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2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7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3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2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5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4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7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6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3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0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B25D-D2A3-4738-BEE8-C910BC7B0F4D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19CC-9218-4BBE-ADD8-A33974C0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447800" y="4800600"/>
            <a:ext cx="640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76400" y="1600200"/>
            <a:ext cx="160020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16002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200400" y="1752600"/>
            <a:ext cx="464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057400" y="3048000"/>
            <a:ext cx="2514600" cy="1371600"/>
            <a:chOff x="2133600" y="3048000"/>
            <a:chExt cx="2514600" cy="1371600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2133600" y="3048000"/>
              <a:ext cx="685800" cy="1371600"/>
            </a:xfrm>
            <a:prstGeom prst="line">
              <a:avLst/>
            </a:prstGeom>
            <a:ln w="635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819400" y="3048000"/>
              <a:ext cx="1828800" cy="0"/>
            </a:xfrm>
            <a:prstGeom prst="straightConnector1">
              <a:avLst/>
            </a:prstGeom>
            <a:ln w="635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990600" y="2590800"/>
            <a:ext cx="13981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Glacial ice</a:t>
            </a:r>
          </a:p>
          <a:p>
            <a:r>
              <a:rPr lang="en-US" dirty="0"/>
              <a:t>e</a:t>
            </a:r>
            <a:r>
              <a:rPr lang="en-US" dirty="0" smtClean="0"/>
              <a:t>nd member</a:t>
            </a:r>
          </a:p>
          <a:p>
            <a:r>
              <a:rPr lang="en-US" dirty="0" smtClean="0"/>
              <a:t>30 </a:t>
            </a:r>
            <a:r>
              <a:rPr lang="en-US" dirty="0" err="1" smtClean="0"/>
              <a:t>nM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876800" y="2590800"/>
            <a:ext cx="182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</a:t>
            </a:r>
            <a:r>
              <a:rPr lang="en-US" dirty="0" smtClean="0"/>
              <a:t> dFe = 0.3 </a:t>
            </a:r>
            <a:r>
              <a:rPr lang="en-US" dirty="0" err="1" smtClean="0"/>
              <a:t>nM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876800" y="2971800"/>
            <a:ext cx="2651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 glacial melt = 0.03 </a:t>
            </a:r>
            <a:r>
              <a:rPr lang="en-US" dirty="0" err="1" smtClean="0"/>
              <a:t>nM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19400" y="3352800"/>
            <a:ext cx="5177165" cy="838200"/>
            <a:chOff x="2819400" y="3352800"/>
            <a:chExt cx="5177165" cy="838200"/>
          </a:xfrm>
        </p:grpSpPr>
        <p:sp>
          <p:nvSpPr>
            <p:cNvPr id="31" name="TextBox 30"/>
            <p:cNvSpPr txBox="1"/>
            <p:nvPr/>
          </p:nvSpPr>
          <p:spPr>
            <a:xfrm>
              <a:off x="4876800" y="3352800"/>
              <a:ext cx="31197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MCDW end member = 0.27 </a:t>
              </a:r>
              <a:r>
                <a:rPr lang="en-US" dirty="0" err="1" smtClean="0"/>
                <a:t>nM</a:t>
              </a:r>
              <a:endParaRPr lang="en-US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819400" y="3467100"/>
              <a:ext cx="2895600" cy="723900"/>
              <a:chOff x="2819400" y="3467100"/>
              <a:chExt cx="2895600" cy="7239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2819400" y="4152900"/>
                <a:ext cx="2895600" cy="0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2819400" y="3467100"/>
                <a:ext cx="0" cy="723900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>
                <a:off x="2819400" y="3467100"/>
                <a:ext cx="1676400" cy="0"/>
              </a:xfrm>
              <a:prstGeom prst="straightConnector1">
                <a:avLst/>
              </a:prstGeom>
              <a:ln w="635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TextBox 45"/>
          <p:cNvSpPr txBox="1"/>
          <p:nvPr/>
        </p:nvSpPr>
        <p:spPr>
          <a:xfrm>
            <a:off x="1143000" y="5181600"/>
            <a:ext cx="682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Death et al. [2014] Subglacial meltwater endmember: 3,000-30,000 </a:t>
            </a:r>
            <a:r>
              <a:rPr lang="en-US" dirty="0" err="1" smtClean="0"/>
              <a:t>nM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74701" y="1295400"/>
            <a:ext cx="144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Ross Ice Shelf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05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447800" y="4800600"/>
            <a:ext cx="640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76400" y="1600200"/>
            <a:ext cx="160020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16002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200400" y="1752600"/>
            <a:ext cx="464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057400" y="3048000"/>
            <a:ext cx="2514600" cy="1371600"/>
            <a:chOff x="2133600" y="3048000"/>
            <a:chExt cx="2514600" cy="1371600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2133600" y="3048000"/>
              <a:ext cx="685800" cy="1371600"/>
            </a:xfrm>
            <a:prstGeom prst="line">
              <a:avLst/>
            </a:prstGeom>
            <a:ln w="635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819400" y="3048000"/>
              <a:ext cx="1828800" cy="0"/>
            </a:xfrm>
            <a:prstGeom prst="straightConnector1">
              <a:avLst/>
            </a:prstGeom>
            <a:ln w="635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990600" y="2590800"/>
            <a:ext cx="13981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Glacial ice</a:t>
            </a:r>
          </a:p>
          <a:p>
            <a:r>
              <a:rPr lang="en-US" dirty="0"/>
              <a:t>e</a:t>
            </a:r>
            <a:r>
              <a:rPr lang="en-US" dirty="0" smtClean="0"/>
              <a:t>nd member</a:t>
            </a:r>
          </a:p>
          <a:p>
            <a:r>
              <a:rPr lang="en-US" dirty="0" smtClean="0"/>
              <a:t>3,000 –</a:t>
            </a:r>
          </a:p>
          <a:p>
            <a:r>
              <a:rPr lang="en-US" dirty="0" smtClean="0"/>
              <a:t>30,000 </a:t>
            </a:r>
            <a:r>
              <a:rPr lang="en-US" dirty="0" err="1" smtClean="0"/>
              <a:t>nM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876800" y="2590800"/>
            <a:ext cx="182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</a:t>
            </a:r>
            <a:r>
              <a:rPr lang="en-US" dirty="0" smtClean="0"/>
              <a:t> dFe = 0.3 </a:t>
            </a:r>
            <a:r>
              <a:rPr lang="en-US" dirty="0" err="1" smtClean="0"/>
              <a:t>nM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876800" y="2971800"/>
            <a:ext cx="266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 glacial melt = 3-30 </a:t>
            </a:r>
            <a:r>
              <a:rPr lang="en-US" dirty="0" err="1" smtClean="0"/>
              <a:t>nM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3352800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MCDW end member = 0.27 </a:t>
            </a:r>
            <a:r>
              <a:rPr lang="en-US" dirty="0" err="1" smtClean="0"/>
              <a:t>nM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819400" y="4152900"/>
            <a:ext cx="2895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819400" y="3467100"/>
            <a:ext cx="0" cy="7239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819400" y="3467100"/>
            <a:ext cx="16764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143000" y="5181600"/>
            <a:ext cx="700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Death et al. [2014] Subglacial meltwater endmember: 3,000-30,000 </a:t>
            </a:r>
            <a:r>
              <a:rPr lang="en-US" dirty="0" err="1" smtClean="0"/>
              <a:t>nM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6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447800" y="4800600"/>
            <a:ext cx="640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76400" y="1600200"/>
            <a:ext cx="160020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16002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200400" y="1752600"/>
            <a:ext cx="464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057400" y="3048000"/>
            <a:ext cx="685800" cy="137160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743200" y="3048000"/>
            <a:ext cx="1828800" cy="0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90600" y="2590800"/>
            <a:ext cx="13981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Glacial ice</a:t>
            </a:r>
          </a:p>
          <a:p>
            <a:r>
              <a:rPr lang="en-US" dirty="0"/>
              <a:t>e</a:t>
            </a:r>
            <a:r>
              <a:rPr lang="en-US" dirty="0" smtClean="0"/>
              <a:t>nd member</a:t>
            </a:r>
          </a:p>
          <a:p>
            <a:r>
              <a:rPr lang="en-US" dirty="0" smtClean="0"/>
              <a:t>30 </a:t>
            </a:r>
            <a:r>
              <a:rPr lang="en-US" dirty="0" err="1" smtClean="0"/>
              <a:t>nM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876800" y="2590800"/>
            <a:ext cx="1824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</a:t>
            </a:r>
            <a:r>
              <a:rPr lang="en-US" dirty="0" smtClean="0"/>
              <a:t> dFe = 0.3 </a:t>
            </a:r>
            <a:r>
              <a:rPr lang="en-US" dirty="0" err="1" smtClean="0"/>
              <a:t>nM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876800" y="2971800"/>
            <a:ext cx="3164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 glacial melt = 0.15 – 1.5 </a:t>
            </a:r>
            <a:r>
              <a:rPr lang="en-US" dirty="0" err="1" smtClean="0"/>
              <a:t>nM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3352800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MCDW end member = 0.27 </a:t>
            </a:r>
            <a:r>
              <a:rPr lang="en-US" dirty="0" err="1" smtClean="0"/>
              <a:t>nM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819400" y="4152900"/>
            <a:ext cx="2895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819400" y="3467100"/>
            <a:ext cx="0" cy="7239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819400" y="3467100"/>
            <a:ext cx="16764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143000" y="5181600"/>
            <a:ext cx="682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Death et al. [2014] Subglacial meltwater endmember: 3,000-30,000 </a:t>
            </a:r>
            <a:r>
              <a:rPr lang="en-US" dirty="0" err="1" smtClean="0"/>
              <a:t>nM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905000" y="4495800"/>
            <a:ext cx="152400" cy="219342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447800" y="4724400"/>
            <a:ext cx="45720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-26363" y="4001869"/>
            <a:ext cx="1931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SGM end member</a:t>
            </a:r>
          </a:p>
          <a:p>
            <a:r>
              <a:rPr lang="en-US" dirty="0" smtClean="0"/>
              <a:t>5% freshwater flux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638800"/>
            <a:ext cx="5373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SGM_low</a:t>
            </a:r>
            <a:r>
              <a:rPr lang="en-US" dirty="0" smtClean="0"/>
              <a:t> = Basal melt * 100 * .05 = 0.15 </a:t>
            </a:r>
            <a:r>
              <a:rPr lang="en-US" dirty="0" err="1" smtClean="0"/>
              <a:t>nM</a:t>
            </a:r>
            <a:r>
              <a:rPr lang="en-US" dirty="0" smtClean="0"/>
              <a:t> = 50% </a:t>
            </a:r>
            <a:r>
              <a:rPr lang="en-US" dirty="0" err="1" smtClean="0"/>
              <a:t>obs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143000" y="5955268"/>
            <a:ext cx="5503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SGM_high</a:t>
            </a:r>
            <a:r>
              <a:rPr lang="en-US" dirty="0" smtClean="0"/>
              <a:t> = Basal melt * 1000 * .05 = </a:t>
            </a:r>
            <a:r>
              <a:rPr lang="en-US" dirty="0" smtClean="0"/>
              <a:t>1.5 </a:t>
            </a:r>
            <a:r>
              <a:rPr lang="en-US" dirty="0" err="1" smtClean="0"/>
              <a:t>nM</a:t>
            </a:r>
            <a:r>
              <a:rPr lang="en-US" dirty="0" smtClean="0"/>
              <a:t> </a:t>
            </a:r>
            <a:r>
              <a:rPr lang="en-US" dirty="0" smtClean="0"/>
              <a:t>= 500% </a:t>
            </a:r>
            <a:r>
              <a:rPr lang="en-US" dirty="0" err="1" smtClean="0"/>
              <a:t>obs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6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7696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If the Death et al. [2014] end members were applied only to the fraction of freshwater derived from the grounded portion of the RIS (ca. 5%, Carter and </a:t>
            </a:r>
            <a:r>
              <a:rPr lang="en-US" sz="2800" dirty="0" err="1" smtClean="0"/>
              <a:t>Fricker</a:t>
            </a:r>
            <a:r>
              <a:rPr lang="en-US" sz="2800" dirty="0" smtClean="0"/>
              <a:t> [2012]), our simulations suggest the overall glacial flux would contribute 50-500% of the observed concentrations in ISW.  Obviously the lower bound is possible, with the remaining 50% supplied by other sources such as MCDW.  However, based on </a:t>
            </a:r>
            <a:r>
              <a:rPr lang="en-US" sz="2800" smtClean="0"/>
              <a:t>the </a:t>
            </a:r>
            <a:r>
              <a:rPr lang="en-US" sz="2800" smtClean="0"/>
              <a:t>available measurements</a:t>
            </a:r>
            <a:r>
              <a:rPr lang="en-US" sz="2800" dirty="0" smtClean="0"/>
              <a:t>, </a:t>
            </a:r>
            <a:r>
              <a:rPr lang="en-US" sz="2800" dirty="0" smtClean="0"/>
              <a:t>it is not possible to distinguish between sub-glacial and glacial meltwater.</a:t>
            </a:r>
          </a:p>
          <a:p>
            <a:endParaRPr lang="en-US" sz="2800" dirty="0" smtClean="0"/>
          </a:p>
          <a:p>
            <a:r>
              <a:rPr lang="en-US" sz="2800" dirty="0" smtClean="0"/>
              <a:t>80 words</a:t>
            </a:r>
          </a:p>
        </p:txBody>
      </p:sp>
    </p:spTree>
    <p:extLst>
      <p:ext uri="{BB962C8B-B14F-4D97-AF65-F5344CB8AC3E}">
        <p14:creationId xmlns:p14="http://schemas.microsoft.com/office/powerpoint/2010/main" val="146395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252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Dennis</cp:lastModifiedBy>
  <cp:revision>5</cp:revision>
  <dcterms:created xsi:type="dcterms:W3CDTF">2015-07-24T10:45:12Z</dcterms:created>
  <dcterms:modified xsi:type="dcterms:W3CDTF">2015-07-24T12:22:58Z</dcterms:modified>
</cp:coreProperties>
</file>