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0" r:id="rId1"/>
    <p:sldMasterId id="2147484016" r:id="rId2"/>
    <p:sldMasterId id="2147495565" r:id="rId3"/>
    <p:sldMasterId id="2147495721" r:id="rId4"/>
    <p:sldMasterId id="2147495745" r:id="rId5"/>
    <p:sldMasterId id="2147495757" r:id="rId6"/>
    <p:sldMasterId id="2147495769" r:id="rId7"/>
    <p:sldMasterId id="2147495781" r:id="rId8"/>
    <p:sldMasterId id="2147495829" r:id="rId9"/>
    <p:sldMasterId id="2147495841" r:id="rId10"/>
  </p:sldMasterIdLst>
  <p:notesMasterIdLst>
    <p:notesMasterId r:id="rId43"/>
  </p:notesMasterIdLst>
  <p:handoutMasterIdLst>
    <p:handoutMasterId r:id="rId44"/>
  </p:handoutMasterIdLst>
  <p:sldIdLst>
    <p:sldId id="256" r:id="rId11"/>
    <p:sldId id="811" r:id="rId12"/>
    <p:sldId id="733" r:id="rId13"/>
    <p:sldId id="801" r:id="rId14"/>
    <p:sldId id="817" r:id="rId15"/>
    <p:sldId id="816" r:id="rId16"/>
    <p:sldId id="804" r:id="rId17"/>
    <p:sldId id="805" r:id="rId18"/>
    <p:sldId id="806" r:id="rId19"/>
    <p:sldId id="812" r:id="rId20"/>
    <p:sldId id="813" r:id="rId21"/>
    <p:sldId id="807" r:id="rId22"/>
    <p:sldId id="814" r:id="rId23"/>
    <p:sldId id="815" r:id="rId24"/>
    <p:sldId id="758" r:id="rId25"/>
    <p:sldId id="791" r:id="rId26"/>
    <p:sldId id="799" r:id="rId27"/>
    <p:sldId id="800" r:id="rId28"/>
    <p:sldId id="759" r:id="rId29"/>
    <p:sldId id="775" r:id="rId30"/>
    <p:sldId id="776" r:id="rId31"/>
    <p:sldId id="779" r:id="rId32"/>
    <p:sldId id="782" r:id="rId33"/>
    <p:sldId id="761" r:id="rId34"/>
    <p:sldId id="809" r:id="rId35"/>
    <p:sldId id="808" r:id="rId36"/>
    <p:sldId id="810" r:id="rId37"/>
    <p:sldId id="772" r:id="rId38"/>
    <p:sldId id="781" r:id="rId39"/>
    <p:sldId id="786" r:id="rId40"/>
    <p:sldId id="788" r:id="rId41"/>
    <p:sldId id="789" r:id="rId42"/>
  </p:sldIdLst>
  <p:sldSz cx="9144000" cy="6858000" type="screen4x3"/>
  <p:notesSz cx="6858000" cy="9296400"/>
  <p:embeddedFontLst>
    <p:embeddedFont>
      <p:font typeface="Comic Sans MS" panose="030F0702030302020204" pitchFamily="66" charset="0"/>
      <p:regular r:id="rId45"/>
      <p:bold r:id="rId46"/>
      <p:italic r:id="rId47"/>
      <p:boldItalic r:id="rId48"/>
    </p:embeddedFont>
    <p:embeddedFont>
      <p:font typeface="Tahoma" panose="020B0604030504040204" pitchFamily="34" charset="0"/>
      <p:regular r:id="rId49"/>
      <p:bold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FF0000"/>
    <a:srgbClr val="66FFFF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2308" autoAdjust="0"/>
  </p:normalViewPr>
  <p:slideViewPr>
    <p:cSldViewPr>
      <p:cViewPr varScale="1">
        <p:scale>
          <a:sx n="64" d="100"/>
          <a:sy n="64" d="100"/>
        </p:scale>
        <p:origin x="136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52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font" Target="fonts/font5.fntdata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7.fntdata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06" tIns="44255" rIns="88506" bIns="44255" numCol="1" anchor="t" anchorCtr="0" compatLnSpc="1">
            <a:prstTxWarp prst="textNoShape">
              <a:avLst/>
            </a:prstTxWarp>
          </a:bodyPr>
          <a:lstStyle>
            <a:lvl1pPr defTabSz="884762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06" tIns="44255" rIns="88506" bIns="44255" numCol="1" anchor="t" anchorCtr="0" compatLnSpc="1">
            <a:prstTxWarp prst="textNoShape">
              <a:avLst/>
            </a:prstTxWarp>
          </a:bodyPr>
          <a:lstStyle>
            <a:lvl1pPr algn="r" defTabSz="884762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9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06" tIns="44255" rIns="88506" bIns="44255" numCol="1" anchor="b" anchorCtr="0" compatLnSpc="1">
            <a:prstTxWarp prst="textNoShape">
              <a:avLst/>
            </a:prstTxWarp>
          </a:bodyPr>
          <a:lstStyle>
            <a:lvl1pPr defTabSz="884762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9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06" tIns="44255" rIns="88506" bIns="44255" numCol="1" anchor="b" anchorCtr="0" compatLnSpc="1">
            <a:prstTxWarp prst="textNoShape">
              <a:avLst/>
            </a:prstTxWarp>
          </a:bodyPr>
          <a:lstStyle>
            <a:lvl1pPr algn="r" defTabSz="884762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7EF9145-122D-44DA-9903-61C5F52D0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59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9" rIns="92296" bIns="46149" numCol="1" anchor="t" anchorCtr="0" compatLnSpc="1">
            <a:prstTxWarp prst="textNoShape">
              <a:avLst/>
            </a:prstTxWarp>
          </a:bodyPr>
          <a:lstStyle>
            <a:lvl1pPr defTabSz="924402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9" rIns="92296" bIns="46149" numCol="1" anchor="t" anchorCtr="0" compatLnSpc="1">
            <a:prstTxWarp prst="textNoShape">
              <a:avLst/>
            </a:prstTxWarp>
          </a:bodyPr>
          <a:lstStyle>
            <a:lvl1pPr algn="r" defTabSz="924402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0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9" rIns="92296" bIns="461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0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9" rIns="92296" bIns="46149" numCol="1" anchor="b" anchorCtr="0" compatLnSpc="1">
            <a:prstTxWarp prst="textNoShape">
              <a:avLst/>
            </a:prstTxWarp>
          </a:bodyPr>
          <a:lstStyle>
            <a:lvl1pPr defTabSz="924402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0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9" rIns="92296" bIns="46149" numCol="1" anchor="b" anchorCtr="0" compatLnSpc="1">
            <a:prstTxWarp prst="textNoShape">
              <a:avLst/>
            </a:prstTxWarp>
          </a:bodyPr>
          <a:lstStyle>
            <a:lvl1pPr algn="r" defTabSz="924402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89F74A4E-FD8D-481C-B272-13522F8C7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22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49B902-36A8-454B-82F5-97B5A9A79283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z="13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59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74A4E-FD8D-481C-B272-13522F8C70D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64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74A4E-FD8D-481C-B272-13522F8C70D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64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day averages for model data, so can’t see diurnal variability.  Can’t really tell about 4d period shutdown.  Note higher power to the east (more CDW).  Explain</a:t>
            </a:r>
            <a:r>
              <a:rPr lang="en-US" baseline="0" dirty="0" smtClean="0"/>
              <a:t> 95% line in my plot.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74A4E-FD8D-481C-B272-13522F8C70D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64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95% confidence</a:t>
            </a:r>
            <a:r>
              <a:rPr lang="en-US" baseline="0" dirty="0" smtClean="0"/>
              <a:t> line.  </a:t>
            </a:r>
            <a:r>
              <a:rPr lang="en-US" dirty="0" smtClean="0"/>
              <a:t>13-14d</a:t>
            </a:r>
            <a:r>
              <a:rPr lang="en-US" baseline="0" dirty="0" smtClean="0"/>
              <a:t> is O1-K1 spring/neap cycle, which is strong along the NW shelf break.  </a:t>
            </a:r>
            <a:r>
              <a:rPr lang="en-US" dirty="0" smtClean="0"/>
              <a:t>20d signal in 2</a:t>
            </a:r>
            <a:r>
              <a:rPr lang="en-US" baseline="30000" dirty="0" smtClean="0"/>
              <a:t>nd</a:t>
            </a:r>
            <a:r>
              <a:rPr lang="en-US" dirty="0" smtClean="0"/>
              <a:t> January is close to the cone of influence limit</a:t>
            </a:r>
            <a:r>
              <a:rPr lang="en-US" baseline="0" dirty="0" smtClean="0"/>
              <a:t>.  Can make a case for January 2011 power in </a:t>
            </a:r>
            <a:r>
              <a:rPr lang="en-US" baseline="0" dirty="0" err="1" smtClean="0"/>
              <a:t>obs</a:t>
            </a:r>
            <a:r>
              <a:rPr lang="en-US" baseline="0" dirty="0" smtClean="0"/>
              <a:t> at 13 and 20d.  Should probably look at normalized power for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74A4E-FD8D-481C-B272-13522F8C70D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64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74A4E-FD8D-481C-B272-13522F8C70D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64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BB84DD-BFB3-4226-9FE6-E152815C3532}" type="slidenum">
              <a:rPr lang="en-US" altLang="en-US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Note:  Haven’t shown any of this to Giorgio</a:t>
            </a:r>
            <a:r>
              <a:rPr lang="en-US" altLang="en-US" baseline="0" dirty="0" smtClean="0">
                <a:latin typeface="Arial" pitchFamily="34" charset="0"/>
                <a:cs typeface="Arial" pitchFamily="34" charset="0"/>
              </a:rPr>
              <a:t> yet.  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188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72393B-6E14-4BB4-8B42-E86FC98832FB}" type="slidenum">
              <a:rPr lang="en-US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715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0DE8E9-E2B2-4E7E-8598-81DF52376DAB}" type="slidenum">
              <a:rPr lang="en-US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</a:rPr>
              <a:t>North on left.  Too warm before, now a little too cold,</a:t>
            </a:r>
            <a:r>
              <a:rPr lang="en-US" altLang="en-US" baseline="0" dirty="0" smtClean="0">
                <a:latin typeface="Arial" pitchFamily="34" charset="0"/>
              </a:rPr>
              <a:t> but temperature stratification looks good.  T</a:t>
            </a:r>
            <a:r>
              <a:rPr lang="en-US" altLang="en-US" dirty="0" smtClean="0">
                <a:latin typeface="Arial" pitchFamily="34" charset="0"/>
              </a:rPr>
              <a:t>ides don’t seem to do a lot (in a daily average) except right at surface.</a:t>
            </a:r>
          </a:p>
        </p:txBody>
      </p:sp>
    </p:spTree>
    <p:extLst>
      <p:ext uri="{BB962C8B-B14F-4D97-AF65-F5344CB8AC3E}">
        <p14:creationId xmlns:p14="http://schemas.microsoft.com/office/powerpoint/2010/main" val="1751079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B3EEA1-2375-4680-BA18-E4B2F472F784}" type="slidenum">
              <a:rPr lang="en-US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</a:rPr>
              <a:t>North on left.  1.5km</a:t>
            </a:r>
            <a:r>
              <a:rPr lang="en-US" altLang="en-US" baseline="0" dirty="0" smtClean="0">
                <a:latin typeface="Arial" pitchFamily="34" charset="0"/>
              </a:rPr>
              <a:t> model seems to have made it even more salty.</a:t>
            </a:r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45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F93F08-2BC8-4225-8FB8-BB70ECCE8DA6}" type="slidenum">
              <a:rPr lang="en-US" altLang="en-US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 sz="1300" smtClean="0">
              <a:solidFill>
                <a:srgbClr val="000000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</a:rPr>
              <a:t>Both plots show the cooling and deepening of the ML.  </a:t>
            </a:r>
            <a:r>
              <a:rPr lang="en-US" altLang="en-US" baseline="0" dirty="0" smtClean="0">
                <a:latin typeface="Arial" pitchFamily="34" charset="0"/>
              </a:rPr>
              <a:t>N.B. wind and temp forcing is 6 hourly</a:t>
            </a:r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064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AEDFF7-6657-4972-A0CA-00348E5D674A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87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F93F08-2BC8-4225-8FB8-BB70ECCE8DA6}" type="slidenum">
              <a:rPr lang="en-US" altLang="en-US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sz="1300" smtClean="0">
              <a:solidFill>
                <a:srgbClr val="000000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</a:rPr>
              <a:t>Both plots show the cooling and deepening of the ML.  Station</a:t>
            </a:r>
            <a:r>
              <a:rPr lang="en-US" altLang="en-US" baseline="0" dirty="0" smtClean="0">
                <a:latin typeface="Arial" pitchFamily="34" charset="0"/>
              </a:rPr>
              <a:t> data for 1.5 km model is 15 minutes.  Mention Stefanie’s stations at all PRISM stations now.  Looks better (cooling of surface, temperature stratification, temporal variability)</a:t>
            </a:r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124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F93F08-2BC8-4225-8FB8-BB70ECCE8DA6}" type="slidenum">
              <a:rPr lang="en-US" altLang="en-US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 sz="1300" smtClean="0">
              <a:solidFill>
                <a:srgbClr val="000000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</a:rPr>
              <a:t>Effect</a:t>
            </a:r>
            <a:r>
              <a:rPr lang="en-US" altLang="en-US" baseline="0" dirty="0" smtClean="0">
                <a:latin typeface="Arial" pitchFamily="34" charset="0"/>
              </a:rPr>
              <a:t> of tides on the 1.5km model.  Shows that much of the improvement is due to 1.5km resolution (instead of tides).</a:t>
            </a:r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196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BED996-D334-487E-AB81-86279C2B7441}" type="slidenum">
              <a:rPr lang="en-US" altLang="en-US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 sz="1300" smtClean="0">
              <a:solidFill>
                <a:srgbClr val="000000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</a:rPr>
              <a:t>Both</a:t>
            </a:r>
            <a:r>
              <a:rPr lang="en-US" altLang="en-US" baseline="0" dirty="0" smtClean="0">
                <a:latin typeface="Arial" pitchFamily="34" charset="0"/>
              </a:rPr>
              <a:t> plots</a:t>
            </a:r>
            <a:r>
              <a:rPr lang="en-US" altLang="en-US" dirty="0" smtClean="0">
                <a:latin typeface="Arial" pitchFamily="34" charset="0"/>
              </a:rPr>
              <a:t> have deepening and mixed layer getting saltier then fresher.  Deep</a:t>
            </a:r>
            <a:r>
              <a:rPr lang="en-US" altLang="en-US" baseline="0" dirty="0" smtClean="0">
                <a:latin typeface="Arial" pitchFamily="34" charset="0"/>
              </a:rPr>
              <a:t> water over bank is too salty (too much HSSW…too salty and cold?).  Surface response looks good.</a:t>
            </a:r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199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BED996-D334-487E-AB81-86279C2B7441}" type="slidenum">
              <a:rPr lang="en-US" altLang="en-US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 sz="1300" smtClean="0">
              <a:solidFill>
                <a:srgbClr val="000000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</a:rPr>
              <a:t>Both</a:t>
            </a:r>
            <a:r>
              <a:rPr lang="en-US" altLang="en-US" baseline="0" dirty="0" smtClean="0">
                <a:latin typeface="Arial" pitchFamily="34" charset="0"/>
              </a:rPr>
              <a:t> plots</a:t>
            </a:r>
            <a:r>
              <a:rPr lang="en-US" altLang="en-US" dirty="0" smtClean="0">
                <a:latin typeface="Arial" pitchFamily="34" charset="0"/>
              </a:rPr>
              <a:t> have deepening and mixed layer getting saltier then fresher.  Effect</a:t>
            </a:r>
            <a:r>
              <a:rPr lang="en-US" altLang="en-US" baseline="0" dirty="0" smtClean="0">
                <a:latin typeface="Arial" pitchFamily="34" charset="0"/>
              </a:rPr>
              <a:t> of tides…definitely leads to more mixing (esp. near the surface).</a:t>
            </a:r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488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8CA3AD-F995-4F3C-8E10-AD4D6D25A58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581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74A4E-FD8D-481C-B272-13522F8C70D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64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74A4E-FD8D-481C-B272-13522F8C70D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64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of the 13d variability does disappear if tides turned off…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74A4E-FD8D-481C-B272-13522F8C70D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649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F93F08-2BC8-4225-8FB8-BB70ECCE8DA6}" type="slidenum">
              <a:rPr lang="en-US" altLang="en-US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 sz="1300" smtClean="0">
              <a:solidFill>
                <a:srgbClr val="000000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0694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BED996-D334-487E-AB81-86279C2B7441}" type="slidenum">
              <a:rPr lang="en-US" altLang="en-US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en-US" sz="1300" smtClean="0">
              <a:solidFill>
                <a:srgbClr val="000000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378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7B9C15D3-B153-49B2-96CC-7653188D3964}" type="slidenum">
              <a:rPr lang="en-US">
                <a:solidFill>
                  <a:srgbClr val="000000"/>
                </a:solidFill>
                <a:latin typeface="Arial" pitchFamily="34" charset="0"/>
              </a:rPr>
              <a:pPr defTabSz="923925"/>
              <a:t>3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Mention</a:t>
            </a:r>
            <a:r>
              <a:rPr lang="en-US" baseline="0" dirty="0" smtClean="0">
                <a:latin typeface="Arial" pitchFamily="34" charset="0"/>
              </a:rPr>
              <a:t> both types of simulations.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1189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83BA3C-7711-441D-A805-ABC84525A42A}" type="slidenum">
              <a:rPr lang="en-US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655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269A1B-9D57-4E82-94A4-75898ACC6357}" type="slidenum">
              <a:rPr lang="en-US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Surface salinity is, in general, greater by 1/25 (vertical mixing), but a gradient has been advected westward by the strong, wind induced, surface currents.</a:t>
            </a:r>
          </a:p>
        </p:txBody>
      </p:sp>
    </p:spTree>
    <p:extLst>
      <p:ext uri="{BB962C8B-B14F-4D97-AF65-F5344CB8AC3E}">
        <p14:creationId xmlns:p14="http://schemas.microsoft.com/office/powerpoint/2010/main" val="4836105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A17278-4470-4FE9-8DF1-08E37A6B59F7}" type="slidenum">
              <a:rPr lang="en-US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56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BB84DD-BFB3-4226-9FE6-E152815C3532}" type="slidenum">
              <a:rPr lang="en-US" altLang="en-US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41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2FFD1AE4-E189-4589-ADB1-472FEBB8F009}" type="slidenum">
              <a:rPr lang="en-US">
                <a:solidFill>
                  <a:srgbClr val="000000"/>
                </a:solidFill>
              </a:rPr>
              <a:pPr defTabSz="923925"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7089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BB84DD-BFB3-4226-9FE6-E152815C3532}" type="slidenum">
              <a:rPr lang="en-US" altLang="en-US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504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r>
              <a:rPr lang="en-US" baseline="0" dirty="0" smtClean="0"/>
              <a:t> series here is from daily averages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74A4E-FD8D-481C-B272-13522F8C70D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Black lines are 95% confidence levels?  Time series here is hourly (previous is daily).  Don’t know if this is normalized or total power.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74A4E-FD8D-481C-B272-13522F8C70D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64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Mooring plot here is daily averages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74A4E-FD8D-481C-B272-13522F8C70D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6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7DC6D-62AB-4145-BEA7-75031413F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5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6FF0B-6932-432B-ADF0-9C476569C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573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DC659CD-D56C-48A9-8734-772AB219E327}" type="datetimeFigureOut">
              <a:rPr lang="it-IT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22/07/2015</a:t>
            </a:fld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4A1D743-8005-409F-8FC0-8D266291C50B}" type="slidenum">
              <a:rPr lang="it-IT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259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DC659CD-D56C-48A9-8734-772AB219E327}" type="datetimeFigureOut">
              <a:rPr lang="it-IT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22/07/2015</a:t>
            </a:fld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4A1D743-8005-409F-8FC0-8D266291C50B}" type="slidenum">
              <a:rPr lang="it-IT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06559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DC659CD-D56C-48A9-8734-772AB219E327}" type="datetimeFigureOut">
              <a:rPr lang="it-IT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22/07/2015</a:t>
            </a:fld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4A1D743-8005-409F-8FC0-8D266291C50B}" type="slidenum">
              <a:rPr lang="it-IT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71378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DC659CD-D56C-48A9-8734-772AB219E327}" type="datetimeFigureOut">
              <a:rPr lang="it-IT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22/07/2015</a:t>
            </a:fld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4A1D743-8005-409F-8FC0-8D266291C50B}" type="slidenum">
              <a:rPr lang="it-IT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97385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DC659CD-D56C-48A9-8734-772AB219E327}" type="datetimeFigureOut">
              <a:rPr lang="it-IT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22/07/2015</a:t>
            </a:fld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4A1D743-8005-409F-8FC0-8D266291C50B}" type="slidenum">
              <a:rPr lang="it-IT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97623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DC659CD-D56C-48A9-8734-772AB219E327}" type="datetimeFigureOut">
              <a:rPr lang="it-IT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22/07/2015</a:t>
            </a:fld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4A1D743-8005-409F-8FC0-8D266291C50B}" type="slidenum">
              <a:rPr lang="it-IT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65719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DC659CD-D56C-48A9-8734-772AB219E327}" type="datetimeFigureOut">
              <a:rPr lang="it-IT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22/07/2015</a:t>
            </a:fld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4A1D743-8005-409F-8FC0-8D266291C50B}" type="slidenum">
              <a:rPr lang="it-IT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94546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DC659CD-D56C-48A9-8734-772AB219E327}" type="datetimeFigureOut">
              <a:rPr lang="it-IT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22/07/2015</a:t>
            </a:fld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4A1D743-8005-409F-8FC0-8D266291C50B}" type="slidenum">
              <a:rPr lang="it-IT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08641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DC659CD-D56C-48A9-8734-772AB219E327}" type="datetimeFigureOut">
              <a:rPr lang="it-IT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22/07/2015</a:t>
            </a:fld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4A1D743-8005-409F-8FC0-8D266291C50B}" type="slidenum">
              <a:rPr lang="it-IT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03126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DC659CD-D56C-48A9-8734-772AB219E327}" type="datetimeFigureOut">
              <a:rPr lang="it-IT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22/07/2015</a:t>
            </a:fld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4A1D743-8005-409F-8FC0-8D266291C50B}" type="slidenum">
              <a:rPr lang="it-IT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577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7BC76-C06F-42B7-9A54-0662FE5D1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628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DC659CD-D56C-48A9-8734-772AB219E327}" type="datetimeFigureOut">
              <a:rPr lang="it-IT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22/07/2015</a:t>
            </a:fld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4A1D743-8005-409F-8FC0-8D266291C50B}" type="slidenum">
              <a:rPr lang="it-IT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5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E4E1C-EF7C-4360-97F3-862D14A29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1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081AF-C4AC-4AA0-B222-61EF75B94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72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91894-7EB5-4DB0-8B3D-7C2D6AE36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20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9D06-8902-460E-B3DE-A6B9AA58F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73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034DD-9851-492B-A2F0-49AEC3046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66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B21E8-671E-4DE3-AEA2-AE889F17A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9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FAA29-AF2A-4FF3-93AC-51453E20B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05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30639-ACD7-4276-9653-CB706997E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5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3580A-68F3-461E-A1FA-425BE1095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12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526B7-AC5D-426E-A28A-3130A3237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61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8FBBE-E03D-408F-B6DB-661F60F12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45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C184B-8C04-4825-A828-2F21E0F66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7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D787D-E25A-4DB8-A92C-F08854A923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77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AE2D6-4126-405E-88D5-88141A55AD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27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CFB8A-E97D-4679-BE1A-6F14C10821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65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B106E-9C4B-4D89-9DB7-AAF87C4B16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41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764EB-2587-44E2-A403-204267982B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52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25164-AD9E-42CA-B297-DFA569A4F9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24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787C-3707-4E2B-83DC-37A14DF817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7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5D96F-EB92-4111-B0E2-30A5E7FB4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81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44FB-A0F4-4838-B4A2-B6F1F04F19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73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491C4-69C8-4F57-BC85-2045C27E22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03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AE470-7061-4FCD-8457-912A359A3C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67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B268A-A2CD-4D95-98C3-C2B804361C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62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7DC6D-62AB-4145-BEA7-75031413F2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57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3580A-68F3-461E-A1FA-425BE10954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41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5D96F-EB92-4111-B0E2-30A5E7FB4C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555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9DEE8-17B6-432B-91EB-6F3363DC20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04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DF14C-E1D6-4181-85FF-C0D01A6C78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011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955D5-4020-484A-8931-60C8607409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0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9DEE8-17B6-432B-91EB-6F3363DC2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547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2FAE1-5817-4132-936C-7C63DF55BE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061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62975-233F-469B-899B-0B271C66A1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82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5F8FD-154A-485F-AEF8-32B3B02233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525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6FF0B-6932-432B-ADF0-9C476569C6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450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7BC76-C06F-42B7-9A54-0662FE5D12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9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7DC6D-62AB-4145-BEA7-75031413F2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19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3580A-68F3-461E-A1FA-425BE10954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851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5D96F-EB92-4111-B0E2-30A5E7FB4C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59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9DEE8-17B6-432B-91EB-6F3363DC20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207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DF14C-E1D6-4181-85FF-C0D01A6C78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8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DF14C-E1D6-4181-85FF-C0D01A6C7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760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955D5-4020-484A-8931-60C8607409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206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2FAE1-5817-4132-936C-7C63DF55BE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5590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62975-233F-469B-899B-0B271C66A1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608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5F8FD-154A-485F-AEF8-32B3B02233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373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6FF0B-6932-432B-ADF0-9C476569C6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211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7BC76-C06F-42B7-9A54-0662FE5D12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280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B3D39-89E0-4FC9-B920-3610E240C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067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FE92D-D3C9-49A8-AB20-5986E27BF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252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CAAF1-72E5-4E5A-8B00-FE18B5531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200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29504-C406-47B7-85C4-AE6AFB898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6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955D5-4020-484A-8931-60C860740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80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8E097-7BE2-4D94-A83C-4B1D7EE47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881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09E08-E99E-4FD8-A20C-172FC95DD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520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BA85B-2598-4821-B464-D4816C4D6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062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3ED2D-D63B-4546-87D0-936CF5BDC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836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CEFEB-CE98-4E45-B1EE-11F351858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346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EB94C-A988-4B02-9717-099489F0F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708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C5EE3-5213-4D9D-B88F-D8D4206A7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977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13047-6405-442C-B8D7-7C6A20B0CD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664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8F55F-2BE9-4060-917E-4A60C26288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614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A37F2-8BCE-4D28-BCB0-61D715555F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4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2FAE1-5817-4132-936C-7C63DF55B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506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49B22-3092-43C3-AF29-07029872A3F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158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BF5C2-D262-4E2D-AEB4-5B5A1619F7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62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CA0AB-0047-4A9F-B11C-B29B6E60D3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186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9E76F-FD93-4B58-B8D0-CF4B4BAB6C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201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EDD12-4A8B-4A3C-8FF9-DAA44CCE1C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2731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D2C24-7C52-402F-AB75-2987A8237CD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606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1064F-597F-44BD-ACD8-8D6894FF44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058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37DC0-941C-4A72-AB40-418AF3A439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067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080A0-061D-47C5-88A7-5E28736EC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557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F67A6-7700-47F0-A0CE-22B6AD921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4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62975-233F-469B-899B-0B271C66A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13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E6ACC-9107-4E66-8CC5-849803D50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758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2C7FA-CE69-45F1-963B-143F5B7A3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488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33264-7145-4696-8350-A42692FB3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729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4072E-F843-4334-BDA4-FA3E8BD80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622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E7522-5DB6-4C18-9F76-627DBAA72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200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E21F-6645-4438-870E-43AAD0AC2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682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8DE7E-7817-405A-8D43-73E3919C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942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B92CE-5478-4445-9760-5B48A6EE6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354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9F866-AF92-4E41-8414-F22666804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099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7DC6D-62AB-4145-BEA7-75031413F2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9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5F8FD-154A-485F-AEF8-32B3B0223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604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3580A-68F3-461E-A1FA-425BE10954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648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5D96F-EB92-4111-B0E2-30A5E7FB4C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53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9DEE8-17B6-432B-91EB-6F3363DC20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114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DF14C-E1D6-4181-85FF-C0D01A6C78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332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955D5-4020-484A-8931-60C8607409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472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2FAE1-5817-4132-936C-7C63DF55BE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415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62975-233F-469B-899B-0B271C66A1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169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5F8FD-154A-485F-AEF8-32B3B02233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376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6FF0B-6932-432B-ADF0-9C476569C6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924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7BC76-C06F-42B7-9A54-0662FE5D12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7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7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7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7FB9B51-7EE2-4E89-96FC-6D7477BD3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546" r:id="rId1"/>
    <p:sldLayoutId id="2147495356" r:id="rId2"/>
    <p:sldLayoutId id="2147495357" r:id="rId3"/>
    <p:sldLayoutId id="2147495358" r:id="rId4"/>
    <p:sldLayoutId id="2147495359" r:id="rId5"/>
    <p:sldLayoutId id="2147495360" r:id="rId6"/>
    <p:sldLayoutId id="2147495361" r:id="rId7"/>
    <p:sldLayoutId id="2147495362" r:id="rId8"/>
    <p:sldLayoutId id="2147495363" r:id="rId9"/>
    <p:sldLayoutId id="2147495364" r:id="rId10"/>
    <p:sldLayoutId id="21474953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FB9B51-7EE2-4E89-96FC-6D7477BD3E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6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842" r:id="rId1"/>
    <p:sldLayoutId id="2147495843" r:id="rId2"/>
    <p:sldLayoutId id="2147495844" r:id="rId3"/>
    <p:sldLayoutId id="2147495845" r:id="rId4"/>
    <p:sldLayoutId id="2147495846" r:id="rId5"/>
    <p:sldLayoutId id="2147495847" r:id="rId6"/>
    <p:sldLayoutId id="2147495848" r:id="rId7"/>
    <p:sldLayoutId id="2147495849" r:id="rId8"/>
    <p:sldLayoutId id="2147495850" r:id="rId9"/>
    <p:sldLayoutId id="2147495851" r:id="rId10"/>
    <p:sldLayoutId id="21474958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7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7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7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503AB47-8B72-4CC3-A963-A2EAE706C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547" r:id="rId1"/>
    <p:sldLayoutId id="2147495366" r:id="rId2"/>
    <p:sldLayoutId id="2147495367" r:id="rId3"/>
    <p:sldLayoutId id="2147495368" r:id="rId4"/>
    <p:sldLayoutId id="2147495369" r:id="rId5"/>
    <p:sldLayoutId id="2147495370" r:id="rId6"/>
    <p:sldLayoutId id="2147495371" r:id="rId7"/>
    <p:sldLayoutId id="2147495372" r:id="rId8"/>
    <p:sldLayoutId id="2147495373" r:id="rId9"/>
    <p:sldLayoutId id="2147495374" r:id="rId10"/>
    <p:sldLayoutId id="21474953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7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7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7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4D492EE-B65E-4061-B96B-3B2132A450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176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5566" r:id="rId1"/>
    <p:sldLayoutId id="2147495567" r:id="rId2"/>
    <p:sldLayoutId id="2147495568" r:id="rId3"/>
    <p:sldLayoutId id="2147495569" r:id="rId4"/>
    <p:sldLayoutId id="2147495570" r:id="rId5"/>
    <p:sldLayoutId id="2147495571" r:id="rId6"/>
    <p:sldLayoutId id="2147495572" r:id="rId7"/>
    <p:sldLayoutId id="2147495573" r:id="rId8"/>
    <p:sldLayoutId id="2147495574" r:id="rId9"/>
    <p:sldLayoutId id="2147495575" r:id="rId10"/>
    <p:sldLayoutId id="21474955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7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7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7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7FB9B51-7EE2-4E89-96FC-6D7477BD3E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610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5722" r:id="rId1"/>
    <p:sldLayoutId id="2147495723" r:id="rId2"/>
    <p:sldLayoutId id="2147495724" r:id="rId3"/>
    <p:sldLayoutId id="2147495725" r:id="rId4"/>
    <p:sldLayoutId id="2147495726" r:id="rId5"/>
    <p:sldLayoutId id="2147495727" r:id="rId6"/>
    <p:sldLayoutId id="2147495728" r:id="rId7"/>
    <p:sldLayoutId id="2147495729" r:id="rId8"/>
    <p:sldLayoutId id="2147495730" r:id="rId9"/>
    <p:sldLayoutId id="2147495731" r:id="rId10"/>
    <p:sldLayoutId id="21474957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7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7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7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7FB9B51-7EE2-4E89-96FC-6D7477BD3E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924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5746" r:id="rId1"/>
    <p:sldLayoutId id="2147495747" r:id="rId2"/>
    <p:sldLayoutId id="2147495748" r:id="rId3"/>
    <p:sldLayoutId id="2147495749" r:id="rId4"/>
    <p:sldLayoutId id="2147495750" r:id="rId5"/>
    <p:sldLayoutId id="2147495751" r:id="rId6"/>
    <p:sldLayoutId id="2147495752" r:id="rId7"/>
    <p:sldLayoutId id="2147495753" r:id="rId8"/>
    <p:sldLayoutId id="2147495754" r:id="rId9"/>
    <p:sldLayoutId id="2147495755" r:id="rId10"/>
    <p:sldLayoutId id="21474957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7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7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7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3F8E9DF-06D6-4E6B-AB5B-AF2DFD1FC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820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5758" r:id="rId1"/>
    <p:sldLayoutId id="2147495759" r:id="rId2"/>
    <p:sldLayoutId id="2147495760" r:id="rId3"/>
    <p:sldLayoutId id="2147495761" r:id="rId4"/>
    <p:sldLayoutId id="2147495762" r:id="rId5"/>
    <p:sldLayoutId id="2147495763" r:id="rId6"/>
    <p:sldLayoutId id="2147495764" r:id="rId7"/>
    <p:sldLayoutId id="2147495765" r:id="rId8"/>
    <p:sldLayoutId id="2147495766" r:id="rId9"/>
    <p:sldLayoutId id="2147495767" r:id="rId10"/>
    <p:sldLayoutId id="21474957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7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7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7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D97641A-0FBB-4622-93D1-92C446324E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004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5770" r:id="rId1"/>
    <p:sldLayoutId id="2147495771" r:id="rId2"/>
    <p:sldLayoutId id="2147495772" r:id="rId3"/>
    <p:sldLayoutId id="2147495773" r:id="rId4"/>
    <p:sldLayoutId id="2147495774" r:id="rId5"/>
    <p:sldLayoutId id="2147495775" r:id="rId6"/>
    <p:sldLayoutId id="2147495776" r:id="rId7"/>
    <p:sldLayoutId id="2147495777" r:id="rId8"/>
    <p:sldLayoutId id="2147495778" r:id="rId9"/>
    <p:sldLayoutId id="2147495779" r:id="rId10"/>
    <p:sldLayoutId id="21474957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7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7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7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33C8E9F-519B-4BC1-A8FA-EF4213FCA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430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5782" r:id="rId1"/>
    <p:sldLayoutId id="2147495783" r:id="rId2"/>
    <p:sldLayoutId id="2147495784" r:id="rId3"/>
    <p:sldLayoutId id="2147495785" r:id="rId4"/>
    <p:sldLayoutId id="2147495786" r:id="rId5"/>
    <p:sldLayoutId id="2147495787" r:id="rId6"/>
    <p:sldLayoutId id="2147495788" r:id="rId7"/>
    <p:sldLayoutId id="2147495789" r:id="rId8"/>
    <p:sldLayoutId id="2147495790" r:id="rId9"/>
    <p:sldLayoutId id="2147495791" r:id="rId10"/>
    <p:sldLayoutId id="21474957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7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7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7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7FB9B51-7EE2-4E89-96FC-6D7477BD3E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465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5830" r:id="rId1"/>
    <p:sldLayoutId id="2147495831" r:id="rId2"/>
    <p:sldLayoutId id="2147495832" r:id="rId3"/>
    <p:sldLayoutId id="2147495833" r:id="rId4"/>
    <p:sldLayoutId id="2147495834" r:id="rId5"/>
    <p:sldLayoutId id="2147495835" r:id="rId6"/>
    <p:sldLayoutId id="2147495836" r:id="rId7"/>
    <p:sldLayoutId id="2147495837" r:id="rId8"/>
    <p:sldLayoutId id="2147495838" r:id="rId9"/>
    <p:sldLayoutId id="2147495839" r:id="rId10"/>
    <p:sldLayoutId id="21474958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9.emf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36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37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3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9.emf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152400"/>
            <a:ext cx="8077200" cy="1524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Ross Sea model updates 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(including a first cut at looking at CDW/MCDW intrusion time scales)</a:t>
            </a:r>
          </a:p>
        </p:txBody>
      </p:sp>
      <p:sp>
        <p:nvSpPr>
          <p:cNvPr id="492549" name="Text Box 5"/>
          <p:cNvSpPr txBox="1">
            <a:spLocks noChangeArrowheads="1"/>
          </p:cNvSpPr>
          <p:nvPr/>
        </p:nvSpPr>
        <p:spPr bwMode="auto">
          <a:xfrm>
            <a:off x="1457325" y="1828800"/>
            <a:ext cx="6172200" cy="17843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0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Mike Dinniman</a:t>
            </a:r>
          </a:p>
          <a:p>
            <a:pPr algn="ctr">
              <a:defRPr/>
            </a:pPr>
            <a:r>
              <a:rPr lang="en-US" b="0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Center for Coastal Physical Oceanography</a:t>
            </a:r>
          </a:p>
          <a:p>
            <a:pPr algn="ctr">
              <a:defRPr/>
            </a:pPr>
            <a:r>
              <a:rPr lang="en-US" b="0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Old Dominion University</a:t>
            </a:r>
          </a:p>
          <a:p>
            <a:pPr algn="ctr">
              <a:defRPr/>
            </a:pPr>
            <a:endParaRPr lang="en-US" sz="1400" b="0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en-US" b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July 23-24, 2015</a:t>
            </a:r>
            <a:endParaRPr lang="en-US" b="0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118" y="5622481"/>
            <a:ext cx="23415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r="2241"/>
          <a:stretch/>
        </p:blipFill>
        <p:spPr bwMode="auto">
          <a:xfrm>
            <a:off x="0" y="3566160"/>
            <a:ext cx="6126480" cy="328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04800" y="3577614"/>
            <a:ext cx="5873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400" b="0" dirty="0" smtClean="0">
                <a:solidFill>
                  <a:prstClr val="black"/>
                </a:solidFill>
                <a:latin typeface="Calibri"/>
              </a:rPr>
              <a:t>2010</a:t>
            </a:r>
            <a:r>
              <a:rPr lang="it-IT" sz="14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400" b="0" dirty="0" smtClean="0">
                <a:solidFill>
                  <a:prstClr val="black"/>
                </a:solidFill>
                <a:latin typeface="Calibri"/>
              </a:rPr>
              <a:t>                                               2011		</a:t>
            </a:r>
            <a:r>
              <a:rPr lang="it-IT" sz="14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400" b="0" dirty="0" smtClean="0">
                <a:solidFill>
                  <a:prstClr val="black"/>
                </a:solidFill>
                <a:latin typeface="Calibri"/>
              </a:rPr>
              <a:t>                               2012</a:t>
            </a:r>
            <a:endParaRPr lang="it-IT" sz="14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867400" y="3229279"/>
            <a:ext cx="3048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1.5 km </a:t>
            </a:r>
            <a:r>
              <a:rPr lang="en-US" sz="2000" b="0" dirty="0">
                <a:solidFill>
                  <a:srgbClr val="000099"/>
                </a:solidFill>
                <a:latin typeface="Comic Sans MS" pitchFamily="66" charset="0"/>
              </a:rPr>
              <a:t>model daily </a:t>
            </a:r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average temperature looks </a:t>
            </a:r>
            <a:r>
              <a:rPr lang="en-US" sz="2000" b="0" dirty="0">
                <a:solidFill>
                  <a:srgbClr val="000099"/>
                </a:solidFill>
                <a:latin typeface="Comic Sans MS" pitchFamily="66" charset="0"/>
              </a:rPr>
              <a:t>better at Mooring </a:t>
            </a:r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G than 5 km</a:t>
            </a:r>
          </a:p>
          <a:p>
            <a:endParaRPr lang="en-US" sz="2000" b="0" dirty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Warmer MCDW higher in water column</a:t>
            </a:r>
          </a:p>
          <a:p>
            <a:endParaRPr lang="en-US" sz="2000" b="0" dirty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(N.B. water depth is also much closer to observations) </a:t>
            </a:r>
            <a:endParaRPr lang="en-US" sz="2000" b="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074"/>
          <a:stretch/>
        </p:blipFill>
        <p:spPr>
          <a:xfrm>
            <a:off x="0" y="3"/>
            <a:ext cx="4769657" cy="2834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8149"/>
          <a:stretch/>
        </p:blipFill>
        <p:spPr>
          <a:xfrm>
            <a:off x="4389120" y="3"/>
            <a:ext cx="476965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r="2241"/>
          <a:stretch/>
        </p:blipFill>
        <p:spPr bwMode="auto">
          <a:xfrm>
            <a:off x="0" y="3566160"/>
            <a:ext cx="6126480" cy="328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04800" y="3577614"/>
            <a:ext cx="5873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400" b="0" dirty="0" smtClean="0">
                <a:solidFill>
                  <a:prstClr val="black"/>
                </a:solidFill>
                <a:latin typeface="Calibri"/>
              </a:rPr>
              <a:t>2010</a:t>
            </a:r>
            <a:r>
              <a:rPr lang="it-IT" sz="14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400" b="0" dirty="0" smtClean="0">
                <a:solidFill>
                  <a:prstClr val="black"/>
                </a:solidFill>
                <a:latin typeface="Calibri"/>
              </a:rPr>
              <a:t>                                               2011		</a:t>
            </a:r>
            <a:r>
              <a:rPr lang="it-IT" sz="14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400" b="0" dirty="0" smtClean="0">
                <a:solidFill>
                  <a:prstClr val="black"/>
                </a:solidFill>
                <a:latin typeface="Calibri"/>
              </a:rPr>
              <a:t>                               2012</a:t>
            </a:r>
            <a:endParaRPr lang="it-IT" sz="14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943600" y="3731502"/>
            <a:ext cx="288927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1.5 km model </a:t>
            </a:r>
            <a:endParaRPr lang="en-US" sz="2000" b="0" dirty="0">
              <a:solidFill>
                <a:srgbClr val="000099"/>
              </a:solidFill>
              <a:latin typeface="Comic Sans MS" pitchFamily="66" charset="0"/>
            </a:endParaRPr>
          </a:p>
          <a:p>
            <a:endParaRPr lang="en-US" sz="2000" b="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b="0" dirty="0">
                <a:solidFill>
                  <a:srgbClr val="000099"/>
                </a:solidFill>
                <a:latin typeface="Comic Sans MS" pitchFamily="66" charset="0"/>
              </a:rPr>
              <a:t>W</a:t>
            </a:r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armer temperatures to the east (more in the CDW intrusion core)</a:t>
            </a:r>
            <a:endParaRPr lang="en-US" sz="2000" b="0" dirty="0">
              <a:solidFill>
                <a:srgbClr val="000099"/>
              </a:solidFill>
              <a:latin typeface="Comic Sans MS" pitchFamily="66" charset="0"/>
            </a:endParaRPr>
          </a:p>
          <a:p>
            <a:endParaRPr lang="en-US" sz="2000" b="0" dirty="0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074"/>
          <a:stretch/>
        </p:blipFill>
        <p:spPr>
          <a:xfrm>
            <a:off x="0" y="3"/>
            <a:ext cx="4769657" cy="2834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30"/>
          <a:stretch/>
        </p:blipFill>
        <p:spPr>
          <a:xfrm>
            <a:off x="4389120" y="3"/>
            <a:ext cx="4769657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2117"/>
            <a:ext cx="6791516" cy="360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831074" y="3071686"/>
            <a:ext cx="227627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5 km model:</a:t>
            </a:r>
          </a:p>
          <a:p>
            <a:endParaRPr lang="en-US" sz="2000" b="0" dirty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Wavelet analysis of both mooring G position (left) and 10 km west (right) shows a significant signal at a period of ~ 20d in February… is it meaningful?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85"/>
          <a:stretch/>
        </p:blipFill>
        <p:spPr>
          <a:xfrm>
            <a:off x="0" y="0"/>
            <a:ext cx="4239695" cy="3007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" b="44035"/>
          <a:stretch/>
        </p:blipFill>
        <p:spPr>
          <a:xfrm>
            <a:off x="4846321" y="91440"/>
            <a:ext cx="4239695" cy="298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1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2117"/>
            <a:ext cx="6791516" cy="360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762523" y="3017527"/>
            <a:ext cx="227627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1.5 km model:</a:t>
            </a:r>
          </a:p>
          <a:p>
            <a:endParaRPr lang="en-US" sz="2000" b="0" dirty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Maybe something at ~13d period in January?  ~20d in 2</a:t>
            </a:r>
            <a:r>
              <a:rPr lang="en-US" sz="2000" b="0" baseline="30000" dirty="0" smtClean="0">
                <a:solidFill>
                  <a:srgbClr val="000099"/>
                </a:solidFill>
                <a:latin typeface="Comic Sans MS" pitchFamily="66" charset="0"/>
              </a:rPr>
              <a:t>nd</a:t>
            </a:r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 January? </a:t>
            </a:r>
          </a:p>
          <a:p>
            <a:endParaRPr lang="en-US" sz="2000" b="0" dirty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Higher in the water column shows some signal at ~13d at different times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003"/>
          <a:stretch/>
        </p:blipFill>
        <p:spPr>
          <a:xfrm>
            <a:off x="0" y="7"/>
            <a:ext cx="4239695" cy="3017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003"/>
          <a:stretch/>
        </p:blipFill>
        <p:spPr>
          <a:xfrm>
            <a:off x="4754880" y="7"/>
            <a:ext cx="4239695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4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2117"/>
            <a:ext cx="6791516" cy="360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762523" y="3429000"/>
            <a:ext cx="227627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1.5 km model:</a:t>
            </a:r>
          </a:p>
          <a:p>
            <a:endParaRPr lang="en-US" sz="2000" b="0" dirty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10 km </a:t>
            </a:r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east (closer to CDW </a:t>
            </a:r>
            <a:r>
              <a:rPr lang="en-US" sz="2000" b="0" dirty="0" err="1" smtClean="0">
                <a:solidFill>
                  <a:srgbClr val="000099"/>
                </a:solidFill>
                <a:latin typeface="Comic Sans MS" pitchFamily="66" charset="0"/>
              </a:rPr>
              <a:t>onflow</a:t>
            </a:r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 core) has something at ~20d in March</a:t>
            </a:r>
          </a:p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2000" b="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003"/>
          <a:stretch/>
        </p:blipFill>
        <p:spPr>
          <a:xfrm>
            <a:off x="0" y="7"/>
            <a:ext cx="4239695" cy="30175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003"/>
          <a:stretch/>
        </p:blipFill>
        <p:spPr>
          <a:xfrm>
            <a:off x="4754880" y="7"/>
            <a:ext cx="4239695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4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Future Time Series </a:t>
            </a:r>
            <a:r>
              <a:rPr lang="en-US" sz="3600" b="1" dirty="0" err="1" smtClean="0">
                <a:solidFill>
                  <a:srgbClr val="FFFF00"/>
                </a:solidFill>
                <a:latin typeface="Comic Sans MS" pitchFamily="66" charset="0"/>
              </a:rPr>
              <a:t>Anaylsis</a:t>
            </a:r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 Plans</a:t>
            </a:r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  <a:latin typeface="Comic Sans MS" pitchFamily="66" charset="0"/>
              </a:rPr>
              <a:t>Examine other locations near shelf break after checking exactly where the model creates CDW/MCDW inflows and HSSW outflow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800" dirty="0" smtClean="0">
              <a:effectLst/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  <a:latin typeface="Comic Sans MS" pitchFamily="66" charset="0"/>
              </a:rPr>
              <a:t>Only have daily data right now, need better time resolution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800" dirty="0" smtClean="0">
              <a:effectLst/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/>
                <a:latin typeface="Comic Sans MS" pitchFamily="66" charset="0"/>
              </a:rPr>
              <a:t>Stefanie already has stations (with 15 minute data) at every PRISM mooring location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/>
                <a:latin typeface="Comic Sans MS" pitchFamily="66" charset="0"/>
              </a:rPr>
              <a:t>Next time Stefanie runs model, will add more stations near the shelf break in different locations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800" dirty="0" smtClean="0">
              <a:effectLst/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  <a:latin typeface="Comic Sans MS" pitchFamily="66" charset="0"/>
              </a:rPr>
              <a:t>Examine salinity (especially </a:t>
            </a:r>
            <a:r>
              <a:rPr lang="en-US" sz="2400" dirty="0" err="1" smtClean="0">
                <a:effectLst/>
                <a:latin typeface="Comic Sans MS" pitchFamily="66" charset="0"/>
              </a:rPr>
              <a:t>wrt</a:t>
            </a:r>
            <a:r>
              <a:rPr lang="en-US" sz="2400" dirty="0" smtClean="0">
                <a:effectLst/>
                <a:latin typeface="Comic Sans MS" pitchFamily="66" charset="0"/>
              </a:rPr>
              <a:t> HSSW outflow)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800" dirty="0">
              <a:effectLst/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  <a:latin typeface="Comic Sans MS" pitchFamily="66" charset="0"/>
              </a:rPr>
              <a:t>Co-ordinate with Giorgio about other comparisons (will send details when further along with analysis)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800" dirty="0" smtClean="0">
              <a:effectLst/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10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60625"/>
            <a:ext cx="710247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Box 2"/>
          <p:cNvSpPr txBox="1">
            <a:spLocks noChangeArrowheads="1"/>
          </p:cNvSpPr>
          <p:nvPr/>
        </p:nvSpPr>
        <p:spPr bwMode="auto">
          <a:xfrm>
            <a:off x="152400" y="152400"/>
            <a:ext cx="8458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smtClean="0">
                <a:solidFill>
                  <a:srgbClr val="000099"/>
                </a:solidFill>
                <a:latin typeface="Comic Sans MS" pitchFamily="66" charset="0"/>
              </a:rPr>
              <a:t>Ross Bank Survey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000099"/>
                </a:solidFill>
                <a:latin typeface="Comic Sans MS" pitchFamily="66" charset="0"/>
              </a:rPr>
              <a:t>1</a:t>
            </a:r>
            <a:r>
              <a:rPr lang="en-US" altLang="en-US" sz="2000" b="0" baseline="30000" smtClean="0">
                <a:solidFill>
                  <a:srgbClr val="000099"/>
                </a:solidFill>
                <a:latin typeface="Comic Sans MS" pitchFamily="66" charset="0"/>
              </a:rPr>
              <a:t>st</a:t>
            </a:r>
            <a:r>
              <a:rPr lang="en-US" altLang="en-US" sz="2000" b="0" smtClean="0">
                <a:solidFill>
                  <a:srgbClr val="000099"/>
                </a:solidFill>
                <a:latin typeface="Comic Sans MS" pitchFamily="66" charset="0"/>
              </a:rPr>
              <a:t> NW/SE Section: Jan 20/21, 2012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000099"/>
                </a:solidFill>
                <a:latin typeface="Comic Sans MS" pitchFamily="66" charset="0"/>
              </a:rPr>
              <a:t>NS Section: Jan 21, 2012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000099"/>
                </a:solidFill>
                <a:latin typeface="Comic Sans MS" pitchFamily="66" charset="0"/>
              </a:rPr>
              <a:t>EW Section: Jan 22, 2012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000099"/>
                </a:solidFill>
                <a:latin typeface="Comic Sans MS" pitchFamily="66" charset="0"/>
              </a:rPr>
              <a:t>SeaHorse Deployment: Jan 20-26, 2012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000099"/>
                </a:solidFill>
                <a:latin typeface="Comic Sans MS" pitchFamily="66" charset="0"/>
              </a:rPr>
              <a:t>2</a:t>
            </a:r>
            <a:r>
              <a:rPr lang="en-US" altLang="en-US" sz="2000" b="0" baseline="30000" smtClean="0">
                <a:solidFill>
                  <a:srgbClr val="000099"/>
                </a:solidFill>
                <a:latin typeface="Comic Sans MS" pitchFamily="66" charset="0"/>
              </a:rPr>
              <a:t>nd</a:t>
            </a:r>
            <a:r>
              <a:rPr lang="en-US" altLang="en-US" sz="2000" b="0" smtClean="0">
                <a:solidFill>
                  <a:srgbClr val="000099"/>
                </a:solidFill>
                <a:latin typeface="Comic Sans MS" pitchFamily="66" charset="0"/>
              </a:rPr>
              <a:t> NW/SE Section: Jan 26, 2012</a:t>
            </a:r>
          </a:p>
        </p:txBody>
      </p:sp>
    </p:spTree>
    <p:extLst>
      <p:ext uri="{BB962C8B-B14F-4D97-AF65-F5344CB8AC3E}">
        <p14:creationId xmlns:p14="http://schemas.microsoft.com/office/powerpoint/2010/main" val="16123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43997"/>
          <a:stretch>
            <a:fillRect/>
          </a:stretch>
        </p:blipFill>
        <p:spPr bwMode="auto">
          <a:xfrm>
            <a:off x="4038600" y="685800"/>
            <a:ext cx="4240212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9503"/>
          <a:stretch/>
        </p:blipFill>
        <p:spPr>
          <a:xfrm>
            <a:off x="4041648" y="3319272"/>
            <a:ext cx="4239695" cy="33192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9503"/>
          <a:stretch/>
        </p:blipFill>
        <p:spPr>
          <a:xfrm>
            <a:off x="27432" y="3319272"/>
            <a:ext cx="4239695" cy="3319272"/>
          </a:xfrm>
          <a:prstGeom prst="rect">
            <a:avLst/>
          </a:prstGeom>
        </p:spPr>
      </p:pic>
      <p:pic>
        <p:nvPicPr>
          <p:cNvPr id="64514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134" r="45518" b="65733"/>
          <a:stretch>
            <a:fillRect/>
          </a:stretch>
        </p:blipFill>
        <p:spPr bwMode="auto">
          <a:xfrm>
            <a:off x="152400" y="565150"/>
            <a:ext cx="3759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Box 5"/>
          <p:cNvSpPr txBox="1">
            <a:spLocks noChangeArrowheads="1"/>
          </p:cNvSpPr>
          <p:nvPr/>
        </p:nvSpPr>
        <p:spPr bwMode="auto">
          <a:xfrm>
            <a:off x="152400" y="165100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smtClean="0">
                <a:solidFill>
                  <a:srgbClr val="000099"/>
                </a:solidFill>
                <a:latin typeface="Comic Sans MS" pitchFamily="66" charset="0"/>
              </a:rPr>
              <a:t>N/S Section</a:t>
            </a:r>
          </a:p>
        </p:txBody>
      </p:sp>
      <p:sp>
        <p:nvSpPr>
          <p:cNvPr id="64519" name="TextBox 4"/>
          <p:cNvSpPr txBox="1">
            <a:spLocks noChangeArrowheads="1"/>
          </p:cNvSpPr>
          <p:nvPr/>
        </p:nvSpPr>
        <p:spPr bwMode="auto">
          <a:xfrm>
            <a:off x="7924800" y="1936750"/>
            <a:ext cx="7585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5 km</a:t>
            </a:r>
            <a:endParaRPr lang="en-US" altLang="en-US" sz="1800" b="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“bad”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tides</a:t>
            </a:r>
          </a:p>
        </p:txBody>
      </p:sp>
      <p:sp>
        <p:nvSpPr>
          <p:cNvPr id="64520" name="TextBox 7"/>
          <p:cNvSpPr txBox="1">
            <a:spLocks noChangeArrowheads="1"/>
          </p:cNvSpPr>
          <p:nvPr/>
        </p:nvSpPr>
        <p:spPr bwMode="auto">
          <a:xfrm>
            <a:off x="1224369" y="6378575"/>
            <a:ext cx="1853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1.5 km</a:t>
            </a: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, no tides</a:t>
            </a:r>
          </a:p>
        </p:txBody>
      </p:sp>
      <p:sp>
        <p:nvSpPr>
          <p:cNvPr id="64521" name="TextBox 8"/>
          <p:cNvSpPr txBox="1">
            <a:spLocks noChangeArrowheads="1"/>
          </p:cNvSpPr>
          <p:nvPr/>
        </p:nvSpPr>
        <p:spPr bwMode="auto">
          <a:xfrm>
            <a:off x="4953000" y="6391085"/>
            <a:ext cx="2335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1.5 km</a:t>
            </a: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, “good” tides</a:t>
            </a:r>
          </a:p>
        </p:txBody>
      </p:sp>
    </p:spTree>
    <p:extLst>
      <p:ext uri="{BB962C8B-B14F-4D97-AF65-F5344CB8AC3E}">
        <p14:creationId xmlns:p14="http://schemas.microsoft.com/office/powerpoint/2010/main" val="143947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4003"/>
          <a:stretch>
            <a:fillRect/>
          </a:stretch>
        </p:blipFill>
        <p:spPr bwMode="auto">
          <a:xfrm>
            <a:off x="4041648" y="685800"/>
            <a:ext cx="4240212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4003"/>
          <a:stretch/>
        </p:blipFill>
        <p:spPr>
          <a:xfrm>
            <a:off x="4041648" y="3319272"/>
            <a:ext cx="4239695" cy="30723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9503"/>
          <a:stretch/>
        </p:blipFill>
        <p:spPr>
          <a:xfrm>
            <a:off x="27432" y="3319272"/>
            <a:ext cx="4239695" cy="3319272"/>
          </a:xfrm>
          <a:prstGeom prst="rect">
            <a:avLst/>
          </a:prstGeom>
        </p:spPr>
      </p:pic>
      <p:sp>
        <p:nvSpPr>
          <p:cNvPr id="65539" name="TextBox 5"/>
          <p:cNvSpPr txBox="1">
            <a:spLocks noChangeArrowheads="1"/>
          </p:cNvSpPr>
          <p:nvPr/>
        </p:nvSpPr>
        <p:spPr bwMode="auto">
          <a:xfrm>
            <a:off x="152400" y="165100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smtClean="0">
                <a:solidFill>
                  <a:srgbClr val="000099"/>
                </a:solidFill>
                <a:latin typeface="Comic Sans MS" pitchFamily="66" charset="0"/>
              </a:rPr>
              <a:t>N/S Section</a:t>
            </a:r>
          </a:p>
        </p:txBody>
      </p:sp>
      <p:sp>
        <p:nvSpPr>
          <p:cNvPr id="65540" name="TextBox 4"/>
          <p:cNvSpPr txBox="1">
            <a:spLocks noChangeArrowheads="1"/>
          </p:cNvSpPr>
          <p:nvPr/>
        </p:nvSpPr>
        <p:spPr bwMode="auto">
          <a:xfrm>
            <a:off x="8099568" y="1936750"/>
            <a:ext cx="7585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5 km</a:t>
            </a:r>
            <a:endParaRPr lang="en-US" altLang="en-US" sz="1800" b="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“bad”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tides</a:t>
            </a:r>
          </a:p>
        </p:txBody>
      </p:sp>
      <p:sp>
        <p:nvSpPr>
          <p:cNvPr id="65541" name="TextBox 7"/>
          <p:cNvSpPr txBox="1">
            <a:spLocks noChangeArrowheads="1"/>
          </p:cNvSpPr>
          <p:nvPr/>
        </p:nvSpPr>
        <p:spPr bwMode="auto">
          <a:xfrm>
            <a:off x="1224369" y="6378575"/>
            <a:ext cx="1853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1.5 km</a:t>
            </a: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, no tides</a:t>
            </a:r>
          </a:p>
        </p:txBody>
      </p:sp>
      <p:sp>
        <p:nvSpPr>
          <p:cNvPr id="65542" name="TextBox 8"/>
          <p:cNvSpPr txBox="1">
            <a:spLocks noChangeArrowheads="1"/>
          </p:cNvSpPr>
          <p:nvPr/>
        </p:nvSpPr>
        <p:spPr bwMode="auto">
          <a:xfrm>
            <a:off x="4876800" y="6378575"/>
            <a:ext cx="2411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1.5 km</a:t>
            </a: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, “good” tides</a:t>
            </a:r>
          </a:p>
        </p:txBody>
      </p:sp>
      <p:pic>
        <p:nvPicPr>
          <p:cNvPr id="6554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4084" r="45518" b="36858"/>
          <a:stretch>
            <a:fillRect/>
          </a:stretch>
        </p:blipFill>
        <p:spPr bwMode="auto">
          <a:xfrm>
            <a:off x="185738" y="685800"/>
            <a:ext cx="375920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34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43997"/>
          <a:stretch>
            <a:fillRect/>
          </a:stretch>
        </p:blipFill>
        <p:spPr bwMode="auto">
          <a:xfrm>
            <a:off x="4108304" y="565150"/>
            <a:ext cx="423862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Box 5"/>
          <p:cNvSpPr txBox="1">
            <a:spLocks noChangeArrowheads="1"/>
          </p:cNvSpPr>
          <p:nvPr/>
        </p:nvSpPr>
        <p:spPr bwMode="auto">
          <a:xfrm>
            <a:off x="152400" y="165100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Comic Sans MS" pitchFamily="66" charset="0"/>
              </a:rPr>
              <a:t>Time Series over Ross Bank</a:t>
            </a:r>
          </a:p>
        </p:txBody>
      </p:sp>
      <p:sp>
        <p:nvSpPr>
          <p:cNvPr id="68612" name="TextBox 4"/>
          <p:cNvSpPr txBox="1">
            <a:spLocks noChangeArrowheads="1"/>
          </p:cNvSpPr>
          <p:nvPr/>
        </p:nvSpPr>
        <p:spPr bwMode="auto">
          <a:xfrm>
            <a:off x="7967280" y="1777890"/>
            <a:ext cx="10198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daily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average</a:t>
            </a:r>
            <a:endParaRPr lang="en-US" altLang="en-US" sz="1800" b="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686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2" r="58363" b="50093"/>
          <a:stretch>
            <a:fillRect/>
          </a:stretch>
        </p:blipFill>
        <p:spPr bwMode="auto">
          <a:xfrm>
            <a:off x="285750" y="584200"/>
            <a:ext cx="375285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3997"/>
          <a:stretch/>
        </p:blipFill>
        <p:spPr>
          <a:xfrm>
            <a:off x="4108304" y="3008705"/>
            <a:ext cx="4292691" cy="3110884"/>
          </a:xfrm>
          <a:prstGeom prst="rect">
            <a:avLst/>
          </a:prstGeom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7992927" y="4240981"/>
            <a:ext cx="9685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40 min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output</a:t>
            </a:r>
            <a:endParaRPr lang="en-US" altLang="en-US" sz="1800" b="0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79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Outline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8382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2800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en-US" altLang="en-US" sz="2800" b="0" dirty="0" smtClean="0">
                <a:solidFill>
                  <a:srgbClr val="FFFFFF"/>
                </a:solidFill>
                <a:latin typeface="Comic Sans MS" pitchFamily="66" charset="0"/>
              </a:rPr>
              <a:t>Updates</a:t>
            </a:r>
            <a:endParaRPr lang="en-US" altLang="en-US" sz="2800" b="0" dirty="0">
              <a:solidFill>
                <a:srgbClr val="FFFFFF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US" altLang="en-US" sz="800" b="0" dirty="0">
              <a:solidFill>
                <a:srgbClr val="FFFFFF"/>
              </a:solidFill>
              <a:latin typeface="Comic Sans MS" pitchFamily="6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 b="0" dirty="0" smtClean="0">
                <a:solidFill>
                  <a:srgbClr val="FFFFFF"/>
                </a:solidFill>
                <a:latin typeface="Comic Sans MS" pitchFamily="66" charset="0"/>
              </a:rPr>
              <a:t>Downscaling simulations of the Ross Sea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n-US" altLang="en-US" sz="800" b="0" dirty="0">
              <a:solidFill>
                <a:srgbClr val="FFFFFF"/>
              </a:solidFill>
              <a:latin typeface="Comic Sans MS" pitchFamily="6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 b="0" dirty="0" smtClean="0">
                <a:solidFill>
                  <a:srgbClr val="FFFFFF"/>
                </a:solidFill>
                <a:latin typeface="Comic Sans MS" pitchFamily="66" charset="0"/>
              </a:rPr>
              <a:t>Model run for SEAFARERS</a:t>
            </a:r>
            <a:endParaRPr lang="en-US" altLang="en-US" sz="2400" b="0" dirty="0">
              <a:solidFill>
                <a:srgbClr val="FFFFFF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US" altLang="en-US" sz="800" dirty="0">
              <a:solidFill>
                <a:srgbClr val="FFFFFF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2800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en-US" altLang="en-US" sz="2800" b="0" dirty="0" smtClean="0">
                <a:solidFill>
                  <a:srgbClr val="FFFFFF"/>
                </a:solidFill>
                <a:latin typeface="Comic Sans MS" pitchFamily="66" charset="0"/>
              </a:rPr>
              <a:t>Model </a:t>
            </a:r>
            <a:r>
              <a:rPr lang="en-US" altLang="en-US" sz="2800" b="0" dirty="0">
                <a:solidFill>
                  <a:srgbClr val="FFFFFF"/>
                </a:solidFill>
                <a:latin typeface="Comic Sans MS" pitchFamily="66" charset="0"/>
              </a:rPr>
              <a:t>v</a:t>
            </a:r>
            <a:r>
              <a:rPr lang="en-US" altLang="en-US" sz="2800" b="0" dirty="0" smtClean="0">
                <a:solidFill>
                  <a:srgbClr val="FFFFFF"/>
                </a:solidFill>
                <a:latin typeface="Comic Sans MS" pitchFamily="66" charset="0"/>
              </a:rPr>
              <a:t>ariability near the shelf break (MCDW)</a:t>
            </a:r>
            <a:endParaRPr lang="en-US" altLang="en-US" sz="2800" b="0" dirty="0">
              <a:solidFill>
                <a:srgbClr val="FFFFFF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solidFill>
                <a:srgbClr val="FFFFFF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2800" b="0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en-US" altLang="en-US" sz="2800" b="0" dirty="0" smtClean="0">
                <a:solidFill>
                  <a:srgbClr val="FFFFFF"/>
                </a:solidFill>
                <a:latin typeface="Comic Sans MS" pitchFamily="66" charset="0"/>
              </a:rPr>
              <a:t>1.5 km model performance near Ross Bank</a:t>
            </a:r>
            <a:endParaRPr lang="en-US" altLang="en-US" sz="2800" b="0" dirty="0">
              <a:solidFill>
                <a:srgbClr val="FFFFFF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US" altLang="en-US" sz="800" b="0" dirty="0">
              <a:solidFill>
                <a:srgbClr val="FFFFFF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US" altLang="en-US" sz="800" b="0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5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55553"/>
          <a:stretch/>
        </p:blipFill>
        <p:spPr>
          <a:xfrm>
            <a:off x="4102208" y="566928"/>
            <a:ext cx="4292691" cy="2468880"/>
          </a:xfrm>
          <a:prstGeom prst="rect">
            <a:avLst/>
          </a:prstGeom>
        </p:spPr>
      </p:pic>
      <p:sp>
        <p:nvSpPr>
          <p:cNvPr id="68611" name="TextBox 5"/>
          <p:cNvSpPr txBox="1">
            <a:spLocks noChangeArrowheads="1"/>
          </p:cNvSpPr>
          <p:nvPr/>
        </p:nvSpPr>
        <p:spPr bwMode="auto">
          <a:xfrm>
            <a:off x="152400" y="165100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Comic Sans MS" pitchFamily="66" charset="0"/>
              </a:rPr>
              <a:t>Time Series over Ross Bank</a:t>
            </a:r>
          </a:p>
        </p:txBody>
      </p:sp>
      <p:sp>
        <p:nvSpPr>
          <p:cNvPr id="68612" name="TextBox 4"/>
          <p:cNvSpPr txBox="1">
            <a:spLocks noChangeArrowheads="1"/>
          </p:cNvSpPr>
          <p:nvPr/>
        </p:nvSpPr>
        <p:spPr bwMode="auto">
          <a:xfrm>
            <a:off x="7885526" y="1777890"/>
            <a:ext cx="11833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5 km w/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“bad”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tides</a:t>
            </a:r>
            <a:endParaRPr lang="en-US" altLang="en-US" sz="1800" b="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686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2" r="58363" b="50093"/>
          <a:stretch>
            <a:fillRect/>
          </a:stretch>
        </p:blipFill>
        <p:spPr bwMode="auto">
          <a:xfrm>
            <a:off x="285750" y="584200"/>
            <a:ext cx="375285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40741"/>
          <a:stretch/>
        </p:blipFill>
        <p:spPr>
          <a:xfrm>
            <a:off x="4105656" y="3127248"/>
            <a:ext cx="4292691" cy="3291840"/>
          </a:xfrm>
          <a:prstGeom prst="rect">
            <a:avLst/>
          </a:prstGeom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7873504" y="4240981"/>
            <a:ext cx="12073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1.5 km w/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“good”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tides</a:t>
            </a:r>
            <a:endParaRPr lang="en-US" altLang="en-US" sz="1800" b="0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55554"/>
          <a:stretch/>
        </p:blipFill>
        <p:spPr>
          <a:xfrm>
            <a:off x="4105656" y="566928"/>
            <a:ext cx="4292691" cy="2468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42387"/>
          <a:stretch/>
        </p:blipFill>
        <p:spPr>
          <a:xfrm>
            <a:off x="4105656" y="3127248"/>
            <a:ext cx="4292691" cy="3200400"/>
          </a:xfrm>
          <a:prstGeom prst="rect">
            <a:avLst/>
          </a:prstGeom>
        </p:spPr>
      </p:pic>
      <p:sp>
        <p:nvSpPr>
          <p:cNvPr id="68611" name="TextBox 5"/>
          <p:cNvSpPr txBox="1">
            <a:spLocks noChangeArrowheads="1"/>
          </p:cNvSpPr>
          <p:nvPr/>
        </p:nvSpPr>
        <p:spPr bwMode="auto">
          <a:xfrm>
            <a:off x="152400" y="165100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Comic Sans MS" pitchFamily="66" charset="0"/>
              </a:rPr>
              <a:t>Time Series over Ross Bank</a:t>
            </a:r>
          </a:p>
        </p:txBody>
      </p:sp>
      <p:sp>
        <p:nvSpPr>
          <p:cNvPr id="68612" name="TextBox 4"/>
          <p:cNvSpPr txBox="1">
            <a:spLocks noChangeArrowheads="1"/>
          </p:cNvSpPr>
          <p:nvPr/>
        </p:nvSpPr>
        <p:spPr bwMode="auto">
          <a:xfrm>
            <a:off x="7873504" y="1777890"/>
            <a:ext cx="12073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1.5 km w/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no tides</a:t>
            </a:r>
            <a:endParaRPr lang="en-US" altLang="en-US" sz="1800" b="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686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2" r="58363" b="50093"/>
          <a:stretch>
            <a:fillRect/>
          </a:stretch>
        </p:blipFill>
        <p:spPr bwMode="auto">
          <a:xfrm>
            <a:off x="285750" y="584200"/>
            <a:ext cx="375285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7873504" y="4240981"/>
            <a:ext cx="12073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1.5 km w/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“good”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tides</a:t>
            </a:r>
            <a:endParaRPr lang="en-US" altLang="en-US" sz="1800" b="0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6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44033"/>
          <a:stretch/>
        </p:blipFill>
        <p:spPr>
          <a:xfrm>
            <a:off x="4105656" y="3383280"/>
            <a:ext cx="4292691" cy="31089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3997"/>
          <a:stretch/>
        </p:blipFill>
        <p:spPr>
          <a:xfrm>
            <a:off x="4105656" y="566928"/>
            <a:ext cx="4292691" cy="3110884"/>
          </a:xfrm>
          <a:prstGeom prst="rect">
            <a:avLst/>
          </a:prstGeom>
        </p:spPr>
      </p:pic>
      <p:sp>
        <p:nvSpPr>
          <p:cNvPr id="69635" name="TextBox 5"/>
          <p:cNvSpPr txBox="1">
            <a:spLocks noChangeArrowheads="1"/>
          </p:cNvSpPr>
          <p:nvPr/>
        </p:nvSpPr>
        <p:spPr bwMode="auto">
          <a:xfrm>
            <a:off x="152400" y="165100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Comic Sans MS" pitchFamily="66" charset="0"/>
              </a:rPr>
              <a:t>Time Series over Ross Bank</a:t>
            </a:r>
          </a:p>
        </p:txBody>
      </p:sp>
      <p:sp>
        <p:nvSpPr>
          <p:cNvPr id="69636" name="TextBox 4"/>
          <p:cNvSpPr txBox="1">
            <a:spLocks noChangeArrowheads="1"/>
          </p:cNvSpPr>
          <p:nvPr/>
        </p:nvSpPr>
        <p:spPr bwMode="auto">
          <a:xfrm>
            <a:off x="7962194" y="1725502"/>
            <a:ext cx="104547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5 km w/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“bad”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tides</a:t>
            </a:r>
            <a:endParaRPr lang="en-US" altLang="en-US" sz="1800" b="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6963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50830" r="58363" b="-735"/>
          <a:stretch>
            <a:fillRect/>
          </a:stretch>
        </p:blipFill>
        <p:spPr bwMode="auto">
          <a:xfrm>
            <a:off x="333375" y="658813"/>
            <a:ext cx="3752850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7887219" y="4060597"/>
            <a:ext cx="124264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1.5 km w/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“good”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tides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(note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different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scale)</a:t>
            </a:r>
            <a:endParaRPr lang="en-US" altLang="en-US" sz="1800" b="0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44033"/>
          <a:stretch/>
        </p:blipFill>
        <p:spPr>
          <a:xfrm>
            <a:off x="4105656" y="3383280"/>
            <a:ext cx="4292691" cy="3108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44034"/>
          <a:stretch/>
        </p:blipFill>
        <p:spPr>
          <a:xfrm>
            <a:off x="4105656" y="566928"/>
            <a:ext cx="4292691" cy="3108960"/>
          </a:xfrm>
          <a:prstGeom prst="rect">
            <a:avLst/>
          </a:prstGeom>
        </p:spPr>
      </p:pic>
      <p:sp>
        <p:nvSpPr>
          <p:cNvPr id="69635" name="TextBox 5"/>
          <p:cNvSpPr txBox="1">
            <a:spLocks noChangeArrowheads="1"/>
          </p:cNvSpPr>
          <p:nvPr/>
        </p:nvSpPr>
        <p:spPr bwMode="auto">
          <a:xfrm>
            <a:off x="152400" y="165100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Comic Sans MS" pitchFamily="66" charset="0"/>
              </a:rPr>
              <a:t>Time Series over Ross Bank</a:t>
            </a:r>
          </a:p>
        </p:txBody>
      </p:sp>
      <p:sp>
        <p:nvSpPr>
          <p:cNvPr id="69636" name="TextBox 4"/>
          <p:cNvSpPr txBox="1">
            <a:spLocks noChangeArrowheads="1"/>
          </p:cNvSpPr>
          <p:nvPr/>
        </p:nvSpPr>
        <p:spPr bwMode="auto">
          <a:xfrm>
            <a:off x="7881242" y="1725502"/>
            <a:ext cx="12073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1.5 km w/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no tides</a:t>
            </a:r>
            <a:endParaRPr lang="en-US" altLang="en-US" sz="1800" b="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6963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50830" r="58363" b="-735"/>
          <a:stretch>
            <a:fillRect/>
          </a:stretch>
        </p:blipFill>
        <p:spPr bwMode="auto">
          <a:xfrm>
            <a:off x="333375" y="658813"/>
            <a:ext cx="3752850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7881243" y="4295098"/>
            <a:ext cx="12073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1.5 km w/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“good”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tides</a:t>
            </a:r>
            <a:endParaRPr lang="en-US" altLang="en-US" sz="1800" b="0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7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itchFamily="66" charset="0"/>
              </a:rPr>
              <a:t>Will submit paper titled “Effects of projected changes in wind, atmospheric temperature and freshwater inflow on the Ross Sea” next week (let me know if you want a pre-print)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800" dirty="0">
              <a:effectLst/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itchFamily="66" charset="0"/>
              </a:rPr>
              <a:t>Work continues with SEAFARERS group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itchFamily="66" charset="0"/>
              </a:rPr>
              <a:t>Just starting to look at time variability of on/off shelf flows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800" dirty="0" smtClean="0">
              <a:effectLst/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itchFamily="66" charset="0"/>
              </a:rPr>
              <a:t>Suggest switching to Stefanie’s </a:t>
            </a:r>
            <a:r>
              <a:rPr lang="en-US" sz="2400" dirty="0" smtClean="0">
                <a:latin typeface="Comic Sans MS" pitchFamily="66" charset="0"/>
              </a:rPr>
              <a:t>1.5 km </a:t>
            </a:r>
            <a:r>
              <a:rPr lang="en-US" sz="2400" dirty="0" smtClean="0">
                <a:latin typeface="Comic Sans MS" pitchFamily="66" charset="0"/>
              </a:rPr>
              <a:t>model for the Ross Bank work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Comic Sans MS" pitchFamily="66" charset="0"/>
              </a:rPr>
              <a:t>More work to do on this (including adding a bottom dye of some kind in model re-run…see Stefanie’s plans)</a:t>
            </a:r>
          </a:p>
        </p:txBody>
      </p:sp>
      <p:sp>
        <p:nvSpPr>
          <p:cNvPr id="144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65639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r="2241"/>
          <a:stretch/>
        </p:blipFill>
        <p:spPr bwMode="auto">
          <a:xfrm>
            <a:off x="0" y="3566160"/>
            <a:ext cx="6126480" cy="328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04800" y="3577614"/>
            <a:ext cx="5873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400" b="0" dirty="0" smtClean="0">
                <a:solidFill>
                  <a:prstClr val="black"/>
                </a:solidFill>
                <a:latin typeface="Calibri"/>
              </a:rPr>
              <a:t>2010</a:t>
            </a:r>
            <a:r>
              <a:rPr lang="it-IT" sz="14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400" b="0" dirty="0" smtClean="0">
                <a:solidFill>
                  <a:prstClr val="black"/>
                </a:solidFill>
                <a:latin typeface="Calibri"/>
              </a:rPr>
              <a:t>                                               2011		</a:t>
            </a:r>
            <a:r>
              <a:rPr lang="it-IT" sz="14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400" b="0" dirty="0" smtClean="0">
                <a:solidFill>
                  <a:prstClr val="black"/>
                </a:solidFill>
                <a:latin typeface="Calibri"/>
              </a:rPr>
              <a:t>                               2012</a:t>
            </a:r>
            <a:endParaRPr lang="it-IT" sz="14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943600" y="3731502"/>
            <a:ext cx="288927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1.5 km </a:t>
            </a:r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model daily averages look better at Mooring G</a:t>
            </a:r>
          </a:p>
          <a:p>
            <a:endParaRPr lang="en-US" sz="2000" b="0" dirty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Shutting off tides (right) makes some difference, but hard to tell what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074"/>
          <a:stretch/>
        </p:blipFill>
        <p:spPr>
          <a:xfrm>
            <a:off x="0" y="3"/>
            <a:ext cx="4769657" cy="2834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074"/>
          <a:stretch/>
        </p:blipFill>
        <p:spPr>
          <a:xfrm>
            <a:off x="4389120" y="3"/>
            <a:ext cx="4769657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2117"/>
            <a:ext cx="6791516" cy="360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791516" y="3657600"/>
            <a:ext cx="227627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Turning off tides</a:t>
            </a:r>
          </a:p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(right) doesn’t seem to do much to the time series in the </a:t>
            </a:r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5 km </a:t>
            </a:r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model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85"/>
          <a:stretch/>
        </p:blipFill>
        <p:spPr>
          <a:xfrm>
            <a:off x="0" y="0"/>
            <a:ext cx="4239695" cy="3007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003"/>
          <a:stretch/>
        </p:blipFill>
        <p:spPr>
          <a:xfrm>
            <a:off x="4754880" y="0"/>
            <a:ext cx="4239695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2117"/>
            <a:ext cx="6791516" cy="360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762523" y="3429000"/>
            <a:ext cx="227627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Maybe something in January ~10d?</a:t>
            </a:r>
          </a:p>
          <a:p>
            <a:endParaRPr lang="en-US" sz="2000" b="0" dirty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Effect of no tides (right) in frequency space?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003"/>
          <a:stretch/>
        </p:blipFill>
        <p:spPr>
          <a:xfrm>
            <a:off x="0" y="7"/>
            <a:ext cx="4239695" cy="3017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003"/>
          <a:stretch/>
        </p:blipFill>
        <p:spPr>
          <a:xfrm>
            <a:off x="4846320" y="7"/>
            <a:ext cx="4239695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42387"/>
          <a:stretch/>
        </p:blipFill>
        <p:spPr>
          <a:xfrm>
            <a:off x="4105656" y="3127248"/>
            <a:ext cx="4292691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55554"/>
          <a:stretch/>
        </p:blipFill>
        <p:spPr>
          <a:xfrm>
            <a:off x="4105656" y="565150"/>
            <a:ext cx="4292691" cy="2468880"/>
          </a:xfrm>
          <a:prstGeom prst="rect">
            <a:avLst/>
          </a:prstGeom>
        </p:spPr>
      </p:pic>
      <p:sp>
        <p:nvSpPr>
          <p:cNvPr id="68611" name="TextBox 5"/>
          <p:cNvSpPr txBox="1">
            <a:spLocks noChangeArrowheads="1"/>
          </p:cNvSpPr>
          <p:nvPr/>
        </p:nvSpPr>
        <p:spPr bwMode="auto">
          <a:xfrm>
            <a:off x="152400" y="165100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Comic Sans MS" pitchFamily="66" charset="0"/>
              </a:rPr>
              <a:t>Time Series over Ross Bank</a:t>
            </a:r>
          </a:p>
        </p:txBody>
      </p:sp>
      <p:sp>
        <p:nvSpPr>
          <p:cNvPr id="68612" name="TextBox 4"/>
          <p:cNvSpPr txBox="1">
            <a:spLocks noChangeArrowheads="1"/>
          </p:cNvSpPr>
          <p:nvPr/>
        </p:nvSpPr>
        <p:spPr bwMode="auto">
          <a:xfrm>
            <a:off x="7873504" y="1777890"/>
            <a:ext cx="12073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1.5 km w/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“bad”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tides</a:t>
            </a:r>
            <a:endParaRPr lang="en-US" altLang="en-US" sz="1800" b="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686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2" r="58363" b="50093"/>
          <a:stretch>
            <a:fillRect/>
          </a:stretch>
        </p:blipFill>
        <p:spPr bwMode="auto">
          <a:xfrm>
            <a:off x="285750" y="584200"/>
            <a:ext cx="375285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7873504" y="4240981"/>
            <a:ext cx="12073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1.5 km w/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“good”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tides</a:t>
            </a:r>
            <a:endParaRPr lang="en-US" altLang="en-US" sz="1800" b="0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11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44033"/>
          <a:stretch/>
        </p:blipFill>
        <p:spPr>
          <a:xfrm>
            <a:off x="4105656" y="3383280"/>
            <a:ext cx="4292691" cy="3108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44034"/>
          <a:stretch/>
        </p:blipFill>
        <p:spPr>
          <a:xfrm>
            <a:off x="4105656" y="566928"/>
            <a:ext cx="4292691" cy="3108960"/>
          </a:xfrm>
          <a:prstGeom prst="rect">
            <a:avLst/>
          </a:prstGeom>
        </p:spPr>
      </p:pic>
      <p:sp>
        <p:nvSpPr>
          <p:cNvPr id="69635" name="TextBox 5"/>
          <p:cNvSpPr txBox="1">
            <a:spLocks noChangeArrowheads="1"/>
          </p:cNvSpPr>
          <p:nvPr/>
        </p:nvSpPr>
        <p:spPr bwMode="auto">
          <a:xfrm>
            <a:off x="152400" y="165100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Comic Sans MS" pitchFamily="66" charset="0"/>
              </a:rPr>
              <a:t>Time Series over Ross Bank</a:t>
            </a:r>
          </a:p>
        </p:txBody>
      </p:sp>
      <p:sp>
        <p:nvSpPr>
          <p:cNvPr id="69636" name="TextBox 4"/>
          <p:cNvSpPr txBox="1">
            <a:spLocks noChangeArrowheads="1"/>
          </p:cNvSpPr>
          <p:nvPr/>
        </p:nvSpPr>
        <p:spPr bwMode="auto">
          <a:xfrm>
            <a:off x="7881242" y="1725502"/>
            <a:ext cx="12073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1.5 km w/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“bad”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tides</a:t>
            </a:r>
            <a:endParaRPr lang="en-US" altLang="en-US" sz="1800" b="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6963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50830" r="58363" b="-735"/>
          <a:stretch>
            <a:fillRect/>
          </a:stretch>
        </p:blipFill>
        <p:spPr bwMode="auto">
          <a:xfrm>
            <a:off x="333375" y="658813"/>
            <a:ext cx="3752850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7881243" y="4295098"/>
            <a:ext cx="12073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1.5 km w/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“good”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99"/>
                </a:solidFill>
                <a:latin typeface="Comic Sans MS" pitchFamily="66" charset="0"/>
              </a:rPr>
              <a:t>tides</a:t>
            </a:r>
            <a:endParaRPr lang="en-US" altLang="en-US" sz="1800" b="0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74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79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Downscaling Simulations of the Ross Sea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90500" y="1371600"/>
            <a:ext cx="87630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800" b="0" dirty="0">
              <a:solidFill>
                <a:srgbClr val="FFFFFF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b="0" dirty="0">
                <a:solidFill>
                  <a:srgbClr val="FFFFFF"/>
                </a:solidFill>
                <a:latin typeface="Comic Sans MS" pitchFamily="66" charset="0"/>
              </a:rPr>
              <a:t>Strengthening of the cold southerly winds over the Ross Sea is thought to be one cause for the observed increases in ice extent in the area</a:t>
            </a:r>
          </a:p>
          <a:p>
            <a:pPr>
              <a:spcBef>
                <a:spcPct val="50000"/>
              </a:spcBef>
            </a:pPr>
            <a:r>
              <a:rPr lang="en-US" b="0" dirty="0">
                <a:solidFill>
                  <a:srgbClr val="FFFFFF"/>
                </a:solidFill>
                <a:latin typeface="Comic Sans MS" pitchFamily="66" charset="0"/>
              </a:rPr>
              <a:t>Could this be affecting other aspects of the ocean circulation (Modified Circumpolar Deep Water transport, ice shelf basal melt, bottom water formation) and how might this change in the future</a:t>
            </a:r>
            <a:r>
              <a:rPr lang="en-US" b="0" dirty="0" smtClean="0">
                <a:solidFill>
                  <a:srgbClr val="FFFFFF"/>
                </a:solidFill>
                <a:latin typeface="Comic Sans MS" pitchFamily="66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b="0" dirty="0" smtClean="0">
                <a:solidFill>
                  <a:srgbClr val="FFFFFF"/>
                </a:solidFill>
                <a:latin typeface="Comic Sans MS" pitchFamily="66" charset="0"/>
              </a:rPr>
              <a:t>Not going into details on this (showed it last time), but the manuscript should finally get submitted to Journal of Climate in the next week</a:t>
            </a:r>
            <a:endParaRPr lang="en-US" b="0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 t="6229" r="10274" b="7101"/>
          <a:stretch>
            <a:fillRect/>
          </a:stretch>
        </p:blipFill>
        <p:spPr bwMode="auto">
          <a:xfrm>
            <a:off x="147638" y="257175"/>
            <a:ext cx="3808412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 t="34631" r="37888" b="20039"/>
          <a:stretch>
            <a:fillRect/>
          </a:stretch>
        </p:blipFill>
        <p:spPr bwMode="auto">
          <a:xfrm>
            <a:off x="5867400" y="274638"/>
            <a:ext cx="301783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 t="34554" r="38412" b="20114"/>
          <a:stretch>
            <a:fillRect/>
          </a:stretch>
        </p:blipFill>
        <p:spPr bwMode="auto">
          <a:xfrm>
            <a:off x="5851525" y="3505200"/>
            <a:ext cx="301783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TextBox 4"/>
          <p:cNvSpPr txBox="1">
            <a:spLocks noChangeArrowheads="1"/>
          </p:cNvSpPr>
          <p:nvPr/>
        </p:nvSpPr>
        <p:spPr bwMode="auto">
          <a:xfrm>
            <a:off x="3956050" y="300038"/>
            <a:ext cx="19526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000099"/>
                </a:solidFill>
                <a:latin typeface="Comic Sans MS" pitchFamily="66" charset="0"/>
              </a:rPr>
              <a:t>ERA-Interim wind: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000099"/>
                </a:solidFill>
                <a:latin typeface="Comic Sans MS" pitchFamily="66" charset="0"/>
              </a:rPr>
              <a:t>1/23/2012 0Z</a:t>
            </a:r>
          </a:p>
        </p:txBody>
      </p:sp>
      <p:sp>
        <p:nvSpPr>
          <p:cNvPr id="70662" name="TextBox 5"/>
          <p:cNvSpPr txBox="1">
            <a:spLocks noChangeArrowheads="1"/>
          </p:cNvSpPr>
          <p:nvPr/>
        </p:nvSpPr>
        <p:spPr bwMode="auto">
          <a:xfrm>
            <a:off x="3968750" y="3509963"/>
            <a:ext cx="19510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000099"/>
                </a:solidFill>
                <a:latin typeface="Comic Sans MS" pitchFamily="66" charset="0"/>
              </a:rPr>
              <a:t>ERA-Interim wind: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000099"/>
                </a:solidFill>
                <a:latin typeface="Comic Sans MS" pitchFamily="66" charset="0"/>
              </a:rPr>
              <a:t>1/25/2012 0Z</a:t>
            </a:r>
          </a:p>
        </p:txBody>
      </p:sp>
      <p:sp>
        <p:nvSpPr>
          <p:cNvPr id="70663" name="TextBox 6"/>
          <p:cNvSpPr txBox="1">
            <a:spLocks noChangeArrowheads="1"/>
          </p:cNvSpPr>
          <p:nvPr/>
        </p:nvSpPr>
        <p:spPr bwMode="auto">
          <a:xfrm>
            <a:off x="457200" y="5310188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000099"/>
                </a:solidFill>
                <a:latin typeface="Comic Sans MS" pitchFamily="66" charset="0"/>
              </a:rPr>
              <a:t>ERA-Interim weather at SeaHorse mooring</a:t>
            </a:r>
          </a:p>
        </p:txBody>
      </p:sp>
    </p:spTree>
    <p:extLst>
      <p:ext uri="{BB962C8B-B14F-4D97-AF65-F5344CB8AC3E}">
        <p14:creationId xmlns:p14="http://schemas.microsoft.com/office/powerpoint/2010/main" val="12477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17516" r="9581" b="25150"/>
          <a:stretch>
            <a:fillRect/>
          </a:stretch>
        </p:blipFill>
        <p:spPr bwMode="auto">
          <a:xfrm>
            <a:off x="182563" y="1600200"/>
            <a:ext cx="4297362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Box 5"/>
          <p:cNvSpPr txBox="1">
            <a:spLocks noChangeArrowheads="1"/>
          </p:cNvSpPr>
          <p:nvPr/>
        </p:nvSpPr>
        <p:spPr bwMode="auto">
          <a:xfrm>
            <a:off x="152400" y="165100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smtClean="0">
                <a:solidFill>
                  <a:srgbClr val="000099"/>
                </a:solidFill>
                <a:latin typeface="Comic Sans MS" pitchFamily="66" charset="0"/>
              </a:rPr>
              <a:t>Model 5m Salinity and Velocity (Tides)</a:t>
            </a:r>
          </a:p>
        </p:txBody>
      </p:sp>
      <p:sp>
        <p:nvSpPr>
          <p:cNvPr id="72708" name="TextBox 7"/>
          <p:cNvSpPr txBox="1">
            <a:spLocks noChangeArrowheads="1"/>
          </p:cNvSpPr>
          <p:nvPr/>
        </p:nvSpPr>
        <p:spPr bwMode="auto">
          <a:xfrm>
            <a:off x="409575" y="712788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000099"/>
                </a:solidFill>
                <a:latin typeface="Comic Sans MS" pitchFamily="66" charset="0"/>
              </a:rPr>
              <a:t>Jan 23, 2012</a:t>
            </a:r>
          </a:p>
        </p:txBody>
      </p:sp>
      <p:sp>
        <p:nvSpPr>
          <p:cNvPr id="72709" name="TextBox 8"/>
          <p:cNvSpPr txBox="1">
            <a:spLocks noChangeArrowheads="1"/>
          </p:cNvSpPr>
          <p:nvPr/>
        </p:nvSpPr>
        <p:spPr bwMode="auto">
          <a:xfrm>
            <a:off x="4876800" y="712788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000099"/>
                </a:solidFill>
                <a:latin typeface="Comic Sans MS" pitchFamily="66" charset="0"/>
              </a:rPr>
              <a:t>Jan 25, 2012</a:t>
            </a:r>
          </a:p>
        </p:txBody>
      </p:sp>
      <p:pic>
        <p:nvPicPr>
          <p:cNvPr id="727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" t="17342" r="10313" b="25327"/>
          <a:stretch>
            <a:fillRect/>
          </a:stretch>
        </p:blipFill>
        <p:spPr bwMode="auto">
          <a:xfrm>
            <a:off x="4648200" y="1597025"/>
            <a:ext cx="4297363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6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3943350" y="128588"/>
            <a:ext cx="5065713" cy="3040062"/>
            <a:chOff x="2898732" y="770688"/>
            <a:chExt cx="7204068" cy="4322136"/>
          </a:xfrm>
        </p:grpSpPr>
        <p:pic>
          <p:nvPicPr>
            <p:cNvPr id="73738" name="Picture 1" descr="ADCPspeed_Deployment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732" y="770688"/>
              <a:ext cx="7204068" cy="4322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>
              <a:spLocks/>
            </p:cNvSpPr>
            <p:nvPr/>
          </p:nvSpPr>
          <p:spPr bwMode="auto">
            <a:xfrm>
              <a:off x="3135783" y="953504"/>
              <a:ext cx="6757058" cy="4062583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000" b="0" kern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 rot="10800000">
              <a:off x="2982265" y="1639629"/>
              <a:ext cx="0" cy="25955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 b="0" kern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>
              <a:off x="2984522" y="3695748"/>
              <a:ext cx="0" cy="259553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 b="0" kern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73731" name="Group 4"/>
          <p:cNvGrpSpPr>
            <a:grpSpLocks/>
          </p:cNvGrpSpPr>
          <p:nvPr/>
        </p:nvGrpSpPr>
        <p:grpSpPr bwMode="auto">
          <a:xfrm>
            <a:off x="3952875" y="3168650"/>
            <a:ext cx="5065713" cy="3038475"/>
            <a:chOff x="2902000" y="5236840"/>
            <a:chExt cx="7204068" cy="4322136"/>
          </a:xfrm>
        </p:grpSpPr>
        <p:pic>
          <p:nvPicPr>
            <p:cNvPr id="73734" name="Picture 3" descr="ADCPdir_Deployment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000" y="5236840"/>
              <a:ext cx="7204068" cy="4322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>
              <a:spLocks/>
            </p:cNvSpPr>
            <p:nvPr/>
          </p:nvSpPr>
          <p:spPr bwMode="auto">
            <a:xfrm>
              <a:off x="3111959" y="5435559"/>
              <a:ext cx="6754801" cy="4062447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000" b="0" kern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rot="10800000">
              <a:off x="2985533" y="6185271"/>
              <a:ext cx="0" cy="257431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 b="0" kern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2985533" y="8242464"/>
              <a:ext cx="0" cy="257431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 b="0" kern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</p:grpSp>
      <p:sp>
        <p:nvSpPr>
          <p:cNvPr id="73732" name="TextBox 3"/>
          <p:cNvSpPr txBox="1">
            <a:spLocks noChangeArrowheads="1"/>
          </p:cNvSpPr>
          <p:nvPr/>
        </p:nvSpPr>
        <p:spPr bwMode="auto">
          <a:xfrm>
            <a:off x="150813" y="239713"/>
            <a:ext cx="37909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000099"/>
                </a:solidFill>
                <a:latin typeface="Comic Sans MS" pitchFamily="66" charset="0"/>
              </a:rPr>
              <a:t>SeaHorse ADCP velocities (from Blair’s presentation two meetings ago)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000099"/>
                </a:solidFill>
                <a:latin typeface="Comic Sans MS" pitchFamily="66" charset="0"/>
              </a:rPr>
              <a:t>Don’t know if this supports idea of strong westward surface currents during the later part of the SeaHorse deployment, but something happened around 0Z 1/25/2012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000099"/>
                </a:solidFill>
                <a:latin typeface="Comic Sans MS" pitchFamily="66" charset="0"/>
              </a:rPr>
              <a:t>(If direction is magnetic north and given magnetic declination is 120E here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000099"/>
                </a:solidFill>
                <a:latin typeface="Comic Sans MS" pitchFamily="66" charset="0"/>
              </a:rPr>
              <a:t>          Decrease in the amount of “red” velocities (~320° magnetic = ~80° true) would indicate more westward flow)</a:t>
            </a:r>
          </a:p>
        </p:txBody>
      </p:sp>
      <p:sp>
        <p:nvSpPr>
          <p:cNvPr id="73733" name="Right Arrow 12"/>
          <p:cNvSpPr>
            <a:spLocks noChangeArrowheads="1"/>
          </p:cNvSpPr>
          <p:nvPr/>
        </p:nvSpPr>
        <p:spPr bwMode="auto">
          <a:xfrm>
            <a:off x="304800" y="5033963"/>
            <a:ext cx="565150" cy="417512"/>
          </a:xfrm>
          <a:prstGeom prst="rightArrow">
            <a:avLst>
              <a:gd name="adj1" fmla="val 50000"/>
              <a:gd name="adj2" fmla="val 5003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6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Work with SEAFARERS project</a:t>
            </a:r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  <a:latin typeface="Comic Sans MS" pitchFamily="66" charset="0"/>
              </a:rPr>
              <a:t>They are interested in differences in residence times over </a:t>
            </a:r>
            <a:r>
              <a:rPr lang="en-US" sz="2400" dirty="0" err="1" smtClean="0">
                <a:effectLst/>
                <a:latin typeface="Comic Sans MS" pitchFamily="66" charset="0"/>
              </a:rPr>
              <a:t>Mawson</a:t>
            </a:r>
            <a:r>
              <a:rPr lang="en-US" sz="2400" dirty="0" smtClean="0">
                <a:effectLst/>
                <a:latin typeface="Comic Sans MS" pitchFamily="66" charset="0"/>
              </a:rPr>
              <a:t> vs. Pennell Banks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800" dirty="0" smtClean="0">
              <a:effectLst/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/>
                <a:latin typeface="Comic Sans MS" pitchFamily="66" charset="0"/>
              </a:rPr>
              <a:t>Re-ran the base PRISM simulation (5 km, tides) with drifters released in the model over both locations at different times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800" dirty="0" smtClean="0">
              <a:effectLst/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  <a:latin typeface="Comic Sans MS" pitchFamily="66" charset="0"/>
              </a:rPr>
              <a:t>They are also interested in examining the role of MCDW in fueling productivity over Pennell Bank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800" dirty="0" smtClean="0">
              <a:effectLst/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/>
                <a:latin typeface="Comic Sans MS" pitchFamily="66" charset="0"/>
              </a:rPr>
              <a:t>Adam </a:t>
            </a:r>
            <a:r>
              <a:rPr lang="en-US" sz="2000" dirty="0" err="1" smtClean="0">
                <a:effectLst/>
                <a:latin typeface="Comic Sans MS" pitchFamily="66" charset="0"/>
              </a:rPr>
              <a:t>Kustka</a:t>
            </a:r>
            <a:r>
              <a:rPr lang="en-US" sz="2000" dirty="0" smtClean="0">
                <a:effectLst/>
                <a:latin typeface="Comic Sans MS" pitchFamily="66" charset="0"/>
              </a:rPr>
              <a:t> used drifter trajectories and CDW/MCDW dye values (as recorded by the drifters) to examine possible pathways of MCDW supplied </a:t>
            </a:r>
            <a:r>
              <a:rPr lang="en-US" sz="2000" dirty="0" err="1" smtClean="0">
                <a:effectLst/>
                <a:latin typeface="Comic Sans MS" pitchFamily="66" charset="0"/>
              </a:rPr>
              <a:t>dFe</a:t>
            </a:r>
            <a:r>
              <a:rPr lang="en-US" sz="2000" dirty="0" smtClean="0">
                <a:effectLst/>
                <a:latin typeface="Comic Sans MS" pitchFamily="66" charset="0"/>
              </a:rPr>
              <a:t> to SEAFARERS stations over Pennell Bank (</a:t>
            </a:r>
            <a:r>
              <a:rPr lang="en-US" sz="2000" dirty="0" err="1" smtClean="0">
                <a:effectLst/>
                <a:latin typeface="Comic Sans MS" pitchFamily="66" charset="0"/>
              </a:rPr>
              <a:t>Kustka</a:t>
            </a:r>
            <a:r>
              <a:rPr lang="en-US" sz="2000" dirty="0" smtClean="0">
                <a:effectLst/>
                <a:latin typeface="Comic Sans MS" pitchFamily="66" charset="0"/>
              </a:rPr>
              <a:t> et al., in review) in order to help conclude that MCDW was not a significant source of </a:t>
            </a:r>
            <a:r>
              <a:rPr lang="en-US" sz="2000" dirty="0" err="1" smtClean="0">
                <a:effectLst/>
                <a:latin typeface="Comic Sans MS" pitchFamily="66" charset="0"/>
              </a:rPr>
              <a:t>dFe</a:t>
            </a:r>
            <a:r>
              <a:rPr lang="en-US" sz="2000" dirty="0" smtClean="0">
                <a:effectLst/>
                <a:latin typeface="Comic Sans MS" pitchFamily="66" charset="0"/>
              </a:rPr>
              <a:t> to the region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800" dirty="0">
              <a:effectLst/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10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3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Box 2"/>
          <p:cNvSpPr txBox="1">
            <a:spLocks noChangeArrowheads="1"/>
          </p:cNvSpPr>
          <p:nvPr/>
        </p:nvSpPr>
        <p:spPr bwMode="auto">
          <a:xfrm>
            <a:off x="304800" y="4963816"/>
            <a:ext cx="4343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Same horizontal release pattern every 20m of depth (5 – 385m) on Jan 13, 2011 and every 5 days until Feb 17, 2011           29,280 total drifters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6" t="10804" r="18899" b="10526"/>
          <a:stretch/>
        </p:blipFill>
        <p:spPr>
          <a:xfrm>
            <a:off x="914400" y="3"/>
            <a:ext cx="3028509" cy="4963813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 bwMode="auto">
          <a:xfrm>
            <a:off x="1981200" y="5897880"/>
            <a:ext cx="609600" cy="34329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751070" y="4963816"/>
            <a:ext cx="4038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Starting points of drifters that went by two different stations at two different days</a:t>
            </a:r>
          </a:p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(</a:t>
            </a:r>
            <a:r>
              <a:rPr lang="en-US" sz="2000" b="0" dirty="0" err="1" smtClean="0">
                <a:solidFill>
                  <a:srgbClr val="000099"/>
                </a:solidFill>
                <a:latin typeface="Comic Sans MS" pitchFamily="66" charset="0"/>
              </a:rPr>
              <a:t>Kustka</a:t>
            </a:r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 et al., in review)  </a:t>
            </a:r>
            <a:endParaRPr lang="en-US" sz="2000" b="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3" b="530"/>
          <a:stretch/>
        </p:blipFill>
        <p:spPr bwMode="auto">
          <a:xfrm>
            <a:off x="4297680" y="182880"/>
            <a:ext cx="4827270" cy="463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0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Model Variability near the Shelf Break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45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800" b="0" dirty="0">
              <a:solidFill>
                <a:srgbClr val="FFFFFF"/>
              </a:solidFill>
              <a:latin typeface="Comic Sans MS" pitchFamily="66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b="0" dirty="0" smtClean="0">
                <a:solidFill>
                  <a:srgbClr val="FFFFFF"/>
                </a:solidFill>
                <a:latin typeface="Comic Sans MS" pitchFamily="66" charset="0"/>
              </a:rPr>
              <a:t>Start by comparing temperature to an Italian mooring in </a:t>
            </a:r>
            <a:r>
              <a:rPr lang="en-US" b="0" dirty="0" err="1" smtClean="0">
                <a:solidFill>
                  <a:srgbClr val="FFFFFF"/>
                </a:solidFill>
                <a:latin typeface="Comic Sans MS" pitchFamily="66" charset="0"/>
              </a:rPr>
              <a:t>Drygalski</a:t>
            </a:r>
            <a:r>
              <a:rPr lang="en-US" b="0" dirty="0" smtClean="0">
                <a:solidFill>
                  <a:srgbClr val="FFFFFF"/>
                </a:solidFill>
                <a:latin typeface="Comic Sans MS" pitchFamily="66" charset="0"/>
              </a:rPr>
              <a:t> Trough </a:t>
            </a:r>
            <a:r>
              <a:rPr lang="en-US" dirty="0" smtClean="0">
                <a:solidFill>
                  <a:srgbClr val="FFFFFF"/>
                </a:solidFill>
                <a:latin typeface="Comic Sans MS" pitchFamily="66" charset="0"/>
              </a:rPr>
              <a:t>~</a:t>
            </a:r>
            <a:r>
              <a:rPr lang="en-US" dirty="0" smtClean="0">
                <a:solidFill>
                  <a:srgbClr val="FFFFFF"/>
                </a:solidFill>
                <a:latin typeface="Comic Sans MS" pitchFamily="66" charset="0"/>
              </a:rPr>
              <a:t>50 km </a:t>
            </a:r>
            <a:r>
              <a:rPr lang="en-US" dirty="0" smtClean="0">
                <a:solidFill>
                  <a:srgbClr val="FFFFFF"/>
                </a:solidFill>
                <a:latin typeface="Comic Sans MS" pitchFamily="66" charset="0"/>
              </a:rPr>
              <a:t>from the shelf break</a:t>
            </a:r>
          </a:p>
        </p:txBody>
      </p:sp>
    </p:spTree>
    <p:extLst>
      <p:ext uri="{BB962C8B-B14F-4D97-AF65-F5344CB8AC3E}">
        <p14:creationId xmlns:p14="http://schemas.microsoft.com/office/powerpoint/2010/main" val="293265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4852892" cy="380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7391400" y="5867400"/>
            <a:ext cx="175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 dirty="0" smtClean="0">
                <a:solidFill>
                  <a:srgbClr val="000099"/>
                </a:solidFill>
                <a:latin typeface="Comic Sans MS" pitchFamily="66" charset="0"/>
              </a:rPr>
              <a:t>Courtesy: Giorgio </a:t>
            </a:r>
            <a:r>
              <a:rPr lang="en-US" altLang="en-US" sz="1600" b="0" dirty="0" err="1" smtClean="0">
                <a:solidFill>
                  <a:srgbClr val="000099"/>
                </a:solidFill>
                <a:latin typeface="Comic Sans MS" pitchFamily="66" charset="0"/>
              </a:rPr>
              <a:t>Budillon</a:t>
            </a:r>
            <a:endParaRPr lang="en-US" altLang="en-US" sz="1600" b="0" dirty="0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r="2000"/>
          <a:stretch/>
        </p:blipFill>
        <p:spPr bwMode="auto">
          <a:xfrm>
            <a:off x="3" y="2974848"/>
            <a:ext cx="7472135" cy="388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724400" y="76200"/>
            <a:ext cx="43434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Mooring in center of </a:t>
            </a:r>
            <a:r>
              <a:rPr lang="en-US" sz="2000" b="0" dirty="0" err="1" smtClean="0">
                <a:solidFill>
                  <a:srgbClr val="000099"/>
                </a:solidFill>
                <a:latin typeface="Comic Sans MS" pitchFamily="66" charset="0"/>
              </a:rPr>
              <a:t>Drygalski</a:t>
            </a:r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 Trough (~</a:t>
            </a:r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50 km </a:t>
            </a:r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from shelf break)</a:t>
            </a:r>
            <a:endParaRPr lang="en-US" sz="2000" b="0" dirty="0">
              <a:solidFill>
                <a:srgbClr val="000099"/>
              </a:solidFill>
              <a:latin typeface="Comic Sans MS" pitchFamily="66" charset="0"/>
            </a:endParaRPr>
          </a:p>
          <a:p>
            <a:endParaRPr lang="en-US" sz="800" b="0" dirty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Temperature at: 28 and 48 MAB </a:t>
            </a:r>
          </a:p>
          <a:p>
            <a:endParaRPr lang="en-US" sz="2000" b="0" dirty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Seasonally variable CDW inflow and HSSW outflow year round, but note that CDW inflow is much less evident in March/April</a:t>
            </a:r>
          </a:p>
          <a:p>
            <a:endParaRPr lang="en-US" sz="2000" b="0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0" y="3566160"/>
            <a:ext cx="649280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12"/>
            <a:ext cx="6791516" cy="360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04800" y="3577614"/>
            <a:ext cx="5873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400" b="0" dirty="0" smtClean="0">
                <a:solidFill>
                  <a:prstClr val="black"/>
                </a:solidFill>
                <a:latin typeface="Calibri"/>
              </a:rPr>
              <a:t>2010</a:t>
            </a:r>
            <a:r>
              <a:rPr lang="it-IT" sz="14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400" b="0" dirty="0" smtClean="0">
                <a:solidFill>
                  <a:prstClr val="black"/>
                </a:solidFill>
                <a:latin typeface="Calibri"/>
              </a:rPr>
              <a:t>                                               2011		</a:t>
            </a:r>
            <a:r>
              <a:rPr lang="it-IT" sz="14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400" b="0" dirty="0" smtClean="0">
                <a:solidFill>
                  <a:prstClr val="black"/>
                </a:solidFill>
                <a:latin typeface="Calibri"/>
              </a:rPr>
              <a:t>                               2012</a:t>
            </a:r>
            <a:endParaRPr lang="it-IT" sz="14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391400" y="6270177"/>
            <a:ext cx="175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 dirty="0" smtClean="0">
                <a:solidFill>
                  <a:srgbClr val="000099"/>
                </a:solidFill>
                <a:latin typeface="Comic Sans MS" pitchFamily="66" charset="0"/>
              </a:rPr>
              <a:t>Courtesy: Giorgio </a:t>
            </a:r>
            <a:r>
              <a:rPr lang="en-US" altLang="en-US" sz="1600" b="0" dirty="0" err="1" smtClean="0">
                <a:solidFill>
                  <a:srgbClr val="000099"/>
                </a:solidFill>
                <a:latin typeface="Comic Sans MS" pitchFamily="66" charset="0"/>
              </a:rPr>
              <a:t>Budillon</a:t>
            </a:r>
            <a:endParaRPr lang="en-US" altLang="en-US" sz="1600" b="0" dirty="0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791522" y="76200"/>
            <a:ext cx="227627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Wavelet analysis of bottom temperature:</a:t>
            </a:r>
          </a:p>
          <a:p>
            <a:endParaRPr lang="en-US" sz="2000" b="0" dirty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Note the strong signal in January w/ a period of ~ 7-30d </a:t>
            </a:r>
          </a:p>
          <a:p>
            <a:endParaRPr lang="en-US" sz="2000" b="0" dirty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Also, the absence of CDW inflow in March/April correlates with the absence of diurnal tides</a:t>
            </a:r>
          </a:p>
          <a:p>
            <a:endParaRPr lang="en-US" sz="2000" b="0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7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r="2241"/>
          <a:stretch/>
        </p:blipFill>
        <p:spPr bwMode="auto">
          <a:xfrm>
            <a:off x="0" y="3566160"/>
            <a:ext cx="6126480" cy="328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48971"/>
          <a:stretch/>
        </p:blipFill>
        <p:spPr>
          <a:xfrm>
            <a:off x="4389120" y="4"/>
            <a:ext cx="4769657" cy="314957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04800" y="3577614"/>
            <a:ext cx="5873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400" b="0" dirty="0" smtClean="0">
                <a:solidFill>
                  <a:prstClr val="black"/>
                </a:solidFill>
                <a:latin typeface="Calibri"/>
              </a:rPr>
              <a:t>2010</a:t>
            </a:r>
            <a:r>
              <a:rPr lang="it-IT" sz="14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400" b="0" dirty="0" smtClean="0">
                <a:solidFill>
                  <a:prstClr val="black"/>
                </a:solidFill>
                <a:latin typeface="Calibri"/>
              </a:rPr>
              <a:t>                                               2011		</a:t>
            </a:r>
            <a:r>
              <a:rPr lang="it-IT" sz="14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400" b="0" dirty="0" smtClean="0">
                <a:solidFill>
                  <a:prstClr val="black"/>
                </a:solidFill>
                <a:latin typeface="Calibri"/>
              </a:rPr>
              <a:t>                               2012</a:t>
            </a:r>
            <a:endParaRPr lang="it-IT" sz="14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126480" y="3048000"/>
            <a:ext cx="288927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5 km </a:t>
            </a:r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model daily averages are too warm at Mooring G</a:t>
            </a:r>
          </a:p>
          <a:p>
            <a:endParaRPr lang="en-US" sz="2000" b="0" dirty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Perhaps CDW inflow is too far west in model, so also looked at flow </a:t>
            </a:r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10 km </a:t>
            </a:r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to west</a:t>
            </a:r>
          </a:p>
          <a:p>
            <a:endParaRPr lang="en-US" sz="2000" b="0" dirty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b="0" dirty="0" smtClean="0">
                <a:solidFill>
                  <a:srgbClr val="000099"/>
                </a:solidFill>
                <a:latin typeface="Comic Sans MS" pitchFamily="66" charset="0"/>
              </a:rPr>
              <a:t>(N.B. depths are different but distance to bottom is same)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53908"/>
          <a:stretch/>
        </p:blipFill>
        <p:spPr>
          <a:xfrm>
            <a:off x="-1" y="4"/>
            <a:ext cx="4769657" cy="284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9">
        <a:dk1>
          <a:srgbClr val="010199"/>
        </a:dk1>
        <a:lt1>
          <a:srgbClr val="FFFFFF"/>
        </a:lt1>
        <a:dk2>
          <a:srgbClr val="0000CC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E2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0">
        <a:dk1>
          <a:srgbClr val="010199"/>
        </a:dk1>
        <a:lt1>
          <a:srgbClr val="FFFFFF"/>
        </a:lt1>
        <a:dk2>
          <a:srgbClr val="000066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8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1">
        <a:dk1>
          <a:srgbClr val="010199"/>
        </a:dk1>
        <a:lt1>
          <a:srgbClr val="FFFFFF"/>
        </a:lt1>
        <a:dk2>
          <a:srgbClr val="0000FF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FF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2">
        <a:dk1>
          <a:srgbClr val="010199"/>
        </a:dk1>
        <a:lt1>
          <a:srgbClr val="FFFFFF"/>
        </a:lt1>
        <a:dk2>
          <a:srgbClr val="00007A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3">
        <a:dk1>
          <a:srgbClr val="010199"/>
        </a:dk1>
        <a:lt1>
          <a:srgbClr val="FFFFFF"/>
        </a:lt1>
        <a:dk2>
          <a:srgbClr val="000061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7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4">
        <a:dk1>
          <a:srgbClr val="010199"/>
        </a:dk1>
        <a:lt1>
          <a:srgbClr val="FFFFFF"/>
        </a:lt1>
        <a:dk2>
          <a:srgbClr val="00001E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A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5">
        <a:dk1>
          <a:srgbClr val="010199"/>
        </a:dk1>
        <a:lt1>
          <a:srgbClr val="FFFFFF"/>
        </a:lt1>
        <a:dk2>
          <a:srgbClr val="00007A"/>
        </a:dk2>
        <a:lt2>
          <a:srgbClr val="FF3300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6">
        <a:dk1>
          <a:srgbClr val="010199"/>
        </a:dk1>
        <a:lt1>
          <a:srgbClr val="FFFFFF"/>
        </a:lt1>
        <a:dk2>
          <a:srgbClr val="00007A"/>
        </a:dk2>
        <a:lt2>
          <a:srgbClr val="FFCC00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Ocean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9">
        <a:dk1>
          <a:srgbClr val="010199"/>
        </a:dk1>
        <a:lt1>
          <a:srgbClr val="FFFFFF"/>
        </a:lt1>
        <a:dk2>
          <a:srgbClr val="0000CC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E2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0">
        <a:dk1>
          <a:srgbClr val="010199"/>
        </a:dk1>
        <a:lt1>
          <a:srgbClr val="FFFFFF"/>
        </a:lt1>
        <a:dk2>
          <a:srgbClr val="000066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8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1">
        <a:dk1>
          <a:srgbClr val="010199"/>
        </a:dk1>
        <a:lt1>
          <a:srgbClr val="FFFFFF"/>
        </a:lt1>
        <a:dk2>
          <a:srgbClr val="0000FF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FF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2">
        <a:dk1>
          <a:srgbClr val="010199"/>
        </a:dk1>
        <a:lt1>
          <a:srgbClr val="FFFFFF"/>
        </a:lt1>
        <a:dk2>
          <a:srgbClr val="00007A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3">
        <a:dk1>
          <a:srgbClr val="010199"/>
        </a:dk1>
        <a:lt1>
          <a:srgbClr val="FFFFFF"/>
        </a:lt1>
        <a:dk2>
          <a:srgbClr val="000061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7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4">
        <a:dk1>
          <a:srgbClr val="010199"/>
        </a:dk1>
        <a:lt1>
          <a:srgbClr val="FFFFFF"/>
        </a:lt1>
        <a:dk2>
          <a:srgbClr val="00001E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A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5">
        <a:dk1>
          <a:srgbClr val="010199"/>
        </a:dk1>
        <a:lt1>
          <a:srgbClr val="FFFFFF"/>
        </a:lt1>
        <a:dk2>
          <a:srgbClr val="00007A"/>
        </a:dk2>
        <a:lt2>
          <a:srgbClr val="FF3300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6">
        <a:dk1>
          <a:srgbClr val="010199"/>
        </a:dk1>
        <a:lt1>
          <a:srgbClr val="FFFFFF"/>
        </a:lt1>
        <a:dk2>
          <a:srgbClr val="00007A"/>
        </a:dk2>
        <a:lt2>
          <a:srgbClr val="FFCC00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Ocean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9">
        <a:dk1>
          <a:srgbClr val="010199"/>
        </a:dk1>
        <a:lt1>
          <a:srgbClr val="FFFFFF"/>
        </a:lt1>
        <a:dk2>
          <a:srgbClr val="0000CC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E2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0">
        <a:dk1>
          <a:srgbClr val="010199"/>
        </a:dk1>
        <a:lt1>
          <a:srgbClr val="FFFFFF"/>
        </a:lt1>
        <a:dk2>
          <a:srgbClr val="000066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8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1">
        <a:dk1>
          <a:srgbClr val="010199"/>
        </a:dk1>
        <a:lt1>
          <a:srgbClr val="FFFFFF"/>
        </a:lt1>
        <a:dk2>
          <a:srgbClr val="0000FF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FF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2">
        <a:dk1>
          <a:srgbClr val="010199"/>
        </a:dk1>
        <a:lt1>
          <a:srgbClr val="FFFFFF"/>
        </a:lt1>
        <a:dk2>
          <a:srgbClr val="00007A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3">
        <a:dk1>
          <a:srgbClr val="010199"/>
        </a:dk1>
        <a:lt1>
          <a:srgbClr val="FFFFFF"/>
        </a:lt1>
        <a:dk2>
          <a:srgbClr val="000061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7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4">
        <a:dk1>
          <a:srgbClr val="010199"/>
        </a:dk1>
        <a:lt1>
          <a:srgbClr val="FFFFFF"/>
        </a:lt1>
        <a:dk2>
          <a:srgbClr val="00001E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A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5">
        <a:dk1>
          <a:srgbClr val="010199"/>
        </a:dk1>
        <a:lt1>
          <a:srgbClr val="FFFFFF"/>
        </a:lt1>
        <a:dk2>
          <a:srgbClr val="00007A"/>
        </a:dk2>
        <a:lt2>
          <a:srgbClr val="FF3300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6">
        <a:dk1>
          <a:srgbClr val="010199"/>
        </a:dk1>
        <a:lt1>
          <a:srgbClr val="FFFFFF"/>
        </a:lt1>
        <a:dk2>
          <a:srgbClr val="00007A"/>
        </a:dk2>
        <a:lt2>
          <a:srgbClr val="FFCC00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Ocean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9">
        <a:dk1>
          <a:srgbClr val="010199"/>
        </a:dk1>
        <a:lt1>
          <a:srgbClr val="FFFFFF"/>
        </a:lt1>
        <a:dk2>
          <a:srgbClr val="0000CC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E2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0">
        <a:dk1>
          <a:srgbClr val="010199"/>
        </a:dk1>
        <a:lt1>
          <a:srgbClr val="FFFFFF"/>
        </a:lt1>
        <a:dk2>
          <a:srgbClr val="000066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8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1">
        <a:dk1>
          <a:srgbClr val="010199"/>
        </a:dk1>
        <a:lt1>
          <a:srgbClr val="FFFFFF"/>
        </a:lt1>
        <a:dk2>
          <a:srgbClr val="0000FF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FF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2">
        <a:dk1>
          <a:srgbClr val="010199"/>
        </a:dk1>
        <a:lt1>
          <a:srgbClr val="FFFFFF"/>
        </a:lt1>
        <a:dk2>
          <a:srgbClr val="00007A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3">
        <a:dk1>
          <a:srgbClr val="010199"/>
        </a:dk1>
        <a:lt1>
          <a:srgbClr val="FFFFFF"/>
        </a:lt1>
        <a:dk2>
          <a:srgbClr val="000061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7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4">
        <a:dk1>
          <a:srgbClr val="010199"/>
        </a:dk1>
        <a:lt1>
          <a:srgbClr val="FFFFFF"/>
        </a:lt1>
        <a:dk2>
          <a:srgbClr val="00001E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A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5">
        <a:dk1>
          <a:srgbClr val="010199"/>
        </a:dk1>
        <a:lt1>
          <a:srgbClr val="FFFFFF"/>
        </a:lt1>
        <a:dk2>
          <a:srgbClr val="00007A"/>
        </a:dk2>
        <a:lt2>
          <a:srgbClr val="FF3300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6">
        <a:dk1>
          <a:srgbClr val="010199"/>
        </a:dk1>
        <a:lt1>
          <a:srgbClr val="FFFFFF"/>
        </a:lt1>
        <a:dk2>
          <a:srgbClr val="00007A"/>
        </a:dk2>
        <a:lt2>
          <a:srgbClr val="FFCC00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cean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9">
        <a:dk1>
          <a:srgbClr val="010199"/>
        </a:dk1>
        <a:lt1>
          <a:srgbClr val="FFFFFF"/>
        </a:lt1>
        <a:dk2>
          <a:srgbClr val="0000CC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E2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0">
        <a:dk1>
          <a:srgbClr val="010199"/>
        </a:dk1>
        <a:lt1>
          <a:srgbClr val="FFFFFF"/>
        </a:lt1>
        <a:dk2>
          <a:srgbClr val="000066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8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1">
        <a:dk1>
          <a:srgbClr val="010199"/>
        </a:dk1>
        <a:lt1>
          <a:srgbClr val="FFFFFF"/>
        </a:lt1>
        <a:dk2>
          <a:srgbClr val="0000FF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FF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2">
        <a:dk1>
          <a:srgbClr val="010199"/>
        </a:dk1>
        <a:lt1>
          <a:srgbClr val="FFFFFF"/>
        </a:lt1>
        <a:dk2>
          <a:srgbClr val="00007A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3">
        <a:dk1>
          <a:srgbClr val="010199"/>
        </a:dk1>
        <a:lt1>
          <a:srgbClr val="FFFFFF"/>
        </a:lt1>
        <a:dk2>
          <a:srgbClr val="000061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7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4">
        <a:dk1>
          <a:srgbClr val="010199"/>
        </a:dk1>
        <a:lt1>
          <a:srgbClr val="FFFFFF"/>
        </a:lt1>
        <a:dk2>
          <a:srgbClr val="00001E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A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5">
        <a:dk1>
          <a:srgbClr val="010199"/>
        </a:dk1>
        <a:lt1>
          <a:srgbClr val="FFFFFF"/>
        </a:lt1>
        <a:dk2>
          <a:srgbClr val="00007A"/>
        </a:dk2>
        <a:lt2>
          <a:srgbClr val="FF3300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6">
        <a:dk1>
          <a:srgbClr val="010199"/>
        </a:dk1>
        <a:lt1>
          <a:srgbClr val="FFFFFF"/>
        </a:lt1>
        <a:dk2>
          <a:srgbClr val="00007A"/>
        </a:dk2>
        <a:lt2>
          <a:srgbClr val="FFCC00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cean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9">
        <a:dk1>
          <a:srgbClr val="010199"/>
        </a:dk1>
        <a:lt1>
          <a:srgbClr val="FFFFFF"/>
        </a:lt1>
        <a:dk2>
          <a:srgbClr val="0000CC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E2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0">
        <a:dk1>
          <a:srgbClr val="010199"/>
        </a:dk1>
        <a:lt1>
          <a:srgbClr val="FFFFFF"/>
        </a:lt1>
        <a:dk2>
          <a:srgbClr val="000066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8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1">
        <a:dk1>
          <a:srgbClr val="010199"/>
        </a:dk1>
        <a:lt1>
          <a:srgbClr val="FFFFFF"/>
        </a:lt1>
        <a:dk2>
          <a:srgbClr val="0000FF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FF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2">
        <a:dk1>
          <a:srgbClr val="010199"/>
        </a:dk1>
        <a:lt1>
          <a:srgbClr val="FFFFFF"/>
        </a:lt1>
        <a:dk2>
          <a:srgbClr val="00007A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3">
        <a:dk1>
          <a:srgbClr val="010199"/>
        </a:dk1>
        <a:lt1>
          <a:srgbClr val="FFFFFF"/>
        </a:lt1>
        <a:dk2>
          <a:srgbClr val="000061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7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4">
        <a:dk1>
          <a:srgbClr val="010199"/>
        </a:dk1>
        <a:lt1>
          <a:srgbClr val="FFFFFF"/>
        </a:lt1>
        <a:dk2>
          <a:srgbClr val="00001E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A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5">
        <a:dk1>
          <a:srgbClr val="010199"/>
        </a:dk1>
        <a:lt1>
          <a:srgbClr val="FFFFFF"/>
        </a:lt1>
        <a:dk2>
          <a:srgbClr val="00007A"/>
        </a:dk2>
        <a:lt2>
          <a:srgbClr val="FF3300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6">
        <a:dk1>
          <a:srgbClr val="010199"/>
        </a:dk1>
        <a:lt1>
          <a:srgbClr val="FFFFFF"/>
        </a:lt1>
        <a:dk2>
          <a:srgbClr val="00007A"/>
        </a:dk2>
        <a:lt2>
          <a:srgbClr val="FFCC00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cean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9">
        <a:dk1>
          <a:srgbClr val="010199"/>
        </a:dk1>
        <a:lt1>
          <a:srgbClr val="FFFFFF"/>
        </a:lt1>
        <a:dk2>
          <a:srgbClr val="0000CC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E2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0">
        <a:dk1>
          <a:srgbClr val="010199"/>
        </a:dk1>
        <a:lt1>
          <a:srgbClr val="FFFFFF"/>
        </a:lt1>
        <a:dk2>
          <a:srgbClr val="000066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8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1">
        <a:dk1>
          <a:srgbClr val="010199"/>
        </a:dk1>
        <a:lt1>
          <a:srgbClr val="FFFFFF"/>
        </a:lt1>
        <a:dk2>
          <a:srgbClr val="0000FF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FF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2">
        <a:dk1>
          <a:srgbClr val="010199"/>
        </a:dk1>
        <a:lt1>
          <a:srgbClr val="FFFFFF"/>
        </a:lt1>
        <a:dk2>
          <a:srgbClr val="00007A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3">
        <a:dk1>
          <a:srgbClr val="010199"/>
        </a:dk1>
        <a:lt1>
          <a:srgbClr val="FFFFFF"/>
        </a:lt1>
        <a:dk2>
          <a:srgbClr val="000061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7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4">
        <a:dk1>
          <a:srgbClr val="010199"/>
        </a:dk1>
        <a:lt1>
          <a:srgbClr val="FFFFFF"/>
        </a:lt1>
        <a:dk2>
          <a:srgbClr val="00001E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A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5">
        <a:dk1>
          <a:srgbClr val="010199"/>
        </a:dk1>
        <a:lt1>
          <a:srgbClr val="FFFFFF"/>
        </a:lt1>
        <a:dk2>
          <a:srgbClr val="00007A"/>
        </a:dk2>
        <a:lt2>
          <a:srgbClr val="FF3300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6">
        <a:dk1>
          <a:srgbClr val="010199"/>
        </a:dk1>
        <a:lt1>
          <a:srgbClr val="FFFFFF"/>
        </a:lt1>
        <a:dk2>
          <a:srgbClr val="00007A"/>
        </a:dk2>
        <a:lt2>
          <a:srgbClr val="FFCC00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Ocean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9">
        <a:dk1>
          <a:srgbClr val="010199"/>
        </a:dk1>
        <a:lt1>
          <a:srgbClr val="FFFFFF"/>
        </a:lt1>
        <a:dk2>
          <a:srgbClr val="0000CC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E2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0">
        <a:dk1>
          <a:srgbClr val="010199"/>
        </a:dk1>
        <a:lt1>
          <a:srgbClr val="FFFFFF"/>
        </a:lt1>
        <a:dk2>
          <a:srgbClr val="000066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8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1">
        <a:dk1>
          <a:srgbClr val="010199"/>
        </a:dk1>
        <a:lt1>
          <a:srgbClr val="FFFFFF"/>
        </a:lt1>
        <a:dk2>
          <a:srgbClr val="0000FF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FF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2">
        <a:dk1>
          <a:srgbClr val="010199"/>
        </a:dk1>
        <a:lt1>
          <a:srgbClr val="FFFFFF"/>
        </a:lt1>
        <a:dk2>
          <a:srgbClr val="00007A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3">
        <a:dk1>
          <a:srgbClr val="010199"/>
        </a:dk1>
        <a:lt1>
          <a:srgbClr val="FFFFFF"/>
        </a:lt1>
        <a:dk2>
          <a:srgbClr val="000061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7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4">
        <a:dk1>
          <a:srgbClr val="010199"/>
        </a:dk1>
        <a:lt1>
          <a:srgbClr val="FFFFFF"/>
        </a:lt1>
        <a:dk2>
          <a:srgbClr val="00001E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A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5">
        <a:dk1>
          <a:srgbClr val="010199"/>
        </a:dk1>
        <a:lt1>
          <a:srgbClr val="FFFFFF"/>
        </a:lt1>
        <a:dk2>
          <a:srgbClr val="00007A"/>
        </a:dk2>
        <a:lt2>
          <a:srgbClr val="FF3300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6">
        <a:dk1>
          <a:srgbClr val="010199"/>
        </a:dk1>
        <a:lt1>
          <a:srgbClr val="FFFFFF"/>
        </a:lt1>
        <a:dk2>
          <a:srgbClr val="00007A"/>
        </a:dk2>
        <a:lt2>
          <a:srgbClr val="FFCC00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Ocean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9">
        <a:dk1>
          <a:srgbClr val="010199"/>
        </a:dk1>
        <a:lt1>
          <a:srgbClr val="FFFFFF"/>
        </a:lt1>
        <a:dk2>
          <a:srgbClr val="0000CC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E2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0">
        <a:dk1>
          <a:srgbClr val="010199"/>
        </a:dk1>
        <a:lt1>
          <a:srgbClr val="FFFFFF"/>
        </a:lt1>
        <a:dk2>
          <a:srgbClr val="000066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8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1">
        <a:dk1>
          <a:srgbClr val="010199"/>
        </a:dk1>
        <a:lt1>
          <a:srgbClr val="FFFFFF"/>
        </a:lt1>
        <a:dk2>
          <a:srgbClr val="0000FF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FF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2">
        <a:dk1>
          <a:srgbClr val="010199"/>
        </a:dk1>
        <a:lt1>
          <a:srgbClr val="FFFFFF"/>
        </a:lt1>
        <a:dk2>
          <a:srgbClr val="00007A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3">
        <a:dk1>
          <a:srgbClr val="010199"/>
        </a:dk1>
        <a:lt1>
          <a:srgbClr val="FFFFFF"/>
        </a:lt1>
        <a:dk2>
          <a:srgbClr val="000061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7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4">
        <a:dk1>
          <a:srgbClr val="010199"/>
        </a:dk1>
        <a:lt1>
          <a:srgbClr val="FFFFFF"/>
        </a:lt1>
        <a:dk2>
          <a:srgbClr val="00001E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A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5">
        <a:dk1>
          <a:srgbClr val="010199"/>
        </a:dk1>
        <a:lt1>
          <a:srgbClr val="FFFFFF"/>
        </a:lt1>
        <a:dk2>
          <a:srgbClr val="00007A"/>
        </a:dk2>
        <a:lt2>
          <a:srgbClr val="FF3300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6">
        <a:dk1>
          <a:srgbClr val="010199"/>
        </a:dk1>
        <a:lt1>
          <a:srgbClr val="FFFFFF"/>
        </a:lt1>
        <a:dk2>
          <a:srgbClr val="00007A"/>
        </a:dk2>
        <a:lt2>
          <a:srgbClr val="FFCC00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20810</TotalTime>
  <Words>1599</Words>
  <Application>Microsoft Office PowerPoint</Application>
  <PresentationFormat>On-screen Show (4:3)</PresentationFormat>
  <Paragraphs>237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Comic Sans MS</vt:lpstr>
      <vt:lpstr>Tahoma</vt:lpstr>
      <vt:lpstr>Calibri</vt:lpstr>
      <vt:lpstr>Wingdings</vt:lpstr>
      <vt:lpstr>Arial</vt:lpstr>
      <vt:lpstr>Gill Sans</vt:lpstr>
      <vt:lpstr>Ocean</vt:lpstr>
      <vt:lpstr>9_Ocean</vt:lpstr>
      <vt:lpstr>10_Ocean</vt:lpstr>
      <vt:lpstr>15_Ocean</vt:lpstr>
      <vt:lpstr>5_Ocean</vt:lpstr>
      <vt:lpstr>6_Ocean</vt:lpstr>
      <vt:lpstr>7_Ocean</vt:lpstr>
      <vt:lpstr>2_Ocean</vt:lpstr>
      <vt:lpstr>11_Ocean</vt:lpstr>
      <vt:lpstr>Office Theme</vt:lpstr>
      <vt:lpstr>Ross Sea model updates  (including a first cut at looking at CDW/MCDW intrusion time scales)</vt:lpstr>
      <vt:lpstr>Outline</vt:lpstr>
      <vt:lpstr>Downscaling Simulations of the Ross Sea</vt:lpstr>
      <vt:lpstr>Work with SEAFARERS project</vt:lpstr>
      <vt:lpstr>PowerPoint Presentation</vt:lpstr>
      <vt:lpstr>Model Variability near the Shelf Break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Time Series Anaylsis Plans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ccpo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Dinniman</dc:creator>
  <cp:lastModifiedBy>mdinniman</cp:lastModifiedBy>
  <cp:revision>1229</cp:revision>
  <cp:lastPrinted>2015-07-21T20:50:05Z</cp:lastPrinted>
  <dcterms:created xsi:type="dcterms:W3CDTF">2003-06-09T18:18:33Z</dcterms:created>
  <dcterms:modified xsi:type="dcterms:W3CDTF">2015-07-23T02:51:28Z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