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817" r:id="rId14"/>
    <p:sldMasterId id="2147483996" r:id="rId15"/>
  </p:sldMasterIdLst>
  <p:notesMasterIdLst>
    <p:notesMasterId r:id="rId30"/>
  </p:notesMasterIdLst>
  <p:sldIdLst>
    <p:sldId id="286" r:id="rId16"/>
    <p:sldId id="326" r:id="rId17"/>
    <p:sldId id="327" r:id="rId18"/>
    <p:sldId id="331" r:id="rId19"/>
    <p:sldId id="333" r:id="rId20"/>
    <p:sldId id="335" r:id="rId21"/>
    <p:sldId id="334" r:id="rId22"/>
    <p:sldId id="336" r:id="rId23"/>
    <p:sldId id="332" r:id="rId24"/>
    <p:sldId id="263" r:id="rId25"/>
    <p:sldId id="324" r:id="rId26"/>
    <p:sldId id="321" r:id="rId27"/>
    <p:sldId id="328" r:id="rId28"/>
    <p:sldId id="329" r:id="rId29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71" autoAdjust="0"/>
  </p:normalViewPr>
  <p:slideViewPr>
    <p:cSldViewPr>
      <p:cViewPr>
        <p:scale>
          <a:sx n="50" d="100"/>
          <a:sy n="50" d="100"/>
        </p:scale>
        <p:origin x="-1242" y="-3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42B57A-7DD0-4568-93B9-0DDB044E2924}" type="datetimeFigureOut">
              <a:rPr lang="en-US"/>
              <a:pPr>
                <a:defRPr/>
              </a:pPr>
              <a:t>7/23/2015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ED210F-F9ED-4EFF-B176-F02C7EF09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0FB29A7-3A59-4E55-AAD2-C8D916CB162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203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3054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3850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3947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6492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375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01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9968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3042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88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0648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434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1201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0697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4021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8635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62636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3006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0888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6065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6022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1793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2144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2939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992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4272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777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1139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13603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4972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565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9866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38337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771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2996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08373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4228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2443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4327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5212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28874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0351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6623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7705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633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72812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93673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0374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7128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8105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8613" y="1950720"/>
            <a:ext cx="11166788" cy="2600960"/>
          </a:xfrm>
          <a:ln>
            <a:noFill/>
          </a:ln>
        </p:spPr>
        <p:txBody>
          <a:bodyPr tIns="0" rIns="2600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8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8613" y="4591695"/>
            <a:ext cx="11171123" cy="2492587"/>
          </a:xfrm>
        </p:spPr>
        <p:txBody>
          <a:bodyPr lIns="0" rIns="26009"/>
          <a:lstStyle>
            <a:lvl1pPr marL="0" marR="65023" indent="0" algn="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9072-BA04-432B-9DF3-11967BFB31DD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CF3B-00D1-41F7-A9C0-FB7F5B39F0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75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845B-D051-4A00-99A5-A632CD70E8EF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CD37-9803-4FF0-B707-E720B91A82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3293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78" y="1872691"/>
            <a:ext cx="11054080" cy="193771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8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278" y="3846633"/>
            <a:ext cx="11054080" cy="2147146"/>
          </a:xfrm>
        </p:spPr>
        <p:txBody>
          <a:bodyPr lIns="65023" rIns="65023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7C53-7F71-4F3C-BD99-00DACF4A7F1C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4F6D-086F-43E9-95D8-3EC8B176DF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57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730788"/>
            <a:ext cx="5743787" cy="630732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730788"/>
            <a:ext cx="5743787" cy="630732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7A74-ADE2-4654-9D91-FE246DD79F16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7C0-2F7E-4AAD-B374-87E6462F16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83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38575"/>
            <a:ext cx="5746045" cy="937745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59" y="2644989"/>
            <a:ext cx="5748302" cy="931332"/>
          </a:xfrm>
        </p:spPr>
        <p:txBody>
          <a:bodyPr lIns="65023" tIns="0" rIns="65023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576320"/>
            <a:ext cx="5746045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576320"/>
            <a:ext cx="5748302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24E8-2C5F-4BDA-96DC-97243A5D9870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96CD-5C09-4645-AC47-F024DCFB35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1378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812693" cy="1625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417C-5CA6-43D1-A3B1-49ED35334A53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436B-6226-491A-8CA4-3A7F1F16FC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71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4434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2456-55D2-4D1F-959B-F7271887E037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AD79-4695-4BFA-84D5-2D329CD5D7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257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31523"/>
            <a:ext cx="3901440" cy="1652693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75360" y="2384213"/>
            <a:ext cx="3901440" cy="6502400"/>
          </a:xfrm>
        </p:spPr>
        <p:txBody>
          <a:bodyPr lIns="26009" rIns="26009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516" y="2384213"/>
            <a:ext cx="7270044" cy="6502400"/>
          </a:xfrm>
        </p:spPr>
        <p:txBody>
          <a:bodyPr tIns="0"/>
          <a:lstStyle>
            <a:lvl1pPr>
              <a:defRPr sz="4000"/>
            </a:lvl1pPr>
            <a:lvl2pPr>
              <a:defRPr sz="3700"/>
            </a:lvl2pPr>
            <a:lvl3pPr>
              <a:defRPr sz="3400"/>
            </a:lvl3pPr>
            <a:lvl4pPr>
              <a:defRPr sz="28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0EBB-AD2E-41CA-9E87-B84B5D284842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9A1F-41F8-4B10-B13D-66363EC88D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4133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502150" y="1576388"/>
            <a:ext cx="7478713" cy="585152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1383963" y="7623175"/>
            <a:ext cx="220662" cy="22066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4288" y="8272463"/>
            <a:ext cx="13033376" cy="14811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6230938" y="8845550"/>
            <a:ext cx="6773862" cy="908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1673950"/>
            <a:ext cx="3147162" cy="2250839"/>
          </a:xfrm>
        </p:spPr>
        <p:txBody>
          <a:bodyPr lIns="65023" rIns="65023" bIns="65023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7" y="4023161"/>
            <a:ext cx="3142827" cy="3099477"/>
          </a:xfrm>
        </p:spPr>
        <p:txBody>
          <a:bodyPr lIns="91032" rIns="65023"/>
          <a:lstStyle>
            <a:lvl1pPr marL="0" indent="0" algn="l">
              <a:spcBef>
                <a:spcPts val="356"/>
              </a:spcBef>
              <a:buFontTx/>
              <a:buNone/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957572" y="1705980"/>
            <a:ext cx="6567424" cy="55920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85F2-51CA-4153-ADBF-670145F8E598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7150" y="9040813"/>
            <a:ext cx="866775" cy="519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CD98-AE93-4206-ADF9-4B0A28C5DF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7575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1DD2-8FB4-48E5-8089-F2A323EB638E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1379-689A-428E-9769-C7B55A19BB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8248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1300482"/>
            <a:ext cx="2926080" cy="74122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300482"/>
            <a:ext cx="8561493" cy="74122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E3DB-7D49-4232-B380-3AE28EDC3FE3}" type="datetime1">
              <a:rPr lang="en-US"/>
              <a:pPr>
                <a:defRPr/>
              </a:pPr>
              <a:t>7/23/2015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E415-CB5C-46FE-A08C-88F50CCAF9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0410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62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30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24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29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2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6897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52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18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054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331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116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7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358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748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186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7639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6067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24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236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048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943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7415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042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463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983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8404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0094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9869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7051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605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6982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035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486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09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895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7583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17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418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7608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8155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6070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8724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796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9268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844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70616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053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01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8623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433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500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79887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65580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869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8702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7883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8252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38125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289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552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6262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141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8747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8782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87036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0524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3378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2400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3154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6499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20774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1946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267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4709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6521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7630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8560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4941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6657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1053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49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84528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6000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7027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3406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1208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16372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6604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243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621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448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8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79782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6724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42219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5074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1680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0593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3941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94232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73309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1364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000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3988" y="2768600"/>
            <a:ext cx="39624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288" y="-9525"/>
            <a:ext cx="13033376" cy="1481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230938" y="-9525"/>
            <a:ext cx="6773862" cy="906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650875" y="1001713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5023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50875" y="2752725"/>
            <a:ext cx="117030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E399AB4-6041-4BCB-B803-4A9C9587C91D}" type="datetimeFigureOut">
              <a:rPr lang="en-US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92538" y="9040813"/>
            <a:ext cx="4768850" cy="5191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71250" y="9040813"/>
            <a:ext cx="1082675" cy="5191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059BCD0-B317-45B3-83C8-DFC252256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-26988" y="287338"/>
            <a:ext cx="13057188" cy="92392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7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9pPr>
    </p:titleStyle>
    <p:bodyStyle>
      <a:lvl1pPr marL="388938" indent="-388938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508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100" indent="-2984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25" indent="-2984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873" indent="-29910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21103" indent="-260092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241" indent="-26009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C16E4E52-1980-4577-BD3A-4DA9B3E6E90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23/07/2015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0339A987-33A6-4FC0-8A24-419AE4B893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736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5030788"/>
            <a:ext cx="10464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1639888"/>
            <a:ext cx="104648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85825" y="1705942"/>
            <a:ext cx="10513119" cy="20907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6300" dirty="0" smtClean="0"/>
              <a:t>Ross Bank</a:t>
            </a:r>
            <a:endParaRPr lang="en-CA" sz="6300" dirty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5527675"/>
            <a:ext cx="9102725" cy="3165475"/>
          </a:xfrm>
          <a:noFill/>
        </p:spPr>
        <p:txBody>
          <a:bodyPr/>
          <a:lstStyle/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Blair Greenan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Bedford Institute of Oceanography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endParaRPr lang="en-CA" sz="3000" dirty="0" smtClean="0"/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PRISM-RS PIs Meeting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WHOI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23-24 July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2360561" y="578386"/>
            <a:ext cx="82709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SeaHorse</a:t>
            </a:r>
            <a:r>
              <a:rPr lang="en-US" sz="3600" b="1" dirty="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Deployment Location - </a:t>
            </a:r>
            <a:r>
              <a:rPr lang="en-US" sz="3600" b="1" dirty="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Ross Bank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1204392"/>
            <a:ext cx="10945216" cy="8208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 idx="4294967295"/>
          </p:nvPr>
        </p:nvSpPr>
        <p:spPr>
          <a:xfrm>
            <a:off x="2469952" y="791889"/>
            <a:ext cx="10082213" cy="84455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</a:rPr>
              <a:t>idal velocity amplitude (OSU/ESR model)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1" y="1921346"/>
            <a:ext cx="5991225" cy="561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63" y="1924472"/>
            <a:ext cx="5991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VM-ADCP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6" b="24615"/>
          <a:stretch/>
        </p:blipFill>
        <p:spPr bwMode="auto">
          <a:xfrm>
            <a:off x="453728" y="3004592"/>
            <a:ext cx="1212659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866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52" y="473108"/>
            <a:ext cx="8090499" cy="6275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96" y="6776152"/>
            <a:ext cx="12596599" cy="1663361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The relative degree of iron stress (</a:t>
            </a: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deltaFv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Fm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) (see Ryan-Keogh et al 2013) measured at 4 stations on the Ross Bank and two station on The Pennell bank.  </a:t>
            </a: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DeltaFv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Fm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is constantly low over the Ross Bank (indicating the phytoplankton community there does not respond physiologically to added Fe after 24 or 48hrs).  Stations at the Ross Bank span &gt;1 occupation, over different stats of tide.  The inference is that the phytoplankton are not physiologically limited by the in situ Fe availability.</a:t>
            </a:r>
          </a:p>
        </p:txBody>
      </p:sp>
    </p:spTree>
    <p:extLst>
      <p:ext uri="{BB962C8B-B14F-4D97-AF65-F5344CB8AC3E}">
        <p14:creationId xmlns:p14="http://schemas.microsoft.com/office/powerpoint/2010/main" val="176667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 r="66730"/>
          <a:stretch/>
        </p:blipFill>
        <p:spPr>
          <a:xfrm>
            <a:off x="3737294" y="63466"/>
            <a:ext cx="5544457" cy="6139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896" y="6271123"/>
            <a:ext cx="12596599" cy="2276178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Variable response to iron addition to the extant phytoplankton communities. Change in </a:t>
            </a: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deltaFv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Fm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on addition of Fe. Experiment 1, established near the Ross Ice Shelf, and experiment 3, established in the middle of an anti-cyclonic eddy, provided evidence that the in situ phytoplankton communities were potentially iron limited. Experiment 2 set up over the Ross Bank did not show any significant differences (ANOVA, p&gt;0.05).</a:t>
            </a:r>
          </a:p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i="1" dirty="0">
                <a:solidFill>
                  <a:prstClr val="black"/>
                </a:solidFill>
                <a:latin typeface="Calibri"/>
                <a:ea typeface="+mn-ea"/>
              </a:rPr>
              <a:t>This is data from the only 3 long-term incubation experiments we did in the Ross Sea so we have nutrient data, growth rates </a:t>
            </a:r>
            <a:r>
              <a:rPr lang="en-GB" sz="2000" b="1" i="1" dirty="0" err="1">
                <a:solidFill>
                  <a:prstClr val="black"/>
                </a:solidFill>
                <a:latin typeface="Calibri"/>
                <a:ea typeface="+mn-ea"/>
              </a:rPr>
              <a:t>etc</a:t>
            </a:r>
            <a:r>
              <a:rPr lang="en-GB" sz="2000" b="1" i="1" dirty="0">
                <a:solidFill>
                  <a:prstClr val="black"/>
                </a:solidFill>
                <a:latin typeface="Calibri"/>
                <a:ea typeface="+mn-ea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90651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84312"/>
            <a:ext cx="11703050" cy="1625600"/>
          </a:xfrm>
        </p:spPr>
        <p:txBody>
          <a:bodyPr/>
          <a:lstStyle/>
          <a:p>
            <a:r>
              <a:rPr lang="en-CA" dirty="0" err="1"/>
              <a:t>G</a:t>
            </a:r>
            <a:r>
              <a:rPr lang="en-CA" dirty="0" err="1" smtClean="0"/>
              <a:t>erringa</a:t>
            </a:r>
            <a:r>
              <a:rPr lang="en-CA" dirty="0" smtClean="0"/>
              <a:t> et al. 2015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1" y="2140496"/>
            <a:ext cx="12122923" cy="7394736"/>
          </a:xfrm>
        </p:spPr>
      </p:pic>
    </p:spTree>
    <p:extLst>
      <p:ext uri="{BB962C8B-B14F-4D97-AF65-F5344CB8AC3E}">
        <p14:creationId xmlns:p14="http://schemas.microsoft.com/office/powerpoint/2010/main" val="384130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84312"/>
            <a:ext cx="11703050" cy="1625600"/>
          </a:xfrm>
        </p:spPr>
        <p:txBody>
          <a:bodyPr/>
          <a:lstStyle/>
          <a:p>
            <a:r>
              <a:rPr lang="en-CA" dirty="0" err="1"/>
              <a:t>G</a:t>
            </a:r>
            <a:r>
              <a:rPr lang="en-CA" dirty="0" err="1" smtClean="0"/>
              <a:t>erringa</a:t>
            </a:r>
            <a:r>
              <a:rPr lang="en-CA" dirty="0" smtClean="0"/>
              <a:t> et al. 2015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4" y="2027514"/>
            <a:ext cx="10009112" cy="7637527"/>
          </a:xfrm>
        </p:spPr>
      </p:pic>
    </p:spTree>
    <p:extLst>
      <p:ext uri="{BB962C8B-B14F-4D97-AF65-F5344CB8AC3E}">
        <p14:creationId xmlns:p14="http://schemas.microsoft.com/office/powerpoint/2010/main" val="19859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84312"/>
            <a:ext cx="11703050" cy="1625600"/>
          </a:xfrm>
        </p:spPr>
        <p:txBody>
          <a:bodyPr/>
          <a:lstStyle/>
          <a:p>
            <a:r>
              <a:rPr lang="en-CA" dirty="0" err="1"/>
              <a:t>G</a:t>
            </a:r>
            <a:r>
              <a:rPr lang="en-CA" dirty="0" err="1" smtClean="0"/>
              <a:t>erringa</a:t>
            </a:r>
            <a:r>
              <a:rPr lang="en-CA" dirty="0" smtClean="0"/>
              <a:t> et al. 2015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CA" i="1" dirty="0" smtClean="0">
                    <a:latin typeface="Cambria Math"/>
                  </a:rPr>
                  <a:t> </a:t>
                </a:r>
                <a:r>
                  <a:rPr lang="en-CA" dirty="0" smtClean="0">
                    <a:latin typeface="Cambria Math"/>
                  </a:rPr>
                  <a:t>- vertical diffusivity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CA" dirty="0" smtClean="0"/>
                  <a:t> is the RMS of the Thorpe displacements</a:t>
                </a:r>
              </a:p>
              <a:p>
                <a:r>
                  <a:rPr lang="en-CA" dirty="0" smtClean="0"/>
                  <a:t>N is the buoyancy frequency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5" t="-12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4168" y="5299383"/>
                <a:ext cx="413427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CA" i="1" smtClean="0">
                          <a:latin typeface="Cambria Math"/>
                        </a:rPr>
                        <m:t>=</m:t>
                      </m:r>
                      <m:r>
                        <a:rPr lang="en-CA" b="0" i="1" smtClean="0">
                          <a:latin typeface="Cambria Math"/>
                        </a:rPr>
                        <m:t>0.128 </m:t>
                      </m:r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68" y="5299383"/>
                <a:ext cx="4134272" cy="754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7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81" y="309458"/>
            <a:ext cx="9433048" cy="9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84312"/>
            <a:ext cx="11703050" cy="1625600"/>
          </a:xfrm>
        </p:spPr>
        <p:txBody>
          <a:bodyPr/>
          <a:lstStyle/>
          <a:p>
            <a:r>
              <a:rPr lang="en-CA" sz="6000" dirty="0" err="1" smtClean="0"/>
              <a:t>SeaHorse</a:t>
            </a:r>
            <a:r>
              <a:rPr lang="en-CA" sz="6000" dirty="0" smtClean="0"/>
              <a:t> Examples – Deployment 2</a:t>
            </a:r>
            <a:endParaRPr lang="en-CA" sz="6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2212504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97" y="343664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48" y="5164832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1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84312"/>
            <a:ext cx="11703050" cy="1625600"/>
          </a:xfrm>
        </p:spPr>
        <p:txBody>
          <a:bodyPr/>
          <a:lstStyle/>
          <a:p>
            <a:r>
              <a:rPr lang="en-CA" dirty="0" err="1" smtClean="0"/>
              <a:t>SeaHorse</a:t>
            </a:r>
            <a:r>
              <a:rPr lang="en-CA" dirty="0" smtClean="0"/>
              <a:t> Examples – Ross Bank</a:t>
            </a: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3" y="235652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80" y="3580656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04" y="5308848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75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84312"/>
            <a:ext cx="11703050" cy="1625600"/>
          </a:xfrm>
        </p:spPr>
        <p:txBody>
          <a:bodyPr/>
          <a:lstStyle/>
          <a:p>
            <a:r>
              <a:rPr lang="en-CA" sz="6000" dirty="0" err="1" smtClean="0"/>
              <a:t>SeaHorse</a:t>
            </a:r>
            <a:r>
              <a:rPr lang="en-CA" sz="6000" dirty="0" smtClean="0"/>
              <a:t> Examples – Deployment 4</a:t>
            </a:r>
            <a:endParaRPr lang="en-CA" sz="6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2212504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1" y="3580656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05" y="5206305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7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1162968"/>
            <a:ext cx="11703050" cy="1625600"/>
          </a:xfrm>
        </p:spPr>
        <p:txBody>
          <a:bodyPr/>
          <a:lstStyle/>
          <a:p>
            <a:r>
              <a:rPr lang="en-CA" sz="5400" dirty="0" smtClean="0"/>
              <a:t>Previous </a:t>
            </a:r>
            <a:r>
              <a:rPr lang="en-CA" sz="5400" dirty="0" err="1" smtClean="0"/>
              <a:t>SeaHorse</a:t>
            </a:r>
            <a:r>
              <a:rPr lang="en-CA" sz="5400" dirty="0" smtClean="0"/>
              <a:t> Estimates from EDDIES (Greenan 2008)</a:t>
            </a:r>
            <a:endParaRPr lang="en-CA" sz="5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93403"/>
              </p:ext>
            </p:extLst>
          </p:nvPr>
        </p:nvGraphicFramePr>
        <p:xfrm>
          <a:off x="1317824" y="3004592"/>
          <a:ext cx="94424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824" y="3004592"/>
                        <a:ext cx="944245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47245"/>
              </p:ext>
            </p:extLst>
          </p:nvPr>
        </p:nvGraphicFramePr>
        <p:xfrm>
          <a:off x="2685976" y="5164832"/>
          <a:ext cx="68865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2032000" imgH="469900" progId="Equation.3">
                  <p:embed/>
                </p:oleObj>
              </mc:Choice>
              <mc:Fallback>
                <p:oleObj name="Equation" r:id="rId5" imgW="20320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976" y="5164832"/>
                        <a:ext cx="68865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33667"/>
              </p:ext>
            </p:extLst>
          </p:nvPr>
        </p:nvGraphicFramePr>
        <p:xfrm>
          <a:off x="2829992" y="7397080"/>
          <a:ext cx="535899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992" y="7397080"/>
                        <a:ext cx="5358997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831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9018</TotalTime>
  <Pages>0</Pages>
  <Words>298</Words>
  <Characters>0</Characters>
  <Application>Microsoft Office PowerPoint</Application>
  <PresentationFormat>Custom</PresentationFormat>
  <Lines>0</Lines>
  <Paragraphs>26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Flow</vt:lpstr>
      <vt:lpstr>Office Theme</vt:lpstr>
      <vt:lpstr>Equation</vt:lpstr>
      <vt:lpstr>Ross Bank</vt:lpstr>
      <vt:lpstr>Gerringa et al. 2015</vt:lpstr>
      <vt:lpstr>Gerringa et al. 2015</vt:lpstr>
      <vt:lpstr>Gerringa et al. 2015</vt:lpstr>
      <vt:lpstr>PowerPoint Presentation</vt:lpstr>
      <vt:lpstr>SeaHorse Examples – Deployment 2</vt:lpstr>
      <vt:lpstr>SeaHorse Examples – Ross Bank</vt:lpstr>
      <vt:lpstr>SeaHorse Examples – Deployment 4</vt:lpstr>
      <vt:lpstr>Previous SeaHorse Estimates from EDDIES (Greenan 2008)</vt:lpstr>
      <vt:lpstr>PowerPoint Presentation</vt:lpstr>
      <vt:lpstr>Tidal velocity amplitude (OSU/ESR model)</vt:lpstr>
      <vt:lpstr>VM-ADCP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Greenan, Blair</dc:creator>
  <cp:lastModifiedBy>Blair Greenan</cp:lastModifiedBy>
  <cp:revision>80</cp:revision>
  <dcterms:modified xsi:type="dcterms:W3CDTF">2015-07-23T17:54:38Z</dcterms:modified>
</cp:coreProperties>
</file>