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media/image65.jpg" ContentType="image/tiff"/>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37" r:id="rId2"/>
    <p:sldId id="339" r:id="rId3"/>
    <p:sldId id="357" r:id="rId4"/>
    <p:sldId id="371" r:id="rId5"/>
    <p:sldId id="345" r:id="rId6"/>
    <p:sldId id="346" r:id="rId7"/>
    <p:sldId id="347" r:id="rId8"/>
    <p:sldId id="348" r:id="rId9"/>
    <p:sldId id="349" r:id="rId10"/>
    <p:sldId id="350" r:id="rId11"/>
    <p:sldId id="343" r:id="rId12"/>
    <p:sldId id="351" r:id="rId13"/>
    <p:sldId id="352" r:id="rId14"/>
    <p:sldId id="375" r:id="rId15"/>
    <p:sldId id="376" r:id="rId16"/>
    <p:sldId id="377" r:id="rId17"/>
    <p:sldId id="378" r:id="rId18"/>
    <p:sldId id="379" r:id="rId19"/>
    <p:sldId id="380" r:id="rId20"/>
    <p:sldId id="381" r:id="rId21"/>
    <p:sldId id="382" r:id="rId22"/>
    <p:sldId id="383" r:id="rId23"/>
    <p:sldId id="384" r:id="rId24"/>
    <p:sldId id="385" r:id="rId25"/>
    <p:sldId id="386" r:id="rId26"/>
    <p:sldId id="387" r:id="rId27"/>
    <p:sldId id="388" r:id="rId28"/>
    <p:sldId id="389" r:id="rId29"/>
    <p:sldId id="353" r:id="rId30"/>
    <p:sldId id="354" r:id="rId31"/>
    <p:sldId id="355" r:id="rId32"/>
    <p:sldId id="356" r:id="rId33"/>
    <p:sldId id="358" r:id="rId34"/>
    <p:sldId id="359" r:id="rId35"/>
    <p:sldId id="360" r:id="rId36"/>
    <p:sldId id="361" r:id="rId37"/>
    <p:sldId id="362" r:id="rId38"/>
    <p:sldId id="363" r:id="rId39"/>
    <p:sldId id="368" r:id="rId40"/>
    <p:sldId id="369" r:id="rId41"/>
    <p:sldId id="370" r:id="rId42"/>
    <p:sldId id="338" r:id="rId43"/>
    <p:sldId id="374" r:id="rId44"/>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316" autoAdjust="0"/>
    <p:restoredTop sz="83333" autoAdjust="0"/>
  </p:normalViewPr>
  <p:slideViewPr>
    <p:cSldViewPr>
      <p:cViewPr varScale="1">
        <p:scale>
          <a:sx n="57" d="100"/>
          <a:sy n="57" d="100"/>
        </p:scale>
        <p:origin x="1647" y="30"/>
      </p:cViewPr>
      <p:guideLst>
        <p:guide orient="horz" pos="2160"/>
        <p:guide pos="2880"/>
      </p:guideLst>
    </p:cSldViewPr>
  </p:slideViewPr>
  <p:notesTextViewPr>
    <p:cViewPr>
      <p:scale>
        <a:sx n="75" d="100"/>
        <a:sy n="75" d="100"/>
      </p:scale>
      <p:origin x="0" y="0"/>
    </p:cViewPr>
  </p:notesTextViewPr>
  <p:sorterViewPr>
    <p:cViewPr>
      <p:scale>
        <a:sx n="100" d="100"/>
        <a:sy n="100" d="100"/>
      </p:scale>
      <p:origin x="0" y="0"/>
    </p:cViewPr>
  </p:sorterViewPr>
  <p:notesViewPr>
    <p:cSldViewPr>
      <p:cViewPr varScale="1">
        <p:scale>
          <a:sx n="70" d="100"/>
          <a:sy n="70" d="100"/>
        </p:scale>
        <p:origin x="-3294"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image" Target="../media/image3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504AB5D-4E05-4C52-A461-6040D604564A}" type="datetimeFigureOut">
              <a:rPr lang="it-IT" smtClean="0"/>
              <a:t>24/07/2015</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B8C78FA-7BFA-4394-B5DC-61932BF77A1C}" type="slidenum">
              <a:rPr lang="it-IT" smtClean="0"/>
              <a:t>‹N›</a:t>
            </a:fld>
            <a:endParaRPr lang="it-IT"/>
          </a:p>
        </p:txBody>
      </p:sp>
    </p:spTree>
    <p:extLst>
      <p:ext uri="{BB962C8B-B14F-4D97-AF65-F5344CB8AC3E}">
        <p14:creationId xmlns:p14="http://schemas.microsoft.com/office/powerpoint/2010/main" val="19734736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Mettere</a:t>
            </a:r>
            <a:r>
              <a:rPr lang="it-IT" baseline="0" dirty="0" smtClean="0"/>
              <a:t> rettangolo per CTD prossima campagna se </a:t>
            </a:r>
            <a:r>
              <a:rPr lang="it-IT" baseline="0" smtClean="0"/>
              <a:t>progetto approvato?</a:t>
            </a:r>
            <a:endParaRPr lang="it-IT"/>
          </a:p>
        </p:txBody>
      </p:sp>
      <p:sp>
        <p:nvSpPr>
          <p:cNvPr id="4" name="Segnaposto numero diapositiva 3"/>
          <p:cNvSpPr>
            <a:spLocks noGrp="1"/>
          </p:cNvSpPr>
          <p:nvPr>
            <p:ph type="sldNum" sz="quarter" idx="10"/>
          </p:nvPr>
        </p:nvSpPr>
        <p:spPr/>
        <p:txBody>
          <a:bodyPr/>
          <a:lstStyle/>
          <a:p>
            <a:fld id="{2B8C78FA-7BFA-4394-B5DC-61932BF77A1C}" type="slidenum">
              <a:rPr lang="it-IT" smtClean="0"/>
              <a:t>2</a:t>
            </a:fld>
            <a:endParaRPr lang="it-IT"/>
          </a:p>
        </p:txBody>
      </p:sp>
    </p:spTree>
    <p:extLst>
      <p:ext uri="{BB962C8B-B14F-4D97-AF65-F5344CB8AC3E}">
        <p14:creationId xmlns:p14="http://schemas.microsoft.com/office/powerpoint/2010/main" val="32514542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err="1" smtClean="0"/>
              <a:t>This</a:t>
            </a:r>
            <a:r>
              <a:rPr lang="it-IT" dirty="0" smtClean="0"/>
              <a:t> </a:t>
            </a:r>
            <a:r>
              <a:rPr lang="it-IT" dirty="0" err="1" smtClean="0"/>
              <a:t>seasonal</a:t>
            </a:r>
            <a:r>
              <a:rPr lang="it-IT" dirty="0" smtClean="0"/>
              <a:t> </a:t>
            </a:r>
            <a:r>
              <a:rPr lang="it-IT" dirty="0" err="1" smtClean="0"/>
              <a:t>intrusion</a:t>
            </a:r>
            <a:r>
              <a:rPr lang="it-IT" dirty="0" smtClean="0"/>
              <a:t> of CDW (in </a:t>
            </a:r>
            <a:r>
              <a:rPr lang="it-IT" dirty="0" err="1" smtClean="0"/>
              <a:t>this</a:t>
            </a:r>
            <a:r>
              <a:rPr lang="it-IT" dirty="0" smtClean="0"/>
              <a:t> figure </a:t>
            </a:r>
            <a:r>
              <a:rPr lang="it-IT" dirty="0" err="1" smtClean="0"/>
              <a:t>represented</a:t>
            </a:r>
            <a:r>
              <a:rPr lang="it-IT" dirty="0" smtClean="0"/>
              <a:t> by the </a:t>
            </a:r>
            <a:r>
              <a:rPr lang="it-IT" dirty="0" err="1" smtClean="0"/>
              <a:t>higher</a:t>
            </a:r>
            <a:r>
              <a:rPr lang="it-IT" dirty="0" smtClean="0"/>
              <a:t> temperature </a:t>
            </a:r>
            <a:r>
              <a:rPr lang="it-IT" dirty="0" err="1" smtClean="0"/>
              <a:t>signal</a:t>
            </a:r>
            <a:r>
              <a:rPr lang="it-IT" baseline="0" dirty="0" smtClean="0"/>
              <a:t> </a:t>
            </a:r>
            <a:r>
              <a:rPr lang="it-IT" dirty="0" err="1" smtClean="0"/>
              <a:t>occur</a:t>
            </a:r>
            <a:r>
              <a:rPr lang="it-IT" dirty="0" smtClean="0"/>
              <a:t> </a:t>
            </a:r>
            <a:r>
              <a:rPr lang="it-IT" dirty="0" err="1" smtClean="0"/>
              <a:t>every</a:t>
            </a:r>
            <a:r>
              <a:rPr lang="it-IT" dirty="0" smtClean="0"/>
              <a:t> </a:t>
            </a:r>
            <a:r>
              <a:rPr lang="it-IT" dirty="0" err="1" smtClean="0"/>
              <a:t>year</a:t>
            </a:r>
            <a:r>
              <a:rPr lang="it-IT" dirty="0" smtClean="0"/>
              <a:t> of</a:t>
            </a:r>
            <a:r>
              <a:rPr lang="it-IT" baseline="0" dirty="0" smtClean="0"/>
              <a:t> the </a:t>
            </a:r>
            <a:r>
              <a:rPr lang="it-IT" baseline="0" dirty="0" err="1" smtClean="0"/>
              <a:t>registered</a:t>
            </a:r>
            <a:r>
              <a:rPr lang="it-IT" baseline="0" dirty="0" smtClean="0"/>
              <a:t> time </a:t>
            </a:r>
            <a:r>
              <a:rPr lang="it-IT" baseline="0" dirty="0" err="1" smtClean="0"/>
              <a:t>series</a:t>
            </a:r>
            <a:r>
              <a:rPr lang="it-IT" baseline="0" dirty="0" smtClean="0"/>
              <a:t> from 2004 to 2014. </a:t>
            </a:r>
            <a:endParaRPr lang="it-IT" dirty="0"/>
          </a:p>
        </p:txBody>
      </p:sp>
      <p:sp>
        <p:nvSpPr>
          <p:cNvPr id="4" name="Segnaposto numero diapositiva 3"/>
          <p:cNvSpPr>
            <a:spLocks noGrp="1"/>
          </p:cNvSpPr>
          <p:nvPr>
            <p:ph type="sldNum" sz="quarter" idx="10"/>
          </p:nvPr>
        </p:nvSpPr>
        <p:spPr/>
        <p:txBody>
          <a:bodyPr/>
          <a:lstStyle/>
          <a:p>
            <a:fld id="{2B8C78FA-7BFA-4394-B5DC-61932BF77A1C}" type="slidenum">
              <a:rPr lang="it-IT" smtClean="0"/>
              <a:t>22</a:t>
            </a:fld>
            <a:endParaRPr lang="it-IT"/>
          </a:p>
        </p:txBody>
      </p:sp>
    </p:spTree>
    <p:extLst>
      <p:ext uri="{BB962C8B-B14F-4D97-AF65-F5344CB8AC3E}">
        <p14:creationId xmlns:p14="http://schemas.microsoft.com/office/powerpoint/2010/main" val="9717338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dirty="0" smtClean="0">
              <a:ea typeface="ＭＳ Ｐゴシック" panose="020B0600070205080204" pitchFamily="34" charset="-128"/>
            </a:endParaRPr>
          </a:p>
        </p:txBody>
      </p:sp>
      <p:sp>
        <p:nvSpPr>
          <p:cNvPr id="5124"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175125" eaLnBrk="0" hangingPunct="0">
              <a:spcBef>
                <a:spcPct val="30000"/>
              </a:spcBef>
              <a:defRPr sz="4600">
                <a:solidFill>
                  <a:schemeClr val="tx1"/>
                </a:solidFill>
                <a:latin typeface="Calibri" panose="020F0502020204030204" pitchFamily="34" charset="0"/>
                <a:ea typeface="ＭＳ Ｐゴシック" panose="020B0600070205080204" pitchFamily="34" charset="-128"/>
              </a:defRPr>
            </a:lvl1pPr>
            <a:lvl2pPr marL="742950" indent="-285750" defTabSz="4175125" eaLnBrk="0" hangingPunct="0">
              <a:spcBef>
                <a:spcPct val="30000"/>
              </a:spcBef>
              <a:defRPr sz="4600">
                <a:solidFill>
                  <a:schemeClr val="tx1"/>
                </a:solidFill>
                <a:latin typeface="Calibri" panose="020F0502020204030204" pitchFamily="34" charset="0"/>
                <a:ea typeface="ＭＳ Ｐゴシック" panose="020B0600070205080204" pitchFamily="34" charset="-128"/>
              </a:defRPr>
            </a:lvl2pPr>
            <a:lvl3pPr marL="1143000" indent="-228600" defTabSz="4175125" eaLnBrk="0" hangingPunct="0">
              <a:spcBef>
                <a:spcPct val="30000"/>
              </a:spcBef>
              <a:defRPr sz="4600">
                <a:solidFill>
                  <a:schemeClr val="tx1"/>
                </a:solidFill>
                <a:latin typeface="Calibri" panose="020F0502020204030204" pitchFamily="34" charset="0"/>
                <a:ea typeface="ＭＳ Ｐゴシック" panose="020B0600070205080204" pitchFamily="34" charset="-128"/>
              </a:defRPr>
            </a:lvl3pPr>
            <a:lvl4pPr marL="1600200" indent="-228600" defTabSz="4175125" eaLnBrk="0" hangingPunct="0">
              <a:spcBef>
                <a:spcPct val="30000"/>
              </a:spcBef>
              <a:defRPr sz="4600">
                <a:solidFill>
                  <a:schemeClr val="tx1"/>
                </a:solidFill>
                <a:latin typeface="Calibri" panose="020F0502020204030204" pitchFamily="34" charset="0"/>
                <a:ea typeface="ＭＳ Ｐゴシック" panose="020B0600070205080204" pitchFamily="34" charset="-128"/>
              </a:defRPr>
            </a:lvl4pPr>
            <a:lvl5pPr marL="2057400" indent="-228600" defTabSz="4175125" eaLnBrk="0" hangingPunct="0">
              <a:spcBef>
                <a:spcPct val="30000"/>
              </a:spcBef>
              <a:defRPr sz="4600">
                <a:solidFill>
                  <a:schemeClr val="tx1"/>
                </a:solidFill>
                <a:latin typeface="Calibri" panose="020F0502020204030204" pitchFamily="34" charset="0"/>
                <a:ea typeface="ＭＳ Ｐゴシック" panose="020B0600070205080204" pitchFamily="34" charset="-128"/>
              </a:defRPr>
            </a:lvl5pPr>
            <a:lvl6pPr marL="2514600" indent="-228600" defTabSz="4175125" eaLnBrk="0" fontAlgn="base" hangingPunct="0">
              <a:spcBef>
                <a:spcPct val="30000"/>
              </a:spcBef>
              <a:spcAft>
                <a:spcPct val="0"/>
              </a:spcAft>
              <a:defRPr sz="4600">
                <a:solidFill>
                  <a:schemeClr val="tx1"/>
                </a:solidFill>
                <a:latin typeface="Calibri" panose="020F0502020204030204" pitchFamily="34" charset="0"/>
                <a:ea typeface="ＭＳ Ｐゴシック" panose="020B0600070205080204" pitchFamily="34" charset="-128"/>
              </a:defRPr>
            </a:lvl6pPr>
            <a:lvl7pPr marL="2971800" indent="-228600" defTabSz="4175125" eaLnBrk="0" fontAlgn="base" hangingPunct="0">
              <a:spcBef>
                <a:spcPct val="30000"/>
              </a:spcBef>
              <a:spcAft>
                <a:spcPct val="0"/>
              </a:spcAft>
              <a:defRPr sz="4600">
                <a:solidFill>
                  <a:schemeClr val="tx1"/>
                </a:solidFill>
                <a:latin typeface="Calibri" panose="020F0502020204030204" pitchFamily="34" charset="0"/>
                <a:ea typeface="ＭＳ Ｐゴシック" panose="020B0600070205080204" pitchFamily="34" charset="-128"/>
              </a:defRPr>
            </a:lvl7pPr>
            <a:lvl8pPr marL="3429000" indent="-228600" defTabSz="4175125" eaLnBrk="0" fontAlgn="base" hangingPunct="0">
              <a:spcBef>
                <a:spcPct val="30000"/>
              </a:spcBef>
              <a:spcAft>
                <a:spcPct val="0"/>
              </a:spcAft>
              <a:defRPr sz="4600">
                <a:solidFill>
                  <a:schemeClr val="tx1"/>
                </a:solidFill>
                <a:latin typeface="Calibri" panose="020F0502020204030204" pitchFamily="34" charset="0"/>
                <a:ea typeface="ＭＳ Ｐゴシック" panose="020B0600070205080204" pitchFamily="34" charset="-128"/>
              </a:defRPr>
            </a:lvl8pPr>
            <a:lvl9pPr marL="3886200" indent="-228600" defTabSz="4175125" eaLnBrk="0" fontAlgn="base" hangingPunct="0">
              <a:spcBef>
                <a:spcPct val="30000"/>
              </a:spcBef>
              <a:spcAft>
                <a:spcPct val="0"/>
              </a:spcAft>
              <a:defRPr sz="46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C2C39C0B-7238-4717-995B-4B77BB9EF3E4}" type="slidenum">
              <a:rPr lang="it-IT" altLang="it-IT" sz="1200"/>
              <a:pPr eaLnBrk="1" hangingPunct="1">
                <a:spcBef>
                  <a:spcPct val="0"/>
                </a:spcBef>
              </a:pPr>
              <a:t>23</a:t>
            </a:fld>
            <a:endParaRPr lang="it-IT" altLang="it-IT" sz="1200"/>
          </a:p>
        </p:txBody>
      </p:sp>
    </p:spTree>
    <p:extLst>
      <p:ext uri="{BB962C8B-B14F-4D97-AF65-F5344CB8AC3E}">
        <p14:creationId xmlns:p14="http://schemas.microsoft.com/office/powerpoint/2010/main" val="10142729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dirty="0" smtClean="0">
                <a:solidFill>
                  <a:srgbClr val="000066"/>
                </a:solidFill>
                <a:latin typeface="Calibri" charset="0"/>
              </a:rPr>
              <a:t>DOMAIN:  </a:t>
            </a:r>
            <a:r>
              <a:rPr lang="en-GB" sz="1200" dirty="0" smtClean="0">
                <a:solidFill>
                  <a:srgbClr val="000066"/>
                </a:solidFill>
              </a:rPr>
              <a:t>488 km x 154 km region of Ross Sea         </a:t>
            </a:r>
            <a:r>
              <a:rPr lang="it-IT" sz="1200" dirty="0" err="1" smtClean="0">
                <a:solidFill>
                  <a:srgbClr val="000066"/>
                </a:solidFill>
              </a:rPr>
              <a:t>Latitude</a:t>
            </a:r>
            <a:r>
              <a:rPr lang="it-IT" sz="1200" dirty="0" smtClean="0">
                <a:solidFill>
                  <a:srgbClr val="000066"/>
                </a:solidFill>
              </a:rPr>
              <a:t> </a:t>
            </a:r>
            <a:r>
              <a:rPr lang="it-IT" sz="1200" dirty="0" smtClean="0">
                <a:solidFill>
                  <a:srgbClr val="000066"/>
                </a:solidFill>
                <a:sym typeface="Symbol"/>
              </a:rPr>
              <a:t> </a:t>
            </a:r>
            <a:r>
              <a:rPr lang="it-IT" sz="1200" dirty="0" smtClean="0">
                <a:solidFill>
                  <a:srgbClr val="000066"/>
                </a:solidFill>
              </a:rPr>
              <a:t>74° - 78°S </a:t>
            </a:r>
            <a:r>
              <a:rPr lang="it-IT" sz="1200" baseline="0" dirty="0" smtClean="0">
                <a:solidFill>
                  <a:srgbClr val="000066"/>
                </a:solidFill>
              </a:rPr>
              <a:t>    </a:t>
            </a:r>
            <a:r>
              <a:rPr lang="it-IT" sz="1200" dirty="0" err="1" smtClean="0">
                <a:solidFill>
                  <a:srgbClr val="000066"/>
                </a:solidFill>
              </a:rPr>
              <a:t>Longitude</a:t>
            </a:r>
            <a:r>
              <a:rPr lang="it-IT" sz="1200" dirty="0" smtClean="0">
                <a:solidFill>
                  <a:srgbClr val="000066"/>
                </a:solidFill>
              </a:rPr>
              <a:t>  </a:t>
            </a:r>
            <a:r>
              <a:rPr lang="it-IT" sz="1200" dirty="0" smtClean="0">
                <a:solidFill>
                  <a:srgbClr val="000066"/>
                </a:solidFill>
                <a:sym typeface="Symbol"/>
              </a:rPr>
              <a:t> </a:t>
            </a:r>
            <a:r>
              <a:rPr lang="it-IT" sz="1200" dirty="0" smtClean="0">
                <a:solidFill>
                  <a:srgbClr val="000066"/>
                </a:solidFill>
              </a:rPr>
              <a:t>162° - 168°E</a:t>
            </a:r>
            <a:endParaRPr lang="en-GB" sz="1200" dirty="0" smtClean="0">
              <a:solidFill>
                <a:srgbClr val="000066"/>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dirty="0" smtClean="0">
              <a:solidFill>
                <a:srgbClr val="000066"/>
              </a:solidFill>
            </a:endParaRPr>
          </a:p>
          <a:p>
            <a:r>
              <a:rPr lang="en-GB" sz="1200" b="1" dirty="0" smtClean="0">
                <a:solidFill>
                  <a:srgbClr val="000066"/>
                </a:solidFill>
                <a:latin typeface="Calibri" charset="0"/>
              </a:rPr>
              <a:t>HORIZONTAL RESOLUTION: </a:t>
            </a:r>
            <a:r>
              <a:rPr lang="en-GB" sz="1200" dirty="0" smtClean="0">
                <a:solidFill>
                  <a:srgbClr val="000066"/>
                </a:solidFill>
              </a:rPr>
              <a:t> 1km x 1km</a:t>
            </a:r>
          </a:p>
          <a:p>
            <a:endParaRPr lang="en-GB" sz="1200" dirty="0" smtClean="0">
              <a:solidFill>
                <a:srgbClr val="000066"/>
              </a:solidFill>
            </a:endParaRPr>
          </a:p>
          <a:p>
            <a:r>
              <a:rPr lang="en-GB" sz="1200" b="1" u="sng" dirty="0" smtClean="0">
                <a:solidFill>
                  <a:srgbClr val="000066"/>
                </a:solidFill>
                <a:latin typeface="Calibri" charset="0"/>
              </a:rPr>
              <a:t>SEA ICE DYNAMICS</a:t>
            </a:r>
            <a:r>
              <a:rPr lang="en-GB" sz="1200" b="1" dirty="0" smtClean="0">
                <a:solidFill>
                  <a:srgbClr val="000066"/>
                </a:solidFill>
                <a:latin typeface="Calibri" charset="0"/>
              </a:rPr>
              <a:t>: </a:t>
            </a:r>
            <a:r>
              <a:rPr lang="en-US" sz="1200" dirty="0" smtClean="0">
                <a:solidFill>
                  <a:srgbClr val="002060"/>
                </a:solidFill>
                <a:effectLst/>
              </a:rPr>
              <a:t>Elastic-Viscous-Plastic (EVP) rheology from [</a:t>
            </a:r>
            <a:r>
              <a:rPr lang="en-US" sz="1200" dirty="0" smtClean="0">
                <a:solidFill>
                  <a:srgbClr val="FF0000"/>
                </a:solidFill>
                <a:effectLst/>
              </a:rPr>
              <a:t>1</a:t>
            </a:r>
            <a:r>
              <a:rPr lang="en-US" sz="1200" dirty="0" smtClean="0">
                <a:solidFill>
                  <a:srgbClr val="002060"/>
                </a:solidFill>
                <a:effectLst/>
              </a:rPr>
              <a:t>] to simulate the ice-ice interactions within the </a:t>
            </a:r>
            <a:r>
              <a:rPr lang="en-US" sz="1200" i="1" dirty="0" smtClean="0">
                <a:solidFill>
                  <a:srgbClr val="002060"/>
                </a:solidFill>
                <a:effectLst/>
              </a:rPr>
              <a:t>ice pack</a:t>
            </a:r>
            <a:endParaRPr lang="en-GB" sz="1200" dirty="0" smtClean="0">
              <a:solidFill>
                <a:srgbClr val="000066"/>
              </a:solidFill>
            </a:endParaRPr>
          </a:p>
          <a:p>
            <a:endParaRPr lang="it-IT" dirty="0" smtClean="0"/>
          </a:p>
          <a:p>
            <a:r>
              <a:rPr lang="en-GB" sz="1200" b="1" u="sng" dirty="0" smtClean="0">
                <a:solidFill>
                  <a:srgbClr val="000066"/>
                </a:solidFill>
                <a:latin typeface="Calibri" charset="0"/>
              </a:rPr>
              <a:t>SEA ICE THERMODYNAMICS:</a:t>
            </a:r>
            <a:r>
              <a:rPr lang="en-GB" sz="1200" b="1" dirty="0" smtClean="0">
                <a:solidFill>
                  <a:srgbClr val="000066"/>
                </a:solidFill>
                <a:latin typeface="Calibri" charset="0"/>
              </a:rPr>
              <a:t> </a:t>
            </a:r>
            <a:r>
              <a:rPr lang="en-GB" sz="1200" dirty="0" smtClean="0">
                <a:solidFill>
                  <a:srgbClr val="000066"/>
                </a:solidFill>
              </a:rPr>
              <a:t>zero-layer thermodynamic model of [</a:t>
            </a:r>
            <a:r>
              <a:rPr lang="en-GB" sz="1200" dirty="0" smtClean="0">
                <a:solidFill>
                  <a:srgbClr val="FF0000"/>
                </a:solidFill>
              </a:rPr>
              <a:t>2</a:t>
            </a:r>
            <a:r>
              <a:rPr lang="en-GB" sz="1200" dirty="0" smtClean="0">
                <a:solidFill>
                  <a:srgbClr val="000066"/>
                </a:solidFill>
              </a:rPr>
              <a:t>] with no internal heat storage in either ice or brine pockets.</a:t>
            </a:r>
          </a:p>
          <a:p>
            <a:endParaRPr lang="en-GB" sz="1200" dirty="0" smtClean="0">
              <a:solidFill>
                <a:srgbClr val="000066"/>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b="1" u="sng" dirty="0" smtClean="0">
                <a:solidFill>
                  <a:srgbClr val="000066"/>
                </a:solidFill>
                <a:latin typeface="Calibri" charset="0"/>
              </a:rPr>
              <a:t>OCEAN</a:t>
            </a:r>
            <a:r>
              <a:rPr lang="en-GB" sz="1200" b="1" dirty="0" smtClean="0">
                <a:solidFill>
                  <a:srgbClr val="000066"/>
                </a:solidFill>
                <a:latin typeface="Calibri" charset="0"/>
              </a:rPr>
              <a:t>: </a:t>
            </a:r>
            <a:r>
              <a:rPr lang="en-US" sz="1200" dirty="0" smtClean="0">
                <a:solidFill>
                  <a:srgbClr val="002060"/>
                </a:solidFill>
                <a:effectLst/>
              </a:rPr>
              <a:t> one reduced gravity layer model </a:t>
            </a:r>
            <a:endParaRPr lang="en-GB" sz="1200" b="1" dirty="0" smtClean="0">
              <a:solidFill>
                <a:srgbClr val="000066"/>
              </a:solidFill>
              <a:latin typeface="Calibri" charset="0"/>
            </a:endParaRPr>
          </a:p>
          <a:p>
            <a:endParaRPr lang="en-GB" sz="1200" dirty="0" smtClean="0">
              <a:solidFill>
                <a:srgbClr val="000066"/>
              </a:solidFill>
            </a:endParaRPr>
          </a:p>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Lst>
            </a:pPr>
            <a:r>
              <a:rPr lang="en-GB" sz="1200" dirty="0" smtClean="0">
                <a:solidFill>
                  <a:srgbClr val="000066"/>
                </a:solidFill>
                <a:latin typeface="Calibri" charset="0"/>
              </a:rPr>
              <a:t>[</a:t>
            </a:r>
            <a:r>
              <a:rPr lang="en-GB" sz="1200" dirty="0" smtClean="0">
                <a:solidFill>
                  <a:srgbClr val="FF0000"/>
                </a:solidFill>
                <a:latin typeface="Calibri" charset="0"/>
              </a:rPr>
              <a:t>1</a:t>
            </a:r>
            <a:r>
              <a:rPr lang="en-GB" sz="1200" dirty="0" smtClean="0">
                <a:solidFill>
                  <a:srgbClr val="000066"/>
                </a:solidFill>
                <a:latin typeface="Calibri" charset="0"/>
              </a:rPr>
              <a:t>] </a:t>
            </a:r>
            <a:r>
              <a:rPr lang="en-GB" sz="1200" dirty="0" err="1" smtClean="0">
                <a:solidFill>
                  <a:srgbClr val="000066"/>
                </a:solidFill>
                <a:latin typeface="Calibri" charset="0"/>
              </a:rPr>
              <a:t>Hunke</a:t>
            </a:r>
            <a:r>
              <a:rPr lang="en-GB" sz="1200" dirty="0" smtClean="0">
                <a:solidFill>
                  <a:srgbClr val="000066"/>
                </a:solidFill>
                <a:latin typeface="Calibri" charset="0"/>
              </a:rPr>
              <a:t>, E. C. and J. K. </a:t>
            </a:r>
            <a:r>
              <a:rPr lang="en-GB" sz="1200" dirty="0" err="1" smtClean="0">
                <a:solidFill>
                  <a:srgbClr val="000066"/>
                </a:solidFill>
                <a:latin typeface="Calibri" charset="0"/>
              </a:rPr>
              <a:t>Dukowicz</a:t>
            </a:r>
            <a:r>
              <a:rPr lang="en-GB" sz="1200" dirty="0" smtClean="0">
                <a:solidFill>
                  <a:srgbClr val="000066"/>
                </a:solidFill>
                <a:latin typeface="Calibri" charset="0"/>
              </a:rPr>
              <a:t>, 1997: An elastic-viscous-plastic model for sea ice dynamics, J. Phys. </a:t>
            </a:r>
            <a:r>
              <a:rPr lang="en-GB" sz="1200" dirty="0" err="1" smtClean="0">
                <a:solidFill>
                  <a:srgbClr val="000066"/>
                </a:solidFill>
                <a:latin typeface="Calibri" charset="0"/>
              </a:rPr>
              <a:t>Oceanogr</a:t>
            </a:r>
            <a:r>
              <a:rPr lang="en-GB" sz="1200" dirty="0" smtClean="0">
                <a:solidFill>
                  <a:srgbClr val="000066"/>
                </a:solidFill>
                <a:latin typeface="Calibri" charset="0"/>
              </a:rPr>
              <a:t>., 27, 1849-1868.</a:t>
            </a:r>
          </a:p>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Lst>
            </a:pPr>
            <a:r>
              <a:rPr lang="en-GB" sz="1200" dirty="0" smtClean="0">
                <a:solidFill>
                  <a:srgbClr val="000066"/>
                </a:solidFill>
                <a:latin typeface="Calibri" charset="0"/>
              </a:rPr>
              <a:t>[</a:t>
            </a:r>
            <a:r>
              <a:rPr lang="en-GB" sz="1200" dirty="0" smtClean="0">
                <a:solidFill>
                  <a:srgbClr val="FF0000"/>
                </a:solidFill>
                <a:latin typeface="Calibri" charset="0"/>
              </a:rPr>
              <a:t>2</a:t>
            </a:r>
            <a:r>
              <a:rPr lang="en-GB" sz="1200" dirty="0" smtClean="0">
                <a:solidFill>
                  <a:srgbClr val="000066"/>
                </a:solidFill>
                <a:latin typeface="Calibri" charset="0"/>
              </a:rPr>
              <a:t>] </a:t>
            </a:r>
            <a:r>
              <a:rPr lang="en-GB" sz="1200" dirty="0" err="1" smtClean="0">
                <a:solidFill>
                  <a:srgbClr val="000066"/>
                </a:solidFill>
                <a:latin typeface="Calibri" charset="0"/>
              </a:rPr>
              <a:t>Semtner</a:t>
            </a:r>
            <a:r>
              <a:rPr lang="en-GB" sz="1200" dirty="0" smtClean="0">
                <a:solidFill>
                  <a:srgbClr val="000066"/>
                </a:solidFill>
                <a:latin typeface="Calibri" charset="0"/>
              </a:rPr>
              <a:t>, A. J., 1976: A model for the thermodynamic growth of sea ice in numerical investigations of climate, J. Phys. </a:t>
            </a:r>
            <a:r>
              <a:rPr lang="en-GB" sz="1200" dirty="0" err="1" smtClean="0">
                <a:solidFill>
                  <a:srgbClr val="000066"/>
                </a:solidFill>
                <a:latin typeface="Calibri" charset="0"/>
              </a:rPr>
              <a:t>Oceanogr</a:t>
            </a:r>
            <a:r>
              <a:rPr lang="en-GB" sz="1200" dirty="0" smtClean="0">
                <a:solidFill>
                  <a:srgbClr val="000066"/>
                </a:solidFill>
                <a:latin typeface="Calibri" charset="0"/>
              </a:rPr>
              <a:t>., 6, 379-389</a:t>
            </a:r>
            <a:endParaRPr lang="en-GB" sz="1200" dirty="0" smtClean="0">
              <a:solidFill>
                <a:srgbClr val="000066"/>
              </a:solidFill>
            </a:endParaRPr>
          </a:p>
          <a:p>
            <a:endParaRPr lang="it-IT" dirty="0"/>
          </a:p>
        </p:txBody>
      </p:sp>
      <p:sp>
        <p:nvSpPr>
          <p:cNvPr id="4" name="Segnaposto numero diapositiva 3"/>
          <p:cNvSpPr>
            <a:spLocks noGrp="1"/>
          </p:cNvSpPr>
          <p:nvPr>
            <p:ph type="sldNum" sz="quarter" idx="10"/>
          </p:nvPr>
        </p:nvSpPr>
        <p:spPr/>
        <p:txBody>
          <a:bodyPr/>
          <a:lstStyle/>
          <a:p>
            <a:fld id="{B7D75615-D353-44A1-AA65-AF33164D25A8}" type="slidenum">
              <a:rPr lang="it-IT" smtClean="0"/>
              <a:t>26</a:t>
            </a:fld>
            <a:endParaRPr lang="it-IT"/>
          </a:p>
        </p:txBody>
      </p:sp>
    </p:spTree>
    <p:extLst>
      <p:ext uri="{BB962C8B-B14F-4D97-AF65-F5344CB8AC3E}">
        <p14:creationId xmlns:p14="http://schemas.microsoft.com/office/powerpoint/2010/main" val="9314938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indent="0" algn="just">
              <a:buFont typeface="Arial" panose="020B0604020202020204" pitchFamily="34" charset="0"/>
              <a:buNone/>
            </a:pPr>
            <a:r>
              <a:rPr lang="it-IT" sz="1200" dirty="0" smtClean="0"/>
              <a:t>IST sta per </a:t>
            </a:r>
            <a:r>
              <a:rPr lang="it-IT" sz="1200" dirty="0" err="1" smtClean="0"/>
              <a:t>Ice</a:t>
            </a:r>
            <a:r>
              <a:rPr lang="it-IT" sz="1200" dirty="0" smtClean="0"/>
              <a:t> </a:t>
            </a:r>
            <a:r>
              <a:rPr lang="it-IT" sz="1200" dirty="0" err="1" smtClean="0"/>
              <a:t>Surface</a:t>
            </a:r>
            <a:r>
              <a:rPr lang="it-IT" sz="1200" dirty="0" smtClean="0"/>
              <a:t> Temperature calcolate dai</a:t>
            </a:r>
            <a:r>
              <a:rPr lang="it-IT" sz="1200" baseline="0" dirty="0" smtClean="0"/>
              <a:t> prodotti di radianza MODIS</a:t>
            </a:r>
            <a:endParaRPr lang="en-US" sz="1200" dirty="0" smtClean="0">
              <a:solidFill>
                <a:srgbClr val="002060"/>
              </a:solidFill>
              <a:latin typeface="+mn-lt"/>
            </a:endParaRPr>
          </a:p>
          <a:p>
            <a:pPr marL="0" indent="0" algn="just">
              <a:buFont typeface="Arial" panose="020B0604020202020204" pitchFamily="34" charset="0"/>
              <a:buNone/>
            </a:pPr>
            <a:endParaRPr lang="en-US" sz="1200" dirty="0" smtClean="0">
              <a:solidFill>
                <a:srgbClr val="002060"/>
              </a:solidFill>
              <a:latin typeface="+mn-lt"/>
            </a:endParaRPr>
          </a:p>
          <a:p>
            <a:pPr marL="0" indent="0" algn="just">
              <a:buFont typeface="Arial" panose="020B0604020202020204" pitchFamily="34" charset="0"/>
              <a:buNone/>
            </a:pPr>
            <a:r>
              <a:rPr lang="en-US" sz="1200" dirty="0" smtClean="0">
                <a:solidFill>
                  <a:srgbClr val="000066"/>
                </a:solidFill>
                <a:latin typeface="Times New Roman"/>
              </a:rPr>
              <a:t>A few </a:t>
            </a:r>
            <a:r>
              <a:rPr lang="en-US" sz="1200" u="sng" dirty="0" smtClean="0">
                <a:solidFill>
                  <a:srgbClr val="000066"/>
                </a:solidFill>
                <a:latin typeface="Times New Roman"/>
              </a:rPr>
              <a:t>significant periods</a:t>
            </a:r>
            <a:r>
              <a:rPr lang="en-US" sz="1200" dirty="0" smtClean="0">
                <a:solidFill>
                  <a:srgbClr val="000066"/>
                </a:solidFill>
                <a:latin typeface="Times New Roman"/>
              </a:rPr>
              <a:t> in the wintertime of 2005 characterized by stronger katabatic events resulting in opening/closing cycles of the polynya have been identified</a:t>
            </a:r>
            <a:endParaRPr lang="en-US" sz="1200" dirty="0" smtClean="0">
              <a:solidFill>
                <a:srgbClr val="002060"/>
              </a:solidFill>
              <a:latin typeface="+mn-lt"/>
            </a:endParaRPr>
          </a:p>
          <a:p>
            <a:pPr marL="0" indent="0" algn="just">
              <a:buFont typeface="Arial" panose="020B0604020202020204" pitchFamily="34" charset="0"/>
              <a:buNone/>
            </a:pPr>
            <a:endParaRPr lang="en-US" sz="1200" dirty="0" smtClean="0">
              <a:solidFill>
                <a:srgbClr val="002060"/>
              </a:solidFill>
              <a:latin typeface="+mn-lt"/>
            </a:endParaRPr>
          </a:p>
          <a:p>
            <a:pPr marL="0" indent="0" algn="just">
              <a:buFont typeface="Arial" panose="020B0604020202020204" pitchFamily="34" charset="0"/>
              <a:buNone/>
            </a:pPr>
            <a:endParaRPr lang="en-US" sz="1200" dirty="0" smtClean="0">
              <a:solidFill>
                <a:srgbClr val="002060"/>
              </a:solidFill>
              <a:latin typeface="+mn-lt"/>
            </a:endParaRPr>
          </a:p>
          <a:p>
            <a:pPr marL="0" indent="0" algn="just">
              <a:buFont typeface="Arial" panose="020B0604020202020204" pitchFamily="34" charset="0"/>
              <a:buNone/>
            </a:pPr>
            <a:r>
              <a:rPr lang="en-US" sz="1200" dirty="0" smtClean="0">
                <a:solidFill>
                  <a:srgbClr val="002060"/>
                </a:solidFill>
                <a:latin typeface="+mn-lt"/>
              </a:rPr>
              <a:t>CONCLUSIONS</a:t>
            </a:r>
          </a:p>
          <a:p>
            <a:pPr marL="285750" indent="-285750" algn="just">
              <a:buFont typeface="Arial" panose="020B0604020202020204" pitchFamily="34" charset="0"/>
              <a:buChar char="•"/>
            </a:pPr>
            <a:r>
              <a:rPr lang="en-US" sz="1200" dirty="0" smtClean="0">
                <a:solidFill>
                  <a:srgbClr val="002060"/>
                </a:solidFill>
                <a:latin typeface="+mn-lt"/>
              </a:rPr>
              <a:t>The model well reproduces the sensitivity of the polynya to the atmospheric forcing.</a:t>
            </a:r>
          </a:p>
          <a:p>
            <a:pPr marL="285750" lvl="0" indent="-285750" algn="just">
              <a:buFont typeface="Arial" panose="020B0604020202020204" pitchFamily="34" charset="0"/>
              <a:buChar char="•"/>
            </a:pPr>
            <a:r>
              <a:rPr lang="en-US" sz="1200" dirty="0" smtClean="0">
                <a:solidFill>
                  <a:srgbClr val="002060"/>
                </a:solidFill>
                <a:latin typeface="+mn-lt"/>
              </a:rPr>
              <a:t>The model resolves accurately sea ice drift in TNB and sea ice production rates leading to accurate polynya extent estimates.</a:t>
            </a:r>
          </a:p>
          <a:p>
            <a:pPr marL="285750" lvl="0" indent="-285750" algn="just">
              <a:buFont typeface="Arial" panose="020B0604020202020204" pitchFamily="34" charset="0"/>
              <a:buChar char="•"/>
            </a:pPr>
            <a:r>
              <a:rPr lang="en-US" sz="1200" dirty="0" smtClean="0">
                <a:solidFill>
                  <a:srgbClr val="002060"/>
                </a:solidFill>
                <a:latin typeface="+mn-lt"/>
              </a:rPr>
              <a:t>The TNB polynya area is reproduced reasonably well by the model in terms of shape and distribution of sea ice. </a:t>
            </a:r>
          </a:p>
          <a:p>
            <a:endParaRPr lang="it-IT" dirty="0"/>
          </a:p>
        </p:txBody>
      </p:sp>
      <p:sp>
        <p:nvSpPr>
          <p:cNvPr id="4" name="Segnaposto numero diapositiva 3"/>
          <p:cNvSpPr>
            <a:spLocks noGrp="1"/>
          </p:cNvSpPr>
          <p:nvPr>
            <p:ph type="sldNum" sz="quarter" idx="10"/>
          </p:nvPr>
        </p:nvSpPr>
        <p:spPr/>
        <p:txBody>
          <a:bodyPr/>
          <a:lstStyle/>
          <a:p>
            <a:fld id="{B7D75615-D353-44A1-AA65-AF33164D25A8}" type="slidenum">
              <a:rPr lang="it-IT" smtClean="0"/>
              <a:t>27</a:t>
            </a:fld>
            <a:endParaRPr lang="it-IT"/>
          </a:p>
        </p:txBody>
      </p:sp>
    </p:spTree>
    <p:extLst>
      <p:ext uri="{BB962C8B-B14F-4D97-AF65-F5344CB8AC3E}">
        <p14:creationId xmlns:p14="http://schemas.microsoft.com/office/powerpoint/2010/main" val="24051025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A </a:t>
            </a:r>
            <a:r>
              <a:rPr lang="it-IT" dirty="0" err="1" smtClean="0"/>
              <a:t>simulation</a:t>
            </a:r>
            <a:r>
              <a:rPr lang="it-IT" dirty="0" smtClean="0"/>
              <a:t> of the </a:t>
            </a:r>
            <a:r>
              <a:rPr lang="it-IT" dirty="0" err="1" smtClean="0"/>
              <a:t>whole</a:t>
            </a:r>
            <a:r>
              <a:rPr lang="it-IT" dirty="0" smtClean="0"/>
              <a:t> </a:t>
            </a:r>
            <a:r>
              <a:rPr lang="it-IT" dirty="0" err="1" smtClean="0"/>
              <a:t>year</a:t>
            </a:r>
            <a:r>
              <a:rPr lang="it-IT" dirty="0" smtClean="0"/>
              <a:t> 2005 </a:t>
            </a:r>
            <a:r>
              <a:rPr lang="it-IT" dirty="0" err="1" smtClean="0"/>
              <a:t>has</a:t>
            </a:r>
            <a:r>
              <a:rPr lang="it-IT" dirty="0" smtClean="0"/>
              <a:t> </a:t>
            </a:r>
            <a:r>
              <a:rPr lang="it-IT" dirty="0" err="1" smtClean="0"/>
              <a:t>been</a:t>
            </a:r>
            <a:r>
              <a:rPr lang="it-IT" dirty="0" smtClean="0"/>
              <a:t> </a:t>
            </a:r>
            <a:r>
              <a:rPr lang="it-IT" dirty="0" err="1" smtClean="0"/>
              <a:t>carried</a:t>
            </a:r>
            <a:r>
              <a:rPr lang="it-IT" dirty="0" smtClean="0"/>
              <a:t> out</a:t>
            </a:r>
          </a:p>
          <a:p>
            <a:endParaRPr lang="it-IT"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rgbClr val="000066"/>
                </a:solidFill>
                <a:latin typeface="Times New Roman"/>
              </a:rPr>
              <a:t>A sea ice concentration </a:t>
            </a:r>
            <a:r>
              <a:rPr lang="en-US" sz="1200" b="1" u="sng" dirty="0" smtClean="0">
                <a:solidFill>
                  <a:srgbClr val="000066"/>
                </a:solidFill>
                <a:latin typeface="Times New Roman"/>
              </a:rPr>
              <a:t>threshold = 0.7</a:t>
            </a:r>
            <a:r>
              <a:rPr lang="en-US" sz="1200" b="1" dirty="0" smtClean="0">
                <a:solidFill>
                  <a:srgbClr val="000066"/>
                </a:solidFill>
                <a:latin typeface="Times New Roman"/>
              </a:rPr>
              <a:t> is used to estimate TNB polynya extent </a:t>
            </a:r>
            <a:endParaRPr lang="it-IT" sz="1200" b="1" dirty="0" smtClean="0">
              <a:solidFill>
                <a:srgbClr val="000066"/>
              </a:solidFill>
              <a:latin typeface="Times New Roman"/>
            </a:endParaRPr>
          </a:p>
          <a:p>
            <a:endParaRPr lang="it-IT" dirty="0"/>
          </a:p>
        </p:txBody>
      </p:sp>
      <p:sp>
        <p:nvSpPr>
          <p:cNvPr id="4" name="Segnaposto numero diapositiva 3"/>
          <p:cNvSpPr>
            <a:spLocks noGrp="1"/>
          </p:cNvSpPr>
          <p:nvPr>
            <p:ph type="sldNum" sz="quarter" idx="10"/>
          </p:nvPr>
        </p:nvSpPr>
        <p:spPr/>
        <p:txBody>
          <a:bodyPr/>
          <a:lstStyle/>
          <a:p>
            <a:fld id="{B7D75615-D353-44A1-AA65-AF33164D25A8}" type="slidenum">
              <a:rPr lang="it-IT" smtClean="0"/>
              <a:t>28</a:t>
            </a:fld>
            <a:endParaRPr lang="it-IT"/>
          </a:p>
        </p:txBody>
      </p:sp>
    </p:spTree>
    <p:extLst>
      <p:ext uri="{BB962C8B-B14F-4D97-AF65-F5344CB8AC3E}">
        <p14:creationId xmlns:p14="http://schemas.microsoft.com/office/powerpoint/2010/main" val="25556905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10"/>
          </p:nvPr>
        </p:nvSpPr>
        <p:spPr/>
        <p:txBody>
          <a:bodyPr/>
          <a:lstStyle/>
          <a:p>
            <a:fld id="{2B8C78FA-7BFA-4394-B5DC-61932BF77A1C}" type="slidenum">
              <a:rPr lang="it-IT" smtClean="0"/>
              <a:t>33</a:t>
            </a:fld>
            <a:endParaRPr lang="it-IT"/>
          </a:p>
        </p:txBody>
      </p:sp>
    </p:spTree>
    <p:extLst>
      <p:ext uri="{BB962C8B-B14F-4D97-AF65-F5344CB8AC3E}">
        <p14:creationId xmlns:p14="http://schemas.microsoft.com/office/powerpoint/2010/main" val="22591413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GB" dirty="0" smtClean="0"/>
              <a:t>A project</a:t>
            </a:r>
            <a:r>
              <a:rPr lang="en-GB" baseline="0" dirty="0" smtClean="0"/>
              <a:t> </a:t>
            </a:r>
            <a:r>
              <a:rPr lang="en-GB" dirty="0" smtClean="0"/>
              <a:t>biologically oriented</a:t>
            </a:r>
            <a:r>
              <a:rPr lang="en-GB" baseline="0" dirty="0" smtClean="0"/>
              <a:t> where the physics needs to support the sampling and then the analysis of the sample collected but  whereas the new observations are fundamental to go on with the monitoring of the Ross Sea. </a:t>
            </a:r>
            <a:endParaRPr lang="en-GB" dirty="0"/>
          </a:p>
        </p:txBody>
      </p:sp>
      <p:sp>
        <p:nvSpPr>
          <p:cNvPr id="4" name="Segnaposto numero diapositiva 3"/>
          <p:cNvSpPr>
            <a:spLocks noGrp="1"/>
          </p:cNvSpPr>
          <p:nvPr>
            <p:ph type="sldNum" sz="quarter" idx="10"/>
          </p:nvPr>
        </p:nvSpPr>
        <p:spPr/>
        <p:txBody>
          <a:bodyPr/>
          <a:lstStyle/>
          <a:p>
            <a:fld id="{2B8C78FA-7BFA-4394-B5DC-61932BF77A1C}" type="slidenum">
              <a:rPr lang="it-IT" smtClean="0"/>
              <a:t>6</a:t>
            </a:fld>
            <a:endParaRPr lang="it-IT"/>
          </a:p>
        </p:txBody>
      </p:sp>
    </p:spTree>
    <p:extLst>
      <p:ext uri="{BB962C8B-B14F-4D97-AF65-F5344CB8AC3E}">
        <p14:creationId xmlns:p14="http://schemas.microsoft.com/office/powerpoint/2010/main" val="9719282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10"/>
          </p:nvPr>
        </p:nvSpPr>
        <p:spPr/>
        <p:txBody>
          <a:bodyPr/>
          <a:lstStyle/>
          <a:p>
            <a:fld id="{2B8C78FA-7BFA-4394-B5DC-61932BF77A1C}" type="slidenum">
              <a:rPr lang="it-IT" smtClean="0"/>
              <a:t>10</a:t>
            </a:fld>
            <a:endParaRPr lang="it-IT"/>
          </a:p>
        </p:txBody>
      </p:sp>
    </p:spTree>
    <p:extLst>
      <p:ext uri="{BB962C8B-B14F-4D97-AF65-F5344CB8AC3E}">
        <p14:creationId xmlns:p14="http://schemas.microsoft.com/office/powerpoint/2010/main" val="32986573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err="1" smtClean="0"/>
              <a:t>Red</a:t>
            </a:r>
            <a:r>
              <a:rPr lang="it-IT" dirty="0" smtClean="0"/>
              <a:t> line</a:t>
            </a:r>
            <a:r>
              <a:rPr lang="it-IT" baseline="0" dirty="0" smtClean="0"/>
              <a:t> : CTD </a:t>
            </a:r>
            <a:r>
              <a:rPr lang="it-IT" baseline="0" dirty="0" err="1" smtClean="0"/>
              <a:t>transect</a:t>
            </a:r>
            <a:endParaRPr lang="it-IT" baseline="0" dirty="0" smtClean="0"/>
          </a:p>
          <a:p>
            <a:r>
              <a:rPr lang="it-IT" baseline="0" dirty="0" smtClean="0"/>
              <a:t>Blue </a:t>
            </a:r>
            <a:r>
              <a:rPr lang="it-IT" baseline="0" dirty="0" err="1" smtClean="0"/>
              <a:t>diamond</a:t>
            </a:r>
            <a:r>
              <a:rPr lang="it-IT" baseline="0" dirty="0" smtClean="0"/>
              <a:t>: </a:t>
            </a:r>
            <a:r>
              <a:rPr lang="it-IT" baseline="0" dirty="0" err="1" smtClean="0"/>
              <a:t>mooring</a:t>
            </a:r>
            <a:r>
              <a:rPr lang="it-IT" baseline="0" dirty="0" smtClean="0"/>
              <a:t> G</a:t>
            </a:r>
            <a:endParaRPr lang="it-IT" dirty="0"/>
          </a:p>
        </p:txBody>
      </p:sp>
      <p:sp>
        <p:nvSpPr>
          <p:cNvPr id="4" name="Segnaposto numero diapositiva 3"/>
          <p:cNvSpPr>
            <a:spLocks noGrp="1"/>
          </p:cNvSpPr>
          <p:nvPr>
            <p:ph type="sldNum" sz="quarter" idx="10"/>
          </p:nvPr>
        </p:nvSpPr>
        <p:spPr/>
        <p:txBody>
          <a:bodyPr/>
          <a:lstStyle/>
          <a:p>
            <a:fld id="{C83C8D0E-D192-4038-A06B-A7F82A4DE726}" type="slidenum">
              <a:rPr lang="it-IT" smtClean="0"/>
              <a:t>14</a:t>
            </a:fld>
            <a:endParaRPr lang="it-IT"/>
          </a:p>
        </p:txBody>
      </p:sp>
    </p:spTree>
    <p:extLst>
      <p:ext uri="{BB962C8B-B14F-4D97-AF65-F5344CB8AC3E}">
        <p14:creationId xmlns:p14="http://schemas.microsoft.com/office/powerpoint/2010/main" val="19613314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dirty="0" err="1" smtClean="0"/>
              <a:t>Mooring</a:t>
            </a:r>
            <a:r>
              <a:rPr lang="it-IT" dirty="0" smtClean="0"/>
              <a:t> </a:t>
            </a:r>
            <a:r>
              <a:rPr lang="it-IT" dirty="0" err="1" smtClean="0"/>
              <a:t>operational</a:t>
            </a:r>
            <a:r>
              <a:rPr lang="it-IT" dirty="0" smtClean="0"/>
              <a:t> </a:t>
            </a:r>
            <a:r>
              <a:rPr lang="it-IT" dirty="0" err="1" smtClean="0"/>
              <a:t>periods</a:t>
            </a:r>
            <a:endParaRPr lang="it-IT" dirty="0" smtClean="0"/>
          </a:p>
          <a:p>
            <a:endParaRPr lang="it-IT" dirty="0"/>
          </a:p>
        </p:txBody>
      </p:sp>
      <p:sp>
        <p:nvSpPr>
          <p:cNvPr id="4" name="Segnaposto numero diapositiva 3"/>
          <p:cNvSpPr>
            <a:spLocks noGrp="1"/>
          </p:cNvSpPr>
          <p:nvPr>
            <p:ph type="sldNum" sz="quarter" idx="10"/>
          </p:nvPr>
        </p:nvSpPr>
        <p:spPr/>
        <p:txBody>
          <a:bodyPr/>
          <a:lstStyle/>
          <a:p>
            <a:fld id="{2B8C78FA-7BFA-4394-B5DC-61932BF77A1C}" type="slidenum">
              <a:rPr lang="it-IT" smtClean="0"/>
              <a:t>16</a:t>
            </a:fld>
            <a:endParaRPr lang="it-IT"/>
          </a:p>
        </p:txBody>
      </p:sp>
    </p:spTree>
    <p:extLst>
      <p:ext uri="{BB962C8B-B14F-4D97-AF65-F5344CB8AC3E}">
        <p14:creationId xmlns:p14="http://schemas.microsoft.com/office/powerpoint/2010/main" val="32943119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err="1" smtClean="0"/>
              <a:t>Recent</a:t>
            </a:r>
            <a:r>
              <a:rPr lang="it-IT" baseline="0" dirty="0" smtClean="0"/>
              <a:t> </a:t>
            </a:r>
            <a:r>
              <a:rPr lang="it-IT" baseline="0" dirty="0" err="1" smtClean="0"/>
              <a:t>studies</a:t>
            </a:r>
            <a:r>
              <a:rPr lang="it-IT" baseline="0" dirty="0" smtClean="0"/>
              <a:t> </a:t>
            </a:r>
            <a:r>
              <a:rPr lang="it-IT" baseline="0" dirty="0" err="1" smtClean="0"/>
              <a:t>based</a:t>
            </a:r>
            <a:r>
              <a:rPr lang="it-IT" baseline="0" dirty="0" smtClean="0"/>
              <a:t> on </a:t>
            </a:r>
            <a:r>
              <a:rPr lang="it-IT" baseline="0" dirty="0" err="1" smtClean="0"/>
              <a:t>both</a:t>
            </a:r>
            <a:r>
              <a:rPr lang="it-IT" baseline="0" dirty="0" smtClean="0"/>
              <a:t> model (</a:t>
            </a:r>
            <a:r>
              <a:rPr lang="it-IT" baseline="0" dirty="0" err="1" smtClean="0"/>
              <a:t>wang</a:t>
            </a:r>
            <a:r>
              <a:rPr lang="it-IT" baseline="0" dirty="0" smtClean="0"/>
              <a:t> et al. 2013) and </a:t>
            </a:r>
            <a:r>
              <a:rPr lang="it-IT" baseline="0" dirty="0" err="1" smtClean="0"/>
              <a:t>observations</a:t>
            </a:r>
            <a:r>
              <a:rPr lang="it-IT" baseline="0" dirty="0" smtClean="0"/>
              <a:t> (</a:t>
            </a:r>
            <a:r>
              <a:rPr lang="it-IT" baseline="0" dirty="0" err="1" smtClean="0"/>
              <a:t>Kouht</a:t>
            </a:r>
            <a:r>
              <a:rPr lang="it-IT" baseline="0" dirty="0" smtClean="0"/>
              <a:t> et al. 2013) </a:t>
            </a:r>
            <a:r>
              <a:rPr lang="it-IT" baseline="0" dirty="0" err="1" smtClean="0"/>
              <a:t>suggested</a:t>
            </a:r>
            <a:r>
              <a:rPr lang="it-IT" baseline="0" dirty="0" smtClean="0"/>
              <a:t> </a:t>
            </a:r>
            <a:r>
              <a:rPr lang="it-IT" baseline="0" dirty="0" err="1" smtClean="0"/>
              <a:t>only</a:t>
            </a:r>
            <a:r>
              <a:rPr lang="it-IT" baseline="0" dirty="0" smtClean="0"/>
              <a:t> </a:t>
            </a:r>
            <a:r>
              <a:rPr lang="it-IT" baseline="0" dirty="0" err="1" smtClean="0"/>
              <a:t>one</a:t>
            </a:r>
            <a:r>
              <a:rPr lang="it-IT" baseline="0" dirty="0" smtClean="0"/>
              <a:t> </a:t>
            </a:r>
            <a:r>
              <a:rPr lang="it-IT" baseline="0" dirty="0" err="1" smtClean="0"/>
              <a:t>pathway</a:t>
            </a:r>
            <a:r>
              <a:rPr lang="it-IT" baseline="0" dirty="0" smtClean="0"/>
              <a:t> of the CDW </a:t>
            </a:r>
            <a:r>
              <a:rPr lang="it-IT" baseline="0" dirty="0" err="1" smtClean="0"/>
              <a:t>intrusion</a:t>
            </a:r>
            <a:r>
              <a:rPr lang="it-IT" baseline="0" dirty="0" smtClean="0"/>
              <a:t> in the </a:t>
            </a:r>
            <a:r>
              <a:rPr lang="it-IT" baseline="0" dirty="0" err="1" smtClean="0"/>
              <a:t>Ross</a:t>
            </a:r>
            <a:r>
              <a:rPr lang="it-IT" baseline="0" dirty="0" smtClean="0"/>
              <a:t> Sea </a:t>
            </a:r>
            <a:r>
              <a:rPr lang="it-IT" baseline="0" dirty="0" err="1" smtClean="0"/>
              <a:t>along</a:t>
            </a:r>
            <a:r>
              <a:rPr lang="it-IT" baseline="0" dirty="0" smtClean="0"/>
              <a:t> the </a:t>
            </a:r>
            <a:r>
              <a:rPr lang="it-IT" baseline="0" dirty="0" err="1" smtClean="0"/>
              <a:t>troughs</a:t>
            </a:r>
            <a:r>
              <a:rPr lang="it-IT" baseline="0" dirty="0" smtClean="0"/>
              <a:t>.</a:t>
            </a:r>
            <a:r>
              <a:rPr lang="en-US" sz="1200" b="0" i="0" u="none" strike="noStrike" kern="1200" baseline="0" dirty="0" smtClean="0">
                <a:solidFill>
                  <a:schemeClr val="tx1"/>
                </a:solidFill>
                <a:latin typeface="+mn-lt"/>
                <a:ea typeface="+mn-ea"/>
                <a:cs typeface="+mn-cs"/>
              </a:rPr>
              <a:t> This </a:t>
            </a:r>
            <a:r>
              <a:rPr lang="en-US" sz="1200" b="0" i="0" u="none" strike="noStrike" kern="1200" baseline="0" dirty="0" err="1" smtClean="0">
                <a:solidFill>
                  <a:schemeClr val="tx1"/>
                </a:solidFill>
                <a:latin typeface="+mn-lt"/>
                <a:ea typeface="+mn-ea"/>
                <a:cs typeface="+mn-cs"/>
              </a:rPr>
              <a:t>patway</a:t>
            </a:r>
            <a:r>
              <a:rPr lang="en-US" sz="1200" b="0" i="0" u="none" strike="noStrike" kern="1200" baseline="0" dirty="0" smtClean="0">
                <a:solidFill>
                  <a:schemeClr val="tx1"/>
                </a:solidFill>
                <a:latin typeface="+mn-lt"/>
                <a:ea typeface="+mn-ea"/>
                <a:cs typeface="+mn-cs"/>
              </a:rPr>
              <a:t> is on the western slopes of </a:t>
            </a:r>
            <a:r>
              <a:rPr lang="it-IT" sz="1200" b="0" i="0" u="none" strike="noStrike" kern="1200" baseline="0" dirty="0" smtClean="0">
                <a:solidFill>
                  <a:schemeClr val="tx1"/>
                </a:solidFill>
                <a:latin typeface="+mn-lt"/>
                <a:ea typeface="+mn-ea"/>
                <a:cs typeface="+mn-cs"/>
              </a:rPr>
              <a:t>the </a:t>
            </a:r>
            <a:r>
              <a:rPr lang="it-IT" sz="1200" b="0" i="0" u="none" strike="noStrike" kern="1200" baseline="0" dirty="0" err="1" smtClean="0">
                <a:solidFill>
                  <a:schemeClr val="tx1"/>
                </a:solidFill>
                <a:latin typeface="+mn-lt"/>
                <a:ea typeface="+mn-ea"/>
                <a:cs typeface="+mn-cs"/>
              </a:rPr>
              <a:t>banks</a:t>
            </a:r>
            <a:r>
              <a:rPr lang="it-IT" sz="1200" b="0" i="0" u="none" strike="noStrike" kern="1200" baseline="0" dirty="0" smtClean="0">
                <a:solidFill>
                  <a:schemeClr val="tx1"/>
                </a:solidFill>
                <a:latin typeface="+mn-lt"/>
                <a:ea typeface="+mn-ea"/>
                <a:cs typeface="+mn-cs"/>
              </a:rPr>
              <a:t>.</a:t>
            </a:r>
            <a:r>
              <a:rPr lang="it-IT" baseline="0" dirty="0" smtClean="0"/>
              <a:t> Here for </a:t>
            </a:r>
            <a:r>
              <a:rPr lang="it-IT" baseline="0" dirty="0" err="1" smtClean="0"/>
              <a:t>two</a:t>
            </a:r>
            <a:r>
              <a:rPr lang="it-IT" baseline="0" dirty="0" smtClean="0"/>
              <a:t> differente </a:t>
            </a:r>
            <a:r>
              <a:rPr lang="it-IT" baseline="0" dirty="0" err="1" smtClean="0"/>
              <a:t>years</a:t>
            </a:r>
            <a:r>
              <a:rPr lang="it-IT" baseline="0" dirty="0" smtClean="0"/>
              <a:t> </a:t>
            </a:r>
            <a:r>
              <a:rPr lang="it-IT" baseline="0" dirty="0" err="1" smtClean="0"/>
              <a:t>is</a:t>
            </a:r>
            <a:r>
              <a:rPr lang="it-IT" baseline="0" dirty="0" smtClean="0"/>
              <a:t> </a:t>
            </a:r>
            <a:r>
              <a:rPr lang="it-IT" baseline="0" dirty="0" err="1" smtClean="0"/>
              <a:t>evident</a:t>
            </a:r>
            <a:r>
              <a:rPr lang="it-IT" baseline="0" dirty="0" smtClean="0"/>
              <a:t> </a:t>
            </a:r>
            <a:r>
              <a:rPr lang="it-IT" baseline="0" dirty="0" err="1" smtClean="0"/>
              <a:t>that</a:t>
            </a:r>
            <a:r>
              <a:rPr lang="it-IT" baseline="0" dirty="0" smtClean="0"/>
              <a:t> in the </a:t>
            </a:r>
            <a:r>
              <a:rPr lang="it-IT" baseline="0" dirty="0" err="1" smtClean="0"/>
              <a:t>Drygalsky</a:t>
            </a:r>
            <a:r>
              <a:rPr lang="it-IT" baseline="0" dirty="0" smtClean="0"/>
              <a:t> </a:t>
            </a:r>
            <a:r>
              <a:rPr lang="it-IT" baseline="0" dirty="0" err="1" smtClean="0"/>
              <a:t>Trough</a:t>
            </a:r>
            <a:r>
              <a:rPr lang="it-IT" baseline="0" dirty="0" smtClean="0"/>
              <a:t> are </a:t>
            </a:r>
            <a:r>
              <a:rPr lang="it-IT" baseline="0" dirty="0" err="1" smtClean="0"/>
              <a:t>present</a:t>
            </a:r>
            <a:r>
              <a:rPr lang="it-IT" baseline="0" dirty="0" smtClean="0"/>
              <a:t> </a:t>
            </a:r>
            <a:r>
              <a:rPr lang="it-IT" baseline="0" dirty="0" err="1" smtClean="0"/>
              <a:t>two</a:t>
            </a:r>
            <a:r>
              <a:rPr lang="it-IT" baseline="0" dirty="0" smtClean="0"/>
              <a:t> </a:t>
            </a:r>
            <a:r>
              <a:rPr lang="it-IT" baseline="0" dirty="0" err="1" smtClean="0"/>
              <a:t>pathways</a:t>
            </a:r>
            <a:r>
              <a:rPr lang="it-IT" baseline="0" dirty="0" smtClean="0"/>
              <a:t> of </a:t>
            </a:r>
            <a:r>
              <a:rPr lang="it-IT" baseline="0" dirty="0" err="1" smtClean="0"/>
              <a:t>CDW.One</a:t>
            </a:r>
            <a:r>
              <a:rPr lang="it-IT" baseline="0" dirty="0" smtClean="0"/>
              <a:t> </a:t>
            </a:r>
            <a:r>
              <a:rPr lang="it-IT" baseline="0" dirty="0" err="1" smtClean="0"/>
              <a:t>path</a:t>
            </a:r>
            <a:r>
              <a:rPr lang="it-IT" baseline="0" dirty="0" smtClean="0"/>
              <a:t> on the western </a:t>
            </a:r>
            <a:r>
              <a:rPr lang="it-IT" baseline="0" dirty="0" err="1" smtClean="0"/>
              <a:t>slope</a:t>
            </a:r>
            <a:r>
              <a:rPr lang="it-IT" baseline="0" dirty="0" smtClean="0"/>
              <a:t> of the </a:t>
            </a:r>
            <a:r>
              <a:rPr lang="it-IT" baseline="0" dirty="0" err="1" smtClean="0"/>
              <a:t>Mawson</a:t>
            </a:r>
            <a:r>
              <a:rPr lang="it-IT" baseline="0" dirty="0" smtClean="0"/>
              <a:t> </a:t>
            </a:r>
            <a:r>
              <a:rPr lang="it-IT" baseline="0" dirty="0" err="1" smtClean="0"/>
              <a:t>Bank</a:t>
            </a:r>
            <a:r>
              <a:rPr lang="it-IT" baseline="0" dirty="0" smtClean="0"/>
              <a:t> and in the middle of the </a:t>
            </a:r>
            <a:r>
              <a:rPr lang="it-IT" baseline="0" dirty="0" err="1" smtClean="0"/>
              <a:t>Drygalsky</a:t>
            </a:r>
            <a:r>
              <a:rPr lang="it-IT" baseline="0" dirty="0" smtClean="0"/>
              <a:t> </a:t>
            </a:r>
            <a:r>
              <a:rPr lang="it-IT" baseline="0" dirty="0" err="1" smtClean="0"/>
              <a:t>Trough</a:t>
            </a:r>
            <a:r>
              <a:rPr lang="it-IT" baseline="0" dirty="0" smtClean="0"/>
              <a:t>.  </a:t>
            </a:r>
            <a:r>
              <a:rPr lang="it-IT" baseline="0" dirty="0" err="1" smtClean="0"/>
              <a:t>These</a:t>
            </a:r>
            <a:r>
              <a:rPr lang="it-IT" baseline="0" dirty="0" smtClean="0"/>
              <a:t> CDW </a:t>
            </a:r>
            <a:r>
              <a:rPr lang="it-IT" baseline="0" dirty="0" err="1" smtClean="0"/>
              <a:t>intrusions</a:t>
            </a:r>
            <a:r>
              <a:rPr lang="it-IT" baseline="0" dirty="0" smtClean="0"/>
              <a:t> are </a:t>
            </a:r>
            <a:r>
              <a:rPr lang="it-IT" baseline="0" dirty="0" err="1" smtClean="0"/>
              <a:t>identified</a:t>
            </a:r>
            <a:r>
              <a:rPr lang="it-IT" baseline="0" dirty="0" smtClean="0"/>
              <a:t> </a:t>
            </a:r>
            <a:r>
              <a:rPr lang="it-IT" baseline="0" dirty="0" err="1" smtClean="0"/>
              <a:t>at</a:t>
            </a:r>
            <a:r>
              <a:rPr lang="it-IT" baseline="0" dirty="0" smtClean="0"/>
              <a:t> </a:t>
            </a:r>
            <a:r>
              <a:rPr lang="it-IT" baseline="0" dirty="0" err="1" smtClean="0"/>
              <a:t>about</a:t>
            </a:r>
            <a:r>
              <a:rPr lang="it-IT" baseline="0" dirty="0" smtClean="0"/>
              <a:t> 300 m with a </a:t>
            </a:r>
            <a:r>
              <a:rPr lang="it-IT" baseline="0" dirty="0" err="1" smtClean="0"/>
              <a:t>maxim</a:t>
            </a:r>
            <a:r>
              <a:rPr lang="it-IT" baseline="0" dirty="0" smtClean="0"/>
              <a:t> in temperature and a </a:t>
            </a:r>
            <a:r>
              <a:rPr lang="it-IT" baseline="0" dirty="0" err="1" smtClean="0"/>
              <a:t>neutral</a:t>
            </a:r>
            <a:r>
              <a:rPr lang="it-IT" baseline="0" dirty="0" smtClean="0"/>
              <a:t> </a:t>
            </a:r>
            <a:r>
              <a:rPr lang="it-IT" baseline="0" dirty="0" err="1" smtClean="0"/>
              <a:t>density</a:t>
            </a:r>
            <a:r>
              <a:rPr lang="it-IT" baseline="0" dirty="0" smtClean="0"/>
              <a:t> </a:t>
            </a:r>
            <a:r>
              <a:rPr lang="it-IT" baseline="0" dirty="0" err="1" smtClean="0"/>
              <a:t>betwwen</a:t>
            </a:r>
            <a:r>
              <a:rPr lang="it-IT" baseline="0" dirty="0" smtClean="0"/>
              <a:t> 28 and 28.27 (</a:t>
            </a:r>
            <a:r>
              <a:rPr lang="it-IT" baseline="0" dirty="0" err="1" smtClean="0"/>
              <a:t>next</a:t>
            </a:r>
            <a:r>
              <a:rPr lang="it-IT" baseline="0" dirty="0" smtClean="0"/>
              <a:t> slide).</a:t>
            </a:r>
          </a:p>
          <a:p>
            <a:r>
              <a:rPr lang="it-IT" baseline="0" dirty="0" smtClean="0"/>
              <a:t>           The </a:t>
            </a:r>
            <a:r>
              <a:rPr lang="it-IT" baseline="0" dirty="0" err="1" smtClean="0"/>
              <a:t>black</a:t>
            </a:r>
            <a:r>
              <a:rPr lang="it-IT" baseline="0" dirty="0" smtClean="0"/>
              <a:t> </a:t>
            </a:r>
            <a:r>
              <a:rPr lang="it-IT" baseline="0" dirty="0" err="1" smtClean="0"/>
              <a:t>triangle</a:t>
            </a:r>
            <a:r>
              <a:rPr lang="it-IT" baseline="0" dirty="0" smtClean="0"/>
              <a:t> shows the </a:t>
            </a:r>
            <a:r>
              <a:rPr lang="it-IT" baseline="0" dirty="0" err="1" smtClean="0"/>
              <a:t>mooring</a:t>
            </a:r>
            <a:r>
              <a:rPr lang="it-IT" baseline="0" dirty="0" smtClean="0"/>
              <a:t> G location</a:t>
            </a:r>
            <a:endParaRPr lang="it-IT" dirty="0"/>
          </a:p>
        </p:txBody>
      </p:sp>
      <p:sp>
        <p:nvSpPr>
          <p:cNvPr id="4" name="Segnaposto numero diapositiva 3"/>
          <p:cNvSpPr>
            <a:spLocks noGrp="1"/>
          </p:cNvSpPr>
          <p:nvPr>
            <p:ph type="sldNum" sz="quarter" idx="10"/>
          </p:nvPr>
        </p:nvSpPr>
        <p:spPr/>
        <p:txBody>
          <a:bodyPr/>
          <a:lstStyle/>
          <a:p>
            <a:fld id="{2B8C78FA-7BFA-4394-B5DC-61932BF77A1C}" type="slidenum">
              <a:rPr lang="it-IT" smtClean="0"/>
              <a:t>18</a:t>
            </a:fld>
            <a:endParaRPr lang="it-IT"/>
          </a:p>
        </p:txBody>
      </p:sp>
    </p:spTree>
    <p:extLst>
      <p:ext uri="{BB962C8B-B14F-4D97-AF65-F5344CB8AC3E}">
        <p14:creationId xmlns:p14="http://schemas.microsoft.com/office/powerpoint/2010/main" val="37223065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a:t>
            </a:r>
            <a:r>
              <a:rPr lang="en-US" dirty="0" smtClean="0"/>
              <a:t>time-series</a:t>
            </a:r>
            <a:r>
              <a:rPr lang="en-US" sz="1200" kern="1200" dirty="0" smtClean="0">
                <a:solidFill>
                  <a:schemeClr val="tx1"/>
                </a:solidFill>
                <a:effectLst/>
                <a:latin typeface="+mn-lt"/>
                <a:ea typeface="+mn-ea"/>
                <a:cs typeface="+mn-cs"/>
              </a:rPr>
              <a:t> registered at the bottom of the </a:t>
            </a:r>
            <a:r>
              <a:rPr lang="en-US" dirty="0" err="1" smtClean="0"/>
              <a:t>Drygalski</a:t>
            </a:r>
            <a:r>
              <a:rPr lang="en-US" dirty="0" smtClean="0"/>
              <a:t> Trough at about 50 Km from the shelf break show that the </a:t>
            </a:r>
            <a:r>
              <a:rPr lang="en-US" sz="1200" kern="1200" dirty="0" smtClean="0">
                <a:solidFill>
                  <a:schemeClr val="tx1"/>
                </a:solidFill>
                <a:effectLst/>
                <a:latin typeface="+mn-lt"/>
                <a:ea typeface="+mn-ea"/>
                <a:cs typeface="+mn-cs"/>
              </a:rPr>
              <a:t>CDW intrusion at the bottom of the trough is strictly related to the diurnal and spring/neap tidal cycles, but It is clear a strong seasonal variability of the CDW. It appears that a strong inflow of CDW occurs each austral summer around the end of December,  just after  few months of the minimum of salinity (around October) that indicate the lowest presence of the HSSW. While almost no presence of CDW is found around April, at the maximum of salinity ,indicating the maximum of HSSW</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seasonal intrusion is evident too in the next slide looking at the neutral density (density lower than 28.27). </a:t>
            </a:r>
          </a:p>
          <a:p>
            <a:endParaRPr lang="en-US" dirty="0" smtClean="0"/>
          </a:p>
          <a:p>
            <a:endParaRPr lang="en-US" dirty="0" smtClean="0"/>
          </a:p>
        </p:txBody>
      </p:sp>
      <p:sp>
        <p:nvSpPr>
          <p:cNvPr id="4" name="Segnaposto numero diapositiva 3"/>
          <p:cNvSpPr>
            <a:spLocks noGrp="1"/>
          </p:cNvSpPr>
          <p:nvPr>
            <p:ph type="sldNum" sz="quarter" idx="10"/>
          </p:nvPr>
        </p:nvSpPr>
        <p:spPr/>
        <p:txBody>
          <a:bodyPr/>
          <a:lstStyle/>
          <a:p>
            <a:fld id="{2B8C78FA-7BFA-4394-B5DC-61932BF77A1C}" type="slidenum">
              <a:rPr lang="it-IT" smtClean="0"/>
              <a:t>19</a:t>
            </a:fld>
            <a:endParaRPr lang="it-IT"/>
          </a:p>
        </p:txBody>
      </p:sp>
    </p:spTree>
    <p:extLst>
      <p:ext uri="{BB962C8B-B14F-4D97-AF65-F5344CB8AC3E}">
        <p14:creationId xmlns:p14="http://schemas.microsoft.com/office/powerpoint/2010/main" val="41338578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dirty="0" smtClean="0"/>
          </a:p>
          <a:p>
            <a:r>
              <a:rPr lang="en-US" dirty="0" smtClean="0"/>
              <a:t>Neutral density lower than 28.27</a:t>
            </a:r>
            <a:r>
              <a:rPr lang="en-US" baseline="0" dirty="0" smtClean="0"/>
              <a:t> indicate the presence of the CDW.</a:t>
            </a:r>
            <a:r>
              <a:rPr lang="en-US" dirty="0" smtClean="0"/>
              <a:t> </a:t>
            </a:r>
            <a:endParaRPr lang="it-IT" dirty="0"/>
          </a:p>
        </p:txBody>
      </p:sp>
      <p:sp>
        <p:nvSpPr>
          <p:cNvPr id="4" name="Segnaposto numero diapositiva 3"/>
          <p:cNvSpPr>
            <a:spLocks noGrp="1"/>
          </p:cNvSpPr>
          <p:nvPr>
            <p:ph type="sldNum" sz="quarter" idx="10"/>
          </p:nvPr>
        </p:nvSpPr>
        <p:spPr/>
        <p:txBody>
          <a:bodyPr/>
          <a:lstStyle/>
          <a:p>
            <a:fld id="{2B8C78FA-7BFA-4394-B5DC-61932BF77A1C}" type="slidenum">
              <a:rPr lang="it-IT" smtClean="0"/>
              <a:t>20</a:t>
            </a:fld>
            <a:endParaRPr lang="it-IT"/>
          </a:p>
        </p:txBody>
      </p:sp>
    </p:spTree>
    <p:extLst>
      <p:ext uri="{BB962C8B-B14F-4D97-AF65-F5344CB8AC3E}">
        <p14:creationId xmlns:p14="http://schemas.microsoft.com/office/powerpoint/2010/main" val="3063430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err="1" smtClean="0"/>
              <a:t>It</a:t>
            </a:r>
            <a:r>
              <a:rPr lang="it-IT" dirty="0" smtClean="0"/>
              <a:t> </a:t>
            </a:r>
            <a:r>
              <a:rPr lang="it-IT" dirty="0" err="1" smtClean="0"/>
              <a:t>is</a:t>
            </a:r>
            <a:r>
              <a:rPr lang="it-IT" dirty="0" smtClean="0"/>
              <a:t> </a:t>
            </a:r>
            <a:r>
              <a:rPr lang="it-IT" dirty="0" err="1" smtClean="0"/>
              <a:t>very</a:t>
            </a:r>
            <a:r>
              <a:rPr lang="it-IT" dirty="0" smtClean="0"/>
              <a:t> </a:t>
            </a:r>
            <a:r>
              <a:rPr lang="it-IT" dirty="0" err="1" smtClean="0"/>
              <a:t>interesting</a:t>
            </a:r>
            <a:r>
              <a:rPr lang="it-IT" dirty="0" smtClean="0"/>
              <a:t> to note</a:t>
            </a:r>
            <a:r>
              <a:rPr lang="it-IT" baseline="0" dirty="0" smtClean="0"/>
              <a:t> </a:t>
            </a:r>
            <a:r>
              <a:rPr lang="it-IT" baseline="0" dirty="0" err="1" smtClean="0"/>
              <a:t>how</a:t>
            </a:r>
            <a:r>
              <a:rPr lang="it-IT" baseline="0" dirty="0" smtClean="0"/>
              <a:t> the </a:t>
            </a:r>
            <a:r>
              <a:rPr lang="it-IT" baseline="0" dirty="0" err="1" smtClean="0"/>
              <a:t>mCDW</a:t>
            </a:r>
            <a:r>
              <a:rPr lang="it-IT" baseline="0" dirty="0" smtClean="0"/>
              <a:t> </a:t>
            </a:r>
            <a:r>
              <a:rPr lang="it-IT" baseline="0" dirty="0" err="1" smtClean="0"/>
              <a:t>misured</a:t>
            </a:r>
            <a:r>
              <a:rPr lang="it-IT" baseline="0" dirty="0" smtClean="0"/>
              <a:t> on the  </a:t>
            </a:r>
            <a:r>
              <a:rPr lang="it-IT" baseline="0" dirty="0" err="1" smtClean="0"/>
              <a:t>Ross</a:t>
            </a:r>
            <a:r>
              <a:rPr lang="it-IT" baseline="0" dirty="0" smtClean="0"/>
              <a:t> Sea </a:t>
            </a:r>
            <a:r>
              <a:rPr lang="it-IT" baseline="0" dirty="0" err="1" smtClean="0"/>
              <a:t>shelf</a:t>
            </a:r>
            <a:r>
              <a:rPr lang="it-IT" baseline="0" dirty="0" smtClean="0"/>
              <a:t> </a:t>
            </a:r>
            <a:r>
              <a:rPr lang="it-IT" baseline="0" dirty="0" err="1" smtClean="0"/>
              <a:t>at</a:t>
            </a:r>
            <a:r>
              <a:rPr lang="it-IT" baseline="0" dirty="0" smtClean="0"/>
              <a:t> just 50 Km from the </a:t>
            </a:r>
            <a:r>
              <a:rPr lang="it-IT" baseline="0" dirty="0" err="1" smtClean="0"/>
              <a:t>shelfbreak</a:t>
            </a:r>
            <a:r>
              <a:rPr lang="it-IT" baseline="0" dirty="0" smtClean="0"/>
              <a:t> from 2006 to 2012 </a:t>
            </a:r>
            <a:r>
              <a:rPr lang="it-IT" baseline="0" dirty="0" err="1" smtClean="0"/>
              <a:t>undegoes</a:t>
            </a:r>
            <a:r>
              <a:rPr lang="it-IT" baseline="0" dirty="0" smtClean="0"/>
              <a:t> to a </a:t>
            </a:r>
            <a:r>
              <a:rPr lang="it-IT" baseline="0" dirty="0" err="1" smtClean="0"/>
              <a:t>substantial</a:t>
            </a:r>
            <a:r>
              <a:rPr lang="it-IT" baseline="0" dirty="0" smtClean="0"/>
              <a:t> </a:t>
            </a:r>
            <a:r>
              <a:rPr lang="it-IT" baseline="0" dirty="0" err="1" smtClean="0"/>
              <a:t>change</a:t>
            </a:r>
            <a:r>
              <a:rPr lang="it-IT" baseline="0" dirty="0" smtClean="0"/>
              <a:t>. The </a:t>
            </a:r>
            <a:r>
              <a:rPr lang="it-IT" baseline="0" dirty="0" err="1" smtClean="0"/>
              <a:t>salinity</a:t>
            </a:r>
            <a:r>
              <a:rPr lang="it-IT" baseline="0" dirty="0" smtClean="0"/>
              <a:t> of the </a:t>
            </a:r>
            <a:r>
              <a:rPr lang="it-IT" baseline="0" dirty="0" err="1" smtClean="0"/>
              <a:t>mCDW</a:t>
            </a:r>
            <a:r>
              <a:rPr lang="it-IT" baseline="0" dirty="0" smtClean="0"/>
              <a:t> </a:t>
            </a:r>
            <a:r>
              <a:rPr lang="it-IT" baseline="0" dirty="0" err="1" smtClean="0"/>
              <a:t>shifts</a:t>
            </a:r>
            <a:r>
              <a:rPr lang="it-IT" baseline="0" dirty="0" smtClean="0"/>
              <a:t> of </a:t>
            </a:r>
            <a:r>
              <a:rPr lang="it-IT" baseline="0" dirty="0" err="1" smtClean="0"/>
              <a:t>about</a:t>
            </a:r>
            <a:r>
              <a:rPr lang="it-IT" baseline="0" dirty="0" smtClean="0"/>
              <a:t> 0.5, </a:t>
            </a:r>
            <a:r>
              <a:rPr lang="it-IT" baseline="0" dirty="0" err="1" smtClean="0"/>
              <a:t>becoming</a:t>
            </a:r>
            <a:r>
              <a:rPr lang="it-IT" baseline="0" dirty="0" smtClean="0"/>
              <a:t> </a:t>
            </a:r>
            <a:r>
              <a:rPr lang="it-IT" baseline="0" dirty="0" err="1" smtClean="0"/>
              <a:t>much</a:t>
            </a:r>
            <a:r>
              <a:rPr lang="it-IT" baseline="0" dirty="0" smtClean="0"/>
              <a:t> </a:t>
            </a:r>
            <a:r>
              <a:rPr lang="it-IT" baseline="0" dirty="0" err="1" smtClean="0"/>
              <a:t>fresher</a:t>
            </a:r>
            <a:r>
              <a:rPr lang="it-IT" baseline="0" dirty="0" smtClean="0"/>
              <a:t> and </a:t>
            </a:r>
            <a:r>
              <a:rPr lang="it-IT" baseline="0" dirty="0" err="1" smtClean="0"/>
              <a:t>most</a:t>
            </a:r>
            <a:r>
              <a:rPr lang="it-IT" baseline="0" dirty="0" smtClean="0"/>
              <a:t> </a:t>
            </a:r>
            <a:r>
              <a:rPr lang="it-IT" baseline="0" dirty="0" err="1" smtClean="0"/>
              <a:t>important</a:t>
            </a:r>
            <a:r>
              <a:rPr lang="it-IT" baseline="0" dirty="0" smtClean="0"/>
              <a:t> </a:t>
            </a:r>
            <a:r>
              <a:rPr lang="it-IT" baseline="0" dirty="0" err="1" smtClean="0"/>
              <a:t>becoming</a:t>
            </a:r>
            <a:r>
              <a:rPr lang="it-IT" baseline="0" dirty="0" smtClean="0"/>
              <a:t> </a:t>
            </a:r>
            <a:r>
              <a:rPr lang="it-IT" baseline="0" dirty="0" err="1" smtClean="0"/>
              <a:t>lighter</a:t>
            </a:r>
            <a:r>
              <a:rPr lang="it-IT" baseline="0" dirty="0" smtClean="0"/>
              <a:t> </a:t>
            </a:r>
            <a:r>
              <a:rPr lang="it-IT" baseline="0" dirty="0" err="1" smtClean="0"/>
              <a:t>at</a:t>
            </a:r>
            <a:r>
              <a:rPr lang="it-IT" baseline="0" dirty="0" smtClean="0"/>
              <a:t> the </a:t>
            </a:r>
            <a:r>
              <a:rPr lang="it-IT" baseline="0" dirty="0" err="1" smtClean="0"/>
              <a:t>point</a:t>
            </a:r>
            <a:r>
              <a:rPr lang="it-IT" baseline="0" dirty="0" smtClean="0"/>
              <a:t> </a:t>
            </a:r>
            <a:r>
              <a:rPr lang="it-IT" baseline="0" dirty="0" err="1" smtClean="0"/>
              <a:t>that</a:t>
            </a:r>
            <a:r>
              <a:rPr lang="it-IT" baseline="0" dirty="0" smtClean="0"/>
              <a:t> </a:t>
            </a:r>
            <a:r>
              <a:rPr lang="it-IT" baseline="0" dirty="0" err="1" smtClean="0"/>
              <a:t>may</a:t>
            </a:r>
            <a:r>
              <a:rPr lang="it-IT" baseline="0" dirty="0" smtClean="0"/>
              <a:t> </a:t>
            </a:r>
            <a:r>
              <a:rPr lang="it-IT" baseline="0" dirty="0" err="1" smtClean="0"/>
              <a:t>change</a:t>
            </a:r>
            <a:r>
              <a:rPr lang="it-IT" baseline="0" dirty="0" smtClean="0"/>
              <a:t> the </a:t>
            </a:r>
            <a:r>
              <a:rPr lang="it-IT" baseline="0" dirty="0" err="1" smtClean="0"/>
              <a:t>definition</a:t>
            </a:r>
            <a:r>
              <a:rPr lang="it-IT" baseline="0" dirty="0" smtClean="0"/>
              <a:t> </a:t>
            </a:r>
            <a:r>
              <a:rPr lang="it-IT" baseline="0" dirty="0" err="1" smtClean="0"/>
              <a:t>itself</a:t>
            </a:r>
            <a:r>
              <a:rPr lang="it-IT" baseline="0" dirty="0" smtClean="0"/>
              <a:t> of </a:t>
            </a:r>
            <a:r>
              <a:rPr lang="it-IT" baseline="0" dirty="0" err="1" smtClean="0"/>
              <a:t>mCDW</a:t>
            </a:r>
            <a:r>
              <a:rPr lang="it-IT" baseline="0" dirty="0" smtClean="0"/>
              <a:t> </a:t>
            </a:r>
            <a:r>
              <a:rPr lang="it-IT" baseline="0" dirty="0" err="1" smtClean="0"/>
              <a:t>using</a:t>
            </a:r>
            <a:r>
              <a:rPr lang="it-IT" baseline="0" dirty="0" smtClean="0"/>
              <a:t> the </a:t>
            </a:r>
            <a:r>
              <a:rPr lang="it-IT" baseline="0" dirty="0" err="1" smtClean="0"/>
              <a:t>neutral</a:t>
            </a:r>
            <a:r>
              <a:rPr lang="it-IT" baseline="0" dirty="0" smtClean="0"/>
              <a:t> </a:t>
            </a:r>
            <a:r>
              <a:rPr lang="it-IT" baseline="0" dirty="0" err="1" smtClean="0"/>
              <a:t>density</a:t>
            </a:r>
            <a:r>
              <a:rPr lang="it-IT" baseline="0" dirty="0" smtClean="0"/>
              <a:t> (Orsi et al. 2009)</a:t>
            </a:r>
          </a:p>
          <a:p>
            <a:r>
              <a:rPr lang="it-IT" baseline="0" dirty="0" smtClean="0"/>
              <a:t>Pier qui dici che è una cosa che comunque va presa con cautela in quanto dobbiamo analizzare tutti i CTD dell’area dentro e fuori la piattaforma per capire cosa veramente succede. Potrebbe essere che e la CDW che arriva in prossimità della scarpata ad essere cambiata, ma molto più probabilmente è legata al </a:t>
            </a:r>
            <a:r>
              <a:rPr lang="it-IT" baseline="0" dirty="0" err="1" smtClean="0"/>
              <a:t>freshening</a:t>
            </a:r>
            <a:r>
              <a:rPr lang="it-IT" baseline="0" dirty="0" smtClean="0"/>
              <a:t> delle </a:t>
            </a:r>
            <a:r>
              <a:rPr lang="it-IT" baseline="0" dirty="0" err="1" smtClean="0"/>
              <a:t>antarctic</a:t>
            </a:r>
            <a:r>
              <a:rPr lang="it-IT" baseline="0" dirty="0" smtClean="0"/>
              <a:t> </a:t>
            </a:r>
            <a:r>
              <a:rPr lang="it-IT" baseline="0" dirty="0" err="1" smtClean="0"/>
              <a:t>slope</a:t>
            </a:r>
            <a:r>
              <a:rPr lang="it-IT" baseline="0" dirty="0" smtClean="0"/>
              <a:t> </a:t>
            </a:r>
            <a:r>
              <a:rPr lang="it-IT" baseline="0" dirty="0" err="1" smtClean="0"/>
              <a:t>current</a:t>
            </a:r>
            <a:r>
              <a:rPr lang="it-IT" baseline="0" dirty="0" smtClean="0"/>
              <a:t> con la quale la </a:t>
            </a:r>
            <a:r>
              <a:rPr lang="it-IT" baseline="0" dirty="0" err="1" smtClean="0"/>
              <a:t>cdw</a:t>
            </a:r>
            <a:r>
              <a:rPr lang="it-IT" baseline="0" dirty="0" smtClean="0"/>
              <a:t> si mescola prima di arrivare sulla </a:t>
            </a:r>
            <a:r>
              <a:rPr lang="it-IT" baseline="0" dirty="0" err="1" smtClean="0"/>
              <a:t>piataforma</a:t>
            </a:r>
            <a:r>
              <a:rPr lang="it-IT" baseline="0" dirty="0" smtClean="0"/>
              <a:t> e quindi fa si che la </a:t>
            </a:r>
            <a:r>
              <a:rPr lang="it-IT" baseline="0" dirty="0" err="1" smtClean="0"/>
              <a:t>mCDW</a:t>
            </a:r>
            <a:r>
              <a:rPr lang="it-IT" baseline="0" dirty="0" smtClean="0"/>
              <a:t> è molto meno salata.</a:t>
            </a:r>
          </a:p>
          <a:p>
            <a:endParaRPr lang="it-IT" dirty="0"/>
          </a:p>
        </p:txBody>
      </p:sp>
      <p:sp>
        <p:nvSpPr>
          <p:cNvPr id="4" name="Segnaposto numero diapositiva 3"/>
          <p:cNvSpPr>
            <a:spLocks noGrp="1"/>
          </p:cNvSpPr>
          <p:nvPr>
            <p:ph type="sldNum" sz="quarter" idx="10"/>
          </p:nvPr>
        </p:nvSpPr>
        <p:spPr/>
        <p:txBody>
          <a:bodyPr/>
          <a:lstStyle/>
          <a:p>
            <a:fld id="{C83C8D0E-D192-4038-A06B-A7F82A4DE726}" type="slidenum">
              <a:rPr lang="it-IT" smtClean="0"/>
              <a:t>21</a:t>
            </a:fld>
            <a:endParaRPr lang="it-IT"/>
          </a:p>
        </p:txBody>
      </p:sp>
    </p:spTree>
    <p:extLst>
      <p:ext uri="{BB962C8B-B14F-4D97-AF65-F5344CB8AC3E}">
        <p14:creationId xmlns:p14="http://schemas.microsoft.com/office/powerpoint/2010/main" val="37718517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7F49D355-16BD-4E45-BD9A-5EA878CF7CBD}" type="datetimeFigureOut">
              <a:rPr lang="it-IT" smtClean="0"/>
              <a:t>24/07/2015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7A41E1B-4F70-4964-A407-84C68BE8251C}" type="slidenum">
              <a:rPr lang="it-IT" smtClean="0"/>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7F49D355-16BD-4E45-BD9A-5EA878CF7CBD}" type="datetimeFigureOut">
              <a:rPr lang="it-IT" smtClean="0"/>
              <a:t>24/07/2015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7A41E1B-4F70-4964-A407-84C68BE8251C}" type="slidenum">
              <a:rPr lang="it-IT" smtClean="0"/>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7F49D355-16BD-4E45-BD9A-5EA878CF7CBD}" type="datetimeFigureOut">
              <a:rPr lang="it-IT" smtClean="0"/>
              <a:t>24/07/2015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7A41E1B-4F70-4964-A407-84C68BE8251C}" type="slidenum">
              <a:rPr lang="it-IT" smtClean="0"/>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7F49D355-16BD-4E45-BD9A-5EA878CF7CBD}" type="datetimeFigureOut">
              <a:rPr lang="it-IT" smtClean="0"/>
              <a:t>24/07/2015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7A41E1B-4F70-4964-A407-84C68BE8251C}" type="slidenum">
              <a:rPr lang="it-IT" smtClean="0"/>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7F49D355-16BD-4E45-BD9A-5EA878CF7CBD}" type="datetimeFigureOut">
              <a:rPr lang="it-IT" smtClean="0"/>
              <a:t>24/07/2015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7A41E1B-4F70-4964-A407-84C68BE8251C}" type="slidenum">
              <a:rPr lang="it-IT" smtClean="0"/>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7F49D355-16BD-4E45-BD9A-5EA878CF7CBD}" type="datetimeFigureOut">
              <a:rPr lang="it-IT" smtClean="0"/>
              <a:t>24/07/2015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E7A41E1B-4F70-4964-A407-84C68BE8251C}" type="slidenum">
              <a:rPr lang="it-IT" smtClean="0"/>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7F49D355-16BD-4E45-BD9A-5EA878CF7CBD}" type="datetimeFigureOut">
              <a:rPr lang="it-IT" smtClean="0"/>
              <a:t>24/07/2015</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E7A41E1B-4F70-4964-A407-84C68BE8251C}" type="slidenum">
              <a:rPr lang="it-IT" smtClean="0"/>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7F49D355-16BD-4E45-BD9A-5EA878CF7CBD}" type="datetimeFigureOut">
              <a:rPr lang="it-IT" smtClean="0"/>
              <a:t>24/07/2015</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E7A41E1B-4F70-4964-A407-84C68BE8251C}" type="slidenum">
              <a:rPr lang="it-IT" smtClean="0"/>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7F49D355-16BD-4E45-BD9A-5EA878CF7CBD}" type="datetimeFigureOut">
              <a:rPr lang="it-IT" smtClean="0"/>
              <a:t>24/07/2015</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E7A41E1B-4F70-4964-A407-84C68BE8251C}" type="slidenum">
              <a:rPr lang="it-IT" smtClean="0"/>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7F49D355-16BD-4E45-BD9A-5EA878CF7CBD}" type="datetimeFigureOut">
              <a:rPr lang="it-IT" smtClean="0"/>
              <a:t>24/07/2015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E7A41E1B-4F70-4964-A407-84C68BE8251C}" type="slidenum">
              <a:rPr lang="it-IT" smtClean="0"/>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7F49D355-16BD-4E45-BD9A-5EA878CF7CBD}" type="datetimeFigureOut">
              <a:rPr lang="it-IT" smtClean="0"/>
              <a:t>24/07/2015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E7A41E1B-4F70-4964-A407-84C68BE8251C}" type="slidenum">
              <a:rPr lang="it-IT" smtClean="0"/>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49D355-16BD-4E45-BD9A-5EA878CF7CBD}" type="datetimeFigureOut">
              <a:rPr lang="it-IT" smtClean="0"/>
              <a:t>24/07/2015</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A41E1B-4F70-4964-A407-84C68BE8251C}" type="slidenum">
              <a:rPr lang="it-IT" smtClean="0"/>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32.png"/><Relationship Id="rId4" Type="http://schemas.openxmlformats.org/officeDocument/2006/relationships/image" Target="../media/image31.emf"/></Relationships>
</file>

<file path=ppt/slides/_rels/slide15.xml.rels><?xml version="1.0" encoding="UTF-8" standalone="yes"?>
<Relationships xmlns="http://schemas.openxmlformats.org/package/2006/relationships"><Relationship Id="rId8" Type="http://schemas.openxmlformats.org/officeDocument/2006/relationships/image" Target="../media/image37.wmf"/><Relationship Id="rId3" Type="http://schemas.openxmlformats.org/officeDocument/2006/relationships/image" Target="../media/image36.png"/><Relationship Id="rId7" Type="http://schemas.openxmlformats.org/officeDocument/2006/relationships/image" Target="../media/image34.pn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38.png"/><Relationship Id="rId5" Type="http://schemas.openxmlformats.org/officeDocument/2006/relationships/image" Target="../media/image33.png"/><Relationship Id="rId10" Type="http://schemas.openxmlformats.org/officeDocument/2006/relationships/image" Target="../media/image35.png"/><Relationship Id="rId4" Type="http://schemas.openxmlformats.org/officeDocument/2006/relationships/oleObject" Target="../embeddings/oleObject1.bin"/><Relationship Id="rId9" Type="http://schemas.openxmlformats.org/officeDocument/2006/relationships/oleObject" Target="../embeddings/oleObject3.bin"/></Relationships>
</file>

<file path=ppt/slides/_rels/slide1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45.emf"/><Relationship Id="rId3" Type="http://schemas.openxmlformats.org/officeDocument/2006/relationships/image" Target="../media/image40.emf"/><Relationship Id="rId7" Type="http://schemas.openxmlformats.org/officeDocument/2006/relationships/image" Target="../media/image44.emf"/><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43.png"/><Relationship Id="rId5" Type="http://schemas.openxmlformats.org/officeDocument/2006/relationships/image" Target="../media/image42.emf"/><Relationship Id="rId4" Type="http://schemas.openxmlformats.org/officeDocument/2006/relationships/image" Target="../media/image41.png"/></Relationships>
</file>

<file path=ppt/slides/_rels/slide1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4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43.png"/></Relationships>
</file>

<file path=ppt/slides/_rels/slide2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49.png"/></Relationships>
</file>

<file path=ppt/slides/_rels/slide2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43.png"/></Relationships>
</file>

<file path=ppt/slides/_rels/slide23.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52.png"/></Relationships>
</file>

<file path=ppt/slides/_rels/slide24.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image" Target="../media/image53.jpeg"/><Relationship Id="rId1" Type="http://schemas.openxmlformats.org/officeDocument/2006/relationships/slideLayout" Target="../slideLayouts/slideLayout7.xml"/><Relationship Id="rId6" Type="http://schemas.openxmlformats.org/officeDocument/2006/relationships/image" Target="../media/image57.emf"/><Relationship Id="rId5" Type="http://schemas.openxmlformats.org/officeDocument/2006/relationships/image" Target="../media/image56.emf"/><Relationship Id="rId4" Type="http://schemas.openxmlformats.org/officeDocument/2006/relationships/image" Target="../media/image55.e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60.png"/><Relationship Id="rId4" Type="http://schemas.openxmlformats.org/officeDocument/2006/relationships/image" Target="../media/image59.png"/></Relationships>
</file>

<file path=ppt/slides/_rels/slide2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6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hyperlink" Target="http://http/morsea.uniparthenope.it/" TargetMode="Externa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5.jp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8" Type="http://schemas.openxmlformats.org/officeDocument/2006/relationships/image" Target="../media/image74.wmf"/><Relationship Id="rId3" Type="http://schemas.openxmlformats.org/officeDocument/2006/relationships/image" Target="../media/image69.wmf"/><Relationship Id="rId7" Type="http://schemas.openxmlformats.org/officeDocument/2006/relationships/image" Target="../media/image73.wmf"/><Relationship Id="rId2" Type="http://schemas.openxmlformats.org/officeDocument/2006/relationships/image" Target="../media/image68.wmf"/><Relationship Id="rId1" Type="http://schemas.openxmlformats.org/officeDocument/2006/relationships/slideLayout" Target="../slideLayouts/slideLayout7.xml"/><Relationship Id="rId6" Type="http://schemas.openxmlformats.org/officeDocument/2006/relationships/image" Target="../media/image72.wmf"/><Relationship Id="rId5" Type="http://schemas.openxmlformats.org/officeDocument/2006/relationships/image" Target="../media/image71.wmf"/><Relationship Id="rId4" Type="http://schemas.openxmlformats.org/officeDocument/2006/relationships/image" Target="../media/image70.wmf"/><Relationship Id="rId9" Type="http://schemas.openxmlformats.org/officeDocument/2006/relationships/image" Target="../media/image75.wmf"/></Relationships>
</file>

<file path=ppt/slides/_rels/slide36.xml.rels><?xml version="1.0" encoding="UTF-8" standalone="yes"?>
<Relationships xmlns="http://schemas.openxmlformats.org/package/2006/relationships"><Relationship Id="rId3" Type="http://schemas.openxmlformats.org/officeDocument/2006/relationships/image" Target="../media/image77.gif"/><Relationship Id="rId2" Type="http://schemas.openxmlformats.org/officeDocument/2006/relationships/image" Target="../media/image76.gif"/><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77.gif"/><Relationship Id="rId2" Type="http://schemas.openxmlformats.org/officeDocument/2006/relationships/image" Target="../media/image78.gi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77.gif"/><Relationship Id="rId2" Type="http://schemas.openxmlformats.org/officeDocument/2006/relationships/image" Target="../media/image79.gi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6.xml"/><Relationship Id="rId4" Type="http://schemas.openxmlformats.org/officeDocument/2006/relationships/image" Target="../media/image8.emf"/></Relationships>
</file>

<file path=ppt/slides/_rels/slide40.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81.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slide" Target="slide26.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png"/><Relationship Id="rId2" Type="http://schemas.openxmlformats.org/officeDocument/2006/relationships/image" Target="../media/image11.jpeg"/><Relationship Id="rId1" Type="http://schemas.openxmlformats.org/officeDocument/2006/relationships/slideLayout" Target="../slideLayouts/slideLayout1.x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2.png"/><Relationship Id="rId2" Type="http://schemas.openxmlformats.org/officeDocument/2006/relationships/image" Target="../media/image17.jpeg"/><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jpe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3"/>
          <p:cNvSpPr>
            <a:spLocks noChangeArrowheads="1"/>
          </p:cNvSpPr>
          <p:nvPr/>
        </p:nvSpPr>
        <p:spPr bwMode="auto">
          <a:xfrm>
            <a:off x="323528" y="0"/>
            <a:ext cx="8712968" cy="2223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it-IT" sz="4000" b="1" dirty="0" err="1" smtClean="0">
                <a:solidFill>
                  <a:srgbClr val="000066"/>
                </a:solidFill>
                <a:latin typeface="Helvetica" pitchFamily="34" charset="0"/>
              </a:rPr>
              <a:t>Italian</a:t>
            </a:r>
            <a:r>
              <a:rPr lang="it-IT" sz="4000" b="1" dirty="0" smtClean="0">
                <a:solidFill>
                  <a:srgbClr val="000066"/>
                </a:solidFill>
                <a:latin typeface="Helvetica" pitchFamily="34" charset="0"/>
              </a:rPr>
              <a:t> </a:t>
            </a:r>
            <a:r>
              <a:rPr lang="it-IT" sz="4000" b="1" dirty="0" err="1" smtClean="0">
                <a:solidFill>
                  <a:srgbClr val="000066"/>
                </a:solidFill>
                <a:latin typeface="Helvetica" pitchFamily="34" charset="0"/>
              </a:rPr>
              <a:t>contribution</a:t>
            </a:r>
            <a:r>
              <a:rPr lang="it-IT" sz="4000" b="1" dirty="0" smtClean="0">
                <a:solidFill>
                  <a:srgbClr val="000066"/>
                </a:solidFill>
                <a:latin typeface="Helvetica" pitchFamily="34" charset="0"/>
              </a:rPr>
              <a:t> to the special </a:t>
            </a:r>
            <a:r>
              <a:rPr lang="it-IT" sz="4000" b="1" dirty="0" err="1" smtClean="0">
                <a:solidFill>
                  <a:srgbClr val="000066"/>
                </a:solidFill>
                <a:latin typeface="Helvetica" pitchFamily="34" charset="0"/>
              </a:rPr>
              <a:t>issue</a:t>
            </a:r>
            <a:r>
              <a:rPr lang="it-IT" sz="4000" b="1" dirty="0" smtClean="0">
                <a:solidFill>
                  <a:srgbClr val="000066"/>
                </a:solidFill>
                <a:latin typeface="Helvetica" pitchFamily="34" charset="0"/>
              </a:rPr>
              <a:t> on </a:t>
            </a:r>
          </a:p>
          <a:p>
            <a:pPr algn="ctr"/>
            <a:r>
              <a:rPr lang="en-US" sz="4000" b="1" dirty="0" smtClean="0">
                <a:solidFill>
                  <a:srgbClr val="0070C0"/>
                </a:solidFill>
              </a:rPr>
              <a:t>Mesoscale </a:t>
            </a:r>
            <a:r>
              <a:rPr lang="en-US" sz="4000" b="1" dirty="0">
                <a:solidFill>
                  <a:srgbClr val="0070C0"/>
                </a:solidFill>
              </a:rPr>
              <a:t>and high-frequency variability in the Ross Sea (Antarctica)</a:t>
            </a:r>
            <a:endParaRPr lang="it-IT" sz="4000" b="1" dirty="0">
              <a:solidFill>
                <a:srgbClr val="0070C0"/>
              </a:solidFill>
              <a:latin typeface="Helvetica" pitchFamily="34" charset="0"/>
            </a:endParaRPr>
          </a:p>
        </p:txBody>
      </p:sp>
      <p:sp>
        <p:nvSpPr>
          <p:cNvPr id="2054" name="Text Box 17"/>
          <p:cNvSpPr txBox="1">
            <a:spLocks noChangeArrowheads="1"/>
          </p:cNvSpPr>
          <p:nvPr/>
        </p:nvSpPr>
        <p:spPr bwMode="auto">
          <a:xfrm>
            <a:off x="-108520" y="2543993"/>
            <a:ext cx="9145016" cy="369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it-IT" sz="2400" dirty="0" smtClean="0">
                <a:solidFill>
                  <a:srgbClr val="000066"/>
                </a:solidFill>
                <a:latin typeface="Helvetica" pitchFamily="34" charset="0"/>
              </a:rPr>
              <a:t>G. </a:t>
            </a:r>
            <a:r>
              <a:rPr lang="it-IT" sz="2400" dirty="0" err="1" smtClean="0">
                <a:solidFill>
                  <a:srgbClr val="000066"/>
                </a:solidFill>
                <a:latin typeface="Helvetica" pitchFamily="34" charset="0"/>
              </a:rPr>
              <a:t>Budillon</a:t>
            </a:r>
            <a:r>
              <a:rPr lang="it-IT" sz="2400" b="1" u="sng" dirty="0" smtClean="0">
                <a:solidFill>
                  <a:srgbClr val="000066"/>
                </a:solidFill>
                <a:latin typeface="Helvetica" pitchFamily="34" charset="0"/>
              </a:rPr>
              <a:t>, </a:t>
            </a:r>
            <a:r>
              <a:rPr lang="it-IT" sz="2400" b="1" u="sng" dirty="0" err="1" smtClean="0">
                <a:solidFill>
                  <a:srgbClr val="000066"/>
                </a:solidFill>
                <a:latin typeface="Helvetica" pitchFamily="34" charset="0"/>
              </a:rPr>
              <a:t>P.Falco</a:t>
            </a:r>
            <a:r>
              <a:rPr lang="it-IT" sz="2400" dirty="0" smtClean="0">
                <a:solidFill>
                  <a:srgbClr val="000066"/>
                </a:solidFill>
                <a:latin typeface="Helvetica" pitchFamily="34" charset="0"/>
              </a:rPr>
              <a:t>, </a:t>
            </a:r>
            <a:r>
              <a:rPr lang="it-IT" sz="2400" dirty="0" err="1" smtClean="0">
                <a:solidFill>
                  <a:srgbClr val="000066"/>
                </a:solidFill>
                <a:latin typeface="Helvetica" pitchFamily="34" charset="0"/>
              </a:rPr>
              <a:t>G.Fusco</a:t>
            </a:r>
            <a:r>
              <a:rPr lang="it-IT" sz="2400" dirty="0">
                <a:solidFill>
                  <a:srgbClr val="000066"/>
                </a:solidFill>
                <a:latin typeface="Helvetica" pitchFamily="34" charset="0"/>
              </a:rPr>
              <a:t>, </a:t>
            </a:r>
            <a:r>
              <a:rPr lang="it-IT" sz="2400" dirty="0" err="1">
                <a:solidFill>
                  <a:srgbClr val="000066"/>
                </a:solidFill>
                <a:latin typeface="Helvetica" pitchFamily="34" charset="0"/>
              </a:rPr>
              <a:t>G.Auricino</a:t>
            </a:r>
            <a:r>
              <a:rPr lang="it-IT" sz="2400" dirty="0">
                <a:solidFill>
                  <a:srgbClr val="000066"/>
                </a:solidFill>
                <a:latin typeface="Helvetica" pitchFamily="34" charset="0"/>
              </a:rPr>
              <a:t>, </a:t>
            </a:r>
            <a:r>
              <a:rPr lang="it-IT" sz="2400" dirty="0" err="1">
                <a:solidFill>
                  <a:srgbClr val="000066"/>
                </a:solidFill>
                <a:latin typeface="Helvetica" pitchFamily="34" charset="0"/>
              </a:rPr>
              <a:t>P.Castagno</a:t>
            </a:r>
            <a:r>
              <a:rPr lang="it-IT" sz="2400" dirty="0" smtClean="0">
                <a:solidFill>
                  <a:srgbClr val="000066"/>
                </a:solidFill>
                <a:latin typeface="Helvetica" pitchFamily="34" charset="0"/>
              </a:rPr>
              <a:t>, </a:t>
            </a:r>
            <a:r>
              <a:rPr lang="it-IT" sz="2400" dirty="0" err="1" smtClean="0">
                <a:solidFill>
                  <a:srgbClr val="000066"/>
                </a:solidFill>
                <a:latin typeface="Helvetica" pitchFamily="34" charset="0"/>
              </a:rPr>
              <a:t>Y.Cotroneo</a:t>
            </a:r>
            <a:r>
              <a:rPr lang="it-IT" sz="2400" dirty="0" smtClean="0">
                <a:solidFill>
                  <a:srgbClr val="000066"/>
                </a:solidFill>
                <a:latin typeface="Helvetica" pitchFamily="34" charset="0"/>
              </a:rPr>
              <a:t>, E. San </a:t>
            </a:r>
            <a:r>
              <a:rPr lang="it-IT" sz="2400" dirty="0" err="1" smtClean="0">
                <a:solidFill>
                  <a:srgbClr val="000066"/>
                </a:solidFill>
                <a:latin typeface="Helvetica" pitchFamily="34" charset="0"/>
              </a:rPr>
              <a:t>Siviero</a:t>
            </a:r>
            <a:r>
              <a:rPr lang="it-IT" sz="2400" dirty="0" smtClean="0">
                <a:solidFill>
                  <a:srgbClr val="000066"/>
                </a:solidFill>
                <a:latin typeface="Helvetica" pitchFamily="34" charset="0"/>
              </a:rPr>
              <a:t> ….</a:t>
            </a:r>
          </a:p>
          <a:p>
            <a:pPr algn="ctr" eaLnBrk="1" hangingPunct="1">
              <a:spcBef>
                <a:spcPct val="50000"/>
              </a:spcBef>
            </a:pPr>
            <a:r>
              <a:rPr lang="it-IT" sz="1600" b="1" dirty="0" err="1" smtClean="0">
                <a:solidFill>
                  <a:srgbClr val="000066"/>
                </a:solidFill>
                <a:latin typeface="Helvetica" pitchFamily="34" charset="0"/>
              </a:rPr>
              <a:t>University</a:t>
            </a:r>
            <a:r>
              <a:rPr lang="it-IT" sz="1600" b="1" dirty="0" smtClean="0">
                <a:solidFill>
                  <a:srgbClr val="000066"/>
                </a:solidFill>
                <a:latin typeface="Helvetica" pitchFamily="34" charset="0"/>
              </a:rPr>
              <a:t> of </a:t>
            </a:r>
            <a:r>
              <a:rPr lang="it-IT" sz="1600" b="1" dirty="0" err="1" smtClean="0">
                <a:solidFill>
                  <a:srgbClr val="000066"/>
                </a:solidFill>
                <a:latin typeface="Helvetica" pitchFamily="34" charset="0"/>
              </a:rPr>
              <a:t>Naples</a:t>
            </a:r>
            <a:r>
              <a:rPr lang="it-IT" sz="1600" b="1" dirty="0" smtClean="0">
                <a:solidFill>
                  <a:srgbClr val="000066"/>
                </a:solidFill>
                <a:latin typeface="Helvetica" pitchFamily="34" charset="0"/>
              </a:rPr>
              <a:t> </a:t>
            </a:r>
            <a:r>
              <a:rPr lang="it-IT" sz="1600" b="1" dirty="0">
                <a:solidFill>
                  <a:srgbClr val="000066"/>
                </a:solidFill>
                <a:latin typeface="Helvetica" pitchFamily="34" charset="0"/>
              </a:rPr>
              <a:t>"</a:t>
            </a:r>
            <a:r>
              <a:rPr lang="it-IT" sz="1600" b="1" dirty="0" err="1" smtClean="0">
                <a:solidFill>
                  <a:srgbClr val="000066"/>
                </a:solidFill>
                <a:latin typeface="Helvetica" pitchFamily="34" charset="0"/>
              </a:rPr>
              <a:t>Parthenope</a:t>
            </a:r>
            <a:r>
              <a:rPr lang="it-IT" sz="1600" b="1" dirty="0" smtClean="0">
                <a:solidFill>
                  <a:srgbClr val="000066"/>
                </a:solidFill>
                <a:latin typeface="Helvetica" pitchFamily="34" charset="0"/>
              </a:rPr>
              <a:t>" (</a:t>
            </a:r>
            <a:r>
              <a:rPr lang="it-IT" sz="1600" b="1" dirty="0" err="1" smtClean="0">
                <a:solidFill>
                  <a:srgbClr val="000066"/>
                </a:solidFill>
                <a:latin typeface="Helvetica" pitchFamily="34" charset="0"/>
              </a:rPr>
              <a:t>Italy</a:t>
            </a:r>
            <a:r>
              <a:rPr lang="it-IT" sz="1600" b="1" dirty="0" smtClean="0">
                <a:solidFill>
                  <a:srgbClr val="000066"/>
                </a:solidFill>
                <a:latin typeface="Helvetica" pitchFamily="34" charset="0"/>
              </a:rPr>
              <a:t>)</a:t>
            </a:r>
          </a:p>
          <a:p>
            <a:pPr eaLnBrk="1" hangingPunct="1">
              <a:spcBef>
                <a:spcPct val="50000"/>
              </a:spcBef>
            </a:pPr>
            <a:endParaRPr lang="it-IT" b="1" dirty="0" smtClean="0">
              <a:solidFill>
                <a:srgbClr val="000066"/>
              </a:solidFill>
              <a:latin typeface="Helvetica" pitchFamily="34" charset="0"/>
            </a:endParaRPr>
          </a:p>
          <a:p>
            <a:pPr eaLnBrk="1" hangingPunct="1">
              <a:spcBef>
                <a:spcPct val="50000"/>
              </a:spcBef>
            </a:pPr>
            <a:endParaRPr lang="it-IT" b="1" dirty="0" smtClean="0">
              <a:solidFill>
                <a:srgbClr val="000066"/>
              </a:solidFill>
              <a:latin typeface="Helvetica" pitchFamily="34" charset="0"/>
            </a:endParaRPr>
          </a:p>
          <a:p>
            <a:pPr eaLnBrk="1" hangingPunct="1">
              <a:spcBef>
                <a:spcPct val="50000"/>
              </a:spcBef>
            </a:pPr>
            <a:endParaRPr lang="it-IT" b="1" dirty="0" smtClean="0">
              <a:solidFill>
                <a:srgbClr val="000066"/>
              </a:solidFill>
              <a:latin typeface="Helvetica" pitchFamily="34" charset="0"/>
            </a:endParaRPr>
          </a:p>
          <a:p>
            <a:pPr eaLnBrk="1" hangingPunct="1">
              <a:spcBef>
                <a:spcPct val="50000"/>
              </a:spcBef>
            </a:pPr>
            <a:endParaRPr lang="it-IT" b="1" dirty="0" smtClean="0">
              <a:solidFill>
                <a:srgbClr val="000066"/>
              </a:solidFill>
              <a:latin typeface="Helvetica" pitchFamily="34" charset="0"/>
            </a:endParaRPr>
          </a:p>
          <a:p>
            <a:pPr algn="ctr" eaLnBrk="1" hangingPunct="1">
              <a:spcBef>
                <a:spcPct val="50000"/>
              </a:spcBef>
            </a:pPr>
            <a:r>
              <a:rPr lang="it-IT" b="1" dirty="0" err="1" smtClean="0">
                <a:solidFill>
                  <a:srgbClr val="000066"/>
                </a:solidFill>
                <a:latin typeface="Helvetica" pitchFamily="34" charset="0"/>
              </a:rPr>
              <a:t>------------------------------------</a:t>
            </a:r>
            <a:endParaRPr lang="it-IT" b="1" dirty="0" smtClean="0">
              <a:solidFill>
                <a:srgbClr val="000066"/>
              </a:solidFill>
              <a:latin typeface="Helvetica" pitchFamily="34" charset="0"/>
            </a:endParaRPr>
          </a:p>
          <a:p>
            <a:pPr algn="ctr" eaLnBrk="1" hangingPunct="1">
              <a:spcBef>
                <a:spcPct val="50000"/>
              </a:spcBef>
            </a:pPr>
            <a:r>
              <a:rPr lang="it-IT" dirty="0" smtClean="0">
                <a:solidFill>
                  <a:srgbClr val="000066"/>
                </a:solidFill>
                <a:latin typeface="Helvetica" pitchFamily="34" charset="0"/>
              </a:rPr>
              <a:t>Programma Nazionale di Ricerche in Antartide</a:t>
            </a:r>
            <a:endParaRPr lang="it-IT" dirty="0">
              <a:solidFill>
                <a:srgbClr val="000066"/>
              </a:solidFill>
              <a:latin typeface="Helvetica" pitchFamily="34" charset="0"/>
            </a:endParaRPr>
          </a:p>
        </p:txBody>
      </p:sp>
      <p:pic>
        <p:nvPicPr>
          <p:cNvPr id="38914" name="Picture 2" descr="http://navigaz.uniparthenope.it/sez_nav/images/ItaliAntartide/logo2PNRA.jpg"/>
          <p:cNvPicPr>
            <a:picLocks noChangeAspect="1" noChangeArrowheads="1"/>
          </p:cNvPicPr>
          <p:nvPr/>
        </p:nvPicPr>
        <p:blipFill>
          <a:blip r:embed="rId2" cstate="print"/>
          <a:srcRect/>
          <a:stretch>
            <a:fillRect/>
          </a:stretch>
        </p:blipFill>
        <p:spPr bwMode="auto">
          <a:xfrm>
            <a:off x="3290920" y="4077072"/>
            <a:ext cx="1152128" cy="1164570"/>
          </a:xfrm>
          <a:prstGeom prst="rect">
            <a:avLst/>
          </a:prstGeom>
          <a:noFill/>
        </p:spPr>
      </p:pic>
      <p:pic>
        <p:nvPicPr>
          <p:cNvPr id="38916" name="Picture 4" descr="http://www.uniparthenope.it/images/loghi/Logo_g.jpg"/>
          <p:cNvPicPr>
            <a:picLocks noChangeAspect="1" noChangeArrowheads="1"/>
          </p:cNvPicPr>
          <p:nvPr/>
        </p:nvPicPr>
        <p:blipFill>
          <a:blip r:embed="rId3" cstate="print"/>
          <a:srcRect/>
          <a:stretch>
            <a:fillRect/>
          </a:stretch>
        </p:blipFill>
        <p:spPr bwMode="auto">
          <a:xfrm>
            <a:off x="4572000" y="4133100"/>
            <a:ext cx="1052514" cy="1052514"/>
          </a:xfrm>
          <a:prstGeom prst="rect">
            <a:avLst/>
          </a:prstGeom>
          <a:noFill/>
        </p:spPr>
      </p:pic>
    </p:spTree>
    <p:extLst>
      <p:ext uri="{BB962C8B-B14F-4D97-AF65-F5344CB8AC3E}">
        <p14:creationId xmlns:p14="http://schemas.microsoft.com/office/powerpoint/2010/main" val="36802120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1" name="Immagine 3" descr="Hlifmap_CHL2014-01-31_2014-02-02 (2).png"/>
          <p:cNvPicPr>
            <a:picLocks noChangeAspect="1" noChangeArrowheads="1"/>
          </p:cNvPicPr>
          <p:nvPr/>
        </p:nvPicPr>
        <p:blipFill rotWithShape="1">
          <a:blip r:embed="rId3">
            <a:extLst>
              <a:ext uri="{28A0092B-C50C-407E-A947-70E740481C1C}">
                <a14:useLocalDpi xmlns:a14="http://schemas.microsoft.com/office/drawing/2010/main" val="0"/>
              </a:ext>
            </a:extLst>
          </a:blip>
          <a:srcRect l="20886" b="8866"/>
          <a:stretch/>
        </p:blipFill>
        <p:spPr bwMode="auto">
          <a:xfrm>
            <a:off x="5292843" y="2835116"/>
            <a:ext cx="3581665" cy="3530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Immagine 1"/>
          <p:cNvPicPr>
            <a:picLocks noChangeAspect="1"/>
          </p:cNvPicPr>
          <p:nvPr/>
        </p:nvPicPr>
        <p:blipFill rotWithShape="1">
          <a:blip r:embed="rId4">
            <a:extLst>
              <a:ext uri="{28A0092B-C50C-407E-A947-70E740481C1C}">
                <a14:useLocalDpi xmlns:a14="http://schemas.microsoft.com/office/drawing/2010/main" val="0"/>
              </a:ext>
            </a:extLst>
          </a:blip>
          <a:srcRect l="26399" t="46185" r="50000" b="29917"/>
          <a:stretch/>
        </p:blipFill>
        <p:spPr>
          <a:xfrm>
            <a:off x="-1" y="22016"/>
            <a:ext cx="5209131" cy="3406983"/>
          </a:xfrm>
          <a:prstGeom prst="rect">
            <a:avLst/>
          </a:prstGeom>
        </p:spPr>
      </p:pic>
      <p:pic>
        <p:nvPicPr>
          <p:cNvPr id="3077" name="Picture 5" descr="ROME_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02523" y="0"/>
            <a:ext cx="4341478"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Connettore 2 4"/>
          <p:cNvCxnSpPr/>
          <p:nvPr/>
        </p:nvCxnSpPr>
        <p:spPr bwMode="auto">
          <a:xfrm>
            <a:off x="1043608" y="764704"/>
            <a:ext cx="1440160" cy="0"/>
          </a:xfrm>
          <a:prstGeom prst="straightConnector1">
            <a:avLst/>
          </a:prstGeom>
          <a:noFill/>
          <a:ln w="82550" cap="flat" cmpd="sng" algn="ctr">
            <a:solidFill>
              <a:srgbClr val="00B050"/>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Connettore 2 7"/>
          <p:cNvCxnSpPr/>
          <p:nvPr/>
        </p:nvCxnSpPr>
        <p:spPr bwMode="auto">
          <a:xfrm>
            <a:off x="5209130" y="980728"/>
            <a:ext cx="1440160" cy="0"/>
          </a:xfrm>
          <a:prstGeom prst="straightConnector1">
            <a:avLst/>
          </a:prstGeom>
          <a:noFill/>
          <a:ln w="82550" cap="flat" cmpd="sng" algn="ctr">
            <a:solidFill>
              <a:srgbClr val="00B050"/>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6" name="Immagine 5"/>
          <p:cNvPicPr>
            <a:picLocks noChangeAspect="1"/>
          </p:cNvPicPr>
          <p:nvPr/>
        </p:nvPicPr>
        <p:blipFill rotWithShape="1">
          <a:blip r:embed="rId6">
            <a:extLst>
              <a:ext uri="{28A0092B-C50C-407E-A947-70E740481C1C}">
                <a14:useLocalDpi xmlns:a14="http://schemas.microsoft.com/office/drawing/2010/main" val="0"/>
              </a:ext>
            </a:extLst>
          </a:blip>
          <a:srcRect l="35029" t="48234" r="46698" b="29254"/>
          <a:stretch/>
        </p:blipFill>
        <p:spPr>
          <a:xfrm>
            <a:off x="32844" y="3062926"/>
            <a:ext cx="4769679" cy="3795073"/>
          </a:xfrm>
          <a:prstGeom prst="rect">
            <a:avLst/>
          </a:prstGeom>
        </p:spPr>
      </p:pic>
      <p:cxnSp>
        <p:nvCxnSpPr>
          <p:cNvPr id="10" name="Connettore 2 9"/>
          <p:cNvCxnSpPr/>
          <p:nvPr/>
        </p:nvCxnSpPr>
        <p:spPr bwMode="auto">
          <a:xfrm>
            <a:off x="1259632" y="3789040"/>
            <a:ext cx="1440160" cy="0"/>
          </a:xfrm>
          <a:prstGeom prst="straightConnector1">
            <a:avLst/>
          </a:prstGeom>
          <a:noFill/>
          <a:ln w="82550" cap="flat" cmpd="sng" algn="ctr">
            <a:solidFill>
              <a:srgbClr val="00B050"/>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 name="Ovale 6"/>
          <p:cNvSpPr/>
          <p:nvPr/>
        </p:nvSpPr>
        <p:spPr bwMode="auto">
          <a:xfrm>
            <a:off x="6318243" y="3573016"/>
            <a:ext cx="277090" cy="216024"/>
          </a:xfrm>
          <a:prstGeom prst="ellipse">
            <a:avLst/>
          </a:prstGeom>
          <a:solidFill>
            <a:srgbClr val="00B050"/>
          </a:solidFill>
          <a:ln w="3175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IT" sz="2400" b="1" i="0" u="none" strike="noStrike" cap="none" normalizeH="0" baseline="0" smtClean="0">
              <a:ln>
                <a:noFill/>
              </a:ln>
              <a:solidFill>
                <a:srgbClr val="DDDDDD"/>
              </a:solidFill>
              <a:effectLst/>
              <a:latin typeface="Microsoft Sans Serif" pitchFamily="34" charset="0"/>
            </a:endParaRPr>
          </a:p>
        </p:txBody>
      </p:sp>
      <p:pic>
        <p:nvPicPr>
          <p:cNvPr id="11" name="Immagine 10" descr="subset_0_of_A2014031041500_legend.bmp"/>
          <p:cNvPicPr>
            <a:picLocks noChangeAspect="1"/>
          </p:cNvPicPr>
          <p:nvPr/>
        </p:nvPicPr>
        <p:blipFill>
          <a:blip r:embed="rId7"/>
          <a:srcRect t="23214"/>
          <a:stretch>
            <a:fillRect/>
          </a:stretch>
        </p:blipFill>
        <p:spPr>
          <a:xfrm>
            <a:off x="-32" y="3071810"/>
            <a:ext cx="4153218" cy="421200"/>
          </a:xfrm>
          <a:prstGeom prst="rect">
            <a:avLst/>
          </a:prstGeom>
        </p:spPr>
      </p:pic>
      <p:pic>
        <p:nvPicPr>
          <p:cNvPr id="12" name="Immagine 11" descr="subset_0_of_A2014031041500sst_legend.bmp"/>
          <p:cNvPicPr>
            <a:picLocks noChangeAspect="1"/>
          </p:cNvPicPr>
          <p:nvPr/>
        </p:nvPicPr>
        <p:blipFill>
          <a:blip r:embed="rId8"/>
          <a:srcRect t="23214"/>
          <a:stretch>
            <a:fillRect/>
          </a:stretch>
        </p:blipFill>
        <p:spPr>
          <a:xfrm>
            <a:off x="-32" y="-24"/>
            <a:ext cx="4388306" cy="421200"/>
          </a:xfrm>
          <a:prstGeom prst="rect">
            <a:avLst/>
          </a:prstGeom>
        </p:spPr>
      </p:pic>
      <p:sp>
        <p:nvSpPr>
          <p:cNvPr id="13" name="CasellaDiTesto 12"/>
          <p:cNvSpPr txBox="1"/>
          <p:nvPr/>
        </p:nvSpPr>
        <p:spPr>
          <a:xfrm>
            <a:off x="97114" y="765136"/>
            <a:ext cx="633507" cy="369332"/>
          </a:xfrm>
          <a:prstGeom prst="rect">
            <a:avLst/>
          </a:prstGeom>
          <a:noFill/>
        </p:spPr>
        <p:txBody>
          <a:bodyPr wrap="none" rtlCol="0">
            <a:spAutoFit/>
          </a:bodyPr>
          <a:lstStyle/>
          <a:p>
            <a:r>
              <a:rPr lang="it-IT" b="1" dirty="0" smtClean="0">
                <a:solidFill>
                  <a:schemeClr val="bg1"/>
                </a:solidFill>
              </a:rPr>
              <a:t>SST</a:t>
            </a:r>
            <a:endParaRPr lang="it-IT" b="1" dirty="0">
              <a:solidFill>
                <a:schemeClr val="bg1"/>
              </a:solidFill>
            </a:endParaRPr>
          </a:p>
        </p:txBody>
      </p:sp>
      <p:sp>
        <p:nvSpPr>
          <p:cNvPr id="14" name="CasellaDiTesto 13"/>
          <p:cNvSpPr txBox="1"/>
          <p:nvPr/>
        </p:nvSpPr>
        <p:spPr>
          <a:xfrm>
            <a:off x="27662" y="3714752"/>
            <a:ext cx="1043876" cy="369332"/>
          </a:xfrm>
          <a:prstGeom prst="rect">
            <a:avLst/>
          </a:prstGeom>
          <a:noFill/>
        </p:spPr>
        <p:txBody>
          <a:bodyPr wrap="none" rtlCol="0">
            <a:spAutoFit/>
          </a:bodyPr>
          <a:lstStyle/>
          <a:p>
            <a:r>
              <a:rPr lang="it-IT" b="1" dirty="0" err="1" smtClean="0">
                <a:solidFill>
                  <a:schemeClr val="bg1"/>
                </a:solidFill>
              </a:rPr>
              <a:t>Chlor_a</a:t>
            </a:r>
            <a:endParaRPr lang="it-IT" b="1" dirty="0">
              <a:solidFill>
                <a:schemeClr val="bg1"/>
              </a:solidFill>
            </a:endParaRPr>
          </a:p>
        </p:txBody>
      </p:sp>
      <p:sp>
        <p:nvSpPr>
          <p:cNvPr id="15" name="CasellaDiTesto 14"/>
          <p:cNvSpPr txBox="1"/>
          <p:nvPr/>
        </p:nvSpPr>
        <p:spPr>
          <a:xfrm>
            <a:off x="6929454" y="357166"/>
            <a:ext cx="1967205" cy="369332"/>
          </a:xfrm>
          <a:prstGeom prst="rect">
            <a:avLst/>
          </a:prstGeom>
          <a:noFill/>
        </p:spPr>
        <p:txBody>
          <a:bodyPr wrap="none" rtlCol="0">
            <a:spAutoFit/>
          </a:bodyPr>
          <a:lstStyle/>
          <a:p>
            <a:r>
              <a:rPr lang="it-IT" b="1" dirty="0" smtClean="0"/>
              <a:t>31 </a:t>
            </a:r>
            <a:r>
              <a:rPr lang="it-IT" b="1" dirty="0" err="1" smtClean="0"/>
              <a:t>January</a:t>
            </a:r>
            <a:r>
              <a:rPr lang="it-IT" b="1" dirty="0" smtClean="0"/>
              <a:t> 2014</a:t>
            </a:r>
            <a:endParaRPr lang="it-IT" b="1" dirty="0"/>
          </a:p>
        </p:txBody>
      </p:sp>
      <p:sp>
        <p:nvSpPr>
          <p:cNvPr id="3" name="Ovale 2"/>
          <p:cNvSpPr/>
          <p:nvPr/>
        </p:nvSpPr>
        <p:spPr bwMode="auto">
          <a:xfrm>
            <a:off x="5652120" y="1134468"/>
            <a:ext cx="3024336" cy="1862484"/>
          </a:xfrm>
          <a:prstGeom prst="ellipse">
            <a:avLst/>
          </a:prstGeom>
          <a:noFill/>
          <a:ln w="31750" cap="flat" cmpd="sng" algn="ctr">
            <a:solidFill>
              <a:schemeClr val="accent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IT" sz="2400" b="1" i="0" u="none" strike="noStrike" cap="none" normalizeH="0" baseline="0" smtClean="0">
              <a:ln>
                <a:noFill/>
              </a:ln>
              <a:solidFill>
                <a:srgbClr val="DDDDDD"/>
              </a:solidFill>
              <a:effectLst/>
              <a:latin typeface="Microsoft Sans Serif" pitchFamily="34" charset="0"/>
            </a:endParaRPr>
          </a:p>
        </p:txBody>
      </p:sp>
      <p:sp>
        <p:nvSpPr>
          <p:cNvPr id="16" name="Ovale 15"/>
          <p:cNvSpPr/>
          <p:nvPr/>
        </p:nvSpPr>
        <p:spPr bwMode="auto">
          <a:xfrm>
            <a:off x="5804520" y="3779921"/>
            <a:ext cx="2108536" cy="1070396"/>
          </a:xfrm>
          <a:prstGeom prst="ellipse">
            <a:avLst/>
          </a:prstGeom>
          <a:noFill/>
          <a:ln w="31750" cap="flat" cmpd="sng" algn="ctr">
            <a:solidFill>
              <a:schemeClr val="accent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IT" sz="2400" b="1" i="0" u="none" strike="noStrike" cap="none" normalizeH="0" baseline="0" smtClean="0">
              <a:ln>
                <a:noFill/>
              </a:ln>
              <a:solidFill>
                <a:srgbClr val="DDDDDD"/>
              </a:solidFill>
              <a:effectLst/>
              <a:latin typeface="Microsoft Sans Serif" pitchFamily="34" charset="0"/>
            </a:endParaRPr>
          </a:p>
        </p:txBody>
      </p:sp>
      <p:sp>
        <p:nvSpPr>
          <p:cNvPr id="17" name="CasellaDiTesto 16"/>
          <p:cNvSpPr txBox="1"/>
          <p:nvPr/>
        </p:nvSpPr>
        <p:spPr>
          <a:xfrm>
            <a:off x="4993332" y="6291317"/>
            <a:ext cx="4763244" cy="954107"/>
          </a:xfrm>
          <a:prstGeom prst="rect">
            <a:avLst/>
          </a:prstGeom>
          <a:noFill/>
        </p:spPr>
        <p:txBody>
          <a:bodyPr wrap="square" rtlCol="0">
            <a:spAutoFit/>
          </a:bodyPr>
          <a:lstStyle/>
          <a:p>
            <a:r>
              <a:rPr lang="en-GB" sz="2800" b="1" dirty="0" smtClean="0"/>
              <a:t>ROME 3: </a:t>
            </a:r>
            <a:r>
              <a:rPr lang="it-IT" sz="2400" dirty="0">
                <a:solidFill>
                  <a:srgbClr val="000000"/>
                </a:solidFill>
                <a:latin typeface="Comic Sans MS" pitchFamily="66" charset="0"/>
                <a:ea typeface="Times New Roman" pitchFamily="18" charset="0"/>
                <a:cs typeface="Tahoma" pitchFamily="34" charset="0"/>
              </a:rPr>
              <a:t>31/01-03/02/2014</a:t>
            </a:r>
            <a:endParaRPr lang="it-IT" sz="2400" dirty="0"/>
          </a:p>
          <a:p>
            <a:r>
              <a:rPr lang="en-GB" sz="2800" b="1" dirty="0" smtClean="0"/>
              <a:t> </a:t>
            </a:r>
            <a:endParaRPr lang="en-GB" sz="2800" b="1" dirty="0"/>
          </a:p>
        </p:txBody>
      </p:sp>
    </p:spTree>
    <p:extLst>
      <p:ext uri="{BB962C8B-B14F-4D97-AF65-F5344CB8AC3E}">
        <p14:creationId xmlns:p14="http://schemas.microsoft.com/office/powerpoint/2010/main" val="4334821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23528" y="1412776"/>
            <a:ext cx="8229600" cy="576064"/>
          </a:xfrm>
        </p:spPr>
        <p:txBody>
          <a:bodyPr>
            <a:normAutofit fontScale="90000"/>
          </a:bodyPr>
          <a:lstStyle/>
          <a:p>
            <a:r>
              <a:rPr lang="en-GB" sz="3600" b="1" dirty="0">
                <a:solidFill>
                  <a:schemeClr val="tx2">
                    <a:lumMod val="60000"/>
                    <a:lumOff val="40000"/>
                  </a:schemeClr>
                </a:solidFill>
              </a:rPr>
              <a:t>Physical and biological forcing on the </a:t>
            </a:r>
            <a:r>
              <a:rPr lang="en-US" sz="3600" b="1" dirty="0">
                <a:solidFill>
                  <a:schemeClr val="tx2">
                    <a:lumMod val="60000"/>
                    <a:lumOff val="40000"/>
                  </a:schemeClr>
                </a:solidFill>
              </a:rPr>
              <a:t>mesoscale</a:t>
            </a:r>
            <a:r>
              <a:rPr lang="en-GB" sz="3600" b="1" dirty="0">
                <a:solidFill>
                  <a:schemeClr val="tx2">
                    <a:lumMod val="60000"/>
                    <a:lumOff val="40000"/>
                  </a:schemeClr>
                </a:solidFill>
              </a:rPr>
              <a:t> variability of the carbonate system in the Ross Sea (Antarctica) during the summer season </a:t>
            </a:r>
            <a:r>
              <a:rPr lang="en-GB" sz="3600" b="1" dirty="0" smtClean="0">
                <a:solidFill>
                  <a:schemeClr val="tx2">
                    <a:lumMod val="60000"/>
                    <a:lumOff val="40000"/>
                  </a:schemeClr>
                </a:solidFill>
              </a:rPr>
              <a:t>2014.</a:t>
            </a:r>
            <a:r>
              <a:rPr lang="en-GB" sz="2000" b="1" dirty="0" smtClean="0">
                <a:solidFill>
                  <a:srgbClr val="FFC000"/>
                </a:solidFill>
              </a:rPr>
              <a:t>(first  paper submitted)</a:t>
            </a:r>
            <a:r>
              <a:rPr lang="en-GB" sz="3600" b="1" dirty="0" smtClean="0">
                <a:solidFill>
                  <a:schemeClr val="tx2">
                    <a:lumMod val="60000"/>
                    <a:lumOff val="40000"/>
                  </a:schemeClr>
                </a:solidFill>
              </a:rPr>
              <a:t> </a:t>
            </a:r>
            <a:r>
              <a:rPr lang="it-IT" sz="3600" dirty="0">
                <a:solidFill>
                  <a:schemeClr val="tx2">
                    <a:lumMod val="60000"/>
                    <a:lumOff val="40000"/>
                  </a:schemeClr>
                </a:solidFill>
              </a:rPr>
              <a:t/>
            </a:r>
            <a:br>
              <a:rPr lang="it-IT" sz="3600" dirty="0">
                <a:solidFill>
                  <a:schemeClr val="tx2">
                    <a:lumMod val="60000"/>
                    <a:lumOff val="40000"/>
                  </a:schemeClr>
                </a:solidFill>
              </a:rPr>
            </a:br>
            <a:r>
              <a:rPr lang="it-IT" dirty="0">
                <a:solidFill>
                  <a:schemeClr val="tx2">
                    <a:lumMod val="60000"/>
                    <a:lumOff val="40000"/>
                  </a:schemeClr>
                </a:solidFill>
              </a:rPr>
              <a:t/>
            </a:r>
            <a:br>
              <a:rPr lang="it-IT" dirty="0">
                <a:solidFill>
                  <a:schemeClr val="tx2">
                    <a:lumMod val="60000"/>
                    <a:lumOff val="40000"/>
                  </a:schemeClr>
                </a:solidFill>
              </a:rPr>
            </a:br>
            <a:endParaRPr lang="it-IT" dirty="0">
              <a:solidFill>
                <a:schemeClr val="tx2">
                  <a:lumMod val="60000"/>
                  <a:lumOff val="40000"/>
                </a:schemeClr>
              </a:solidFill>
            </a:endParaRPr>
          </a:p>
        </p:txBody>
      </p:sp>
      <p:sp>
        <p:nvSpPr>
          <p:cNvPr id="3" name="Segnaposto contenuto 2"/>
          <p:cNvSpPr>
            <a:spLocks noGrp="1"/>
          </p:cNvSpPr>
          <p:nvPr>
            <p:ph idx="1"/>
          </p:nvPr>
        </p:nvSpPr>
        <p:spPr>
          <a:xfrm>
            <a:off x="395536" y="2348880"/>
            <a:ext cx="8229600" cy="4392488"/>
          </a:xfrm>
        </p:spPr>
        <p:txBody>
          <a:bodyPr>
            <a:normAutofit fontScale="62500" lnSpcReduction="20000"/>
          </a:bodyPr>
          <a:lstStyle/>
          <a:p>
            <a:pPr marL="0" indent="0">
              <a:buNone/>
            </a:pPr>
            <a:r>
              <a:rPr lang="it-IT" sz="4500" dirty="0">
                <a:solidFill>
                  <a:schemeClr val="tx2">
                    <a:lumMod val="60000"/>
                    <a:lumOff val="40000"/>
                  </a:schemeClr>
                </a:solidFill>
              </a:rPr>
              <a:t>Paola Rivaro</a:t>
            </a:r>
            <a:r>
              <a:rPr lang="it-IT" sz="4500" baseline="30000" dirty="0">
                <a:solidFill>
                  <a:schemeClr val="tx2">
                    <a:lumMod val="60000"/>
                    <a:lumOff val="40000"/>
                  </a:schemeClr>
                </a:solidFill>
              </a:rPr>
              <a:t>1*</a:t>
            </a:r>
            <a:r>
              <a:rPr lang="it-IT" sz="4500" dirty="0">
                <a:solidFill>
                  <a:schemeClr val="tx2">
                    <a:lumMod val="60000"/>
                    <a:lumOff val="40000"/>
                  </a:schemeClr>
                </a:solidFill>
              </a:rPr>
              <a:t>, Carmela Ianni</a:t>
            </a:r>
            <a:r>
              <a:rPr lang="it-IT" sz="4500" baseline="30000" dirty="0">
                <a:solidFill>
                  <a:schemeClr val="tx2">
                    <a:lumMod val="60000"/>
                    <a:lumOff val="40000"/>
                  </a:schemeClr>
                </a:solidFill>
              </a:rPr>
              <a:t>1</a:t>
            </a:r>
            <a:r>
              <a:rPr lang="it-IT" sz="4500" dirty="0">
                <a:solidFill>
                  <a:schemeClr val="tx2">
                    <a:lumMod val="60000"/>
                    <a:lumOff val="40000"/>
                  </a:schemeClr>
                </a:solidFill>
              </a:rPr>
              <a:t>, Leonardo Langone</a:t>
            </a:r>
            <a:r>
              <a:rPr lang="it-IT" sz="4500" baseline="30000" dirty="0">
                <a:solidFill>
                  <a:schemeClr val="tx2">
                    <a:lumMod val="60000"/>
                    <a:lumOff val="40000"/>
                  </a:schemeClr>
                </a:solidFill>
              </a:rPr>
              <a:t>2</a:t>
            </a:r>
            <a:r>
              <a:rPr lang="it-IT" sz="4500" dirty="0">
                <a:solidFill>
                  <a:schemeClr val="tx2">
                    <a:lumMod val="60000"/>
                    <a:lumOff val="40000"/>
                  </a:schemeClr>
                </a:solidFill>
              </a:rPr>
              <a:t>, Carlo Ori</a:t>
            </a:r>
            <a:r>
              <a:rPr lang="it-IT" sz="4500" baseline="30000" dirty="0">
                <a:solidFill>
                  <a:schemeClr val="tx2">
                    <a:lumMod val="60000"/>
                    <a:lumOff val="40000"/>
                  </a:schemeClr>
                </a:solidFill>
              </a:rPr>
              <a:t>2</a:t>
            </a:r>
            <a:r>
              <a:rPr lang="it-IT" sz="4500" dirty="0">
                <a:solidFill>
                  <a:schemeClr val="tx2">
                    <a:lumMod val="60000"/>
                    <a:lumOff val="40000"/>
                  </a:schemeClr>
                </a:solidFill>
              </a:rPr>
              <a:t>, Giuseppe Aulicino</a:t>
            </a:r>
            <a:r>
              <a:rPr lang="it-IT" sz="4500" baseline="30000" dirty="0">
                <a:solidFill>
                  <a:schemeClr val="tx2">
                    <a:lumMod val="60000"/>
                    <a:lumOff val="40000"/>
                  </a:schemeClr>
                </a:solidFill>
              </a:rPr>
              <a:t>3</a:t>
            </a:r>
            <a:r>
              <a:rPr lang="it-IT" sz="4500" dirty="0">
                <a:solidFill>
                  <a:schemeClr val="tx2">
                    <a:lumMod val="60000"/>
                    <a:lumOff val="40000"/>
                  </a:schemeClr>
                </a:solidFill>
              </a:rPr>
              <a:t>, Yuri Cotroneo</a:t>
            </a:r>
            <a:r>
              <a:rPr lang="it-IT" sz="4500" baseline="30000" dirty="0">
                <a:solidFill>
                  <a:schemeClr val="tx2">
                    <a:lumMod val="60000"/>
                    <a:lumOff val="40000"/>
                  </a:schemeClr>
                </a:solidFill>
              </a:rPr>
              <a:t>3</a:t>
            </a:r>
            <a:r>
              <a:rPr lang="it-IT" sz="4500" dirty="0">
                <a:solidFill>
                  <a:schemeClr val="tx2">
                    <a:lumMod val="60000"/>
                    <a:lumOff val="40000"/>
                  </a:schemeClr>
                </a:solidFill>
              </a:rPr>
              <a:t>, Maria Saggiomo</a:t>
            </a:r>
            <a:r>
              <a:rPr lang="it-IT" sz="4500" baseline="30000" dirty="0">
                <a:solidFill>
                  <a:schemeClr val="tx2">
                    <a:lumMod val="60000"/>
                    <a:lumOff val="40000"/>
                  </a:schemeClr>
                </a:solidFill>
              </a:rPr>
              <a:t>4</a:t>
            </a:r>
            <a:r>
              <a:rPr lang="it-IT" sz="4500" dirty="0">
                <a:solidFill>
                  <a:schemeClr val="tx2">
                    <a:lumMod val="60000"/>
                    <a:lumOff val="40000"/>
                  </a:schemeClr>
                </a:solidFill>
              </a:rPr>
              <a:t>, Olga </a:t>
            </a:r>
            <a:r>
              <a:rPr lang="it-IT" sz="4500" dirty="0" smtClean="0">
                <a:solidFill>
                  <a:schemeClr val="tx2">
                    <a:lumMod val="60000"/>
                    <a:lumOff val="40000"/>
                  </a:schemeClr>
                </a:solidFill>
              </a:rPr>
              <a:t>Mangoni</a:t>
            </a:r>
            <a:r>
              <a:rPr lang="it-IT" sz="4500" baseline="30000" dirty="0" smtClean="0">
                <a:solidFill>
                  <a:schemeClr val="tx2">
                    <a:lumMod val="60000"/>
                    <a:lumOff val="40000"/>
                  </a:schemeClr>
                </a:solidFill>
              </a:rPr>
              <a:t>5</a:t>
            </a:r>
          </a:p>
          <a:p>
            <a:pPr marL="0" indent="0">
              <a:buNone/>
            </a:pPr>
            <a:endParaRPr lang="it-IT" baseline="30000" dirty="0">
              <a:solidFill>
                <a:schemeClr val="tx2">
                  <a:lumMod val="60000"/>
                  <a:lumOff val="40000"/>
                </a:schemeClr>
              </a:solidFill>
            </a:endParaRPr>
          </a:p>
          <a:p>
            <a:pPr marL="0" indent="0">
              <a:buNone/>
            </a:pPr>
            <a:r>
              <a:rPr lang="en-GB" baseline="30000" dirty="0">
                <a:solidFill>
                  <a:schemeClr val="tx2">
                    <a:lumMod val="60000"/>
                    <a:lumOff val="40000"/>
                  </a:schemeClr>
                </a:solidFill>
              </a:rPr>
              <a:t>1</a:t>
            </a:r>
            <a:r>
              <a:rPr lang="en-GB" dirty="0">
                <a:solidFill>
                  <a:schemeClr val="tx2">
                    <a:lumMod val="60000"/>
                    <a:lumOff val="40000"/>
                  </a:schemeClr>
                </a:solidFill>
              </a:rPr>
              <a:t> Department of Chemistry and Industrial Chemistry, University of Genoa, via </a:t>
            </a:r>
            <a:r>
              <a:rPr lang="en-GB" dirty="0" err="1">
                <a:solidFill>
                  <a:schemeClr val="tx2">
                    <a:lumMod val="60000"/>
                    <a:lumOff val="40000"/>
                  </a:schemeClr>
                </a:solidFill>
              </a:rPr>
              <a:t>Dodecaneso</a:t>
            </a:r>
            <a:r>
              <a:rPr lang="en-GB" dirty="0">
                <a:solidFill>
                  <a:schemeClr val="tx2">
                    <a:lumMod val="60000"/>
                    <a:lumOff val="40000"/>
                  </a:schemeClr>
                </a:solidFill>
              </a:rPr>
              <a:t> 31, 16146 Genova, Italy.</a:t>
            </a:r>
            <a:endParaRPr lang="it-IT" dirty="0">
              <a:solidFill>
                <a:schemeClr val="tx2">
                  <a:lumMod val="60000"/>
                  <a:lumOff val="40000"/>
                </a:schemeClr>
              </a:solidFill>
            </a:endParaRPr>
          </a:p>
          <a:p>
            <a:pPr marL="0" indent="0">
              <a:buNone/>
            </a:pPr>
            <a:r>
              <a:rPr lang="en-GB" baseline="30000" dirty="0">
                <a:solidFill>
                  <a:schemeClr val="tx2">
                    <a:lumMod val="60000"/>
                    <a:lumOff val="40000"/>
                  </a:schemeClr>
                </a:solidFill>
              </a:rPr>
              <a:t>2</a:t>
            </a:r>
            <a:r>
              <a:rPr lang="en-GB" dirty="0">
                <a:solidFill>
                  <a:schemeClr val="tx2">
                    <a:lumMod val="60000"/>
                    <a:lumOff val="40000"/>
                  </a:schemeClr>
                </a:solidFill>
              </a:rPr>
              <a:t> National Research Council of Italy, Institute of Marine Sciences, Via </a:t>
            </a:r>
            <a:r>
              <a:rPr lang="en-GB" dirty="0" err="1">
                <a:solidFill>
                  <a:schemeClr val="tx2">
                    <a:lumMod val="60000"/>
                    <a:lumOff val="40000"/>
                  </a:schemeClr>
                </a:solidFill>
              </a:rPr>
              <a:t>Gobetti</a:t>
            </a:r>
            <a:r>
              <a:rPr lang="en-GB" dirty="0">
                <a:solidFill>
                  <a:schemeClr val="tx2">
                    <a:lumMod val="60000"/>
                    <a:lumOff val="40000"/>
                  </a:schemeClr>
                </a:solidFill>
              </a:rPr>
              <a:t>, 101, 40129 Bologna, Italy.</a:t>
            </a:r>
            <a:endParaRPr lang="it-IT" dirty="0">
              <a:solidFill>
                <a:schemeClr val="tx2">
                  <a:lumMod val="60000"/>
                  <a:lumOff val="40000"/>
                </a:schemeClr>
              </a:solidFill>
            </a:endParaRPr>
          </a:p>
          <a:p>
            <a:pPr marL="0" indent="0">
              <a:buNone/>
            </a:pPr>
            <a:r>
              <a:rPr lang="en-GB" baseline="30000" dirty="0">
                <a:solidFill>
                  <a:schemeClr val="tx2">
                    <a:lumMod val="60000"/>
                    <a:lumOff val="40000"/>
                  </a:schemeClr>
                </a:solidFill>
              </a:rPr>
              <a:t>3</a:t>
            </a:r>
            <a:r>
              <a:rPr lang="en-GB" dirty="0">
                <a:solidFill>
                  <a:schemeClr val="tx2">
                    <a:lumMod val="60000"/>
                    <a:lumOff val="40000"/>
                  </a:schemeClr>
                </a:solidFill>
              </a:rPr>
              <a:t> Department of Environmental Sciences, Parthenope University, Centro </a:t>
            </a:r>
            <a:r>
              <a:rPr lang="en-GB" dirty="0" err="1">
                <a:solidFill>
                  <a:schemeClr val="tx2">
                    <a:lumMod val="60000"/>
                    <a:lumOff val="40000"/>
                  </a:schemeClr>
                </a:solidFill>
              </a:rPr>
              <a:t>Direzionale</a:t>
            </a:r>
            <a:r>
              <a:rPr lang="en-GB" dirty="0">
                <a:solidFill>
                  <a:schemeClr val="tx2">
                    <a:lumMod val="60000"/>
                    <a:lumOff val="40000"/>
                  </a:schemeClr>
                </a:solidFill>
              </a:rPr>
              <a:t>, Isola C4 IT-80143 Napoli, Italy.</a:t>
            </a:r>
            <a:endParaRPr lang="it-IT" dirty="0">
              <a:solidFill>
                <a:schemeClr val="tx2">
                  <a:lumMod val="60000"/>
                  <a:lumOff val="40000"/>
                </a:schemeClr>
              </a:solidFill>
            </a:endParaRPr>
          </a:p>
          <a:p>
            <a:pPr marL="0" indent="0">
              <a:buNone/>
            </a:pPr>
            <a:r>
              <a:rPr lang="it-IT" baseline="30000" dirty="0">
                <a:solidFill>
                  <a:schemeClr val="tx2">
                    <a:lumMod val="60000"/>
                    <a:lumOff val="40000"/>
                  </a:schemeClr>
                </a:solidFill>
              </a:rPr>
              <a:t>4</a:t>
            </a:r>
            <a:r>
              <a:rPr lang="it-IT" dirty="0">
                <a:solidFill>
                  <a:schemeClr val="tx2">
                    <a:lumMod val="60000"/>
                    <a:lumOff val="40000"/>
                  </a:schemeClr>
                </a:solidFill>
              </a:rPr>
              <a:t> Stazione Zoologica Anton </a:t>
            </a:r>
            <a:r>
              <a:rPr lang="it-IT" dirty="0" err="1">
                <a:solidFill>
                  <a:schemeClr val="tx2">
                    <a:lumMod val="60000"/>
                    <a:lumOff val="40000"/>
                  </a:schemeClr>
                </a:solidFill>
              </a:rPr>
              <a:t>Dohrn</a:t>
            </a:r>
            <a:r>
              <a:rPr lang="it-IT" dirty="0">
                <a:solidFill>
                  <a:schemeClr val="tx2">
                    <a:lumMod val="60000"/>
                    <a:lumOff val="40000"/>
                  </a:schemeClr>
                </a:solidFill>
              </a:rPr>
              <a:t>, Villa Comunale 1, 80121 Napoli, </a:t>
            </a:r>
            <a:r>
              <a:rPr lang="it-IT" dirty="0" err="1">
                <a:solidFill>
                  <a:schemeClr val="tx2">
                    <a:lumMod val="60000"/>
                    <a:lumOff val="40000"/>
                  </a:schemeClr>
                </a:solidFill>
              </a:rPr>
              <a:t>Italy</a:t>
            </a:r>
            <a:r>
              <a:rPr lang="it-IT" dirty="0">
                <a:solidFill>
                  <a:schemeClr val="tx2">
                    <a:lumMod val="60000"/>
                    <a:lumOff val="40000"/>
                  </a:schemeClr>
                </a:solidFill>
              </a:rPr>
              <a:t>.</a:t>
            </a:r>
          </a:p>
          <a:p>
            <a:pPr marL="0" indent="0">
              <a:buNone/>
            </a:pPr>
            <a:r>
              <a:rPr lang="en-GB" baseline="30000" dirty="0">
                <a:solidFill>
                  <a:schemeClr val="tx2">
                    <a:lumMod val="60000"/>
                    <a:lumOff val="40000"/>
                  </a:schemeClr>
                </a:solidFill>
              </a:rPr>
              <a:t>5 </a:t>
            </a:r>
            <a:r>
              <a:rPr lang="en-GB" dirty="0">
                <a:solidFill>
                  <a:schemeClr val="tx2">
                    <a:lumMod val="60000"/>
                    <a:lumOff val="40000"/>
                  </a:schemeClr>
                </a:solidFill>
              </a:rPr>
              <a:t>Department of Biology, University of Napoli Federico II, via </a:t>
            </a:r>
            <a:r>
              <a:rPr lang="en-GB" dirty="0" err="1">
                <a:solidFill>
                  <a:schemeClr val="tx2">
                    <a:lumMod val="60000"/>
                    <a:lumOff val="40000"/>
                  </a:schemeClr>
                </a:solidFill>
              </a:rPr>
              <a:t>Mezzocannone</a:t>
            </a:r>
            <a:r>
              <a:rPr lang="en-GB" dirty="0">
                <a:solidFill>
                  <a:schemeClr val="tx2">
                    <a:lumMod val="60000"/>
                    <a:lumOff val="40000"/>
                  </a:schemeClr>
                </a:solidFill>
              </a:rPr>
              <a:t>, 8, 80134 Napoli, Italy</a:t>
            </a:r>
            <a:r>
              <a:rPr lang="en-GB" dirty="0" smtClean="0">
                <a:solidFill>
                  <a:schemeClr val="tx2">
                    <a:lumMod val="60000"/>
                    <a:lumOff val="40000"/>
                  </a:schemeClr>
                </a:solidFill>
              </a:rPr>
              <a:t>.</a:t>
            </a:r>
            <a:endParaRPr lang="it-IT" dirty="0">
              <a:solidFill>
                <a:schemeClr val="tx2">
                  <a:lumMod val="60000"/>
                  <a:lumOff val="40000"/>
                </a:schemeClr>
              </a:solidFill>
            </a:endParaRPr>
          </a:p>
        </p:txBody>
      </p:sp>
    </p:spTree>
    <p:extLst>
      <p:ext uri="{BB962C8B-B14F-4D97-AF65-F5344CB8AC3E}">
        <p14:creationId xmlns:p14="http://schemas.microsoft.com/office/powerpoint/2010/main" val="4826019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36512" y="11832"/>
            <a:ext cx="9144000" cy="6740307"/>
          </a:xfrm>
          <a:prstGeom prst="rect">
            <a:avLst/>
          </a:prstGeom>
        </p:spPr>
        <p:txBody>
          <a:bodyPr wrap="square">
            <a:spAutoFit/>
          </a:bodyPr>
          <a:lstStyle/>
          <a:p>
            <a:pPr algn="just"/>
            <a:r>
              <a:rPr lang="en-US" sz="2400" b="1" dirty="0">
                <a:solidFill>
                  <a:schemeClr val="tx2">
                    <a:lumMod val="60000"/>
                    <a:lumOff val="40000"/>
                  </a:schemeClr>
                </a:solidFill>
              </a:rPr>
              <a:t>AIM:</a:t>
            </a:r>
          </a:p>
          <a:p>
            <a:pPr algn="just"/>
            <a:r>
              <a:rPr lang="en-US" sz="2400" dirty="0">
                <a:solidFill>
                  <a:schemeClr val="tx2">
                    <a:lumMod val="60000"/>
                    <a:lumOff val="40000"/>
                  </a:schemeClr>
                </a:solidFill>
              </a:rPr>
              <a:t>E</a:t>
            </a:r>
            <a:r>
              <a:rPr lang="en-US" sz="2400" dirty="0" smtClean="0">
                <a:solidFill>
                  <a:schemeClr val="tx2">
                    <a:lumMod val="60000"/>
                    <a:lumOff val="40000"/>
                  </a:schemeClr>
                </a:solidFill>
              </a:rPr>
              <a:t>valuating </a:t>
            </a:r>
            <a:r>
              <a:rPr lang="en-US" sz="2400" dirty="0">
                <a:solidFill>
                  <a:schemeClr val="tx2">
                    <a:lumMod val="60000"/>
                    <a:lumOff val="40000"/>
                  </a:schemeClr>
                </a:solidFill>
              </a:rPr>
              <a:t>the physical and biological forcing on the carbonate system variability at </a:t>
            </a:r>
            <a:r>
              <a:rPr lang="en-US" sz="2400" dirty="0" smtClean="0">
                <a:solidFill>
                  <a:schemeClr val="tx2">
                    <a:lumMod val="60000"/>
                    <a:lumOff val="40000"/>
                  </a:schemeClr>
                </a:solidFill>
              </a:rPr>
              <a:t>a</a:t>
            </a:r>
            <a:r>
              <a:rPr lang="it-IT" sz="2400" dirty="0" err="1" smtClean="0">
                <a:solidFill>
                  <a:schemeClr val="tx2">
                    <a:lumMod val="60000"/>
                    <a:lumOff val="40000"/>
                  </a:schemeClr>
                </a:solidFill>
              </a:rPr>
              <a:t>mesoscale</a:t>
            </a:r>
            <a:r>
              <a:rPr lang="it-IT" sz="2400" dirty="0" smtClean="0">
                <a:solidFill>
                  <a:schemeClr val="tx2">
                    <a:lumMod val="60000"/>
                    <a:lumOff val="40000"/>
                  </a:schemeClr>
                </a:solidFill>
              </a:rPr>
              <a:t> </a:t>
            </a:r>
            <a:r>
              <a:rPr lang="it-IT" sz="2400" dirty="0" err="1" smtClean="0">
                <a:solidFill>
                  <a:schemeClr val="tx2">
                    <a:lumMod val="60000"/>
                    <a:lumOff val="40000"/>
                  </a:schemeClr>
                </a:solidFill>
              </a:rPr>
              <a:t>level</a:t>
            </a:r>
            <a:endParaRPr lang="it-IT" sz="2400" dirty="0" smtClean="0">
              <a:solidFill>
                <a:schemeClr val="tx2">
                  <a:lumMod val="60000"/>
                  <a:lumOff val="40000"/>
                </a:schemeClr>
              </a:solidFill>
            </a:endParaRPr>
          </a:p>
          <a:p>
            <a:pPr algn="just"/>
            <a:endParaRPr lang="en-US" sz="2400" dirty="0" smtClean="0">
              <a:solidFill>
                <a:schemeClr val="tx2">
                  <a:lumMod val="60000"/>
                  <a:lumOff val="40000"/>
                </a:schemeClr>
              </a:solidFill>
            </a:endParaRPr>
          </a:p>
          <a:p>
            <a:pPr algn="just"/>
            <a:r>
              <a:rPr lang="en-US" sz="2400" b="1" dirty="0" smtClean="0">
                <a:solidFill>
                  <a:schemeClr val="tx2">
                    <a:lumMod val="60000"/>
                    <a:lumOff val="40000"/>
                  </a:schemeClr>
                </a:solidFill>
              </a:rPr>
              <a:t>METHODS:</a:t>
            </a:r>
          </a:p>
          <a:p>
            <a:pPr algn="just"/>
            <a:endParaRPr lang="en-US" sz="2400" dirty="0">
              <a:solidFill>
                <a:schemeClr val="tx2">
                  <a:lumMod val="60000"/>
                  <a:lumOff val="40000"/>
                </a:schemeClr>
              </a:solidFill>
            </a:endParaRPr>
          </a:p>
          <a:p>
            <a:pPr algn="just"/>
            <a:r>
              <a:rPr lang="en-US" sz="2400" dirty="0" smtClean="0">
                <a:solidFill>
                  <a:schemeClr val="tx2">
                    <a:lumMod val="60000"/>
                    <a:lumOff val="40000"/>
                  </a:schemeClr>
                </a:solidFill>
              </a:rPr>
              <a:t>Total </a:t>
            </a:r>
            <a:r>
              <a:rPr lang="en-US" sz="2400" dirty="0">
                <a:solidFill>
                  <a:schemeClr val="tx2">
                    <a:lumMod val="60000"/>
                    <a:lumOff val="40000"/>
                  </a:schemeClr>
                </a:solidFill>
              </a:rPr>
              <a:t>alkalinity, pH, dissolved oxygen, phytoplankton pigments and taxonomic composition </a:t>
            </a:r>
            <a:r>
              <a:rPr lang="en-US" sz="2400" dirty="0" smtClean="0">
                <a:solidFill>
                  <a:schemeClr val="tx2">
                    <a:lumMod val="60000"/>
                    <a:lumOff val="40000"/>
                  </a:schemeClr>
                </a:solidFill>
              </a:rPr>
              <a:t>were investigated </a:t>
            </a:r>
            <a:r>
              <a:rPr lang="en-US" sz="2400" dirty="0">
                <a:solidFill>
                  <a:schemeClr val="tx2">
                    <a:lumMod val="60000"/>
                    <a:lumOff val="40000"/>
                  </a:schemeClr>
                </a:solidFill>
              </a:rPr>
              <a:t>in combination with measurements of temperature, salinity and current </a:t>
            </a:r>
            <a:r>
              <a:rPr lang="en-US" sz="2400" dirty="0" smtClean="0">
                <a:solidFill>
                  <a:schemeClr val="tx2">
                    <a:lumMod val="60000"/>
                    <a:lumOff val="40000"/>
                  </a:schemeClr>
                </a:solidFill>
              </a:rPr>
              <a:t>speed (LADCP)</a:t>
            </a:r>
          </a:p>
          <a:p>
            <a:pPr algn="just"/>
            <a:endParaRPr lang="en-US" sz="2400" dirty="0">
              <a:solidFill>
                <a:schemeClr val="tx2">
                  <a:lumMod val="60000"/>
                  <a:lumOff val="40000"/>
                </a:schemeClr>
              </a:solidFill>
            </a:endParaRPr>
          </a:p>
          <a:p>
            <a:pPr algn="just"/>
            <a:r>
              <a:rPr lang="it-IT" sz="2400" dirty="0">
                <a:solidFill>
                  <a:schemeClr val="tx2">
                    <a:lumMod val="60000"/>
                    <a:lumOff val="40000"/>
                  </a:schemeClr>
                </a:solidFill>
              </a:rPr>
              <a:t>The </a:t>
            </a:r>
            <a:r>
              <a:rPr lang="it-IT" sz="2400" dirty="0" err="1" smtClean="0">
                <a:solidFill>
                  <a:schemeClr val="tx2">
                    <a:lumMod val="60000"/>
                    <a:lumOff val="40000"/>
                  </a:schemeClr>
                </a:solidFill>
              </a:rPr>
              <a:t>total</a:t>
            </a:r>
            <a:r>
              <a:rPr lang="it-IT" sz="2400" dirty="0" smtClean="0">
                <a:solidFill>
                  <a:schemeClr val="tx2">
                    <a:lumMod val="60000"/>
                    <a:lumOff val="40000"/>
                  </a:schemeClr>
                </a:solidFill>
              </a:rPr>
              <a:t> </a:t>
            </a:r>
            <a:r>
              <a:rPr lang="en-US" sz="2400" dirty="0" smtClean="0">
                <a:solidFill>
                  <a:schemeClr val="tx2">
                    <a:lumMod val="60000"/>
                    <a:lumOff val="40000"/>
                  </a:schemeClr>
                </a:solidFill>
              </a:rPr>
              <a:t>inorganic </a:t>
            </a:r>
            <a:r>
              <a:rPr lang="en-US" sz="2400" dirty="0">
                <a:solidFill>
                  <a:schemeClr val="tx2">
                    <a:lumMod val="60000"/>
                    <a:lumOff val="40000"/>
                  </a:schemeClr>
                </a:solidFill>
              </a:rPr>
              <a:t>carbon, the sea water CO2 partial pressure, the saturation grade for calcite and </a:t>
            </a:r>
            <a:r>
              <a:rPr lang="en-US" sz="2400" dirty="0" smtClean="0">
                <a:solidFill>
                  <a:schemeClr val="tx2">
                    <a:lumMod val="60000"/>
                    <a:lumOff val="40000"/>
                  </a:schemeClr>
                </a:solidFill>
              </a:rPr>
              <a:t>aragonite were </a:t>
            </a:r>
            <a:r>
              <a:rPr lang="en-US" sz="2400" dirty="0">
                <a:solidFill>
                  <a:schemeClr val="tx2">
                    <a:lumMod val="60000"/>
                    <a:lumOff val="40000"/>
                  </a:schemeClr>
                </a:solidFill>
              </a:rPr>
              <a:t>calculated from the measured total alkalinity and </a:t>
            </a:r>
            <a:r>
              <a:rPr lang="en-US" sz="2400" dirty="0" err="1" smtClean="0">
                <a:solidFill>
                  <a:schemeClr val="tx2">
                    <a:lumMod val="60000"/>
                    <a:lumOff val="40000"/>
                  </a:schemeClr>
                </a:solidFill>
              </a:rPr>
              <a:t>pH.</a:t>
            </a:r>
            <a:endParaRPr lang="en-US" sz="2400" dirty="0" smtClean="0">
              <a:solidFill>
                <a:schemeClr val="tx2">
                  <a:lumMod val="60000"/>
                  <a:lumOff val="40000"/>
                </a:schemeClr>
              </a:solidFill>
            </a:endParaRPr>
          </a:p>
          <a:p>
            <a:pPr algn="just"/>
            <a:endParaRPr lang="en-US" sz="2400" dirty="0">
              <a:solidFill>
                <a:schemeClr val="tx2">
                  <a:lumMod val="60000"/>
                  <a:lumOff val="40000"/>
                </a:schemeClr>
              </a:solidFill>
            </a:endParaRPr>
          </a:p>
          <a:p>
            <a:pPr algn="just"/>
            <a:r>
              <a:rPr lang="en-US" sz="2400" dirty="0" smtClean="0">
                <a:solidFill>
                  <a:schemeClr val="tx2">
                    <a:lumMod val="60000"/>
                    <a:lumOff val="40000"/>
                  </a:schemeClr>
                </a:solidFill>
              </a:rPr>
              <a:t>Continuous </a:t>
            </a:r>
            <a:r>
              <a:rPr lang="en-US" sz="2400" dirty="0">
                <a:solidFill>
                  <a:schemeClr val="tx2">
                    <a:lumMod val="60000"/>
                    <a:lumOff val="40000"/>
                  </a:schemeClr>
                </a:solidFill>
              </a:rPr>
              <a:t>measurements </a:t>
            </a:r>
            <a:r>
              <a:rPr lang="en-US" sz="2400" dirty="0" smtClean="0">
                <a:solidFill>
                  <a:schemeClr val="tx2">
                    <a:lumMod val="60000"/>
                    <a:lumOff val="40000"/>
                  </a:schemeClr>
                </a:solidFill>
              </a:rPr>
              <a:t>of atmospheric </a:t>
            </a:r>
            <a:r>
              <a:rPr lang="en-US" sz="2400" dirty="0">
                <a:solidFill>
                  <a:schemeClr val="tx2">
                    <a:lumMod val="60000"/>
                    <a:lumOff val="40000"/>
                  </a:schemeClr>
                </a:solidFill>
              </a:rPr>
              <a:t>CO2 concentration was carried out during all duration of the sampling</a:t>
            </a:r>
            <a:r>
              <a:rPr lang="en-US" sz="2400" dirty="0" smtClean="0">
                <a:solidFill>
                  <a:schemeClr val="tx2">
                    <a:lumMod val="60000"/>
                    <a:lumOff val="40000"/>
                  </a:schemeClr>
                </a:solidFill>
              </a:rPr>
              <a:t>.</a:t>
            </a:r>
          </a:p>
          <a:p>
            <a:pPr algn="just"/>
            <a:r>
              <a:rPr lang="en-US" sz="2400" dirty="0" smtClean="0">
                <a:solidFill>
                  <a:schemeClr val="tx2">
                    <a:lumMod val="60000"/>
                    <a:lumOff val="40000"/>
                  </a:schemeClr>
                </a:solidFill>
              </a:rPr>
              <a:t>Results are obtained from the analysis of the ROME2 </a:t>
            </a:r>
            <a:r>
              <a:rPr lang="en-US" sz="2400" dirty="0" err="1" smtClean="0">
                <a:solidFill>
                  <a:schemeClr val="tx2">
                    <a:lumMod val="60000"/>
                    <a:lumOff val="40000"/>
                  </a:schemeClr>
                </a:solidFill>
              </a:rPr>
              <a:t>experimente</a:t>
            </a:r>
            <a:r>
              <a:rPr lang="en-US" sz="2400" dirty="0" smtClean="0">
                <a:solidFill>
                  <a:schemeClr val="tx2">
                    <a:lumMod val="60000"/>
                    <a:lumOff val="40000"/>
                  </a:schemeClr>
                </a:solidFill>
              </a:rPr>
              <a:t> (more coastal)</a:t>
            </a:r>
            <a:endParaRPr lang="it-IT" sz="2400" dirty="0">
              <a:solidFill>
                <a:schemeClr val="tx2">
                  <a:lumMod val="60000"/>
                  <a:lumOff val="40000"/>
                </a:schemeClr>
              </a:solidFill>
            </a:endParaRPr>
          </a:p>
        </p:txBody>
      </p:sp>
    </p:spTree>
    <p:extLst>
      <p:ext uri="{BB962C8B-B14F-4D97-AF65-F5344CB8AC3E}">
        <p14:creationId xmlns:p14="http://schemas.microsoft.com/office/powerpoint/2010/main" val="9189696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47625" y="-80239"/>
            <a:ext cx="9144000" cy="7109639"/>
          </a:xfrm>
          <a:prstGeom prst="rect">
            <a:avLst/>
          </a:prstGeom>
        </p:spPr>
        <p:txBody>
          <a:bodyPr wrap="square">
            <a:spAutoFit/>
          </a:bodyPr>
          <a:lstStyle/>
          <a:p>
            <a:r>
              <a:rPr lang="en-US" sz="2400" b="1" u="sng" dirty="0" smtClean="0">
                <a:solidFill>
                  <a:schemeClr val="tx2">
                    <a:lumMod val="60000"/>
                    <a:lumOff val="40000"/>
                  </a:schemeClr>
                </a:solidFill>
              </a:rPr>
              <a:t>RESULTS:</a:t>
            </a:r>
          </a:p>
          <a:p>
            <a:endParaRPr lang="en-US" sz="2400" dirty="0">
              <a:solidFill>
                <a:schemeClr val="tx2">
                  <a:lumMod val="60000"/>
                  <a:lumOff val="40000"/>
                </a:schemeClr>
              </a:solidFill>
            </a:endParaRPr>
          </a:p>
          <a:p>
            <a:r>
              <a:rPr lang="en-US" sz="2400" dirty="0" smtClean="0">
                <a:solidFill>
                  <a:schemeClr val="tx2">
                    <a:lumMod val="60000"/>
                    <a:lumOff val="40000"/>
                  </a:schemeClr>
                </a:solidFill>
              </a:rPr>
              <a:t>LADCP </a:t>
            </a:r>
            <a:r>
              <a:rPr lang="en-US" sz="2400" dirty="0">
                <a:solidFill>
                  <a:schemeClr val="tx2">
                    <a:lumMod val="60000"/>
                    <a:lumOff val="40000"/>
                  </a:schemeClr>
                </a:solidFill>
              </a:rPr>
              <a:t>measurements revealed the presence of a significant change in current speed and direction </a:t>
            </a:r>
            <a:r>
              <a:rPr lang="en-US" sz="2400" dirty="0" smtClean="0">
                <a:solidFill>
                  <a:schemeClr val="tx2">
                    <a:lumMod val="60000"/>
                    <a:lumOff val="40000"/>
                  </a:schemeClr>
                </a:solidFill>
              </a:rPr>
              <a:t>in correspondence </a:t>
            </a:r>
            <a:r>
              <a:rPr lang="en-US" sz="2400" dirty="0">
                <a:solidFill>
                  <a:schemeClr val="tx2">
                    <a:lumMod val="60000"/>
                    <a:lumOff val="40000"/>
                  </a:schemeClr>
                </a:solidFill>
              </a:rPr>
              <a:t>of a well demarked frontal line. The frontal zone was characterized by </a:t>
            </a:r>
            <a:r>
              <a:rPr lang="en-US" sz="2400" dirty="0" smtClean="0">
                <a:solidFill>
                  <a:schemeClr val="tx2">
                    <a:lumMod val="60000"/>
                    <a:lumOff val="40000"/>
                  </a:schemeClr>
                </a:solidFill>
              </a:rPr>
              <a:t>intense gradients </a:t>
            </a:r>
            <a:r>
              <a:rPr lang="en-US" sz="2400" dirty="0">
                <a:solidFill>
                  <a:schemeClr val="tx2">
                    <a:lumMod val="60000"/>
                    <a:lumOff val="40000"/>
                  </a:schemeClr>
                </a:solidFill>
              </a:rPr>
              <a:t>in both temperature and salinity.</a:t>
            </a:r>
            <a:endParaRPr lang="en-US" sz="2400" dirty="0" smtClean="0">
              <a:solidFill>
                <a:schemeClr val="tx2">
                  <a:lumMod val="60000"/>
                  <a:lumOff val="40000"/>
                </a:schemeClr>
              </a:solidFill>
            </a:endParaRPr>
          </a:p>
          <a:p>
            <a:endParaRPr lang="en-US" sz="2400" dirty="0">
              <a:solidFill>
                <a:schemeClr val="tx2">
                  <a:lumMod val="60000"/>
                  <a:lumOff val="40000"/>
                </a:schemeClr>
              </a:solidFill>
            </a:endParaRPr>
          </a:p>
          <a:p>
            <a:r>
              <a:rPr lang="en-US" sz="2400" dirty="0" smtClean="0">
                <a:solidFill>
                  <a:schemeClr val="tx2">
                    <a:lumMod val="60000"/>
                    <a:lumOff val="40000"/>
                  </a:schemeClr>
                </a:solidFill>
              </a:rPr>
              <a:t>The </a:t>
            </a:r>
            <a:r>
              <a:rPr lang="en-US" sz="2400" dirty="0">
                <a:solidFill>
                  <a:schemeClr val="tx2">
                    <a:lumMod val="60000"/>
                    <a:lumOff val="40000"/>
                  </a:schemeClr>
                </a:solidFill>
              </a:rPr>
              <a:t>distribution of the carbonate system in surface waters was controlled </a:t>
            </a:r>
            <a:r>
              <a:rPr lang="en-US" sz="2400" dirty="0" smtClean="0">
                <a:solidFill>
                  <a:schemeClr val="tx2">
                    <a:lumMod val="60000"/>
                    <a:lumOff val="40000"/>
                  </a:schemeClr>
                </a:solidFill>
              </a:rPr>
              <a:t>largely throughout </a:t>
            </a:r>
            <a:r>
              <a:rPr lang="en-US" sz="2400" dirty="0">
                <a:solidFill>
                  <a:schemeClr val="tx2">
                    <a:lumMod val="60000"/>
                    <a:lumOff val="40000"/>
                  </a:schemeClr>
                </a:solidFill>
              </a:rPr>
              <a:t>the phytoplankton activity more than the physical </a:t>
            </a:r>
            <a:r>
              <a:rPr lang="en-US" sz="2400" dirty="0" smtClean="0">
                <a:solidFill>
                  <a:schemeClr val="tx2">
                    <a:lumMod val="60000"/>
                    <a:lumOff val="40000"/>
                  </a:schemeClr>
                </a:solidFill>
              </a:rPr>
              <a:t>forcing</a:t>
            </a:r>
          </a:p>
          <a:p>
            <a:endParaRPr lang="en-US" sz="2400" dirty="0">
              <a:solidFill>
                <a:schemeClr val="tx2">
                  <a:lumMod val="60000"/>
                  <a:lumOff val="40000"/>
                </a:schemeClr>
              </a:solidFill>
            </a:endParaRPr>
          </a:p>
          <a:p>
            <a:r>
              <a:rPr lang="en-US" sz="2400" dirty="0">
                <a:solidFill>
                  <a:schemeClr val="tx2">
                    <a:lumMod val="60000"/>
                    <a:lumOff val="40000"/>
                  </a:schemeClr>
                </a:solidFill>
              </a:rPr>
              <a:t>The dominance of diatoms </a:t>
            </a:r>
            <a:r>
              <a:rPr lang="en-US" sz="2400" dirty="0" smtClean="0">
                <a:solidFill>
                  <a:schemeClr val="tx2">
                    <a:lumMod val="60000"/>
                    <a:lumOff val="40000"/>
                  </a:schemeClr>
                </a:solidFill>
              </a:rPr>
              <a:t>vs </a:t>
            </a:r>
            <a:r>
              <a:rPr lang="en-US" sz="2400" dirty="0" err="1">
                <a:solidFill>
                  <a:schemeClr val="tx2">
                    <a:lumMod val="60000"/>
                    <a:lumOff val="40000"/>
                  </a:schemeClr>
                </a:solidFill>
              </a:rPr>
              <a:t>haptophyceae</a:t>
            </a:r>
            <a:r>
              <a:rPr lang="en-US" sz="2400" dirty="0">
                <a:solidFill>
                  <a:schemeClr val="tx2">
                    <a:lumMod val="60000"/>
                    <a:lumOff val="40000"/>
                  </a:schemeClr>
                </a:solidFill>
              </a:rPr>
              <a:t> is found to have particular implications </a:t>
            </a:r>
            <a:r>
              <a:rPr lang="en-US" sz="2400" dirty="0" smtClean="0">
                <a:solidFill>
                  <a:schemeClr val="tx2">
                    <a:lumMod val="60000"/>
                    <a:lumOff val="40000"/>
                  </a:schemeClr>
                </a:solidFill>
              </a:rPr>
              <a:t>for </a:t>
            </a:r>
            <a:r>
              <a:rPr lang="en-US" sz="2400" dirty="0">
                <a:solidFill>
                  <a:schemeClr val="tx2">
                    <a:lumMod val="60000"/>
                    <a:lumOff val="40000"/>
                  </a:schemeClr>
                </a:solidFill>
              </a:rPr>
              <a:t>the ratios of nutrient drawdown and carbon </a:t>
            </a:r>
            <a:r>
              <a:rPr lang="en-US" sz="2400" dirty="0" smtClean="0">
                <a:solidFill>
                  <a:schemeClr val="tx2">
                    <a:lumMod val="60000"/>
                    <a:lumOff val="40000"/>
                  </a:schemeClr>
                </a:solidFill>
              </a:rPr>
              <a:t>export</a:t>
            </a:r>
          </a:p>
          <a:p>
            <a:endParaRPr lang="en-US" sz="2400" dirty="0">
              <a:solidFill>
                <a:schemeClr val="tx2">
                  <a:lumMod val="60000"/>
                  <a:lumOff val="40000"/>
                </a:schemeClr>
              </a:solidFill>
            </a:endParaRPr>
          </a:p>
          <a:p>
            <a:r>
              <a:rPr lang="en-US" sz="2400" dirty="0">
                <a:solidFill>
                  <a:schemeClr val="tx2">
                    <a:lumMod val="60000"/>
                    <a:lumOff val="40000"/>
                  </a:schemeClr>
                </a:solidFill>
              </a:rPr>
              <a:t>Should phytoplankton communities shift from </a:t>
            </a:r>
            <a:r>
              <a:rPr lang="en-GB" sz="2400" i="1" dirty="0" err="1">
                <a:solidFill>
                  <a:schemeClr val="tx2">
                    <a:lumMod val="60000"/>
                    <a:lumOff val="40000"/>
                  </a:schemeClr>
                </a:solidFill>
              </a:rPr>
              <a:t>Phaeocystis</a:t>
            </a:r>
            <a:r>
              <a:rPr lang="en-GB" sz="2400" i="1" dirty="0">
                <a:solidFill>
                  <a:schemeClr val="tx2">
                    <a:lumMod val="60000"/>
                    <a:lumOff val="40000"/>
                  </a:schemeClr>
                </a:solidFill>
              </a:rPr>
              <a:t> </a:t>
            </a:r>
            <a:r>
              <a:rPr lang="en-GB" sz="2400" i="1" dirty="0" smtClean="0">
                <a:solidFill>
                  <a:schemeClr val="tx2">
                    <a:lumMod val="60000"/>
                    <a:lumOff val="40000"/>
                  </a:schemeClr>
                </a:solidFill>
              </a:rPr>
              <a:t>Antarctica </a:t>
            </a:r>
            <a:r>
              <a:rPr lang="en-US" sz="2400" dirty="0" smtClean="0">
                <a:solidFill>
                  <a:schemeClr val="tx2">
                    <a:lumMod val="60000"/>
                    <a:lumOff val="40000"/>
                  </a:schemeClr>
                </a:solidFill>
              </a:rPr>
              <a:t>to </a:t>
            </a:r>
            <a:r>
              <a:rPr lang="en-US" sz="2400" dirty="0">
                <a:solidFill>
                  <a:schemeClr val="tx2">
                    <a:lumMod val="60000"/>
                    <a:lumOff val="40000"/>
                  </a:schemeClr>
                </a:solidFill>
              </a:rPr>
              <a:t>diatom dominance in response to enhanced upper ocean stratification (Sarmiento et al</a:t>
            </a:r>
            <a:r>
              <a:rPr lang="en-US" sz="2400" dirty="0" smtClean="0">
                <a:solidFill>
                  <a:schemeClr val="tx2">
                    <a:lumMod val="60000"/>
                    <a:lumOff val="40000"/>
                  </a:schemeClr>
                </a:solidFill>
              </a:rPr>
              <a:t>., </a:t>
            </a:r>
            <a:r>
              <a:rPr lang="en-US" sz="2400" dirty="0">
                <a:solidFill>
                  <a:schemeClr val="tx2">
                    <a:lumMod val="60000"/>
                    <a:lumOff val="40000"/>
                  </a:schemeClr>
                </a:solidFill>
              </a:rPr>
              <a:t>1998), then our data indicate that the CO2 drawdown estimated from the C/P ratio, would </a:t>
            </a:r>
            <a:r>
              <a:rPr lang="en-US" sz="2400" dirty="0" smtClean="0">
                <a:solidFill>
                  <a:schemeClr val="tx2">
                    <a:lumMod val="60000"/>
                    <a:lumOff val="40000"/>
                  </a:schemeClr>
                </a:solidFill>
              </a:rPr>
              <a:t>be </a:t>
            </a:r>
            <a:r>
              <a:rPr lang="en-US" sz="2400" dirty="0">
                <a:solidFill>
                  <a:schemeClr val="tx2">
                    <a:lumMod val="60000"/>
                    <a:lumOff val="40000"/>
                  </a:schemeClr>
                </a:solidFill>
              </a:rPr>
              <a:t>reduced in these areas by about 50%.</a:t>
            </a:r>
            <a:endParaRPr lang="it-IT" sz="2400" dirty="0">
              <a:solidFill>
                <a:schemeClr val="tx2">
                  <a:lumMod val="60000"/>
                  <a:lumOff val="40000"/>
                </a:schemeClr>
              </a:solidFill>
            </a:endParaRPr>
          </a:p>
        </p:txBody>
      </p:sp>
      <p:pic>
        <p:nvPicPr>
          <p:cNvPr id="1026" name="Immagine 1" descr="cartoon_rome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79712" y="1412776"/>
            <a:ext cx="4962525" cy="354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92903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uppo 16"/>
          <p:cNvGrpSpPr/>
          <p:nvPr/>
        </p:nvGrpSpPr>
        <p:grpSpPr>
          <a:xfrm>
            <a:off x="-2340768" y="1844824"/>
            <a:ext cx="9937104" cy="4769809"/>
            <a:chOff x="-3564904" y="325148"/>
            <a:chExt cx="14761640" cy="7233203"/>
          </a:xfrm>
        </p:grpSpPr>
        <p:grpSp>
          <p:nvGrpSpPr>
            <p:cNvPr id="8" name="Gruppo 7"/>
            <p:cNvGrpSpPr/>
            <p:nvPr/>
          </p:nvGrpSpPr>
          <p:grpSpPr>
            <a:xfrm>
              <a:off x="-3564904" y="325148"/>
              <a:ext cx="14761640" cy="7233203"/>
              <a:chOff x="-2243778" y="7938"/>
              <a:chExt cx="13224490" cy="6480000"/>
            </a:xfrm>
          </p:grpSpPr>
          <p:grpSp>
            <p:nvGrpSpPr>
              <p:cNvPr id="4" name="Gruppo 3"/>
              <p:cNvGrpSpPr/>
              <p:nvPr/>
            </p:nvGrpSpPr>
            <p:grpSpPr>
              <a:xfrm>
                <a:off x="-2243778" y="7938"/>
                <a:ext cx="13224490" cy="6480000"/>
                <a:chOff x="-2243778" y="7938"/>
                <a:chExt cx="13224490" cy="6480000"/>
              </a:xfrm>
            </p:grpSpPr>
            <p:grpSp>
              <p:nvGrpSpPr>
                <p:cNvPr id="5" name="Gruppo 4"/>
                <p:cNvGrpSpPr/>
                <p:nvPr/>
              </p:nvGrpSpPr>
              <p:grpSpPr>
                <a:xfrm>
                  <a:off x="-2243778" y="7938"/>
                  <a:ext cx="13224490" cy="6480000"/>
                  <a:chOff x="-2243778" y="7938"/>
                  <a:chExt cx="13224490" cy="648000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3778" y="7938"/>
                    <a:ext cx="13224490" cy="64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Connettore 1 2"/>
                  <p:cNvCxnSpPr/>
                  <p:nvPr/>
                </p:nvCxnSpPr>
                <p:spPr>
                  <a:xfrm>
                    <a:off x="4590000" y="3168000"/>
                    <a:ext cx="1566176" cy="621040"/>
                  </a:xfrm>
                  <a:prstGeom prst="line">
                    <a:avLst/>
                  </a:prstGeom>
                  <a:ln w="25400">
                    <a:solidFill>
                      <a:srgbClr val="FF0000"/>
                    </a:solidFill>
                    <a:prstDash val="sysDash"/>
                  </a:ln>
                </p:spPr>
                <p:style>
                  <a:lnRef idx="1">
                    <a:schemeClr val="accent1"/>
                  </a:lnRef>
                  <a:fillRef idx="0">
                    <a:schemeClr val="accent1"/>
                  </a:fillRef>
                  <a:effectRef idx="0">
                    <a:schemeClr val="accent1"/>
                  </a:effectRef>
                  <a:fontRef idx="minor">
                    <a:schemeClr val="tx1"/>
                  </a:fontRef>
                </p:style>
              </p:cxnSp>
            </p:grpSp>
            <p:sp>
              <p:nvSpPr>
                <p:cNvPr id="2" name="CasellaDiTesto 1"/>
                <p:cNvSpPr txBox="1"/>
                <p:nvPr/>
              </p:nvSpPr>
              <p:spPr>
                <a:xfrm>
                  <a:off x="5796136" y="4386590"/>
                  <a:ext cx="576064" cy="338554"/>
                </a:xfrm>
                <a:prstGeom prst="rect">
                  <a:avLst/>
                </a:prstGeom>
                <a:noFill/>
              </p:spPr>
              <p:txBody>
                <a:bodyPr wrap="square" rtlCol="0">
                  <a:spAutoFit/>
                </a:bodyPr>
                <a:lstStyle/>
                <a:p>
                  <a:r>
                    <a:rPr lang="it-IT" sz="1600" b="1" dirty="0" smtClean="0">
                      <a:latin typeface="Arial" pitchFamily="34" charset="0"/>
                      <a:cs typeface="Arial" pitchFamily="34" charset="0"/>
                    </a:rPr>
                    <a:t>MB</a:t>
                  </a:r>
                  <a:endParaRPr lang="it-IT" sz="1600" b="1" dirty="0">
                    <a:latin typeface="Arial" pitchFamily="34" charset="0"/>
                    <a:cs typeface="Arial" pitchFamily="34" charset="0"/>
                  </a:endParaRPr>
                </a:p>
              </p:txBody>
            </p:sp>
            <p:sp>
              <p:nvSpPr>
                <p:cNvPr id="7" name="CasellaDiTesto 6"/>
                <p:cNvSpPr txBox="1"/>
                <p:nvPr/>
              </p:nvSpPr>
              <p:spPr>
                <a:xfrm>
                  <a:off x="4139952" y="4365104"/>
                  <a:ext cx="576064" cy="338554"/>
                </a:xfrm>
                <a:prstGeom prst="rect">
                  <a:avLst/>
                </a:prstGeom>
                <a:noFill/>
              </p:spPr>
              <p:txBody>
                <a:bodyPr wrap="square" rtlCol="0">
                  <a:spAutoFit/>
                </a:bodyPr>
                <a:lstStyle/>
                <a:p>
                  <a:r>
                    <a:rPr lang="it-IT" sz="1600" b="1" dirty="0" smtClean="0">
                      <a:latin typeface="Arial" pitchFamily="34" charset="0"/>
                      <a:cs typeface="Arial" pitchFamily="34" charset="0"/>
                    </a:rPr>
                    <a:t>DT</a:t>
                  </a:r>
                  <a:endParaRPr lang="it-IT" sz="1600" b="1" dirty="0">
                    <a:latin typeface="Arial" pitchFamily="34" charset="0"/>
                    <a:cs typeface="Arial" pitchFamily="34" charset="0"/>
                  </a:endParaRPr>
                </a:p>
              </p:txBody>
            </p:sp>
          </p:grpSp>
          <p:sp>
            <p:nvSpPr>
              <p:cNvPr id="9" name="CasellaDiTesto 8"/>
              <p:cNvSpPr txBox="1"/>
              <p:nvPr/>
            </p:nvSpPr>
            <p:spPr>
              <a:xfrm>
                <a:off x="3419872" y="1844824"/>
                <a:ext cx="576064" cy="338554"/>
              </a:xfrm>
              <a:prstGeom prst="rect">
                <a:avLst/>
              </a:prstGeom>
              <a:noFill/>
            </p:spPr>
            <p:txBody>
              <a:bodyPr wrap="square" rtlCol="0">
                <a:spAutoFit/>
              </a:bodyPr>
              <a:lstStyle/>
              <a:p>
                <a:r>
                  <a:rPr lang="it-IT" sz="1600" b="1" dirty="0" smtClean="0">
                    <a:latin typeface="Arial" pitchFamily="34" charset="0"/>
                    <a:cs typeface="Arial" pitchFamily="34" charset="0"/>
                  </a:rPr>
                  <a:t>CA</a:t>
                </a:r>
                <a:endParaRPr lang="it-IT" sz="1600" b="1" dirty="0">
                  <a:latin typeface="Arial" pitchFamily="34" charset="0"/>
                  <a:cs typeface="Arial" pitchFamily="34" charset="0"/>
                </a:endParaRPr>
              </a:p>
            </p:txBody>
          </p:sp>
        </p:grpSp>
        <p:grpSp>
          <p:nvGrpSpPr>
            <p:cNvPr id="15" name="Gruppo 14"/>
            <p:cNvGrpSpPr/>
            <p:nvPr/>
          </p:nvGrpSpPr>
          <p:grpSpPr>
            <a:xfrm>
              <a:off x="3995936" y="875421"/>
              <a:ext cx="2974883" cy="2250752"/>
              <a:chOff x="3995936" y="875421"/>
              <a:chExt cx="2974883" cy="2250752"/>
            </a:xfrm>
          </p:grpSpPr>
          <p:pic>
            <p:nvPicPr>
              <p:cNvPr id="16"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8927" r="16308"/>
              <a:stretch/>
            </p:blipFill>
            <p:spPr bwMode="auto">
              <a:xfrm>
                <a:off x="3995936" y="875421"/>
                <a:ext cx="2974883" cy="22507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ettangolo 13"/>
              <p:cNvSpPr/>
              <p:nvPr/>
            </p:nvSpPr>
            <p:spPr>
              <a:xfrm rot="678806">
                <a:off x="4818818" y="1282965"/>
                <a:ext cx="465441" cy="360040"/>
              </a:xfrm>
              <a:prstGeom prst="rect">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sp>
        <p:nvSpPr>
          <p:cNvPr id="6" name="Rettangolo 5"/>
          <p:cNvSpPr/>
          <p:nvPr/>
        </p:nvSpPr>
        <p:spPr>
          <a:xfrm>
            <a:off x="683568" y="28942"/>
            <a:ext cx="7848872" cy="1815882"/>
          </a:xfrm>
          <a:prstGeom prst="rect">
            <a:avLst/>
          </a:prstGeom>
        </p:spPr>
        <p:txBody>
          <a:bodyPr wrap="square">
            <a:spAutoFit/>
          </a:bodyPr>
          <a:lstStyle/>
          <a:p>
            <a:pPr algn="ctr"/>
            <a:r>
              <a:rPr lang="en-US" sz="2800" b="1" dirty="0">
                <a:solidFill>
                  <a:srgbClr val="000066"/>
                </a:solidFill>
                <a:latin typeface="Helvetica" pitchFamily="34" charset="0"/>
              </a:rPr>
              <a:t>Spatial and temporal variability of the C</a:t>
            </a:r>
            <a:r>
              <a:rPr lang="en-US" sz="2800" b="1" dirty="0" smtClean="0">
                <a:solidFill>
                  <a:srgbClr val="000066"/>
                </a:solidFill>
                <a:latin typeface="Helvetica" pitchFamily="34" charset="0"/>
              </a:rPr>
              <a:t>ircumpolar </a:t>
            </a:r>
            <a:r>
              <a:rPr lang="en-US" sz="2800" b="1" dirty="0">
                <a:solidFill>
                  <a:srgbClr val="000066"/>
                </a:solidFill>
                <a:latin typeface="Helvetica" pitchFamily="34" charset="0"/>
              </a:rPr>
              <a:t>D</a:t>
            </a:r>
            <a:r>
              <a:rPr lang="en-US" sz="2800" b="1" dirty="0" smtClean="0">
                <a:solidFill>
                  <a:srgbClr val="000066"/>
                </a:solidFill>
                <a:latin typeface="Helvetica" pitchFamily="34" charset="0"/>
              </a:rPr>
              <a:t>eep </a:t>
            </a:r>
            <a:r>
              <a:rPr lang="en-US" sz="2800" b="1" dirty="0">
                <a:solidFill>
                  <a:srgbClr val="000066"/>
                </a:solidFill>
                <a:latin typeface="Helvetica" pitchFamily="34" charset="0"/>
              </a:rPr>
              <a:t>W</a:t>
            </a:r>
            <a:r>
              <a:rPr lang="en-US" sz="2800" b="1" dirty="0" smtClean="0">
                <a:solidFill>
                  <a:srgbClr val="000066"/>
                </a:solidFill>
                <a:latin typeface="Helvetica" pitchFamily="34" charset="0"/>
              </a:rPr>
              <a:t>ater </a:t>
            </a:r>
            <a:r>
              <a:rPr lang="en-US" sz="2800" b="1" dirty="0">
                <a:solidFill>
                  <a:srgbClr val="000066"/>
                </a:solidFill>
                <a:latin typeface="Helvetica" pitchFamily="34" charset="0"/>
              </a:rPr>
              <a:t>inflow onto the </a:t>
            </a:r>
            <a:r>
              <a:rPr lang="en-US" sz="2800" b="1" dirty="0" smtClean="0">
                <a:solidFill>
                  <a:srgbClr val="000066"/>
                </a:solidFill>
                <a:latin typeface="Helvetica" pitchFamily="34" charset="0"/>
              </a:rPr>
              <a:t>Ross </a:t>
            </a:r>
            <a:r>
              <a:rPr lang="en-US" sz="2800" b="1" dirty="0">
                <a:solidFill>
                  <a:srgbClr val="000066"/>
                </a:solidFill>
                <a:latin typeface="Helvetica" pitchFamily="34" charset="0"/>
              </a:rPr>
              <a:t>S</a:t>
            </a:r>
            <a:r>
              <a:rPr lang="en-US" sz="2800" b="1" dirty="0" smtClean="0">
                <a:solidFill>
                  <a:srgbClr val="000066"/>
                </a:solidFill>
                <a:latin typeface="Helvetica" pitchFamily="34" charset="0"/>
              </a:rPr>
              <a:t>ea </a:t>
            </a:r>
            <a:r>
              <a:rPr lang="en-US" sz="2800" b="1" dirty="0">
                <a:solidFill>
                  <a:srgbClr val="000066"/>
                </a:solidFill>
                <a:latin typeface="Helvetica" pitchFamily="34" charset="0"/>
              </a:rPr>
              <a:t>continental </a:t>
            </a:r>
            <a:r>
              <a:rPr lang="en-US" sz="2800" b="1" dirty="0" smtClean="0">
                <a:solidFill>
                  <a:srgbClr val="000066"/>
                </a:solidFill>
                <a:latin typeface="Helvetica" pitchFamily="34" charset="0"/>
              </a:rPr>
              <a:t>shelf</a:t>
            </a:r>
          </a:p>
          <a:p>
            <a:pPr algn="ctr"/>
            <a:r>
              <a:rPr lang="en-US" sz="2800" dirty="0" err="1" smtClean="0">
                <a:solidFill>
                  <a:srgbClr val="000066"/>
                </a:solidFill>
                <a:latin typeface="Helvetica" pitchFamily="34" charset="0"/>
              </a:rPr>
              <a:t>P.Castagno</a:t>
            </a:r>
            <a:r>
              <a:rPr lang="en-US" sz="2800" dirty="0" smtClean="0">
                <a:solidFill>
                  <a:srgbClr val="000066"/>
                </a:solidFill>
                <a:latin typeface="Helvetica" pitchFamily="34" charset="0"/>
              </a:rPr>
              <a:t>, P. Falco, </a:t>
            </a:r>
            <a:r>
              <a:rPr lang="en-US" sz="2800" dirty="0" err="1" smtClean="0">
                <a:solidFill>
                  <a:srgbClr val="000066"/>
                </a:solidFill>
                <a:latin typeface="Helvetica" pitchFamily="34" charset="0"/>
              </a:rPr>
              <a:t>G.Budillon</a:t>
            </a:r>
            <a:r>
              <a:rPr lang="en-US" sz="2800" dirty="0" smtClean="0">
                <a:solidFill>
                  <a:srgbClr val="000066"/>
                </a:solidFill>
                <a:latin typeface="Helvetica" pitchFamily="34" charset="0"/>
              </a:rPr>
              <a:t> ….</a:t>
            </a:r>
            <a:endParaRPr lang="it-IT" sz="2800" dirty="0">
              <a:solidFill>
                <a:srgbClr val="000066"/>
              </a:solidFill>
              <a:latin typeface="Helvetica" pitchFamily="34" charset="0"/>
            </a:endParaRPr>
          </a:p>
        </p:txBody>
      </p:sp>
      <p:pic>
        <p:nvPicPr>
          <p:cNvPr id="10" name="Immagin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64088" y="1844824"/>
            <a:ext cx="3381840" cy="4509120"/>
          </a:xfrm>
          <a:prstGeom prst="rect">
            <a:avLst/>
          </a:prstGeom>
        </p:spPr>
      </p:pic>
      <p:sp>
        <p:nvSpPr>
          <p:cNvPr id="12" name="Rettangolo arrotondato 11"/>
          <p:cNvSpPr/>
          <p:nvPr/>
        </p:nvSpPr>
        <p:spPr>
          <a:xfrm>
            <a:off x="5292080" y="1826600"/>
            <a:ext cx="1518981" cy="72008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408104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o 1"/>
          <p:cNvGrpSpPr/>
          <p:nvPr/>
        </p:nvGrpSpPr>
        <p:grpSpPr>
          <a:xfrm>
            <a:off x="2141935" y="80963"/>
            <a:ext cx="4932759" cy="6914465"/>
            <a:chOff x="188913" y="107950"/>
            <a:chExt cx="6577012" cy="9219287"/>
          </a:xfrm>
        </p:grpSpPr>
        <p:pic>
          <p:nvPicPr>
            <p:cNvPr id="5176" name="Picture 5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53000" y="5403850"/>
              <a:ext cx="388938" cy="776288"/>
            </a:xfrm>
            <a:prstGeom prst="rect">
              <a:avLst/>
            </a:prstGeom>
            <a:noFill/>
            <a:extLst>
              <a:ext uri="{909E8E84-426E-40DD-AFC4-6F175D3DCCD1}">
                <a14:hiddenFill xmlns:a14="http://schemas.microsoft.com/office/drawing/2010/main">
                  <a:solidFill>
                    <a:srgbClr val="FFFFFF"/>
                  </a:solidFill>
                </a14:hiddenFill>
              </a:ext>
            </a:extLst>
          </p:spPr>
        </p:pic>
        <p:sp>
          <p:nvSpPr>
            <p:cNvPr id="5128" name="Line 8"/>
            <p:cNvSpPr>
              <a:spLocks noChangeShapeType="1"/>
            </p:cNvSpPr>
            <p:nvPr/>
          </p:nvSpPr>
          <p:spPr bwMode="auto">
            <a:xfrm flipH="1">
              <a:off x="5257800" y="6958013"/>
              <a:ext cx="0" cy="360362"/>
            </a:xfrm>
            <a:prstGeom prst="line">
              <a:avLst/>
            </a:prstGeom>
            <a:noFill/>
            <a:ln w="44450" cmpd="dbl">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350"/>
            </a:p>
          </p:txBody>
        </p:sp>
        <p:sp>
          <p:nvSpPr>
            <p:cNvPr id="5137" name="Line 17"/>
            <p:cNvSpPr>
              <a:spLocks noChangeShapeType="1"/>
            </p:cNvSpPr>
            <p:nvPr/>
          </p:nvSpPr>
          <p:spPr bwMode="auto">
            <a:xfrm flipH="1">
              <a:off x="5267325" y="3635375"/>
              <a:ext cx="33338" cy="1814513"/>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350"/>
            </a:p>
          </p:txBody>
        </p:sp>
        <p:sp>
          <p:nvSpPr>
            <p:cNvPr id="5138" name="Text Box 18"/>
            <p:cNvSpPr txBox="1">
              <a:spLocks noChangeArrowheads="1"/>
            </p:cNvSpPr>
            <p:nvPr/>
          </p:nvSpPr>
          <p:spPr bwMode="auto">
            <a:xfrm>
              <a:off x="260350" y="1331913"/>
              <a:ext cx="309562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altLang="en-US" sz="1200" b="1">
                  <a:latin typeface="Arial" panose="020B0604020202020204" pitchFamily="34" charset="0"/>
                </a:rPr>
                <a:t>MORSEA 2013-2014</a:t>
              </a:r>
            </a:p>
          </p:txBody>
        </p:sp>
        <p:sp>
          <p:nvSpPr>
            <p:cNvPr id="5139" name="Text Box 19"/>
            <p:cNvSpPr txBox="1">
              <a:spLocks noChangeArrowheads="1"/>
            </p:cNvSpPr>
            <p:nvPr/>
          </p:nvSpPr>
          <p:spPr bwMode="auto">
            <a:xfrm>
              <a:off x="333376" y="1633538"/>
              <a:ext cx="1943100" cy="98488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altLang="en-US" sz="1050" dirty="0">
                  <a:latin typeface="Arial" panose="020B0604020202020204" pitchFamily="34" charset="0"/>
                </a:rPr>
                <a:t>GPS PPP</a:t>
              </a:r>
            </a:p>
            <a:p>
              <a:pPr>
                <a:spcBef>
                  <a:spcPct val="50000"/>
                </a:spcBef>
              </a:pPr>
              <a:r>
                <a:rPr lang="it-IT" altLang="en-US" sz="1050" dirty="0">
                  <a:latin typeface="Arial" panose="020B0604020202020204" pitchFamily="34" charset="0"/>
                </a:rPr>
                <a:t>72°23.516’ S</a:t>
              </a:r>
            </a:p>
            <a:p>
              <a:pPr>
                <a:spcBef>
                  <a:spcPct val="50000"/>
                </a:spcBef>
              </a:pPr>
              <a:r>
                <a:rPr lang="it-IT" altLang="en-US" sz="1050" dirty="0">
                  <a:latin typeface="Arial" panose="020B0604020202020204" pitchFamily="34" charset="0"/>
                </a:rPr>
                <a:t>172°59.135’ E</a:t>
              </a:r>
            </a:p>
          </p:txBody>
        </p:sp>
        <p:sp>
          <p:nvSpPr>
            <p:cNvPr id="5140" name="Text Box 20"/>
            <p:cNvSpPr txBox="1">
              <a:spLocks noChangeArrowheads="1"/>
            </p:cNvSpPr>
            <p:nvPr/>
          </p:nvSpPr>
          <p:spPr bwMode="auto">
            <a:xfrm>
              <a:off x="333376" y="2641599"/>
              <a:ext cx="1943100" cy="33855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altLang="en-US" sz="1050">
                  <a:latin typeface="Arial" panose="020B0604020202020204" pitchFamily="34" charset="0"/>
                </a:rPr>
                <a:t>Mag.Decl.: 107°N</a:t>
              </a:r>
            </a:p>
          </p:txBody>
        </p:sp>
        <p:sp>
          <p:nvSpPr>
            <p:cNvPr id="5141" name="Text Box 21"/>
            <p:cNvSpPr txBox="1">
              <a:spLocks noChangeArrowheads="1"/>
            </p:cNvSpPr>
            <p:nvPr/>
          </p:nvSpPr>
          <p:spPr bwMode="auto">
            <a:xfrm>
              <a:off x="341313" y="3047999"/>
              <a:ext cx="1943100" cy="33855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altLang="en-US" sz="1050">
                  <a:latin typeface="Arial" panose="020B0604020202020204" pitchFamily="34" charset="0"/>
                </a:rPr>
                <a:t>Depth: 515 m</a:t>
              </a:r>
            </a:p>
          </p:txBody>
        </p:sp>
        <p:sp>
          <p:nvSpPr>
            <p:cNvPr id="5142" name="Text Box 22"/>
            <p:cNvSpPr txBox="1">
              <a:spLocks noChangeArrowheads="1"/>
            </p:cNvSpPr>
            <p:nvPr/>
          </p:nvSpPr>
          <p:spPr bwMode="auto">
            <a:xfrm>
              <a:off x="342900" y="3433763"/>
              <a:ext cx="1943100" cy="66172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altLang="en-US" sz="1050">
                  <a:latin typeface="Arial" panose="020B0604020202020204" pitchFamily="34" charset="0"/>
                </a:rPr>
                <a:t>Deployed UTC</a:t>
              </a:r>
            </a:p>
            <a:p>
              <a:pPr>
                <a:spcBef>
                  <a:spcPct val="50000"/>
                </a:spcBef>
              </a:pPr>
              <a:r>
                <a:rPr lang="it-IT" altLang="en-US" sz="1050">
                  <a:latin typeface="Arial" panose="020B0604020202020204" pitchFamily="34" charset="0"/>
                </a:rPr>
                <a:t>25/1/2014 19:43</a:t>
              </a:r>
            </a:p>
          </p:txBody>
        </p:sp>
        <p:sp>
          <p:nvSpPr>
            <p:cNvPr id="5143" name="Text Box 23"/>
            <p:cNvSpPr txBox="1">
              <a:spLocks noChangeArrowheads="1"/>
            </p:cNvSpPr>
            <p:nvPr/>
          </p:nvSpPr>
          <p:spPr bwMode="auto">
            <a:xfrm>
              <a:off x="333375" y="6443663"/>
              <a:ext cx="1943100" cy="9366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50000"/>
                </a:lnSpc>
                <a:spcBef>
                  <a:spcPct val="50000"/>
                </a:spcBef>
              </a:pPr>
              <a:r>
                <a:rPr lang="it-IT" altLang="en-US" sz="750" b="1">
                  <a:latin typeface="Arial" panose="020B0604020202020204" pitchFamily="34" charset="0"/>
                </a:rPr>
                <a:t>RCMDW</a:t>
              </a:r>
              <a:r>
                <a:rPr lang="it-IT" altLang="en-US" sz="750">
                  <a:latin typeface="Arial" panose="020B0604020202020204" pitchFamily="34" charset="0"/>
                </a:rPr>
                <a:t> sn 585 </a:t>
              </a:r>
            </a:p>
            <a:p>
              <a:pPr>
                <a:lnSpc>
                  <a:spcPct val="50000"/>
                </a:lnSpc>
                <a:spcBef>
                  <a:spcPct val="50000"/>
                </a:spcBef>
              </a:pPr>
              <a:r>
                <a:rPr lang="it-IT" altLang="en-US" sz="750">
                  <a:latin typeface="Arial" panose="020B0604020202020204" pitchFamily="34" charset="0"/>
                </a:rPr>
                <a:t>sea guard AAdii</a:t>
              </a:r>
            </a:p>
            <a:p>
              <a:pPr>
                <a:lnSpc>
                  <a:spcPct val="50000"/>
                </a:lnSpc>
                <a:spcBef>
                  <a:spcPct val="50000"/>
                </a:spcBef>
              </a:pPr>
              <a:r>
                <a:rPr lang="en-GB" altLang="en-US" sz="750">
                  <a:latin typeface="Arial" panose="020B0604020202020204" pitchFamily="34" charset="0"/>
                </a:rPr>
                <a:t>START  25/1/2012 6:00 GMT</a:t>
              </a:r>
            </a:p>
            <a:p>
              <a:pPr>
                <a:lnSpc>
                  <a:spcPct val="50000"/>
                </a:lnSpc>
                <a:spcBef>
                  <a:spcPct val="50000"/>
                </a:spcBef>
              </a:pPr>
              <a:r>
                <a:rPr lang="en-GB" altLang="en-US" sz="750">
                  <a:latin typeface="Arial" panose="020B0604020202020204" pitchFamily="34" charset="0"/>
                </a:rPr>
                <a:t>Sampling Interval: 30 min</a:t>
              </a:r>
            </a:p>
            <a:p>
              <a:pPr>
                <a:lnSpc>
                  <a:spcPct val="50000"/>
                </a:lnSpc>
                <a:spcBef>
                  <a:spcPct val="50000"/>
                </a:spcBef>
              </a:pPr>
              <a:r>
                <a:rPr lang="en-GB" altLang="en-US" sz="750">
                  <a:latin typeface="Arial" panose="020B0604020202020204" pitchFamily="34" charset="0"/>
                </a:rPr>
                <a:t>Battery Type:</a:t>
              </a:r>
            </a:p>
            <a:p>
              <a:pPr>
                <a:lnSpc>
                  <a:spcPct val="50000"/>
                </a:lnSpc>
                <a:spcBef>
                  <a:spcPct val="50000"/>
                </a:spcBef>
              </a:pPr>
              <a:r>
                <a:rPr lang="en-GB" altLang="en-US" sz="750">
                  <a:latin typeface="Arial" panose="020B0604020202020204" pitchFamily="34" charset="0"/>
                </a:rPr>
                <a:t>2xn.6 lithium D 2013</a:t>
              </a:r>
              <a:endParaRPr lang="it-IT" altLang="en-US" sz="750">
                <a:latin typeface="Arial" panose="020B0604020202020204" pitchFamily="34" charset="0"/>
              </a:endParaRPr>
            </a:p>
          </p:txBody>
        </p:sp>
        <p:sp>
          <p:nvSpPr>
            <p:cNvPr id="5144" name="Text Box 24"/>
            <p:cNvSpPr txBox="1">
              <a:spLocks noChangeArrowheads="1"/>
            </p:cNvSpPr>
            <p:nvPr/>
          </p:nvSpPr>
          <p:spPr bwMode="auto">
            <a:xfrm>
              <a:off x="333376" y="4140199"/>
              <a:ext cx="1943100" cy="89255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50000"/>
                </a:lnSpc>
                <a:spcBef>
                  <a:spcPct val="50000"/>
                </a:spcBef>
              </a:pPr>
              <a:r>
                <a:rPr lang="it-IT" altLang="en-US" sz="750" b="1">
                  <a:latin typeface="Arial" panose="020B0604020202020204" pitchFamily="34" charset="0"/>
                </a:rPr>
                <a:t>RCM7</a:t>
              </a:r>
              <a:r>
                <a:rPr lang="it-IT" altLang="en-US" sz="750">
                  <a:latin typeface="Arial" panose="020B0604020202020204" pitchFamily="34" charset="0"/>
                </a:rPr>
                <a:t> sn 11560 </a:t>
              </a:r>
            </a:p>
            <a:p>
              <a:pPr>
                <a:lnSpc>
                  <a:spcPct val="50000"/>
                </a:lnSpc>
                <a:spcBef>
                  <a:spcPct val="50000"/>
                </a:spcBef>
              </a:pPr>
              <a:r>
                <a:rPr lang="it-IT" altLang="en-US" sz="750">
                  <a:latin typeface="Arial" panose="020B0604020202020204" pitchFamily="34" charset="0"/>
                </a:rPr>
                <a:t>DSU 2990E sn 8361</a:t>
              </a:r>
            </a:p>
            <a:p>
              <a:pPr>
                <a:lnSpc>
                  <a:spcPct val="50000"/>
                </a:lnSpc>
                <a:spcBef>
                  <a:spcPct val="50000"/>
                </a:spcBef>
              </a:pPr>
              <a:r>
                <a:rPr lang="en-GB" altLang="en-US" sz="750">
                  <a:latin typeface="Arial" panose="020B0604020202020204" pitchFamily="34" charset="0"/>
                </a:rPr>
                <a:t>START  23/1/2014 23:00 GMT</a:t>
              </a:r>
            </a:p>
            <a:p>
              <a:pPr>
                <a:lnSpc>
                  <a:spcPct val="50000"/>
                </a:lnSpc>
                <a:spcBef>
                  <a:spcPct val="50000"/>
                </a:spcBef>
              </a:pPr>
              <a:r>
                <a:rPr lang="en-GB" altLang="en-US" sz="750">
                  <a:latin typeface="Arial" panose="020B0604020202020204" pitchFamily="34" charset="0"/>
                </a:rPr>
                <a:t>Sampling Interval: 60 min</a:t>
              </a:r>
            </a:p>
            <a:p>
              <a:pPr>
                <a:lnSpc>
                  <a:spcPct val="50000"/>
                </a:lnSpc>
                <a:spcBef>
                  <a:spcPct val="50000"/>
                </a:spcBef>
              </a:pPr>
              <a:r>
                <a:rPr lang="en-GB" altLang="en-US" sz="750">
                  <a:latin typeface="Arial" panose="020B0604020202020204" pitchFamily="34" charset="0"/>
                </a:rPr>
                <a:t>Battery Type:2xlithium D 2013</a:t>
              </a:r>
              <a:endParaRPr lang="it-IT" altLang="en-US" sz="750">
                <a:latin typeface="Arial" panose="020B0604020202020204" pitchFamily="34" charset="0"/>
              </a:endParaRPr>
            </a:p>
          </p:txBody>
        </p:sp>
        <p:sp>
          <p:nvSpPr>
            <p:cNvPr id="5145" name="Text Box 25"/>
            <p:cNvSpPr txBox="1">
              <a:spLocks noChangeArrowheads="1"/>
            </p:cNvSpPr>
            <p:nvPr/>
          </p:nvSpPr>
          <p:spPr bwMode="auto">
            <a:xfrm>
              <a:off x="333376" y="7451725"/>
              <a:ext cx="1943100" cy="66172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50000"/>
                </a:lnSpc>
                <a:spcBef>
                  <a:spcPct val="50000"/>
                </a:spcBef>
              </a:pPr>
              <a:r>
                <a:rPr lang="it-IT" altLang="en-US" sz="750" b="1">
                  <a:latin typeface="Arial" panose="020B0604020202020204" pitchFamily="34" charset="0"/>
                </a:rPr>
                <a:t>Acoustic Releaser</a:t>
              </a:r>
              <a:r>
                <a:rPr lang="it-IT" altLang="en-US" sz="750">
                  <a:latin typeface="Arial" panose="020B0604020202020204" pitchFamily="34" charset="0"/>
                </a:rPr>
                <a:t> sn  30374</a:t>
              </a:r>
            </a:p>
            <a:p>
              <a:pPr>
                <a:lnSpc>
                  <a:spcPct val="50000"/>
                </a:lnSpc>
                <a:spcBef>
                  <a:spcPct val="50000"/>
                </a:spcBef>
              </a:pPr>
              <a:r>
                <a:rPr lang="it-IT" altLang="en-US" sz="750">
                  <a:latin typeface="Arial" panose="020B0604020202020204" pitchFamily="34" charset="0"/>
                </a:rPr>
                <a:t>Type 8242SX (NEW)</a:t>
              </a:r>
            </a:p>
            <a:p>
              <a:pPr>
                <a:lnSpc>
                  <a:spcPct val="50000"/>
                </a:lnSpc>
                <a:spcBef>
                  <a:spcPct val="50000"/>
                </a:spcBef>
              </a:pPr>
              <a:r>
                <a:rPr lang="en-GB" altLang="en-US" sz="750">
                  <a:latin typeface="Arial" panose="020B0604020202020204" pitchFamily="34" charset="0"/>
                </a:rPr>
                <a:t>Battery Type:</a:t>
              </a:r>
            </a:p>
            <a:p>
              <a:pPr>
                <a:lnSpc>
                  <a:spcPct val="50000"/>
                </a:lnSpc>
                <a:spcBef>
                  <a:spcPct val="50000"/>
                </a:spcBef>
              </a:pPr>
              <a:r>
                <a:rPr lang="en-GB" altLang="en-US" sz="750">
                  <a:latin typeface="Arial" panose="020B0604020202020204" pitchFamily="34" charset="0"/>
                </a:rPr>
                <a:t>n.6 lithium D 2013</a:t>
              </a:r>
              <a:endParaRPr lang="it-IT" altLang="en-US" sz="750">
                <a:latin typeface="Arial" panose="020B0604020202020204" pitchFamily="34" charset="0"/>
              </a:endParaRPr>
            </a:p>
          </p:txBody>
        </p:sp>
        <p:sp>
          <p:nvSpPr>
            <p:cNvPr id="5149" name="Text Box 29"/>
            <p:cNvSpPr txBox="1">
              <a:spLocks noChangeArrowheads="1"/>
            </p:cNvSpPr>
            <p:nvPr/>
          </p:nvSpPr>
          <p:spPr bwMode="auto">
            <a:xfrm>
              <a:off x="3584576" y="611187"/>
              <a:ext cx="194468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altLang="en-US" sz="750">
                  <a:latin typeface="Arial" panose="020B0604020202020204" pitchFamily="34" charset="0"/>
                </a:rPr>
                <a:t>10 m polypropylene orange </a:t>
              </a:r>
            </a:p>
          </p:txBody>
        </p:sp>
        <p:sp>
          <p:nvSpPr>
            <p:cNvPr id="5152" name="Text Box 32"/>
            <p:cNvSpPr txBox="1">
              <a:spLocks noChangeArrowheads="1"/>
            </p:cNvSpPr>
            <p:nvPr/>
          </p:nvSpPr>
          <p:spPr bwMode="auto">
            <a:xfrm>
              <a:off x="3246438" y="8896350"/>
              <a:ext cx="1800225"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altLang="en-US" sz="750">
                  <a:latin typeface="Arial" panose="020B0604020202020204" pitchFamily="34" charset="0"/>
                </a:rPr>
                <a:t>Ballast 1 wheel (little) 180Kg</a:t>
              </a:r>
            </a:p>
          </p:txBody>
        </p:sp>
        <p:sp>
          <p:nvSpPr>
            <p:cNvPr id="5153" name="Text Box 33"/>
            <p:cNvSpPr txBox="1">
              <a:spLocks noChangeArrowheads="1"/>
            </p:cNvSpPr>
            <p:nvPr/>
          </p:nvSpPr>
          <p:spPr bwMode="auto">
            <a:xfrm>
              <a:off x="4292600" y="8675688"/>
              <a:ext cx="86518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altLang="en-US" sz="750">
                  <a:latin typeface="Arial" panose="020B0604020202020204" pitchFamily="34" charset="0"/>
                </a:rPr>
                <a:t>Chain 3 m</a:t>
              </a:r>
            </a:p>
          </p:txBody>
        </p:sp>
        <p:sp>
          <p:nvSpPr>
            <p:cNvPr id="5154" name="Text Box 34"/>
            <p:cNvSpPr txBox="1">
              <a:spLocks noChangeArrowheads="1"/>
            </p:cNvSpPr>
            <p:nvPr/>
          </p:nvSpPr>
          <p:spPr bwMode="auto">
            <a:xfrm>
              <a:off x="188913" y="107950"/>
              <a:ext cx="3095625"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altLang="en-US" sz="1200" b="1" i="1">
                  <a:latin typeface="Arial" panose="020B0604020202020204" pitchFamily="34" charset="0"/>
                </a:rPr>
                <a:t>Anta XXIX (2013-2014) Mooring G</a:t>
              </a:r>
            </a:p>
          </p:txBody>
        </p:sp>
        <p:sp>
          <p:nvSpPr>
            <p:cNvPr id="5155" name="Text Box 35"/>
            <p:cNvSpPr txBox="1">
              <a:spLocks noChangeArrowheads="1"/>
            </p:cNvSpPr>
            <p:nvPr/>
          </p:nvSpPr>
          <p:spPr bwMode="auto">
            <a:xfrm>
              <a:off x="5373688" y="7461250"/>
              <a:ext cx="57626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altLang="en-US" sz="750">
                  <a:latin typeface="Arial" panose="020B0604020202020204" pitchFamily="34" charset="0"/>
                </a:rPr>
                <a:t>2 m</a:t>
              </a:r>
            </a:p>
          </p:txBody>
        </p:sp>
        <p:sp>
          <p:nvSpPr>
            <p:cNvPr id="5157" name="Text Box 37"/>
            <p:cNvSpPr txBox="1">
              <a:spLocks noChangeArrowheads="1"/>
            </p:cNvSpPr>
            <p:nvPr/>
          </p:nvSpPr>
          <p:spPr bwMode="auto">
            <a:xfrm>
              <a:off x="5300664" y="4356099"/>
              <a:ext cx="93980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altLang="en-US" sz="750">
                  <a:latin typeface="Arial" panose="020B0604020202020204" pitchFamily="34" charset="0"/>
                </a:rPr>
                <a:t>60 m red</a:t>
              </a:r>
            </a:p>
          </p:txBody>
        </p:sp>
        <p:sp>
          <p:nvSpPr>
            <p:cNvPr id="5159" name="Text Box 39"/>
            <p:cNvSpPr txBox="1">
              <a:spLocks noChangeArrowheads="1"/>
            </p:cNvSpPr>
            <p:nvPr/>
          </p:nvSpPr>
          <p:spPr bwMode="auto">
            <a:xfrm>
              <a:off x="5445125" y="1403350"/>
              <a:ext cx="86518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altLang="en-US" sz="750">
                  <a:latin typeface="Arial" panose="020B0604020202020204" pitchFamily="34" charset="0"/>
                </a:rPr>
                <a:t>3 m</a:t>
              </a:r>
            </a:p>
          </p:txBody>
        </p:sp>
        <p:sp>
          <p:nvSpPr>
            <p:cNvPr id="5161" name="Text Box 41"/>
            <p:cNvSpPr txBox="1">
              <a:spLocks noChangeArrowheads="1"/>
            </p:cNvSpPr>
            <p:nvPr/>
          </p:nvSpPr>
          <p:spPr bwMode="auto">
            <a:xfrm>
              <a:off x="6261100" y="8966200"/>
              <a:ext cx="50482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altLang="en-US" sz="750">
                  <a:latin typeface="Arial" panose="020B0604020202020204" pitchFamily="34" charset="0"/>
                </a:rPr>
                <a:t>-515</a:t>
              </a:r>
            </a:p>
          </p:txBody>
        </p:sp>
        <p:sp>
          <p:nvSpPr>
            <p:cNvPr id="5162" name="Text Box 42"/>
            <p:cNvSpPr txBox="1">
              <a:spLocks noChangeArrowheads="1"/>
            </p:cNvSpPr>
            <p:nvPr/>
          </p:nvSpPr>
          <p:spPr bwMode="auto">
            <a:xfrm>
              <a:off x="6237288" y="7989888"/>
              <a:ext cx="50482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altLang="en-US" sz="750">
                  <a:latin typeface="Arial" panose="020B0604020202020204" pitchFamily="34" charset="0"/>
                </a:rPr>
                <a:t>-511</a:t>
              </a:r>
            </a:p>
          </p:txBody>
        </p:sp>
        <p:sp>
          <p:nvSpPr>
            <p:cNvPr id="5163" name="Text Box 43"/>
            <p:cNvSpPr txBox="1">
              <a:spLocks noChangeArrowheads="1"/>
            </p:cNvSpPr>
            <p:nvPr/>
          </p:nvSpPr>
          <p:spPr bwMode="auto">
            <a:xfrm>
              <a:off x="6237288" y="6443664"/>
              <a:ext cx="50482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altLang="en-US" sz="750">
                  <a:latin typeface="Arial" panose="020B0604020202020204" pitchFamily="34" charset="0"/>
                </a:rPr>
                <a:t>-499</a:t>
              </a:r>
            </a:p>
          </p:txBody>
        </p:sp>
        <p:sp>
          <p:nvSpPr>
            <p:cNvPr id="5164" name="Line 44"/>
            <p:cNvSpPr>
              <a:spLocks noChangeShapeType="1"/>
            </p:cNvSpPr>
            <p:nvPr/>
          </p:nvSpPr>
          <p:spPr bwMode="auto">
            <a:xfrm>
              <a:off x="6237288" y="8027988"/>
              <a:ext cx="0" cy="1116012"/>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350"/>
            </a:p>
          </p:txBody>
        </p:sp>
        <p:sp>
          <p:nvSpPr>
            <p:cNvPr id="5165" name="Line 45"/>
            <p:cNvSpPr>
              <a:spLocks noChangeShapeType="1"/>
            </p:cNvSpPr>
            <p:nvPr/>
          </p:nvSpPr>
          <p:spPr bwMode="auto">
            <a:xfrm>
              <a:off x="6237288" y="6588125"/>
              <a:ext cx="0" cy="1439863"/>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350"/>
            </a:p>
          </p:txBody>
        </p:sp>
        <p:sp>
          <p:nvSpPr>
            <p:cNvPr id="5166" name="Line 46"/>
            <p:cNvSpPr>
              <a:spLocks noChangeShapeType="1"/>
            </p:cNvSpPr>
            <p:nvPr/>
          </p:nvSpPr>
          <p:spPr bwMode="auto">
            <a:xfrm>
              <a:off x="6237288" y="4067175"/>
              <a:ext cx="0" cy="720725"/>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350"/>
            </a:p>
          </p:txBody>
        </p:sp>
        <p:sp>
          <p:nvSpPr>
            <p:cNvPr id="5167" name="Text Box 47"/>
            <p:cNvSpPr txBox="1">
              <a:spLocks noChangeArrowheads="1"/>
            </p:cNvSpPr>
            <p:nvPr/>
          </p:nvSpPr>
          <p:spPr bwMode="auto">
            <a:xfrm>
              <a:off x="6237288" y="3995738"/>
              <a:ext cx="50482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altLang="en-US" sz="750">
                  <a:latin typeface="Arial" panose="020B0604020202020204" pitchFamily="34" charset="0"/>
                </a:rPr>
                <a:t>-457</a:t>
              </a:r>
            </a:p>
          </p:txBody>
        </p:sp>
        <p:sp>
          <p:nvSpPr>
            <p:cNvPr id="5168" name="Line 48"/>
            <p:cNvSpPr>
              <a:spLocks noChangeShapeType="1"/>
            </p:cNvSpPr>
            <p:nvPr/>
          </p:nvSpPr>
          <p:spPr bwMode="auto">
            <a:xfrm>
              <a:off x="6237288" y="2555875"/>
              <a:ext cx="0" cy="151130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350"/>
            </a:p>
          </p:txBody>
        </p:sp>
        <p:sp>
          <p:nvSpPr>
            <p:cNvPr id="5170" name="Text Box 50"/>
            <p:cNvSpPr txBox="1">
              <a:spLocks noChangeArrowheads="1"/>
            </p:cNvSpPr>
            <p:nvPr/>
          </p:nvSpPr>
          <p:spPr bwMode="auto">
            <a:xfrm>
              <a:off x="6237288" y="2555875"/>
              <a:ext cx="50482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altLang="en-US" sz="750">
                  <a:latin typeface="Arial" panose="020B0604020202020204" pitchFamily="34" charset="0"/>
                </a:rPr>
                <a:t>-437</a:t>
              </a:r>
            </a:p>
          </p:txBody>
        </p:sp>
        <p:sp>
          <p:nvSpPr>
            <p:cNvPr id="5171" name="Line 51"/>
            <p:cNvSpPr>
              <a:spLocks noChangeShapeType="1"/>
            </p:cNvSpPr>
            <p:nvPr/>
          </p:nvSpPr>
          <p:spPr bwMode="auto">
            <a:xfrm>
              <a:off x="6237288" y="468313"/>
              <a:ext cx="0" cy="2087562"/>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350"/>
            </a:p>
          </p:txBody>
        </p:sp>
        <p:sp>
          <p:nvSpPr>
            <p:cNvPr id="5172" name="Text Box 52"/>
            <p:cNvSpPr txBox="1">
              <a:spLocks noChangeArrowheads="1"/>
            </p:cNvSpPr>
            <p:nvPr/>
          </p:nvSpPr>
          <p:spPr bwMode="auto">
            <a:xfrm>
              <a:off x="6237288" y="395287"/>
              <a:ext cx="50482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altLang="en-US" sz="750">
                  <a:latin typeface="Arial" panose="020B0604020202020204" pitchFamily="34" charset="0"/>
                </a:rPr>
                <a:t>-423</a:t>
              </a:r>
            </a:p>
          </p:txBody>
        </p:sp>
        <p:graphicFrame>
          <p:nvGraphicFramePr>
            <p:cNvPr id="5124" name="Object 4"/>
            <p:cNvGraphicFramePr>
              <a:graphicFrameLocks noChangeAspect="1"/>
            </p:cNvGraphicFramePr>
            <p:nvPr/>
          </p:nvGraphicFramePr>
          <p:xfrm>
            <a:off x="5091113" y="7872413"/>
            <a:ext cx="373062" cy="914400"/>
          </p:xfrm>
          <a:graphic>
            <a:graphicData uri="http://schemas.openxmlformats.org/presentationml/2006/ole">
              <mc:AlternateContent xmlns:mc="http://schemas.openxmlformats.org/markup-compatibility/2006">
                <mc:Choice xmlns:v="urn:schemas-microsoft-com:vml" Requires="v">
                  <p:oleObj spid="_x0000_s3086" name="Immagine bitmap" r:id="rId4" imgW="371527" imgH="914286" progId="Paint.Picture">
                    <p:embed/>
                  </p:oleObj>
                </mc:Choice>
                <mc:Fallback>
                  <p:oleObj name="Immagine bitmap" r:id="rId4" imgW="371527" imgH="914286" progId="Paint.Picture">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91113" y="7872413"/>
                          <a:ext cx="373062"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177" name="Rectangle 57"/>
            <p:cNvSpPr>
              <a:spLocks noChangeArrowheads="1"/>
            </p:cNvSpPr>
            <p:nvPr/>
          </p:nvSpPr>
          <p:spPr bwMode="auto">
            <a:xfrm>
              <a:off x="5157788" y="3924300"/>
              <a:ext cx="71437" cy="287338"/>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350"/>
            </a:p>
          </p:txBody>
        </p:sp>
        <p:sp>
          <p:nvSpPr>
            <p:cNvPr id="5178" name="Rectangle 58"/>
            <p:cNvSpPr>
              <a:spLocks noChangeArrowheads="1"/>
            </p:cNvSpPr>
            <p:nvPr/>
          </p:nvSpPr>
          <p:spPr bwMode="auto">
            <a:xfrm>
              <a:off x="5157788" y="4630738"/>
              <a:ext cx="71437" cy="287337"/>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350"/>
            </a:p>
          </p:txBody>
        </p:sp>
        <p:pic>
          <p:nvPicPr>
            <p:cNvPr id="5180" name="Picture 6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46650" y="7221538"/>
              <a:ext cx="388938" cy="77628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181" name="Object 61"/>
            <p:cNvGraphicFramePr>
              <a:graphicFrameLocks noChangeAspect="1"/>
            </p:cNvGraphicFramePr>
            <p:nvPr/>
          </p:nvGraphicFramePr>
          <p:xfrm>
            <a:off x="4918075" y="933450"/>
            <a:ext cx="495300" cy="1179513"/>
          </p:xfrm>
          <a:graphic>
            <a:graphicData uri="http://schemas.openxmlformats.org/presentationml/2006/ole">
              <mc:AlternateContent xmlns:mc="http://schemas.openxmlformats.org/markup-compatibility/2006">
                <mc:Choice xmlns:v="urn:schemas-microsoft-com:vml" Requires="v">
                  <p:oleObj spid="_x0000_s3087" name="Immagine bitmap" r:id="rId6" imgW="828791" imgH="1971950" progId="Paint.Picture">
                    <p:embed/>
                  </p:oleObj>
                </mc:Choice>
                <mc:Fallback>
                  <p:oleObj name="Immagine bitmap" r:id="rId6" imgW="828791" imgH="1971950" progId="Paint.Picture">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18075" y="933450"/>
                          <a:ext cx="495300" cy="1179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182" name="Line 62"/>
            <p:cNvSpPr>
              <a:spLocks noChangeShapeType="1"/>
            </p:cNvSpPr>
            <p:nvPr/>
          </p:nvSpPr>
          <p:spPr bwMode="auto">
            <a:xfrm flipH="1">
              <a:off x="5262563" y="568325"/>
              <a:ext cx="0" cy="360363"/>
            </a:xfrm>
            <a:prstGeom prst="line">
              <a:avLst/>
            </a:prstGeom>
            <a:noFill/>
            <a:ln w="3810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350"/>
            </a:p>
          </p:txBody>
        </p:sp>
        <p:sp>
          <p:nvSpPr>
            <p:cNvPr id="5183" name="Oval 63"/>
            <p:cNvSpPr>
              <a:spLocks noChangeArrowheads="1"/>
            </p:cNvSpPr>
            <p:nvPr/>
          </p:nvSpPr>
          <p:spPr bwMode="auto">
            <a:xfrm>
              <a:off x="5191125" y="419100"/>
              <a:ext cx="144463" cy="144463"/>
            </a:xfrm>
            <a:prstGeom prst="ellipse">
              <a:avLst/>
            </a:prstGeom>
            <a:solidFill>
              <a:srgbClr val="FF66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350"/>
            </a:p>
          </p:txBody>
        </p:sp>
        <p:sp>
          <p:nvSpPr>
            <p:cNvPr id="5184" name="Text Box 64"/>
            <p:cNvSpPr txBox="1">
              <a:spLocks noChangeArrowheads="1"/>
            </p:cNvSpPr>
            <p:nvPr/>
          </p:nvSpPr>
          <p:spPr bwMode="auto">
            <a:xfrm>
              <a:off x="333376" y="5003800"/>
              <a:ext cx="1943100" cy="73866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50000"/>
                </a:lnSpc>
                <a:spcBef>
                  <a:spcPct val="50000"/>
                </a:spcBef>
              </a:pPr>
              <a:r>
                <a:rPr lang="it-IT" altLang="en-US" sz="750" b="1">
                  <a:latin typeface="Arial" panose="020B0604020202020204" pitchFamily="34" charset="0"/>
                </a:rPr>
                <a:t>SBE39</a:t>
              </a:r>
              <a:r>
                <a:rPr lang="it-IT" altLang="en-US" sz="750">
                  <a:latin typeface="Arial" panose="020B0604020202020204" pitchFamily="34" charset="0"/>
                </a:rPr>
                <a:t> sn 1210 </a:t>
              </a:r>
            </a:p>
            <a:p>
              <a:pPr>
                <a:lnSpc>
                  <a:spcPct val="50000"/>
                </a:lnSpc>
                <a:spcBef>
                  <a:spcPct val="50000"/>
                </a:spcBef>
              </a:pPr>
              <a:r>
                <a:rPr lang="en-GB" altLang="en-US" sz="750">
                  <a:latin typeface="Arial" panose="020B0604020202020204" pitchFamily="34" charset="0"/>
                </a:rPr>
                <a:t>START  25/1/2012 10:40 GMT</a:t>
              </a:r>
            </a:p>
            <a:p>
              <a:pPr>
                <a:lnSpc>
                  <a:spcPct val="50000"/>
                </a:lnSpc>
                <a:spcBef>
                  <a:spcPct val="50000"/>
                </a:spcBef>
              </a:pPr>
              <a:r>
                <a:rPr lang="en-GB" altLang="en-US" sz="750">
                  <a:latin typeface="Arial" panose="020B0604020202020204" pitchFamily="34" charset="0"/>
                </a:rPr>
                <a:t>Sampling Interval: 5 min</a:t>
              </a:r>
            </a:p>
            <a:p>
              <a:pPr>
                <a:lnSpc>
                  <a:spcPct val="50000"/>
                </a:lnSpc>
                <a:spcBef>
                  <a:spcPct val="50000"/>
                </a:spcBef>
              </a:pPr>
              <a:r>
                <a:rPr lang="en-GB" altLang="en-US" sz="750">
                  <a:latin typeface="Arial" panose="020B0604020202020204" pitchFamily="34" charset="0"/>
                </a:rPr>
                <a:t>Battery Type:lithium 9V 2013</a:t>
              </a:r>
              <a:endParaRPr lang="it-IT" altLang="en-US" sz="750">
                <a:latin typeface="Arial" panose="020B0604020202020204" pitchFamily="34" charset="0"/>
              </a:endParaRPr>
            </a:p>
          </p:txBody>
        </p:sp>
        <p:sp>
          <p:nvSpPr>
            <p:cNvPr id="5186" name="Text Box 66"/>
            <p:cNvSpPr txBox="1">
              <a:spLocks noChangeArrowheads="1"/>
            </p:cNvSpPr>
            <p:nvPr/>
          </p:nvSpPr>
          <p:spPr bwMode="auto">
            <a:xfrm>
              <a:off x="333376" y="5724525"/>
              <a:ext cx="1943100" cy="66172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50000"/>
                </a:lnSpc>
                <a:spcBef>
                  <a:spcPct val="50000"/>
                </a:spcBef>
              </a:pPr>
              <a:r>
                <a:rPr lang="it-IT" altLang="en-US" sz="750" b="1">
                  <a:latin typeface="Arial" panose="020B0604020202020204" pitchFamily="34" charset="0"/>
                </a:rPr>
                <a:t>SBE39</a:t>
              </a:r>
              <a:r>
                <a:rPr lang="it-IT" altLang="en-US" sz="750">
                  <a:latin typeface="Arial" panose="020B0604020202020204" pitchFamily="34" charset="0"/>
                </a:rPr>
                <a:t> sn 1213 </a:t>
              </a:r>
            </a:p>
            <a:p>
              <a:pPr>
                <a:lnSpc>
                  <a:spcPct val="50000"/>
                </a:lnSpc>
                <a:spcBef>
                  <a:spcPct val="50000"/>
                </a:spcBef>
              </a:pPr>
              <a:r>
                <a:rPr lang="en-GB" altLang="en-US" sz="750">
                  <a:latin typeface="Arial" panose="020B0604020202020204" pitchFamily="34" charset="0"/>
                </a:rPr>
                <a:t>START  25/1/2012 9:40 GMT</a:t>
              </a:r>
            </a:p>
            <a:p>
              <a:pPr>
                <a:lnSpc>
                  <a:spcPct val="50000"/>
                </a:lnSpc>
                <a:spcBef>
                  <a:spcPct val="50000"/>
                </a:spcBef>
              </a:pPr>
              <a:r>
                <a:rPr lang="en-GB" altLang="en-US" sz="750">
                  <a:latin typeface="Arial" panose="020B0604020202020204" pitchFamily="34" charset="0"/>
                </a:rPr>
                <a:t>Sampling Interval: 5 min</a:t>
              </a:r>
            </a:p>
            <a:p>
              <a:pPr>
                <a:lnSpc>
                  <a:spcPct val="50000"/>
                </a:lnSpc>
                <a:spcBef>
                  <a:spcPct val="50000"/>
                </a:spcBef>
              </a:pPr>
              <a:r>
                <a:rPr lang="en-GB" altLang="en-US" sz="750">
                  <a:latin typeface="Arial" panose="020B0604020202020204" pitchFamily="34" charset="0"/>
                </a:rPr>
                <a:t>Battery Type:lithium 9V 2013</a:t>
              </a:r>
              <a:endParaRPr lang="it-IT" altLang="en-US" sz="750">
                <a:latin typeface="Arial" panose="020B0604020202020204" pitchFamily="34" charset="0"/>
              </a:endParaRPr>
            </a:p>
          </p:txBody>
        </p:sp>
        <p:sp>
          <p:nvSpPr>
            <p:cNvPr id="5187" name="Text Box 67"/>
            <p:cNvSpPr txBox="1">
              <a:spLocks noChangeArrowheads="1"/>
            </p:cNvSpPr>
            <p:nvPr/>
          </p:nvSpPr>
          <p:spPr bwMode="auto">
            <a:xfrm>
              <a:off x="3937000" y="5667376"/>
              <a:ext cx="1223963"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altLang="en-US" sz="750">
                  <a:latin typeface="Arial" panose="020B0604020202020204" pitchFamily="34" charset="0"/>
                </a:rPr>
                <a:t>Nautilus 2x20Kg orange</a:t>
              </a:r>
            </a:p>
          </p:txBody>
        </p:sp>
        <p:sp>
          <p:nvSpPr>
            <p:cNvPr id="5188" name="Text Box 68"/>
            <p:cNvSpPr txBox="1">
              <a:spLocks noChangeArrowheads="1"/>
            </p:cNvSpPr>
            <p:nvPr/>
          </p:nvSpPr>
          <p:spPr bwMode="auto">
            <a:xfrm>
              <a:off x="3933825" y="7496176"/>
              <a:ext cx="1223963"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altLang="en-US" sz="750">
                  <a:latin typeface="Arial" panose="020B0604020202020204" pitchFamily="34" charset="0"/>
                </a:rPr>
                <a:t>Nautilus 2x20Kg orange</a:t>
              </a:r>
            </a:p>
          </p:txBody>
        </p:sp>
        <p:sp>
          <p:nvSpPr>
            <p:cNvPr id="5189" name="Text Box 69"/>
            <p:cNvSpPr txBox="1">
              <a:spLocks noChangeArrowheads="1"/>
            </p:cNvSpPr>
            <p:nvPr/>
          </p:nvSpPr>
          <p:spPr bwMode="auto">
            <a:xfrm>
              <a:off x="3933825" y="1403350"/>
              <a:ext cx="1223963"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altLang="en-US" sz="750">
                  <a:latin typeface="Arial" panose="020B0604020202020204" pitchFamily="34" charset="0"/>
                </a:rPr>
                <a:t>Nautilus 3x20Kg orange</a:t>
              </a:r>
            </a:p>
          </p:txBody>
        </p:sp>
        <p:sp>
          <p:nvSpPr>
            <p:cNvPr id="5190" name="Text Box 70"/>
            <p:cNvSpPr txBox="1">
              <a:spLocks noChangeArrowheads="1"/>
            </p:cNvSpPr>
            <p:nvPr/>
          </p:nvSpPr>
          <p:spPr bwMode="auto">
            <a:xfrm>
              <a:off x="4221164" y="6443664"/>
              <a:ext cx="72072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altLang="en-US" sz="750">
                  <a:latin typeface="Arial" panose="020B0604020202020204" pitchFamily="34" charset="0"/>
                </a:rPr>
                <a:t>sn 585 </a:t>
              </a:r>
            </a:p>
          </p:txBody>
        </p:sp>
        <p:sp>
          <p:nvSpPr>
            <p:cNvPr id="5191" name="Text Box 71"/>
            <p:cNvSpPr txBox="1">
              <a:spLocks noChangeArrowheads="1"/>
            </p:cNvSpPr>
            <p:nvPr/>
          </p:nvSpPr>
          <p:spPr bwMode="auto">
            <a:xfrm>
              <a:off x="4221164" y="2555875"/>
              <a:ext cx="720725"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altLang="en-US" sz="750">
                  <a:latin typeface="Arial" panose="020B0604020202020204" pitchFamily="34" charset="0"/>
                </a:rPr>
                <a:t>sn 11560</a:t>
              </a:r>
            </a:p>
          </p:txBody>
        </p:sp>
        <p:sp>
          <p:nvSpPr>
            <p:cNvPr id="5193" name="Text Box 73"/>
            <p:cNvSpPr txBox="1">
              <a:spLocks noChangeArrowheads="1"/>
            </p:cNvSpPr>
            <p:nvPr/>
          </p:nvSpPr>
          <p:spPr bwMode="auto">
            <a:xfrm>
              <a:off x="4191000" y="4654550"/>
              <a:ext cx="115252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altLang="en-US" sz="750">
                  <a:latin typeface="Arial" panose="020B0604020202020204" pitchFamily="34" charset="0"/>
                </a:rPr>
                <a:t>SBE39 sn1213</a:t>
              </a:r>
            </a:p>
          </p:txBody>
        </p:sp>
        <p:sp>
          <p:nvSpPr>
            <p:cNvPr id="5194" name="Text Box 74"/>
            <p:cNvSpPr txBox="1">
              <a:spLocks noChangeArrowheads="1"/>
            </p:cNvSpPr>
            <p:nvPr/>
          </p:nvSpPr>
          <p:spPr bwMode="auto">
            <a:xfrm>
              <a:off x="4192588" y="3940175"/>
              <a:ext cx="115252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altLang="en-US" sz="750">
                  <a:latin typeface="Arial" panose="020B0604020202020204" pitchFamily="34" charset="0"/>
                </a:rPr>
                <a:t>SBE39 sn1210</a:t>
              </a:r>
            </a:p>
          </p:txBody>
        </p:sp>
        <p:sp>
          <p:nvSpPr>
            <p:cNvPr id="5195" name="Text Box 75"/>
            <p:cNvSpPr txBox="1">
              <a:spLocks noChangeArrowheads="1"/>
            </p:cNvSpPr>
            <p:nvPr/>
          </p:nvSpPr>
          <p:spPr bwMode="auto">
            <a:xfrm>
              <a:off x="4781550" y="365125"/>
              <a:ext cx="57626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altLang="en-US" sz="750">
                  <a:latin typeface="Arial" panose="020B0604020202020204" pitchFamily="34" charset="0"/>
                </a:rPr>
                <a:t>10Kg</a:t>
              </a:r>
            </a:p>
          </p:txBody>
        </p:sp>
        <p:sp>
          <p:nvSpPr>
            <p:cNvPr id="5196" name="Text Box 76"/>
            <p:cNvSpPr txBox="1">
              <a:spLocks noChangeArrowheads="1"/>
            </p:cNvSpPr>
            <p:nvPr/>
          </p:nvSpPr>
          <p:spPr bwMode="auto">
            <a:xfrm>
              <a:off x="5373688" y="5651500"/>
              <a:ext cx="57626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altLang="en-US" sz="750">
                  <a:latin typeface="Arial" panose="020B0604020202020204" pitchFamily="34" charset="0"/>
                </a:rPr>
                <a:t>2 m</a:t>
              </a:r>
            </a:p>
          </p:txBody>
        </p:sp>
        <p:sp>
          <p:nvSpPr>
            <p:cNvPr id="5197" name="Text Box 77"/>
            <p:cNvSpPr txBox="1">
              <a:spLocks noChangeArrowheads="1"/>
            </p:cNvSpPr>
            <p:nvPr/>
          </p:nvSpPr>
          <p:spPr bwMode="auto">
            <a:xfrm>
              <a:off x="5373688" y="7064376"/>
              <a:ext cx="93503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altLang="en-US" sz="750">
                  <a:latin typeface="Arial" panose="020B0604020202020204" pitchFamily="34" charset="0"/>
                </a:rPr>
                <a:t>10 m white</a:t>
              </a:r>
            </a:p>
          </p:txBody>
        </p:sp>
        <p:sp>
          <p:nvSpPr>
            <p:cNvPr id="5198" name="Line 78"/>
            <p:cNvSpPr>
              <a:spLocks noChangeShapeType="1"/>
            </p:cNvSpPr>
            <p:nvPr/>
          </p:nvSpPr>
          <p:spPr bwMode="auto">
            <a:xfrm>
              <a:off x="6237288" y="4787900"/>
              <a:ext cx="0" cy="1800225"/>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350"/>
            </a:p>
          </p:txBody>
        </p:sp>
        <p:sp>
          <p:nvSpPr>
            <p:cNvPr id="5199" name="Text Box 79"/>
            <p:cNvSpPr txBox="1">
              <a:spLocks noChangeArrowheads="1"/>
            </p:cNvSpPr>
            <p:nvPr/>
          </p:nvSpPr>
          <p:spPr bwMode="auto">
            <a:xfrm>
              <a:off x="6237288" y="4659313"/>
              <a:ext cx="50482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altLang="en-US" sz="750">
                  <a:latin typeface="Arial" panose="020B0604020202020204" pitchFamily="34" charset="0"/>
                </a:rPr>
                <a:t>-477</a:t>
              </a:r>
            </a:p>
          </p:txBody>
        </p:sp>
        <p:sp>
          <p:nvSpPr>
            <p:cNvPr id="5200" name="Text Box 80"/>
            <p:cNvSpPr txBox="1">
              <a:spLocks noChangeArrowheads="1"/>
            </p:cNvSpPr>
            <p:nvPr/>
          </p:nvSpPr>
          <p:spPr bwMode="auto">
            <a:xfrm>
              <a:off x="4292600" y="8288338"/>
              <a:ext cx="122396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altLang="en-US" sz="750">
                  <a:latin typeface="Arial" panose="020B0604020202020204" pitchFamily="34" charset="0"/>
                </a:rPr>
                <a:t>AR sn 30374</a:t>
              </a:r>
            </a:p>
          </p:txBody>
        </p:sp>
        <p:pic>
          <p:nvPicPr>
            <p:cNvPr id="5127" name="Picture 7"/>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976813" y="8693150"/>
              <a:ext cx="573087" cy="45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122" name="Object 2"/>
            <p:cNvGraphicFramePr>
              <a:graphicFrameLocks noChangeAspect="1"/>
            </p:cNvGraphicFramePr>
            <p:nvPr/>
          </p:nvGraphicFramePr>
          <p:xfrm>
            <a:off x="4941888" y="2195513"/>
            <a:ext cx="1009650" cy="981075"/>
          </p:xfrm>
          <a:graphic>
            <a:graphicData uri="http://schemas.openxmlformats.org/presentationml/2006/ole">
              <mc:AlternateContent xmlns:mc="http://schemas.openxmlformats.org/markup-compatibility/2006">
                <mc:Choice xmlns:v="urn:schemas-microsoft-com:vml" Requires="v">
                  <p:oleObj spid="_x0000_s3088" name="Immagine bitmap" r:id="rId9" imgW="1009791" imgH="980952" progId="Paint.Picture">
                    <p:embed/>
                  </p:oleObj>
                </mc:Choice>
                <mc:Fallback>
                  <p:oleObj name="Immagine bitmap" r:id="rId9" imgW="1009791" imgH="980952" progId="Paint.Picture">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941888" y="2195513"/>
                          <a:ext cx="1009650" cy="98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201" name="Line 81"/>
            <p:cNvSpPr>
              <a:spLocks noChangeShapeType="1"/>
            </p:cNvSpPr>
            <p:nvPr/>
          </p:nvSpPr>
          <p:spPr bwMode="auto">
            <a:xfrm flipH="1" flipV="1">
              <a:off x="5300663" y="2051050"/>
              <a:ext cx="0" cy="144463"/>
            </a:xfrm>
            <a:prstGeom prst="line">
              <a:avLst/>
            </a:prstGeom>
            <a:noFill/>
            <a:ln w="38100" cmpd="dbl">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350"/>
            </a:p>
          </p:txBody>
        </p:sp>
        <p:sp>
          <p:nvSpPr>
            <p:cNvPr id="5202" name="Text Box 82"/>
            <p:cNvSpPr txBox="1">
              <a:spLocks noChangeArrowheads="1"/>
            </p:cNvSpPr>
            <p:nvPr/>
          </p:nvSpPr>
          <p:spPr bwMode="auto">
            <a:xfrm>
              <a:off x="5445125" y="1908175"/>
              <a:ext cx="86518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altLang="en-US" sz="750">
                  <a:latin typeface="Arial" panose="020B0604020202020204" pitchFamily="34" charset="0"/>
                </a:rPr>
                <a:t>1 m</a:t>
              </a:r>
            </a:p>
          </p:txBody>
        </p:sp>
        <p:sp>
          <p:nvSpPr>
            <p:cNvPr id="5203" name="Line 83"/>
            <p:cNvSpPr>
              <a:spLocks noChangeShapeType="1"/>
            </p:cNvSpPr>
            <p:nvPr/>
          </p:nvSpPr>
          <p:spPr bwMode="auto">
            <a:xfrm>
              <a:off x="5300663" y="3059113"/>
              <a:ext cx="0" cy="576262"/>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350"/>
            </a:p>
          </p:txBody>
        </p:sp>
        <p:sp>
          <p:nvSpPr>
            <p:cNvPr id="5204" name="Text Box 84"/>
            <p:cNvSpPr txBox="1">
              <a:spLocks noChangeArrowheads="1"/>
            </p:cNvSpPr>
            <p:nvPr/>
          </p:nvSpPr>
          <p:spPr bwMode="auto">
            <a:xfrm>
              <a:off x="5300664" y="3203575"/>
              <a:ext cx="865187"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altLang="en-US" sz="750">
                  <a:latin typeface="Arial" panose="020B0604020202020204" pitchFamily="34" charset="0"/>
                </a:rPr>
                <a:t>10 m yellow</a:t>
              </a:r>
            </a:p>
          </p:txBody>
        </p:sp>
        <p:sp>
          <p:nvSpPr>
            <p:cNvPr id="5205" name="Text Box 85"/>
            <p:cNvSpPr txBox="1">
              <a:spLocks noChangeArrowheads="1"/>
            </p:cNvSpPr>
            <p:nvPr/>
          </p:nvSpPr>
          <p:spPr bwMode="auto">
            <a:xfrm>
              <a:off x="4437064" y="3492499"/>
              <a:ext cx="79216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altLang="en-US" sz="750">
                  <a:latin typeface="Arial" panose="020B0604020202020204" pitchFamily="34" charset="0"/>
                </a:rPr>
                <a:t>Quick link</a:t>
              </a:r>
            </a:p>
          </p:txBody>
        </p:sp>
        <p:sp>
          <p:nvSpPr>
            <p:cNvPr id="5206" name="Text Box 86"/>
            <p:cNvSpPr txBox="1">
              <a:spLocks noChangeArrowheads="1"/>
            </p:cNvSpPr>
            <p:nvPr/>
          </p:nvSpPr>
          <p:spPr bwMode="auto">
            <a:xfrm>
              <a:off x="5300664" y="3924299"/>
              <a:ext cx="100806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altLang="en-US" sz="750">
                  <a:latin typeface="Arial" panose="020B0604020202020204" pitchFamily="34" charset="0"/>
                </a:rPr>
                <a:t>1 black mark</a:t>
              </a:r>
            </a:p>
          </p:txBody>
        </p:sp>
        <p:sp>
          <p:nvSpPr>
            <p:cNvPr id="5207" name="Text Box 87"/>
            <p:cNvSpPr txBox="1">
              <a:spLocks noChangeArrowheads="1"/>
            </p:cNvSpPr>
            <p:nvPr/>
          </p:nvSpPr>
          <p:spPr bwMode="auto">
            <a:xfrm>
              <a:off x="5300664" y="4643438"/>
              <a:ext cx="100806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altLang="en-US" sz="750">
                  <a:latin typeface="Arial" panose="020B0604020202020204" pitchFamily="34" charset="0"/>
                </a:rPr>
                <a:t>2 black mark</a:t>
              </a:r>
            </a:p>
          </p:txBody>
        </p:sp>
        <p:pic>
          <p:nvPicPr>
            <p:cNvPr id="5209" name="Picture 89" descr="Seaguard"/>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084763" y="6084888"/>
              <a:ext cx="315912"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7056915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asellaDiTesto 13"/>
          <p:cNvSpPr txBox="1"/>
          <p:nvPr/>
        </p:nvSpPr>
        <p:spPr>
          <a:xfrm>
            <a:off x="0" y="44624"/>
            <a:ext cx="9144000" cy="523220"/>
          </a:xfrm>
          <a:prstGeom prst="rect">
            <a:avLst/>
          </a:prstGeom>
          <a:noFill/>
        </p:spPr>
        <p:txBody>
          <a:bodyPr wrap="square" rtlCol="0">
            <a:spAutoFit/>
          </a:bodyPr>
          <a:lstStyle/>
          <a:p>
            <a:pPr algn="ctr"/>
            <a:r>
              <a:rPr lang="it-IT" sz="2800" b="1" dirty="0" smtClean="0">
                <a:solidFill>
                  <a:srgbClr val="000066"/>
                </a:solidFill>
                <a:latin typeface="Helvetica" pitchFamily="34" charset="0"/>
              </a:rPr>
              <a:t>Data set: </a:t>
            </a:r>
            <a:r>
              <a:rPr lang="it-IT" sz="2800" b="1" dirty="0" err="1" smtClean="0">
                <a:solidFill>
                  <a:srgbClr val="000066"/>
                </a:solidFill>
                <a:latin typeface="Helvetica" pitchFamily="34" charset="0"/>
              </a:rPr>
              <a:t>Mooring</a:t>
            </a:r>
            <a:r>
              <a:rPr lang="it-IT" sz="2800" b="1" dirty="0" smtClean="0">
                <a:solidFill>
                  <a:srgbClr val="000066"/>
                </a:solidFill>
                <a:latin typeface="Helvetica" pitchFamily="34" charset="0"/>
              </a:rPr>
              <a:t> G</a:t>
            </a:r>
            <a:endParaRPr lang="it-IT" sz="2800" b="1" dirty="0">
              <a:solidFill>
                <a:srgbClr val="000066"/>
              </a:solidFill>
              <a:latin typeface="Helvetica" pitchFamily="34" charset="0"/>
            </a:endParaRPr>
          </a:p>
        </p:txBody>
      </p:sp>
      <p:pic>
        <p:nvPicPr>
          <p:cNvPr id="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4918" y="476672"/>
            <a:ext cx="9953836" cy="4877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ttangolo 7"/>
          <p:cNvSpPr/>
          <p:nvPr/>
        </p:nvSpPr>
        <p:spPr>
          <a:xfrm>
            <a:off x="755576" y="5616000"/>
            <a:ext cx="2664296" cy="1077218"/>
          </a:xfrm>
          <a:prstGeom prst="rect">
            <a:avLst/>
          </a:prstGeom>
        </p:spPr>
        <p:txBody>
          <a:bodyPr wrap="square">
            <a:spAutoFit/>
          </a:bodyPr>
          <a:lstStyle/>
          <a:p>
            <a:r>
              <a:rPr lang="it-IT" sz="1600" b="1" dirty="0">
                <a:latin typeface="Helvetica" pitchFamily="34" charset="0"/>
              </a:rPr>
              <a:t>Sea-</a:t>
            </a:r>
            <a:r>
              <a:rPr lang="it-IT" sz="1600" b="1" dirty="0" err="1">
                <a:latin typeface="Helvetica" pitchFamily="34" charset="0"/>
              </a:rPr>
              <a:t>bird</a:t>
            </a:r>
            <a:r>
              <a:rPr lang="it-IT" sz="1600" b="1" dirty="0">
                <a:latin typeface="Helvetica" pitchFamily="34" charset="0"/>
              </a:rPr>
              <a:t>  </a:t>
            </a:r>
            <a:r>
              <a:rPr lang="en-US" sz="1600" b="1" dirty="0" smtClean="0">
                <a:latin typeface="Helvetica" pitchFamily="34" charset="0"/>
              </a:rPr>
              <a:t>SBE 16:</a:t>
            </a:r>
          </a:p>
          <a:p>
            <a:pPr marL="285750" indent="-285750">
              <a:buFont typeface="Arial" pitchFamily="34" charset="0"/>
              <a:buChar char="•"/>
            </a:pPr>
            <a:r>
              <a:rPr lang="en-US" sz="1600" dirty="0" smtClean="0">
                <a:latin typeface="Helvetica" pitchFamily="34" charset="0"/>
              </a:rPr>
              <a:t>Temperature</a:t>
            </a:r>
          </a:p>
          <a:p>
            <a:pPr marL="285750" indent="-285750">
              <a:buFont typeface="Arial" pitchFamily="34" charset="0"/>
              <a:buChar char="•"/>
            </a:pPr>
            <a:r>
              <a:rPr lang="en-US" sz="1600" dirty="0" smtClean="0">
                <a:latin typeface="Helvetica" pitchFamily="34" charset="0"/>
              </a:rPr>
              <a:t>Conductivity</a:t>
            </a:r>
          </a:p>
          <a:p>
            <a:endParaRPr lang="it-IT" sz="1600" b="1" dirty="0" smtClean="0">
              <a:latin typeface="Helvetica" pitchFamily="34" charset="0"/>
            </a:endParaRPr>
          </a:p>
        </p:txBody>
      </p:sp>
      <p:sp>
        <p:nvSpPr>
          <p:cNvPr id="3" name="CasellaDiTesto 2"/>
          <p:cNvSpPr txBox="1"/>
          <p:nvPr/>
        </p:nvSpPr>
        <p:spPr>
          <a:xfrm>
            <a:off x="6876256" y="5616000"/>
            <a:ext cx="2232248" cy="1077218"/>
          </a:xfrm>
          <a:prstGeom prst="rect">
            <a:avLst/>
          </a:prstGeom>
          <a:noFill/>
        </p:spPr>
        <p:txBody>
          <a:bodyPr wrap="square" rtlCol="0">
            <a:spAutoFit/>
          </a:bodyPr>
          <a:lstStyle/>
          <a:p>
            <a:pPr lvl="0" algn="just"/>
            <a:r>
              <a:rPr lang="it-IT" sz="1600" b="1" dirty="0" err="1">
                <a:solidFill>
                  <a:prstClr val="black"/>
                </a:solidFill>
                <a:latin typeface="Helvetica" pitchFamily="34" charset="0"/>
              </a:rPr>
              <a:t>Aanderaa</a:t>
            </a:r>
            <a:r>
              <a:rPr lang="it-IT" sz="1600" b="1" dirty="0">
                <a:solidFill>
                  <a:prstClr val="black"/>
                </a:solidFill>
                <a:latin typeface="Helvetica" pitchFamily="34" charset="0"/>
              </a:rPr>
              <a:t>  </a:t>
            </a:r>
            <a:r>
              <a:rPr lang="en-US" sz="1600" b="1" dirty="0">
                <a:solidFill>
                  <a:prstClr val="black"/>
                </a:solidFill>
                <a:latin typeface="Helvetica" pitchFamily="34" charset="0"/>
              </a:rPr>
              <a:t>RCM 7 </a:t>
            </a:r>
          </a:p>
          <a:p>
            <a:pPr marL="285750" lvl="0" indent="-285750" algn="just">
              <a:buFont typeface="Arial" pitchFamily="34" charset="0"/>
              <a:buChar char="•"/>
            </a:pPr>
            <a:r>
              <a:rPr lang="en-US" sz="1600" dirty="0">
                <a:solidFill>
                  <a:prstClr val="black"/>
                </a:solidFill>
                <a:latin typeface="Helvetica" pitchFamily="34" charset="0"/>
              </a:rPr>
              <a:t>Current speed </a:t>
            </a:r>
          </a:p>
          <a:p>
            <a:pPr marL="285750" lvl="0" indent="-285750" algn="just">
              <a:buFont typeface="Arial" pitchFamily="34" charset="0"/>
              <a:buChar char="•"/>
            </a:pPr>
            <a:r>
              <a:rPr lang="en-US" sz="1600" dirty="0">
                <a:solidFill>
                  <a:prstClr val="black"/>
                </a:solidFill>
                <a:latin typeface="Helvetica" pitchFamily="34" charset="0"/>
              </a:rPr>
              <a:t>Current direction</a:t>
            </a:r>
          </a:p>
          <a:p>
            <a:pPr marL="285750" lvl="0" indent="-285750" algn="just">
              <a:buFont typeface="Arial" pitchFamily="34" charset="0"/>
              <a:buChar char="•"/>
            </a:pPr>
            <a:r>
              <a:rPr lang="en-US" sz="1600" dirty="0">
                <a:solidFill>
                  <a:prstClr val="black"/>
                </a:solidFill>
                <a:latin typeface="Helvetica" pitchFamily="34" charset="0"/>
              </a:rPr>
              <a:t>Temperature</a:t>
            </a:r>
            <a:endParaRPr lang="it-IT" sz="1600" dirty="0">
              <a:solidFill>
                <a:prstClr val="black"/>
              </a:solidFill>
              <a:latin typeface="Helvetica" pitchFamily="34" charset="0"/>
            </a:endParaRPr>
          </a:p>
        </p:txBody>
      </p:sp>
      <p:sp>
        <p:nvSpPr>
          <p:cNvPr id="4" name="CasellaDiTesto 3"/>
          <p:cNvSpPr txBox="1"/>
          <p:nvPr/>
        </p:nvSpPr>
        <p:spPr>
          <a:xfrm>
            <a:off x="3779912" y="5616000"/>
            <a:ext cx="2304256" cy="830997"/>
          </a:xfrm>
          <a:prstGeom prst="rect">
            <a:avLst/>
          </a:prstGeom>
          <a:noFill/>
        </p:spPr>
        <p:txBody>
          <a:bodyPr wrap="square" rtlCol="0">
            <a:spAutoFit/>
          </a:bodyPr>
          <a:lstStyle/>
          <a:p>
            <a:pPr lvl="0"/>
            <a:r>
              <a:rPr lang="it-IT" sz="1600" b="1" dirty="0">
                <a:solidFill>
                  <a:prstClr val="black"/>
                </a:solidFill>
                <a:latin typeface="Helvetica" pitchFamily="34" charset="0"/>
              </a:rPr>
              <a:t>Sea-</a:t>
            </a:r>
            <a:r>
              <a:rPr lang="it-IT" sz="1600" b="1" dirty="0" err="1">
                <a:solidFill>
                  <a:prstClr val="black"/>
                </a:solidFill>
                <a:latin typeface="Helvetica" pitchFamily="34" charset="0"/>
              </a:rPr>
              <a:t>bird</a:t>
            </a:r>
            <a:r>
              <a:rPr lang="it-IT" sz="1600" b="1" dirty="0">
                <a:solidFill>
                  <a:prstClr val="black"/>
                </a:solidFill>
                <a:latin typeface="Helvetica" pitchFamily="34" charset="0"/>
              </a:rPr>
              <a:t>  </a:t>
            </a:r>
            <a:r>
              <a:rPr lang="en-US" sz="1600" b="1" dirty="0">
                <a:solidFill>
                  <a:prstClr val="black"/>
                </a:solidFill>
                <a:latin typeface="Helvetica" pitchFamily="34" charset="0"/>
              </a:rPr>
              <a:t>SBE 39:</a:t>
            </a:r>
          </a:p>
          <a:p>
            <a:pPr marL="285750" lvl="0" indent="-285750">
              <a:buFont typeface="Arial" pitchFamily="34" charset="0"/>
              <a:buChar char="•"/>
            </a:pPr>
            <a:r>
              <a:rPr lang="en-US" sz="1600" dirty="0">
                <a:solidFill>
                  <a:prstClr val="black"/>
                </a:solidFill>
                <a:latin typeface="Helvetica" pitchFamily="34" charset="0"/>
              </a:rPr>
              <a:t>Temperature</a:t>
            </a:r>
          </a:p>
          <a:p>
            <a:pPr marL="285750" lvl="0" indent="-285750">
              <a:buFont typeface="Arial" pitchFamily="34" charset="0"/>
              <a:buChar char="•"/>
            </a:pPr>
            <a:endParaRPr lang="en-US" sz="1600" dirty="0">
              <a:solidFill>
                <a:prstClr val="black"/>
              </a:solidFill>
              <a:latin typeface="Helvetica" pitchFamily="34" charset="0"/>
            </a:endParaRPr>
          </a:p>
        </p:txBody>
      </p:sp>
    </p:spTree>
    <p:extLst>
      <p:ext uri="{BB962C8B-B14F-4D97-AF65-F5344CB8AC3E}">
        <p14:creationId xmlns:p14="http://schemas.microsoft.com/office/powerpoint/2010/main" val="2048355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en-GB" dirty="0"/>
          </a:p>
        </p:txBody>
      </p:sp>
      <p:sp>
        <p:nvSpPr>
          <p:cNvPr id="3" name="Segnaposto contenuto 2"/>
          <p:cNvSpPr>
            <a:spLocks noGrp="1"/>
          </p:cNvSpPr>
          <p:nvPr>
            <p:ph idx="1"/>
          </p:nvPr>
        </p:nvSpPr>
        <p:spPr>
          <a:xfrm>
            <a:off x="323528" y="1628800"/>
            <a:ext cx="8496944" cy="4525963"/>
          </a:xfrm>
        </p:spPr>
        <p:txBody>
          <a:bodyPr>
            <a:normAutofit fontScale="70000" lnSpcReduction="20000"/>
          </a:bodyPr>
          <a:lstStyle/>
          <a:p>
            <a:r>
              <a:rPr lang="en-GB" dirty="0"/>
              <a:t>1) In the CTD section and in the CTD casts made at the mooring position during different summer cruises we have never </a:t>
            </a:r>
            <a:r>
              <a:rPr lang="en-GB" dirty="0" smtClean="0"/>
              <a:t>found </a:t>
            </a:r>
            <a:r>
              <a:rPr lang="en-GB" dirty="0"/>
              <a:t>a signal of the MCDW at the bottom of DT. While, the time-series of salinity and temperature registered by the different sensors on the mooring at about 10 meters above the bottom, show periodically the presence of the MCDW: in </a:t>
            </a:r>
            <a:r>
              <a:rPr lang="en-GB" dirty="0" smtClean="0"/>
              <a:t>which </a:t>
            </a:r>
            <a:r>
              <a:rPr lang="en-GB" dirty="0"/>
              <a:t>way the MCDW arrives at bottom? is only related to the tide ore else (eddies)? and in </a:t>
            </a:r>
            <a:r>
              <a:rPr lang="en-GB" dirty="0" smtClean="0"/>
              <a:t>which </a:t>
            </a:r>
            <a:r>
              <a:rPr lang="en-GB" dirty="0"/>
              <a:t>way?</a:t>
            </a:r>
          </a:p>
          <a:p>
            <a:pPr marL="0" indent="0">
              <a:buNone/>
            </a:pPr>
            <a:r>
              <a:rPr lang="en-GB" dirty="0"/>
              <a:t/>
            </a:r>
            <a:br>
              <a:rPr lang="en-GB" dirty="0"/>
            </a:br>
            <a:endParaRPr lang="en-GB" dirty="0"/>
          </a:p>
          <a:p>
            <a:r>
              <a:rPr lang="en-GB" dirty="0"/>
              <a:t>2) In  the mooring </a:t>
            </a:r>
            <a:r>
              <a:rPr lang="en-GB" dirty="0" smtClean="0"/>
              <a:t>time series </a:t>
            </a:r>
            <a:r>
              <a:rPr lang="en-GB" dirty="0"/>
              <a:t> a strong seasonal variability of the CDW intrusion is clear, it appears that a strong inflow of CDW occurs each austral summer around the end of December beginning of January: why we see this seasonality? is this variability related to the CDW inflow itself or because in some period of the year the MCDW can't </a:t>
            </a:r>
            <a:r>
              <a:rPr lang="en-GB" dirty="0" err="1"/>
              <a:t>reache</a:t>
            </a:r>
            <a:r>
              <a:rPr lang="en-GB" dirty="0"/>
              <a:t> the bottom? may be related to the water stratification?</a:t>
            </a:r>
          </a:p>
          <a:p>
            <a:endParaRPr lang="en-GB" dirty="0"/>
          </a:p>
        </p:txBody>
      </p:sp>
    </p:spTree>
    <p:extLst>
      <p:ext uri="{BB962C8B-B14F-4D97-AF65-F5344CB8AC3E}">
        <p14:creationId xmlns:p14="http://schemas.microsoft.com/office/powerpoint/2010/main" val="42264365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Gruppo 41"/>
          <p:cNvGrpSpPr>
            <a:grpSpLocks noChangeAspect="1"/>
          </p:cNvGrpSpPr>
          <p:nvPr/>
        </p:nvGrpSpPr>
        <p:grpSpPr>
          <a:xfrm>
            <a:off x="4427984" y="3065902"/>
            <a:ext cx="4608309" cy="1404000"/>
            <a:chOff x="121397" y="2991600"/>
            <a:chExt cx="6250603" cy="1904353"/>
          </a:xfrm>
        </p:grpSpPr>
        <p:grpSp>
          <p:nvGrpSpPr>
            <p:cNvPr id="43" name="Gruppo 42"/>
            <p:cNvGrpSpPr/>
            <p:nvPr/>
          </p:nvGrpSpPr>
          <p:grpSpPr>
            <a:xfrm>
              <a:off x="432000" y="2991600"/>
              <a:ext cx="5940000" cy="1904353"/>
              <a:chOff x="432000" y="2991600"/>
              <a:chExt cx="5940000" cy="1904353"/>
            </a:xfrm>
          </p:grpSpPr>
          <p:grpSp>
            <p:nvGrpSpPr>
              <p:cNvPr id="45" name="Gruppo 44"/>
              <p:cNvGrpSpPr/>
              <p:nvPr/>
            </p:nvGrpSpPr>
            <p:grpSpPr>
              <a:xfrm>
                <a:off x="432000" y="2991600"/>
                <a:ext cx="5940000" cy="1904353"/>
                <a:chOff x="1493960" y="2991600"/>
                <a:chExt cx="5940000" cy="1904353"/>
              </a:xfrm>
            </p:grpSpPr>
            <p:grpSp>
              <p:nvGrpSpPr>
                <p:cNvPr id="47" name="Gruppo 46"/>
                <p:cNvGrpSpPr>
                  <a:grpSpLocks noChangeAspect="1"/>
                </p:cNvGrpSpPr>
                <p:nvPr/>
              </p:nvGrpSpPr>
              <p:grpSpPr>
                <a:xfrm>
                  <a:off x="1493960" y="2991600"/>
                  <a:ext cx="5940000" cy="1904353"/>
                  <a:chOff x="1062000" y="2566800"/>
                  <a:chExt cx="6483600" cy="2078637"/>
                </a:xfrm>
              </p:grpSpPr>
              <p:pic>
                <p:nvPicPr>
                  <p:cNvPr id="50"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2000" y="2566800"/>
                    <a:ext cx="6483600" cy="2078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 name="Triangolo isoscele 50"/>
                  <p:cNvSpPr/>
                  <p:nvPr/>
                </p:nvSpPr>
                <p:spPr>
                  <a:xfrm>
                    <a:off x="4032000" y="4109304"/>
                    <a:ext cx="187847" cy="18784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48" name="Rectangle 2"/>
                <p:cNvSpPr>
                  <a:spLocks noChangeArrowheads="1"/>
                </p:cNvSpPr>
                <p:nvPr/>
              </p:nvSpPr>
              <p:spPr bwMode="auto">
                <a:xfrm>
                  <a:off x="6228184" y="4392000"/>
                  <a:ext cx="1008112" cy="27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it-IT" sz="1600" b="1" dirty="0" smtClean="0">
                      <a:latin typeface="Helvetica" pitchFamily="34" charset="0"/>
                    </a:rPr>
                    <a:t>2006</a:t>
                  </a:r>
                  <a:endParaRPr lang="it-IT" sz="1600" b="1" dirty="0">
                    <a:latin typeface="Helvetica" pitchFamily="34" charset="0"/>
                  </a:endParaRPr>
                </a:p>
              </p:txBody>
            </p:sp>
          </p:grpSp>
          <p:sp>
            <p:nvSpPr>
              <p:cNvPr id="46" name="CasellaDiTesto 45"/>
              <p:cNvSpPr txBox="1"/>
              <p:nvPr/>
            </p:nvSpPr>
            <p:spPr>
              <a:xfrm>
                <a:off x="560884" y="4391999"/>
                <a:ext cx="1224136" cy="366322"/>
              </a:xfrm>
              <a:prstGeom prst="rect">
                <a:avLst/>
              </a:prstGeom>
              <a:noFill/>
            </p:spPr>
            <p:txBody>
              <a:bodyPr wrap="square" rtlCol="0">
                <a:spAutoFit/>
              </a:bodyPr>
              <a:lstStyle/>
              <a:p>
                <a:r>
                  <a:rPr lang="el-GR" sz="1200" b="1" dirty="0" smtClean="0">
                    <a:latin typeface="Helvetica" pitchFamily="34" charset="0"/>
                  </a:rPr>
                  <a:t>γ</a:t>
                </a:r>
                <a:r>
                  <a:rPr lang="it-IT" sz="1200" b="1" baseline="30000" dirty="0" smtClean="0">
                    <a:latin typeface="Helvetica" pitchFamily="34" charset="0"/>
                  </a:rPr>
                  <a:t>n</a:t>
                </a:r>
                <a:r>
                  <a:rPr lang="it-IT" sz="1200" b="1" dirty="0" smtClean="0">
                    <a:latin typeface="Helvetica" pitchFamily="34" charset="0"/>
                  </a:rPr>
                  <a:t>[Kg m</a:t>
                </a:r>
                <a:r>
                  <a:rPr lang="it-IT" sz="1200" b="1" baseline="30000" dirty="0" smtClean="0">
                    <a:latin typeface="Helvetica" pitchFamily="34" charset="0"/>
                  </a:rPr>
                  <a:t>-3</a:t>
                </a:r>
                <a:r>
                  <a:rPr lang="it-IT" sz="1200" b="1" dirty="0" smtClean="0">
                    <a:latin typeface="Helvetica" pitchFamily="34" charset="0"/>
                  </a:rPr>
                  <a:t>]</a:t>
                </a:r>
                <a:endParaRPr lang="it-IT" sz="1200" b="1" baseline="30000" dirty="0">
                  <a:latin typeface="Helvetica" pitchFamily="34" charset="0"/>
                </a:endParaRPr>
              </a:p>
            </p:txBody>
          </p:sp>
        </p:grpSp>
        <p:pic>
          <p:nvPicPr>
            <p:cNvPr id="44"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r="32941"/>
            <a:stretch/>
          </p:blipFill>
          <p:spPr bwMode="auto">
            <a:xfrm rot="16200000">
              <a:off x="-234000" y="3852000"/>
              <a:ext cx="1015595" cy="304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53" name="Gruppo 52"/>
          <p:cNvGrpSpPr>
            <a:grpSpLocks noChangeAspect="1"/>
          </p:cNvGrpSpPr>
          <p:nvPr/>
        </p:nvGrpSpPr>
        <p:grpSpPr>
          <a:xfrm>
            <a:off x="4427984" y="5013336"/>
            <a:ext cx="4682094" cy="1404000"/>
            <a:chOff x="121397" y="4939034"/>
            <a:chExt cx="6250603" cy="1874342"/>
          </a:xfrm>
        </p:grpSpPr>
        <p:grpSp>
          <p:nvGrpSpPr>
            <p:cNvPr id="54" name="Gruppo 53"/>
            <p:cNvGrpSpPr/>
            <p:nvPr/>
          </p:nvGrpSpPr>
          <p:grpSpPr>
            <a:xfrm>
              <a:off x="432000" y="4939034"/>
              <a:ext cx="5940000" cy="1874342"/>
              <a:chOff x="432000" y="4939034"/>
              <a:chExt cx="5940000" cy="1874342"/>
            </a:xfrm>
          </p:grpSpPr>
          <p:grpSp>
            <p:nvGrpSpPr>
              <p:cNvPr id="56" name="Gruppo 55"/>
              <p:cNvGrpSpPr/>
              <p:nvPr/>
            </p:nvGrpSpPr>
            <p:grpSpPr>
              <a:xfrm>
                <a:off x="432000" y="4939034"/>
                <a:ext cx="5940000" cy="1874342"/>
                <a:chOff x="1512320" y="4939034"/>
                <a:chExt cx="5940000" cy="1874342"/>
              </a:xfrm>
            </p:grpSpPr>
            <p:grpSp>
              <p:nvGrpSpPr>
                <p:cNvPr id="58" name="Gruppo 57"/>
                <p:cNvGrpSpPr>
                  <a:grpSpLocks noChangeAspect="1"/>
                </p:cNvGrpSpPr>
                <p:nvPr/>
              </p:nvGrpSpPr>
              <p:grpSpPr>
                <a:xfrm>
                  <a:off x="1512320" y="4939034"/>
                  <a:ext cx="5940000" cy="1874342"/>
                  <a:chOff x="1353600" y="4629600"/>
                  <a:chExt cx="6483600" cy="2045878"/>
                </a:xfrm>
              </p:grpSpPr>
              <p:pic>
                <p:nvPicPr>
                  <p:cNvPr id="60"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53600" y="4629600"/>
                    <a:ext cx="6483600" cy="2045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 name="Triangolo isoscele 60"/>
                  <p:cNvSpPr/>
                  <p:nvPr/>
                </p:nvSpPr>
                <p:spPr>
                  <a:xfrm>
                    <a:off x="4305240" y="6152483"/>
                    <a:ext cx="187847" cy="18784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59" name="Rectangle 2"/>
                <p:cNvSpPr>
                  <a:spLocks noChangeArrowheads="1"/>
                </p:cNvSpPr>
                <p:nvPr/>
              </p:nvSpPr>
              <p:spPr bwMode="auto">
                <a:xfrm>
                  <a:off x="6228184" y="6346800"/>
                  <a:ext cx="1008112" cy="27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it-IT" sz="1600" b="1" dirty="0" smtClean="0">
                      <a:latin typeface="Helvetica" pitchFamily="34" charset="0"/>
                    </a:rPr>
                    <a:t>2012</a:t>
                  </a:r>
                  <a:endParaRPr lang="it-IT" sz="1600" b="1" dirty="0">
                    <a:latin typeface="Helvetica" pitchFamily="34" charset="0"/>
                  </a:endParaRPr>
                </a:p>
              </p:txBody>
            </p:sp>
          </p:grpSp>
          <p:sp>
            <p:nvSpPr>
              <p:cNvPr id="57" name="CasellaDiTesto 56"/>
              <p:cNvSpPr txBox="1"/>
              <p:nvPr/>
            </p:nvSpPr>
            <p:spPr>
              <a:xfrm>
                <a:off x="553959" y="6346800"/>
                <a:ext cx="1224135" cy="360549"/>
              </a:xfrm>
              <a:prstGeom prst="rect">
                <a:avLst/>
              </a:prstGeom>
              <a:noFill/>
            </p:spPr>
            <p:txBody>
              <a:bodyPr wrap="square" rtlCol="0">
                <a:spAutoFit/>
              </a:bodyPr>
              <a:lstStyle/>
              <a:p>
                <a:r>
                  <a:rPr lang="el-GR" sz="1200" b="1" dirty="0" smtClean="0">
                    <a:latin typeface="Helvetica" pitchFamily="34" charset="0"/>
                  </a:rPr>
                  <a:t>γ</a:t>
                </a:r>
                <a:r>
                  <a:rPr lang="it-IT" sz="1200" b="1" baseline="30000" dirty="0" smtClean="0">
                    <a:latin typeface="Helvetica" pitchFamily="34" charset="0"/>
                  </a:rPr>
                  <a:t>n</a:t>
                </a:r>
                <a:r>
                  <a:rPr lang="it-IT" sz="1200" b="1" dirty="0" smtClean="0">
                    <a:latin typeface="Helvetica" pitchFamily="34" charset="0"/>
                  </a:rPr>
                  <a:t>[Kg m</a:t>
                </a:r>
                <a:r>
                  <a:rPr lang="it-IT" sz="1200" b="1" baseline="30000" dirty="0" smtClean="0">
                    <a:latin typeface="Helvetica" pitchFamily="34" charset="0"/>
                  </a:rPr>
                  <a:t>-3</a:t>
                </a:r>
                <a:r>
                  <a:rPr lang="it-IT" sz="1200" b="1" dirty="0" smtClean="0">
                    <a:latin typeface="Helvetica" pitchFamily="34" charset="0"/>
                  </a:rPr>
                  <a:t>]</a:t>
                </a:r>
                <a:endParaRPr lang="it-IT" sz="1200" b="1" baseline="30000" dirty="0">
                  <a:latin typeface="Helvetica" pitchFamily="34" charset="0"/>
                </a:endParaRPr>
              </a:p>
            </p:txBody>
          </p:sp>
        </p:grpSp>
        <p:pic>
          <p:nvPicPr>
            <p:cNvPr id="55"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r="32941"/>
            <a:stretch/>
          </p:blipFill>
          <p:spPr bwMode="auto">
            <a:xfrm rot="16200000">
              <a:off x="-234000" y="5806800"/>
              <a:ext cx="1015595" cy="304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4" name="Gruppo 3"/>
          <p:cNvGrpSpPr/>
          <p:nvPr/>
        </p:nvGrpSpPr>
        <p:grpSpPr>
          <a:xfrm>
            <a:off x="6012160" y="44624"/>
            <a:ext cx="3127673" cy="2384936"/>
            <a:chOff x="5580000" y="324000"/>
            <a:chExt cx="3304800" cy="2520000"/>
          </a:xfrm>
        </p:grpSpPr>
        <p:grpSp>
          <p:nvGrpSpPr>
            <p:cNvPr id="17" name="Gruppo 16"/>
            <p:cNvGrpSpPr/>
            <p:nvPr/>
          </p:nvGrpSpPr>
          <p:grpSpPr>
            <a:xfrm>
              <a:off x="5580000" y="324000"/>
              <a:ext cx="3304800" cy="2520000"/>
              <a:chOff x="5580000" y="324000"/>
              <a:chExt cx="3304800" cy="2520000"/>
            </a:xfrm>
          </p:grpSpPr>
          <p:pic>
            <p:nvPicPr>
              <p:cNvPr id="18" name="Picture 8"/>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3765" t="3549" r="20226" b="9278"/>
              <a:stretch/>
            </p:blipFill>
            <p:spPr bwMode="auto">
              <a:xfrm>
                <a:off x="5580000" y="324000"/>
                <a:ext cx="3304800" cy="25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Ovale 18"/>
              <p:cNvSpPr/>
              <p:nvPr/>
            </p:nvSpPr>
            <p:spPr>
              <a:xfrm>
                <a:off x="6642000" y="504000"/>
                <a:ext cx="648072" cy="64807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cxnSp>
          <p:nvCxnSpPr>
            <p:cNvPr id="3" name="Connettore 1 2"/>
            <p:cNvCxnSpPr/>
            <p:nvPr/>
          </p:nvCxnSpPr>
          <p:spPr>
            <a:xfrm>
              <a:off x="6876256" y="769268"/>
              <a:ext cx="216024" cy="139452"/>
            </a:xfrm>
            <a:prstGeom prst="line">
              <a:avLst/>
            </a:prstGeom>
            <a:ln w="38100"/>
          </p:spPr>
          <p:style>
            <a:lnRef idx="2">
              <a:schemeClr val="dk1"/>
            </a:lnRef>
            <a:fillRef idx="0">
              <a:schemeClr val="dk1"/>
            </a:fillRef>
            <a:effectRef idx="1">
              <a:schemeClr val="dk1"/>
            </a:effectRef>
            <a:fontRef idx="minor">
              <a:schemeClr val="tx1"/>
            </a:fontRef>
          </p:style>
        </p:cxnSp>
      </p:grpSp>
      <p:sp>
        <p:nvSpPr>
          <p:cNvPr id="12" name="Rectangle 2"/>
          <p:cNvSpPr>
            <a:spLocks noChangeArrowheads="1"/>
          </p:cNvSpPr>
          <p:nvPr/>
        </p:nvSpPr>
        <p:spPr bwMode="auto">
          <a:xfrm>
            <a:off x="0" y="197768"/>
            <a:ext cx="918051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it-IT" sz="2200" b="1" dirty="0" smtClean="0">
                <a:latin typeface="Helvetica" pitchFamily="34" charset="0"/>
              </a:rPr>
              <a:t>CDW </a:t>
            </a:r>
            <a:r>
              <a:rPr lang="it-IT" sz="2200" b="1" dirty="0" err="1" smtClean="0">
                <a:latin typeface="Helvetica" pitchFamily="34" charset="0"/>
              </a:rPr>
              <a:t>intrusion</a:t>
            </a:r>
            <a:endParaRPr lang="it-IT" sz="2200" b="1" dirty="0">
              <a:latin typeface="Helvetica" pitchFamily="34" charset="0"/>
            </a:endParaRPr>
          </a:p>
        </p:txBody>
      </p:sp>
      <p:sp>
        <p:nvSpPr>
          <p:cNvPr id="13" name="CasellaDiTesto 12"/>
          <p:cNvSpPr txBox="1"/>
          <p:nvPr/>
        </p:nvSpPr>
        <p:spPr>
          <a:xfrm>
            <a:off x="0" y="15007"/>
            <a:ext cx="9144000" cy="523220"/>
          </a:xfrm>
          <a:prstGeom prst="rect">
            <a:avLst/>
          </a:prstGeom>
          <a:noFill/>
        </p:spPr>
        <p:txBody>
          <a:bodyPr wrap="square" rtlCol="0">
            <a:spAutoFit/>
          </a:bodyPr>
          <a:lstStyle/>
          <a:p>
            <a:pPr algn="ctr"/>
            <a:r>
              <a:rPr lang="it-IT" sz="2800" b="1" dirty="0" err="1" smtClean="0">
                <a:solidFill>
                  <a:srgbClr val="000066"/>
                </a:solidFill>
                <a:latin typeface="Helvetica" pitchFamily="34" charset="0"/>
              </a:rPr>
              <a:t>Drygalski</a:t>
            </a:r>
            <a:r>
              <a:rPr lang="it-IT" sz="2800" b="1" dirty="0" smtClean="0">
                <a:solidFill>
                  <a:srgbClr val="000066"/>
                </a:solidFill>
                <a:latin typeface="Helvetica" pitchFamily="34" charset="0"/>
              </a:rPr>
              <a:t> </a:t>
            </a:r>
            <a:r>
              <a:rPr lang="it-IT" sz="2800" b="1" dirty="0" err="1" smtClean="0">
                <a:solidFill>
                  <a:srgbClr val="000066"/>
                </a:solidFill>
                <a:latin typeface="Helvetica" pitchFamily="34" charset="0"/>
              </a:rPr>
              <a:t>Trough</a:t>
            </a:r>
            <a:endParaRPr lang="it-IT" sz="2800" b="1" dirty="0">
              <a:solidFill>
                <a:srgbClr val="000066"/>
              </a:solidFill>
              <a:latin typeface="Helvetica" pitchFamily="34" charset="0"/>
            </a:endParaRPr>
          </a:p>
        </p:txBody>
      </p:sp>
      <p:grpSp>
        <p:nvGrpSpPr>
          <p:cNvPr id="24" name="Gruppo 23"/>
          <p:cNvGrpSpPr>
            <a:grpSpLocks noChangeAspect="1"/>
          </p:cNvGrpSpPr>
          <p:nvPr/>
        </p:nvGrpSpPr>
        <p:grpSpPr>
          <a:xfrm>
            <a:off x="-36512" y="3060362"/>
            <a:ext cx="4598832" cy="1404000"/>
            <a:chOff x="121397" y="2988000"/>
            <a:chExt cx="6250603" cy="1908277"/>
          </a:xfrm>
        </p:grpSpPr>
        <p:grpSp>
          <p:nvGrpSpPr>
            <p:cNvPr id="20" name="Gruppo 19"/>
            <p:cNvGrpSpPr/>
            <p:nvPr/>
          </p:nvGrpSpPr>
          <p:grpSpPr>
            <a:xfrm>
              <a:off x="432000" y="2988000"/>
              <a:ext cx="5940000" cy="1908277"/>
              <a:chOff x="432000" y="2988000"/>
              <a:chExt cx="5940000" cy="1908277"/>
            </a:xfrm>
          </p:grpSpPr>
          <p:grpSp>
            <p:nvGrpSpPr>
              <p:cNvPr id="7" name="Gruppo 6"/>
              <p:cNvGrpSpPr/>
              <p:nvPr/>
            </p:nvGrpSpPr>
            <p:grpSpPr>
              <a:xfrm>
                <a:off x="432000" y="2988000"/>
                <a:ext cx="5940000" cy="1908277"/>
                <a:chOff x="1494320" y="2988000"/>
                <a:chExt cx="5940000" cy="1908277"/>
              </a:xfrm>
            </p:grpSpPr>
            <p:grpSp>
              <p:nvGrpSpPr>
                <p:cNvPr id="9" name="Gruppo 8"/>
                <p:cNvGrpSpPr>
                  <a:grpSpLocks noChangeAspect="1"/>
                </p:cNvGrpSpPr>
                <p:nvPr/>
              </p:nvGrpSpPr>
              <p:grpSpPr>
                <a:xfrm>
                  <a:off x="1494320" y="2988000"/>
                  <a:ext cx="5940000" cy="1908277"/>
                  <a:chOff x="1335600" y="2566800"/>
                  <a:chExt cx="6483600" cy="2082909"/>
                </a:xfrm>
              </p:grpSpPr>
              <p:pic>
                <p:nvPicPr>
                  <p:cNvPr id="1057" name="Picture 3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335600" y="2566800"/>
                    <a:ext cx="6483600" cy="20829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2" name="Triangolo isoscele 51"/>
                  <p:cNvSpPr/>
                  <p:nvPr/>
                </p:nvSpPr>
                <p:spPr>
                  <a:xfrm>
                    <a:off x="4305240" y="4109304"/>
                    <a:ext cx="187847" cy="18784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15" name="Rectangle 2"/>
                <p:cNvSpPr>
                  <a:spLocks noChangeArrowheads="1"/>
                </p:cNvSpPr>
                <p:nvPr/>
              </p:nvSpPr>
              <p:spPr bwMode="auto">
                <a:xfrm>
                  <a:off x="6228184" y="4392000"/>
                  <a:ext cx="1008112" cy="27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it-IT" sz="1600" b="1" dirty="0" smtClean="0">
                      <a:latin typeface="Helvetica" pitchFamily="34" charset="0"/>
                    </a:rPr>
                    <a:t>2006</a:t>
                  </a:r>
                  <a:endParaRPr lang="it-IT" sz="1600" b="1" dirty="0">
                    <a:latin typeface="Helvetica" pitchFamily="34" charset="0"/>
                  </a:endParaRPr>
                </a:p>
              </p:txBody>
            </p:sp>
          </p:grpSp>
          <p:sp>
            <p:nvSpPr>
              <p:cNvPr id="25" name="CasellaDiTesto 24"/>
              <p:cNvSpPr txBox="1"/>
              <p:nvPr/>
            </p:nvSpPr>
            <p:spPr>
              <a:xfrm>
                <a:off x="562464" y="4392000"/>
                <a:ext cx="1008111" cy="367077"/>
              </a:xfrm>
              <a:prstGeom prst="rect">
                <a:avLst/>
              </a:prstGeom>
              <a:noFill/>
            </p:spPr>
            <p:txBody>
              <a:bodyPr wrap="square" rtlCol="0">
                <a:spAutoFit/>
              </a:bodyPr>
              <a:lstStyle/>
              <a:p>
                <a:r>
                  <a:rPr lang="el-GR" sz="1200" b="1" dirty="0">
                    <a:latin typeface="Helvetica" pitchFamily="34" charset="0"/>
                  </a:rPr>
                  <a:t>θ</a:t>
                </a:r>
                <a:r>
                  <a:rPr lang="it-IT" sz="1200" b="1" dirty="0">
                    <a:latin typeface="Helvetica" pitchFamily="34" charset="0"/>
                  </a:rPr>
                  <a:t> [°C]</a:t>
                </a:r>
              </a:p>
            </p:txBody>
          </p:sp>
        </p:grpSp>
        <p:pic>
          <p:nvPicPr>
            <p:cNvPr id="1028"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r="32941"/>
            <a:stretch/>
          </p:blipFill>
          <p:spPr bwMode="auto">
            <a:xfrm rot="16200000">
              <a:off x="-234000" y="3852000"/>
              <a:ext cx="1015595" cy="304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7" name="Gruppo 26"/>
          <p:cNvGrpSpPr>
            <a:grpSpLocks noChangeAspect="1"/>
          </p:cNvGrpSpPr>
          <p:nvPr/>
        </p:nvGrpSpPr>
        <p:grpSpPr>
          <a:xfrm>
            <a:off x="-36512" y="5013336"/>
            <a:ext cx="4686946" cy="1404000"/>
            <a:chOff x="121397" y="4940974"/>
            <a:chExt cx="6250603" cy="1872402"/>
          </a:xfrm>
        </p:grpSpPr>
        <p:grpSp>
          <p:nvGrpSpPr>
            <p:cNvPr id="21" name="Gruppo 20"/>
            <p:cNvGrpSpPr/>
            <p:nvPr/>
          </p:nvGrpSpPr>
          <p:grpSpPr>
            <a:xfrm>
              <a:off x="432000" y="4940974"/>
              <a:ext cx="5940000" cy="1872402"/>
              <a:chOff x="432000" y="4940974"/>
              <a:chExt cx="5940000" cy="1872402"/>
            </a:xfrm>
          </p:grpSpPr>
          <p:grpSp>
            <p:nvGrpSpPr>
              <p:cNvPr id="8" name="Gruppo 7"/>
              <p:cNvGrpSpPr/>
              <p:nvPr/>
            </p:nvGrpSpPr>
            <p:grpSpPr>
              <a:xfrm>
                <a:off x="432000" y="4940974"/>
                <a:ext cx="5940000" cy="1872402"/>
                <a:chOff x="1512320" y="4940974"/>
                <a:chExt cx="5940000" cy="1872402"/>
              </a:xfrm>
            </p:grpSpPr>
            <p:grpSp>
              <p:nvGrpSpPr>
                <p:cNvPr id="10" name="Gruppo 9"/>
                <p:cNvGrpSpPr>
                  <a:grpSpLocks noChangeAspect="1"/>
                </p:cNvGrpSpPr>
                <p:nvPr/>
              </p:nvGrpSpPr>
              <p:grpSpPr>
                <a:xfrm>
                  <a:off x="1512320" y="4940974"/>
                  <a:ext cx="5940000" cy="1872402"/>
                  <a:chOff x="1353600" y="4629600"/>
                  <a:chExt cx="6483600" cy="2043757"/>
                </a:xfrm>
              </p:grpSpPr>
              <p:pic>
                <p:nvPicPr>
                  <p:cNvPr id="1055" name="Picture 3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353600" y="4629600"/>
                    <a:ext cx="6483600" cy="2043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9" name="Triangolo isoscele 48"/>
                  <p:cNvSpPr/>
                  <p:nvPr/>
                </p:nvSpPr>
                <p:spPr>
                  <a:xfrm>
                    <a:off x="4305240" y="6152483"/>
                    <a:ext cx="187847" cy="18784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16" name="Rectangle 2"/>
                <p:cNvSpPr>
                  <a:spLocks noChangeArrowheads="1"/>
                </p:cNvSpPr>
                <p:nvPr/>
              </p:nvSpPr>
              <p:spPr bwMode="auto">
                <a:xfrm>
                  <a:off x="6228184" y="6346800"/>
                  <a:ext cx="1008112" cy="27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it-IT" sz="1600" b="1" dirty="0" smtClean="0">
                      <a:latin typeface="Helvetica" pitchFamily="34" charset="0"/>
                    </a:rPr>
                    <a:t>2012</a:t>
                  </a:r>
                  <a:endParaRPr lang="it-IT" sz="1600" b="1" dirty="0">
                    <a:latin typeface="Helvetica" pitchFamily="34" charset="0"/>
                  </a:endParaRPr>
                </a:p>
              </p:txBody>
            </p:sp>
          </p:grpSp>
          <p:sp>
            <p:nvSpPr>
              <p:cNvPr id="26" name="CasellaDiTesto 25"/>
              <p:cNvSpPr txBox="1"/>
              <p:nvPr/>
            </p:nvSpPr>
            <p:spPr>
              <a:xfrm>
                <a:off x="554173" y="6346798"/>
                <a:ext cx="1008112" cy="360176"/>
              </a:xfrm>
              <a:prstGeom prst="rect">
                <a:avLst/>
              </a:prstGeom>
              <a:noFill/>
            </p:spPr>
            <p:txBody>
              <a:bodyPr wrap="square" rtlCol="0">
                <a:spAutoFit/>
              </a:bodyPr>
              <a:lstStyle/>
              <a:p>
                <a:r>
                  <a:rPr lang="el-GR" sz="1200" b="1" dirty="0">
                    <a:latin typeface="Helvetica" pitchFamily="34" charset="0"/>
                  </a:rPr>
                  <a:t>θ</a:t>
                </a:r>
                <a:r>
                  <a:rPr lang="it-IT" sz="1200" b="1" dirty="0">
                    <a:latin typeface="Helvetica" pitchFamily="34" charset="0"/>
                  </a:rPr>
                  <a:t> [°C]</a:t>
                </a:r>
              </a:p>
            </p:txBody>
          </p:sp>
        </p:grpSp>
        <p:pic>
          <p:nvPicPr>
            <p:cNvPr id="35"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r="32941"/>
            <a:stretch/>
          </p:blipFill>
          <p:spPr bwMode="auto">
            <a:xfrm rot="16200000">
              <a:off x="-234000" y="5806800"/>
              <a:ext cx="1015595" cy="304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62" name="Rettangolo 61"/>
          <p:cNvSpPr/>
          <p:nvPr/>
        </p:nvSpPr>
        <p:spPr>
          <a:xfrm>
            <a:off x="107504" y="1601505"/>
            <a:ext cx="6048672" cy="1323439"/>
          </a:xfrm>
          <a:prstGeom prst="rect">
            <a:avLst/>
          </a:prstGeom>
        </p:spPr>
        <p:txBody>
          <a:bodyPr wrap="square">
            <a:spAutoFit/>
          </a:bodyPr>
          <a:lstStyle/>
          <a:p>
            <a:pPr marL="285750" indent="-285750">
              <a:buFont typeface="Arial" pitchFamily="34" charset="0"/>
              <a:buChar char="•"/>
            </a:pPr>
            <a:endParaRPr lang="it-IT" sz="1600" dirty="0" smtClean="0">
              <a:latin typeface="Helvetica" pitchFamily="34" charset="0"/>
            </a:endParaRPr>
          </a:p>
          <a:p>
            <a:pPr marL="285750" indent="-285750">
              <a:buFont typeface="Arial" pitchFamily="34" charset="0"/>
              <a:buChar char="•"/>
            </a:pPr>
            <a:r>
              <a:rPr lang="it-IT" sz="1600" dirty="0" smtClean="0">
                <a:latin typeface="Helvetica" pitchFamily="34" charset="0"/>
              </a:rPr>
              <a:t>2 </a:t>
            </a:r>
            <a:r>
              <a:rPr lang="it-IT" sz="1600" dirty="0" err="1">
                <a:latin typeface="Helvetica" pitchFamily="34" charset="0"/>
              </a:rPr>
              <a:t>pathways</a:t>
            </a:r>
            <a:r>
              <a:rPr lang="it-IT" sz="1600" dirty="0">
                <a:latin typeface="Helvetica" pitchFamily="34" charset="0"/>
              </a:rPr>
              <a:t> of CDW </a:t>
            </a:r>
            <a:r>
              <a:rPr lang="it-IT" sz="1600" dirty="0" err="1">
                <a:latin typeface="Helvetica" pitchFamily="34" charset="0"/>
              </a:rPr>
              <a:t>intrusion</a:t>
            </a:r>
            <a:r>
              <a:rPr lang="it-IT" sz="1600" dirty="0">
                <a:latin typeface="Helvetica" pitchFamily="34" charset="0"/>
              </a:rPr>
              <a:t> (</a:t>
            </a:r>
            <a:r>
              <a:rPr lang="el-GR" sz="1600" dirty="0">
                <a:latin typeface="Helvetica" pitchFamily="34" charset="0"/>
              </a:rPr>
              <a:t>θ</a:t>
            </a:r>
            <a:r>
              <a:rPr lang="it-IT" sz="1600" dirty="0">
                <a:latin typeface="Helvetica" pitchFamily="34" charset="0"/>
              </a:rPr>
              <a:t> maximum and 28 &lt;</a:t>
            </a:r>
            <a:r>
              <a:rPr lang="el-GR" sz="1600" dirty="0">
                <a:latin typeface="Helvetica" pitchFamily="34" charset="0"/>
              </a:rPr>
              <a:t>γ</a:t>
            </a:r>
            <a:r>
              <a:rPr lang="it-IT" sz="1600" baseline="30000" dirty="0">
                <a:latin typeface="Helvetica" pitchFamily="34" charset="0"/>
              </a:rPr>
              <a:t>n</a:t>
            </a:r>
            <a:r>
              <a:rPr lang="it-IT" sz="1600" dirty="0">
                <a:latin typeface="Helvetica" pitchFamily="34" charset="0"/>
              </a:rPr>
              <a:t>&lt; 28.27) </a:t>
            </a:r>
            <a:r>
              <a:rPr lang="it-IT" sz="1600" dirty="0" err="1">
                <a:latin typeface="Helvetica" pitchFamily="34" charset="0"/>
              </a:rPr>
              <a:t>onto</a:t>
            </a:r>
            <a:r>
              <a:rPr lang="it-IT" sz="1600" dirty="0">
                <a:latin typeface="Helvetica" pitchFamily="34" charset="0"/>
              </a:rPr>
              <a:t> the </a:t>
            </a:r>
            <a:r>
              <a:rPr lang="it-IT" sz="1600" dirty="0" err="1">
                <a:latin typeface="Helvetica" pitchFamily="34" charset="0"/>
              </a:rPr>
              <a:t>Ross</a:t>
            </a:r>
            <a:r>
              <a:rPr lang="it-IT" sz="1600" dirty="0">
                <a:latin typeface="Helvetica" pitchFamily="34" charset="0"/>
              </a:rPr>
              <a:t> Sea </a:t>
            </a:r>
            <a:r>
              <a:rPr lang="it-IT" sz="1600" dirty="0" err="1">
                <a:latin typeface="Helvetica" pitchFamily="34" charset="0"/>
              </a:rPr>
              <a:t>shelf</a:t>
            </a:r>
            <a:r>
              <a:rPr lang="it-IT" sz="1600" dirty="0">
                <a:latin typeface="Helvetica" pitchFamily="34" charset="0"/>
              </a:rPr>
              <a:t> are </a:t>
            </a:r>
            <a:r>
              <a:rPr lang="it-IT" sz="1600" dirty="0" err="1">
                <a:latin typeface="Helvetica" pitchFamily="34" charset="0"/>
              </a:rPr>
              <a:t>identified</a:t>
            </a:r>
            <a:r>
              <a:rPr lang="it-IT" sz="1600" dirty="0">
                <a:latin typeface="Helvetica" pitchFamily="34" charset="0"/>
              </a:rPr>
              <a:t> in the </a:t>
            </a:r>
            <a:r>
              <a:rPr lang="it-IT" sz="1600" dirty="0" err="1">
                <a:latin typeface="Helvetica" pitchFamily="34" charset="0"/>
              </a:rPr>
              <a:t>Drygalsky</a:t>
            </a:r>
            <a:r>
              <a:rPr lang="it-IT" sz="1600" dirty="0">
                <a:latin typeface="Helvetica" pitchFamily="34" charset="0"/>
              </a:rPr>
              <a:t> </a:t>
            </a:r>
            <a:r>
              <a:rPr lang="it-IT" sz="1600" dirty="0" err="1">
                <a:latin typeface="Helvetica" pitchFamily="34" charset="0"/>
              </a:rPr>
              <a:t>Trough</a:t>
            </a:r>
            <a:r>
              <a:rPr lang="it-IT" sz="1600" dirty="0">
                <a:latin typeface="Helvetica" pitchFamily="34" charset="0"/>
              </a:rPr>
              <a:t> </a:t>
            </a:r>
            <a:r>
              <a:rPr lang="it-IT" sz="1600" dirty="0" err="1">
                <a:latin typeface="Helvetica" pitchFamily="34" charset="0"/>
              </a:rPr>
              <a:t>at</a:t>
            </a:r>
            <a:r>
              <a:rPr lang="it-IT" sz="1600" dirty="0">
                <a:latin typeface="Helvetica" pitchFamily="34" charset="0"/>
              </a:rPr>
              <a:t> </a:t>
            </a:r>
            <a:r>
              <a:rPr lang="it-IT" sz="1600" dirty="0" err="1">
                <a:latin typeface="Helvetica" pitchFamily="34" charset="0"/>
              </a:rPr>
              <a:t>about</a:t>
            </a:r>
            <a:r>
              <a:rPr lang="it-IT" sz="1600" dirty="0">
                <a:latin typeface="Helvetica" pitchFamily="34" charset="0"/>
              </a:rPr>
              <a:t>  300 m</a:t>
            </a:r>
          </a:p>
          <a:p>
            <a:endParaRPr lang="it-IT" sz="1600" dirty="0">
              <a:latin typeface="Helvetica" pitchFamily="34" charset="0"/>
            </a:endParaRPr>
          </a:p>
        </p:txBody>
      </p:sp>
    </p:spTree>
    <p:extLst>
      <p:ext uri="{BB962C8B-B14F-4D97-AF65-F5344CB8AC3E}">
        <p14:creationId xmlns:p14="http://schemas.microsoft.com/office/powerpoint/2010/main" val="36530868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386800"/>
            <a:ext cx="9000000" cy="4710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 name="Gruppo 3"/>
          <p:cNvGrpSpPr/>
          <p:nvPr/>
        </p:nvGrpSpPr>
        <p:grpSpPr>
          <a:xfrm>
            <a:off x="6012160" y="44624"/>
            <a:ext cx="3127673" cy="2384936"/>
            <a:chOff x="5580000" y="324000"/>
            <a:chExt cx="3304800" cy="2520000"/>
          </a:xfrm>
        </p:grpSpPr>
        <p:pic>
          <p:nvPicPr>
            <p:cNvPr id="5" name="Picture 8"/>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3765" t="3549" r="20226" b="9278"/>
            <a:stretch/>
          </p:blipFill>
          <p:spPr bwMode="auto">
            <a:xfrm>
              <a:off x="5580000" y="324000"/>
              <a:ext cx="3304800" cy="25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Ovale 5"/>
            <p:cNvSpPr/>
            <p:nvPr/>
          </p:nvSpPr>
          <p:spPr>
            <a:xfrm>
              <a:off x="6642000" y="504000"/>
              <a:ext cx="648072" cy="64807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7" name="CasellaDiTesto 6"/>
          <p:cNvSpPr txBox="1"/>
          <p:nvPr/>
        </p:nvSpPr>
        <p:spPr>
          <a:xfrm>
            <a:off x="0" y="15007"/>
            <a:ext cx="9144000" cy="523220"/>
          </a:xfrm>
          <a:prstGeom prst="rect">
            <a:avLst/>
          </a:prstGeom>
          <a:noFill/>
        </p:spPr>
        <p:txBody>
          <a:bodyPr wrap="square" rtlCol="0">
            <a:spAutoFit/>
          </a:bodyPr>
          <a:lstStyle/>
          <a:p>
            <a:pPr algn="ctr"/>
            <a:r>
              <a:rPr lang="it-IT" sz="2800" b="1" dirty="0" err="1" smtClean="0">
                <a:solidFill>
                  <a:srgbClr val="000066"/>
                </a:solidFill>
                <a:latin typeface="Helvetica" pitchFamily="34" charset="0"/>
              </a:rPr>
              <a:t>Drygalski</a:t>
            </a:r>
            <a:r>
              <a:rPr lang="it-IT" sz="2800" b="1" dirty="0" smtClean="0">
                <a:solidFill>
                  <a:srgbClr val="000066"/>
                </a:solidFill>
                <a:latin typeface="Helvetica" pitchFamily="34" charset="0"/>
              </a:rPr>
              <a:t> </a:t>
            </a:r>
            <a:r>
              <a:rPr lang="it-IT" sz="2800" b="1" dirty="0" err="1" smtClean="0">
                <a:solidFill>
                  <a:srgbClr val="000066"/>
                </a:solidFill>
                <a:latin typeface="Helvetica" pitchFamily="34" charset="0"/>
              </a:rPr>
              <a:t>Trough</a:t>
            </a:r>
            <a:endParaRPr lang="it-IT" sz="2800" b="1" dirty="0">
              <a:solidFill>
                <a:srgbClr val="000066"/>
              </a:solidFill>
              <a:latin typeface="Helvetica" pitchFamily="34" charset="0"/>
            </a:endParaRPr>
          </a:p>
        </p:txBody>
      </p:sp>
      <p:sp>
        <p:nvSpPr>
          <p:cNvPr id="8" name="CasellaDiTesto 7"/>
          <p:cNvSpPr txBox="1"/>
          <p:nvPr/>
        </p:nvSpPr>
        <p:spPr>
          <a:xfrm>
            <a:off x="1" y="764704"/>
            <a:ext cx="9144000" cy="769441"/>
          </a:xfrm>
          <a:prstGeom prst="rect">
            <a:avLst/>
          </a:prstGeom>
          <a:noFill/>
        </p:spPr>
        <p:txBody>
          <a:bodyPr wrap="square" rtlCol="0">
            <a:spAutoFit/>
          </a:bodyPr>
          <a:lstStyle/>
          <a:p>
            <a:pPr algn="ctr"/>
            <a:r>
              <a:rPr lang="it-IT" sz="2200" b="1" dirty="0" err="1">
                <a:latin typeface="Helvetica" pitchFamily="34" charset="0"/>
              </a:rPr>
              <a:t>Mooring</a:t>
            </a:r>
            <a:r>
              <a:rPr lang="it-IT" sz="2200" b="1" dirty="0">
                <a:latin typeface="Helvetica" pitchFamily="34" charset="0"/>
              </a:rPr>
              <a:t> </a:t>
            </a:r>
            <a:r>
              <a:rPr lang="it-IT" sz="2200" b="1" dirty="0" smtClean="0">
                <a:latin typeface="Helvetica" pitchFamily="34" charset="0"/>
              </a:rPr>
              <a:t>G</a:t>
            </a:r>
          </a:p>
          <a:p>
            <a:pPr algn="ctr"/>
            <a:r>
              <a:rPr lang="it-IT" sz="2200" b="1" dirty="0" smtClean="0">
                <a:latin typeface="Helvetica" pitchFamily="34" charset="0"/>
              </a:rPr>
              <a:t>CDW </a:t>
            </a:r>
            <a:r>
              <a:rPr lang="it-IT" sz="2200" b="1" dirty="0" err="1" smtClean="0">
                <a:latin typeface="Helvetica" pitchFamily="34" charset="0"/>
              </a:rPr>
              <a:t>Seasonal</a:t>
            </a:r>
            <a:r>
              <a:rPr lang="it-IT" sz="2200" b="1" dirty="0" smtClean="0">
                <a:latin typeface="Helvetica" pitchFamily="34" charset="0"/>
              </a:rPr>
              <a:t> </a:t>
            </a:r>
            <a:r>
              <a:rPr lang="it-IT" sz="2200" b="1" dirty="0" err="1" smtClean="0">
                <a:latin typeface="Helvetica" pitchFamily="34" charset="0"/>
              </a:rPr>
              <a:t>variability</a:t>
            </a:r>
            <a:r>
              <a:rPr lang="it-IT" sz="2200" b="1" dirty="0" smtClean="0">
                <a:latin typeface="Helvetica" pitchFamily="34" charset="0"/>
              </a:rPr>
              <a:t> </a:t>
            </a:r>
            <a:endParaRPr lang="it-IT" sz="2200" b="1" dirty="0">
              <a:latin typeface="Helvetica" pitchFamily="34" charset="0"/>
            </a:endParaRPr>
          </a:p>
        </p:txBody>
      </p:sp>
      <p:sp>
        <p:nvSpPr>
          <p:cNvPr id="2" name="Rettangolo 1"/>
          <p:cNvSpPr/>
          <p:nvPr/>
        </p:nvSpPr>
        <p:spPr>
          <a:xfrm>
            <a:off x="107504" y="1601505"/>
            <a:ext cx="6048672" cy="1323439"/>
          </a:xfrm>
          <a:prstGeom prst="rect">
            <a:avLst/>
          </a:prstGeom>
        </p:spPr>
        <p:txBody>
          <a:bodyPr wrap="square">
            <a:spAutoFit/>
          </a:bodyPr>
          <a:lstStyle/>
          <a:p>
            <a:pPr marL="285750" indent="-285750">
              <a:buFont typeface="Arial" pitchFamily="34" charset="0"/>
              <a:buChar char="•"/>
            </a:pPr>
            <a:r>
              <a:rPr lang="en-US" sz="1600" dirty="0">
                <a:latin typeface="Helvetica" pitchFamily="34" charset="0"/>
              </a:rPr>
              <a:t>The CDW inflow </a:t>
            </a:r>
            <a:r>
              <a:rPr lang="en-US" sz="1600" dirty="0" smtClean="0">
                <a:latin typeface="Helvetica" pitchFamily="34" charset="0"/>
              </a:rPr>
              <a:t>(higher Temperature) is </a:t>
            </a:r>
            <a:r>
              <a:rPr lang="en-US" sz="1600" dirty="0">
                <a:latin typeface="Helvetica" pitchFamily="34" charset="0"/>
              </a:rPr>
              <a:t>strictly related to the diurnal and spring/neap tidal </a:t>
            </a:r>
            <a:r>
              <a:rPr lang="en-US" sz="1600" dirty="0" smtClean="0">
                <a:latin typeface="Helvetica" pitchFamily="34" charset="0"/>
              </a:rPr>
              <a:t>cycles</a:t>
            </a:r>
          </a:p>
          <a:p>
            <a:pPr marL="285750" indent="-285750">
              <a:buFont typeface="Arial" pitchFamily="34" charset="0"/>
              <a:buChar char="•"/>
            </a:pPr>
            <a:r>
              <a:rPr lang="en-US" sz="1600" dirty="0">
                <a:latin typeface="Helvetica" pitchFamily="34" charset="0"/>
              </a:rPr>
              <a:t>A strong inflow of CDW occurs each austral summer around the end of December beginning of January</a:t>
            </a:r>
            <a:endParaRPr lang="it-IT" sz="1600" dirty="0">
              <a:latin typeface="Helvetica" pitchFamily="34" charset="0"/>
            </a:endParaRPr>
          </a:p>
          <a:p>
            <a:endParaRPr lang="it-IT" sz="1600" dirty="0">
              <a:latin typeface="Helvetica" pitchFamily="34" charset="0"/>
            </a:endParaRPr>
          </a:p>
        </p:txBody>
      </p:sp>
    </p:spTree>
    <p:extLst>
      <p:ext uri="{BB962C8B-B14F-4D97-AF65-F5344CB8AC3E}">
        <p14:creationId xmlns:p14="http://schemas.microsoft.com/office/powerpoint/2010/main" val="38378593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po 5"/>
          <p:cNvGrpSpPr/>
          <p:nvPr/>
        </p:nvGrpSpPr>
        <p:grpSpPr>
          <a:xfrm>
            <a:off x="35496" y="982952"/>
            <a:ext cx="7101287" cy="6046448"/>
            <a:chOff x="611560" y="763200"/>
            <a:chExt cx="7610475" cy="6480000"/>
          </a:xfrm>
        </p:grpSpPr>
        <p:pic>
          <p:nvPicPr>
            <p:cNvPr id="307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0853" r="17732"/>
            <a:stretch/>
          </p:blipFill>
          <p:spPr bwMode="auto">
            <a:xfrm>
              <a:off x="611560" y="763200"/>
              <a:ext cx="7610475" cy="64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140000">
              <a:off x="6645600" y="1720800"/>
              <a:ext cx="570903" cy="2667270"/>
            </a:xfrm>
            <a:prstGeom prst="rect">
              <a:avLst/>
            </a:prstGeom>
            <a:noFill/>
            <a:ln w="6350" cap="rnd">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5" name="CasellaDiTesto 4"/>
          <p:cNvSpPr txBox="1"/>
          <p:nvPr/>
        </p:nvSpPr>
        <p:spPr>
          <a:xfrm>
            <a:off x="0" y="44624"/>
            <a:ext cx="9144000" cy="523220"/>
          </a:xfrm>
          <a:prstGeom prst="rect">
            <a:avLst/>
          </a:prstGeom>
          <a:noFill/>
        </p:spPr>
        <p:txBody>
          <a:bodyPr wrap="square" rtlCol="0">
            <a:spAutoFit/>
          </a:bodyPr>
          <a:lstStyle/>
          <a:p>
            <a:pPr algn="ctr"/>
            <a:r>
              <a:rPr lang="it-IT" sz="2800" b="1" dirty="0">
                <a:solidFill>
                  <a:srgbClr val="000066"/>
                </a:solidFill>
                <a:latin typeface="Helvetica" pitchFamily="34" charset="0"/>
              </a:rPr>
              <a:t>CTD </a:t>
            </a:r>
            <a:r>
              <a:rPr lang="it-IT" sz="2800" b="1" dirty="0" err="1">
                <a:solidFill>
                  <a:srgbClr val="000066"/>
                </a:solidFill>
                <a:latin typeface="Helvetica" pitchFamily="34" charset="0"/>
              </a:rPr>
              <a:t>casts</a:t>
            </a:r>
            <a:endParaRPr lang="it-IT" sz="2800" b="1" dirty="0">
              <a:solidFill>
                <a:srgbClr val="000066"/>
              </a:solidFill>
              <a:latin typeface="Helvetica" pitchFamily="34" charset="0"/>
            </a:endParaRPr>
          </a:p>
        </p:txBody>
      </p:sp>
      <p:sp>
        <p:nvSpPr>
          <p:cNvPr id="2" name="Rettangolo 1"/>
          <p:cNvSpPr/>
          <p:nvPr/>
        </p:nvSpPr>
        <p:spPr>
          <a:xfrm>
            <a:off x="6660232" y="2788473"/>
            <a:ext cx="2664296" cy="3046988"/>
          </a:xfrm>
          <a:prstGeom prst="rect">
            <a:avLst/>
          </a:prstGeom>
        </p:spPr>
        <p:txBody>
          <a:bodyPr wrap="square">
            <a:spAutoFit/>
          </a:bodyPr>
          <a:lstStyle/>
          <a:p>
            <a:r>
              <a:rPr lang="en-US" sz="1600" b="1" dirty="0" err="1">
                <a:latin typeface="Helvetica" pitchFamily="34" charset="0"/>
              </a:rPr>
              <a:t>SeaBird</a:t>
            </a:r>
            <a:r>
              <a:rPr lang="en-US" sz="1600" b="1" dirty="0">
                <a:latin typeface="Helvetica" pitchFamily="34" charset="0"/>
              </a:rPr>
              <a:t> SBE </a:t>
            </a:r>
            <a:r>
              <a:rPr lang="en-US" sz="1600" b="1" dirty="0" smtClean="0">
                <a:latin typeface="Helvetica" pitchFamily="34" charset="0"/>
              </a:rPr>
              <a:t>911 + system:</a:t>
            </a:r>
          </a:p>
          <a:p>
            <a:pPr marL="285750" indent="-285750">
              <a:buFont typeface="Arial" pitchFamily="34" charset="0"/>
              <a:buChar char="•"/>
            </a:pPr>
            <a:r>
              <a:rPr lang="it-IT" sz="1600" dirty="0" smtClean="0">
                <a:latin typeface="Helvetica" pitchFamily="34" charset="0"/>
              </a:rPr>
              <a:t>pressure</a:t>
            </a:r>
          </a:p>
          <a:p>
            <a:pPr marL="285750" indent="-285750">
              <a:buFont typeface="Arial" pitchFamily="34" charset="0"/>
              <a:buChar char="•"/>
            </a:pPr>
            <a:r>
              <a:rPr lang="it-IT" sz="1600" dirty="0" smtClean="0">
                <a:latin typeface="Helvetica" pitchFamily="34" charset="0"/>
              </a:rPr>
              <a:t>Temperature</a:t>
            </a:r>
            <a:endParaRPr lang="it-IT" sz="1600" dirty="0">
              <a:latin typeface="Helvetica" pitchFamily="34" charset="0"/>
            </a:endParaRPr>
          </a:p>
          <a:p>
            <a:pPr marL="285750" indent="-285750">
              <a:buFont typeface="Arial" pitchFamily="34" charset="0"/>
              <a:buChar char="•"/>
            </a:pPr>
            <a:r>
              <a:rPr lang="it-IT" sz="1600" dirty="0" smtClean="0">
                <a:latin typeface="Helvetica" pitchFamily="34" charset="0"/>
              </a:rPr>
              <a:t> </a:t>
            </a:r>
            <a:r>
              <a:rPr lang="it-IT" sz="1600" dirty="0" err="1">
                <a:latin typeface="Helvetica" pitchFamily="34" charset="0"/>
              </a:rPr>
              <a:t>conductivity</a:t>
            </a:r>
            <a:r>
              <a:rPr lang="it-IT" sz="1600" dirty="0">
                <a:latin typeface="Helvetica" pitchFamily="34" charset="0"/>
              </a:rPr>
              <a:t> (</a:t>
            </a:r>
            <a:r>
              <a:rPr lang="it-IT" sz="1600" dirty="0" err="1">
                <a:latin typeface="Helvetica" pitchFamily="34" charset="0"/>
              </a:rPr>
              <a:t>salinity</a:t>
            </a:r>
            <a:r>
              <a:rPr lang="it-IT" sz="1600" dirty="0" smtClean="0">
                <a:latin typeface="Helvetica" pitchFamily="34" charset="0"/>
              </a:rPr>
              <a:t>)</a:t>
            </a:r>
          </a:p>
          <a:p>
            <a:pPr marL="285750" indent="-285750">
              <a:buFont typeface="Arial" pitchFamily="34" charset="0"/>
              <a:buChar char="•"/>
            </a:pPr>
            <a:r>
              <a:rPr lang="it-IT" sz="1600" dirty="0" smtClean="0">
                <a:latin typeface="Helvetica" pitchFamily="34" charset="0"/>
              </a:rPr>
              <a:t> </a:t>
            </a:r>
            <a:r>
              <a:rPr lang="it-IT" sz="1600" dirty="0" err="1" smtClean="0">
                <a:latin typeface="Helvetica" pitchFamily="34" charset="0"/>
              </a:rPr>
              <a:t>fluorescence</a:t>
            </a:r>
            <a:endParaRPr lang="it-IT" sz="1600" dirty="0" smtClean="0">
              <a:latin typeface="Helvetica" pitchFamily="34" charset="0"/>
            </a:endParaRPr>
          </a:p>
          <a:p>
            <a:pPr marL="285750" indent="-285750">
              <a:buFont typeface="Arial" pitchFamily="34" charset="0"/>
              <a:buChar char="•"/>
            </a:pPr>
            <a:r>
              <a:rPr lang="it-IT" sz="1600" dirty="0" err="1" smtClean="0">
                <a:latin typeface="Helvetica" pitchFamily="34" charset="0"/>
              </a:rPr>
              <a:t>dissolved</a:t>
            </a:r>
            <a:r>
              <a:rPr lang="it-IT" sz="1600" dirty="0" smtClean="0">
                <a:latin typeface="Helvetica" pitchFamily="34" charset="0"/>
              </a:rPr>
              <a:t> </a:t>
            </a:r>
            <a:r>
              <a:rPr lang="it-IT" sz="1600" dirty="0" err="1">
                <a:latin typeface="Helvetica" pitchFamily="34" charset="0"/>
              </a:rPr>
              <a:t>oxygen</a:t>
            </a:r>
            <a:r>
              <a:rPr lang="it-IT" sz="1600" dirty="0" smtClean="0">
                <a:latin typeface="Helvetica" pitchFamily="34" charset="0"/>
              </a:rPr>
              <a:t>.</a:t>
            </a:r>
          </a:p>
          <a:p>
            <a:pPr marL="285750" indent="-285750">
              <a:buFont typeface="Arial" pitchFamily="34" charset="0"/>
              <a:buChar char="•"/>
            </a:pPr>
            <a:endParaRPr lang="it-IT" sz="1600" dirty="0" smtClean="0">
              <a:latin typeface="Helvetica" pitchFamily="34" charset="0"/>
            </a:endParaRPr>
          </a:p>
          <a:p>
            <a:r>
              <a:rPr lang="it-IT" sz="1600" b="1" dirty="0" err="1" smtClean="0">
                <a:latin typeface="Helvetica" pitchFamily="34" charset="0"/>
              </a:rPr>
              <a:t>Lowered</a:t>
            </a:r>
            <a:r>
              <a:rPr lang="it-IT" sz="1600" b="1" dirty="0" smtClean="0">
                <a:latin typeface="Helvetica" pitchFamily="34" charset="0"/>
              </a:rPr>
              <a:t> ADCP </a:t>
            </a:r>
            <a:r>
              <a:rPr lang="it-IT" sz="1600" dirty="0" smtClean="0">
                <a:latin typeface="Helvetica" pitchFamily="34" charset="0"/>
              </a:rPr>
              <a:t>(2006, 2012 and 2014)</a:t>
            </a:r>
          </a:p>
          <a:p>
            <a:pPr marL="285750" indent="-285750">
              <a:buFont typeface="Arial" pitchFamily="34" charset="0"/>
              <a:buChar char="•"/>
            </a:pPr>
            <a:r>
              <a:rPr lang="en-US" sz="1600" dirty="0">
                <a:latin typeface="Helvetica" pitchFamily="34" charset="0"/>
              </a:rPr>
              <a:t>current speed </a:t>
            </a:r>
            <a:endParaRPr lang="en-US" sz="1600" dirty="0" smtClean="0">
              <a:latin typeface="Helvetica" pitchFamily="34" charset="0"/>
            </a:endParaRPr>
          </a:p>
          <a:p>
            <a:pPr marL="285750" indent="-285750">
              <a:buFont typeface="Arial" pitchFamily="34" charset="0"/>
              <a:buChar char="•"/>
            </a:pPr>
            <a:r>
              <a:rPr lang="en-US" sz="1600" dirty="0" smtClean="0">
                <a:latin typeface="Helvetica" pitchFamily="34" charset="0"/>
              </a:rPr>
              <a:t>current </a:t>
            </a:r>
            <a:r>
              <a:rPr lang="en-US" sz="1600" dirty="0">
                <a:latin typeface="Helvetica" pitchFamily="34" charset="0"/>
              </a:rPr>
              <a:t>direction.</a:t>
            </a:r>
            <a:endParaRPr lang="it-IT" sz="1600" b="1" dirty="0" smtClean="0">
              <a:latin typeface="Helvetica" pitchFamily="34" charset="0"/>
            </a:endParaRPr>
          </a:p>
        </p:txBody>
      </p:sp>
    </p:spTree>
    <p:extLst>
      <p:ext uri="{BB962C8B-B14F-4D97-AF65-F5344CB8AC3E}">
        <p14:creationId xmlns:p14="http://schemas.microsoft.com/office/powerpoint/2010/main" val="31688850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386800"/>
            <a:ext cx="9000000" cy="4710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asellaDiTesto 3"/>
          <p:cNvSpPr txBox="1"/>
          <p:nvPr/>
        </p:nvSpPr>
        <p:spPr>
          <a:xfrm>
            <a:off x="0" y="15007"/>
            <a:ext cx="9144000" cy="523220"/>
          </a:xfrm>
          <a:prstGeom prst="rect">
            <a:avLst/>
          </a:prstGeom>
          <a:noFill/>
        </p:spPr>
        <p:txBody>
          <a:bodyPr wrap="square" rtlCol="0">
            <a:spAutoFit/>
          </a:bodyPr>
          <a:lstStyle/>
          <a:p>
            <a:pPr algn="ctr"/>
            <a:r>
              <a:rPr lang="it-IT" sz="2800" b="1" dirty="0" err="1" smtClean="0">
                <a:solidFill>
                  <a:srgbClr val="000066"/>
                </a:solidFill>
                <a:latin typeface="Helvetica" pitchFamily="34" charset="0"/>
              </a:rPr>
              <a:t>Drygalski</a:t>
            </a:r>
            <a:r>
              <a:rPr lang="it-IT" sz="2800" b="1" dirty="0" smtClean="0">
                <a:solidFill>
                  <a:srgbClr val="000066"/>
                </a:solidFill>
                <a:latin typeface="Helvetica" pitchFamily="34" charset="0"/>
              </a:rPr>
              <a:t> </a:t>
            </a:r>
            <a:r>
              <a:rPr lang="it-IT" sz="2800" b="1" dirty="0" err="1" smtClean="0">
                <a:solidFill>
                  <a:srgbClr val="000066"/>
                </a:solidFill>
                <a:latin typeface="Helvetica" pitchFamily="34" charset="0"/>
              </a:rPr>
              <a:t>Trough</a:t>
            </a:r>
            <a:endParaRPr lang="it-IT" sz="2800" b="1" dirty="0">
              <a:solidFill>
                <a:srgbClr val="000066"/>
              </a:solidFill>
              <a:latin typeface="Helvetica" pitchFamily="34" charset="0"/>
            </a:endParaRPr>
          </a:p>
        </p:txBody>
      </p:sp>
      <p:grpSp>
        <p:nvGrpSpPr>
          <p:cNvPr id="6" name="Gruppo 5"/>
          <p:cNvGrpSpPr/>
          <p:nvPr/>
        </p:nvGrpSpPr>
        <p:grpSpPr>
          <a:xfrm>
            <a:off x="6012160" y="44624"/>
            <a:ext cx="3127673" cy="2384936"/>
            <a:chOff x="5580000" y="324000"/>
            <a:chExt cx="3304800" cy="2520000"/>
          </a:xfrm>
        </p:grpSpPr>
        <p:pic>
          <p:nvPicPr>
            <p:cNvPr id="8" name="Picture 8"/>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3765" t="3549" r="20226" b="9278"/>
            <a:stretch/>
          </p:blipFill>
          <p:spPr bwMode="auto">
            <a:xfrm>
              <a:off x="5580000" y="324000"/>
              <a:ext cx="3304800" cy="25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Ovale 8"/>
            <p:cNvSpPr/>
            <p:nvPr/>
          </p:nvSpPr>
          <p:spPr>
            <a:xfrm>
              <a:off x="6642000" y="504000"/>
              <a:ext cx="648072" cy="64807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12" name="CasellaDiTesto 11"/>
          <p:cNvSpPr txBox="1"/>
          <p:nvPr/>
        </p:nvSpPr>
        <p:spPr>
          <a:xfrm>
            <a:off x="1" y="764704"/>
            <a:ext cx="9144000" cy="769441"/>
          </a:xfrm>
          <a:prstGeom prst="rect">
            <a:avLst/>
          </a:prstGeom>
          <a:noFill/>
        </p:spPr>
        <p:txBody>
          <a:bodyPr wrap="square" rtlCol="0">
            <a:spAutoFit/>
          </a:bodyPr>
          <a:lstStyle/>
          <a:p>
            <a:pPr algn="ctr"/>
            <a:r>
              <a:rPr lang="it-IT" sz="2200" b="1" dirty="0" err="1" smtClean="0">
                <a:latin typeface="Helvetica" pitchFamily="34" charset="0"/>
              </a:rPr>
              <a:t>Mooring</a:t>
            </a:r>
            <a:r>
              <a:rPr lang="it-IT" sz="2200" b="1" dirty="0" smtClean="0">
                <a:latin typeface="Helvetica" pitchFamily="34" charset="0"/>
              </a:rPr>
              <a:t> G</a:t>
            </a:r>
          </a:p>
          <a:p>
            <a:pPr algn="ctr"/>
            <a:r>
              <a:rPr lang="it-IT" sz="2200" b="1" dirty="0" smtClean="0">
                <a:latin typeface="Helvetica" pitchFamily="34" charset="0"/>
              </a:rPr>
              <a:t>CDW </a:t>
            </a:r>
            <a:r>
              <a:rPr lang="it-IT" sz="2200" b="1" dirty="0" err="1" smtClean="0">
                <a:latin typeface="Helvetica" pitchFamily="34" charset="0"/>
              </a:rPr>
              <a:t>Seasonal</a:t>
            </a:r>
            <a:r>
              <a:rPr lang="it-IT" sz="2200" b="1" dirty="0" smtClean="0">
                <a:latin typeface="Helvetica" pitchFamily="34" charset="0"/>
              </a:rPr>
              <a:t> </a:t>
            </a:r>
            <a:r>
              <a:rPr lang="it-IT" sz="2200" b="1" dirty="0" err="1" smtClean="0">
                <a:latin typeface="Helvetica" pitchFamily="34" charset="0"/>
              </a:rPr>
              <a:t>variability</a:t>
            </a:r>
            <a:r>
              <a:rPr lang="it-IT" sz="2200" b="1" dirty="0" smtClean="0">
                <a:latin typeface="Helvetica" pitchFamily="34" charset="0"/>
              </a:rPr>
              <a:t> </a:t>
            </a:r>
            <a:endParaRPr lang="it-IT" sz="2200" b="1" dirty="0">
              <a:latin typeface="Helvetica" pitchFamily="34" charset="0"/>
            </a:endParaRPr>
          </a:p>
        </p:txBody>
      </p:sp>
      <p:sp>
        <p:nvSpPr>
          <p:cNvPr id="11" name="Rettangolo 10"/>
          <p:cNvSpPr/>
          <p:nvPr/>
        </p:nvSpPr>
        <p:spPr>
          <a:xfrm>
            <a:off x="107504" y="1601505"/>
            <a:ext cx="6048672" cy="1077218"/>
          </a:xfrm>
          <a:prstGeom prst="rect">
            <a:avLst/>
          </a:prstGeom>
        </p:spPr>
        <p:txBody>
          <a:bodyPr wrap="square">
            <a:spAutoFit/>
          </a:bodyPr>
          <a:lstStyle/>
          <a:p>
            <a:pPr marL="285750" indent="-285750">
              <a:buFont typeface="Arial" pitchFamily="34" charset="0"/>
              <a:buChar char="•"/>
            </a:pPr>
            <a:endParaRPr lang="en-US" sz="1600" dirty="0" smtClean="0">
              <a:latin typeface="Helvetica" pitchFamily="34" charset="0"/>
            </a:endParaRPr>
          </a:p>
          <a:p>
            <a:pPr marL="285750" indent="-285750">
              <a:buFont typeface="Arial" pitchFamily="34" charset="0"/>
              <a:buChar char="•"/>
            </a:pPr>
            <a:r>
              <a:rPr lang="en-US" sz="1600" dirty="0" smtClean="0">
                <a:latin typeface="Helvetica" pitchFamily="34" charset="0"/>
              </a:rPr>
              <a:t>Neutral </a:t>
            </a:r>
            <a:r>
              <a:rPr lang="en-US" sz="1600" dirty="0">
                <a:latin typeface="Helvetica" pitchFamily="34" charset="0"/>
              </a:rPr>
              <a:t>density lower than 28.27 indicate the presence of the CDW. </a:t>
            </a:r>
            <a:endParaRPr lang="it-IT" sz="1600" dirty="0">
              <a:latin typeface="Helvetica" pitchFamily="34" charset="0"/>
            </a:endParaRPr>
          </a:p>
          <a:p>
            <a:endParaRPr lang="it-IT" sz="1600" dirty="0">
              <a:latin typeface="Helvetica" pitchFamily="34" charset="0"/>
            </a:endParaRPr>
          </a:p>
        </p:txBody>
      </p:sp>
    </p:spTree>
    <p:extLst>
      <p:ext uri="{BB962C8B-B14F-4D97-AF65-F5344CB8AC3E}">
        <p14:creationId xmlns:p14="http://schemas.microsoft.com/office/powerpoint/2010/main" val="8704188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uppo 6"/>
          <p:cNvGrpSpPr>
            <a:grpSpLocks noChangeAspect="1"/>
          </p:cNvGrpSpPr>
          <p:nvPr/>
        </p:nvGrpSpPr>
        <p:grpSpPr>
          <a:xfrm>
            <a:off x="35496" y="-162608"/>
            <a:ext cx="4514126" cy="4320000"/>
            <a:chOff x="450188" y="1556792"/>
            <a:chExt cx="3761772" cy="3600000"/>
          </a:xfrm>
        </p:grpSpPr>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5379" r="23419"/>
            <a:stretch/>
          </p:blipFill>
          <p:spPr bwMode="auto">
            <a:xfrm>
              <a:off x="450188" y="1556792"/>
              <a:ext cx="3761772" cy="36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asellaDiTesto 1"/>
            <p:cNvSpPr txBox="1"/>
            <p:nvPr/>
          </p:nvSpPr>
          <p:spPr>
            <a:xfrm>
              <a:off x="744608" y="4293096"/>
              <a:ext cx="864096" cy="338554"/>
            </a:xfrm>
            <a:prstGeom prst="rect">
              <a:avLst/>
            </a:prstGeom>
            <a:noFill/>
          </p:spPr>
          <p:txBody>
            <a:bodyPr wrap="square" rtlCol="0">
              <a:spAutoFit/>
            </a:bodyPr>
            <a:lstStyle/>
            <a:p>
              <a:r>
                <a:rPr lang="it-IT" sz="1600" b="1" dirty="0" smtClean="0"/>
                <a:t>2006</a:t>
              </a:r>
              <a:endParaRPr lang="it-IT" sz="1600" b="1" dirty="0"/>
            </a:p>
          </p:txBody>
        </p:sp>
      </p:grpSp>
      <p:grpSp>
        <p:nvGrpSpPr>
          <p:cNvPr id="8" name="Gruppo 7"/>
          <p:cNvGrpSpPr>
            <a:grpSpLocks noChangeAspect="1"/>
          </p:cNvGrpSpPr>
          <p:nvPr/>
        </p:nvGrpSpPr>
        <p:grpSpPr>
          <a:xfrm>
            <a:off x="4572000" y="-171400"/>
            <a:ext cx="4514400" cy="4320000"/>
            <a:chOff x="5076056" y="1548000"/>
            <a:chExt cx="3762000" cy="3600000"/>
          </a:xfrm>
        </p:grpSpPr>
        <p:pic>
          <p:nvPicPr>
            <p:cNvPr id="1029"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l="25377" r="23417"/>
            <a:stretch/>
          </p:blipFill>
          <p:spPr bwMode="auto">
            <a:xfrm>
              <a:off x="5076056" y="1548000"/>
              <a:ext cx="3762000" cy="36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asellaDiTesto 4"/>
            <p:cNvSpPr txBox="1"/>
            <p:nvPr/>
          </p:nvSpPr>
          <p:spPr>
            <a:xfrm>
              <a:off x="5370056" y="4293096"/>
              <a:ext cx="864096" cy="282128"/>
            </a:xfrm>
            <a:prstGeom prst="rect">
              <a:avLst/>
            </a:prstGeom>
            <a:noFill/>
          </p:spPr>
          <p:txBody>
            <a:bodyPr wrap="square" rtlCol="0">
              <a:spAutoFit/>
            </a:bodyPr>
            <a:lstStyle/>
            <a:p>
              <a:r>
                <a:rPr lang="it-IT" sz="1600" b="1" dirty="0" smtClean="0"/>
                <a:t>2012</a:t>
              </a:r>
              <a:endParaRPr lang="it-IT" sz="1600" b="1" dirty="0"/>
            </a:p>
          </p:txBody>
        </p:sp>
      </p:grpSp>
      <p:sp>
        <p:nvSpPr>
          <p:cNvPr id="3" name="CasellaDiTesto 2"/>
          <p:cNvSpPr txBox="1"/>
          <p:nvPr/>
        </p:nvSpPr>
        <p:spPr>
          <a:xfrm>
            <a:off x="265146" y="4148600"/>
            <a:ext cx="8568952" cy="2308324"/>
          </a:xfrm>
          <a:prstGeom prst="rect">
            <a:avLst/>
          </a:prstGeom>
          <a:noFill/>
        </p:spPr>
        <p:txBody>
          <a:bodyPr wrap="square" rtlCol="0">
            <a:spAutoFit/>
          </a:bodyPr>
          <a:lstStyle/>
          <a:p>
            <a:r>
              <a:rPr lang="it-IT" dirty="0"/>
              <a:t>The </a:t>
            </a:r>
            <a:r>
              <a:rPr lang="it-IT" dirty="0" err="1"/>
              <a:t>salinity</a:t>
            </a:r>
            <a:r>
              <a:rPr lang="it-IT" dirty="0"/>
              <a:t> of the </a:t>
            </a:r>
            <a:r>
              <a:rPr lang="it-IT" dirty="0" err="1"/>
              <a:t>mCDW</a:t>
            </a:r>
            <a:r>
              <a:rPr lang="it-IT" dirty="0"/>
              <a:t> </a:t>
            </a:r>
            <a:r>
              <a:rPr lang="it-IT" dirty="0" err="1"/>
              <a:t>shifts</a:t>
            </a:r>
            <a:r>
              <a:rPr lang="it-IT" dirty="0"/>
              <a:t> of </a:t>
            </a:r>
            <a:r>
              <a:rPr lang="it-IT" dirty="0" err="1"/>
              <a:t>about</a:t>
            </a:r>
            <a:r>
              <a:rPr lang="it-IT" dirty="0"/>
              <a:t> 0.5, </a:t>
            </a:r>
            <a:r>
              <a:rPr lang="it-IT" dirty="0" err="1"/>
              <a:t>becoming</a:t>
            </a:r>
            <a:r>
              <a:rPr lang="it-IT" dirty="0"/>
              <a:t> </a:t>
            </a:r>
            <a:r>
              <a:rPr lang="it-IT" dirty="0" err="1"/>
              <a:t>much</a:t>
            </a:r>
            <a:r>
              <a:rPr lang="it-IT" dirty="0"/>
              <a:t> </a:t>
            </a:r>
            <a:r>
              <a:rPr lang="it-IT" dirty="0" err="1"/>
              <a:t>fresher</a:t>
            </a:r>
            <a:r>
              <a:rPr lang="it-IT" dirty="0"/>
              <a:t> and </a:t>
            </a:r>
            <a:r>
              <a:rPr lang="it-IT" dirty="0" err="1"/>
              <a:t>most</a:t>
            </a:r>
            <a:r>
              <a:rPr lang="it-IT" dirty="0"/>
              <a:t> </a:t>
            </a:r>
            <a:r>
              <a:rPr lang="it-IT" dirty="0" err="1"/>
              <a:t>important</a:t>
            </a:r>
            <a:r>
              <a:rPr lang="it-IT" dirty="0"/>
              <a:t> </a:t>
            </a:r>
            <a:r>
              <a:rPr lang="it-IT" dirty="0" err="1"/>
              <a:t>becoming</a:t>
            </a:r>
            <a:r>
              <a:rPr lang="it-IT" dirty="0"/>
              <a:t> </a:t>
            </a:r>
            <a:r>
              <a:rPr lang="it-IT" dirty="0" err="1"/>
              <a:t>lighter</a:t>
            </a:r>
            <a:r>
              <a:rPr lang="it-IT" dirty="0"/>
              <a:t> </a:t>
            </a:r>
            <a:r>
              <a:rPr lang="it-IT" dirty="0" err="1"/>
              <a:t>at</a:t>
            </a:r>
            <a:r>
              <a:rPr lang="it-IT" dirty="0"/>
              <a:t> the </a:t>
            </a:r>
            <a:r>
              <a:rPr lang="it-IT" dirty="0" err="1"/>
              <a:t>point</a:t>
            </a:r>
            <a:r>
              <a:rPr lang="it-IT" dirty="0"/>
              <a:t> </a:t>
            </a:r>
            <a:r>
              <a:rPr lang="it-IT" dirty="0" err="1"/>
              <a:t>that</a:t>
            </a:r>
            <a:r>
              <a:rPr lang="it-IT" dirty="0"/>
              <a:t> </a:t>
            </a:r>
            <a:r>
              <a:rPr lang="it-IT" dirty="0" err="1"/>
              <a:t>may</a:t>
            </a:r>
            <a:r>
              <a:rPr lang="it-IT" dirty="0"/>
              <a:t> </a:t>
            </a:r>
            <a:r>
              <a:rPr lang="it-IT" dirty="0" err="1"/>
              <a:t>change</a:t>
            </a:r>
            <a:r>
              <a:rPr lang="it-IT" dirty="0"/>
              <a:t> the </a:t>
            </a:r>
            <a:r>
              <a:rPr lang="it-IT" dirty="0" err="1"/>
              <a:t>definition</a:t>
            </a:r>
            <a:r>
              <a:rPr lang="it-IT" dirty="0"/>
              <a:t> </a:t>
            </a:r>
            <a:r>
              <a:rPr lang="it-IT" dirty="0" err="1"/>
              <a:t>itself</a:t>
            </a:r>
            <a:r>
              <a:rPr lang="it-IT" dirty="0"/>
              <a:t> of </a:t>
            </a:r>
            <a:r>
              <a:rPr lang="it-IT" dirty="0" err="1"/>
              <a:t>mCDW</a:t>
            </a:r>
            <a:r>
              <a:rPr lang="it-IT" dirty="0"/>
              <a:t> </a:t>
            </a:r>
            <a:r>
              <a:rPr lang="it-IT" dirty="0" err="1"/>
              <a:t>using</a:t>
            </a:r>
            <a:r>
              <a:rPr lang="it-IT" dirty="0"/>
              <a:t> the </a:t>
            </a:r>
            <a:r>
              <a:rPr lang="it-IT" dirty="0" err="1"/>
              <a:t>neutral</a:t>
            </a:r>
            <a:r>
              <a:rPr lang="it-IT" dirty="0"/>
              <a:t> </a:t>
            </a:r>
            <a:r>
              <a:rPr lang="it-IT" dirty="0" err="1" smtClean="0"/>
              <a:t>density</a:t>
            </a:r>
            <a:endParaRPr lang="it-IT" dirty="0" smtClean="0"/>
          </a:p>
          <a:p>
            <a:endParaRPr lang="it-IT" dirty="0"/>
          </a:p>
          <a:p>
            <a:r>
              <a:rPr lang="it-IT" dirty="0" smtClean="0"/>
              <a:t>… </a:t>
            </a:r>
            <a:r>
              <a:rPr lang="it-IT" dirty="0" err="1" smtClean="0"/>
              <a:t>caution</a:t>
            </a:r>
            <a:r>
              <a:rPr lang="it-IT" dirty="0" smtClean="0"/>
              <a:t> in </a:t>
            </a:r>
            <a:r>
              <a:rPr lang="it-IT" dirty="0" err="1" smtClean="0"/>
              <a:t>evaluating</a:t>
            </a:r>
            <a:r>
              <a:rPr lang="it-IT" dirty="0" smtClean="0"/>
              <a:t> </a:t>
            </a:r>
            <a:r>
              <a:rPr lang="it-IT" dirty="0" err="1" smtClean="0"/>
              <a:t>these</a:t>
            </a:r>
            <a:r>
              <a:rPr lang="it-IT" dirty="0" smtClean="0"/>
              <a:t> </a:t>
            </a:r>
            <a:r>
              <a:rPr lang="it-IT" dirty="0" err="1" smtClean="0"/>
              <a:t>results</a:t>
            </a:r>
            <a:r>
              <a:rPr lang="it-IT" dirty="0" smtClean="0"/>
              <a:t>. The </a:t>
            </a:r>
            <a:r>
              <a:rPr lang="it-IT" dirty="0" err="1" smtClean="0"/>
              <a:t>mechanism</a:t>
            </a:r>
            <a:r>
              <a:rPr lang="it-IT" dirty="0"/>
              <a:t> </a:t>
            </a:r>
            <a:r>
              <a:rPr lang="it-IT" dirty="0" err="1" smtClean="0"/>
              <a:t>determining</a:t>
            </a:r>
            <a:r>
              <a:rPr lang="it-IT" dirty="0" smtClean="0"/>
              <a:t> </a:t>
            </a:r>
            <a:r>
              <a:rPr lang="it-IT" dirty="0" err="1" smtClean="0"/>
              <a:t>such</a:t>
            </a:r>
            <a:r>
              <a:rPr lang="it-IT" dirty="0" smtClean="0"/>
              <a:t> a </a:t>
            </a:r>
            <a:r>
              <a:rPr lang="it-IT" dirty="0" err="1" smtClean="0"/>
              <a:t>decrease</a:t>
            </a:r>
            <a:r>
              <a:rPr lang="it-IT" dirty="0" smtClean="0"/>
              <a:t> must be </a:t>
            </a:r>
            <a:r>
              <a:rPr lang="it-IT" dirty="0" err="1" smtClean="0"/>
              <a:t>understood</a:t>
            </a:r>
            <a:r>
              <a:rPr lang="it-IT" dirty="0" smtClean="0"/>
              <a:t> </a:t>
            </a:r>
          </a:p>
          <a:p>
            <a:r>
              <a:rPr lang="it-IT" dirty="0" err="1" smtClean="0"/>
              <a:t>Is</a:t>
            </a:r>
            <a:r>
              <a:rPr lang="it-IT" dirty="0" smtClean="0"/>
              <a:t> the CDW </a:t>
            </a:r>
            <a:r>
              <a:rPr lang="it-IT" dirty="0" err="1" smtClean="0"/>
              <a:t>arriving</a:t>
            </a:r>
            <a:r>
              <a:rPr lang="it-IT" dirty="0" smtClean="0"/>
              <a:t> </a:t>
            </a:r>
            <a:r>
              <a:rPr lang="it-IT" dirty="0" err="1" smtClean="0"/>
              <a:t>at</a:t>
            </a:r>
            <a:r>
              <a:rPr lang="it-IT" dirty="0" smtClean="0"/>
              <a:t> the </a:t>
            </a:r>
            <a:r>
              <a:rPr lang="it-IT" dirty="0" err="1" smtClean="0"/>
              <a:t>shelf</a:t>
            </a:r>
            <a:r>
              <a:rPr lang="it-IT" dirty="0" smtClean="0"/>
              <a:t> </a:t>
            </a:r>
            <a:r>
              <a:rPr lang="it-IT" dirty="0" err="1" smtClean="0"/>
              <a:t>changed</a:t>
            </a:r>
            <a:r>
              <a:rPr lang="it-IT" dirty="0" smtClean="0"/>
              <a:t> ? Or </a:t>
            </a:r>
            <a:r>
              <a:rPr lang="it-IT" dirty="0" err="1" smtClean="0"/>
              <a:t>is</a:t>
            </a:r>
            <a:r>
              <a:rPr lang="it-IT" dirty="0" smtClean="0"/>
              <a:t> the </a:t>
            </a:r>
            <a:r>
              <a:rPr lang="it-IT" dirty="0" err="1" smtClean="0"/>
              <a:t>freshening</a:t>
            </a:r>
            <a:r>
              <a:rPr lang="it-IT" dirty="0" smtClean="0"/>
              <a:t> of the </a:t>
            </a:r>
            <a:r>
              <a:rPr lang="it-IT" dirty="0" err="1" smtClean="0"/>
              <a:t>Antarctic</a:t>
            </a:r>
            <a:r>
              <a:rPr lang="it-IT" dirty="0" smtClean="0"/>
              <a:t> </a:t>
            </a:r>
            <a:r>
              <a:rPr lang="it-IT" dirty="0" err="1" smtClean="0"/>
              <a:t>Slope</a:t>
            </a:r>
            <a:r>
              <a:rPr lang="it-IT" dirty="0" smtClean="0"/>
              <a:t> </a:t>
            </a:r>
            <a:r>
              <a:rPr lang="it-IT" dirty="0" err="1" smtClean="0"/>
              <a:t>Current</a:t>
            </a:r>
            <a:r>
              <a:rPr lang="it-IT" dirty="0" smtClean="0"/>
              <a:t> to reduce the CDW </a:t>
            </a:r>
            <a:r>
              <a:rPr lang="it-IT" dirty="0" err="1" smtClean="0"/>
              <a:t>salinty</a:t>
            </a:r>
            <a:r>
              <a:rPr lang="it-IT" dirty="0" smtClean="0"/>
              <a:t> ?</a:t>
            </a:r>
            <a:endParaRPr lang="en-GB" dirty="0"/>
          </a:p>
        </p:txBody>
      </p:sp>
    </p:spTree>
    <p:extLst>
      <p:ext uri="{BB962C8B-B14F-4D97-AF65-F5344CB8AC3E}">
        <p14:creationId xmlns:p14="http://schemas.microsoft.com/office/powerpoint/2010/main" val="333895272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78800"/>
            <a:ext cx="9011753" cy="471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asellaDiTesto 4"/>
          <p:cNvSpPr txBox="1"/>
          <p:nvPr/>
        </p:nvSpPr>
        <p:spPr>
          <a:xfrm>
            <a:off x="0" y="15007"/>
            <a:ext cx="9144000" cy="523220"/>
          </a:xfrm>
          <a:prstGeom prst="rect">
            <a:avLst/>
          </a:prstGeom>
          <a:noFill/>
        </p:spPr>
        <p:txBody>
          <a:bodyPr wrap="square" rtlCol="0">
            <a:spAutoFit/>
          </a:bodyPr>
          <a:lstStyle/>
          <a:p>
            <a:pPr algn="ctr"/>
            <a:r>
              <a:rPr lang="it-IT" sz="2800" b="1" dirty="0" err="1" smtClean="0">
                <a:solidFill>
                  <a:srgbClr val="000066"/>
                </a:solidFill>
                <a:latin typeface="Helvetica" pitchFamily="34" charset="0"/>
              </a:rPr>
              <a:t>Drygalski</a:t>
            </a:r>
            <a:r>
              <a:rPr lang="it-IT" sz="2800" b="1" dirty="0" smtClean="0">
                <a:solidFill>
                  <a:srgbClr val="000066"/>
                </a:solidFill>
                <a:latin typeface="Helvetica" pitchFamily="34" charset="0"/>
              </a:rPr>
              <a:t> </a:t>
            </a:r>
            <a:r>
              <a:rPr lang="it-IT" sz="2800" b="1" dirty="0" err="1" smtClean="0">
                <a:solidFill>
                  <a:srgbClr val="000066"/>
                </a:solidFill>
                <a:latin typeface="Helvetica" pitchFamily="34" charset="0"/>
              </a:rPr>
              <a:t>Trough</a:t>
            </a:r>
            <a:endParaRPr lang="it-IT" sz="2800" b="1" dirty="0">
              <a:solidFill>
                <a:srgbClr val="000066"/>
              </a:solidFill>
              <a:latin typeface="Helvetica" pitchFamily="34" charset="0"/>
            </a:endParaRPr>
          </a:p>
        </p:txBody>
      </p:sp>
      <p:grpSp>
        <p:nvGrpSpPr>
          <p:cNvPr id="7" name="Gruppo 6"/>
          <p:cNvGrpSpPr/>
          <p:nvPr/>
        </p:nvGrpSpPr>
        <p:grpSpPr>
          <a:xfrm>
            <a:off x="6012160" y="44624"/>
            <a:ext cx="3127673" cy="2384936"/>
            <a:chOff x="5580000" y="324000"/>
            <a:chExt cx="3304800" cy="2520000"/>
          </a:xfrm>
        </p:grpSpPr>
        <p:pic>
          <p:nvPicPr>
            <p:cNvPr id="8" name="Picture 8"/>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3765" t="3549" r="20226" b="9278"/>
            <a:stretch/>
          </p:blipFill>
          <p:spPr bwMode="auto">
            <a:xfrm>
              <a:off x="5580000" y="324000"/>
              <a:ext cx="3304800" cy="25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Ovale 8"/>
            <p:cNvSpPr/>
            <p:nvPr/>
          </p:nvSpPr>
          <p:spPr>
            <a:xfrm>
              <a:off x="6642000" y="504000"/>
              <a:ext cx="648072" cy="64807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6" name="CasellaDiTesto 5"/>
          <p:cNvSpPr txBox="1"/>
          <p:nvPr/>
        </p:nvSpPr>
        <p:spPr>
          <a:xfrm>
            <a:off x="1" y="764704"/>
            <a:ext cx="9144000" cy="769441"/>
          </a:xfrm>
          <a:prstGeom prst="rect">
            <a:avLst/>
          </a:prstGeom>
          <a:noFill/>
        </p:spPr>
        <p:txBody>
          <a:bodyPr wrap="square" rtlCol="0">
            <a:spAutoFit/>
          </a:bodyPr>
          <a:lstStyle/>
          <a:p>
            <a:pPr algn="ctr"/>
            <a:r>
              <a:rPr lang="it-IT" sz="2200" b="1" dirty="0" err="1">
                <a:latin typeface="Helvetica" pitchFamily="34" charset="0"/>
              </a:rPr>
              <a:t>Mooring</a:t>
            </a:r>
            <a:r>
              <a:rPr lang="it-IT" sz="2200" b="1" dirty="0">
                <a:latin typeface="Helvetica" pitchFamily="34" charset="0"/>
              </a:rPr>
              <a:t> </a:t>
            </a:r>
            <a:r>
              <a:rPr lang="it-IT" sz="2200" b="1" dirty="0" smtClean="0">
                <a:latin typeface="Helvetica" pitchFamily="34" charset="0"/>
              </a:rPr>
              <a:t>G</a:t>
            </a:r>
          </a:p>
          <a:p>
            <a:pPr algn="ctr"/>
            <a:r>
              <a:rPr lang="it-IT" sz="2200" b="1" dirty="0" smtClean="0">
                <a:latin typeface="Helvetica" pitchFamily="34" charset="0"/>
              </a:rPr>
              <a:t>CDW </a:t>
            </a:r>
            <a:r>
              <a:rPr lang="it-IT" sz="2200" b="1" dirty="0" err="1" smtClean="0">
                <a:latin typeface="Helvetica" pitchFamily="34" charset="0"/>
              </a:rPr>
              <a:t>Seasonal</a:t>
            </a:r>
            <a:r>
              <a:rPr lang="it-IT" sz="2200" b="1" dirty="0" smtClean="0">
                <a:latin typeface="Helvetica" pitchFamily="34" charset="0"/>
              </a:rPr>
              <a:t> </a:t>
            </a:r>
            <a:r>
              <a:rPr lang="it-IT" sz="2200" b="1" dirty="0" err="1" smtClean="0">
                <a:latin typeface="Helvetica" pitchFamily="34" charset="0"/>
              </a:rPr>
              <a:t>variability</a:t>
            </a:r>
            <a:r>
              <a:rPr lang="it-IT" sz="2200" b="1" dirty="0" smtClean="0">
                <a:latin typeface="Helvetica" pitchFamily="34" charset="0"/>
              </a:rPr>
              <a:t> </a:t>
            </a:r>
            <a:endParaRPr lang="it-IT" sz="2200" b="1" dirty="0">
              <a:latin typeface="Helvetica" pitchFamily="34" charset="0"/>
            </a:endParaRPr>
          </a:p>
        </p:txBody>
      </p:sp>
    </p:spTree>
    <p:extLst>
      <p:ext uri="{BB962C8B-B14F-4D97-AF65-F5344CB8AC3E}">
        <p14:creationId xmlns:p14="http://schemas.microsoft.com/office/powerpoint/2010/main" val="109632793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ttangolo 2"/>
          <p:cNvSpPr>
            <a:spLocks noChangeArrowheads="1"/>
          </p:cNvSpPr>
          <p:nvPr/>
        </p:nvSpPr>
        <p:spPr bwMode="auto">
          <a:xfrm>
            <a:off x="36689" y="327781"/>
            <a:ext cx="9144000" cy="504372"/>
          </a:xfrm>
          <a:prstGeom prst="rect">
            <a:avLst/>
          </a:prstGeom>
          <a:solidFill>
            <a:schemeClr val="bg1"/>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lIns="19447" tIns="9723" rIns="19447" bIns="9723" anchor="ctr"/>
          <a:lstStyle>
            <a:lvl1pPr eaLnBrk="0" hangingPunct="0">
              <a:spcBef>
                <a:spcPct val="20000"/>
              </a:spcBef>
              <a:buFont typeface="Arial" panose="020B0604020202020204" pitchFamily="34" charset="0"/>
              <a:buChar char="•"/>
              <a:defRPr sz="12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sz="107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9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76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7600">
                <a:solidFill>
                  <a:schemeClr val="tx1"/>
                </a:solidFill>
                <a:latin typeface="Calibri" panose="020F0502020204030204" pitchFamily="34" charset="0"/>
                <a:ea typeface="ＭＳ Ｐゴシック" panose="020B0600070205080204" pitchFamily="34" charset="-128"/>
              </a:defRPr>
            </a:lvl5pPr>
            <a:lvl6pPr marL="2514600" indent="-228600" defTabSz="3495675" eaLnBrk="0" fontAlgn="base" hangingPunct="0">
              <a:spcBef>
                <a:spcPct val="20000"/>
              </a:spcBef>
              <a:spcAft>
                <a:spcPct val="0"/>
              </a:spcAft>
              <a:buFont typeface="Arial" panose="020B0604020202020204" pitchFamily="34" charset="0"/>
              <a:buChar char="»"/>
              <a:defRPr sz="7600">
                <a:solidFill>
                  <a:schemeClr val="tx1"/>
                </a:solidFill>
                <a:latin typeface="Calibri" panose="020F0502020204030204" pitchFamily="34" charset="0"/>
                <a:ea typeface="ＭＳ Ｐゴシック" panose="020B0600070205080204" pitchFamily="34" charset="-128"/>
              </a:defRPr>
            </a:lvl6pPr>
            <a:lvl7pPr marL="2971800" indent="-228600" defTabSz="3495675" eaLnBrk="0" fontAlgn="base" hangingPunct="0">
              <a:spcBef>
                <a:spcPct val="20000"/>
              </a:spcBef>
              <a:spcAft>
                <a:spcPct val="0"/>
              </a:spcAft>
              <a:buFont typeface="Arial" panose="020B0604020202020204" pitchFamily="34" charset="0"/>
              <a:buChar char="»"/>
              <a:defRPr sz="7600">
                <a:solidFill>
                  <a:schemeClr val="tx1"/>
                </a:solidFill>
                <a:latin typeface="Calibri" panose="020F0502020204030204" pitchFamily="34" charset="0"/>
                <a:ea typeface="ＭＳ Ｐゴシック" panose="020B0600070205080204" pitchFamily="34" charset="-128"/>
              </a:defRPr>
            </a:lvl7pPr>
            <a:lvl8pPr marL="3429000" indent="-228600" defTabSz="3495675" eaLnBrk="0" fontAlgn="base" hangingPunct="0">
              <a:spcBef>
                <a:spcPct val="20000"/>
              </a:spcBef>
              <a:spcAft>
                <a:spcPct val="0"/>
              </a:spcAft>
              <a:buFont typeface="Arial" panose="020B0604020202020204" pitchFamily="34" charset="0"/>
              <a:buChar char="»"/>
              <a:defRPr sz="7600">
                <a:solidFill>
                  <a:schemeClr val="tx1"/>
                </a:solidFill>
                <a:latin typeface="Calibri" panose="020F0502020204030204" pitchFamily="34" charset="0"/>
                <a:ea typeface="ＭＳ Ｐゴシック" panose="020B0600070205080204" pitchFamily="34" charset="-128"/>
              </a:defRPr>
            </a:lvl8pPr>
            <a:lvl9pPr marL="3886200" indent="-228600" defTabSz="3495675" eaLnBrk="0" fontAlgn="base" hangingPunct="0">
              <a:spcBef>
                <a:spcPct val="20000"/>
              </a:spcBef>
              <a:spcAft>
                <a:spcPct val="0"/>
              </a:spcAft>
              <a:buFont typeface="Arial" panose="020B0604020202020204" pitchFamily="34" charset="0"/>
              <a:buChar char="»"/>
              <a:defRPr sz="76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GB" altLang="it-IT" sz="1676">
                <a:latin typeface="Trebuchet MS" panose="020B0603020202020204" pitchFamily="34" charset="0"/>
                <a:ea typeface="Batang" panose="02030600000101010101" pitchFamily="18" charset="-127"/>
              </a:rPr>
              <a:t>Surface heat fluxes and thermohaline variability in Terra Nova Bay Polynya</a:t>
            </a:r>
          </a:p>
          <a:p>
            <a:pPr algn="ctr" eaLnBrk="1" hangingPunct="1">
              <a:spcBef>
                <a:spcPct val="0"/>
              </a:spcBef>
              <a:buFontTx/>
              <a:buNone/>
            </a:pPr>
            <a:endParaRPr lang="it-IT" altLang="it-IT" sz="914">
              <a:latin typeface="Trebuchet MS" panose="020B0603020202020204" pitchFamily="34" charset="0"/>
            </a:endParaRPr>
          </a:p>
          <a:p>
            <a:pPr algn="ctr" eaLnBrk="1" hangingPunct="1">
              <a:spcBef>
                <a:spcPct val="0"/>
              </a:spcBef>
              <a:buFontTx/>
              <a:buNone/>
            </a:pPr>
            <a:r>
              <a:rPr lang="it-IT" altLang="it-IT" sz="1118">
                <a:latin typeface="Trebuchet MS" panose="020B0603020202020204" pitchFamily="34" charset="0"/>
              </a:rPr>
              <a:t>Giannetta Fusco, </a:t>
            </a:r>
            <a:r>
              <a:rPr lang="it-IT" altLang="it-IT" sz="1118">
                <a:latin typeface="Trebuchet MS" panose="020B0603020202020204" pitchFamily="34" charset="0"/>
                <a:cs typeface="Times New Roman" panose="02020603050405020304" pitchFamily="18" charset="0"/>
              </a:rPr>
              <a:t>Giuseppe Aulicino, Giorgio Budillon, Francesca Giordano, Manuela Sansiviero</a:t>
            </a:r>
            <a:endParaRPr lang="it-IT" altLang="it-IT" sz="1118">
              <a:latin typeface="Trebuchet MS" panose="020B0603020202020204" pitchFamily="34" charset="0"/>
            </a:endParaRPr>
          </a:p>
        </p:txBody>
      </p:sp>
      <p:sp>
        <p:nvSpPr>
          <p:cNvPr id="15" name="Arrotonda angolo diagonale rettangolo 14"/>
          <p:cNvSpPr/>
          <p:nvPr/>
        </p:nvSpPr>
        <p:spPr>
          <a:xfrm>
            <a:off x="91117" y="228600"/>
            <a:ext cx="9052883" cy="505984"/>
          </a:xfrm>
          <a:prstGeom prst="round2DiagRect">
            <a:avLst/>
          </a:prstGeom>
          <a:noFill/>
          <a:ln w="101600" cap="flat" cmpd="sng">
            <a:noFill/>
            <a:miter lim="800000"/>
          </a:ln>
        </p:spPr>
        <p:style>
          <a:lnRef idx="2">
            <a:schemeClr val="accent1">
              <a:shade val="50000"/>
            </a:schemeClr>
          </a:lnRef>
          <a:fillRef idx="1">
            <a:schemeClr val="accent1"/>
          </a:fillRef>
          <a:effectRef idx="0">
            <a:schemeClr val="accent1"/>
          </a:effectRef>
          <a:fontRef idx="minor">
            <a:schemeClr val="lt1"/>
          </a:fontRef>
        </p:style>
        <p:txBody>
          <a:bodyPr lIns="19447" tIns="38281" rIns="19447" bIns="38281" anchor="ctr">
            <a:normAutofit/>
          </a:bodyPr>
          <a:lstStyle/>
          <a:p>
            <a:pPr algn="ctr" defTabSz="888048">
              <a:lnSpc>
                <a:spcPct val="90000"/>
              </a:lnSpc>
              <a:defRPr/>
            </a:pPr>
            <a:endParaRPr lang="it-IT" sz="1321" b="1" dirty="0">
              <a:solidFill>
                <a:srgbClr val="1F497D"/>
              </a:solidFill>
              <a:latin typeface="Arial" pitchFamily="34" charset="0"/>
              <a:cs typeface="Arial" pitchFamily="34" charset="0"/>
            </a:endParaRPr>
          </a:p>
        </p:txBody>
      </p:sp>
      <p:sp>
        <p:nvSpPr>
          <p:cNvPr id="2053" name="CasellaDiTesto 19"/>
          <p:cNvSpPr txBox="1">
            <a:spLocks noChangeArrowheads="1"/>
          </p:cNvSpPr>
          <p:nvPr/>
        </p:nvSpPr>
        <p:spPr bwMode="auto">
          <a:xfrm>
            <a:off x="695073" y="1399016"/>
            <a:ext cx="7879241" cy="2169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eaLnBrk="0" hangingPunct="0">
              <a:spcBef>
                <a:spcPct val="20000"/>
              </a:spcBef>
              <a:buFont typeface="Arial" panose="020B0604020202020204" pitchFamily="34" charset="0"/>
              <a:buChar char="•"/>
              <a:defRPr sz="12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sz="107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9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76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7600">
                <a:solidFill>
                  <a:schemeClr val="tx1"/>
                </a:solidFill>
                <a:latin typeface="Calibri" panose="020F0502020204030204" pitchFamily="34" charset="0"/>
                <a:ea typeface="ＭＳ Ｐゴシック" panose="020B0600070205080204" pitchFamily="34" charset="-128"/>
              </a:defRPr>
            </a:lvl5pPr>
            <a:lvl6pPr marL="2514600" indent="-228600" defTabSz="3495675" eaLnBrk="0" fontAlgn="base" hangingPunct="0">
              <a:spcBef>
                <a:spcPct val="20000"/>
              </a:spcBef>
              <a:spcAft>
                <a:spcPct val="0"/>
              </a:spcAft>
              <a:buFont typeface="Arial" panose="020B0604020202020204" pitchFamily="34" charset="0"/>
              <a:buChar char="»"/>
              <a:defRPr sz="7600">
                <a:solidFill>
                  <a:schemeClr val="tx1"/>
                </a:solidFill>
                <a:latin typeface="Calibri" panose="020F0502020204030204" pitchFamily="34" charset="0"/>
                <a:ea typeface="ＭＳ Ｐゴシック" panose="020B0600070205080204" pitchFamily="34" charset="-128"/>
              </a:defRPr>
            </a:lvl6pPr>
            <a:lvl7pPr marL="2971800" indent="-228600" defTabSz="3495675" eaLnBrk="0" fontAlgn="base" hangingPunct="0">
              <a:spcBef>
                <a:spcPct val="20000"/>
              </a:spcBef>
              <a:spcAft>
                <a:spcPct val="0"/>
              </a:spcAft>
              <a:buFont typeface="Arial" panose="020B0604020202020204" pitchFamily="34" charset="0"/>
              <a:buChar char="»"/>
              <a:defRPr sz="7600">
                <a:solidFill>
                  <a:schemeClr val="tx1"/>
                </a:solidFill>
                <a:latin typeface="Calibri" panose="020F0502020204030204" pitchFamily="34" charset="0"/>
                <a:ea typeface="ＭＳ Ｐゴシック" panose="020B0600070205080204" pitchFamily="34" charset="-128"/>
              </a:defRPr>
            </a:lvl7pPr>
            <a:lvl8pPr marL="3429000" indent="-228600" defTabSz="3495675" eaLnBrk="0" fontAlgn="base" hangingPunct="0">
              <a:spcBef>
                <a:spcPct val="20000"/>
              </a:spcBef>
              <a:spcAft>
                <a:spcPct val="0"/>
              </a:spcAft>
              <a:buFont typeface="Arial" panose="020B0604020202020204" pitchFamily="34" charset="0"/>
              <a:buChar char="»"/>
              <a:defRPr sz="7600">
                <a:solidFill>
                  <a:schemeClr val="tx1"/>
                </a:solidFill>
                <a:latin typeface="Calibri" panose="020F0502020204030204" pitchFamily="34" charset="0"/>
                <a:ea typeface="ＭＳ Ｐゴシック" panose="020B0600070205080204" pitchFamily="34" charset="-128"/>
              </a:defRPr>
            </a:lvl8pPr>
            <a:lvl9pPr marL="3886200" indent="-228600" defTabSz="3495675" eaLnBrk="0" fontAlgn="base" hangingPunct="0">
              <a:spcBef>
                <a:spcPct val="20000"/>
              </a:spcBef>
              <a:spcAft>
                <a:spcPct val="0"/>
              </a:spcAft>
              <a:buFont typeface="Arial" panose="020B0604020202020204" pitchFamily="34" charset="0"/>
              <a:buChar char="»"/>
              <a:defRPr sz="7600">
                <a:solidFill>
                  <a:schemeClr val="tx1"/>
                </a:solidFill>
                <a:latin typeface="Calibri" panose="020F0502020204030204" pitchFamily="34" charset="0"/>
                <a:ea typeface="ＭＳ Ｐゴシック" panose="020B0600070205080204" pitchFamily="34" charset="-128"/>
              </a:defRPr>
            </a:lvl9pPr>
          </a:lstStyle>
          <a:p>
            <a:pPr algn="just" eaLnBrk="1" hangingPunct="1">
              <a:spcBef>
                <a:spcPct val="0"/>
              </a:spcBef>
            </a:pPr>
            <a:r>
              <a:rPr lang="en-US" altLang="it-IT" sz="1219" dirty="0">
                <a:latin typeface="Trebuchet MS" panose="020B0603020202020204" pitchFamily="34" charset="0"/>
                <a:cs typeface="Times New Roman" panose="02020603050405020304" pitchFamily="18" charset="0"/>
              </a:rPr>
              <a:t>The aim of this study is to investigate the processes that occur in the TNB coastal polynya and the role of the air-sea interactions in the determination of its opening and activity and consequently the HSSW production that can ventilate the abyssal ocean circulation. </a:t>
            </a:r>
          </a:p>
          <a:p>
            <a:pPr algn="just" eaLnBrk="1" hangingPunct="1">
              <a:spcBef>
                <a:spcPct val="0"/>
              </a:spcBef>
            </a:pPr>
            <a:endParaRPr lang="en-US" altLang="it-IT" sz="1219" dirty="0">
              <a:latin typeface="Trebuchet MS" panose="020B0603020202020204" pitchFamily="34" charset="0"/>
              <a:cs typeface="Times New Roman" panose="02020603050405020304" pitchFamily="18" charset="0"/>
            </a:endParaRPr>
          </a:p>
          <a:p>
            <a:pPr algn="just" eaLnBrk="1" hangingPunct="1">
              <a:spcBef>
                <a:spcPct val="0"/>
              </a:spcBef>
            </a:pPr>
            <a:r>
              <a:rPr lang="en-US" altLang="it-IT" sz="1219" dirty="0">
                <a:latin typeface="Trebuchet MS" panose="020B0603020202020204" pitchFamily="34" charset="0"/>
                <a:cs typeface="Times New Roman" panose="02020603050405020304" pitchFamily="18" charset="0"/>
              </a:rPr>
              <a:t>First, the role of the katabatic winds using meteorological data acquired by the Automatic Weather Station (AWS) </a:t>
            </a:r>
            <a:r>
              <a:rPr lang="en-US" altLang="it-IT" sz="1219" dirty="0" err="1">
                <a:latin typeface="Trebuchet MS" panose="020B0603020202020204" pitchFamily="34" charset="0"/>
                <a:cs typeface="Times New Roman" panose="02020603050405020304" pitchFamily="18" charset="0"/>
              </a:rPr>
              <a:t>Eneide</a:t>
            </a:r>
            <a:r>
              <a:rPr lang="en-US" altLang="it-IT" sz="1219" dirty="0">
                <a:latin typeface="Trebuchet MS" panose="020B0603020202020204" pitchFamily="34" charset="0"/>
                <a:cs typeface="Times New Roman" panose="02020603050405020304" pitchFamily="18" charset="0"/>
              </a:rPr>
              <a:t> and Rita, from 1994 to 2012, located near the Italian base Mario </a:t>
            </a:r>
            <a:r>
              <a:rPr lang="en-US" altLang="it-IT" sz="1219" dirty="0" err="1">
                <a:latin typeface="Trebuchet MS" panose="020B0603020202020204" pitchFamily="34" charset="0"/>
                <a:cs typeface="Times New Roman" panose="02020603050405020304" pitchFamily="18" charset="0"/>
              </a:rPr>
              <a:t>Zucchelli</a:t>
            </a:r>
            <a:r>
              <a:rPr lang="en-US" altLang="it-IT" sz="1219" dirty="0">
                <a:latin typeface="Trebuchet MS" panose="020B0603020202020204" pitchFamily="34" charset="0"/>
                <a:cs typeface="Times New Roman" panose="02020603050405020304" pitchFamily="18" charset="0"/>
              </a:rPr>
              <a:t>, is analyzed. </a:t>
            </a:r>
          </a:p>
          <a:p>
            <a:pPr algn="just" eaLnBrk="1" hangingPunct="1">
              <a:spcBef>
                <a:spcPct val="0"/>
              </a:spcBef>
            </a:pPr>
            <a:endParaRPr lang="en-US" altLang="it-IT" sz="1219" dirty="0">
              <a:latin typeface="Trebuchet MS" panose="020B0603020202020204" pitchFamily="34" charset="0"/>
              <a:cs typeface="Times New Roman" panose="02020603050405020304" pitchFamily="18" charset="0"/>
            </a:endParaRPr>
          </a:p>
          <a:p>
            <a:pPr algn="just" eaLnBrk="1" hangingPunct="1">
              <a:spcBef>
                <a:spcPct val="0"/>
              </a:spcBef>
            </a:pPr>
            <a:r>
              <a:rPr lang="en-US" altLang="it-IT" sz="1219" dirty="0">
                <a:latin typeface="Trebuchet MS" panose="020B0603020202020204" pitchFamily="34" charset="0"/>
                <a:cs typeface="Times New Roman" panose="02020603050405020304" pitchFamily="18" charset="0"/>
              </a:rPr>
              <a:t>In the second step the open water fractions from 2005 and 2012, detected by the Ice Surface Temperature (IST) imagery derived from the MODIS data, were used to estimate the opening and the activity of the polynya during the winter season. The analysis of the MODIS IST imagery (for day) show eight extreme events where the polynya extended several tenths of kilometers beyond the tip of the </a:t>
            </a:r>
            <a:r>
              <a:rPr lang="en-US" altLang="it-IT" sz="1219" dirty="0" err="1">
                <a:latin typeface="Trebuchet MS" panose="020B0603020202020204" pitchFamily="34" charset="0"/>
                <a:cs typeface="Times New Roman" panose="02020603050405020304" pitchFamily="18" charset="0"/>
              </a:rPr>
              <a:t>Drygalski</a:t>
            </a:r>
            <a:r>
              <a:rPr lang="en-US" altLang="it-IT" sz="1219" dirty="0">
                <a:latin typeface="Trebuchet MS" panose="020B0603020202020204" pitchFamily="34" charset="0"/>
                <a:cs typeface="Times New Roman" panose="02020603050405020304" pitchFamily="18" charset="0"/>
              </a:rPr>
              <a:t> Ice Tongue with an area comprised between 800 and 8800 km². </a:t>
            </a:r>
          </a:p>
          <a:p>
            <a:pPr algn="just" eaLnBrk="1" hangingPunct="1">
              <a:spcBef>
                <a:spcPct val="0"/>
              </a:spcBef>
            </a:pPr>
            <a:endParaRPr lang="en-US" altLang="it-IT" sz="1219" dirty="0">
              <a:latin typeface="Trebuchet MS" panose="020B0603020202020204" pitchFamily="34" charset="0"/>
              <a:cs typeface="Times New Roman" panose="02020603050405020304" pitchFamily="18" charset="0"/>
            </a:endParaRPr>
          </a:p>
          <a:p>
            <a:pPr algn="just" eaLnBrk="1" hangingPunct="1">
              <a:spcBef>
                <a:spcPct val="0"/>
              </a:spcBef>
            </a:pPr>
            <a:endParaRPr lang="en-US" altLang="it-IT" sz="1219" dirty="0" smtClean="0">
              <a:latin typeface="Trebuchet MS" panose="020B0603020202020204" pitchFamily="34" charset="0"/>
              <a:cs typeface="Times New Roman" panose="02020603050405020304" pitchFamily="18" charset="0"/>
            </a:endParaRPr>
          </a:p>
          <a:p>
            <a:pPr algn="just" eaLnBrk="1" hangingPunct="1">
              <a:spcBef>
                <a:spcPct val="0"/>
              </a:spcBef>
            </a:pPr>
            <a:r>
              <a:rPr lang="en-US" altLang="it-IT" sz="1219" dirty="0" smtClean="0">
                <a:latin typeface="Trebuchet MS" panose="020B0603020202020204" pitchFamily="34" charset="0"/>
                <a:cs typeface="Times New Roman" panose="02020603050405020304" pitchFamily="18" charset="0"/>
              </a:rPr>
              <a:t>Then</a:t>
            </a:r>
            <a:r>
              <a:rPr lang="en-US" altLang="it-IT" sz="1219" dirty="0">
                <a:latin typeface="Trebuchet MS" panose="020B0603020202020204" pitchFamily="34" charset="0"/>
                <a:cs typeface="Times New Roman" panose="02020603050405020304" pitchFamily="18" charset="0"/>
              </a:rPr>
              <a:t>, the surface heat budget via empirical formulae were estimated in the investigated period. The surface heat fluxes estimations show that in the TNB polynya, the yearly heat loss, using </a:t>
            </a:r>
            <a:r>
              <a:rPr lang="en-US" altLang="it-IT" sz="1219" dirty="0" err="1">
                <a:latin typeface="Trebuchet MS" panose="020B0603020202020204" pitchFamily="34" charset="0"/>
                <a:cs typeface="Times New Roman" panose="02020603050405020304" pitchFamily="18" charset="0"/>
              </a:rPr>
              <a:t>Eneide</a:t>
            </a:r>
            <a:r>
              <a:rPr lang="en-US" altLang="it-IT" sz="1219" dirty="0">
                <a:latin typeface="Trebuchet MS" panose="020B0603020202020204" pitchFamily="34" charset="0"/>
                <a:cs typeface="Times New Roman" panose="02020603050405020304" pitchFamily="18" charset="0"/>
              </a:rPr>
              <a:t> data, ranges between -250 and -295 Wm</a:t>
            </a:r>
            <a:r>
              <a:rPr lang="en-US" altLang="it-IT" sz="1219" baseline="30000" dirty="0">
                <a:latin typeface="Trebuchet MS" panose="020B0603020202020204" pitchFamily="34" charset="0"/>
                <a:cs typeface="Times New Roman" panose="02020603050405020304" pitchFamily="18" charset="0"/>
              </a:rPr>
              <a:t>-2</a:t>
            </a:r>
            <a:r>
              <a:rPr lang="en-US" altLang="it-IT" sz="1219" dirty="0">
                <a:latin typeface="Trebuchet MS" panose="020B0603020202020204" pitchFamily="34" charset="0"/>
                <a:cs typeface="Times New Roman" panose="02020603050405020304" pitchFamily="18" charset="0"/>
              </a:rPr>
              <a:t>. The surface heat flux lost estimations by Rita data show its maximum in 2009 (-500 Wm</a:t>
            </a:r>
            <a:r>
              <a:rPr lang="en-US" altLang="it-IT" sz="1219" baseline="30000" dirty="0">
                <a:latin typeface="Trebuchet MS" panose="020B0603020202020204" pitchFamily="34" charset="0"/>
                <a:cs typeface="Times New Roman" panose="02020603050405020304" pitchFamily="18" charset="0"/>
              </a:rPr>
              <a:t>-2</a:t>
            </a:r>
            <a:r>
              <a:rPr lang="en-US" altLang="it-IT" sz="1219" dirty="0">
                <a:latin typeface="Trebuchet MS" panose="020B0603020202020204" pitchFamily="34" charset="0"/>
                <a:cs typeface="Times New Roman" panose="02020603050405020304" pitchFamily="18" charset="0"/>
              </a:rPr>
              <a:t>) and its minimum (-401 Wm</a:t>
            </a:r>
            <a:r>
              <a:rPr lang="en-US" altLang="it-IT" sz="1219" baseline="30000" dirty="0">
                <a:latin typeface="Trebuchet MS" panose="020B0603020202020204" pitchFamily="34" charset="0"/>
                <a:cs typeface="Times New Roman" panose="02020603050405020304" pitchFamily="18" charset="0"/>
              </a:rPr>
              <a:t>-2</a:t>
            </a:r>
            <a:r>
              <a:rPr lang="en-US" altLang="it-IT" sz="1219" dirty="0">
                <a:latin typeface="Trebuchet MS" panose="020B0603020202020204" pitchFamily="34" charset="0"/>
                <a:cs typeface="Times New Roman" panose="02020603050405020304" pitchFamily="18" charset="0"/>
              </a:rPr>
              <a:t>) in 2006. </a:t>
            </a:r>
          </a:p>
          <a:p>
            <a:pPr algn="just" eaLnBrk="1" hangingPunct="1">
              <a:spcBef>
                <a:spcPct val="0"/>
              </a:spcBef>
            </a:pPr>
            <a:endParaRPr lang="en-US" altLang="it-IT" sz="1219" dirty="0">
              <a:latin typeface="Trebuchet MS" panose="020B0603020202020204" pitchFamily="34" charset="0"/>
              <a:cs typeface="Times New Roman" panose="02020603050405020304" pitchFamily="18" charset="0"/>
            </a:endParaRPr>
          </a:p>
          <a:p>
            <a:pPr algn="just" eaLnBrk="1" hangingPunct="1">
              <a:spcBef>
                <a:spcPct val="0"/>
              </a:spcBef>
            </a:pPr>
            <a:r>
              <a:rPr lang="en-US" altLang="it-IT" sz="1219" dirty="0">
                <a:latin typeface="Trebuchet MS" panose="020B0603020202020204" pitchFamily="34" charset="0"/>
                <a:cs typeface="Times New Roman" panose="02020603050405020304" pitchFamily="18" charset="0"/>
              </a:rPr>
              <a:t>During the freezing season, assuming that ice production rate in polynyas depends on the net heat flux and on the polynya extension, it is possible to calculate the total production of salt released during sea ice formation and HSSW volume. The HSSW production results switched from the lowest values during the first years of the investigated period to the highest values for the last period. </a:t>
            </a:r>
          </a:p>
          <a:p>
            <a:pPr algn="just" eaLnBrk="1" hangingPunct="1">
              <a:spcBef>
                <a:spcPct val="0"/>
              </a:spcBef>
            </a:pPr>
            <a:endParaRPr lang="en-US" altLang="it-IT" sz="1219" dirty="0">
              <a:latin typeface="Trebuchet MS" panose="020B0603020202020204" pitchFamily="34" charset="0"/>
              <a:cs typeface="Times New Roman" panose="02020603050405020304" pitchFamily="18" charset="0"/>
            </a:endParaRPr>
          </a:p>
          <a:p>
            <a:pPr algn="just" eaLnBrk="1" hangingPunct="1">
              <a:spcBef>
                <a:spcPct val="0"/>
              </a:spcBef>
            </a:pPr>
            <a:r>
              <a:rPr lang="en-US" altLang="it-IT" sz="1219" dirty="0">
                <a:latin typeface="Trebuchet MS" panose="020B0603020202020204" pitchFamily="34" charset="0"/>
                <a:cs typeface="Times New Roman" panose="02020603050405020304" pitchFamily="18" charset="0"/>
              </a:rPr>
              <a:t>Finally, in order to compare and validate these estimation the measured thermohaline changes in the water column using hydrological casts collected in the framework of Italian National </a:t>
            </a:r>
            <a:r>
              <a:rPr lang="en-US" altLang="it-IT" sz="1219" dirty="0" err="1">
                <a:latin typeface="Trebuchet MS" panose="020B0603020202020204" pitchFamily="34" charset="0"/>
                <a:cs typeface="Times New Roman" panose="02020603050405020304" pitchFamily="18" charset="0"/>
              </a:rPr>
              <a:t>Programme</a:t>
            </a:r>
            <a:r>
              <a:rPr lang="en-US" altLang="it-IT" sz="1219" dirty="0">
                <a:latin typeface="Trebuchet MS" panose="020B0603020202020204" pitchFamily="34" charset="0"/>
                <a:cs typeface="Times New Roman" panose="02020603050405020304" pitchFamily="18" charset="0"/>
              </a:rPr>
              <a:t> for Antarctic Research (PNRA) projects were analyzed . The thermohaline characteristics of the water column in TNB show a general decrease in salinity with a superimposed variability.</a:t>
            </a:r>
            <a:endParaRPr lang="en-GB" altLang="it-IT" sz="1219" dirty="0">
              <a:latin typeface="Trebuchet MS" panose="020B0603020202020204" pitchFamily="34" charset="0"/>
              <a:cs typeface="Times New Roman" panose="02020603050405020304" pitchFamily="18" charset="0"/>
            </a:endParaRPr>
          </a:p>
        </p:txBody>
      </p:sp>
      <p:sp>
        <p:nvSpPr>
          <p:cNvPr id="6" name="Rettangolo 5"/>
          <p:cNvSpPr/>
          <p:nvPr/>
        </p:nvSpPr>
        <p:spPr bwMode="auto">
          <a:xfrm>
            <a:off x="11782375" y="1590927"/>
            <a:ext cx="11631184" cy="55222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88048">
              <a:defRPr/>
            </a:pPr>
            <a:endParaRPr lang="it-IT" sz="457" dirty="0"/>
          </a:p>
        </p:txBody>
      </p:sp>
      <p:pic>
        <p:nvPicPr>
          <p:cNvPr id="2055" name="Picture 2" descr="http://navigaz.uniparthenope.it/sez_nav/images/ItaliAntartide/logo2PNR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832" y="301575"/>
            <a:ext cx="992213" cy="932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59" descr="logo_m"/>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42099" y="373340"/>
            <a:ext cx="773692" cy="75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8567681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25"/>
          <p:cNvSpPr txBox="1">
            <a:spLocks noChangeArrowheads="1"/>
          </p:cNvSpPr>
          <p:nvPr/>
        </p:nvSpPr>
        <p:spPr bwMode="auto">
          <a:xfrm>
            <a:off x="-591815" y="2564904"/>
            <a:ext cx="4299719"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12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sz="107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9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76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7600">
                <a:solidFill>
                  <a:schemeClr val="tx1"/>
                </a:solidFill>
                <a:latin typeface="Calibri" panose="020F0502020204030204" pitchFamily="34" charset="0"/>
                <a:ea typeface="ＭＳ Ｐゴシック" panose="020B0600070205080204" pitchFamily="34" charset="-128"/>
              </a:defRPr>
            </a:lvl5pPr>
            <a:lvl6pPr marL="2514600" indent="-228600" defTabSz="3495675" eaLnBrk="0" fontAlgn="base" hangingPunct="0">
              <a:spcBef>
                <a:spcPct val="20000"/>
              </a:spcBef>
              <a:spcAft>
                <a:spcPct val="0"/>
              </a:spcAft>
              <a:buFont typeface="Arial" panose="020B0604020202020204" pitchFamily="34" charset="0"/>
              <a:buChar char="»"/>
              <a:defRPr sz="7600">
                <a:solidFill>
                  <a:schemeClr val="tx1"/>
                </a:solidFill>
                <a:latin typeface="Calibri" panose="020F0502020204030204" pitchFamily="34" charset="0"/>
                <a:ea typeface="ＭＳ Ｐゴシック" panose="020B0600070205080204" pitchFamily="34" charset="-128"/>
              </a:defRPr>
            </a:lvl6pPr>
            <a:lvl7pPr marL="2971800" indent="-228600" defTabSz="3495675" eaLnBrk="0" fontAlgn="base" hangingPunct="0">
              <a:spcBef>
                <a:spcPct val="20000"/>
              </a:spcBef>
              <a:spcAft>
                <a:spcPct val="0"/>
              </a:spcAft>
              <a:buFont typeface="Arial" panose="020B0604020202020204" pitchFamily="34" charset="0"/>
              <a:buChar char="»"/>
              <a:defRPr sz="7600">
                <a:solidFill>
                  <a:schemeClr val="tx1"/>
                </a:solidFill>
                <a:latin typeface="Calibri" panose="020F0502020204030204" pitchFamily="34" charset="0"/>
                <a:ea typeface="ＭＳ Ｐゴシック" panose="020B0600070205080204" pitchFamily="34" charset="-128"/>
              </a:defRPr>
            </a:lvl7pPr>
            <a:lvl8pPr marL="3429000" indent="-228600" defTabSz="3495675" eaLnBrk="0" fontAlgn="base" hangingPunct="0">
              <a:spcBef>
                <a:spcPct val="20000"/>
              </a:spcBef>
              <a:spcAft>
                <a:spcPct val="0"/>
              </a:spcAft>
              <a:buFont typeface="Arial" panose="020B0604020202020204" pitchFamily="34" charset="0"/>
              <a:buChar char="»"/>
              <a:defRPr sz="7600">
                <a:solidFill>
                  <a:schemeClr val="tx1"/>
                </a:solidFill>
                <a:latin typeface="Calibri" panose="020F0502020204030204" pitchFamily="34" charset="0"/>
                <a:ea typeface="ＭＳ Ｐゴシック" panose="020B0600070205080204" pitchFamily="34" charset="-128"/>
              </a:defRPr>
            </a:lvl8pPr>
            <a:lvl9pPr marL="3886200" indent="-228600" defTabSz="3495675" eaLnBrk="0" fontAlgn="base" hangingPunct="0">
              <a:spcBef>
                <a:spcPct val="20000"/>
              </a:spcBef>
              <a:spcAft>
                <a:spcPct val="0"/>
              </a:spcAft>
              <a:buFont typeface="Arial" panose="020B0604020202020204" pitchFamily="34" charset="0"/>
              <a:buChar char="»"/>
              <a:defRPr sz="76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it-IT" altLang="it-IT" sz="900" b="1" dirty="0">
                <a:latin typeface="Arial" panose="020B0604020202020204" pitchFamily="34" charset="0"/>
              </a:rPr>
              <a:t>Fig. 1. </a:t>
            </a:r>
            <a:r>
              <a:rPr lang="it-IT" altLang="it-IT" sz="900" dirty="0">
                <a:latin typeface="Arial" panose="020B0604020202020204" pitchFamily="34" charset="0"/>
              </a:rPr>
              <a:t>TNBP </a:t>
            </a:r>
            <a:r>
              <a:rPr lang="en-GB" altLang="it-IT" sz="900" dirty="0">
                <a:latin typeface="Arial" panose="020B0604020202020204" pitchFamily="34" charset="0"/>
              </a:rPr>
              <a:t>by the MODIS data on October 16, 2007 and AWS locations</a:t>
            </a:r>
            <a:r>
              <a:rPr lang="en-GB" altLang="it-IT" sz="900" dirty="0" smtClean="0">
                <a:latin typeface="Arial" panose="020B0604020202020204" pitchFamily="34" charset="0"/>
              </a:rPr>
              <a:t>.\</a:t>
            </a:r>
            <a:endParaRPr lang="it-IT" altLang="it-IT" sz="900" dirty="0">
              <a:latin typeface="Arial" panose="020B0604020202020204" pitchFamily="34" charset="0"/>
            </a:endParaRPr>
          </a:p>
        </p:txBody>
      </p:sp>
      <p:grpSp>
        <p:nvGrpSpPr>
          <p:cNvPr id="4" name="Gruppo 166"/>
          <p:cNvGrpSpPr>
            <a:grpSpLocks/>
          </p:cNvGrpSpPr>
          <p:nvPr/>
        </p:nvGrpSpPr>
        <p:grpSpPr bwMode="auto">
          <a:xfrm>
            <a:off x="35497" y="-27383"/>
            <a:ext cx="3960440" cy="2592288"/>
            <a:chOff x="7506718" y="19943998"/>
            <a:chExt cx="4393182" cy="4051301"/>
          </a:xfrm>
        </p:grpSpPr>
        <p:pic>
          <p:nvPicPr>
            <p:cNvPr id="5" name="Immagine 147" descr="RossSea_AMO_2007289_3.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506718" y="20087235"/>
              <a:ext cx="4297202" cy="3908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Connettore 2 5"/>
            <p:cNvCxnSpPr/>
            <p:nvPr/>
          </p:nvCxnSpPr>
          <p:spPr bwMode="auto">
            <a:xfrm>
              <a:off x="8626174" y="22072550"/>
              <a:ext cx="532424" cy="158165"/>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7" name="Freccia circolare in giù 6"/>
            <p:cNvSpPr/>
            <p:nvPr/>
          </p:nvSpPr>
          <p:spPr bwMode="auto">
            <a:xfrm>
              <a:off x="10521058" y="23189231"/>
              <a:ext cx="223891" cy="234389"/>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496250">
                <a:defRPr/>
              </a:pPr>
              <a:endParaRPr lang="it-IT">
                <a:solidFill>
                  <a:schemeClr val="tx1"/>
                </a:solidFill>
              </a:endParaRPr>
            </a:p>
          </p:txBody>
        </p:sp>
        <p:sp>
          <p:nvSpPr>
            <p:cNvPr id="8" name="Freccia circolare in giù 7"/>
            <p:cNvSpPr/>
            <p:nvPr/>
          </p:nvSpPr>
          <p:spPr bwMode="auto">
            <a:xfrm>
              <a:off x="10899215" y="23107290"/>
              <a:ext cx="226622" cy="240105"/>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496250">
                <a:defRPr/>
              </a:pPr>
              <a:endParaRPr lang="it-IT">
                <a:solidFill>
                  <a:schemeClr val="tx1"/>
                </a:solidFill>
              </a:endParaRPr>
            </a:p>
          </p:txBody>
        </p:sp>
        <p:sp>
          <p:nvSpPr>
            <p:cNvPr id="9" name="CasellaDiTesto 148"/>
            <p:cNvSpPr txBox="1">
              <a:spLocks noChangeArrowheads="1"/>
            </p:cNvSpPr>
            <p:nvPr/>
          </p:nvSpPr>
          <p:spPr bwMode="auto">
            <a:xfrm>
              <a:off x="9449888" y="20854702"/>
              <a:ext cx="934540" cy="258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12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sz="107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9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76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7600">
                  <a:solidFill>
                    <a:schemeClr val="tx1"/>
                  </a:solidFill>
                  <a:latin typeface="Calibri" panose="020F0502020204030204" pitchFamily="34" charset="0"/>
                  <a:ea typeface="ＭＳ Ｐゴシック" panose="020B0600070205080204" pitchFamily="34" charset="-128"/>
                </a:defRPr>
              </a:lvl5pPr>
              <a:lvl6pPr marL="2514600" indent="-228600" defTabSz="3495675" eaLnBrk="0" fontAlgn="base" hangingPunct="0">
                <a:spcBef>
                  <a:spcPct val="20000"/>
                </a:spcBef>
                <a:spcAft>
                  <a:spcPct val="0"/>
                </a:spcAft>
                <a:buFont typeface="Arial" panose="020B0604020202020204" pitchFamily="34" charset="0"/>
                <a:buChar char="»"/>
                <a:defRPr sz="7600">
                  <a:solidFill>
                    <a:schemeClr val="tx1"/>
                  </a:solidFill>
                  <a:latin typeface="Calibri" panose="020F0502020204030204" pitchFamily="34" charset="0"/>
                  <a:ea typeface="ＭＳ Ｐゴシック" panose="020B0600070205080204" pitchFamily="34" charset="-128"/>
                </a:defRPr>
              </a:lvl6pPr>
              <a:lvl7pPr marL="2971800" indent="-228600" defTabSz="3495675" eaLnBrk="0" fontAlgn="base" hangingPunct="0">
                <a:spcBef>
                  <a:spcPct val="20000"/>
                </a:spcBef>
                <a:spcAft>
                  <a:spcPct val="0"/>
                </a:spcAft>
                <a:buFont typeface="Arial" panose="020B0604020202020204" pitchFamily="34" charset="0"/>
                <a:buChar char="»"/>
                <a:defRPr sz="7600">
                  <a:solidFill>
                    <a:schemeClr val="tx1"/>
                  </a:solidFill>
                  <a:latin typeface="Calibri" panose="020F0502020204030204" pitchFamily="34" charset="0"/>
                  <a:ea typeface="ＭＳ Ｐゴシック" panose="020B0600070205080204" pitchFamily="34" charset="-128"/>
                </a:defRPr>
              </a:lvl7pPr>
              <a:lvl8pPr marL="3429000" indent="-228600" defTabSz="3495675" eaLnBrk="0" fontAlgn="base" hangingPunct="0">
                <a:spcBef>
                  <a:spcPct val="20000"/>
                </a:spcBef>
                <a:spcAft>
                  <a:spcPct val="0"/>
                </a:spcAft>
                <a:buFont typeface="Arial" panose="020B0604020202020204" pitchFamily="34" charset="0"/>
                <a:buChar char="»"/>
                <a:defRPr sz="7600">
                  <a:solidFill>
                    <a:schemeClr val="tx1"/>
                  </a:solidFill>
                  <a:latin typeface="Calibri" panose="020F0502020204030204" pitchFamily="34" charset="0"/>
                  <a:ea typeface="ＭＳ Ｐゴシック" panose="020B0600070205080204" pitchFamily="34" charset="-128"/>
                </a:defRPr>
              </a:lvl8pPr>
              <a:lvl9pPr marL="3886200" indent="-228600" defTabSz="3495675" eaLnBrk="0" fontAlgn="base" hangingPunct="0">
                <a:spcBef>
                  <a:spcPct val="20000"/>
                </a:spcBef>
                <a:spcAft>
                  <a:spcPct val="0"/>
                </a:spcAft>
                <a:buFont typeface="Arial" panose="020B0604020202020204" pitchFamily="34" charset="0"/>
                <a:buChar char="»"/>
                <a:defRPr sz="76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it-IT" altLang="it-IT" sz="800" b="1">
                  <a:latin typeface="Arial" panose="020B0604020202020204" pitchFamily="34" charset="0"/>
                </a:rPr>
                <a:t>AWS </a:t>
              </a:r>
              <a:r>
                <a:rPr lang="it-IT" altLang="it-IT" sz="800" b="1" i="1">
                  <a:latin typeface="Arial" panose="020B0604020202020204" pitchFamily="34" charset="0"/>
                </a:rPr>
                <a:t>Eneide</a:t>
              </a:r>
            </a:p>
          </p:txBody>
        </p:sp>
        <p:sp>
          <p:nvSpPr>
            <p:cNvPr id="10" name="CasellaDiTesto 149"/>
            <p:cNvSpPr txBox="1">
              <a:spLocks noChangeArrowheads="1"/>
            </p:cNvSpPr>
            <p:nvPr/>
          </p:nvSpPr>
          <p:spPr bwMode="auto">
            <a:xfrm>
              <a:off x="8959635" y="21330839"/>
              <a:ext cx="722624" cy="258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12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sz="107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9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76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7600">
                  <a:solidFill>
                    <a:schemeClr val="tx1"/>
                  </a:solidFill>
                  <a:latin typeface="Calibri" panose="020F0502020204030204" pitchFamily="34" charset="0"/>
                  <a:ea typeface="ＭＳ Ｐゴシック" panose="020B0600070205080204" pitchFamily="34" charset="-128"/>
                </a:defRPr>
              </a:lvl5pPr>
              <a:lvl6pPr marL="2514600" indent="-228600" defTabSz="3495675" eaLnBrk="0" fontAlgn="base" hangingPunct="0">
                <a:spcBef>
                  <a:spcPct val="20000"/>
                </a:spcBef>
                <a:spcAft>
                  <a:spcPct val="0"/>
                </a:spcAft>
                <a:buFont typeface="Arial" panose="020B0604020202020204" pitchFamily="34" charset="0"/>
                <a:buChar char="»"/>
                <a:defRPr sz="7600">
                  <a:solidFill>
                    <a:schemeClr val="tx1"/>
                  </a:solidFill>
                  <a:latin typeface="Calibri" panose="020F0502020204030204" pitchFamily="34" charset="0"/>
                  <a:ea typeface="ＭＳ Ｐゴシック" panose="020B0600070205080204" pitchFamily="34" charset="-128"/>
                </a:defRPr>
              </a:lvl6pPr>
              <a:lvl7pPr marL="2971800" indent="-228600" defTabSz="3495675" eaLnBrk="0" fontAlgn="base" hangingPunct="0">
                <a:spcBef>
                  <a:spcPct val="20000"/>
                </a:spcBef>
                <a:spcAft>
                  <a:spcPct val="0"/>
                </a:spcAft>
                <a:buFont typeface="Arial" panose="020B0604020202020204" pitchFamily="34" charset="0"/>
                <a:buChar char="»"/>
                <a:defRPr sz="7600">
                  <a:solidFill>
                    <a:schemeClr val="tx1"/>
                  </a:solidFill>
                  <a:latin typeface="Calibri" panose="020F0502020204030204" pitchFamily="34" charset="0"/>
                  <a:ea typeface="ＭＳ Ｐゴシック" panose="020B0600070205080204" pitchFamily="34" charset="-128"/>
                </a:defRPr>
              </a:lvl7pPr>
              <a:lvl8pPr marL="3429000" indent="-228600" defTabSz="3495675" eaLnBrk="0" fontAlgn="base" hangingPunct="0">
                <a:spcBef>
                  <a:spcPct val="20000"/>
                </a:spcBef>
                <a:spcAft>
                  <a:spcPct val="0"/>
                </a:spcAft>
                <a:buFont typeface="Arial" panose="020B0604020202020204" pitchFamily="34" charset="0"/>
                <a:buChar char="»"/>
                <a:defRPr sz="7600">
                  <a:solidFill>
                    <a:schemeClr val="tx1"/>
                  </a:solidFill>
                  <a:latin typeface="Calibri" panose="020F0502020204030204" pitchFamily="34" charset="0"/>
                  <a:ea typeface="ＭＳ Ｐゴシック" panose="020B0600070205080204" pitchFamily="34" charset="-128"/>
                </a:defRPr>
              </a:lvl8pPr>
              <a:lvl9pPr marL="3886200" indent="-228600" defTabSz="3495675" eaLnBrk="0" fontAlgn="base" hangingPunct="0">
                <a:spcBef>
                  <a:spcPct val="20000"/>
                </a:spcBef>
                <a:spcAft>
                  <a:spcPct val="0"/>
                </a:spcAft>
                <a:buFont typeface="Arial" panose="020B0604020202020204" pitchFamily="34" charset="0"/>
                <a:buChar char="»"/>
                <a:defRPr sz="76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it-IT" altLang="it-IT" sz="800" b="1">
                  <a:latin typeface="Arial" panose="020B0604020202020204" pitchFamily="34" charset="0"/>
                </a:rPr>
                <a:t>AWS  </a:t>
              </a:r>
              <a:r>
                <a:rPr lang="it-IT" altLang="it-IT" sz="800" b="1" i="1">
                  <a:latin typeface="Arial" panose="020B0604020202020204" pitchFamily="34" charset="0"/>
                </a:rPr>
                <a:t>Rita</a:t>
              </a:r>
            </a:p>
          </p:txBody>
        </p:sp>
        <p:sp>
          <p:nvSpPr>
            <p:cNvPr id="11" name="Ovale 10"/>
            <p:cNvSpPr/>
            <p:nvPr/>
          </p:nvSpPr>
          <p:spPr bwMode="auto">
            <a:xfrm>
              <a:off x="9273274" y="21005415"/>
              <a:ext cx="253925" cy="144825"/>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496250">
                <a:defRPr/>
              </a:pPr>
              <a:endParaRPr lang="it-IT"/>
            </a:p>
          </p:txBody>
        </p:sp>
        <p:sp>
          <p:nvSpPr>
            <p:cNvPr id="12" name="Ovale 11"/>
            <p:cNvSpPr/>
            <p:nvPr/>
          </p:nvSpPr>
          <p:spPr bwMode="auto">
            <a:xfrm>
              <a:off x="9306039" y="21274105"/>
              <a:ext cx="293515" cy="12767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496250">
                <a:defRPr/>
              </a:pPr>
              <a:endParaRPr lang="it-IT"/>
            </a:p>
          </p:txBody>
        </p:sp>
        <p:sp>
          <p:nvSpPr>
            <p:cNvPr id="13" name="CasellaDiTesto 162"/>
            <p:cNvSpPr txBox="1">
              <a:spLocks noChangeArrowheads="1"/>
            </p:cNvSpPr>
            <p:nvPr/>
          </p:nvSpPr>
          <p:spPr bwMode="auto">
            <a:xfrm>
              <a:off x="11236461" y="21148249"/>
              <a:ext cx="623025" cy="369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12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sz="107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9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76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7600">
                  <a:solidFill>
                    <a:schemeClr val="tx1"/>
                  </a:solidFill>
                  <a:latin typeface="Calibri" panose="020F0502020204030204" pitchFamily="34" charset="0"/>
                  <a:ea typeface="ＭＳ Ｐゴシック" panose="020B0600070205080204" pitchFamily="34" charset="-128"/>
                </a:defRPr>
              </a:lvl5pPr>
              <a:lvl6pPr marL="2514600" indent="-228600" defTabSz="3495675" eaLnBrk="0" fontAlgn="base" hangingPunct="0">
                <a:spcBef>
                  <a:spcPct val="20000"/>
                </a:spcBef>
                <a:spcAft>
                  <a:spcPct val="0"/>
                </a:spcAft>
                <a:buFont typeface="Arial" panose="020B0604020202020204" pitchFamily="34" charset="0"/>
                <a:buChar char="»"/>
                <a:defRPr sz="7600">
                  <a:solidFill>
                    <a:schemeClr val="tx1"/>
                  </a:solidFill>
                  <a:latin typeface="Calibri" panose="020F0502020204030204" pitchFamily="34" charset="0"/>
                  <a:ea typeface="ＭＳ Ｐゴシック" panose="020B0600070205080204" pitchFamily="34" charset="-128"/>
                </a:defRPr>
              </a:lvl6pPr>
              <a:lvl7pPr marL="2971800" indent="-228600" defTabSz="3495675" eaLnBrk="0" fontAlgn="base" hangingPunct="0">
                <a:spcBef>
                  <a:spcPct val="20000"/>
                </a:spcBef>
                <a:spcAft>
                  <a:spcPct val="0"/>
                </a:spcAft>
                <a:buFont typeface="Arial" panose="020B0604020202020204" pitchFamily="34" charset="0"/>
                <a:buChar char="»"/>
                <a:defRPr sz="7600">
                  <a:solidFill>
                    <a:schemeClr val="tx1"/>
                  </a:solidFill>
                  <a:latin typeface="Calibri" panose="020F0502020204030204" pitchFamily="34" charset="0"/>
                  <a:ea typeface="ＭＳ Ｐゴシック" panose="020B0600070205080204" pitchFamily="34" charset="-128"/>
                </a:defRPr>
              </a:lvl7pPr>
              <a:lvl8pPr marL="3429000" indent="-228600" defTabSz="3495675" eaLnBrk="0" fontAlgn="base" hangingPunct="0">
                <a:spcBef>
                  <a:spcPct val="20000"/>
                </a:spcBef>
                <a:spcAft>
                  <a:spcPct val="0"/>
                </a:spcAft>
                <a:buFont typeface="Arial" panose="020B0604020202020204" pitchFamily="34" charset="0"/>
                <a:buChar char="»"/>
                <a:defRPr sz="7600">
                  <a:solidFill>
                    <a:schemeClr val="tx1"/>
                  </a:solidFill>
                  <a:latin typeface="Calibri" panose="020F0502020204030204" pitchFamily="34" charset="0"/>
                  <a:ea typeface="ＭＳ Ｐゴシック" panose="020B0600070205080204" pitchFamily="34" charset="-128"/>
                </a:defRPr>
              </a:lvl8pPr>
              <a:lvl9pPr marL="3886200" indent="-228600" defTabSz="3495675" eaLnBrk="0" fontAlgn="base" hangingPunct="0">
                <a:spcBef>
                  <a:spcPct val="20000"/>
                </a:spcBef>
                <a:spcAft>
                  <a:spcPct val="0"/>
                </a:spcAft>
                <a:buFont typeface="Arial" panose="020B0604020202020204" pitchFamily="34" charset="0"/>
                <a:buChar char="»"/>
                <a:defRPr sz="76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it-IT" altLang="it-IT" sz="700" b="1">
                  <a:solidFill>
                    <a:srgbClr val="C00000"/>
                  </a:solidFill>
                  <a:latin typeface="Arial" panose="020B0604020202020204" pitchFamily="34" charset="0"/>
                </a:rPr>
                <a:t>Pack ice drift</a:t>
              </a:r>
            </a:p>
          </p:txBody>
        </p:sp>
        <p:sp>
          <p:nvSpPr>
            <p:cNvPr id="14" name="Freccia a destra 13"/>
            <p:cNvSpPr/>
            <p:nvPr/>
          </p:nvSpPr>
          <p:spPr bwMode="auto">
            <a:xfrm rot="17263586">
              <a:off x="11576520" y="20412291"/>
              <a:ext cx="205805" cy="50512"/>
            </a:xfrm>
            <a:prstGeom prst="righ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496250">
                <a:defRPr/>
              </a:pPr>
              <a:endParaRPr lang="it-IT"/>
            </a:p>
          </p:txBody>
        </p:sp>
        <p:sp>
          <p:nvSpPr>
            <p:cNvPr id="15" name="Freccia a destra 14"/>
            <p:cNvSpPr/>
            <p:nvPr/>
          </p:nvSpPr>
          <p:spPr bwMode="auto">
            <a:xfrm rot="16601781">
              <a:off x="11590172" y="21755196"/>
              <a:ext cx="205805" cy="47782"/>
            </a:xfrm>
            <a:prstGeom prst="righ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496250">
                <a:defRPr/>
              </a:pPr>
              <a:endParaRPr lang="it-IT"/>
            </a:p>
          </p:txBody>
        </p:sp>
        <p:sp>
          <p:nvSpPr>
            <p:cNvPr id="16" name="Freccia a destra 15"/>
            <p:cNvSpPr/>
            <p:nvPr/>
          </p:nvSpPr>
          <p:spPr bwMode="auto">
            <a:xfrm rot="16585505">
              <a:off x="11516039" y="22149785"/>
              <a:ext cx="203898" cy="53242"/>
            </a:xfrm>
            <a:prstGeom prst="righ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496250">
                <a:defRPr/>
              </a:pPr>
              <a:endParaRPr lang="it-IT">
                <a:solidFill>
                  <a:srgbClr val="C00000"/>
                </a:solidFill>
              </a:endParaRPr>
            </a:p>
          </p:txBody>
        </p:sp>
        <p:sp>
          <p:nvSpPr>
            <p:cNvPr id="17" name="Freccia a destra 16"/>
            <p:cNvSpPr/>
            <p:nvPr/>
          </p:nvSpPr>
          <p:spPr bwMode="auto">
            <a:xfrm rot="17188405">
              <a:off x="11378155" y="20878210"/>
              <a:ext cx="203898" cy="50512"/>
            </a:xfrm>
            <a:prstGeom prst="righ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496250">
                <a:defRPr/>
              </a:pPr>
              <a:endParaRPr lang="it-IT"/>
            </a:p>
          </p:txBody>
        </p:sp>
        <p:sp>
          <p:nvSpPr>
            <p:cNvPr id="18" name="CasellaDiTesto 171"/>
            <p:cNvSpPr txBox="1">
              <a:spLocks noChangeArrowheads="1"/>
            </p:cNvSpPr>
            <p:nvPr/>
          </p:nvSpPr>
          <p:spPr bwMode="auto">
            <a:xfrm>
              <a:off x="11278557" y="22310058"/>
              <a:ext cx="621343" cy="369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12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sz="107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9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76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7600">
                  <a:solidFill>
                    <a:schemeClr val="tx1"/>
                  </a:solidFill>
                  <a:latin typeface="Calibri" panose="020F0502020204030204" pitchFamily="34" charset="0"/>
                  <a:ea typeface="ＭＳ Ｐゴシック" panose="020B0600070205080204" pitchFamily="34" charset="-128"/>
                </a:defRPr>
              </a:lvl5pPr>
              <a:lvl6pPr marL="2514600" indent="-228600" defTabSz="3495675" eaLnBrk="0" fontAlgn="base" hangingPunct="0">
                <a:spcBef>
                  <a:spcPct val="20000"/>
                </a:spcBef>
                <a:spcAft>
                  <a:spcPct val="0"/>
                </a:spcAft>
                <a:buFont typeface="Arial" panose="020B0604020202020204" pitchFamily="34" charset="0"/>
                <a:buChar char="»"/>
                <a:defRPr sz="7600">
                  <a:solidFill>
                    <a:schemeClr val="tx1"/>
                  </a:solidFill>
                  <a:latin typeface="Calibri" panose="020F0502020204030204" pitchFamily="34" charset="0"/>
                  <a:ea typeface="ＭＳ Ｐゴシック" panose="020B0600070205080204" pitchFamily="34" charset="-128"/>
                </a:defRPr>
              </a:lvl6pPr>
              <a:lvl7pPr marL="2971800" indent="-228600" defTabSz="3495675" eaLnBrk="0" fontAlgn="base" hangingPunct="0">
                <a:spcBef>
                  <a:spcPct val="20000"/>
                </a:spcBef>
                <a:spcAft>
                  <a:spcPct val="0"/>
                </a:spcAft>
                <a:buFont typeface="Arial" panose="020B0604020202020204" pitchFamily="34" charset="0"/>
                <a:buChar char="»"/>
                <a:defRPr sz="7600">
                  <a:solidFill>
                    <a:schemeClr val="tx1"/>
                  </a:solidFill>
                  <a:latin typeface="Calibri" panose="020F0502020204030204" pitchFamily="34" charset="0"/>
                  <a:ea typeface="ＭＳ Ｐゴシック" panose="020B0600070205080204" pitchFamily="34" charset="-128"/>
                </a:defRPr>
              </a:lvl7pPr>
              <a:lvl8pPr marL="3429000" indent="-228600" defTabSz="3495675" eaLnBrk="0" fontAlgn="base" hangingPunct="0">
                <a:spcBef>
                  <a:spcPct val="20000"/>
                </a:spcBef>
                <a:spcAft>
                  <a:spcPct val="0"/>
                </a:spcAft>
                <a:buFont typeface="Arial" panose="020B0604020202020204" pitchFamily="34" charset="0"/>
                <a:buChar char="»"/>
                <a:defRPr sz="7600">
                  <a:solidFill>
                    <a:schemeClr val="tx1"/>
                  </a:solidFill>
                  <a:latin typeface="Calibri" panose="020F0502020204030204" pitchFamily="34" charset="0"/>
                  <a:ea typeface="ＭＳ Ｐゴシック" panose="020B0600070205080204" pitchFamily="34" charset="-128"/>
                </a:defRPr>
              </a:lvl8pPr>
              <a:lvl9pPr marL="3886200" indent="-228600" defTabSz="3495675" eaLnBrk="0" fontAlgn="base" hangingPunct="0">
                <a:spcBef>
                  <a:spcPct val="20000"/>
                </a:spcBef>
                <a:spcAft>
                  <a:spcPct val="0"/>
                </a:spcAft>
                <a:buFont typeface="Arial" panose="020B0604020202020204" pitchFamily="34" charset="0"/>
                <a:buChar char="»"/>
                <a:defRPr sz="76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it-IT" altLang="it-IT" sz="700" b="1">
                  <a:solidFill>
                    <a:srgbClr val="C00000"/>
                  </a:solidFill>
                  <a:latin typeface="Arial" panose="020B0604020202020204" pitchFamily="34" charset="0"/>
                </a:rPr>
                <a:t>Pack ice drift</a:t>
              </a:r>
            </a:p>
          </p:txBody>
        </p:sp>
        <p:sp>
          <p:nvSpPr>
            <p:cNvPr id="19" name="CasellaDiTesto 172"/>
            <p:cNvSpPr txBox="1">
              <a:spLocks noChangeArrowheads="1"/>
            </p:cNvSpPr>
            <p:nvPr/>
          </p:nvSpPr>
          <p:spPr bwMode="auto">
            <a:xfrm rot="-1292580">
              <a:off x="8367170" y="23312886"/>
              <a:ext cx="1087771" cy="240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12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sz="107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9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76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7600">
                  <a:solidFill>
                    <a:schemeClr val="tx1"/>
                  </a:solidFill>
                  <a:latin typeface="Calibri" panose="020F0502020204030204" pitchFamily="34" charset="0"/>
                  <a:ea typeface="ＭＳ Ｐゴシック" panose="020B0600070205080204" pitchFamily="34" charset="-128"/>
                </a:defRPr>
              </a:lvl5pPr>
              <a:lvl6pPr marL="2514600" indent="-228600" defTabSz="3495675" eaLnBrk="0" fontAlgn="base" hangingPunct="0">
                <a:spcBef>
                  <a:spcPct val="20000"/>
                </a:spcBef>
                <a:spcAft>
                  <a:spcPct val="0"/>
                </a:spcAft>
                <a:buFont typeface="Arial" panose="020B0604020202020204" pitchFamily="34" charset="0"/>
                <a:buChar char="»"/>
                <a:defRPr sz="7600">
                  <a:solidFill>
                    <a:schemeClr val="tx1"/>
                  </a:solidFill>
                  <a:latin typeface="Calibri" panose="020F0502020204030204" pitchFamily="34" charset="0"/>
                  <a:ea typeface="ＭＳ Ｐゴシック" panose="020B0600070205080204" pitchFamily="34" charset="-128"/>
                </a:defRPr>
              </a:lvl6pPr>
              <a:lvl7pPr marL="2971800" indent="-228600" defTabSz="3495675" eaLnBrk="0" fontAlgn="base" hangingPunct="0">
                <a:spcBef>
                  <a:spcPct val="20000"/>
                </a:spcBef>
                <a:spcAft>
                  <a:spcPct val="0"/>
                </a:spcAft>
                <a:buFont typeface="Arial" panose="020B0604020202020204" pitchFamily="34" charset="0"/>
                <a:buChar char="»"/>
                <a:defRPr sz="7600">
                  <a:solidFill>
                    <a:schemeClr val="tx1"/>
                  </a:solidFill>
                  <a:latin typeface="Calibri" panose="020F0502020204030204" pitchFamily="34" charset="0"/>
                  <a:ea typeface="ＭＳ Ｐゴシック" panose="020B0600070205080204" pitchFamily="34" charset="-128"/>
                </a:defRPr>
              </a:lvl7pPr>
              <a:lvl8pPr marL="3429000" indent="-228600" defTabSz="3495675" eaLnBrk="0" fontAlgn="base" hangingPunct="0">
                <a:spcBef>
                  <a:spcPct val="20000"/>
                </a:spcBef>
                <a:spcAft>
                  <a:spcPct val="0"/>
                </a:spcAft>
                <a:buFont typeface="Arial" panose="020B0604020202020204" pitchFamily="34" charset="0"/>
                <a:buChar char="»"/>
                <a:defRPr sz="7600">
                  <a:solidFill>
                    <a:schemeClr val="tx1"/>
                  </a:solidFill>
                  <a:latin typeface="Calibri" panose="020F0502020204030204" pitchFamily="34" charset="0"/>
                  <a:ea typeface="ＭＳ Ｐゴシック" panose="020B0600070205080204" pitchFamily="34" charset="-128"/>
                </a:defRPr>
              </a:lvl8pPr>
              <a:lvl9pPr marL="3886200" indent="-228600" defTabSz="3495675" eaLnBrk="0" fontAlgn="base" hangingPunct="0">
                <a:spcBef>
                  <a:spcPct val="20000"/>
                </a:spcBef>
                <a:spcAft>
                  <a:spcPct val="0"/>
                </a:spcAft>
                <a:buFont typeface="Arial" panose="020B0604020202020204" pitchFamily="34" charset="0"/>
                <a:buChar char="»"/>
                <a:defRPr sz="76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it-IT" altLang="it-IT" sz="700" b="1">
                  <a:latin typeface="Arial" panose="020B0604020202020204" pitchFamily="34" charset="0"/>
                </a:rPr>
                <a:t>David Glacier</a:t>
              </a:r>
            </a:p>
          </p:txBody>
        </p:sp>
        <p:sp>
          <p:nvSpPr>
            <p:cNvPr id="20" name="CasellaDiTesto 173"/>
            <p:cNvSpPr txBox="1">
              <a:spLocks noChangeArrowheads="1"/>
            </p:cNvSpPr>
            <p:nvPr/>
          </p:nvSpPr>
          <p:spPr bwMode="auto">
            <a:xfrm rot="1380067">
              <a:off x="7809812" y="20445499"/>
              <a:ext cx="1377395" cy="240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12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sz="107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9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76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7600">
                  <a:solidFill>
                    <a:schemeClr val="tx1"/>
                  </a:solidFill>
                  <a:latin typeface="Calibri" panose="020F0502020204030204" pitchFamily="34" charset="0"/>
                  <a:ea typeface="ＭＳ Ｐゴシック" panose="020B0600070205080204" pitchFamily="34" charset="-128"/>
                </a:defRPr>
              </a:lvl5pPr>
              <a:lvl6pPr marL="2514600" indent="-228600" defTabSz="3495675" eaLnBrk="0" fontAlgn="base" hangingPunct="0">
                <a:spcBef>
                  <a:spcPct val="20000"/>
                </a:spcBef>
                <a:spcAft>
                  <a:spcPct val="0"/>
                </a:spcAft>
                <a:buFont typeface="Arial" panose="020B0604020202020204" pitchFamily="34" charset="0"/>
                <a:buChar char="»"/>
                <a:defRPr sz="7600">
                  <a:solidFill>
                    <a:schemeClr val="tx1"/>
                  </a:solidFill>
                  <a:latin typeface="Calibri" panose="020F0502020204030204" pitchFamily="34" charset="0"/>
                  <a:ea typeface="ＭＳ Ｐゴシック" panose="020B0600070205080204" pitchFamily="34" charset="-128"/>
                </a:defRPr>
              </a:lvl6pPr>
              <a:lvl7pPr marL="2971800" indent="-228600" defTabSz="3495675" eaLnBrk="0" fontAlgn="base" hangingPunct="0">
                <a:spcBef>
                  <a:spcPct val="20000"/>
                </a:spcBef>
                <a:spcAft>
                  <a:spcPct val="0"/>
                </a:spcAft>
                <a:buFont typeface="Arial" panose="020B0604020202020204" pitchFamily="34" charset="0"/>
                <a:buChar char="»"/>
                <a:defRPr sz="7600">
                  <a:solidFill>
                    <a:schemeClr val="tx1"/>
                  </a:solidFill>
                  <a:latin typeface="Calibri" panose="020F0502020204030204" pitchFamily="34" charset="0"/>
                  <a:ea typeface="ＭＳ Ｐゴシック" panose="020B0600070205080204" pitchFamily="34" charset="-128"/>
                </a:defRPr>
              </a:lvl7pPr>
              <a:lvl8pPr marL="3429000" indent="-228600" defTabSz="3495675" eaLnBrk="0" fontAlgn="base" hangingPunct="0">
                <a:spcBef>
                  <a:spcPct val="20000"/>
                </a:spcBef>
                <a:spcAft>
                  <a:spcPct val="0"/>
                </a:spcAft>
                <a:buFont typeface="Arial" panose="020B0604020202020204" pitchFamily="34" charset="0"/>
                <a:buChar char="»"/>
                <a:defRPr sz="7600">
                  <a:solidFill>
                    <a:schemeClr val="tx1"/>
                  </a:solidFill>
                  <a:latin typeface="Calibri" panose="020F0502020204030204" pitchFamily="34" charset="0"/>
                  <a:ea typeface="ＭＳ Ｐゴシック" panose="020B0600070205080204" pitchFamily="34" charset="-128"/>
                </a:defRPr>
              </a:lvl8pPr>
              <a:lvl9pPr marL="3886200" indent="-228600" defTabSz="3495675" eaLnBrk="0" fontAlgn="base" hangingPunct="0">
                <a:spcBef>
                  <a:spcPct val="20000"/>
                </a:spcBef>
                <a:spcAft>
                  <a:spcPct val="0"/>
                </a:spcAft>
                <a:buFont typeface="Arial" panose="020B0604020202020204" pitchFamily="34" charset="0"/>
                <a:buChar char="»"/>
                <a:defRPr sz="76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it-IT" altLang="it-IT" sz="700" b="1">
                  <a:latin typeface="Arial" panose="020B0604020202020204" pitchFamily="34" charset="0"/>
                </a:rPr>
                <a:t>Reevers Glacier</a:t>
              </a:r>
            </a:p>
          </p:txBody>
        </p:sp>
        <p:sp>
          <p:nvSpPr>
            <p:cNvPr id="21" name="CasellaDiTesto 174"/>
            <p:cNvSpPr txBox="1">
              <a:spLocks noChangeArrowheads="1"/>
            </p:cNvSpPr>
            <p:nvPr/>
          </p:nvSpPr>
          <p:spPr bwMode="auto">
            <a:xfrm rot="954166">
              <a:off x="7668368" y="21854877"/>
              <a:ext cx="1379079" cy="240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12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sz="107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9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76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7600">
                  <a:solidFill>
                    <a:schemeClr val="tx1"/>
                  </a:solidFill>
                  <a:latin typeface="Calibri" panose="020F0502020204030204" pitchFamily="34" charset="0"/>
                  <a:ea typeface="ＭＳ Ｐゴシック" panose="020B0600070205080204" pitchFamily="34" charset="-128"/>
                </a:defRPr>
              </a:lvl5pPr>
              <a:lvl6pPr marL="2514600" indent="-228600" defTabSz="3495675" eaLnBrk="0" fontAlgn="base" hangingPunct="0">
                <a:spcBef>
                  <a:spcPct val="20000"/>
                </a:spcBef>
                <a:spcAft>
                  <a:spcPct val="0"/>
                </a:spcAft>
                <a:buFont typeface="Arial" panose="020B0604020202020204" pitchFamily="34" charset="0"/>
                <a:buChar char="»"/>
                <a:defRPr sz="7600">
                  <a:solidFill>
                    <a:schemeClr val="tx1"/>
                  </a:solidFill>
                  <a:latin typeface="Calibri" panose="020F0502020204030204" pitchFamily="34" charset="0"/>
                  <a:ea typeface="ＭＳ Ｐゴシック" panose="020B0600070205080204" pitchFamily="34" charset="-128"/>
                </a:defRPr>
              </a:lvl6pPr>
              <a:lvl7pPr marL="2971800" indent="-228600" defTabSz="3495675" eaLnBrk="0" fontAlgn="base" hangingPunct="0">
                <a:spcBef>
                  <a:spcPct val="20000"/>
                </a:spcBef>
                <a:spcAft>
                  <a:spcPct val="0"/>
                </a:spcAft>
                <a:buFont typeface="Arial" panose="020B0604020202020204" pitchFamily="34" charset="0"/>
                <a:buChar char="»"/>
                <a:defRPr sz="7600">
                  <a:solidFill>
                    <a:schemeClr val="tx1"/>
                  </a:solidFill>
                  <a:latin typeface="Calibri" panose="020F0502020204030204" pitchFamily="34" charset="0"/>
                  <a:ea typeface="ＭＳ Ｐゴシック" panose="020B0600070205080204" pitchFamily="34" charset="-128"/>
                </a:defRPr>
              </a:lvl7pPr>
              <a:lvl8pPr marL="3429000" indent="-228600" defTabSz="3495675" eaLnBrk="0" fontAlgn="base" hangingPunct="0">
                <a:spcBef>
                  <a:spcPct val="20000"/>
                </a:spcBef>
                <a:spcAft>
                  <a:spcPct val="0"/>
                </a:spcAft>
                <a:buFont typeface="Arial" panose="020B0604020202020204" pitchFamily="34" charset="0"/>
                <a:buChar char="»"/>
                <a:defRPr sz="7600">
                  <a:solidFill>
                    <a:schemeClr val="tx1"/>
                  </a:solidFill>
                  <a:latin typeface="Calibri" panose="020F0502020204030204" pitchFamily="34" charset="0"/>
                  <a:ea typeface="ＭＳ Ｐゴシック" panose="020B0600070205080204" pitchFamily="34" charset="-128"/>
                </a:defRPr>
              </a:lvl8pPr>
              <a:lvl9pPr marL="3886200" indent="-228600" defTabSz="3495675" eaLnBrk="0" fontAlgn="base" hangingPunct="0">
                <a:spcBef>
                  <a:spcPct val="20000"/>
                </a:spcBef>
                <a:spcAft>
                  <a:spcPct val="0"/>
                </a:spcAft>
                <a:buFont typeface="Arial" panose="020B0604020202020204" pitchFamily="34" charset="0"/>
                <a:buChar char="»"/>
                <a:defRPr sz="76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it-IT" altLang="it-IT" sz="700" b="1">
                  <a:latin typeface="Arial" panose="020B0604020202020204" pitchFamily="34" charset="0"/>
                </a:rPr>
                <a:t>Larsen Glacier</a:t>
              </a:r>
            </a:p>
          </p:txBody>
        </p:sp>
        <p:sp>
          <p:nvSpPr>
            <p:cNvPr id="22" name="CasellaDiTesto 175"/>
            <p:cNvSpPr txBox="1">
              <a:spLocks noChangeArrowheads="1"/>
            </p:cNvSpPr>
            <p:nvPr/>
          </p:nvSpPr>
          <p:spPr bwMode="auto">
            <a:xfrm rot="3040599">
              <a:off x="8781209" y="20461002"/>
              <a:ext cx="1206018" cy="172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12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sz="107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9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76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7600">
                  <a:solidFill>
                    <a:schemeClr val="tx1"/>
                  </a:solidFill>
                  <a:latin typeface="Calibri" panose="020F0502020204030204" pitchFamily="34" charset="0"/>
                  <a:ea typeface="ＭＳ Ｐゴシック" panose="020B0600070205080204" pitchFamily="34" charset="-128"/>
                </a:defRPr>
              </a:lvl5pPr>
              <a:lvl6pPr marL="2514600" indent="-228600" defTabSz="3495675" eaLnBrk="0" fontAlgn="base" hangingPunct="0">
                <a:spcBef>
                  <a:spcPct val="20000"/>
                </a:spcBef>
                <a:spcAft>
                  <a:spcPct val="0"/>
                </a:spcAft>
                <a:buFont typeface="Arial" panose="020B0604020202020204" pitchFamily="34" charset="0"/>
                <a:buChar char="»"/>
                <a:defRPr sz="7600">
                  <a:solidFill>
                    <a:schemeClr val="tx1"/>
                  </a:solidFill>
                  <a:latin typeface="Calibri" panose="020F0502020204030204" pitchFamily="34" charset="0"/>
                  <a:ea typeface="ＭＳ Ｐゴシック" panose="020B0600070205080204" pitchFamily="34" charset="-128"/>
                </a:defRPr>
              </a:lvl6pPr>
              <a:lvl7pPr marL="2971800" indent="-228600" defTabSz="3495675" eaLnBrk="0" fontAlgn="base" hangingPunct="0">
                <a:spcBef>
                  <a:spcPct val="20000"/>
                </a:spcBef>
                <a:spcAft>
                  <a:spcPct val="0"/>
                </a:spcAft>
                <a:buFont typeface="Arial" panose="020B0604020202020204" pitchFamily="34" charset="0"/>
                <a:buChar char="»"/>
                <a:defRPr sz="7600">
                  <a:solidFill>
                    <a:schemeClr val="tx1"/>
                  </a:solidFill>
                  <a:latin typeface="Calibri" panose="020F0502020204030204" pitchFamily="34" charset="0"/>
                  <a:ea typeface="ＭＳ Ｐゴシック" panose="020B0600070205080204" pitchFamily="34" charset="-128"/>
                </a:defRPr>
              </a:lvl7pPr>
              <a:lvl8pPr marL="3429000" indent="-228600" defTabSz="3495675" eaLnBrk="0" fontAlgn="base" hangingPunct="0">
                <a:spcBef>
                  <a:spcPct val="20000"/>
                </a:spcBef>
                <a:spcAft>
                  <a:spcPct val="0"/>
                </a:spcAft>
                <a:buFont typeface="Arial" panose="020B0604020202020204" pitchFamily="34" charset="0"/>
                <a:buChar char="»"/>
                <a:defRPr sz="7600">
                  <a:solidFill>
                    <a:schemeClr val="tx1"/>
                  </a:solidFill>
                  <a:latin typeface="Calibri" panose="020F0502020204030204" pitchFamily="34" charset="0"/>
                  <a:ea typeface="ＭＳ Ｐゴシック" panose="020B0600070205080204" pitchFamily="34" charset="-128"/>
                </a:defRPr>
              </a:lvl8pPr>
              <a:lvl9pPr marL="3886200" indent="-228600" defTabSz="3495675" eaLnBrk="0" fontAlgn="base" hangingPunct="0">
                <a:spcBef>
                  <a:spcPct val="20000"/>
                </a:spcBef>
                <a:spcAft>
                  <a:spcPct val="0"/>
                </a:spcAft>
                <a:buFont typeface="Arial" panose="020B0604020202020204" pitchFamily="34" charset="0"/>
                <a:buChar char="»"/>
                <a:defRPr sz="76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it-IT" altLang="it-IT" sz="700" b="1">
                  <a:latin typeface="Arial" panose="020B0604020202020204" pitchFamily="34" charset="0"/>
                </a:rPr>
                <a:t>Priestley Glacier</a:t>
              </a:r>
            </a:p>
          </p:txBody>
        </p:sp>
        <p:cxnSp>
          <p:nvCxnSpPr>
            <p:cNvPr id="23" name="Connettore 2 22"/>
            <p:cNvCxnSpPr/>
            <p:nvPr/>
          </p:nvCxnSpPr>
          <p:spPr bwMode="auto">
            <a:xfrm flipV="1">
              <a:off x="9236414" y="23193042"/>
              <a:ext cx="524233" cy="13720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Connettore 2 23"/>
            <p:cNvCxnSpPr/>
            <p:nvPr/>
          </p:nvCxnSpPr>
          <p:spPr bwMode="auto">
            <a:xfrm rot="16200000" flipH="1">
              <a:off x="8700076" y="20791408"/>
              <a:ext cx="489739" cy="391809"/>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25" name="Freccia circolare in giù 24"/>
            <p:cNvSpPr/>
            <p:nvPr/>
          </p:nvSpPr>
          <p:spPr bwMode="auto">
            <a:xfrm>
              <a:off x="10146996" y="23355018"/>
              <a:ext cx="236177" cy="24201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496250">
                <a:defRPr/>
              </a:pPr>
              <a:endParaRPr lang="it-IT">
                <a:solidFill>
                  <a:schemeClr val="tx1"/>
                </a:solidFill>
              </a:endParaRPr>
            </a:p>
          </p:txBody>
        </p:sp>
        <p:sp>
          <p:nvSpPr>
            <p:cNvPr id="26" name="CasellaDiTesto 210"/>
            <p:cNvSpPr txBox="1">
              <a:spLocks noChangeArrowheads="1"/>
            </p:cNvSpPr>
            <p:nvPr/>
          </p:nvSpPr>
          <p:spPr bwMode="auto">
            <a:xfrm>
              <a:off x="10305287" y="23516075"/>
              <a:ext cx="1087771" cy="369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12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sz="107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9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76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7600">
                  <a:solidFill>
                    <a:schemeClr val="tx1"/>
                  </a:solidFill>
                  <a:latin typeface="Calibri" panose="020F0502020204030204" pitchFamily="34" charset="0"/>
                  <a:ea typeface="ＭＳ Ｐゴシック" panose="020B0600070205080204" pitchFamily="34" charset="-128"/>
                </a:defRPr>
              </a:lvl5pPr>
              <a:lvl6pPr marL="2514600" indent="-228600" defTabSz="3495675" eaLnBrk="0" fontAlgn="base" hangingPunct="0">
                <a:spcBef>
                  <a:spcPct val="20000"/>
                </a:spcBef>
                <a:spcAft>
                  <a:spcPct val="0"/>
                </a:spcAft>
                <a:buFont typeface="Arial" panose="020B0604020202020204" pitchFamily="34" charset="0"/>
                <a:buChar char="»"/>
                <a:defRPr sz="7600">
                  <a:solidFill>
                    <a:schemeClr val="tx1"/>
                  </a:solidFill>
                  <a:latin typeface="Calibri" panose="020F0502020204030204" pitchFamily="34" charset="0"/>
                  <a:ea typeface="ＭＳ Ｐゴシック" panose="020B0600070205080204" pitchFamily="34" charset="-128"/>
                </a:defRPr>
              </a:lvl6pPr>
              <a:lvl7pPr marL="2971800" indent="-228600" defTabSz="3495675" eaLnBrk="0" fontAlgn="base" hangingPunct="0">
                <a:spcBef>
                  <a:spcPct val="20000"/>
                </a:spcBef>
                <a:spcAft>
                  <a:spcPct val="0"/>
                </a:spcAft>
                <a:buFont typeface="Arial" panose="020B0604020202020204" pitchFamily="34" charset="0"/>
                <a:buChar char="»"/>
                <a:defRPr sz="7600">
                  <a:solidFill>
                    <a:schemeClr val="tx1"/>
                  </a:solidFill>
                  <a:latin typeface="Calibri" panose="020F0502020204030204" pitchFamily="34" charset="0"/>
                  <a:ea typeface="ＭＳ Ｐゴシック" panose="020B0600070205080204" pitchFamily="34" charset="-128"/>
                </a:defRPr>
              </a:lvl7pPr>
              <a:lvl8pPr marL="3429000" indent="-228600" defTabSz="3495675" eaLnBrk="0" fontAlgn="base" hangingPunct="0">
                <a:spcBef>
                  <a:spcPct val="20000"/>
                </a:spcBef>
                <a:spcAft>
                  <a:spcPct val="0"/>
                </a:spcAft>
                <a:buFont typeface="Arial" panose="020B0604020202020204" pitchFamily="34" charset="0"/>
                <a:buChar char="»"/>
                <a:defRPr sz="7600">
                  <a:solidFill>
                    <a:schemeClr val="tx1"/>
                  </a:solidFill>
                  <a:latin typeface="Calibri" panose="020F0502020204030204" pitchFamily="34" charset="0"/>
                  <a:ea typeface="ＭＳ Ｐゴシック" panose="020B0600070205080204" pitchFamily="34" charset="-128"/>
                </a:defRPr>
              </a:lvl8pPr>
              <a:lvl9pPr marL="3886200" indent="-228600" defTabSz="3495675" eaLnBrk="0" fontAlgn="base" hangingPunct="0">
                <a:spcBef>
                  <a:spcPct val="20000"/>
                </a:spcBef>
                <a:spcAft>
                  <a:spcPct val="0"/>
                </a:spcAft>
                <a:buFont typeface="Arial" panose="020B0604020202020204" pitchFamily="34" charset="0"/>
                <a:buChar char="»"/>
                <a:defRPr sz="76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it-IT" altLang="it-IT" sz="700" b="1">
                  <a:latin typeface="Arial" panose="020B0604020202020204" pitchFamily="34" charset="0"/>
                </a:rPr>
                <a:t>Northword drift of ice is blocked</a:t>
              </a:r>
            </a:p>
          </p:txBody>
        </p:sp>
        <p:cxnSp>
          <p:nvCxnSpPr>
            <p:cNvPr id="27" name="Connettore 2 26"/>
            <p:cNvCxnSpPr/>
            <p:nvPr/>
          </p:nvCxnSpPr>
          <p:spPr bwMode="auto">
            <a:xfrm rot="16200000" flipH="1">
              <a:off x="9596083" y="21151777"/>
              <a:ext cx="327763" cy="156997"/>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grpSp>
      <p:sp>
        <p:nvSpPr>
          <p:cNvPr id="39" name="CasellaDiTesto 146"/>
          <p:cNvSpPr txBox="1">
            <a:spLocks noChangeArrowheads="1"/>
          </p:cNvSpPr>
          <p:nvPr/>
        </p:nvSpPr>
        <p:spPr bwMode="auto">
          <a:xfrm rot="16200000">
            <a:off x="1202369" y="-257969"/>
            <a:ext cx="6667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12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sz="107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9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76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7600">
                <a:solidFill>
                  <a:schemeClr val="tx1"/>
                </a:solidFill>
                <a:latin typeface="Calibri" panose="020F0502020204030204" pitchFamily="34" charset="0"/>
                <a:ea typeface="ＭＳ Ｐゴシック" panose="020B0600070205080204" pitchFamily="34" charset="-128"/>
              </a:defRPr>
            </a:lvl5pPr>
            <a:lvl6pPr marL="2514600" indent="-228600" defTabSz="3495675" eaLnBrk="0" fontAlgn="base" hangingPunct="0">
              <a:spcBef>
                <a:spcPct val="20000"/>
              </a:spcBef>
              <a:spcAft>
                <a:spcPct val="0"/>
              </a:spcAft>
              <a:buFont typeface="Arial" panose="020B0604020202020204" pitchFamily="34" charset="0"/>
              <a:buChar char="»"/>
              <a:defRPr sz="7600">
                <a:solidFill>
                  <a:schemeClr val="tx1"/>
                </a:solidFill>
                <a:latin typeface="Calibri" panose="020F0502020204030204" pitchFamily="34" charset="0"/>
                <a:ea typeface="ＭＳ Ｐゴシック" panose="020B0600070205080204" pitchFamily="34" charset="-128"/>
              </a:defRPr>
            </a:lvl6pPr>
            <a:lvl7pPr marL="2971800" indent="-228600" defTabSz="3495675" eaLnBrk="0" fontAlgn="base" hangingPunct="0">
              <a:spcBef>
                <a:spcPct val="20000"/>
              </a:spcBef>
              <a:spcAft>
                <a:spcPct val="0"/>
              </a:spcAft>
              <a:buFont typeface="Arial" panose="020B0604020202020204" pitchFamily="34" charset="0"/>
              <a:buChar char="»"/>
              <a:defRPr sz="7600">
                <a:solidFill>
                  <a:schemeClr val="tx1"/>
                </a:solidFill>
                <a:latin typeface="Calibri" panose="020F0502020204030204" pitchFamily="34" charset="0"/>
                <a:ea typeface="ＭＳ Ｐゴシック" panose="020B0600070205080204" pitchFamily="34" charset="-128"/>
              </a:defRPr>
            </a:lvl7pPr>
            <a:lvl8pPr marL="3429000" indent="-228600" defTabSz="3495675" eaLnBrk="0" fontAlgn="base" hangingPunct="0">
              <a:spcBef>
                <a:spcPct val="20000"/>
              </a:spcBef>
              <a:spcAft>
                <a:spcPct val="0"/>
              </a:spcAft>
              <a:buFont typeface="Arial" panose="020B0604020202020204" pitchFamily="34" charset="0"/>
              <a:buChar char="»"/>
              <a:defRPr sz="7600">
                <a:solidFill>
                  <a:schemeClr val="tx1"/>
                </a:solidFill>
                <a:latin typeface="Calibri" panose="020F0502020204030204" pitchFamily="34" charset="0"/>
                <a:ea typeface="ＭＳ Ｐゴシック" panose="020B0600070205080204" pitchFamily="34" charset="-128"/>
              </a:defRPr>
            </a:lvl8pPr>
            <a:lvl9pPr marL="3886200" indent="-228600" defTabSz="3495675" eaLnBrk="0" fontAlgn="base" hangingPunct="0">
              <a:spcBef>
                <a:spcPct val="20000"/>
              </a:spcBef>
              <a:spcAft>
                <a:spcPct val="0"/>
              </a:spcAft>
              <a:buFont typeface="Arial" panose="020B0604020202020204" pitchFamily="34" charset="0"/>
              <a:buChar char="»"/>
              <a:defRPr sz="76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it-IT" altLang="it-IT" sz="1000" b="1">
                <a:latin typeface="Arial" panose="020B0604020202020204" pitchFamily="34" charset="0"/>
              </a:rPr>
              <a:t>W m ̄²</a:t>
            </a:r>
          </a:p>
        </p:txBody>
      </p:sp>
      <p:sp>
        <p:nvSpPr>
          <p:cNvPr id="40" name="CasellaDiTesto 138"/>
          <p:cNvSpPr txBox="1">
            <a:spLocks noChangeArrowheads="1"/>
          </p:cNvSpPr>
          <p:nvPr/>
        </p:nvSpPr>
        <p:spPr bwMode="auto">
          <a:xfrm>
            <a:off x="4028337" y="2432924"/>
            <a:ext cx="4947743"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65175" eaLnBrk="0" hangingPunct="0">
              <a:spcBef>
                <a:spcPct val="20000"/>
              </a:spcBef>
              <a:buFont typeface="Arial" panose="020B0604020202020204" pitchFamily="34" charset="0"/>
              <a:buChar char="•"/>
              <a:defRPr sz="12200">
                <a:solidFill>
                  <a:schemeClr val="tx1"/>
                </a:solidFill>
                <a:latin typeface="Calibri" panose="020F0502020204030204" pitchFamily="34" charset="0"/>
                <a:ea typeface="ＭＳ Ｐゴシック" panose="020B0600070205080204" pitchFamily="34" charset="-128"/>
              </a:defRPr>
            </a:lvl1pPr>
            <a:lvl2pPr marL="742950" indent="-285750" defTabSz="765175" eaLnBrk="0" hangingPunct="0">
              <a:spcBef>
                <a:spcPct val="20000"/>
              </a:spcBef>
              <a:buFont typeface="Arial" panose="020B0604020202020204" pitchFamily="34" charset="0"/>
              <a:buChar char="–"/>
              <a:defRPr sz="10700">
                <a:solidFill>
                  <a:schemeClr val="tx1"/>
                </a:solidFill>
                <a:latin typeface="Calibri" panose="020F0502020204030204" pitchFamily="34" charset="0"/>
                <a:ea typeface="ＭＳ Ｐゴシック" panose="020B0600070205080204" pitchFamily="34" charset="-128"/>
              </a:defRPr>
            </a:lvl2pPr>
            <a:lvl3pPr marL="1143000" indent="-228600" defTabSz="765175" eaLnBrk="0" hangingPunct="0">
              <a:spcBef>
                <a:spcPct val="20000"/>
              </a:spcBef>
              <a:buFont typeface="Arial" panose="020B0604020202020204" pitchFamily="34" charset="0"/>
              <a:buChar char="•"/>
              <a:defRPr sz="9200">
                <a:solidFill>
                  <a:schemeClr val="tx1"/>
                </a:solidFill>
                <a:latin typeface="Calibri" panose="020F0502020204030204" pitchFamily="34" charset="0"/>
                <a:ea typeface="ＭＳ Ｐゴシック" panose="020B0600070205080204" pitchFamily="34" charset="-128"/>
              </a:defRPr>
            </a:lvl3pPr>
            <a:lvl4pPr marL="1600200" indent="-228600" defTabSz="765175" eaLnBrk="0" hangingPunct="0">
              <a:spcBef>
                <a:spcPct val="20000"/>
              </a:spcBef>
              <a:buFont typeface="Arial" panose="020B0604020202020204" pitchFamily="34" charset="0"/>
              <a:buChar char="–"/>
              <a:defRPr sz="7600">
                <a:solidFill>
                  <a:schemeClr val="tx1"/>
                </a:solidFill>
                <a:latin typeface="Calibri" panose="020F0502020204030204" pitchFamily="34" charset="0"/>
                <a:ea typeface="ＭＳ Ｐゴシック" panose="020B0600070205080204" pitchFamily="34" charset="-128"/>
              </a:defRPr>
            </a:lvl4pPr>
            <a:lvl5pPr marL="2057400" indent="-228600" defTabSz="765175" eaLnBrk="0" hangingPunct="0">
              <a:spcBef>
                <a:spcPct val="20000"/>
              </a:spcBef>
              <a:buFont typeface="Arial" panose="020B0604020202020204" pitchFamily="34" charset="0"/>
              <a:buChar char="»"/>
              <a:defRPr sz="7600">
                <a:solidFill>
                  <a:schemeClr val="tx1"/>
                </a:solidFill>
                <a:latin typeface="Calibri" panose="020F0502020204030204" pitchFamily="34" charset="0"/>
                <a:ea typeface="ＭＳ Ｐゴシック" panose="020B0600070205080204" pitchFamily="34" charset="-128"/>
              </a:defRPr>
            </a:lvl5pPr>
            <a:lvl6pPr marL="2514600" indent="-228600" defTabSz="765175" eaLnBrk="0" fontAlgn="base" hangingPunct="0">
              <a:spcBef>
                <a:spcPct val="20000"/>
              </a:spcBef>
              <a:spcAft>
                <a:spcPct val="0"/>
              </a:spcAft>
              <a:buFont typeface="Arial" panose="020B0604020202020204" pitchFamily="34" charset="0"/>
              <a:buChar char="»"/>
              <a:defRPr sz="7600">
                <a:solidFill>
                  <a:schemeClr val="tx1"/>
                </a:solidFill>
                <a:latin typeface="Calibri" panose="020F0502020204030204" pitchFamily="34" charset="0"/>
                <a:ea typeface="ＭＳ Ｐゴシック" panose="020B0600070205080204" pitchFamily="34" charset="-128"/>
              </a:defRPr>
            </a:lvl6pPr>
            <a:lvl7pPr marL="2971800" indent="-228600" defTabSz="765175" eaLnBrk="0" fontAlgn="base" hangingPunct="0">
              <a:spcBef>
                <a:spcPct val="20000"/>
              </a:spcBef>
              <a:spcAft>
                <a:spcPct val="0"/>
              </a:spcAft>
              <a:buFont typeface="Arial" panose="020B0604020202020204" pitchFamily="34" charset="0"/>
              <a:buChar char="»"/>
              <a:defRPr sz="7600">
                <a:solidFill>
                  <a:schemeClr val="tx1"/>
                </a:solidFill>
                <a:latin typeface="Calibri" panose="020F0502020204030204" pitchFamily="34" charset="0"/>
                <a:ea typeface="ＭＳ Ｐゴシック" panose="020B0600070205080204" pitchFamily="34" charset="-128"/>
              </a:defRPr>
            </a:lvl7pPr>
            <a:lvl8pPr marL="3429000" indent="-228600" defTabSz="765175" eaLnBrk="0" fontAlgn="base" hangingPunct="0">
              <a:spcBef>
                <a:spcPct val="20000"/>
              </a:spcBef>
              <a:spcAft>
                <a:spcPct val="0"/>
              </a:spcAft>
              <a:buFont typeface="Arial" panose="020B0604020202020204" pitchFamily="34" charset="0"/>
              <a:buChar char="»"/>
              <a:defRPr sz="7600">
                <a:solidFill>
                  <a:schemeClr val="tx1"/>
                </a:solidFill>
                <a:latin typeface="Calibri" panose="020F0502020204030204" pitchFamily="34" charset="0"/>
                <a:ea typeface="ＭＳ Ｐゴシック" panose="020B0600070205080204" pitchFamily="34" charset="-128"/>
              </a:defRPr>
            </a:lvl8pPr>
            <a:lvl9pPr marL="3886200" indent="-228600" defTabSz="765175" eaLnBrk="0" fontAlgn="base" hangingPunct="0">
              <a:spcBef>
                <a:spcPct val="20000"/>
              </a:spcBef>
              <a:spcAft>
                <a:spcPct val="0"/>
              </a:spcAft>
              <a:buFont typeface="Arial" panose="020B0604020202020204" pitchFamily="34" charset="0"/>
              <a:buChar char="»"/>
              <a:defRPr sz="7600">
                <a:solidFill>
                  <a:schemeClr val="tx1"/>
                </a:solidFill>
                <a:latin typeface="Calibri" panose="020F0502020204030204" pitchFamily="34" charset="0"/>
                <a:ea typeface="ＭＳ Ｐゴシック" panose="020B0600070205080204" pitchFamily="34" charset="-128"/>
              </a:defRPr>
            </a:lvl9pPr>
          </a:lstStyle>
          <a:p>
            <a:pPr algn="just" eaLnBrk="1" hangingPunct="1">
              <a:spcBef>
                <a:spcPct val="0"/>
              </a:spcBef>
              <a:buFontTx/>
              <a:buNone/>
            </a:pPr>
            <a:r>
              <a:rPr lang="en-GB" altLang="it-IT" sz="900" b="1" dirty="0">
                <a:latin typeface="Arial" panose="020B0604020202020204" pitchFamily="34" charset="0"/>
              </a:rPr>
              <a:t> Fig. 11 AWS </a:t>
            </a:r>
            <a:r>
              <a:rPr lang="en-GB" altLang="it-IT" sz="900" b="1" i="1" dirty="0" err="1">
                <a:latin typeface="Arial" panose="020B0604020202020204" pitchFamily="34" charset="0"/>
              </a:rPr>
              <a:t>Eneide</a:t>
            </a:r>
            <a:r>
              <a:rPr lang="en-GB" altLang="it-IT" sz="900" b="1" dirty="0">
                <a:latin typeface="Arial" panose="020B0604020202020204" pitchFamily="34" charset="0"/>
              </a:rPr>
              <a:t> data from 1994 to 2009</a:t>
            </a:r>
            <a:r>
              <a:rPr lang="en-GB" altLang="it-IT" sz="900" dirty="0">
                <a:latin typeface="Arial" panose="020B0604020202020204" pitchFamily="34" charset="0"/>
              </a:rPr>
              <a:t>:  Annual means.</a:t>
            </a:r>
          </a:p>
          <a:p>
            <a:pPr algn="just" eaLnBrk="1" hangingPunct="1">
              <a:spcBef>
                <a:spcPct val="0"/>
              </a:spcBef>
              <a:buFontTx/>
              <a:buNone/>
            </a:pPr>
            <a:r>
              <a:rPr lang="en-GB" altLang="it-IT" sz="900" dirty="0">
                <a:latin typeface="Arial" panose="020B0604020202020204" pitchFamily="34" charset="0"/>
              </a:rPr>
              <a:t> Surface heat budget  estimated with a “</a:t>
            </a:r>
            <a:r>
              <a:rPr lang="en-GB" altLang="ja-JP" sz="900" i="1" dirty="0">
                <a:latin typeface="Arial" panose="020B0604020202020204" pitchFamily="34" charset="0"/>
              </a:rPr>
              <a:t>constant</a:t>
            </a:r>
            <a:r>
              <a:rPr lang="en-GB" altLang="it-IT" sz="900" dirty="0">
                <a:latin typeface="Arial" panose="020B0604020202020204" pitchFamily="34" charset="0"/>
              </a:rPr>
              <a:t>”</a:t>
            </a:r>
            <a:r>
              <a:rPr lang="en-GB" altLang="ja-JP" sz="900" dirty="0">
                <a:latin typeface="Arial" panose="020B0604020202020204" pitchFamily="34" charset="0"/>
              </a:rPr>
              <a:t> turbulent exchange coefficients  value </a:t>
            </a:r>
            <a:r>
              <a:rPr lang="en-GB" altLang="ja-JP" sz="900" b="1" i="1" dirty="0" err="1">
                <a:latin typeface="Arial" panose="020B0604020202020204" pitchFamily="34" charset="0"/>
              </a:rPr>
              <a:t>Ch</a:t>
            </a:r>
            <a:r>
              <a:rPr lang="en-GB" altLang="ja-JP" sz="900" b="1" i="1" dirty="0">
                <a:latin typeface="Arial" panose="020B0604020202020204" pitchFamily="34" charset="0"/>
              </a:rPr>
              <a:t> = Ce</a:t>
            </a:r>
            <a:r>
              <a:rPr lang="en-GB" altLang="ja-JP" sz="900" dirty="0">
                <a:latin typeface="Arial" panose="020B0604020202020204" pitchFamily="34" charset="0"/>
              </a:rPr>
              <a:t> of 1.75*10̄³.</a:t>
            </a:r>
          </a:p>
          <a:p>
            <a:pPr algn="just" eaLnBrk="1" hangingPunct="1">
              <a:spcBef>
                <a:spcPct val="0"/>
              </a:spcBef>
              <a:buFontTx/>
              <a:buNone/>
            </a:pPr>
            <a:r>
              <a:rPr lang="en-GB" altLang="it-IT" sz="900" dirty="0">
                <a:latin typeface="Arial" panose="020B0604020202020204" pitchFamily="34" charset="0"/>
              </a:rPr>
              <a:t>Surface heat budget estimated with a “</a:t>
            </a:r>
            <a:r>
              <a:rPr lang="en-GB" altLang="ja-JP" sz="900" i="1" dirty="0">
                <a:latin typeface="Arial" panose="020B0604020202020204" pitchFamily="34" charset="0"/>
              </a:rPr>
              <a:t>variable</a:t>
            </a:r>
            <a:r>
              <a:rPr lang="en-GB" altLang="it-IT" sz="900" dirty="0">
                <a:latin typeface="Arial" panose="020B0604020202020204" pitchFamily="34" charset="0"/>
              </a:rPr>
              <a:t>”</a:t>
            </a:r>
            <a:r>
              <a:rPr lang="en-GB" altLang="ja-JP" sz="900" dirty="0">
                <a:latin typeface="Arial" panose="020B0604020202020204" pitchFamily="34" charset="0"/>
              </a:rPr>
              <a:t> turbulent exchange coefficients  value </a:t>
            </a:r>
            <a:r>
              <a:rPr lang="en-GB" altLang="ja-JP" sz="900" b="1" i="1" dirty="0" err="1">
                <a:latin typeface="Arial" panose="020B0604020202020204" pitchFamily="34" charset="0"/>
              </a:rPr>
              <a:t>Ch</a:t>
            </a:r>
            <a:r>
              <a:rPr lang="en-GB" altLang="ja-JP" sz="900" b="1" i="1" dirty="0">
                <a:latin typeface="Arial" panose="020B0604020202020204" pitchFamily="34" charset="0"/>
              </a:rPr>
              <a:t> = Ce, </a:t>
            </a:r>
            <a:r>
              <a:rPr lang="en-GB" altLang="ja-JP" sz="900" dirty="0">
                <a:latin typeface="Arial" panose="020B0604020202020204" pitchFamily="34" charset="0"/>
              </a:rPr>
              <a:t>calculated</a:t>
            </a:r>
            <a:r>
              <a:rPr lang="en-GB" altLang="ja-JP" sz="900" b="1" i="1" dirty="0">
                <a:latin typeface="Arial" panose="020B0604020202020204" pitchFamily="34" charset="0"/>
              </a:rPr>
              <a:t> </a:t>
            </a:r>
            <a:r>
              <a:rPr lang="en-GB" altLang="ja-JP" sz="900" dirty="0">
                <a:latin typeface="Arial" panose="020B0604020202020204" pitchFamily="34" charset="0"/>
              </a:rPr>
              <a:t>according wind speed (</a:t>
            </a:r>
            <a:r>
              <a:rPr lang="en-GB" altLang="ja-JP" sz="900" dirty="0" err="1">
                <a:latin typeface="Arial" panose="020B0604020202020204" pitchFamily="34" charset="0"/>
              </a:rPr>
              <a:t>ms</a:t>
            </a:r>
            <a:r>
              <a:rPr lang="en-GB" altLang="ja-JP" sz="900" dirty="0">
                <a:latin typeface="Arial" panose="020B0604020202020204" pitchFamily="34" charset="0"/>
              </a:rPr>
              <a:t> ̄¹) and air temperature (°C</a:t>
            </a:r>
            <a:r>
              <a:rPr lang="en-GB" altLang="ja-JP" sz="900" dirty="0" smtClean="0">
                <a:latin typeface="Arial" panose="020B0604020202020204" pitchFamily="34" charset="0"/>
              </a:rPr>
              <a:t>).</a:t>
            </a:r>
            <a:endParaRPr lang="en-GB" altLang="ja-JP" sz="900" dirty="0">
              <a:latin typeface="Arial" panose="020B0604020202020204" pitchFamily="34" charset="0"/>
            </a:endParaRPr>
          </a:p>
        </p:txBody>
      </p:sp>
      <p:sp>
        <p:nvSpPr>
          <p:cNvPr id="41" name="CasellaDiTesto 145"/>
          <p:cNvSpPr txBox="1">
            <a:spLocks noChangeArrowheads="1"/>
          </p:cNvSpPr>
          <p:nvPr/>
        </p:nvSpPr>
        <p:spPr bwMode="auto">
          <a:xfrm rot="16200000">
            <a:off x="3802094" y="671837"/>
            <a:ext cx="66675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12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sz="107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9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76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7600">
                <a:solidFill>
                  <a:schemeClr val="tx1"/>
                </a:solidFill>
                <a:latin typeface="Calibri" panose="020F0502020204030204" pitchFamily="34" charset="0"/>
                <a:ea typeface="ＭＳ Ｐゴシック" panose="020B0600070205080204" pitchFamily="34" charset="-128"/>
              </a:defRPr>
            </a:lvl5pPr>
            <a:lvl6pPr marL="2514600" indent="-228600" defTabSz="3495675" eaLnBrk="0" fontAlgn="base" hangingPunct="0">
              <a:spcBef>
                <a:spcPct val="20000"/>
              </a:spcBef>
              <a:spcAft>
                <a:spcPct val="0"/>
              </a:spcAft>
              <a:buFont typeface="Arial" panose="020B0604020202020204" pitchFamily="34" charset="0"/>
              <a:buChar char="»"/>
              <a:defRPr sz="7600">
                <a:solidFill>
                  <a:schemeClr val="tx1"/>
                </a:solidFill>
                <a:latin typeface="Calibri" panose="020F0502020204030204" pitchFamily="34" charset="0"/>
                <a:ea typeface="ＭＳ Ｐゴシック" panose="020B0600070205080204" pitchFamily="34" charset="-128"/>
              </a:defRPr>
            </a:lvl6pPr>
            <a:lvl7pPr marL="2971800" indent="-228600" defTabSz="3495675" eaLnBrk="0" fontAlgn="base" hangingPunct="0">
              <a:spcBef>
                <a:spcPct val="20000"/>
              </a:spcBef>
              <a:spcAft>
                <a:spcPct val="0"/>
              </a:spcAft>
              <a:buFont typeface="Arial" panose="020B0604020202020204" pitchFamily="34" charset="0"/>
              <a:buChar char="»"/>
              <a:defRPr sz="7600">
                <a:solidFill>
                  <a:schemeClr val="tx1"/>
                </a:solidFill>
                <a:latin typeface="Calibri" panose="020F0502020204030204" pitchFamily="34" charset="0"/>
                <a:ea typeface="ＭＳ Ｐゴシック" panose="020B0600070205080204" pitchFamily="34" charset="-128"/>
              </a:defRPr>
            </a:lvl7pPr>
            <a:lvl8pPr marL="3429000" indent="-228600" defTabSz="3495675" eaLnBrk="0" fontAlgn="base" hangingPunct="0">
              <a:spcBef>
                <a:spcPct val="20000"/>
              </a:spcBef>
              <a:spcAft>
                <a:spcPct val="0"/>
              </a:spcAft>
              <a:buFont typeface="Arial" panose="020B0604020202020204" pitchFamily="34" charset="0"/>
              <a:buChar char="»"/>
              <a:defRPr sz="7600">
                <a:solidFill>
                  <a:schemeClr val="tx1"/>
                </a:solidFill>
                <a:latin typeface="Calibri" panose="020F0502020204030204" pitchFamily="34" charset="0"/>
                <a:ea typeface="ＭＳ Ｐゴシック" panose="020B0600070205080204" pitchFamily="34" charset="-128"/>
              </a:defRPr>
            </a:lvl8pPr>
            <a:lvl9pPr marL="3886200" indent="-228600" defTabSz="3495675" eaLnBrk="0" fontAlgn="base" hangingPunct="0">
              <a:spcBef>
                <a:spcPct val="20000"/>
              </a:spcBef>
              <a:spcAft>
                <a:spcPct val="0"/>
              </a:spcAft>
              <a:buFont typeface="Arial" panose="020B0604020202020204" pitchFamily="34" charset="0"/>
              <a:buChar char="»"/>
              <a:defRPr sz="76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it-IT" altLang="it-IT" sz="1000" b="1" dirty="0">
                <a:latin typeface="Arial" panose="020B0604020202020204" pitchFamily="34" charset="0"/>
              </a:rPr>
              <a:t>W m ̄²</a:t>
            </a:r>
          </a:p>
        </p:txBody>
      </p:sp>
      <p:sp>
        <p:nvSpPr>
          <p:cNvPr id="42" name="CasellaDiTesto 138"/>
          <p:cNvSpPr txBox="1">
            <a:spLocks noChangeArrowheads="1"/>
          </p:cNvSpPr>
          <p:nvPr/>
        </p:nvSpPr>
        <p:spPr bwMode="auto">
          <a:xfrm>
            <a:off x="4448944" y="5802649"/>
            <a:ext cx="4227512" cy="938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765175" eaLnBrk="0" hangingPunct="0">
              <a:spcBef>
                <a:spcPct val="20000"/>
              </a:spcBef>
              <a:buFont typeface="Arial" panose="020B0604020202020204" pitchFamily="34" charset="0"/>
              <a:buChar char="•"/>
              <a:defRPr sz="12200">
                <a:solidFill>
                  <a:schemeClr val="tx1"/>
                </a:solidFill>
                <a:latin typeface="Calibri" panose="020F0502020204030204" pitchFamily="34" charset="0"/>
                <a:ea typeface="ＭＳ Ｐゴシック" panose="020B0600070205080204" pitchFamily="34" charset="-128"/>
              </a:defRPr>
            </a:lvl1pPr>
            <a:lvl2pPr marL="742950" indent="-285750" defTabSz="765175" eaLnBrk="0" hangingPunct="0">
              <a:spcBef>
                <a:spcPct val="20000"/>
              </a:spcBef>
              <a:buFont typeface="Arial" panose="020B0604020202020204" pitchFamily="34" charset="0"/>
              <a:buChar char="–"/>
              <a:defRPr sz="10700">
                <a:solidFill>
                  <a:schemeClr val="tx1"/>
                </a:solidFill>
                <a:latin typeface="Calibri" panose="020F0502020204030204" pitchFamily="34" charset="0"/>
                <a:ea typeface="ＭＳ Ｐゴシック" panose="020B0600070205080204" pitchFamily="34" charset="-128"/>
              </a:defRPr>
            </a:lvl2pPr>
            <a:lvl3pPr marL="1143000" indent="-228600" defTabSz="765175" eaLnBrk="0" hangingPunct="0">
              <a:spcBef>
                <a:spcPct val="20000"/>
              </a:spcBef>
              <a:buFont typeface="Arial" panose="020B0604020202020204" pitchFamily="34" charset="0"/>
              <a:buChar char="•"/>
              <a:defRPr sz="9200">
                <a:solidFill>
                  <a:schemeClr val="tx1"/>
                </a:solidFill>
                <a:latin typeface="Calibri" panose="020F0502020204030204" pitchFamily="34" charset="0"/>
                <a:ea typeface="ＭＳ Ｐゴシック" panose="020B0600070205080204" pitchFamily="34" charset="-128"/>
              </a:defRPr>
            </a:lvl3pPr>
            <a:lvl4pPr marL="1600200" indent="-228600" defTabSz="765175" eaLnBrk="0" hangingPunct="0">
              <a:spcBef>
                <a:spcPct val="20000"/>
              </a:spcBef>
              <a:buFont typeface="Arial" panose="020B0604020202020204" pitchFamily="34" charset="0"/>
              <a:buChar char="–"/>
              <a:defRPr sz="7600">
                <a:solidFill>
                  <a:schemeClr val="tx1"/>
                </a:solidFill>
                <a:latin typeface="Calibri" panose="020F0502020204030204" pitchFamily="34" charset="0"/>
                <a:ea typeface="ＭＳ Ｐゴシック" panose="020B0600070205080204" pitchFamily="34" charset="-128"/>
              </a:defRPr>
            </a:lvl4pPr>
            <a:lvl5pPr marL="2057400" indent="-228600" defTabSz="765175" eaLnBrk="0" hangingPunct="0">
              <a:spcBef>
                <a:spcPct val="20000"/>
              </a:spcBef>
              <a:buFont typeface="Arial" panose="020B0604020202020204" pitchFamily="34" charset="0"/>
              <a:buChar char="»"/>
              <a:defRPr sz="7600">
                <a:solidFill>
                  <a:schemeClr val="tx1"/>
                </a:solidFill>
                <a:latin typeface="Calibri" panose="020F0502020204030204" pitchFamily="34" charset="0"/>
                <a:ea typeface="ＭＳ Ｐゴシック" panose="020B0600070205080204" pitchFamily="34" charset="-128"/>
              </a:defRPr>
            </a:lvl5pPr>
            <a:lvl6pPr marL="2514600" indent="-228600" defTabSz="765175" eaLnBrk="0" fontAlgn="base" hangingPunct="0">
              <a:spcBef>
                <a:spcPct val="20000"/>
              </a:spcBef>
              <a:spcAft>
                <a:spcPct val="0"/>
              </a:spcAft>
              <a:buFont typeface="Arial" panose="020B0604020202020204" pitchFamily="34" charset="0"/>
              <a:buChar char="»"/>
              <a:defRPr sz="7600">
                <a:solidFill>
                  <a:schemeClr val="tx1"/>
                </a:solidFill>
                <a:latin typeface="Calibri" panose="020F0502020204030204" pitchFamily="34" charset="0"/>
                <a:ea typeface="ＭＳ Ｐゴシック" panose="020B0600070205080204" pitchFamily="34" charset="-128"/>
              </a:defRPr>
            </a:lvl6pPr>
            <a:lvl7pPr marL="2971800" indent="-228600" defTabSz="765175" eaLnBrk="0" fontAlgn="base" hangingPunct="0">
              <a:spcBef>
                <a:spcPct val="20000"/>
              </a:spcBef>
              <a:spcAft>
                <a:spcPct val="0"/>
              </a:spcAft>
              <a:buFont typeface="Arial" panose="020B0604020202020204" pitchFamily="34" charset="0"/>
              <a:buChar char="»"/>
              <a:defRPr sz="7600">
                <a:solidFill>
                  <a:schemeClr val="tx1"/>
                </a:solidFill>
                <a:latin typeface="Calibri" panose="020F0502020204030204" pitchFamily="34" charset="0"/>
                <a:ea typeface="ＭＳ Ｐゴシック" panose="020B0600070205080204" pitchFamily="34" charset="-128"/>
              </a:defRPr>
            </a:lvl7pPr>
            <a:lvl8pPr marL="3429000" indent="-228600" defTabSz="765175" eaLnBrk="0" fontAlgn="base" hangingPunct="0">
              <a:spcBef>
                <a:spcPct val="20000"/>
              </a:spcBef>
              <a:spcAft>
                <a:spcPct val="0"/>
              </a:spcAft>
              <a:buFont typeface="Arial" panose="020B0604020202020204" pitchFamily="34" charset="0"/>
              <a:buChar char="»"/>
              <a:defRPr sz="7600">
                <a:solidFill>
                  <a:schemeClr val="tx1"/>
                </a:solidFill>
                <a:latin typeface="Calibri" panose="020F0502020204030204" pitchFamily="34" charset="0"/>
                <a:ea typeface="ＭＳ Ｐゴシック" panose="020B0600070205080204" pitchFamily="34" charset="-128"/>
              </a:defRPr>
            </a:lvl8pPr>
            <a:lvl9pPr marL="3886200" indent="-228600" defTabSz="765175" eaLnBrk="0" fontAlgn="base" hangingPunct="0">
              <a:spcBef>
                <a:spcPct val="20000"/>
              </a:spcBef>
              <a:spcAft>
                <a:spcPct val="0"/>
              </a:spcAft>
              <a:buFont typeface="Arial" panose="020B0604020202020204" pitchFamily="34" charset="0"/>
              <a:buChar char="»"/>
              <a:defRPr sz="7600">
                <a:solidFill>
                  <a:schemeClr val="tx1"/>
                </a:solidFill>
                <a:latin typeface="Calibri" panose="020F0502020204030204" pitchFamily="34" charset="0"/>
                <a:ea typeface="ＭＳ Ｐゴシック" panose="020B0600070205080204" pitchFamily="34" charset="-128"/>
              </a:defRPr>
            </a:lvl9pPr>
          </a:lstStyle>
          <a:p>
            <a:pPr algn="just" eaLnBrk="1" hangingPunct="1">
              <a:spcBef>
                <a:spcPct val="0"/>
              </a:spcBef>
              <a:buFontTx/>
              <a:buNone/>
            </a:pPr>
            <a:r>
              <a:rPr lang="en-GB" altLang="it-IT" sz="1000" b="1" dirty="0">
                <a:latin typeface="Arial" panose="020B0604020202020204" pitchFamily="34" charset="0"/>
              </a:rPr>
              <a:t> </a:t>
            </a:r>
            <a:r>
              <a:rPr lang="en-GB" altLang="it-IT" sz="900" b="1" dirty="0">
                <a:latin typeface="Arial" panose="020B0604020202020204" pitchFamily="34" charset="0"/>
              </a:rPr>
              <a:t>Fig.12 AWS </a:t>
            </a:r>
            <a:r>
              <a:rPr lang="en-GB" altLang="it-IT" sz="900" b="1" i="1" dirty="0">
                <a:latin typeface="Arial" panose="020B0604020202020204" pitchFamily="34" charset="0"/>
              </a:rPr>
              <a:t>Rita </a:t>
            </a:r>
            <a:r>
              <a:rPr lang="en-GB" altLang="it-IT" sz="900" b="1" dirty="0">
                <a:latin typeface="Arial" panose="020B0604020202020204" pitchFamily="34" charset="0"/>
              </a:rPr>
              <a:t>data from 1994 to 2009</a:t>
            </a:r>
            <a:r>
              <a:rPr lang="en-GB" altLang="it-IT" sz="900" dirty="0">
                <a:latin typeface="Arial" panose="020B0604020202020204" pitchFamily="34" charset="0"/>
              </a:rPr>
              <a:t>:  Annual means.</a:t>
            </a:r>
          </a:p>
          <a:p>
            <a:pPr algn="just" eaLnBrk="1" hangingPunct="1">
              <a:spcBef>
                <a:spcPct val="0"/>
              </a:spcBef>
              <a:buFontTx/>
              <a:buNone/>
            </a:pPr>
            <a:r>
              <a:rPr lang="en-GB" altLang="it-IT" sz="900" dirty="0">
                <a:latin typeface="Arial" panose="020B0604020202020204" pitchFamily="34" charset="0"/>
              </a:rPr>
              <a:t> Surface heat budget  estimated with a “</a:t>
            </a:r>
            <a:r>
              <a:rPr lang="en-GB" altLang="ja-JP" sz="900" i="1" dirty="0">
                <a:latin typeface="Arial" panose="020B0604020202020204" pitchFamily="34" charset="0"/>
              </a:rPr>
              <a:t>constant</a:t>
            </a:r>
            <a:r>
              <a:rPr lang="en-GB" altLang="it-IT" sz="900" dirty="0">
                <a:latin typeface="Arial" panose="020B0604020202020204" pitchFamily="34" charset="0"/>
              </a:rPr>
              <a:t>”</a:t>
            </a:r>
            <a:r>
              <a:rPr lang="en-GB" altLang="ja-JP" sz="900" dirty="0">
                <a:latin typeface="Arial" panose="020B0604020202020204" pitchFamily="34" charset="0"/>
              </a:rPr>
              <a:t> turbulent exchange coefficients </a:t>
            </a:r>
            <a:r>
              <a:rPr lang="en-GB" altLang="it-IT" sz="900" dirty="0">
                <a:latin typeface="Arial" panose="020B0604020202020204" pitchFamily="34" charset="0"/>
              </a:rPr>
              <a:t> value </a:t>
            </a:r>
            <a:r>
              <a:rPr lang="en-GB" altLang="it-IT" sz="900" b="1" i="1" dirty="0" err="1">
                <a:latin typeface="Arial" panose="020B0604020202020204" pitchFamily="34" charset="0"/>
              </a:rPr>
              <a:t>Ch</a:t>
            </a:r>
            <a:r>
              <a:rPr lang="en-GB" altLang="it-IT" sz="900" b="1" i="1" dirty="0">
                <a:latin typeface="Arial" panose="020B0604020202020204" pitchFamily="34" charset="0"/>
              </a:rPr>
              <a:t> = Ce</a:t>
            </a:r>
            <a:r>
              <a:rPr lang="en-GB" altLang="it-IT" sz="900" dirty="0">
                <a:latin typeface="Arial" panose="020B0604020202020204" pitchFamily="34" charset="0"/>
              </a:rPr>
              <a:t> of 1.75*10̄³.</a:t>
            </a:r>
          </a:p>
          <a:p>
            <a:pPr algn="just" eaLnBrk="1" hangingPunct="1">
              <a:spcBef>
                <a:spcPct val="0"/>
              </a:spcBef>
              <a:buFontTx/>
              <a:buNone/>
            </a:pPr>
            <a:r>
              <a:rPr lang="en-GB" altLang="it-IT" sz="900" dirty="0">
                <a:latin typeface="Arial" panose="020B0604020202020204" pitchFamily="34" charset="0"/>
              </a:rPr>
              <a:t> Surface heat budget estimated with a “</a:t>
            </a:r>
            <a:r>
              <a:rPr lang="en-GB" altLang="ja-JP" sz="900" i="1" dirty="0">
                <a:latin typeface="Arial" panose="020B0604020202020204" pitchFamily="34" charset="0"/>
              </a:rPr>
              <a:t>variable</a:t>
            </a:r>
            <a:r>
              <a:rPr lang="en-GB" altLang="it-IT" sz="900" dirty="0">
                <a:latin typeface="Arial" panose="020B0604020202020204" pitchFamily="34" charset="0"/>
              </a:rPr>
              <a:t>”</a:t>
            </a:r>
            <a:r>
              <a:rPr lang="en-GB" altLang="ja-JP" sz="900" dirty="0">
                <a:latin typeface="Arial" panose="020B0604020202020204" pitchFamily="34" charset="0"/>
              </a:rPr>
              <a:t> turbulent exchange coefficients  </a:t>
            </a:r>
            <a:r>
              <a:rPr lang="en-GB" altLang="it-IT" sz="900" dirty="0">
                <a:latin typeface="Arial" panose="020B0604020202020204" pitchFamily="34" charset="0"/>
              </a:rPr>
              <a:t>value </a:t>
            </a:r>
            <a:r>
              <a:rPr lang="en-GB" altLang="it-IT" sz="900" b="1" i="1" dirty="0" err="1">
                <a:latin typeface="Arial" panose="020B0604020202020204" pitchFamily="34" charset="0"/>
              </a:rPr>
              <a:t>Ch</a:t>
            </a:r>
            <a:r>
              <a:rPr lang="en-GB" altLang="it-IT" sz="900" b="1" i="1" dirty="0">
                <a:latin typeface="Arial" panose="020B0604020202020204" pitchFamily="34" charset="0"/>
              </a:rPr>
              <a:t> = Ce, </a:t>
            </a:r>
            <a:r>
              <a:rPr lang="en-GB" altLang="it-IT" sz="900" dirty="0">
                <a:latin typeface="Arial" panose="020B0604020202020204" pitchFamily="34" charset="0"/>
              </a:rPr>
              <a:t>calculated</a:t>
            </a:r>
            <a:r>
              <a:rPr lang="en-GB" altLang="it-IT" sz="900" b="1" i="1" dirty="0">
                <a:latin typeface="Arial" panose="020B0604020202020204" pitchFamily="34" charset="0"/>
              </a:rPr>
              <a:t> </a:t>
            </a:r>
            <a:r>
              <a:rPr lang="en-GB" altLang="it-IT" sz="900" dirty="0">
                <a:latin typeface="Arial" panose="020B0604020202020204" pitchFamily="34" charset="0"/>
              </a:rPr>
              <a:t>according wind speed (</a:t>
            </a:r>
            <a:r>
              <a:rPr lang="en-GB" altLang="it-IT" sz="900" dirty="0" err="1">
                <a:latin typeface="Arial" panose="020B0604020202020204" pitchFamily="34" charset="0"/>
              </a:rPr>
              <a:t>ms</a:t>
            </a:r>
            <a:r>
              <a:rPr lang="en-GB" altLang="it-IT" sz="900" dirty="0">
                <a:latin typeface="Arial" panose="020B0604020202020204" pitchFamily="34" charset="0"/>
              </a:rPr>
              <a:t> ̄¹) and air temperature (°C</a:t>
            </a:r>
            <a:r>
              <a:rPr lang="en-GB" altLang="it-IT" sz="900" dirty="0" smtClean="0">
                <a:latin typeface="Arial" panose="020B0604020202020204" pitchFamily="34" charset="0"/>
              </a:rPr>
              <a:t>).</a:t>
            </a:r>
            <a:endParaRPr lang="en-GB" altLang="it-IT" sz="900" dirty="0">
              <a:latin typeface="Arial" panose="020B0604020202020204" pitchFamily="34" charset="0"/>
            </a:endParaRPr>
          </a:p>
        </p:txBody>
      </p:sp>
      <p:pic>
        <p:nvPicPr>
          <p:cNvPr id="43" name="Immagine 180" descr="Eneide_ANNUAL MEAN COSTANTI E VARIABILI X PARAGRAFO SENSITIVITà_REVVVVVVVVV_2.emf"/>
          <p:cNvPicPr>
            <a:picLocks/>
          </p:cNvPicPr>
          <p:nvPr/>
        </p:nvPicPr>
        <p:blipFill>
          <a:blip r:embed="rId3">
            <a:extLst>
              <a:ext uri="{28A0092B-C50C-407E-A947-70E740481C1C}">
                <a14:useLocalDpi xmlns:a14="http://schemas.microsoft.com/office/drawing/2010/main" val="0"/>
              </a:ext>
            </a:extLst>
          </a:blip>
          <a:srcRect l="8765" t="5000" r="8765" b="6764"/>
          <a:stretch>
            <a:fillRect/>
          </a:stretch>
        </p:blipFill>
        <p:spPr bwMode="auto">
          <a:xfrm>
            <a:off x="4232769" y="125527"/>
            <a:ext cx="4406759" cy="2073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 name="Rettangolo 43"/>
          <p:cNvSpPr/>
          <p:nvPr/>
        </p:nvSpPr>
        <p:spPr bwMode="auto">
          <a:xfrm>
            <a:off x="4028337" y="6341680"/>
            <a:ext cx="393700" cy="107950"/>
          </a:xfrm>
          <a:prstGeom prst="rect">
            <a:avLst/>
          </a:prstGeom>
          <a:solidFill>
            <a:srgbClr val="FFA6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496250">
              <a:defRPr/>
            </a:pPr>
            <a:endParaRPr lang="it-IT"/>
          </a:p>
        </p:txBody>
      </p:sp>
      <p:sp>
        <p:nvSpPr>
          <p:cNvPr id="45" name="Rettangolo 44"/>
          <p:cNvSpPr/>
          <p:nvPr/>
        </p:nvSpPr>
        <p:spPr bwMode="auto">
          <a:xfrm>
            <a:off x="4020319" y="6129674"/>
            <a:ext cx="393700" cy="10795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496250">
              <a:defRPr/>
            </a:pPr>
            <a:endParaRPr lang="it-IT"/>
          </a:p>
        </p:txBody>
      </p:sp>
      <p:sp>
        <p:nvSpPr>
          <p:cNvPr id="46" name="Rettangolo 45"/>
          <p:cNvSpPr/>
          <p:nvPr/>
        </p:nvSpPr>
        <p:spPr bwMode="auto">
          <a:xfrm>
            <a:off x="3772943" y="2913398"/>
            <a:ext cx="281637" cy="107950"/>
          </a:xfrm>
          <a:prstGeom prst="rect">
            <a:avLst/>
          </a:prstGeom>
          <a:solidFill>
            <a:srgbClr val="6699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496250">
              <a:defRPr/>
            </a:pPr>
            <a:endParaRPr lang="it-IT"/>
          </a:p>
        </p:txBody>
      </p:sp>
      <p:sp>
        <p:nvSpPr>
          <p:cNvPr id="47" name="Rettangolo 46"/>
          <p:cNvSpPr/>
          <p:nvPr/>
        </p:nvSpPr>
        <p:spPr bwMode="auto">
          <a:xfrm>
            <a:off x="3772943" y="2673161"/>
            <a:ext cx="280506" cy="107950"/>
          </a:xfrm>
          <a:prstGeom prst="rect">
            <a:avLst/>
          </a:prstGeom>
          <a:solidFill>
            <a:srgbClr val="0000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496250">
              <a:defRPr/>
            </a:pPr>
            <a:endParaRPr lang="it-IT"/>
          </a:p>
        </p:txBody>
      </p:sp>
      <p:sp>
        <p:nvSpPr>
          <p:cNvPr id="48" name="CasellaDiTesto 200"/>
          <p:cNvSpPr txBox="1">
            <a:spLocks noChangeArrowheads="1"/>
          </p:cNvSpPr>
          <p:nvPr/>
        </p:nvSpPr>
        <p:spPr bwMode="auto">
          <a:xfrm>
            <a:off x="5910888" y="2208065"/>
            <a:ext cx="104284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12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sz="107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9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76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7600">
                <a:solidFill>
                  <a:schemeClr val="tx1"/>
                </a:solidFill>
                <a:latin typeface="Calibri" panose="020F0502020204030204" pitchFamily="34" charset="0"/>
                <a:ea typeface="ＭＳ Ｐゴシック" panose="020B0600070205080204" pitchFamily="34" charset="-128"/>
              </a:defRPr>
            </a:lvl5pPr>
            <a:lvl6pPr marL="2514600" indent="-228600" defTabSz="3495675" eaLnBrk="0" fontAlgn="base" hangingPunct="0">
              <a:spcBef>
                <a:spcPct val="20000"/>
              </a:spcBef>
              <a:spcAft>
                <a:spcPct val="0"/>
              </a:spcAft>
              <a:buFont typeface="Arial" panose="020B0604020202020204" pitchFamily="34" charset="0"/>
              <a:buChar char="»"/>
              <a:defRPr sz="7600">
                <a:solidFill>
                  <a:schemeClr val="tx1"/>
                </a:solidFill>
                <a:latin typeface="Calibri" panose="020F0502020204030204" pitchFamily="34" charset="0"/>
                <a:ea typeface="ＭＳ Ｐゴシック" panose="020B0600070205080204" pitchFamily="34" charset="-128"/>
              </a:defRPr>
            </a:lvl6pPr>
            <a:lvl7pPr marL="2971800" indent="-228600" defTabSz="3495675" eaLnBrk="0" fontAlgn="base" hangingPunct="0">
              <a:spcBef>
                <a:spcPct val="20000"/>
              </a:spcBef>
              <a:spcAft>
                <a:spcPct val="0"/>
              </a:spcAft>
              <a:buFont typeface="Arial" panose="020B0604020202020204" pitchFamily="34" charset="0"/>
              <a:buChar char="»"/>
              <a:defRPr sz="7600">
                <a:solidFill>
                  <a:schemeClr val="tx1"/>
                </a:solidFill>
                <a:latin typeface="Calibri" panose="020F0502020204030204" pitchFamily="34" charset="0"/>
                <a:ea typeface="ＭＳ Ｐゴシック" panose="020B0600070205080204" pitchFamily="34" charset="-128"/>
              </a:defRPr>
            </a:lvl7pPr>
            <a:lvl8pPr marL="3429000" indent="-228600" defTabSz="3495675" eaLnBrk="0" fontAlgn="base" hangingPunct="0">
              <a:spcBef>
                <a:spcPct val="20000"/>
              </a:spcBef>
              <a:spcAft>
                <a:spcPct val="0"/>
              </a:spcAft>
              <a:buFont typeface="Arial" panose="020B0604020202020204" pitchFamily="34" charset="0"/>
              <a:buChar char="»"/>
              <a:defRPr sz="7600">
                <a:solidFill>
                  <a:schemeClr val="tx1"/>
                </a:solidFill>
                <a:latin typeface="Calibri" panose="020F0502020204030204" pitchFamily="34" charset="0"/>
                <a:ea typeface="ＭＳ Ｐゴシック" panose="020B0600070205080204" pitchFamily="34" charset="-128"/>
              </a:defRPr>
            </a:lvl8pPr>
            <a:lvl9pPr marL="3886200" indent="-228600" defTabSz="3495675" eaLnBrk="0" fontAlgn="base" hangingPunct="0">
              <a:spcBef>
                <a:spcPct val="20000"/>
              </a:spcBef>
              <a:spcAft>
                <a:spcPct val="0"/>
              </a:spcAft>
              <a:buFont typeface="Arial" panose="020B0604020202020204" pitchFamily="34" charset="0"/>
              <a:buChar char="»"/>
              <a:defRPr sz="76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it-IT" altLang="it-IT" sz="800" b="1" dirty="0">
                <a:latin typeface="Arial" panose="020B0604020202020204" pitchFamily="34" charset="0"/>
              </a:rPr>
              <a:t>Time [</a:t>
            </a:r>
            <a:r>
              <a:rPr lang="it-IT" altLang="it-IT" sz="800" b="1" dirty="0" err="1">
                <a:latin typeface="Arial" panose="020B0604020202020204" pitchFamily="34" charset="0"/>
              </a:rPr>
              <a:t>years</a:t>
            </a:r>
            <a:r>
              <a:rPr lang="it-IT" altLang="it-IT" sz="800" b="1" dirty="0">
                <a:latin typeface="Arial" panose="020B0604020202020204" pitchFamily="34" charset="0"/>
              </a:rPr>
              <a:t>]</a:t>
            </a:r>
          </a:p>
        </p:txBody>
      </p:sp>
      <p:pic>
        <p:nvPicPr>
          <p:cNvPr id="49" name="Immagine 181" descr="Rita_ANNUAL MEAN COSTANTI E VARIABILI X PARAGRAFO SENSITIVITà_REEVVVVVVVVVVVVVVV_2.emf"/>
          <p:cNvPicPr>
            <a:picLocks/>
          </p:cNvPicPr>
          <p:nvPr/>
        </p:nvPicPr>
        <p:blipFill>
          <a:blip r:embed="rId4" cstate="print">
            <a:extLst>
              <a:ext uri="{28A0092B-C50C-407E-A947-70E740481C1C}">
                <a14:useLocalDpi xmlns:a14="http://schemas.microsoft.com/office/drawing/2010/main" val="0"/>
              </a:ext>
            </a:extLst>
          </a:blip>
          <a:srcRect l="8765" t="5882" r="9203" b="5882"/>
          <a:stretch>
            <a:fillRect/>
          </a:stretch>
        </p:blipFill>
        <p:spPr bwMode="auto">
          <a:xfrm>
            <a:off x="4267037" y="3415520"/>
            <a:ext cx="4372491" cy="2317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 name="CasellaDiTesto 200"/>
          <p:cNvSpPr txBox="1">
            <a:spLocks noChangeArrowheads="1"/>
          </p:cNvSpPr>
          <p:nvPr/>
        </p:nvSpPr>
        <p:spPr bwMode="auto">
          <a:xfrm>
            <a:off x="5768156" y="5651836"/>
            <a:ext cx="146526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12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sz="107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9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76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7600">
                <a:solidFill>
                  <a:schemeClr val="tx1"/>
                </a:solidFill>
                <a:latin typeface="Calibri" panose="020F0502020204030204" pitchFamily="34" charset="0"/>
                <a:ea typeface="ＭＳ Ｐゴシック" panose="020B0600070205080204" pitchFamily="34" charset="-128"/>
              </a:defRPr>
            </a:lvl5pPr>
            <a:lvl6pPr marL="2514600" indent="-228600" defTabSz="3495675" eaLnBrk="0" fontAlgn="base" hangingPunct="0">
              <a:spcBef>
                <a:spcPct val="20000"/>
              </a:spcBef>
              <a:spcAft>
                <a:spcPct val="0"/>
              </a:spcAft>
              <a:buFont typeface="Arial" panose="020B0604020202020204" pitchFamily="34" charset="0"/>
              <a:buChar char="»"/>
              <a:defRPr sz="7600">
                <a:solidFill>
                  <a:schemeClr val="tx1"/>
                </a:solidFill>
                <a:latin typeface="Calibri" panose="020F0502020204030204" pitchFamily="34" charset="0"/>
                <a:ea typeface="ＭＳ Ｐゴシック" panose="020B0600070205080204" pitchFamily="34" charset="-128"/>
              </a:defRPr>
            </a:lvl6pPr>
            <a:lvl7pPr marL="2971800" indent="-228600" defTabSz="3495675" eaLnBrk="0" fontAlgn="base" hangingPunct="0">
              <a:spcBef>
                <a:spcPct val="20000"/>
              </a:spcBef>
              <a:spcAft>
                <a:spcPct val="0"/>
              </a:spcAft>
              <a:buFont typeface="Arial" panose="020B0604020202020204" pitchFamily="34" charset="0"/>
              <a:buChar char="»"/>
              <a:defRPr sz="7600">
                <a:solidFill>
                  <a:schemeClr val="tx1"/>
                </a:solidFill>
                <a:latin typeface="Calibri" panose="020F0502020204030204" pitchFamily="34" charset="0"/>
                <a:ea typeface="ＭＳ Ｐゴシック" panose="020B0600070205080204" pitchFamily="34" charset="-128"/>
              </a:defRPr>
            </a:lvl7pPr>
            <a:lvl8pPr marL="3429000" indent="-228600" defTabSz="3495675" eaLnBrk="0" fontAlgn="base" hangingPunct="0">
              <a:spcBef>
                <a:spcPct val="20000"/>
              </a:spcBef>
              <a:spcAft>
                <a:spcPct val="0"/>
              </a:spcAft>
              <a:buFont typeface="Arial" panose="020B0604020202020204" pitchFamily="34" charset="0"/>
              <a:buChar char="»"/>
              <a:defRPr sz="7600">
                <a:solidFill>
                  <a:schemeClr val="tx1"/>
                </a:solidFill>
                <a:latin typeface="Calibri" panose="020F0502020204030204" pitchFamily="34" charset="0"/>
                <a:ea typeface="ＭＳ Ｐゴシック" panose="020B0600070205080204" pitchFamily="34" charset="-128"/>
              </a:defRPr>
            </a:lvl8pPr>
            <a:lvl9pPr marL="3886200" indent="-228600" defTabSz="3495675" eaLnBrk="0" fontAlgn="base" hangingPunct="0">
              <a:spcBef>
                <a:spcPct val="20000"/>
              </a:spcBef>
              <a:spcAft>
                <a:spcPct val="0"/>
              </a:spcAft>
              <a:buFont typeface="Arial" panose="020B0604020202020204" pitchFamily="34" charset="0"/>
              <a:buChar char="»"/>
              <a:defRPr sz="76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it-IT" altLang="it-IT" sz="800" b="1">
                <a:latin typeface="Arial" panose="020B0604020202020204" pitchFamily="34" charset="0"/>
              </a:rPr>
              <a:t>Time [years]</a:t>
            </a:r>
          </a:p>
        </p:txBody>
      </p:sp>
      <p:sp>
        <p:nvSpPr>
          <p:cNvPr id="51" name="CasellaDiTesto 145"/>
          <p:cNvSpPr txBox="1">
            <a:spLocks noChangeArrowheads="1"/>
          </p:cNvSpPr>
          <p:nvPr/>
        </p:nvSpPr>
        <p:spPr bwMode="auto">
          <a:xfrm rot="16200000">
            <a:off x="3842519" y="4347675"/>
            <a:ext cx="66675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12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sz="107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9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76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7600">
                <a:solidFill>
                  <a:schemeClr val="tx1"/>
                </a:solidFill>
                <a:latin typeface="Calibri" panose="020F0502020204030204" pitchFamily="34" charset="0"/>
                <a:ea typeface="ＭＳ Ｐゴシック" panose="020B0600070205080204" pitchFamily="34" charset="-128"/>
              </a:defRPr>
            </a:lvl5pPr>
            <a:lvl6pPr marL="2514600" indent="-228600" defTabSz="3495675" eaLnBrk="0" fontAlgn="base" hangingPunct="0">
              <a:spcBef>
                <a:spcPct val="20000"/>
              </a:spcBef>
              <a:spcAft>
                <a:spcPct val="0"/>
              </a:spcAft>
              <a:buFont typeface="Arial" panose="020B0604020202020204" pitchFamily="34" charset="0"/>
              <a:buChar char="»"/>
              <a:defRPr sz="7600">
                <a:solidFill>
                  <a:schemeClr val="tx1"/>
                </a:solidFill>
                <a:latin typeface="Calibri" panose="020F0502020204030204" pitchFamily="34" charset="0"/>
                <a:ea typeface="ＭＳ Ｐゴシック" panose="020B0600070205080204" pitchFamily="34" charset="-128"/>
              </a:defRPr>
            </a:lvl6pPr>
            <a:lvl7pPr marL="2971800" indent="-228600" defTabSz="3495675" eaLnBrk="0" fontAlgn="base" hangingPunct="0">
              <a:spcBef>
                <a:spcPct val="20000"/>
              </a:spcBef>
              <a:spcAft>
                <a:spcPct val="0"/>
              </a:spcAft>
              <a:buFont typeface="Arial" panose="020B0604020202020204" pitchFamily="34" charset="0"/>
              <a:buChar char="»"/>
              <a:defRPr sz="7600">
                <a:solidFill>
                  <a:schemeClr val="tx1"/>
                </a:solidFill>
                <a:latin typeface="Calibri" panose="020F0502020204030204" pitchFamily="34" charset="0"/>
                <a:ea typeface="ＭＳ Ｐゴシック" panose="020B0600070205080204" pitchFamily="34" charset="-128"/>
              </a:defRPr>
            </a:lvl7pPr>
            <a:lvl8pPr marL="3429000" indent="-228600" defTabSz="3495675" eaLnBrk="0" fontAlgn="base" hangingPunct="0">
              <a:spcBef>
                <a:spcPct val="20000"/>
              </a:spcBef>
              <a:spcAft>
                <a:spcPct val="0"/>
              </a:spcAft>
              <a:buFont typeface="Arial" panose="020B0604020202020204" pitchFamily="34" charset="0"/>
              <a:buChar char="»"/>
              <a:defRPr sz="7600">
                <a:solidFill>
                  <a:schemeClr val="tx1"/>
                </a:solidFill>
                <a:latin typeface="Calibri" panose="020F0502020204030204" pitchFamily="34" charset="0"/>
                <a:ea typeface="ＭＳ Ｐゴシック" panose="020B0600070205080204" pitchFamily="34" charset="-128"/>
              </a:defRPr>
            </a:lvl8pPr>
            <a:lvl9pPr marL="3886200" indent="-228600" defTabSz="3495675" eaLnBrk="0" fontAlgn="base" hangingPunct="0">
              <a:spcBef>
                <a:spcPct val="20000"/>
              </a:spcBef>
              <a:spcAft>
                <a:spcPct val="0"/>
              </a:spcAft>
              <a:buFont typeface="Arial" panose="020B0604020202020204" pitchFamily="34" charset="0"/>
              <a:buChar char="»"/>
              <a:defRPr sz="76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it-IT" altLang="it-IT" sz="1000" b="1" dirty="0">
                <a:latin typeface="Arial" panose="020B0604020202020204" pitchFamily="34" charset="0"/>
              </a:rPr>
              <a:t>W m ̄²</a:t>
            </a:r>
          </a:p>
        </p:txBody>
      </p:sp>
      <p:sp>
        <p:nvSpPr>
          <p:cNvPr id="52" name="CasellaDiTesto 157"/>
          <p:cNvSpPr txBox="1">
            <a:spLocks noChangeArrowheads="1"/>
          </p:cNvSpPr>
          <p:nvPr/>
        </p:nvSpPr>
        <p:spPr bwMode="auto">
          <a:xfrm>
            <a:off x="123905" y="6183649"/>
            <a:ext cx="374424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12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sz="107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9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76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7600">
                <a:solidFill>
                  <a:schemeClr val="tx1"/>
                </a:solidFill>
                <a:latin typeface="Calibri" panose="020F0502020204030204" pitchFamily="34" charset="0"/>
                <a:ea typeface="ＭＳ Ｐゴシック" panose="020B0600070205080204" pitchFamily="34" charset="-128"/>
              </a:defRPr>
            </a:lvl5pPr>
            <a:lvl6pPr marL="2514600" indent="-228600" defTabSz="3495675" eaLnBrk="0" fontAlgn="base" hangingPunct="0">
              <a:spcBef>
                <a:spcPct val="20000"/>
              </a:spcBef>
              <a:spcAft>
                <a:spcPct val="0"/>
              </a:spcAft>
              <a:buFont typeface="Arial" panose="020B0604020202020204" pitchFamily="34" charset="0"/>
              <a:buChar char="»"/>
              <a:defRPr sz="7600">
                <a:solidFill>
                  <a:schemeClr val="tx1"/>
                </a:solidFill>
                <a:latin typeface="Calibri" panose="020F0502020204030204" pitchFamily="34" charset="0"/>
                <a:ea typeface="ＭＳ Ｐゴシック" panose="020B0600070205080204" pitchFamily="34" charset="-128"/>
              </a:defRPr>
            </a:lvl6pPr>
            <a:lvl7pPr marL="2971800" indent="-228600" defTabSz="3495675" eaLnBrk="0" fontAlgn="base" hangingPunct="0">
              <a:spcBef>
                <a:spcPct val="20000"/>
              </a:spcBef>
              <a:spcAft>
                <a:spcPct val="0"/>
              </a:spcAft>
              <a:buFont typeface="Arial" panose="020B0604020202020204" pitchFamily="34" charset="0"/>
              <a:buChar char="»"/>
              <a:defRPr sz="7600">
                <a:solidFill>
                  <a:schemeClr val="tx1"/>
                </a:solidFill>
                <a:latin typeface="Calibri" panose="020F0502020204030204" pitchFamily="34" charset="0"/>
                <a:ea typeface="ＭＳ Ｐゴシック" panose="020B0600070205080204" pitchFamily="34" charset="-128"/>
              </a:defRPr>
            </a:lvl7pPr>
            <a:lvl8pPr marL="3429000" indent="-228600" defTabSz="3495675" eaLnBrk="0" fontAlgn="base" hangingPunct="0">
              <a:spcBef>
                <a:spcPct val="20000"/>
              </a:spcBef>
              <a:spcAft>
                <a:spcPct val="0"/>
              </a:spcAft>
              <a:buFont typeface="Arial" panose="020B0604020202020204" pitchFamily="34" charset="0"/>
              <a:buChar char="»"/>
              <a:defRPr sz="7600">
                <a:solidFill>
                  <a:schemeClr val="tx1"/>
                </a:solidFill>
                <a:latin typeface="Calibri" panose="020F0502020204030204" pitchFamily="34" charset="0"/>
                <a:ea typeface="ＭＳ Ｐゴシック" panose="020B0600070205080204" pitchFamily="34" charset="-128"/>
              </a:defRPr>
            </a:lvl8pPr>
            <a:lvl9pPr marL="3886200" indent="-228600" defTabSz="3495675" eaLnBrk="0" fontAlgn="base" hangingPunct="0">
              <a:spcBef>
                <a:spcPct val="20000"/>
              </a:spcBef>
              <a:spcAft>
                <a:spcPct val="0"/>
              </a:spcAft>
              <a:buFont typeface="Arial" panose="020B0604020202020204" pitchFamily="34" charset="0"/>
              <a:buChar char="»"/>
              <a:defRPr sz="76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it-IT" sz="1200" dirty="0">
                <a:latin typeface="Trebuchet MS" panose="020B0603020202020204" pitchFamily="34" charset="0"/>
              </a:rPr>
              <a:t>The HSSW production during the sea-ice season ranges between </a:t>
            </a:r>
            <a:r>
              <a:rPr lang="it-IT" altLang="it-IT" sz="1200" dirty="0">
                <a:latin typeface="Trebuchet MS" panose="020B0603020202020204" pitchFamily="34" charset="0"/>
              </a:rPr>
              <a:t>0.5*10¹³m³ (2006) and 1*10¹³m³ (2007) </a:t>
            </a:r>
            <a:r>
              <a:rPr lang="en-GB" altLang="it-IT" sz="1200" dirty="0">
                <a:latin typeface="Trebuchet MS" panose="020B0603020202020204" pitchFamily="34" charset="0"/>
              </a:rPr>
              <a:t>with mean value of </a:t>
            </a:r>
            <a:r>
              <a:rPr lang="it-IT" altLang="it-IT" sz="1200" dirty="0">
                <a:latin typeface="Trebuchet MS" panose="020B0603020202020204" pitchFamily="34" charset="0"/>
              </a:rPr>
              <a:t>0.7 ± 0.2*10¹³m³.</a:t>
            </a:r>
          </a:p>
        </p:txBody>
      </p:sp>
      <p:pic>
        <p:nvPicPr>
          <p:cNvPr id="55" name="Picture 15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5593" y="4650589"/>
            <a:ext cx="2189933" cy="144623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56" name="Immagine 200" descr="hssw_prod_con sd_gennaioAIOL.emf"/>
          <p:cNvPicPr>
            <a:picLocks/>
          </p:cNvPicPr>
          <p:nvPr/>
        </p:nvPicPr>
        <p:blipFill>
          <a:blip r:embed="rId6" cstate="print">
            <a:extLst>
              <a:ext uri="{28A0092B-C50C-407E-A947-70E740481C1C}">
                <a14:useLocalDpi xmlns:a14="http://schemas.microsoft.com/office/drawing/2010/main" val="0"/>
              </a:ext>
            </a:extLst>
          </a:blip>
          <a:srcRect l="8752" t="3336" r="9361" b="5185"/>
          <a:stretch>
            <a:fillRect/>
          </a:stretch>
        </p:blipFill>
        <p:spPr bwMode="auto">
          <a:xfrm>
            <a:off x="277302" y="2847766"/>
            <a:ext cx="3071979" cy="1564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 name="CasellaDiTesto 145"/>
          <p:cNvSpPr txBox="1">
            <a:spLocks noChangeArrowheads="1"/>
          </p:cNvSpPr>
          <p:nvPr/>
        </p:nvSpPr>
        <p:spPr bwMode="auto">
          <a:xfrm rot="16200000">
            <a:off x="-738535" y="3635552"/>
            <a:ext cx="180433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12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sz="107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9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76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7600">
                <a:solidFill>
                  <a:schemeClr val="tx1"/>
                </a:solidFill>
                <a:latin typeface="Calibri" panose="020F0502020204030204" pitchFamily="34" charset="0"/>
                <a:ea typeface="ＭＳ Ｐゴシック" panose="020B0600070205080204" pitchFamily="34" charset="-128"/>
              </a:defRPr>
            </a:lvl5pPr>
            <a:lvl6pPr marL="2514600" indent="-228600" defTabSz="3495675" eaLnBrk="0" fontAlgn="base" hangingPunct="0">
              <a:spcBef>
                <a:spcPct val="20000"/>
              </a:spcBef>
              <a:spcAft>
                <a:spcPct val="0"/>
              </a:spcAft>
              <a:buFont typeface="Arial" panose="020B0604020202020204" pitchFamily="34" charset="0"/>
              <a:buChar char="»"/>
              <a:defRPr sz="7600">
                <a:solidFill>
                  <a:schemeClr val="tx1"/>
                </a:solidFill>
                <a:latin typeface="Calibri" panose="020F0502020204030204" pitchFamily="34" charset="0"/>
                <a:ea typeface="ＭＳ Ｐゴシック" panose="020B0600070205080204" pitchFamily="34" charset="-128"/>
              </a:defRPr>
            </a:lvl6pPr>
            <a:lvl7pPr marL="2971800" indent="-228600" defTabSz="3495675" eaLnBrk="0" fontAlgn="base" hangingPunct="0">
              <a:spcBef>
                <a:spcPct val="20000"/>
              </a:spcBef>
              <a:spcAft>
                <a:spcPct val="0"/>
              </a:spcAft>
              <a:buFont typeface="Arial" panose="020B0604020202020204" pitchFamily="34" charset="0"/>
              <a:buChar char="»"/>
              <a:defRPr sz="7600">
                <a:solidFill>
                  <a:schemeClr val="tx1"/>
                </a:solidFill>
                <a:latin typeface="Calibri" panose="020F0502020204030204" pitchFamily="34" charset="0"/>
                <a:ea typeface="ＭＳ Ｐゴシック" panose="020B0600070205080204" pitchFamily="34" charset="-128"/>
              </a:defRPr>
            </a:lvl7pPr>
            <a:lvl8pPr marL="3429000" indent="-228600" defTabSz="3495675" eaLnBrk="0" fontAlgn="base" hangingPunct="0">
              <a:spcBef>
                <a:spcPct val="20000"/>
              </a:spcBef>
              <a:spcAft>
                <a:spcPct val="0"/>
              </a:spcAft>
              <a:buFont typeface="Arial" panose="020B0604020202020204" pitchFamily="34" charset="0"/>
              <a:buChar char="»"/>
              <a:defRPr sz="7600">
                <a:solidFill>
                  <a:schemeClr val="tx1"/>
                </a:solidFill>
                <a:latin typeface="Calibri" panose="020F0502020204030204" pitchFamily="34" charset="0"/>
                <a:ea typeface="ＭＳ Ｐゴシック" panose="020B0600070205080204" pitchFamily="34" charset="-128"/>
              </a:defRPr>
            </a:lvl8pPr>
            <a:lvl9pPr marL="3886200" indent="-228600" defTabSz="3495675" eaLnBrk="0" fontAlgn="base" hangingPunct="0">
              <a:spcBef>
                <a:spcPct val="20000"/>
              </a:spcBef>
              <a:spcAft>
                <a:spcPct val="0"/>
              </a:spcAft>
              <a:buFont typeface="Arial" panose="020B0604020202020204" pitchFamily="34" charset="0"/>
              <a:buChar char="»"/>
              <a:defRPr sz="7600">
                <a:solidFill>
                  <a:schemeClr val="tx1"/>
                </a:solidFill>
                <a:latin typeface="Calibri" panose="020F0502020204030204" pitchFamily="34" charset="0"/>
                <a:ea typeface="ＭＳ Ｐゴシック" panose="020B0600070205080204" pitchFamily="34" charset="-128"/>
              </a:defRPr>
            </a:lvl9pPr>
          </a:lstStyle>
          <a:p>
            <a:pPr algn="r" eaLnBrk="1" hangingPunct="1">
              <a:spcBef>
                <a:spcPct val="0"/>
              </a:spcBef>
              <a:buFontTx/>
              <a:buNone/>
            </a:pPr>
            <a:r>
              <a:rPr lang="it-IT" altLang="it-IT" sz="900" b="1" dirty="0">
                <a:latin typeface="Arial" panose="020B0604020202020204" pitchFamily="34" charset="0"/>
              </a:rPr>
              <a:t>HSSW  production [10¹³m³]</a:t>
            </a:r>
          </a:p>
        </p:txBody>
      </p:sp>
      <p:sp>
        <p:nvSpPr>
          <p:cNvPr id="58" name="CasellaDiTesto 200"/>
          <p:cNvSpPr txBox="1">
            <a:spLocks noChangeArrowheads="1"/>
          </p:cNvSpPr>
          <p:nvPr/>
        </p:nvSpPr>
        <p:spPr bwMode="auto">
          <a:xfrm>
            <a:off x="695213" y="4358488"/>
            <a:ext cx="212248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12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sz="107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9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76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7600">
                <a:solidFill>
                  <a:schemeClr val="tx1"/>
                </a:solidFill>
                <a:latin typeface="Calibri" panose="020F0502020204030204" pitchFamily="34" charset="0"/>
                <a:ea typeface="ＭＳ Ｐゴシック" panose="020B0600070205080204" pitchFamily="34" charset="-128"/>
              </a:defRPr>
            </a:lvl5pPr>
            <a:lvl6pPr marL="2514600" indent="-228600" defTabSz="3495675" eaLnBrk="0" fontAlgn="base" hangingPunct="0">
              <a:spcBef>
                <a:spcPct val="20000"/>
              </a:spcBef>
              <a:spcAft>
                <a:spcPct val="0"/>
              </a:spcAft>
              <a:buFont typeface="Arial" panose="020B0604020202020204" pitchFamily="34" charset="0"/>
              <a:buChar char="»"/>
              <a:defRPr sz="7600">
                <a:solidFill>
                  <a:schemeClr val="tx1"/>
                </a:solidFill>
                <a:latin typeface="Calibri" panose="020F0502020204030204" pitchFamily="34" charset="0"/>
                <a:ea typeface="ＭＳ Ｐゴシック" panose="020B0600070205080204" pitchFamily="34" charset="-128"/>
              </a:defRPr>
            </a:lvl6pPr>
            <a:lvl7pPr marL="2971800" indent="-228600" defTabSz="3495675" eaLnBrk="0" fontAlgn="base" hangingPunct="0">
              <a:spcBef>
                <a:spcPct val="20000"/>
              </a:spcBef>
              <a:spcAft>
                <a:spcPct val="0"/>
              </a:spcAft>
              <a:buFont typeface="Arial" panose="020B0604020202020204" pitchFamily="34" charset="0"/>
              <a:buChar char="»"/>
              <a:defRPr sz="7600">
                <a:solidFill>
                  <a:schemeClr val="tx1"/>
                </a:solidFill>
                <a:latin typeface="Calibri" panose="020F0502020204030204" pitchFamily="34" charset="0"/>
                <a:ea typeface="ＭＳ Ｐゴシック" panose="020B0600070205080204" pitchFamily="34" charset="-128"/>
              </a:defRPr>
            </a:lvl7pPr>
            <a:lvl8pPr marL="3429000" indent="-228600" defTabSz="3495675" eaLnBrk="0" fontAlgn="base" hangingPunct="0">
              <a:spcBef>
                <a:spcPct val="20000"/>
              </a:spcBef>
              <a:spcAft>
                <a:spcPct val="0"/>
              </a:spcAft>
              <a:buFont typeface="Arial" panose="020B0604020202020204" pitchFamily="34" charset="0"/>
              <a:buChar char="»"/>
              <a:defRPr sz="7600">
                <a:solidFill>
                  <a:schemeClr val="tx1"/>
                </a:solidFill>
                <a:latin typeface="Calibri" panose="020F0502020204030204" pitchFamily="34" charset="0"/>
                <a:ea typeface="ＭＳ Ｐゴシック" panose="020B0600070205080204" pitchFamily="34" charset="-128"/>
              </a:defRPr>
            </a:lvl8pPr>
            <a:lvl9pPr marL="3886200" indent="-228600" defTabSz="3495675" eaLnBrk="0" fontAlgn="base" hangingPunct="0">
              <a:spcBef>
                <a:spcPct val="20000"/>
              </a:spcBef>
              <a:spcAft>
                <a:spcPct val="0"/>
              </a:spcAft>
              <a:buFont typeface="Arial" panose="020B0604020202020204" pitchFamily="34" charset="0"/>
              <a:buChar char="»"/>
              <a:defRPr sz="76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it-IT" altLang="it-IT" sz="800" b="1">
                <a:latin typeface="Arial" panose="020B0604020202020204" pitchFamily="34" charset="0"/>
              </a:rPr>
              <a:t>Time [years]</a:t>
            </a:r>
          </a:p>
        </p:txBody>
      </p:sp>
    </p:spTree>
    <p:extLst>
      <p:ext uri="{BB962C8B-B14F-4D97-AF65-F5344CB8AC3E}">
        <p14:creationId xmlns:p14="http://schemas.microsoft.com/office/powerpoint/2010/main" val="311219298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239527" y="1268760"/>
            <a:ext cx="8106109" cy="1200329"/>
          </a:xfrm>
          <a:prstGeom prst="rect">
            <a:avLst/>
          </a:prstGeom>
        </p:spPr>
        <p:txBody>
          <a:bodyPr wrap="square">
            <a:spAutoFit/>
          </a:bodyPr>
          <a:lstStyle/>
          <a:p>
            <a:pPr algn="ctr"/>
            <a:r>
              <a:rPr lang="it-IT" sz="3600" b="1" dirty="0" smtClean="0">
                <a:solidFill>
                  <a:srgbClr val="002060"/>
                </a:solidFill>
              </a:rPr>
              <a:t>Sea </a:t>
            </a:r>
            <a:r>
              <a:rPr lang="it-IT" sz="3600" b="1" dirty="0" err="1">
                <a:solidFill>
                  <a:srgbClr val="002060"/>
                </a:solidFill>
              </a:rPr>
              <a:t>ice</a:t>
            </a:r>
            <a:r>
              <a:rPr lang="it-IT" sz="3600" b="1" dirty="0">
                <a:solidFill>
                  <a:srgbClr val="002060"/>
                </a:solidFill>
              </a:rPr>
              <a:t> mass balance in the </a:t>
            </a:r>
            <a:endParaRPr lang="it-IT" sz="3600" b="1" dirty="0" smtClean="0">
              <a:solidFill>
                <a:srgbClr val="002060"/>
              </a:solidFill>
            </a:endParaRPr>
          </a:p>
          <a:p>
            <a:pPr algn="ctr"/>
            <a:r>
              <a:rPr lang="it-IT" sz="3600" b="1" dirty="0" smtClean="0">
                <a:solidFill>
                  <a:srgbClr val="002060"/>
                </a:solidFill>
              </a:rPr>
              <a:t>Terra </a:t>
            </a:r>
            <a:r>
              <a:rPr lang="it-IT" sz="3600" b="1" dirty="0">
                <a:solidFill>
                  <a:srgbClr val="002060"/>
                </a:solidFill>
              </a:rPr>
              <a:t>Nova </a:t>
            </a:r>
            <a:r>
              <a:rPr lang="it-IT" sz="3600" b="1" dirty="0" err="1">
                <a:solidFill>
                  <a:srgbClr val="002060"/>
                </a:solidFill>
              </a:rPr>
              <a:t>Bay</a:t>
            </a:r>
            <a:r>
              <a:rPr lang="it-IT" sz="3600" b="1" dirty="0">
                <a:solidFill>
                  <a:srgbClr val="002060"/>
                </a:solidFill>
              </a:rPr>
              <a:t> </a:t>
            </a:r>
            <a:r>
              <a:rPr lang="it-IT" sz="3600" b="1" dirty="0" err="1">
                <a:solidFill>
                  <a:srgbClr val="002060"/>
                </a:solidFill>
              </a:rPr>
              <a:t>polynya</a:t>
            </a:r>
            <a:r>
              <a:rPr lang="it-IT" sz="3600" b="1" dirty="0">
                <a:solidFill>
                  <a:srgbClr val="002060"/>
                </a:solidFill>
              </a:rPr>
              <a:t> </a:t>
            </a:r>
            <a:endParaRPr lang="it-IT" sz="3600" b="1" dirty="0" smtClean="0">
              <a:solidFill>
                <a:srgbClr val="002060"/>
              </a:solidFill>
            </a:endParaRPr>
          </a:p>
        </p:txBody>
      </p:sp>
      <p:sp>
        <p:nvSpPr>
          <p:cNvPr id="5" name="Rettangolo 4"/>
          <p:cNvSpPr/>
          <p:nvPr/>
        </p:nvSpPr>
        <p:spPr>
          <a:xfrm>
            <a:off x="539552" y="2852936"/>
            <a:ext cx="8496944" cy="369332"/>
          </a:xfrm>
          <a:prstGeom prst="rect">
            <a:avLst/>
          </a:prstGeom>
        </p:spPr>
        <p:txBody>
          <a:bodyPr wrap="square">
            <a:spAutoFit/>
          </a:bodyPr>
          <a:lstStyle/>
          <a:p>
            <a:r>
              <a:rPr lang="it-IT" dirty="0" err="1">
                <a:solidFill>
                  <a:srgbClr val="002060"/>
                </a:solidFill>
              </a:rPr>
              <a:t>Sansiviero</a:t>
            </a:r>
            <a:r>
              <a:rPr lang="it-IT" dirty="0">
                <a:solidFill>
                  <a:srgbClr val="002060"/>
                </a:solidFill>
              </a:rPr>
              <a:t> M., </a:t>
            </a:r>
            <a:r>
              <a:rPr lang="it-IT" dirty="0" err="1">
                <a:solidFill>
                  <a:srgbClr val="002060"/>
                </a:solidFill>
              </a:rPr>
              <a:t>Morales</a:t>
            </a:r>
            <a:r>
              <a:rPr lang="it-IT" dirty="0">
                <a:solidFill>
                  <a:srgbClr val="002060"/>
                </a:solidFill>
              </a:rPr>
              <a:t> </a:t>
            </a:r>
            <a:r>
              <a:rPr lang="it-IT" dirty="0" err="1">
                <a:solidFill>
                  <a:srgbClr val="002060"/>
                </a:solidFill>
              </a:rPr>
              <a:t>Maqueda</a:t>
            </a:r>
            <a:r>
              <a:rPr lang="it-IT" dirty="0">
                <a:solidFill>
                  <a:srgbClr val="002060"/>
                </a:solidFill>
              </a:rPr>
              <a:t> M. Á., Fusco G., </a:t>
            </a:r>
            <a:r>
              <a:rPr lang="it-IT" dirty="0" err="1">
                <a:solidFill>
                  <a:srgbClr val="002060"/>
                </a:solidFill>
              </a:rPr>
              <a:t>Aulicino</a:t>
            </a:r>
            <a:r>
              <a:rPr lang="it-IT" dirty="0">
                <a:solidFill>
                  <a:srgbClr val="002060"/>
                </a:solidFill>
              </a:rPr>
              <a:t> G., Flocco D. and </a:t>
            </a:r>
            <a:r>
              <a:rPr lang="it-IT" dirty="0" err="1">
                <a:solidFill>
                  <a:srgbClr val="002060"/>
                </a:solidFill>
              </a:rPr>
              <a:t>Budillon</a:t>
            </a:r>
            <a:r>
              <a:rPr lang="it-IT" dirty="0">
                <a:solidFill>
                  <a:srgbClr val="002060"/>
                </a:solidFill>
              </a:rPr>
              <a:t> G.</a:t>
            </a:r>
            <a:r>
              <a:rPr lang="it-IT" sz="1400" dirty="0">
                <a:solidFill>
                  <a:srgbClr val="002060"/>
                </a:solidFill>
              </a:rPr>
              <a:t> </a:t>
            </a:r>
            <a:endParaRPr lang="it-IT" sz="2000" dirty="0"/>
          </a:p>
        </p:txBody>
      </p:sp>
    </p:spTree>
    <p:extLst>
      <p:ext uri="{BB962C8B-B14F-4D97-AF65-F5344CB8AC3E}">
        <p14:creationId xmlns:p14="http://schemas.microsoft.com/office/powerpoint/2010/main" val="209937426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2673785" y="2852936"/>
            <a:ext cx="4084463" cy="369332"/>
          </a:xfrm>
          <a:prstGeom prst="rect">
            <a:avLst/>
          </a:prstGeom>
        </p:spPr>
        <p:txBody>
          <a:bodyPr wrap="square">
            <a:spAutoFit/>
          </a:bodyPr>
          <a:lstStyle/>
          <a:p>
            <a:r>
              <a:rPr lang="it-IT" b="1" u="sng" kern="0" dirty="0" smtClean="0">
                <a:solidFill>
                  <a:srgbClr val="000066"/>
                </a:solidFill>
                <a:latin typeface="+mn-lt"/>
                <a:cs typeface="+mn-cs"/>
              </a:rPr>
              <a:t>COUPLED SEA ICE – OCEAN MODEL</a:t>
            </a:r>
            <a:r>
              <a:rPr lang="it-IT" b="1" kern="0" dirty="0" smtClean="0">
                <a:solidFill>
                  <a:srgbClr val="FF0000"/>
                </a:solidFill>
                <a:latin typeface="+mn-lt"/>
                <a:cs typeface="+mn-cs"/>
              </a:rPr>
              <a:t> </a:t>
            </a:r>
            <a:endParaRPr lang="it-IT" kern="0" dirty="0" smtClean="0">
              <a:solidFill>
                <a:srgbClr val="FF0000"/>
              </a:solidFill>
              <a:latin typeface="+mn-lt"/>
              <a:cs typeface="+mn-cs"/>
            </a:endParaRPr>
          </a:p>
        </p:txBody>
      </p:sp>
      <p:sp>
        <p:nvSpPr>
          <p:cNvPr id="6" name="Rettangolo 5"/>
          <p:cNvSpPr/>
          <p:nvPr/>
        </p:nvSpPr>
        <p:spPr>
          <a:xfrm>
            <a:off x="1667829" y="3193231"/>
            <a:ext cx="8304771" cy="246221"/>
          </a:xfrm>
          <a:prstGeom prst="rect">
            <a:avLst/>
          </a:prstGeom>
        </p:spPr>
        <p:txBody>
          <a:bodyPr wrap="square">
            <a:spAutoFit/>
          </a:bodyPr>
          <a:lstStyle/>
          <a:p>
            <a:r>
              <a:rPr lang="it-IT" sz="1000" kern="0" dirty="0" err="1" smtClean="0">
                <a:solidFill>
                  <a:srgbClr val="000066"/>
                </a:solidFill>
                <a:latin typeface="Times New Roman"/>
              </a:rPr>
              <a:t>developed</a:t>
            </a:r>
            <a:r>
              <a:rPr lang="it-IT" sz="1000" kern="0" dirty="0" smtClean="0">
                <a:solidFill>
                  <a:srgbClr val="000066"/>
                </a:solidFill>
                <a:latin typeface="Times New Roman"/>
              </a:rPr>
              <a:t> in </a:t>
            </a:r>
            <a:r>
              <a:rPr lang="it-IT" sz="1000" kern="0" dirty="0">
                <a:solidFill>
                  <a:srgbClr val="000066"/>
                </a:solidFill>
                <a:latin typeface="Times New Roman"/>
              </a:rPr>
              <a:t>partnershi</a:t>
            </a:r>
            <a:r>
              <a:rPr lang="it-IT" sz="1000" u="sng" kern="0" dirty="0">
                <a:solidFill>
                  <a:srgbClr val="000066"/>
                </a:solidFill>
                <a:latin typeface="Times New Roman"/>
              </a:rPr>
              <a:t>p</a:t>
            </a:r>
            <a:r>
              <a:rPr lang="it-IT" sz="1000" kern="0" dirty="0">
                <a:solidFill>
                  <a:srgbClr val="000066"/>
                </a:solidFill>
                <a:latin typeface="Times New Roman"/>
              </a:rPr>
              <a:t> with </a:t>
            </a:r>
            <a:r>
              <a:rPr lang="it-IT" sz="1000" b="1" kern="0" dirty="0">
                <a:solidFill>
                  <a:srgbClr val="000066"/>
                </a:solidFill>
                <a:latin typeface="Times New Roman"/>
              </a:rPr>
              <a:t>Dr M. Á. </a:t>
            </a:r>
            <a:r>
              <a:rPr lang="it-IT" sz="1000" b="1" kern="0" dirty="0" err="1">
                <a:solidFill>
                  <a:srgbClr val="000066"/>
                </a:solidFill>
                <a:latin typeface="Times New Roman"/>
              </a:rPr>
              <a:t>Morales</a:t>
            </a:r>
            <a:r>
              <a:rPr lang="it-IT" sz="1000" b="1" kern="0" dirty="0">
                <a:solidFill>
                  <a:srgbClr val="000066"/>
                </a:solidFill>
                <a:latin typeface="Times New Roman"/>
              </a:rPr>
              <a:t> </a:t>
            </a:r>
            <a:r>
              <a:rPr lang="it-IT" sz="1000" b="1" kern="0" dirty="0" err="1" smtClean="0">
                <a:solidFill>
                  <a:srgbClr val="000066"/>
                </a:solidFill>
                <a:latin typeface="Times New Roman"/>
              </a:rPr>
              <a:t>Maqueda</a:t>
            </a:r>
            <a:r>
              <a:rPr lang="it-IT" sz="1000" b="1" kern="0" dirty="0" smtClean="0">
                <a:solidFill>
                  <a:srgbClr val="000066"/>
                </a:solidFill>
                <a:latin typeface="Times New Roman"/>
              </a:rPr>
              <a:t> </a:t>
            </a:r>
            <a:r>
              <a:rPr lang="it-IT" sz="1000" kern="0" dirty="0" smtClean="0">
                <a:solidFill>
                  <a:srgbClr val="000066"/>
                </a:solidFill>
                <a:latin typeface="Times New Roman"/>
              </a:rPr>
              <a:t>(National </a:t>
            </a:r>
            <a:r>
              <a:rPr lang="it-IT" sz="1000" kern="0" dirty="0" err="1">
                <a:solidFill>
                  <a:srgbClr val="000066"/>
                </a:solidFill>
                <a:latin typeface="Times New Roman"/>
              </a:rPr>
              <a:t>Oceanography</a:t>
            </a:r>
            <a:r>
              <a:rPr lang="it-IT" sz="1000" kern="0" dirty="0">
                <a:solidFill>
                  <a:srgbClr val="000066"/>
                </a:solidFill>
                <a:latin typeface="Times New Roman"/>
              </a:rPr>
              <a:t> </a:t>
            </a:r>
            <a:r>
              <a:rPr lang="it-IT" sz="1000" kern="0" dirty="0" smtClean="0">
                <a:solidFill>
                  <a:srgbClr val="000066"/>
                </a:solidFill>
                <a:latin typeface="Times New Roman"/>
              </a:rPr>
              <a:t> Centre </a:t>
            </a:r>
            <a:r>
              <a:rPr lang="it-IT" sz="1000" kern="0" dirty="0">
                <a:solidFill>
                  <a:srgbClr val="000066"/>
                </a:solidFill>
                <a:latin typeface="Times New Roman"/>
              </a:rPr>
              <a:t>– </a:t>
            </a:r>
            <a:r>
              <a:rPr lang="it-IT" sz="1000" b="1" kern="0" dirty="0">
                <a:solidFill>
                  <a:srgbClr val="000066"/>
                </a:solidFill>
                <a:latin typeface="Times New Roman"/>
              </a:rPr>
              <a:t>NOC</a:t>
            </a:r>
            <a:r>
              <a:rPr lang="it-IT" sz="1000" kern="0">
                <a:solidFill>
                  <a:srgbClr val="000066"/>
                </a:solidFill>
                <a:latin typeface="Times New Roman"/>
              </a:rPr>
              <a:t>, </a:t>
            </a:r>
            <a:r>
              <a:rPr lang="it-IT" sz="1000" kern="0" smtClean="0">
                <a:solidFill>
                  <a:srgbClr val="000066"/>
                </a:solidFill>
                <a:latin typeface="Times New Roman"/>
              </a:rPr>
              <a:t> Liverpool, UK</a:t>
            </a:r>
            <a:r>
              <a:rPr lang="it-IT" sz="1000" kern="0" dirty="0">
                <a:solidFill>
                  <a:srgbClr val="000066"/>
                </a:solidFill>
                <a:latin typeface="Times New Roman"/>
              </a:rPr>
              <a:t>)</a:t>
            </a:r>
            <a:endParaRPr lang="it-IT" sz="1000" dirty="0"/>
          </a:p>
        </p:txBody>
      </p:sp>
      <p:sp>
        <p:nvSpPr>
          <p:cNvPr id="7" name="Rettangolo 6"/>
          <p:cNvSpPr/>
          <p:nvPr/>
        </p:nvSpPr>
        <p:spPr>
          <a:xfrm>
            <a:off x="323528" y="3717032"/>
            <a:ext cx="8496944" cy="369332"/>
          </a:xfrm>
          <a:prstGeom prst="rect">
            <a:avLst/>
          </a:prstGeom>
        </p:spPr>
        <p:txBody>
          <a:bodyPr wrap="square">
            <a:spAutoFit/>
          </a:bodyPr>
          <a:lstStyle/>
          <a:p>
            <a:r>
              <a:rPr lang="en-US" dirty="0">
                <a:solidFill>
                  <a:srgbClr val="002060"/>
                </a:solidFill>
              </a:rPr>
              <a:t>i</a:t>
            </a:r>
            <a:r>
              <a:rPr lang="en-US" dirty="0" smtClean="0">
                <a:solidFill>
                  <a:srgbClr val="002060"/>
                </a:solidFill>
              </a:rPr>
              <a:t>n order to simulate the seasonal cycle of sea ice formation in, and export off, the polynya</a:t>
            </a:r>
          </a:p>
        </p:txBody>
      </p:sp>
      <p:sp>
        <p:nvSpPr>
          <p:cNvPr id="28" name="Rettangolo 27"/>
          <p:cNvSpPr/>
          <p:nvPr/>
        </p:nvSpPr>
        <p:spPr>
          <a:xfrm>
            <a:off x="3597672" y="485719"/>
            <a:ext cx="2020562" cy="400110"/>
          </a:xfrm>
          <a:prstGeom prst="rect">
            <a:avLst/>
          </a:prstGeom>
        </p:spPr>
        <p:txBody>
          <a:bodyPr wrap="square">
            <a:spAutoFit/>
          </a:bodyPr>
          <a:lstStyle/>
          <a:p>
            <a:r>
              <a:rPr lang="en-US" sz="2000" b="1" u="sng" dirty="0" smtClean="0">
                <a:solidFill>
                  <a:srgbClr val="000066"/>
                </a:solidFill>
                <a:effectLst>
                  <a:outerShdw blurRad="38100" dist="38100" dir="2700000" algn="tl">
                    <a:srgbClr val="000000">
                      <a:alpha val="43137"/>
                    </a:srgbClr>
                  </a:outerShdw>
                </a:effectLst>
                <a:latin typeface="Times New Roman"/>
              </a:rPr>
              <a:t>OBJECTIVES:</a:t>
            </a:r>
            <a:endParaRPr lang="it-IT" sz="2000" b="1" u="sng" dirty="0">
              <a:solidFill>
                <a:srgbClr val="000066"/>
              </a:solidFill>
              <a:effectLst>
                <a:outerShdw blurRad="38100" dist="38100" dir="2700000" algn="tl">
                  <a:srgbClr val="000000">
                    <a:alpha val="43137"/>
                  </a:srgbClr>
                </a:outerShdw>
              </a:effectLst>
              <a:latin typeface="Times New Roman"/>
            </a:endParaRPr>
          </a:p>
        </p:txBody>
      </p:sp>
      <p:sp>
        <p:nvSpPr>
          <p:cNvPr id="29" name="Rettangolo 28"/>
          <p:cNvSpPr/>
          <p:nvPr/>
        </p:nvSpPr>
        <p:spPr>
          <a:xfrm>
            <a:off x="174888" y="1124744"/>
            <a:ext cx="8922400" cy="723275"/>
          </a:xfrm>
          <a:prstGeom prst="rect">
            <a:avLst/>
          </a:prstGeom>
        </p:spPr>
        <p:txBody>
          <a:bodyPr wrap="square">
            <a:spAutoFit/>
          </a:bodyPr>
          <a:lstStyle/>
          <a:p>
            <a:pPr marL="285750" indent="-285750">
              <a:spcBef>
                <a:spcPts val="600"/>
              </a:spcBef>
              <a:buClr>
                <a:srgbClr val="002060"/>
              </a:buClr>
              <a:buFont typeface="Arial" panose="020B0604020202020204" pitchFamily="34" charset="0"/>
              <a:buChar char="•"/>
            </a:pPr>
            <a:r>
              <a:rPr lang="en-US" b="1" dirty="0" smtClean="0">
                <a:solidFill>
                  <a:srgbClr val="000066"/>
                </a:solidFill>
                <a:latin typeface="Times New Roman"/>
              </a:rPr>
              <a:t>Investigate sea </a:t>
            </a:r>
            <a:r>
              <a:rPr lang="en-US" b="1" dirty="0">
                <a:solidFill>
                  <a:srgbClr val="000066"/>
                </a:solidFill>
                <a:latin typeface="Times New Roman"/>
              </a:rPr>
              <a:t>ice cover seasonal </a:t>
            </a:r>
            <a:r>
              <a:rPr lang="en-US" b="1" dirty="0" smtClean="0">
                <a:solidFill>
                  <a:srgbClr val="000066"/>
                </a:solidFill>
                <a:latin typeface="Times New Roman"/>
              </a:rPr>
              <a:t>variability in TNB in response to external forcing</a:t>
            </a:r>
          </a:p>
          <a:p>
            <a:pPr marL="285750" indent="-285750">
              <a:spcBef>
                <a:spcPts val="600"/>
              </a:spcBef>
              <a:buClr>
                <a:srgbClr val="002060"/>
              </a:buClr>
              <a:buFont typeface="Arial" panose="020B0604020202020204" pitchFamily="34" charset="0"/>
              <a:buChar char="•"/>
            </a:pPr>
            <a:r>
              <a:rPr lang="it-IT" b="1" dirty="0" smtClean="0">
                <a:solidFill>
                  <a:srgbClr val="000066"/>
                </a:solidFill>
                <a:latin typeface="Times New Roman"/>
              </a:rPr>
              <a:t>Estimate </a:t>
            </a:r>
            <a:r>
              <a:rPr lang="it-IT" b="1" dirty="0" err="1">
                <a:solidFill>
                  <a:srgbClr val="000066"/>
                </a:solidFill>
                <a:latin typeface="Times New Roman"/>
              </a:rPr>
              <a:t>sea</a:t>
            </a:r>
            <a:r>
              <a:rPr lang="it-IT" b="1" dirty="0">
                <a:solidFill>
                  <a:srgbClr val="000066"/>
                </a:solidFill>
                <a:latin typeface="Times New Roman"/>
              </a:rPr>
              <a:t> </a:t>
            </a:r>
            <a:r>
              <a:rPr lang="it-IT" b="1" dirty="0" err="1" smtClean="0">
                <a:solidFill>
                  <a:srgbClr val="000066"/>
                </a:solidFill>
                <a:latin typeface="Times New Roman"/>
              </a:rPr>
              <a:t>ice</a:t>
            </a:r>
            <a:r>
              <a:rPr lang="it-IT" b="1" dirty="0" smtClean="0">
                <a:solidFill>
                  <a:srgbClr val="000066"/>
                </a:solidFill>
                <a:latin typeface="Times New Roman"/>
              </a:rPr>
              <a:t> production and </a:t>
            </a:r>
            <a:r>
              <a:rPr lang="it-IT" b="1" dirty="0" err="1">
                <a:solidFill>
                  <a:srgbClr val="000066"/>
                </a:solidFill>
                <a:latin typeface="Times New Roman"/>
              </a:rPr>
              <a:t>p</a:t>
            </a:r>
            <a:r>
              <a:rPr lang="it-IT" b="1" dirty="0" err="1" smtClean="0">
                <a:solidFill>
                  <a:srgbClr val="000066"/>
                </a:solidFill>
                <a:latin typeface="Times New Roman"/>
              </a:rPr>
              <a:t>olynya</a:t>
            </a:r>
            <a:r>
              <a:rPr lang="it-IT" b="1" dirty="0" smtClean="0">
                <a:solidFill>
                  <a:srgbClr val="000066"/>
                </a:solidFill>
                <a:latin typeface="Times New Roman"/>
              </a:rPr>
              <a:t> </a:t>
            </a:r>
            <a:r>
              <a:rPr lang="it-IT" b="1" dirty="0" err="1">
                <a:solidFill>
                  <a:srgbClr val="000066"/>
                </a:solidFill>
                <a:latin typeface="Times New Roman"/>
              </a:rPr>
              <a:t>extent</a:t>
            </a:r>
            <a:r>
              <a:rPr lang="it-IT" b="1" dirty="0">
                <a:solidFill>
                  <a:srgbClr val="000066"/>
                </a:solidFill>
                <a:latin typeface="Times New Roman"/>
              </a:rPr>
              <a:t> </a:t>
            </a:r>
          </a:p>
        </p:txBody>
      </p:sp>
      <p:sp>
        <p:nvSpPr>
          <p:cNvPr id="32" name="Freccia a destra con strisce 31"/>
          <p:cNvSpPr/>
          <p:nvPr/>
        </p:nvSpPr>
        <p:spPr>
          <a:xfrm rot="5400000">
            <a:off x="4193932" y="2006867"/>
            <a:ext cx="432047" cy="395993"/>
          </a:xfrm>
          <a:prstGeom prst="stripedRightArrow">
            <a:avLst/>
          </a:prstGeom>
          <a:noFill/>
          <a:ln w="254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8" name="Rectangle 24"/>
          <p:cNvSpPr>
            <a:spLocks noChangeArrowheads="1"/>
          </p:cNvSpPr>
          <p:nvPr/>
        </p:nvSpPr>
        <p:spPr bwMode="auto">
          <a:xfrm>
            <a:off x="604447" y="4553854"/>
            <a:ext cx="210612" cy="24476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spAutoFit/>
          </a:bodyPr>
          <a:lstStyle/>
          <a:p>
            <a:pPr hangingPunct="1">
              <a:lnSpc>
                <a:spcPct val="100000"/>
              </a:lnSpc>
              <a:tabLst>
                <a:tab pos="723900" algn="l"/>
                <a:tab pos="1447800" algn="l"/>
                <a:tab pos="2171700" algn="l"/>
                <a:tab pos="2895600" algn="l"/>
                <a:tab pos="3619500" algn="l"/>
              </a:tabLst>
            </a:pPr>
            <a:r>
              <a:rPr lang="en-GB" sz="1000" b="1" dirty="0" smtClean="0">
                <a:solidFill>
                  <a:srgbClr val="000066"/>
                </a:solidFill>
                <a:latin typeface="Calibri" charset="0"/>
              </a:rPr>
              <a:t> </a:t>
            </a:r>
            <a:endParaRPr lang="en-GB" sz="1000" b="1" dirty="0">
              <a:solidFill>
                <a:srgbClr val="000066"/>
              </a:solidFill>
              <a:latin typeface="Calibri" charset="0"/>
            </a:endParaRPr>
          </a:p>
        </p:txBody>
      </p:sp>
      <p:sp>
        <p:nvSpPr>
          <p:cNvPr id="51" name="Rectangle 45"/>
          <p:cNvSpPr>
            <a:spLocks noChangeArrowheads="1"/>
          </p:cNvSpPr>
          <p:nvPr/>
        </p:nvSpPr>
        <p:spPr bwMode="auto">
          <a:xfrm>
            <a:off x="395536" y="4811380"/>
            <a:ext cx="8568952" cy="9218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spAutoFit/>
          </a:bodyPr>
          <a:lstStyle/>
          <a:p>
            <a:pPr>
              <a:buSzPct val="45000"/>
              <a:tabLst>
                <a:tab pos="723900" algn="l"/>
                <a:tab pos="1447800" algn="l"/>
                <a:tab pos="2171700" algn="l"/>
                <a:tab pos="2895600" algn="l"/>
              </a:tabLst>
            </a:pPr>
            <a:r>
              <a:rPr lang="en-US" dirty="0" smtClean="0">
                <a:solidFill>
                  <a:srgbClr val="002060"/>
                </a:solidFill>
              </a:rPr>
              <a:t>The model is forced by a combination of ECMWF reanalysis (</a:t>
            </a:r>
            <a:r>
              <a:rPr lang="en-US" dirty="0" smtClean="0">
                <a:solidFill>
                  <a:srgbClr val="000066"/>
                </a:solidFill>
                <a:latin typeface="Calibri" charset="0"/>
              </a:rPr>
              <a:t>six-hourly parameters with a 0.5 × 0.5 degree horizontal resolution</a:t>
            </a:r>
            <a:r>
              <a:rPr lang="en-US" dirty="0" smtClean="0">
                <a:solidFill>
                  <a:srgbClr val="002060"/>
                </a:solidFill>
              </a:rPr>
              <a:t>) and in-situ data from two automatic weather stations (Rita and Manuela), and also by idealized profiles of oceanic data. </a:t>
            </a:r>
          </a:p>
        </p:txBody>
      </p:sp>
      <p:sp>
        <p:nvSpPr>
          <p:cNvPr id="52" name="Rectangle 46"/>
          <p:cNvSpPr>
            <a:spLocks noChangeArrowheads="1"/>
          </p:cNvSpPr>
          <p:nvPr/>
        </p:nvSpPr>
        <p:spPr bwMode="auto">
          <a:xfrm>
            <a:off x="611560" y="5120913"/>
            <a:ext cx="210612" cy="24476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spAutoFit/>
          </a:bodyPr>
          <a:lstStyle/>
          <a:p>
            <a:pPr>
              <a:buSzPct val="45000"/>
              <a:tabLst>
                <a:tab pos="723900" algn="l"/>
                <a:tab pos="1447800" algn="l"/>
                <a:tab pos="2171700" algn="l"/>
                <a:tab pos="2895600" algn="l"/>
                <a:tab pos="3619500" algn="l"/>
              </a:tabLst>
            </a:pPr>
            <a:r>
              <a:rPr lang="en-GB" sz="1000" dirty="0" smtClean="0">
                <a:solidFill>
                  <a:srgbClr val="000066"/>
                </a:solidFill>
              </a:rPr>
              <a:t> </a:t>
            </a:r>
            <a:endParaRPr lang="en-GB" sz="1000" b="1" u="sng" dirty="0">
              <a:solidFill>
                <a:srgbClr val="000066"/>
              </a:solidFill>
              <a:latin typeface="Calibri" charset="0"/>
            </a:endParaRPr>
          </a:p>
        </p:txBody>
      </p:sp>
      <p:sp>
        <p:nvSpPr>
          <p:cNvPr id="2" name="Avanti o successivo 1">
            <a:hlinkClick r:id="" action="ppaction://hlinkshowjump?jump=lastslide" highlightClick="1"/>
          </p:cNvPr>
          <p:cNvSpPr/>
          <p:nvPr/>
        </p:nvSpPr>
        <p:spPr>
          <a:xfrm>
            <a:off x="7524328" y="5949280"/>
            <a:ext cx="720080" cy="504056"/>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7005931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122812" y="573195"/>
            <a:ext cx="5025252" cy="3320942"/>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5" name="Immagine 4"/>
          <p:cNvPicPr/>
          <p:nvPr/>
        </p:nvPicPr>
        <p:blipFill>
          <a:blip r:embed="rId3" cstate="print">
            <a:extLst>
              <a:ext uri="{28A0092B-C50C-407E-A947-70E740481C1C}">
                <a14:useLocalDpi xmlns:a14="http://schemas.microsoft.com/office/drawing/2010/main" val="0"/>
              </a:ext>
            </a:extLst>
          </a:blip>
          <a:stretch>
            <a:fillRect/>
          </a:stretch>
        </p:blipFill>
        <p:spPr>
          <a:xfrm>
            <a:off x="4815757" y="4005065"/>
            <a:ext cx="4313214" cy="2592284"/>
          </a:xfrm>
          <a:prstGeom prst="rect">
            <a:avLst/>
          </a:prstGeom>
        </p:spPr>
      </p:pic>
      <p:sp>
        <p:nvSpPr>
          <p:cNvPr id="8" name="Rettangolo 7"/>
          <p:cNvSpPr/>
          <p:nvPr/>
        </p:nvSpPr>
        <p:spPr>
          <a:xfrm>
            <a:off x="6833214" y="3154144"/>
            <a:ext cx="2295757" cy="307777"/>
          </a:xfrm>
          <a:prstGeom prst="rect">
            <a:avLst/>
          </a:prstGeom>
        </p:spPr>
        <p:txBody>
          <a:bodyPr wrap="none">
            <a:spAutoFit/>
          </a:bodyPr>
          <a:lstStyle/>
          <a:p>
            <a:r>
              <a:rPr lang="en-US" sz="1400" dirty="0" smtClean="0">
                <a:latin typeface="Times New Roman"/>
              </a:rPr>
              <a:t>The largest opening of 2005  </a:t>
            </a:r>
            <a:endParaRPr lang="it-IT" sz="1400" dirty="0">
              <a:latin typeface="Times New Roman"/>
            </a:endParaRPr>
          </a:p>
        </p:txBody>
      </p:sp>
      <p:pic>
        <p:nvPicPr>
          <p:cNvPr id="9" name="Picture 3" descr="C:\Users\manuela\Desktop\Draft thesis\fig\AWS 23-31Jul.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15616" y="554050"/>
            <a:ext cx="4322087" cy="3090974"/>
          </a:xfrm>
          <a:prstGeom prst="rect">
            <a:avLst/>
          </a:prstGeom>
          <a:noFill/>
          <a:extLst>
            <a:ext uri="{909E8E84-426E-40DD-AFC4-6F175D3DCCD1}">
              <a14:hiddenFill xmlns:a14="http://schemas.microsoft.com/office/drawing/2010/main">
                <a:solidFill>
                  <a:srgbClr val="FFFFFF"/>
                </a:solidFill>
              </a14:hiddenFill>
            </a:ext>
          </a:extLst>
        </p:spPr>
      </p:pic>
      <p:sp>
        <p:nvSpPr>
          <p:cNvPr id="10" name="Rettangolo 9"/>
          <p:cNvSpPr/>
          <p:nvPr/>
        </p:nvSpPr>
        <p:spPr>
          <a:xfrm>
            <a:off x="745608" y="3903559"/>
            <a:ext cx="3925688" cy="2695358"/>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1" name="Immagine 10"/>
          <p:cNvPicPr/>
          <p:nvPr/>
        </p:nvPicPr>
        <p:blipFill rotWithShape="1">
          <a:blip r:embed="rId5" cstate="print">
            <a:extLst>
              <a:ext uri="{28A0092B-C50C-407E-A947-70E740481C1C}">
                <a14:useLocalDpi xmlns:a14="http://schemas.microsoft.com/office/drawing/2010/main" val="0"/>
              </a:ext>
            </a:extLst>
          </a:blip>
          <a:srcRect b="2416"/>
          <a:stretch/>
        </p:blipFill>
        <p:spPr bwMode="auto">
          <a:xfrm>
            <a:off x="1008213" y="4005064"/>
            <a:ext cx="3789210" cy="2545624"/>
          </a:xfrm>
          <a:prstGeom prst="rect">
            <a:avLst/>
          </a:prstGeom>
          <a:ln>
            <a:noFill/>
          </a:ln>
          <a:extLst>
            <a:ext uri="{53640926-AAD7-44D8-BBD7-CCE9431645EC}">
              <a14:shadowObscured xmlns:a14="http://schemas.microsoft.com/office/drawing/2010/main"/>
            </a:ext>
          </a:extLst>
        </p:spPr>
      </p:pic>
      <p:sp>
        <p:nvSpPr>
          <p:cNvPr id="15" name="CasellaDiTesto 14"/>
          <p:cNvSpPr txBox="1"/>
          <p:nvPr/>
        </p:nvSpPr>
        <p:spPr>
          <a:xfrm>
            <a:off x="102637" y="4685074"/>
            <a:ext cx="868963" cy="400110"/>
          </a:xfrm>
          <a:prstGeom prst="rect">
            <a:avLst/>
          </a:prstGeom>
          <a:noFill/>
        </p:spPr>
        <p:txBody>
          <a:bodyPr wrap="square" rtlCol="0">
            <a:spAutoFit/>
          </a:bodyPr>
          <a:lstStyle/>
          <a:p>
            <a:pPr algn="ctr"/>
            <a:r>
              <a:rPr lang="it-IT" sz="1000" dirty="0" smtClean="0"/>
              <a:t>IST MODIS </a:t>
            </a:r>
            <a:r>
              <a:rPr lang="it-IT" sz="1000" dirty="0" err="1" smtClean="0"/>
              <a:t>scenes</a:t>
            </a:r>
            <a:endParaRPr lang="it-IT" sz="1000" dirty="0"/>
          </a:p>
        </p:txBody>
      </p:sp>
      <p:sp>
        <p:nvSpPr>
          <p:cNvPr id="16" name="CasellaDiTesto 15"/>
          <p:cNvSpPr txBox="1"/>
          <p:nvPr/>
        </p:nvSpPr>
        <p:spPr>
          <a:xfrm>
            <a:off x="35496" y="5661248"/>
            <a:ext cx="1117218" cy="553998"/>
          </a:xfrm>
          <a:prstGeom prst="rect">
            <a:avLst/>
          </a:prstGeom>
          <a:noFill/>
        </p:spPr>
        <p:txBody>
          <a:bodyPr wrap="square" rtlCol="0">
            <a:spAutoFit/>
          </a:bodyPr>
          <a:lstStyle/>
          <a:p>
            <a:r>
              <a:rPr lang="it-IT" sz="1000" dirty="0" err="1" smtClean="0"/>
              <a:t>Modelled</a:t>
            </a:r>
            <a:r>
              <a:rPr lang="it-IT" sz="1000" dirty="0" smtClean="0"/>
              <a:t> </a:t>
            </a:r>
            <a:r>
              <a:rPr lang="it-IT" sz="1000" dirty="0" err="1" smtClean="0"/>
              <a:t>sea</a:t>
            </a:r>
            <a:r>
              <a:rPr lang="it-IT" sz="1000" dirty="0" smtClean="0"/>
              <a:t> </a:t>
            </a:r>
            <a:r>
              <a:rPr lang="it-IT" sz="1000" dirty="0" err="1" smtClean="0"/>
              <a:t>ice</a:t>
            </a:r>
            <a:r>
              <a:rPr lang="it-IT" sz="1000" dirty="0" smtClean="0"/>
              <a:t> </a:t>
            </a:r>
            <a:r>
              <a:rPr lang="it-IT" sz="1000" dirty="0" err="1" smtClean="0"/>
              <a:t>concentration</a:t>
            </a:r>
            <a:r>
              <a:rPr lang="it-IT" sz="1000" dirty="0" smtClean="0"/>
              <a:t> </a:t>
            </a:r>
            <a:r>
              <a:rPr lang="it-IT" sz="1000" dirty="0" err="1" smtClean="0"/>
              <a:t>maps</a:t>
            </a:r>
            <a:endParaRPr lang="it-IT" sz="1000" dirty="0"/>
          </a:p>
        </p:txBody>
      </p:sp>
      <p:cxnSp>
        <p:nvCxnSpPr>
          <p:cNvPr id="18" name="Connettore 2 17"/>
          <p:cNvCxnSpPr>
            <a:stCxn id="8" idx="2"/>
          </p:cNvCxnSpPr>
          <p:nvPr/>
        </p:nvCxnSpPr>
        <p:spPr>
          <a:xfrm>
            <a:off x="7981093" y="3461921"/>
            <a:ext cx="335323" cy="432216"/>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CasellaDiTesto 19"/>
          <p:cNvSpPr txBox="1"/>
          <p:nvPr/>
        </p:nvSpPr>
        <p:spPr>
          <a:xfrm>
            <a:off x="6084168" y="668595"/>
            <a:ext cx="2592288" cy="400110"/>
          </a:xfrm>
          <a:prstGeom prst="rect">
            <a:avLst/>
          </a:prstGeom>
        </p:spPr>
        <p:txBody>
          <a:bodyPr wrap="square">
            <a:spAutoFit/>
          </a:bodyPr>
          <a:lstStyle>
            <a:defPPr>
              <a:defRPr lang="it-IT"/>
            </a:defPPr>
            <a:lvl1pPr>
              <a:defRPr sz="2000" b="1" u="sng">
                <a:solidFill>
                  <a:srgbClr val="000066"/>
                </a:solidFill>
                <a:effectLst>
                  <a:outerShdw blurRad="38100" dist="38100" dir="2700000" algn="tl">
                    <a:srgbClr val="000000">
                      <a:alpha val="43137"/>
                    </a:srgbClr>
                  </a:outerShdw>
                </a:effectLst>
                <a:latin typeface="Times New Roman"/>
              </a:defRPr>
            </a:lvl1pPr>
          </a:lstStyle>
          <a:p>
            <a:r>
              <a:rPr lang="it-IT" dirty="0"/>
              <a:t>Model </a:t>
            </a:r>
            <a:r>
              <a:rPr lang="it-IT" dirty="0" err="1"/>
              <a:t>validation</a:t>
            </a:r>
            <a:endParaRPr lang="it-IT" dirty="0"/>
          </a:p>
        </p:txBody>
      </p:sp>
    </p:spTree>
    <p:extLst>
      <p:ext uri="{BB962C8B-B14F-4D97-AF65-F5344CB8AC3E}">
        <p14:creationId xmlns:p14="http://schemas.microsoft.com/office/powerpoint/2010/main" val="184267719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la 3"/>
          <p:cNvGraphicFramePr>
            <a:graphicFrameLocks noGrp="1"/>
          </p:cNvGraphicFramePr>
          <p:nvPr>
            <p:extLst/>
          </p:nvPr>
        </p:nvGraphicFramePr>
        <p:xfrm>
          <a:off x="5285170" y="940658"/>
          <a:ext cx="3788547" cy="2391717"/>
        </p:xfrm>
        <a:graphic>
          <a:graphicData uri="http://schemas.openxmlformats.org/drawingml/2006/table">
            <a:tbl>
              <a:tblPr firstRow="1" bandRow="1">
                <a:tableStyleId>{69012ECD-51FC-41F1-AA8D-1B2483CD663E}</a:tableStyleId>
              </a:tblPr>
              <a:tblGrid>
                <a:gridCol w="1357584"/>
                <a:gridCol w="1222673"/>
                <a:gridCol w="1208290"/>
              </a:tblGrid>
              <a:tr h="632293">
                <a:tc>
                  <a:txBody>
                    <a:bodyPr/>
                    <a:lstStyle/>
                    <a:p>
                      <a:pPr algn="ctr"/>
                      <a:r>
                        <a:rPr lang="it-IT" sz="800" b="1" dirty="0" err="1" smtClean="0">
                          <a:solidFill>
                            <a:srgbClr val="FFFF00"/>
                          </a:solidFill>
                        </a:rPr>
                        <a:t>Winter</a:t>
                      </a:r>
                      <a:r>
                        <a:rPr lang="it-IT" sz="800" b="1" dirty="0" smtClean="0">
                          <a:solidFill>
                            <a:srgbClr val="FFFF00"/>
                          </a:solidFill>
                        </a:rPr>
                        <a:t> </a:t>
                      </a:r>
                      <a:r>
                        <a:rPr lang="it-IT" sz="800" b="1" dirty="0" err="1" smtClean="0">
                          <a:solidFill>
                            <a:srgbClr val="FFFF00"/>
                          </a:solidFill>
                        </a:rPr>
                        <a:t>months</a:t>
                      </a:r>
                      <a:endParaRPr lang="it-IT" sz="800" b="1" dirty="0">
                        <a:solidFill>
                          <a:srgbClr val="FFFF00"/>
                        </a:solidFill>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02060"/>
                    </a:solidFill>
                  </a:tcPr>
                </a:tc>
                <a:tc>
                  <a:txBody>
                    <a:bodyPr/>
                    <a:lstStyle/>
                    <a:p>
                      <a:pPr algn="ctr"/>
                      <a:r>
                        <a:rPr lang="it-IT" sz="800" b="1" dirty="0" err="1" smtClean="0">
                          <a:solidFill>
                            <a:srgbClr val="FFFF00"/>
                          </a:solidFill>
                        </a:rPr>
                        <a:t>Monthly</a:t>
                      </a:r>
                      <a:r>
                        <a:rPr lang="it-IT" sz="800" b="1" dirty="0" smtClean="0">
                          <a:solidFill>
                            <a:srgbClr val="FFFF00"/>
                          </a:solidFill>
                        </a:rPr>
                        <a:t> maximum </a:t>
                      </a:r>
                      <a:r>
                        <a:rPr lang="it-IT" sz="800" b="1" dirty="0" err="1" smtClean="0">
                          <a:solidFill>
                            <a:srgbClr val="FFFF00"/>
                          </a:solidFill>
                        </a:rPr>
                        <a:t>polynya</a:t>
                      </a:r>
                      <a:r>
                        <a:rPr lang="it-IT" sz="800" b="1" baseline="0" dirty="0" smtClean="0">
                          <a:solidFill>
                            <a:srgbClr val="FFFF00"/>
                          </a:solidFill>
                        </a:rPr>
                        <a:t> </a:t>
                      </a:r>
                      <a:r>
                        <a:rPr lang="it-IT" sz="800" b="1" baseline="0" dirty="0" err="1" smtClean="0">
                          <a:solidFill>
                            <a:srgbClr val="FFFF00"/>
                          </a:solidFill>
                        </a:rPr>
                        <a:t>extent</a:t>
                      </a:r>
                      <a:r>
                        <a:rPr lang="it-IT" sz="800" b="1" baseline="0" dirty="0" smtClean="0">
                          <a:solidFill>
                            <a:srgbClr val="FFFF00"/>
                          </a:solidFill>
                        </a:rPr>
                        <a:t>  (km</a:t>
                      </a:r>
                      <a:r>
                        <a:rPr lang="it-IT" sz="800" b="1" baseline="30000" dirty="0" smtClean="0">
                          <a:solidFill>
                            <a:srgbClr val="FFFF00"/>
                          </a:solidFill>
                        </a:rPr>
                        <a:t>2</a:t>
                      </a:r>
                      <a:r>
                        <a:rPr lang="it-IT" sz="800" b="1" baseline="0" dirty="0" smtClean="0">
                          <a:solidFill>
                            <a:srgbClr val="FFFF00"/>
                          </a:solidFill>
                        </a:rPr>
                        <a:t>)</a:t>
                      </a:r>
                      <a:endParaRPr lang="it-IT" sz="800" b="1" dirty="0">
                        <a:solidFill>
                          <a:srgbClr val="FFFF00"/>
                        </a:solidFill>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0206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800" b="1" dirty="0" err="1" smtClean="0">
                          <a:solidFill>
                            <a:srgbClr val="FFFF00"/>
                          </a:solidFill>
                        </a:rPr>
                        <a:t>Monthly</a:t>
                      </a:r>
                      <a:r>
                        <a:rPr lang="it-IT" sz="800" b="1" dirty="0" smtClean="0">
                          <a:solidFill>
                            <a:srgbClr val="FFFF00"/>
                          </a:solidFill>
                        </a:rPr>
                        <a:t> </a:t>
                      </a:r>
                      <a:r>
                        <a:rPr lang="it-IT" sz="800" b="1" dirty="0" err="1" smtClean="0">
                          <a:solidFill>
                            <a:srgbClr val="FFFF00"/>
                          </a:solidFill>
                        </a:rPr>
                        <a:t>mean</a:t>
                      </a:r>
                      <a:r>
                        <a:rPr lang="it-IT" sz="800" b="1" dirty="0" smtClean="0">
                          <a:solidFill>
                            <a:srgbClr val="FFFF00"/>
                          </a:solidFill>
                        </a:rPr>
                        <a:t> </a:t>
                      </a:r>
                      <a:r>
                        <a:rPr lang="it-IT" sz="800" b="1" dirty="0" err="1" smtClean="0">
                          <a:solidFill>
                            <a:srgbClr val="FFFF00"/>
                          </a:solidFill>
                        </a:rPr>
                        <a:t>polynya</a:t>
                      </a:r>
                      <a:r>
                        <a:rPr lang="it-IT" sz="800" b="1" dirty="0" smtClean="0">
                          <a:solidFill>
                            <a:srgbClr val="FFFF00"/>
                          </a:solidFill>
                        </a:rPr>
                        <a:t> </a:t>
                      </a:r>
                      <a:r>
                        <a:rPr lang="it-IT" sz="800" b="1" dirty="0" err="1" smtClean="0">
                          <a:solidFill>
                            <a:srgbClr val="FFFF00"/>
                          </a:solidFill>
                        </a:rPr>
                        <a:t>extent</a:t>
                      </a:r>
                      <a:r>
                        <a:rPr lang="it-IT" sz="800" b="1" dirty="0" smtClean="0">
                          <a:solidFill>
                            <a:srgbClr val="FFFF00"/>
                          </a:solidFill>
                        </a:rPr>
                        <a:t> </a:t>
                      </a:r>
                      <a:r>
                        <a:rPr lang="it-IT" sz="800" b="1" baseline="0" dirty="0" smtClean="0">
                          <a:solidFill>
                            <a:srgbClr val="FFFF00"/>
                          </a:solidFill>
                        </a:rPr>
                        <a:t>(km</a:t>
                      </a:r>
                      <a:r>
                        <a:rPr lang="it-IT" sz="800" b="1" baseline="30000" dirty="0" smtClean="0">
                          <a:solidFill>
                            <a:srgbClr val="FFFF00"/>
                          </a:solidFill>
                        </a:rPr>
                        <a:t>2</a:t>
                      </a:r>
                      <a:r>
                        <a:rPr lang="it-IT" sz="800" b="1" baseline="0" dirty="0" smtClean="0">
                          <a:solidFill>
                            <a:srgbClr val="FFFF00"/>
                          </a:solidFill>
                        </a:rPr>
                        <a:t>)</a:t>
                      </a:r>
                      <a:endParaRPr lang="it-IT" sz="800" b="1" dirty="0" smtClean="0">
                        <a:solidFill>
                          <a:srgbClr val="FFFF00"/>
                        </a:solidFill>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02060"/>
                    </a:solidFill>
                  </a:tcPr>
                </a:tc>
              </a:tr>
              <a:tr h="219928">
                <a:tc>
                  <a:txBody>
                    <a:bodyPr/>
                    <a:lstStyle/>
                    <a:p>
                      <a:pPr algn="ctr"/>
                      <a:r>
                        <a:rPr lang="it-IT" sz="800" b="1" dirty="0" smtClean="0">
                          <a:solidFill>
                            <a:srgbClr val="000066"/>
                          </a:solidFill>
                        </a:rPr>
                        <a:t>March</a:t>
                      </a:r>
                      <a:endParaRPr lang="it-IT" sz="800" b="1" dirty="0">
                        <a:solidFill>
                          <a:srgbClr val="000066"/>
                        </a:solidFill>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5">
                        <a:lumMod val="40000"/>
                        <a:lumOff val="60000"/>
                      </a:schemeClr>
                    </a:solidFill>
                  </a:tcPr>
                </a:tc>
                <a:tc>
                  <a:txBody>
                    <a:bodyPr/>
                    <a:lstStyle/>
                    <a:p>
                      <a:pPr algn="ctr"/>
                      <a:r>
                        <a:rPr lang="it-IT" sz="800" b="1" dirty="0" smtClean="0">
                          <a:solidFill>
                            <a:srgbClr val="000066"/>
                          </a:solidFill>
                        </a:rPr>
                        <a:t>7946</a:t>
                      </a:r>
                      <a:endParaRPr lang="it-IT" sz="800" b="1" dirty="0">
                        <a:solidFill>
                          <a:srgbClr val="000066"/>
                        </a:solidFill>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5">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800" b="1" dirty="0" smtClean="0">
                          <a:solidFill>
                            <a:srgbClr val="000066"/>
                          </a:solidFill>
                        </a:rPr>
                        <a:t>5574</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5">
                        <a:lumMod val="40000"/>
                        <a:lumOff val="60000"/>
                      </a:schemeClr>
                    </a:solidFill>
                  </a:tcPr>
                </a:tc>
              </a:tr>
              <a:tr h="219928">
                <a:tc>
                  <a:txBody>
                    <a:bodyPr/>
                    <a:lstStyle/>
                    <a:p>
                      <a:pPr algn="ctr"/>
                      <a:r>
                        <a:rPr lang="it-IT" sz="800" b="1" dirty="0" smtClean="0">
                          <a:solidFill>
                            <a:srgbClr val="000066"/>
                          </a:solidFill>
                        </a:rPr>
                        <a:t>April</a:t>
                      </a:r>
                      <a:endParaRPr lang="it-IT" sz="800" b="1" dirty="0">
                        <a:solidFill>
                          <a:srgbClr val="000066"/>
                        </a:solidFill>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5">
                        <a:lumMod val="40000"/>
                        <a:lumOff val="60000"/>
                      </a:schemeClr>
                    </a:solidFill>
                  </a:tcPr>
                </a:tc>
                <a:tc>
                  <a:txBody>
                    <a:bodyPr/>
                    <a:lstStyle/>
                    <a:p>
                      <a:pPr algn="ctr"/>
                      <a:r>
                        <a:rPr lang="it-IT" sz="800" b="1" dirty="0" smtClean="0">
                          <a:solidFill>
                            <a:srgbClr val="000066"/>
                          </a:solidFill>
                        </a:rPr>
                        <a:t>1806</a:t>
                      </a:r>
                      <a:endParaRPr lang="it-IT" sz="800" b="1" dirty="0">
                        <a:solidFill>
                          <a:srgbClr val="000066"/>
                        </a:solidFill>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5">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800" b="1" dirty="0" smtClean="0">
                          <a:solidFill>
                            <a:srgbClr val="000066"/>
                          </a:solidFill>
                        </a:rPr>
                        <a:t>1174</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5">
                        <a:lumMod val="40000"/>
                        <a:lumOff val="60000"/>
                      </a:schemeClr>
                    </a:solidFill>
                  </a:tcPr>
                </a:tc>
              </a:tr>
              <a:tr h="219928">
                <a:tc>
                  <a:txBody>
                    <a:bodyPr/>
                    <a:lstStyle/>
                    <a:p>
                      <a:pPr algn="ctr"/>
                      <a:r>
                        <a:rPr lang="it-IT" sz="800" b="1" dirty="0" err="1" smtClean="0">
                          <a:solidFill>
                            <a:srgbClr val="000066"/>
                          </a:solidFill>
                        </a:rPr>
                        <a:t>May</a:t>
                      </a:r>
                      <a:endParaRPr lang="it-IT" sz="800" b="1" dirty="0">
                        <a:solidFill>
                          <a:srgbClr val="000066"/>
                        </a:solidFill>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5">
                        <a:lumMod val="40000"/>
                        <a:lumOff val="60000"/>
                      </a:schemeClr>
                    </a:solidFill>
                  </a:tcPr>
                </a:tc>
                <a:tc>
                  <a:txBody>
                    <a:bodyPr/>
                    <a:lstStyle/>
                    <a:p>
                      <a:pPr algn="ctr"/>
                      <a:r>
                        <a:rPr lang="it-IT" sz="800" b="1" dirty="0" smtClean="0">
                          <a:solidFill>
                            <a:srgbClr val="000066"/>
                          </a:solidFill>
                        </a:rPr>
                        <a:t>2688</a:t>
                      </a:r>
                      <a:endParaRPr lang="it-IT" sz="800" b="1" dirty="0">
                        <a:solidFill>
                          <a:srgbClr val="000066"/>
                        </a:solidFill>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5">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800" b="1" dirty="0" smtClean="0">
                          <a:solidFill>
                            <a:srgbClr val="000066"/>
                          </a:solidFill>
                        </a:rPr>
                        <a:t>871.2</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5">
                        <a:lumMod val="40000"/>
                        <a:lumOff val="60000"/>
                      </a:schemeClr>
                    </a:solidFill>
                  </a:tcPr>
                </a:tc>
              </a:tr>
              <a:tr h="219928">
                <a:tc>
                  <a:txBody>
                    <a:bodyPr/>
                    <a:lstStyle/>
                    <a:p>
                      <a:pPr algn="ctr"/>
                      <a:r>
                        <a:rPr lang="it-IT" sz="800" b="1" dirty="0" err="1" smtClean="0">
                          <a:solidFill>
                            <a:srgbClr val="000066"/>
                          </a:solidFill>
                        </a:rPr>
                        <a:t>June</a:t>
                      </a:r>
                      <a:endParaRPr lang="it-IT" sz="800" b="1" dirty="0">
                        <a:solidFill>
                          <a:srgbClr val="000066"/>
                        </a:solidFill>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5">
                        <a:lumMod val="40000"/>
                        <a:lumOff val="60000"/>
                      </a:schemeClr>
                    </a:solidFill>
                  </a:tcPr>
                </a:tc>
                <a:tc>
                  <a:txBody>
                    <a:bodyPr/>
                    <a:lstStyle/>
                    <a:p>
                      <a:pPr algn="ctr"/>
                      <a:r>
                        <a:rPr lang="it-IT" sz="800" b="1" dirty="0" smtClean="0">
                          <a:solidFill>
                            <a:srgbClr val="000066"/>
                          </a:solidFill>
                        </a:rPr>
                        <a:t>2205</a:t>
                      </a:r>
                      <a:endParaRPr lang="it-IT" sz="800" b="1" dirty="0">
                        <a:solidFill>
                          <a:srgbClr val="000066"/>
                        </a:solidFill>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5">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800" b="1" dirty="0" smtClean="0">
                          <a:solidFill>
                            <a:srgbClr val="000066"/>
                          </a:solidFill>
                        </a:rPr>
                        <a:t>557.2</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5">
                        <a:lumMod val="40000"/>
                        <a:lumOff val="60000"/>
                      </a:schemeClr>
                    </a:solidFill>
                  </a:tcPr>
                </a:tc>
              </a:tr>
              <a:tr h="219928">
                <a:tc>
                  <a:txBody>
                    <a:bodyPr/>
                    <a:lstStyle/>
                    <a:p>
                      <a:pPr algn="ctr"/>
                      <a:r>
                        <a:rPr lang="it-IT" sz="800" b="1" dirty="0" err="1" smtClean="0">
                          <a:solidFill>
                            <a:srgbClr val="000066"/>
                          </a:solidFill>
                        </a:rPr>
                        <a:t>July</a:t>
                      </a:r>
                      <a:endParaRPr lang="it-IT" sz="800" b="1" dirty="0">
                        <a:solidFill>
                          <a:srgbClr val="000066"/>
                        </a:solidFill>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5">
                        <a:lumMod val="40000"/>
                        <a:lumOff val="60000"/>
                      </a:schemeClr>
                    </a:solidFill>
                  </a:tcPr>
                </a:tc>
                <a:tc>
                  <a:txBody>
                    <a:bodyPr/>
                    <a:lstStyle/>
                    <a:p>
                      <a:pPr algn="ctr"/>
                      <a:r>
                        <a:rPr lang="it-IT" sz="800" b="1" dirty="0" smtClean="0">
                          <a:solidFill>
                            <a:srgbClr val="000066"/>
                          </a:solidFill>
                        </a:rPr>
                        <a:t>2962</a:t>
                      </a:r>
                      <a:endParaRPr lang="it-IT" sz="800" b="1" dirty="0">
                        <a:solidFill>
                          <a:srgbClr val="000066"/>
                        </a:solidFill>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FF00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800" b="1" dirty="0" smtClean="0">
                          <a:solidFill>
                            <a:srgbClr val="000066"/>
                          </a:solidFill>
                        </a:rPr>
                        <a:t>532.5</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5">
                        <a:lumMod val="40000"/>
                        <a:lumOff val="60000"/>
                      </a:schemeClr>
                    </a:solidFill>
                  </a:tcPr>
                </a:tc>
              </a:tr>
              <a:tr h="219928">
                <a:tc>
                  <a:txBody>
                    <a:bodyPr/>
                    <a:lstStyle/>
                    <a:p>
                      <a:pPr algn="ctr"/>
                      <a:r>
                        <a:rPr lang="it-IT" sz="800" b="1" dirty="0" smtClean="0">
                          <a:solidFill>
                            <a:srgbClr val="000066"/>
                          </a:solidFill>
                        </a:rPr>
                        <a:t>August</a:t>
                      </a:r>
                      <a:endParaRPr lang="it-IT" sz="800" b="1" dirty="0">
                        <a:solidFill>
                          <a:srgbClr val="000066"/>
                        </a:solidFill>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5">
                        <a:lumMod val="40000"/>
                        <a:lumOff val="60000"/>
                      </a:schemeClr>
                    </a:solidFill>
                  </a:tcPr>
                </a:tc>
                <a:tc>
                  <a:txBody>
                    <a:bodyPr/>
                    <a:lstStyle/>
                    <a:p>
                      <a:pPr algn="ctr"/>
                      <a:r>
                        <a:rPr lang="it-IT" sz="800" b="1" dirty="0" smtClean="0">
                          <a:solidFill>
                            <a:srgbClr val="000066"/>
                          </a:solidFill>
                        </a:rPr>
                        <a:t>2868</a:t>
                      </a:r>
                      <a:endParaRPr lang="it-IT" sz="800" b="1" dirty="0">
                        <a:solidFill>
                          <a:srgbClr val="000066"/>
                        </a:solidFill>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5">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800" b="1" dirty="0" smtClean="0">
                          <a:solidFill>
                            <a:srgbClr val="000066"/>
                          </a:solidFill>
                        </a:rPr>
                        <a:t>766.9</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5">
                        <a:lumMod val="40000"/>
                        <a:lumOff val="60000"/>
                      </a:schemeClr>
                    </a:solidFill>
                  </a:tcPr>
                </a:tc>
              </a:tr>
              <a:tr h="219928">
                <a:tc>
                  <a:txBody>
                    <a:bodyPr/>
                    <a:lstStyle/>
                    <a:p>
                      <a:pPr algn="ctr"/>
                      <a:r>
                        <a:rPr lang="it-IT" sz="800" b="1" dirty="0" err="1" smtClean="0">
                          <a:solidFill>
                            <a:srgbClr val="000066"/>
                          </a:solidFill>
                        </a:rPr>
                        <a:t>September</a:t>
                      </a:r>
                      <a:r>
                        <a:rPr lang="it-IT" sz="800" b="1" dirty="0" smtClean="0">
                          <a:solidFill>
                            <a:srgbClr val="000066"/>
                          </a:solidFill>
                        </a:rPr>
                        <a:t> </a:t>
                      </a:r>
                      <a:endParaRPr lang="it-IT" sz="800" b="1" dirty="0">
                        <a:solidFill>
                          <a:srgbClr val="000066"/>
                        </a:solidFill>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5">
                        <a:lumMod val="40000"/>
                        <a:lumOff val="60000"/>
                      </a:schemeClr>
                    </a:solidFill>
                  </a:tcPr>
                </a:tc>
                <a:tc>
                  <a:txBody>
                    <a:bodyPr/>
                    <a:lstStyle/>
                    <a:p>
                      <a:pPr algn="ctr"/>
                      <a:r>
                        <a:rPr lang="it-IT" sz="800" b="1" dirty="0" smtClean="0">
                          <a:solidFill>
                            <a:srgbClr val="000066"/>
                          </a:solidFill>
                        </a:rPr>
                        <a:t>2674</a:t>
                      </a:r>
                      <a:endParaRPr lang="it-IT" sz="800" b="1" dirty="0">
                        <a:solidFill>
                          <a:srgbClr val="000066"/>
                        </a:solidFill>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5">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800" b="1" dirty="0" smtClean="0">
                          <a:solidFill>
                            <a:srgbClr val="000066"/>
                          </a:solidFill>
                        </a:rPr>
                        <a:t>875.6</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5">
                        <a:lumMod val="40000"/>
                        <a:lumOff val="60000"/>
                      </a:schemeClr>
                    </a:solidFill>
                  </a:tcPr>
                </a:tc>
              </a:tr>
              <a:tr h="219928">
                <a:tc>
                  <a:txBody>
                    <a:bodyPr/>
                    <a:lstStyle/>
                    <a:p>
                      <a:pPr algn="ctr"/>
                      <a:r>
                        <a:rPr lang="it-IT" sz="800" b="1" dirty="0" err="1" smtClean="0">
                          <a:solidFill>
                            <a:srgbClr val="000066"/>
                          </a:solidFill>
                        </a:rPr>
                        <a:t>October</a:t>
                      </a:r>
                      <a:endParaRPr lang="it-IT" sz="800" b="1" dirty="0">
                        <a:solidFill>
                          <a:srgbClr val="000066"/>
                        </a:solidFill>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5">
                        <a:lumMod val="40000"/>
                        <a:lumOff val="60000"/>
                      </a:schemeClr>
                    </a:solidFill>
                  </a:tcPr>
                </a:tc>
                <a:tc>
                  <a:txBody>
                    <a:bodyPr/>
                    <a:lstStyle/>
                    <a:p>
                      <a:pPr algn="ctr"/>
                      <a:r>
                        <a:rPr lang="it-IT" sz="800" b="1" dirty="0" smtClean="0">
                          <a:solidFill>
                            <a:srgbClr val="000066"/>
                          </a:solidFill>
                        </a:rPr>
                        <a:t>5637</a:t>
                      </a:r>
                      <a:endParaRPr lang="it-IT" sz="800" b="1" dirty="0">
                        <a:solidFill>
                          <a:srgbClr val="000066"/>
                        </a:solidFill>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5">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800" b="1" dirty="0" smtClean="0">
                          <a:solidFill>
                            <a:srgbClr val="000066"/>
                          </a:solidFill>
                        </a:rPr>
                        <a:t>2304</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5">
                        <a:lumMod val="40000"/>
                        <a:lumOff val="60000"/>
                      </a:schemeClr>
                    </a:solidFill>
                  </a:tcPr>
                </a:tc>
              </a:tr>
            </a:tbl>
          </a:graphicData>
        </a:graphic>
      </p:graphicFrame>
      <p:grpSp>
        <p:nvGrpSpPr>
          <p:cNvPr id="9" name="Gruppo 8"/>
          <p:cNvGrpSpPr/>
          <p:nvPr/>
        </p:nvGrpSpPr>
        <p:grpSpPr>
          <a:xfrm>
            <a:off x="107504" y="1173438"/>
            <a:ext cx="4752528" cy="2471586"/>
            <a:chOff x="165631" y="999675"/>
            <a:chExt cx="5048645" cy="2787872"/>
          </a:xfrm>
        </p:grpSpPr>
        <p:pic>
          <p:nvPicPr>
            <p:cNvPr id="10"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r="3063"/>
            <a:stretch/>
          </p:blipFill>
          <p:spPr bwMode="auto">
            <a:xfrm>
              <a:off x="165631" y="999675"/>
              <a:ext cx="5048645" cy="27878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Ovale 10"/>
            <p:cNvSpPr/>
            <p:nvPr/>
          </p:nvSpPr>
          <p:spPr>
            <a:xfrm>
              <a:off x="3036793" y="2517183"/>
              <a:ext cx="212914" cy="21291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rgbClr val="FF0000"/>
                </a:solidFill>
              </a:endParaRPr>
            </a:p>
          </p:txBody>
        </p:sp>
      </p:grpSp>
      <p:sp>
        <p:nvSpPr>
          <p:cNvPr id="13" name="Rettangolo 12"/>
          <p:cNvSpPr/>
          <p:nvPr/>
        </p:nvSpPr>
        <p:spPr>
          <a:xfrm>
            <a:off x="1308123" y="930410"/>
            <a:ext cx="2704587" cy="276999"/>
          </a:xfrm>
          <a:prstGeom prst="rect">
            <a:avLst/>
          </a:prstGeom>
        </p:spPr>
        <p:txBody>
          <a:bodyPr wrap="none">
            <a:spAutoFit/>
          </a:bodyPr>
          <a:lstStyle/>
          <a:p>
            <a:r>
              <a:rPr lang="en-US" sz="1200" b="1" dirty="0" smtClean="0">
                <a:solidFill>
                  <a:srgbClr val="000066"/>
                </a:solidFill>
                <a:latin typeface="+mn-lt"/>
              </a:rPr>
              <a:t>Model-derived polynya extent in 2005 </a:t>
            </a:r>
            <a:endParaRPr lang="it-IT" sz="1200" b="1" dirty="0">
              <a:solidFill>
                <a:srgbClr val="000066"/>
              </a:solidFill>
              <a:latin typeface="+mn-lt"/>
            </a:endParaRPr>
          </a:p>
        </p:txBody>
      </p:sp>
      <p:sp>
        <p:nvSpPr>
          <p:cNvPr id="18" name="Rettangolo 17"/>
          <p:cNvSpPr/>
          <p:nvPr/>
        </p:nvSpPr>
        <p:spPr>
          <a:xfrm>
            <a:off x="5285170" y="622429"/>
            <a:ext cx="3812262" cy="246221"/>
          </a:xfrm>
          <a:prstGeom prst="rect">
            <a:avLst/>
          </a:prstGeom>
        </p:spPr>
        <p:txBody>
          <a:bodyPr wrap="none">
            <a:spAutoFit/>
          </a:bodyPr>
          <a:lstStyle/>
          <a:p>
            <a:r>
              <a:rPr lang="en-US" sz="1000" b="1" dirty="0" smtClean="0">
                <a:solidFill>
                  <a:srgbClr val="000066"/>
                </a:solidFill>
                <a:latin typeface="+mn-lt"/>
              </a:rPr>
              <a:t>Monthly </a:t>
            </a:r>
            <a:r>
              <a:rPr lang="en-US" sz="1000" b="1" dirty="0">
                <a:solidFill>
                  <a:srgbClr val="000066"/>
                </a:solidFill>
                <a:latin typeface="+mn-lt"/>
              </a:rPr>
              <a:t>maximum and mean polynya extent of the TNB </a:t>
            </a:r>
            <a:r>
              <a:rPr lang="en-US" sz="1000" b="1" dirty="0" smtClean="0">
                <a:solidFill>
                  <a:srgbClr val="000066"/>
                </a:solidFill>
                <a:latin typeface="+mn-lt"/>
              </a:rPr>
              <a:t>polynya </a:t>
            </a:r>
            <a:endParaRPr lang="it-IT" sz="1000" b="1" dirty="0">
              <a:solidFill>
                <a:srgbClr val="000066"/>
              </a:solidFill>
              <a:latin typeface="+mn-lt"/>
            </a:endParaRPr>
          </a:p>
        </p:txBody>
      </p:sp>
      <p:sp>
        <p:nvSpPr>
          <p:cNvPr id="19" name="CasellaDiTesto 18"/>
          <p:cNvSpPr txBox="1"/>
          <p:nvPr/>
        </p:nvSpPr>
        <p:spPr>
          <a:xfrm>
            <a:off x="3779598" y="177389"/>
            <a:ext cx="1872835" cy="400110"/>
          </a:xfrm>
          <a:prstGeom prst="rect">
            <a:avLst/>
          </a:prstGeom>
        </p:spPr>
        <p:txBody>
          <a:bodyPr wrap="square">
            <a:spAutoFit/>
          </a:bodyPr>
          <a:lstStyle>
            <a:defPPr>
              <a:defRPr lang="it-IT"/>
            </a:defPPr>
            <a:lvl1pPr>
              <a:defRPr sz="2000" b="1" u="sng">
                <a:solidFill>
                  <a:srgbClr val="000066"/>
                </a:solidFill>
                <a:effectLst>
                  <a:outerShdw blurRad="38100" dist="38100" dir="2700000" algn="tl">
                    <a:srgbClr val="000000">
                      <a:alpha val="43137"/>
                    </a:srgbClr>
                  </a:outerShdw>
                </a:effectLst>
                <a:latin typeface="Times New Roman"/>
              </a:defRPr>
            </a:lvl1pPr>
          </a:lstStyle>
          <a:p>
            <a:r>
              <a:rPr lang="it-IT" dirty="0" err="1"/>
              <a:t>Results</a:t>
            </a:r>
            <a:endParaRPr lang="it-IT" dirty="0"/>
          </a:p>
        </p:txBody>
      </p:sp>
      <p:grpSp>
        <p:nvGrpSpPr>
          <p:cNvPr id="20" name="Gruppo 19"/>
          <p:cNvGrpSpPr/>
          <p:nvPr/>
        </p:nvGrpSpPr>
        <p:grpSpPr>
          <a:xfrm>
            <a:off x="107504" y="4149080"/>
            <a:ext cx="4536817" cy="2633547"/>
            <a:chOff x="104844" y="846933"/>
            <a:chExt cx="4086000" cy="2484000"/>
          </a:xfrm>
        </p:grpSpPr>
        <p:sp>
          <p:nvSpPr>
            <p:cNvPr id="21" name="CasellaDiTesto 20"/>
            <p:cNvSpPr txBox="1"/>
            <p:nvPr/>
          </p:nvSpPr>
          <p:spPr>
            <a:xfrm>
              <a:off x="104844" y="846933"/>
              <a:ext cx="4086000" cy="2484000"/>
            </a:xfrm>
            <a:prstGeom prst="rect">
              <a:avLst/>
            </a:prstGeom>
            <a:solidFill>
              <a:srgbClr val="FFFFFF"/>
            </a:solidFill>
            <a:ln>
              <a:solidFill>
                <a:srgbClr val="FFFFFF"/>
              </a:solidFill>
            </a:ln>
          </p:spPr>
          <p:txBody>
            <a:bodyPr wrap="square" rtlCol="0">
              <a:spAutoFit/>
            </a:bodyPr>
            <a:lstStyle/>
            <a:p>
              <a:endParaRPr lang="it-IT" dirty="0"/>
            </a:p>
          </p:txBody>
        </p:sp>
        <p:pic>
          <p:nvPicPr>
            <p:cNvPr id="22"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t="-1307" b="-1"/>
            <a:stretch/>
          </p:blipFill>
          <p:spPr bwMode="auto">
            <a:xfrm>
              <a:off x="134665" y="870370"/>
              <a:ext cx="4050000" cy="2450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23" name="Rettangolo 22"/>
          <p:cNvSpPr/>
          <p:nvPr/>
        </p:nvSpPr>
        <p:spPr>
          <a:xfrm>
            <a:off x="512504" y="3933056"/>
            <a:ext cx="4203512" cy="276999"/>
          </a:xfrm>
          <a:prstGeom prst="rect">
            <a:avLst/>
          </a:prstGeom>
        </p:spPr>
        <p:txBody>
          <a:bodyPr wrap="square">
            <a:spAutoFit/>
          </a:bodyPr>
          <a:lstStyle/>
          <a:p>
            <a:r>
              <a:rPr lang="en-US" sz="1200" b="1" dirty="0">
                <a:solidFill>
                  <a:srgbClr val="000066"/>
                </a:solidFill>
                <a:latin typeface="+mn-lt"/>
              </a:rPr>
              <a:t>Spatially cumulated daily rate of sea ice </a:t>
            </a:r>
            <a:r>
              <a:rPr lang="en-US" sz="1200" b="1" dirty="0" smtClean="0">
                <a:solidFill>
                  <a:srgbClr val="000066"/>
                </a:solidFill>
                <a:latin typeface="+mn-lt"/>
              </a:rPr>
              <a:t>production in 2005</a:t>
            </a:r>
            <a:endParaRPr lang="it-IT" sz="1200" b="1" dirty="0">
              <a:solidFill>
                <a:srgbClr val="000066"/>
              </a:solidFill>
              <a:latin typeface="+mn-lt"/>
            </a:endParaRPr>
          </a:p>
        </p:txBody>
      </p:sp>
      <p:graphicFrame>
        <p:nvGraphicFramePr>
          <p:cNvPr id="24" name="Tabella 23"/>
          <p:cNvGraphicFramePr>
            <a:graphicFrameLocks noGrp="1"/>
          </p:cNvGraphicFramePr>
          <p:nvPr>
            <p:extLst/>
          </p:nvPr>
        </p:nvGraphicFramePr>
        <p:xfrm>
          <a:off x="5067631" y="4173927"/>
          <a:ext cx="4040873" cy="2371383"/>
        </p:xfrm>
        <a:graphic>
          <a:graphicData uri="http://schemas.openxmlformats.org/drawingml/2006/table">
            <a:tbl>
              <a:tblPr firstRow="1" bandRow="1">
                <a:tableStyleId>{5C22544A-7EE6-4342-B048-85BDC9FD1C3A}</a:tableStyleId>
              </a:tblPr>
              <a:tblGrid>
                <a:gridCol w="856235"/>
                <a:gridCol w="1021530"/>
                <a:gridCol w="921582"/>
                <a:gridCol w="1241526"/>
              </a:tblGrid>
              <a:tr h="66299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200" b="1" kern="1200" dirty="0" err="1" smtClean="0">
                          <a:solidFill>
                            <a:srgbClr val="FFFF66"/>
                          </a:solidFill>
                          <a:latin typeface="+mn-lt"/>
                          <a:ea typeface="+mn-ea"/>
                          <a:cs typeface="+mn-cs"/>
                        </a:rPr>
                        <a:t>Winter</a:t>
                      </a:r>
                      <a:r>
                        <a:rPr lang="it-IT" sz="1200" b="1" kern="1200" dirty="0" smtClean="0">
                          <a:solidFill>
                            <a:srgbClr val="FFFF66"/>
                          </a:solidFill>
                          <a:latin typeface="+mn-lt"/>
                          <a:ea typeface="+mn-ea"/>
                          <a:cs typeface="+mn-cs"/>
                        </a:rPr>
                        <a:t> </a:t>
                      </a:r>
                      <a:r>
                        <a:rPr lang="it-IT" sz="1200" b="1" kern="1200" dirty="0" err="1" smtClean="0">
                          <a:solidFill>
                            <a:srgbClr val="FFFF66"/>
                          </a:solidFill>
                          <a:latin typeface="+mn-lt"/>
                          <a:ea typeface="+mn-ea"/>
                          <a:cs typeface="+mn-cs"/>
                        </a:rPr>
                        <a:t>month</a:t>
                      </a:r>
                      <a:endParaRPr lang="it-IT" sz="1200" b="1" kern="1200" dirty="0" smtClean="0">
                        <a:solidFill>
                          <a:srgbClr val="FFFF66"/>
                        </a:solidFill>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it-IT" sz="1200" b="1" kern="1200" dirty="0">
                        <a:solidFill>
                          <a:srgbClr val="FFFF66"/>
                        </a:solidFill>
                        <a:latin typeface="+mn-lt"/>
                        <a:ea typeface="+mn-ea"/>
                        <a:cs typeface="+mn-cs"/>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it-IT" sz="800" b="1" dirty="0" smtClean="0">
                          <a:solidFill>
                            <a:srgbClr val="FFFF66"/>
                          </a:solidFill>
                        </a:rPr>
                        <a:t>Maximum </a:t>
                      </a:r>
                      <a:r>
                        <a:rPr lang="it-IT" sz="800" b="1" dirty="0" err="1" smtClean="0">
                          <a:solidFill>
                            <a:srgbClr val="FFFF66"/>
                          </a:solidFill>
                        </a:rPr>
                        <a:t>daily</a:t>
                      </a:r>
                      <a:r>
                        <a:rPr lang="it-IT" sz="800" b="1" dirty="0" smtClean="0">
                          <a:solidFill>
                            <a:srgbClr val="FFFF66"/>
                          </a:solidFill>
                        </a:rPr>
                        <a:t> </a:t>
                      </a:r>
                      <a:r>
                        <a:rPr lang="it-IT" sz="800" b="1" dirty="0" err="1" smtClean="0">
                          <a:solidFill>
                            <a:srgbClr val="FFFF66"/>
                          </a:solidFill>
                        </a:rPr>
                        <a:t>rates</a:t>
                      </a:r>
                      <a:r>
                        <a:rPr lang="it-IT" sz="800" b="1" dirty="0" smtClean="0">
                          <a:solidFill>
                            <a:srgbClr val="FFFF66"/>
                          </a:solidFill>
                        </a:rPr>
                        <a:t> of</a:t>
                      </a:r>
                      <a:r>
                        <a:rPr lang="it-IT" sz="800" b="1" baseline="0" dirty="0" smtClean="0">
                          <a:solidFill>
                            <a:srgbClr val="FFFF66"/>
                          </a:solidFill>
                        </a:rPr>
                        <a:t> </a:t>
                      </a:r>
                      <a:r>
                        <a:rPr lang="it-IT" sz="800" b="1" dirty="0" err="1" smtClean="0">
                          <a:solidFill>
                            <a:srgbClr val="FFFF66"/>
                          </a:solidFill>
                        </a:rPr>
                        <a:t>sea</a:t>
                      </a:r>
                      <a:r>
                        <a:rPr lang="it-IT" sz="800" b="1" dirty="0" smtClean="0">
                          <a:solidFill>
                            <a:srgbClr val="FFFF66"/>
                          </a:solidFill>
                        </a:rPr>
                        <a:t> </a:t>
                      </a:r>
                      <a:r>
                        <a:rPr lang="it-IT" sz="800" b="1" dirty="0" err="1" smtClean="0">
                          <a:solidFill>
                            <a:srgbClr val="FFFF66"/>
                          </a:solidFill>
                        </a:rPr>
                        <a:t>ice</a:t>
                      </a:r>
                      <a:r>
                        <a:rPr lang="it-IT" sz="800" b="1" dirty="0" smtClean="0">
                          <a:solidFill>
                            <a:srgbClr val="FFFF66"/>
                          </a:solidFill>
                        </a:rPr>
                        <a:t> production</a:t>
                      </a:r>
                    </a:p>
                    <a:p>
                      <a:pPr algn="ctr"/>
                      <a:r>
                        <a:rPr lang="it-IT" sz="800" b="1" dirty="0" smtClean="0">
                          <a:solidFill>
                            <a:srgbClr val="FFFF66"/>
                          </a:solidFill>
                        </a:rPr>
                        <a:t>(km</a:t>
                      </a:r>
                      <a:r>
                        <a:rPr lang="it-IT" sz="800" b="1" baseline="30000" dirty="0" smtClean="0">
                          <a:solidFill>
                            <a:srgbClr val="FFFF66"/>
                          </a:solidFill>
                        </a:rPr>
                        <a:t>3</a:t>
                      </a:r>
                      <a:r>
                        <a:rPr lang="it-IT" sz="800" b="1" dirty="0" smtClean="0">
                          <a:solidFill>
                            <a:srgbClr val="FFFF66"/>
                          </a:solidFill>
                        </a:rPr>
                        <a:t>/</a:t>
                      </a:r>
                      <a:r>
                        <a:rPr lang="it-IT" sz="800" b="1" dirty="0" err="1" smtClean="0">
                          <a:solidFill>
                            <a:srgbClr val="FFFF66"/>
                          </a:solidFill>
                        </a:rPr>
                        <a:t>day</a:t>
                      </a:r>
                      <a:r>
                        <a:rPr lang="it-IT" sz="800" b="1" dirty="0" smtClean="0">
                          <a:solidFill>
                            <a:srgbClr val="FFFF66"/>
                          </a:solidFill>
                        </a:rPr>
                        <a:t>)</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US" sz="800" b="1" dirty="0" smtClean="0">
                          <a:solidFill>
                            <a:srgbClr val="FFFF66"/>
                          </a:solidFill>
                        </a:rPr>
                        <a:t>Mean daily rates of sea</a:t>
                      </a:r>
                      <a:r>
                        <a:rPr lang="en-US" sz="800" b="1" baseline="0" dirty="0" smtClean="0">
                          <a:solidFill>
                            <a:srgbClr val="FFFF66"/>
                          </a:solidFill>
                        </a:rPr>
                        <a:t> </a:t>
                      </a:r>
                      <a:r>
                        <a:rPr lang="it-IT" sz="800" b="1" dirty="0" err="1" smtClean="0">
                          <a:solidFill>
                            <a:srgbClr val="FFFF66"/>
                          </a:solidFill>
                        </a:rPr>
                        <a:t>ice</a:t>
                      </a:r>
                      <a:r>
                        <a:rPr lang="it-IT" sz="800" b="1" dirty="0" smtClean="0">
                          <a:solidFill>
                            <a:srgbClr val="FFFF66"/>
                          </a:solidFill>
                        </a:rPr>
                        <a:t> production</a:t>
                      </a:r>
                    </a:p>
                    <a:p>
                      <a:pPr algn="ctr"/>
                      <a:r>
                        <a:rPr lang="it-IT" sz="800" b="1" dirty="0" smtClean="0">
                          <a:solidFill>
                            <a:srgbClr val="FFFF66"/>
                          </a:solidFill>
                        </a:rPr>
                        <a:t>(km</a:t>
                      </a:r>
                      <a:r>
                        <a:rPr lang="it-IT" sz="800" b="1" baseline="30000" dirty="0" smtClean="0">
                          <a:solidFill>
                            <a:srgbClr val="FFFF66"/>
                          </a:solidFill>
                        </a:rPr>
                        <a:t>3</a:t>
                      </a:r>
                      <a:r>
                        <a:rPr lang="it-IT" sz="800" b="1" dirty="0" smtClean="0">
                          <a:solidFill>
                            <a:srgbClr val="FFFF66"/>
                          </a:solidFill>
                        </a:rPr>
                        <a:t>/</a:t>
                      </a:r>
                      <a:r>
                        <a:rPr lang="it-IT" sz="800" b="1" dirty="0" err="1" smtClean="0">
                          <a:solidFill>
                            <a:srgbClr val="FFFF66"/>
                          </a:solidFill>
                        </a:rPr>
                        <a:t>day</a:t>
                      </a:r>
                      <a:r>
                        <a:rPr lang="it-IT" sz="800" b="1" dirty="0" smtClean="0">
                          <a:solidFill>
                            <a:srgbClr val="FFFF66"/>
                          </a:solidFill>
                        </a:rPr>
                        <a:t>)</a:t>
                      </a:r>
                      <a:endParaRPr lang="it-IT" sz="800" b="1" dirty="0">
                        <a:solidFill>
                          <a:srgbClr val="FFFF66"/>
                        </a:solidFill>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it-IT" sz="800" b="1" dirty="0" err="1" smtClean="0">
                          <a:solidFill>
                            <a:srgbClr val="FFFF66"/>
                          </a:solidFill>
                        </a:rPr>
                        <a:t>Monthly</a:t>
                      </a:r>
                      <a:r>
                        <a:rPr lang="it-IT" sz="800" b="1" dirty="0" smtClean="0">
                          <a:solidFill>
                            <a:srgbClr val="FFFF66"/>
                          </a:solidFill>
                        </a:rPr>
                        <a:t> cumulative </a:t>
                      </a:r>
                      <a:r>
                        <a:rPr lang="it-IT" sz="800" b="1" dirty="0" err="1" smtClean="0">
                          <a:solidFill>
                            <a:srgbClr val="FFFF66"/>
                          </a:solidFill>
                        </a:rPr>
                        <a:t>sea</a:t>
                      </a:r>
                      <a:endParaRPr lang="it-IT" sz="800" b="1" dirty="0" smtClean="0">
                        <a:solidFill>
                          <a:srgbClr val="FFFF66"/>
                        </a:solidFill>
                      </a:endParaRPr>
                    </a:p>
                    <a:p>
                      <a:pPr algn="ctr"/>
                      <a:r>
                        <a:rPr lang="it-IT" sz="800" b="1" dirty="0" err="1" smtClean="0">
                          <a:solidFill>
                            <a:srgbClr val="FFFF66"/>
                          </a:solidFill>
                        </a:rPr>
                        <a:t>ice</a:t>
                      </a:r>
                      <a:r>
                        <a:rPr lang="it-IT" sz="800" b="1" dirty="0" smtClean="0">
                          <a:solidFill>
                            <a:srgbClr val="FFFF66"/>
                          </a:solidFill>
                        </a:rPr>
                        <a:t> (km</a:t>
                      </a:r>
                      <a:r>
                        <a:rPr lang="it-IT" sz="800" b="1" baseline="30000" dirty="0" smtClean="0">
                          <a:solidFill>
                            <a:srgbClr val="FFFF66"/>
                          </a:solidFill>
                        </a:rPr>
                        <a:t>3</a:t>
                      </a:r>
                      <a:r>
                        <a:rPr lang="it-IT" sz="800" b="1" dirty="0" smtClean="0">
                          <a:solidFill>
                            <a:srgbClr val="FFFF66"/>
                          </a:solidFill>
                        </a:rPr>
                        <a:t>)</a:t>
                      </a:r>
                      <a:endParaRPr lang="it-IT" sz="800" b="1" dirty="0">
                        <a:solidFill>
                          <a:srgbClr val="FFFF66"/>
                        </a:solidFill>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21297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800" b="1" dirty="0" smtClean="0">
                          <a:solidFill>
                            <a:srgbClr val="002060"/>
                          </a:solidFill>
                        </a:rPr>
                        <a:t>March</a:t>
                      </a:r>
                      <a:endParaRPr lang="it-IT" sz="800" b="1" dirty="0">
                        <a:solidFill>
                          <a:srgbClr val="002060"/>
                        </a:solidFill>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a:r>
                        <a:rPr lang="it-IT" sz="800" b="1" dirty="0" smtClean="0">
                          <a:solidFill>
                            <a:srgbClr val="002060"/>
                          </a:solidFill>
                        </a:rPr>
                        <a:t>0.42</a:t>
                      </a:r>
                      <a:endParaRPr lang="it-IT" sz="800" b="1" dirty="0">
                        <a:solidFill>
                          <a:srgbClr val="002060"/>
                        </a:solidFill>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800" b="1" dirty="0" smtClean="0">
                          <a:solidFill>
                            <a:srgbClr val="002060"/>
                          </a:solidFill>
                        </a:rPr>
                        <a:t>0.16</a:t>
                      </a:r>
                      <a:endParaRPr lang="it-IT" sz="800" b="1" dirty="0">
                        <a:solidFill>
                          <a:srgbClr val="002060"/>
                        </a:solidFill>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800" b="1" dirty="0" smtClean="0">
                          <a:solidFill>
                            <a:srgbClr val="002060"/>
                          </a:solidFill>
                        </a:rPr>
                        <a:t>4.99</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r>
              <a:tr h="212971">
                <a:tc>
                  <a:txBody>
                    <a:bodyPr/>
                    <a:lstStyle/>
                    <a:p>
                      <a:pPr algn="ctr"/>
                      <a:r>
                        <a:rPr lang="en-US" sz="800" b="1" dirty="0" smtClean="0">
                          <a:solidFill>
                            <a:srgbClr val="002060"/>
                          </a:solidFill>
                        </a:rPr>
                        <a:t>April</a:t>
                      </a:r>
                      <a:endParaRPr lang="it-IT" sz="800" b="1" dirty="0">
                        <a:solidFill>
                          <a:srgbClr val="002060"/>
                        </a:solidFill>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a:r>
                        <a:rPr lang="it-IT" sz="800" b="1" dirty="0" smtClean="0">
                          <a:solidFill>
                            <a:srgbClr val="002060"/>
                          </a:solidFill>
                        </a:rPr>
                        <a:t>0.40</a:t>
                      </a:r>
                      <a:endParaRPr lang="it-IT" sz="800" b="1" dirty="0">
                        <a:solidFill>
                          <a:srgbClr val="002060"/>
                        </a:solidFill>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a:r>
                        <a:rPr lang="it-IT" sz="800" b="1" dirty="0" smtClean="0">
                          <a:solidFill>
                            <a:srgbClr val="002060"/>
                          </a:solidFill>
                        </a:rPr>
                        <a:t>0.26</a:t>
                      </a:r>
                      <a:endParaRPr lang="it-IT" sz="800" b="1" dirty="0">
                        <a:solidFill>
                          <a:srgbClr val="002060"/>
                        </a:solidFill>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a:r>
                        <a:rPr lang="it-IT" sz="800" b="1" dirty="0" smtClean="0">
                          <a:solidFill>
                            <a:srgbClr val="002060"/>
                          </a:solidFill>
                        </a:rPr>
                        <a:t>7.86</a:t>
                      </a:r>
                      <a:endParaRPr lang="it-IT" sz="800" b="1" dirty="0">
                        <a:solidFill>
                          <a:srgbClr val="002060"/>
                        </a:solidFill>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r>
              <a:tr h="212971">
                <a:tc>
                  <a:txBody>
                    <a:bodyPr/>
                    <a:lstStyle/>
                    <a:p>
                      <a:pPr algn="ctr"/>
                      <a:r>
                        <a:rPr lang="en-US" sz="800" b="1" dirty="0" smtClean="0">
                          <a:solidFill>
                            <a:srgbClr val="002060"/>
                          </a:solidFill>
                        </a:rPr>
                        <a:t>May</a:t>
                      </a:r>
                      <a:endParaRPr lang="it-IT" sz="800" b="1" dirty="0">
                        <a:solidFill>
                          <a:srgbClr val="002060"/>
                        </a:solidFill>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a:r>
                        <a:rPr lang="it-IT" sz="800" b="1" dirty="0" smtClean="0">
                          <a:solidFill>
                            <a:srgbClr val="002060"/>
                          </a:solidFill>
                        </a:rPr>
                        <a:t>0.61 </a:t>
                      </a:r>
                      <a:endParaRPr lang="it-IT" sz="800" b="1" dirty="0">
                        <a:solidFill>
                          <a:srgbClr val="002060"/>
                        </a:solidFill>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a:r>
                        <a:rPr lang="it-IT" sz="800" b="1" dirty="0" smtClean="0">
                          <a:solidFill>
                            <a:srgbClr val="002060"/>
                          </a:solidFill>
                        </a:rPr>
                        <a:t>0.30</a:t>
                      </a:r>
                      <a:endParaRPr lang="it-IT" sz="800" b="1" dirty="0">
                        <a:solidFill>
                          <a:srgbClr val="002060"/>
                        </a:solidFill>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800" b="1" dirty="0" smtClean="0">
                          <a:solidFill>
                            <a:srgbClr val="002060"/>
                          </a:solidFill>
                        </a:rPr>
                        <a:t>9.25</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r>
              <a:tr h="212971">
                <a:tc>
                  <a:txBody>
                    <a:bodyPr/>
                    <a:lstStyle/>
                    <a:p>
                      <a:pPr algn="ctr"/>
                      <a:r>
                        <a:rPr lang="en-US" sz="800" b="1" dirty="0" smtClean="0">
                          <a:solidFill>
                            <a:srgbClr val="002060"/>
                          </a:solidFill>
                        </a:rPr>
                        <a:t>June</a:t>
                      </a:r>
                      <a:endParaRPr lang="it-IT" sz="800" b="1" dirty="0">
                        <a:solidFill>
                          <a:srgbClr val="002060"/>
                        </a:solidFill>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a:r>
                        <a:rPr lang="it-IT" sz="800" b="1" dirty="0" smtClean="0">
                          <a:solidFill>
                            <a:srgbClr val="002060"/>
                          </a:solidFill>
                        </a:rPr>
                        <a:t>0.54</a:t>
                      </a:r>
                      <a:endParaRPr lang="it-IT" sz="800" b="1" dirty="0">
                        <a:solidFill>
                          <a:srgbClr val="002060"/>
                        </a:solidFill>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a:r>
                        <a:rPr lang="it-IT" sz="800" b="1" dirty="0" smtClean="0">
                          <a:solidFill>
                            <a:srgbClr val="002060"/>
                          </a:solidFill>
                        </a:rPr>
                        <a:t>0.25</a:t>
                      </a:r>
                      <a:endParaRPr lang="it-IT" sz="800" b="1" dirty="0">
                        <a:solidFill>
                          <a:srgbClr val="002060"/>
                        </a:solidFill>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800" b="1" dirty="0" smtClean="0">
                          <a:solidFill>
                            <a:srgbClr val="002060"/>
                          </a:solidFill>
                        </a:rPr>
                        <a:t>7.52</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r>
              <a:tr h="212971">
                <a:tc>
                  <a:txBody>
                    <a:bodyPr/>
                    <a:lstStyle/>
                    <a:p>
                      <a:pPr algn="ctr"/>
                      <a:r>
                        <a:rPr lang="en-US" sz="800" b="1" dirty="0" smtClean="0">
                          <a:solidFill>
                            <a:srgbClr val="002060"/>
                          </a:solidFill>
                        </a:rPr>
                        <a:t>July</a:t>
                      </a:r>
                      <a:endParaRPr lang="it-IT" sz="800" b="1" dirty="0">
                        <a:solidFill>
                          <a:srgbClr val="002060"/>
                        </a:solidFill>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a:r>
                        <a:rPr lang="it-IT" sz="800" b="1" dirty="0" smtClean="0">
                          <a:solidFill>
                            <a:srgbClr val="002060"/>
                          </a:solidFill>
                        </a:rPr>
                        <a:t>0.70</a:t>
                      </a:r>
                      <a:endParaRPr lang="it-IT" sz="800" b="1" dirty="0">
                        <a:solidFill>
                          <a:srgbClr val="002060"/>
                        </a:solidFill>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r>
                        <a:rPr lang="it-IT" sz="800" b="1" dirty="0" smtClean="0">
                          <a:solidFill>
                            <a:srgbClr val="002060"/>
                          </a:solidFill>
                        </a:rPr>
                        <a:t>0.22</a:t>
                      </a:r>
                      <a:endParaRPr lang="it-IT" sz="800" b="1" dirty="0">
                        <a:solidFill>
                          <a:srgbClr val="002060"/>
                        </a:solidFill>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a:r>
                        <a:rPr lang="it-IT" sz="800" b="1" dirty="0" smtClean="0">
                          <a:solidFill>
                            <a:srgbClr val="002060"/>
                          </a:solidFill>
                        </a:rPr>
                        <a:t>6.98</a:t>
                      </a:r>
                      <a:endParaRPr lang="it-IT" sz="800" b="1" dirty="0">
                        <a:solidFill>
                          <a:srgbClr val="002060"/>
                        </a:solidFill>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r>
              <a:tr h="212971">
                <a:tc>
                  <a:txBody>
                    <a:bodyPr/>
                    <a:lstStyle/>
                    <a:p>
                      <a:pPr algn="ctr"/>
                      <a:r>
                        <a:rPr lang="en-US" sz="800" b="1" dirty="0" smtClean="0">
                          <a:solidFill>
                            <a:srgbClr val="002060"/>
                          </a:solidFill>
                        </a:rPr>
                        <a:t>August</a:t>
                      </a:r>
                      <a:endParaRPr lang="it-IT" sz="800" b="1" dirty="0">
                        <a:solidFill>
                          <a:srgbClr val="002060"/>
                        </a:solidFill>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a:r>
                        <a:rPr lang="it-IT" sz="800" b="1" dirty="0" smtClean="0">
                          <a:solidFill>
                            <a:srgbClr val="002060"/>
                          </a:solidFill>
                        </a:rPr>
                        <a:t>0.58</a:t>
                      </a:r>
                      <a:endParaRPr lang="it-IT" sz="800" b="1" dirty="0">
                        <a:solidFill>
                          <a:srgbClr val="002060"/>
                        </a:solidFill>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a:r>
                        <a:rPr lang="it-IT" sz="800" b="1" dirty="0" smtClean="0">
                          <a:solidFill>
                            <a:srgbClr val="002060"/>
                          </a:solidFill>
                        </a:rPr>
                        <a:t>0.30</a:t>
                      </a:r>
                      <a:endParaRPr lang="it-IT" sz="800" b="1" dirty="0">
                        <a:solidFill>
                          <a:srgbClr val="002060"/>
                        </a:solidFill>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a:r>
                        <a:rPr lang="it-IT" sz="800" b="1" dirty="0" smtClean="0">
                          <a:solidFill>
                            <a:srgbClr val="002060"/>
                          </a:solidFill>
                        </a:rPr>
                        <a:t>9.39</a:t>
                      </a:r>
                      <a:endParaRPr lang="it-IT" sz="800" b="1" dirty="0">
                        <a:solidFill>
                          <a:srgbClr val="002060"/>
                        </a:solidFill>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r>
              <a:tr h="214873">
                <a:tc>
                  <a:txBody>
                    <a:bodyPr/>
                    <a:lstStyle/>
                    <a:p>
                      <a:pPr algn="ctr"/>
                      <a:r>
                        <a:rPr lang="it-IT" sz="800" b="1" dirty="0" err="1" smtClean="0">
                          <a:solidFill>
                            <a:srgbClr val="002060"/>
                          </a:solidFill>
                        </a:rPr>
                        <a:t>September</a:t>
                      </a:r>
                      <a:endParaRPr lang="it-IT" sz="800" b="1" dirty="0">
                        <a:solidFill>
                          <a:srgbClr val="002060"/>
                        </a:solidFill>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a:r>
                        <a:rPr lang="it-IT" sz="800" b="1" dirty="0" smtClean="0">
                          <a:solidFill>
                            <a:srgbClr val="002060"/>
                          </a:solidFill>
                        </a:rPr>
                        <a:t>0.44</a:t>
                      </a:r>
                      <a:endParaRPr lang="it-IT" sz="800" b="1" dirty="0">
                        <a:solidFill>
                          <a:srgbClr val="002060"/>
                        </a:solidFill>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a:r>
                        <a:rPr lang="it-IT" sz="800" b="1" dirty="0" smtClean="0">
                          <a:solidFill>
                            <a:srgbClr val="002060"/>
                          </a:solidFill>
                        </a:rPr>
                        <a:t>0.24 </a:t>
                      </a:r>
                      <a:endParaRPr lang="it-IT" sz="800" b="1" dirty="0">
                        <a:solidFill>
                          <a:srgbClr val="002060"/>
                        </a:solidFill>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800" b="1" dirty="0" smtClean="0">
                          <a:solidFill>
                            <a:srgbClr val="002060"/>
                          </a:solidFill>
                        </a:rPr>
                        <a:t>7.34</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r>
              <a:tr h="212971">
                <a:tc>
                  <a:txBody>
                    <a:bodyPr/>
                    <a:lstStyle/>
                    <a:p>
                      <a:pPr algn="ctr"/>
                      <a:r>
                        <a:rPr lang="en-US" sz="800" b="1" dirty="0" smtClean="0">
                          <a:solidFill>
                            <a:srgbClr val="002060"/>
                          </a:solidFill>
                        </a:rPr>
                        <a:t>October</a:t>
                      </a:r>
                      <a:endParaRPr lang="it-IT" sz="800" b="1" dirty="0">
                        <a:solidFill>
                          <a:srgbClr val="002060"/>
                        </a:solidFill>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a:r>
                        <a:rPr lang="it-IT" sz="800" b="1" dirty="0" smtClean="0">
                          <a:solidFill>
                            <a:srgbClr val="002060"/>
                          </a:solidFill>
                        </a:rPr>
                        <a:t>0.39</a:t>
                      </a:r>
                      <a:endParaRPr lang="it-IT" sz="800" b="1" dirty="0">
                        <a:solidFill>
                          <a:srgbClr val="002060"/>
                        </a:solidFill>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a:r>
                        <a:rPr lang="it-IT" sz="800" b="1" dirty="0" smtClean="0">
                          <a:solidFill>
                            <a:srgbClr val="002060"/>
                          </a:solidFill>
                        </a:rPr>
                        <a:t>0.14</a:t>
                      </a:r>
                      <a:endParaRPr lang="it-IT" sz="800" b="1" dirty="0">
                        <a:solidFill>
                          <a:srgbClr val="002060"/>
                        </a:solidFill>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800" b="1" dirty="0" smtClean="0">
                          <a:solidFill>
                            <a:srgbClr val="002060"/>
                          </a:solidFill>
                        </a:rPr>
                        <a:t>4.29</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r>
            </a:tbl>
          </a:graphicData>
        </a:graphic>
      </p:graphicFrame>
      <p:sp>
        <p:nvSpPr>
          <p:cNvPr id="25" name="Rettangolo 24"/>
          <p:cNvSpPr/>
          <p:nvPr/>
        </p:nvSpPr>
        <p:spPr>
          <a:xfrm>
            <a:off x="5034749" y="6598731"/>
            <a:ext cx="2261728" cy="246221"/>
          </a:xfrm>
          <a:prstGeom prst="rect">
            <a:avLst/>
          </a:prstGeom>
        </p:spPr>
        <p:txBody>
          <a:bodyPr wrap="square">
            <a:spAutoFit/>
          </a:bodyPr>
          <a:lstStyle/>
          <a:p>
            <a:pPr lvl="0" algn="ctr">
              <a:spcBef>
                <a:spcPct val="30000"/>
              </a:spcBef>
            </a:pPr>
            <a:r>
              <a:rPr lang="en-US" sz="1000" b="1" dirty="0" smtClean="0">
                <a:solidFill>
                  <a:srgbClr val="000066"/>
                </a:solidFill>
                <a:latin typeface="+mn-lt"/>
              </a:rPr>
              <a:t>CUMULATIVE ICE PRODUCTION   </a:t>
            </a:r>
            <a:endParaRPr lang="it-IT" sz="1000" b="1" dirty="0">
              <a:solidFill>
                <a:srgbClr val="000066"/>
              </a:solidFill>
              <a:latin typeface="+mn-lt"/>
            </a:endParaRPr>
          </a:p>
        </p:txBody>
      </p:sp>
      <p:sp>
        <p:nvSpPr>
          <p:cNvPr id="26" name="Rettangolo 25"/>
          <p:cNvSpPr/>
          <p:nvPr/>
        </p:nvSpPr>
        <p:spPr>
          <a:xfrm>
            <a:off x="8051391" y="6594901"/>
            <a:ext cx="822320" cy="246221"/>
          </a:xfrm>
          <a:prstGeom prst="rect">
            <a:avLst/>
          </a:prstGeom>
        </p:spPr>
        <p:txBody>
          <a:bodyPr wrap="square">
            <a:spAutoFit/>
          </a:bodyPr>
          <a:lstStyle/>
          <a:p>
            <a:r>
              <a:rPr lang="en-US" sz="1000" b="1" dirty="0">
                <a:solidFill>
                  <a:srgbClr val="000066"/>
                </a:solidFill>
                <a:latin typeface="Times New Roman"/>
              </a:rPr>
              <a:t>57.91 km</a:t>
            </a:r>
            <a:r>
              <a:rPr lang="en-US" sz="1000" b="1" baseline="30000" dirty="0">
                <a:solidFill>
                  <a:srgbClr val="000066"/>
                </a:solidFill>
                <a:latin typeface="Times New Roman"/>
              </a:rPr>
              <a:t>3</a:t>
            </a:r>
            <a:endParaRPr lang="it-IT" sz="1000" dirty="0"/>
          </a:p>
        </p:txBody>
      </p:sp>
      <p:sp>
        <p:nvSpPr>
          <p:cNvPr id="27" name="Freccia a destra con strisce 26"/>
          <p:cNvSpPr/>
          <p:nvPr/>
        </p:nvSpPr>
        <p:spPr>
          <a:xfrm>
            <a:off x="7364058" y="6698897"/>
            <a:ext cx="230796" cy="66886"/>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000"/>
          </a:p>
        </p:txBody>
      </p:sp>
      <p:sp>
        <p:nvSpPr>
          <p:cNvPr id="28" name="Ovale 27"/>
          <p:cNvSpPr/>
          <p:nvPr/>
        </p:nvSpPr>
        <p:spPr>
          <a:xfrm>
            <a:off x="2757032" y="4466082"/>
            <a:ext cx="193558" cy="19355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82365182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107504" y="2011760"/>
            <a:ext cx="8645444" cy="1569660"/>
          </a:xfrm>
          <a:prstGeom prst="rect">
            <a:avLst/>
          </a:prstGeom>
          <a:noFill/>
        </p:spPr>
        <p:txBody>
          <a:bodyPr wrap="square" rtlCol="0">
            <a:spAutoFit/>
          </a:bodyPr>
          <a:lstStyle/>
          <a:p>
            <a:r>
              <a:rPr lang="it-IT" sz="1600" b="1" dirty="0" smtClean="0"/>
              <a:t>Trophic </a:t>
            </a:r>
            <a:r>
              <a:rPr lang="en-GB" sz="1600" b="1" dirty="0" smtClean="0"/>
              <a:t>value</a:t>
            </a:r>
            <a:r>
              <a:rPr lang="it-IT" sz="1600" b="1" dirty="0" smtClean="0"/>
              <a:t> </a:t>
            </a:r>
            <a:r>
              <a:rPr lang="en-GB" sz="1600" b="1" dirty="0" smtClean="0"/>
              <a:t>of POM:</a:t>
            </a:r>
          </a:p>
          <a:p>
            <a:r>
              <a:rPr lang="en-GB" sz="1600" dirty="0" smtClean="0"/>
              <a:t>The POM is involved in: </a:t>
            </a:r>
          </a:p>
          <a:p>
            <a:pPr>
              <a:buFont typeface="Arial" pitchFamily="34" charset="0"/>
              <a:buChar char="•"/>
            </a:pPr>
            <a:r>
              <a:rPr lang="en-GB" sz="1600" dirty="0" smtClean="0"/>
              <a:t> </a:t>
            </a:r>
            <a:r>
              <a:rPr lang="en-GB" sz="1600" b="1" dirty="0" smtClean="0">
                <a:solidFill>
                  <a:schemeClr val="accent1">
                    <a:lumMod val="75000"/>
                  </a:schemeClr>
                </a:solidFill>
              </a:rPr>
              <a:t>production</a:t>
            </a:r>
            <a:r>
              <a:rPr lang="en-GB" sz="1600" dirty="0" smtClean="0"/>
              <a:t> processes (phytoplankton, for instance), that supply the trophic web</a:t>
            </a:r>
          </a:p>
          <a:p>
            <a:pPr>
              <a:buFont typeface="Arial" pitchFamily="34" charset="0"/>
              <a:buChar char="•"/>
            </a:pPr>
            <a:r>
              <a:rPr lang="en-GB" sz="1600" dirty="0" smtClean="0"/>
              <a:t> </a:t>
            </a:r>
            <a:r>
              <a:rPr lang="en-GB" sz="1600" b="1" dirty="0" smtClean="0">
                <a:solidFill>
                  <a:schemeClr val="accent1">
                    <a:lumMod val="75000"/>
                  </a:schemeClr>
                </a:solidFill>
              </a:rPr>
              <a:t>recycling</a:t>
            </a:r>
            <a:r>
              <a:rPr lang="en-GB" sz="1600" dirty="0" smtClean="0"/>
              <a:t> processes (bacteria),  </a:t>
            </a:r>
          </a:p>
          <a:p>
            <a:pPr>
              <a:buFont typeface="Arial" pitchFamily="34" charset="0"/>
              <a:buChar char="•"/>
            </a:pPr>
            <a:r>
              <a:rPr lang="en-GB" sz="1600" dirty="0" smtClean="0"/>
              <a:t> vertical  fluxes of C to the depth (</a:t>
            </a:r>
            <a:r>
              <a:rPr lang="en-GB" sz="1600" b="1" dirty="0" smtClean="0">
                <a:solidFill>
                  <a:schemeClr val="accent1">
                    <a:lumMod val="75000"/>
                  </a:schemeClr>
                </a:solidFill>
              </a:rPr>
              <a:t>biological pump</a:t>
            </a:r>
            <a:r>
              <a:rPr lang="en-GB" sz="1600" dirty="0" smtClean="0"/>
              <a:t>), that regulate global climate processes</a:t>
            </a:r>
          </a:p>
          <a:p>
            <a:endParaRPr lang="it-IT" sz="1600" dirty="0"/>
          </a:p>
        </p:txBody>
      </p:sp>
      <p:sp>
        <p:nvSpPr>
          <p:cNvPr id="6" name="CasellaDiTesto 5"/>
          <p:cNvSpPr txBox="1"/>
          <p:nvPr/>
        </p:nvSpPr>
        <p:spPr>
          <a:xfrm>
            <a:off x="214282" y="3501008"/>
            <a:ext cx="5361276" cy="830997"/>
          </a:xfrm>
          <a:prstGeom prst="rect">
            <a:avLst/>
          </a:prstGeom>
          <a:noFill/>
        </p:spPr>
        <p:txBody>
          <a:bodyPr wrap="none" rtlCol="0">
            <a:spAutoFit/>
          </a:bodyPr>
          <a:lstStyle/>
          <a:p>
            <a:r>
              <a:rPr lang="it-IT" sz="1600" b="1" dirty="0" err="1" smtClean="0"/>
              <a:t>Two</a:t>
            </a:r>
            <a:r>
              <a:rPr lang="it-IT" sz="1600" b="1" dirty="0" smtClean="0"/>
              <a:t> water </a:t>
            </a:r>
            <a:r>
              <a:rPr lang="it-IT" sz="1600" b="1" dirty="0" err="1" smtClean="0"/>
              <a:t>layers</a:t>
            </a:r>
            <a:r>
              <a:rPr lang="it-IT" sz="1600" b="1" dirty="0" smtClean="0"/>
              <a:t>:</a:t>
            </a:r>
          </a:p>
          <a:p>
            <a:r>
              <a:rPr lang="it-IT" sz="1600" b="1" dirty="0" smtClean="0">
                <a:solidFill>
                  <a:schemeClr val="accent1">
                    <a:lumMod val="75000"/>
                  </a:schemeClr>
                </a:solidFill>
              </a:rPr>
              <a:t>UML</a:t>
            </a:r>
            <a:r>
              <a:rPr lang="it-IT" sz="1600" dirty="0" smtClean="0"/>
              <a:t> - Upper </a:t>
            </a:r>
            <a:r>
              <a:rPr lang="it-IT" sz="1600" dirty="0" err="1" smtClean="0"/>
              <a:t>mixed</a:t>
            </a:r>
            <a:r>
              <a:rPr lang="it-IT" sz="1600" dirty="0" smtClean="0"/>
              <a:t> </a:t>
            </a:r>
            <a:r>
              <a:rPr lang="it-IT" sz="1600" dirty="0" err="1" smtClean="0"/>
              <a:t>layer</a:t>
            </a:r>
            <a:r>
              <a:rPr lang="it-IT" sz="1600" dirty="0" smtClean="0"/>
              <a:t> (</a:t>
            </a:r>
            <a:r>
              <a:rPr lang="it-IT" sz="1600" dirty="0" err="1" smtClean="0"/>
              <a:t>from</a:t>
            </a:r>
            <a:r>
              <a:rPr lang="it-IT" sz="1600" dirty="0" smtClean="0"/>
              <a:t> 10 </a:t>
            </a:r>
            <a:r>
              <a:rPr lang="it-IT" sz="1600" dirty="0" err="1" smtClean="0"/>
              <a:t>to</a:t>
            </a:r>
            <a:r>
              <a:rPr lang="it-IT" sz="1600" dirty="0" smtClean="0"/>
              <a:t> 100 m, on </a:t>
            </a:r>
            <a:r>
              <a:rPr lang="it-IT" sz="1600" dirty="0" err="1" smtClean="0"/>
              <a:t>average</a:t>
            </a:r>
            <a:r>
              <a:rPr lang="it-IT" sz="1600" dirty="0" smtClean="0"/>
              <a:t> 30 m)</a:t>
            </a:r>
          </a:p>
          <a:p>
            <a:r>
              <a:rPr lang="it-IT" sz="1600" b="1" dirty="0" err="1" smtClean="0">
                <a:solidFill>
                  <a:schemeClr val="accent1">
                    <a:lumMod val="75000"/>
                  </a:schemeClr>
                </a:solidFill>
              </a:rPr>
              <a:t>DL</a:t>
            </a:r>
            <a:r>
              <a:rPr lang="it-IT" sz="1600" dirty="0" smtClean="0"/>
              <a:t> - </a:t>
            </a:r>
            <a:r>
              <a:rPr lang="it-IT" sz="1600" dirty="0" err="1" smtClean="0"/>
              <a:t>Deeper</a:t>
            </a:r>
            <a:r>
              <a:rPr lang="it-IT" sz="1600" dirty="0" smtClean="0"/>
              <a:t> </a:t>
            </a:r>
            <a:r>
              <a:rPr lang="it-IT" sz="1600" dirty="0" err="1" smtClean="0"/>
              <a:t>layer</a:t>
            </a:r>
            <a:r>
              <a:rPr lang="it-IT" sz="1600" dirty="0" smtClean="0"/>
              <a:t> (down </a:t>
            </a:r>
            <a:r>
              <a:rPr lang="it-IT" sz="1600" dirty="0" err="1" smtClean="0"/>
              <a:t>to</a:t>
            </a:r>
            <a:r>
              <a:rPr lang="it-IT" sz="1600" dirty="0" smtClean="0"/>
              <a:t> 200 m)</a:t>
            </a:r>
            <a:endParaRPr lang="it-IT" sz="1600" dirty="0"/>
          </a:p>
        </p:txBody>
      </p:sp>
      <p:sp>
        <p:nvSpPr>
          <p:cNvPr id="7" name="CasellaDiTesto 6"/>
          <p:cNvSpPr txBox="1"/>
          <p:nvPr/>
        </p:nvSpPr>
        <p:spPr>
          <a:xfrm>
            <a:off x="214282" y="4797152"/>
            <a:ext cx="8692508" cy="1846659"/>
          </a:xfrm>
          <a:prstGeom prst="rect">
            <a:avLst/>
          </a:prstGeom>
          <a:noFill/>
        </p:spPr>
        <p:txBody>
          <a:bodyPr wrap="none" rtlCol="0">
            <a:spAutoFit/>
          </a:bodyPr>
          <a:lstStyle/>
          <a:p>
            <a:r>
              <a:rPr lang="it-IT" sz="1600" b="1" dirty="0" err="1" smtClean="0"/>
              <a:t>Questions</a:t>
            </a:r>
            <a:r>
              <a:rPr lang="it-IT" sz="1600" b="1" dirty="0" smtClean="0"/>
              <a:t>:</a:t>
            </a:r>
          </a:p>
          <a:p>
            <a:pPr>
              <a:buFont typeface="Arial" pitchFamily="34" charset="0"/>
              <a:buChar char="•"/>
            </a:pPr>
            <a:r>
              <a:rPr lang="en-GB" sz="1600" dirty="0" smtClean="0"/>
              <a:t>   What are the POM </a:t>
            </a:r>
            <a:r>
              <a:rPr lang="en-GB" sz="1600" b="1" dirty="0" smtClean="0">
                <a:solidFill>
                  <a:schemeClr val="accent1">
                    <a:lumMod val="75000"/>
                  </a:schemeClr>
                </a:solidFill>
              </a:rPr>
              <a:t>trophic features </a:t>
            </a:r>
            <a:r>
              <a:rPr lang="en-GB" sz="1600" dirty="0" smtClean="0"/>
              <a:t>during Austral summer? Are there </a:t>
            </a:r>
            <a:r>
              <a:rPr lang="en-GB" sz="1600" b="1" dirty="0" smtClean="0">
                <a:solidFill>
                  <a:schemeClr val="accent1">
                    <a:lumMod val="75000"/>
                  </a:schemeClr>
                </a:solidFill>
              </a:rPr>
              <a:t>differences</a:t>
            </a:r>
            <a:r>
              <a:rPr lang="en-GB" sz="1600" dirty="0" smtClean="0"/>
              <a:t> between </a:t>
            </a:r>
          </a:p>
          <a:p>
            <a:r>
              <a:rPr lang="en-GB" sz="1600" dirty="0" smtClean="0"/>
              <a:t>     the three areas?</a:t>
            </a:r>
          </a:p>
          <a:p>
            <a:pPr>
              <a:buFont typeface="Arial" pitchFamily="34" charset="0"/>
              <a:buChar char="•"/>
            </a:pPr>
            <a:r>
              <a:rPr lang="en-GB" sz="1600" dirty="0" smtClean="0"/>
              <a:t>   What are the </a:t>
            </a:r>
            <a:r>
              <a:rPr lang="en-GB" sz="1600" b="1" dirty="0" smtClean="0">
                <a:solidFill>
                  <a:schemeClr val="accent1">
                    <a:lumMod val="75000"/>
                  </a:schemeClr>
                </a:solidFill>
              </a:rPr>
              <a:t>environmental features </a:t>
            </a:r>
            <a:r>
              <a:rPr lang="en-GB" sz="1600" dirty="0" smtClean="0"/>
              <a:t>that regulate POM production and recycling during a virtually </a:t>
            </a:r>
          </a:p>
          <a:p>
            <a:r>
              <a:rPr lang="en-GB" sz="1600" dirty="0" smtClean="0"/>
              <a:t>    ice-free season?</a:t>
            </a:r>
          </a:p>
          <a:p>
            <a:pPr>
              <a:buFont typeface="Arial" pitchFamily="34" charset="0"/>
              <a:buChar char="•"/>
            </a:pPr>
            <a:r>
              <a:rPr lang="en-GB" sz="1600" dirty="0" smtClean="0"/>
              <a:t>   What is the POM role in the </a:t>
            </a:r>
            <a:r>
              <a:rPr lang="en-GB" sz="1600" b="1" dirty="0" smtClean="0">
                <a:solidFill>
                  <a:schemeClr val="accent1">
                    <a:lumMod val="75000"/>
                  </a:schemeClr>
                </a:solidFill>
              </a:rPr>
              <a:t>biological pump </a:t>
            </a:r>
            <a:r>
              <a:rPr lang="en-GB" sz="1600" dirty="0" smtClean="0"/>
              <a:t>processes?</a:t>
            </a:r>
            <a:r>
              <a:rPr lang="it-IT" sz="1600" dirty="0" smtClean="0"/>
              <a:t> </a:t>
            </a:r>
          </a:p>
          <a:p>
            <a:endParaRPr lang="it-IT" dirty="0"/>
          </a:p>
        </p:txBody>
      </p:sp>
      <p:sp>
        <p:nvSpPr>
          <p:cNvPr id="8" name="CasellaDiTesto 7"/>
          <p:cNvSpPr txBox="1"/>
          <p:nvPr/>
        </p:nvSpPr>
        <p:spPr>
          <a:xfrm>
            <a:off x="214282" y="142852"/>
            <a:ext cx="8606190" cy="1815882"/>
          </a:xfrm>
          <a:prstGeom prst="rect">
            <a:avLst/>
          </a:prstGeom>
          <a:noFill/>
        </p:spPr>
        <p:txBody>
          <a:bodyPr wrap="square" rtlCol="0">
            <a:spAutoFit/>
          </a:bodyPr>
          <a:lstStyle/>
          <a:p>
            <a:pPr algn="ctr"/>
            <a:r>
              <a:rPr lang="en-GB" sz="2000" dirty="0" smtClean="0"/>
              <a:t>Particulate </a:t>
            </a:r>
            <a:r>
              <a:rPr lang="en-GB" sz="2000" dirty="0"/>
              <a:t>organic matter distribution and trophic features in relation to </a:t>
            </a:r>
            <a:r>
              <a:rPr lang="en-GB" sz="2000" dirty="0" err="1"/>
              <a:t>phytoplanktonic</a:t>
            </a:r>
            <a:r>
              <a:rPr lang="en-GB" sz="2000" dirty="0"/>
              <a:t> characteristics and mesoscale physical structures in the Ross </a:t>
            </a:r>
            <a:r>
              <a:rPr lang="en-GB" sz="2000" dirty="0" smtClean="0"/>
              <a:t>Sea</a:t>
            </a:r>
            <a:endParaRPr lang="it-IT" b="1" dirty="0" smtClean="0">
              <a:solidFill>
                <a:srgbClr val="0070C0"/>
              </a:solidFill>
            </a:endParaRPr>
          </a:p>
          <a:p>
            <a:pPr algn="ctr"/>
            <a:r>
              <a:rPr lang="it-IT" b="1" dirty="0" smtClean="0">
                <a:solidFill>
                  <a:srgbClr val="0070C0"/>
                </a:solidFill>
              </a:rPr>
              <a:t>Misic</a:t>
            </a:r>
            <a:r>
              <a:rPr lang="it-IT" b="1" baseline="30000" dirty="0" smtClean="0">
                <a:solidFill>
                  <a:srgbClr val="0070C0"/>
                </a:solidFill>
              </a:rPr>
              <a:t>1</a:t>
            </a:r>
            <a:r>
              <a:rPr lang="it-IT" b="1" dirty="0" smtClean="0">
                <a:solidFill>
                  <a:srgbClr val="0070C0"/>
                </a:solidFill>
              </a:rPr>
              <a:t>, Mangoni</a:t>
            </a:r>
            <a:r>
              <a:rPr lang="it-IT" b="1" baseline="30000" dirty="0" smtClean="0">
                <a:solidFill>
                  <a:srgbClr val="0070C0"/>
                </a:solidFill>
              </a:rPr>
              <a:t>2</a:t>
            </a:r>
            <a:r>
              <a:rPr lang="it-IT" b="1" dirty="0" smtClean="0">
                <a:solidFill>
                  <a:srgbClr val="0070C0"/>
                </a:solidFill>
              </a:rPr>
              <a:t>, Budillon</a:t>
            </a:r>
            <a:r>
              <a:rPr lang="it-IT" b="1" baseline="30000" dirty="0" smtClean="0">
                <a:solidFill>
                  <a:srgbClr val="0070C0"/>
                </a:solidFill>
              </a:rPr>
              <a:t>3</a:t>
            </a:r>
            <a:r>
              <a:rPr lang="it-IT" b="1" dirty="0" smtClean="0">
                <a:solidFill>
                  <a:srgbClr val="0070C0"/>
                </a:solidFill>
              </a:rPr>
              <a:t> et al…. </a:t>
            </a:r>
          </a:p>
          <a:p>
            <a:pPr algn="ctr"/>
            <a:r>
              <a:rPr lang="it-IT" b="1" baseline="30000" dirty="0">
                <a:solidFill>
                  <a:srgbClr val="0070C0"/>
                </a:solidFill>
              </a:rPr>
              <a:t>1</a:t>
            </a:r>
            <a:r>
              <a:rPr lang="it-IT" b="1" dirty="0" smtClean="0">
                <a:solidFill>
                  <a:srgbClr val="0070C0"/>
                </a:solidFill>
              </a:rPr>
              <a:t>University of Genoa</a:t>
            </a:r>
          </a:p>
          <a:p>
            <a:pPr algn="ctr"/>
            <a:r>
              <a:rPr lang="it-IT" b="1" baseline="30000" dirty="0" smtClean="0">
                <a:solidFill>
                  <a:srgbClr val="0070C0"/>
                </a:solidFill>
              </a:rPr>
              <a:t>2</a:t>
            </a:r>
            <a:r>
              <a:rPr lang="it-IT" b="1" dirty="0" smtClean="0">
                <a:solidFill>
                  <a:srgbClr val="0070C0"/>
                </a:solidFill>
              </a:rPr>
              <a:t>Stazione Zoologica, </a:t>
            </a:r>
            <a:r>
              <a:rPr lang="it-IT" b="1" dirty="0" err="1" smtClean="0">
                <a:solidFill>
                  <a:srgbClr val="0070C0"/>
                </a:solidFill>
              </a:rPr>
              <a:t>Naples</a:t>
            </a:r>
            <a:r>
              <a:rPr lang="it-IT" b="1" dirty="0" smtClean="0">
                <a:solidFill>
                  <a:srgbClr val="0070C0"/>
                </a:solidFill>
              </a:rPr>
              <a:t> </a:t>
            </a:r>
          </a:p>
          <a:p>
            <a:pPr algn="ctr"/>
            <a:r>
              <a:rPr lang="it-IT" b="1" baseline="30000" dirty="0" smtClean="0">
                <a:solidFill>
                  <a:srgbClr val="0070C0"/>
                </a:solidFill>
              </a:rPr>
              <a:t>3</a:t>
            </a:r>
            <a:r>
              <a:rPr lang="it-IT" b="1" dirty="0" smtClean="0">
                <a:solidFill>
                  <a:srgbClr val="0070C0"/>
                </a:solidFill>
              </a:rPr>
              <a:t>University of </a:t>
            </a:r>
            <a:r>
              <a:rPr lang="it-IT" b="1" dirty="0" err="1" smtClean="0">
                <a:solidFill>
                  <a:srgbClr val="0070C0"/>
                </a:solidFill>
              </a:rPr>
              <a:t>Naples</a:t>
            </a:r>
            <a:r>
              <a:rPr lang="it-IT" b="1" dirty="0" smtClean="0">
                <a:solidFill>
                  <a:srgbClr val="0070C0"/>
                </a:solidFill>
              </a:rPr>
              <a:t> </a:t>
            </a:r>
            <a:r>
              <a:rPr lang="it-IT" b="1" dirty="0" err="1" smtClean="0">
                <a:solidFill>
                  <a:srgbClr val="0070C0"/>
                </a:solidFill>
              </a:rPr>
              <a:t>Parthenope</a:t>
            </a:r>
            <a:r>
              <a:rPr lang="it-IT" b="1" dirty="0" smtClean="0">
                <a:solidFill>
                  <a:srgbClr val="0070C0"/>
                </a:solidFill>
              </a:rPr>
              <a:t> </a:t>
            </a:r>
            <a:endParaRPr lang="it-IT" b="1" dirty="0">
              <a:solidFill>
                <a:srgbClr val="0070C0"/>
              </a:solidFill>
            </a:endParaRPr>
          </a:p>
        </p:txBody>
      </p:sp>
    </p:spTree>
    <p:extLst>
      <p:ext uri="{BB962C8B-B14F-4D97-AF65-F5344CB8AC3E}">
        <p14:creationId xmlns:p14="http://schemas.microsoft.com/office/powerpoint/2010/main" val="3283978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611560" y="5805264"/>
            <a:ext cx="6462464" cy="646331"/>
          </a:xfrm>
          <a:prstGeom prst="rect">
            <a:avLst/>
          </a:prstGeom>
        </p:spPr>
        <p:txBody>
          <a:bodyPr wrap="square">
            <a:spAutoFit/>
          </a:bodyPr>
          <a:lstStyle/>
          <a:p>
            <a:r>
              <a:rPr lang="it-IT" dirty="0">
                <a:hlinkClick r:id="rId2"/>
              </a:rPr>
              <a:t>http</a:t>
            </a:r>
            <a:r>
              <a:rPr lang="it-IT" dirty="0" smtClean="0">
                <a:hlinkClick r:id="rId2"/>
              </a:rPr>
              <a:t>://</a:t>
            </a:r>
            <a:r>
              <a:rPr lang="it-IT" dirty="0">
                <a:hlinkClick r:id="rId2"/>
              </a:rPr>
              <a:t>morsea.uniparthenope.it</a:t>
            </a:r>
            <a:r>
              <a:rPr lang="it-IT" dirty="0" smtClean="0">
                <a:hlinkClick r:id="rId2"/>
              </a:rPr>
              <a:t>/</a:t>
            </a:r>
            <a:endParaRPr lang="it-IT" dirty="0" smtClean="0"/>
          </a:p>
          <a:p>
            <a:r>
              <a:rPr lang="it-IT" dirty="0" smtClean="0"/>
              <a:t>http</a:t>
            </a:r>
            <a:r>
              <a:rPr lang="it-IT" dirty="0"/>
              <a:t>://www.soos.aq/news/current-news/202-italian-moorings</a:t>
            </a:r>
          </a:p>
        </p:txBody>
      </p:sp>
      <p:sp>
        <p:nvSpPr>
          <p:cNvPr id="3" name="Titolo 2"/>
          <p:cNvSpPr>
            <a:spLocks noGrp="1"/>
          </p:cNvSpPr>
          <p:nvPr>
            <p:ph type="title"/>
          </p:nvPr>
        </p:nvSpPr>
        <p:spPr>
          <a:xfrm>
            <a:off x="395536" y="-28912"/>
            <a:ext cx="8229600" cy="1143000"/>
          </a:xfrm>
        </p:spPr>
        <p:txBody>
          <a:bodyPr/>
          <a:lstStyle/>
          <a:p>
            <a:r>
              <a:rPr lang="it-IT" b="1" dirty="0" err="1" smtClean="0">
                <a:solidFill>
                  <a:srgbClr val="FF0000"/>
                </a:solidFill>
              </a:rPr>
              <a:t>Moorings</a:t>
            </a:r>
            <a:r>
              <a:rPr lang="it-IT" b="1" dirty="0" smtClean="0">
                <a:solidFill>
                  <a:srgbClr val="FF0000"/>
                </a:solidFill>
              </a:rPr>
              <a:t> </a:t>
            </a:r>
            <a:endParaRPr lang="it-IT" b="1" dirty="0">
              <a:solidFill>
                <a:srgbClr val="FF0000"/>
              </a:solidFill>
            </a:endParaRPr>
          </a:p>
        </p:txBody>
      </p:sp>
      <p:pic>
        <p:nvPicPr>
          <p:cNvPr id="4" name="Immagin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5696" y="991782"/>
            <a:ext cx="4853136" cy="4885490"/>
          </a:xfrm>
          <a:prstGeom prst="rect">
            <a:avLst/>
          </a:prstGeom>
        </p:spPr>
      </p:pic>
    </p:spTree>
    <p:extLst>
      <p:ext uri="{BB962C8B-B14F-4D97-AF65-F5344CB8AC3E}">
        <p14:creationId xmlns:p14="http://schemas.microsoft.com/office/powerpoint/2010/main" val="92196383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09667" y="0"/>
            <a:ext cx="7362785" cy="1569660"/>
          </a:xfrm>
          <a:prstGeom prst="rect">
            <a:avLst/>
          </a:prstGeom>
          <a:noFill/>
        </p:spPr>
        <p:txBody>
          <a:bodyPr wrap="none" rtlCol="0">
            <a:spAutoFit/>
          </a:bodyPr>
          <a:lstStyle/>
          <a:p>
            <a:r>
              <a:rPr lang="en-GB" sz="1600" b="1" dirty="0" smtClean="0">
                <a:solidFill>
                  <a:schemeClr val="accent1">
                    <a:lumMod val="75000"/>
                  </a:schemeClr>
                </a:solidFill>
              </a:rPr>
              <a:t>Question 1: POM characterisation</a:t>
            </a:r>
          </a:p>
          <a:p>
            <a:r>
              <a:rPr lang="en-GB" sz="1600" dirty="0" smtClean="0"/>
              <a:t>(we compared our results with other studies previously carried out in the same areas) </a:t>
            </a:r>
          </a:p>
          <a:p>
            <a:pPr>
              <a:buFont typeface="Arial" pitchFamily="34" charset="0"/>
              <a:buChar char="•"/>
            </a:pPr>
            <a:r>
              <a:rPr lang="en-GB" sz="1600" dirty="0" smtClean="0"/>
              <a:t>    statistically </a:t>
            </a:r>
            <a:r>
              <a:rPr lang="en-GB" sz="1600" b="1" dirty="0" smtClean="0"/>
              <a:t>significant differences </a:t>
            </a:r>
            <a:r>
              <a:rPr lang="en-GB" sz="1600" dirty="0" smtClean="0"/>
              <a:t>between </a:t>
            </a:r>
            <a:r>
              <a:rPr lang="en-GB" sz="1600" b="1" dirty="0" smtClean="0"/>
              <a:t>UML</a:t>
            </a:r>
            <a:r>
              <a:rPr lang="en-GB" sz="1600" dirty="0" smtClean="0"/>
              <a:t> (</a:t>
            </a:r>
            <a:r>
              <a:rPr lang="en-GB" sz="1600" b="1" dirty="0" smtClean="0">
                <a:solidFill>
                  <a:srgbClr val="00B050"/>
                </a:solidFill>
              </a:rPr>
              <a:t>a1-green</a:t>
            </a:r>
            <a:r>
              <a:rPr lang="en-GB" sz="1600" dirty="0" smtClean="0"/>
              <a:t> and </a:t>
            </a:r>
            <a:r>
              <a:rPr lang="en-GB" sz="1600" b="1" dirty="0" smtClean="0">
                <a:solidFill>
                  <a:srgbClr val="FF0000"/>
                </a:solidFill>
              </a:rPr>
              <a:t>a2-red</a:t>
            </a:r>
            <a:r>
              <a:rPr lang="en-GB" sz="1600" dirty="0" smtClean="0"/>
              <a:t> ellipses) </a:t>
            </a:r>
          </a:p>
          <a:p>
            <a:r>
              <a:rPr lang="en-GB" sz="1600" dirty="0" smtClean="0"/>
              <a:t>     and </a:t>
            </a:r>
            <a:r>
              <a:rPr lang="en-GB" sz="1600" b="1" dirty="0" smtClean="0"/>
              <a:t>DL</a:t>
            </a:r>
            <a:r>
              <a:rPr lang="en-GB" sz="1600" dirty="0" smtClean="0"/>
              <a:t> (</a:t>
            </a:r>
            <a:r>
              <a:rPr lang="en-GB" sz="1600" b="1" dirty="0">
                <a:solidFill>
                  <a:srgbClr val="0070C0"/>
                </a:solidFill>
              </a:rPr>
              <a:t>b1-</a:t>
            </a:r>
            <a:r>
              <a:rPr lang="en-GB" sz="1600" b="1" dirty="0" smtClean="0">
                <a:solidFill>
                  <a:srgbClr val="0070C0"/>
                </a:solidFill>
              </a:rPr>
              <a:t>blue</a:t>
            </a:r>
            <a:r>
              <a:rPr lang="en-GB" sz="1600" dirty="0" smtClean="0"/>
              <a:t> and </a:t>
            </a:r>
            <a:r>
              <a:rPr lang="en-GB" sz="1600" b="1" dirty="0">
                <a:solidFill>
                  <a:srgbClr val="7030A0"/>
                </a:solidFill>
              </a:rPr>
              <a:t>b2-</a:t>
            </a:r>
            <a:r>
              <a:rPr lang="en-GB" sz="1600" b="1" dirty="0" smtClean="0">
                <a:solidFill>
                  <a:srgbClr val="7030A0"/>
                </a:solidFill>
              </a:rPr>
              <a:t>purple</a:t>
            </a:r>
            <a:r>
              <a:rPr lang="en-GB" sz="1600" dirty="0" smtClean="0"/>
              <a:t> ellipses)</a:t>
            </a:r>
          </a:p>
          <a:p>
            <a:pPr>
              <a:buFont typeface="Arial" pitchFamily="34" charset="0"/>
              <a:buChar char="•"/>
            </a:pPr>
            <a:r>
              <a:rPr lang="en-GB" sz="1600" b="1" dirty="0" smtClean="0"/>
              <a:t>    POM accumulation </a:t>
            </a:r>
            <a:r>
              <a:rPr lang="en-GB" sz="1600" dirty="0" smtClean="0"/>
              <a:t>in the UML</a:t>
            </a:r>
          </a:p>
          <a:p>
            <a:r>
              <a:rPr lang="en-GB" sz="1600" dirty="0"/>
              <a:t> </a:t>
            </a:r>
            <a:r>
              <a:rPr lang="en-GB" sz="1600" dirty="0" smtClean="0"/>
              <a:t>           </a:t>
            </a:r>
          </a:p>
        </p:txBody>
      </p:sp>
      <p:pic>
        <p:nvPicPr>
          <p:cNvPr id="1026" name="Picture 2"/>
          <p:cNvPicPr>
            <a:picLocks noChangeAspect="1" noChangeArrowheads="1"/>
          </p:cNvPicPr>
          <p:nvPr/>
        </p:nvPicPr>
        <p:blipFill>
          <a:blip r:embed="rId2"/>
          <a:srcRect/>
          <a:stretch>
            <a:fillRect/>
          </a:stretch>
        </p:blipFill>
        <p:spPr bwMode="auto">
          <a:xfrm>
            <a:off x="1785918" y="2043481"/>
            <a:ext cx="6357950" cy="4814519"/>
          </a:xfrm>
          <a:prstGeom prst="rect">
            <a:avLst/>
          </a:prstGeom>
          <a:noFill/>
          <a:ln w="9525">
            <a:noFill/>
            <a:miter lim="800000"/>
            <a:headEnd/>
            <a:tailEnd/>
          </a:ln>
          <a:effectLst/>
        </p:spPr>
      </p:pic>
      <p:sp>
        <p:nvSpPr>
          <p:cNvPr id="4" name="CasellaDiTesto 3"/>
          <p:cNvSpPr txBox="1"/>
          <p:nvPr/>
        </p:nvSpPr>
        <p:spPr>
          <a:xfrm>
            <a:off x="4929190" y="6438149"/>
            <a:ext cx="1500198" cy="276999"/>
          </a:xfrm>
          <a:prstGeom prst="rect">
            <a:avLst/>
          </a:prstGeom>
          <a:noFill/>
        </p:spPr>
        <p:txBody>
          <a:bodyPr wrap="square" rtlCol="0">
            <a:spAutoFit/>
          </a:bodyPr>
          <a:lstStyle/>
          <a:p>
            <a:r>
              <a:rPr lang="it-IT" sz="1200" dirty="0" smtClean="0">
                <a:solidFill>
                  <a:schemeClr val="tx1">
                    <a:lumMod val="65000"/>
                    <a:lumOff val="35000"/>
                  </a:schemeClr>
                </a:solidFill>
              </a:rPr>
              <a:t>(</a:t>
            </a:r>
            <a:r>
              <a:rPr lang="en-GB" sz="1200" dirty="0" smtClean="0">
                <a:solidFill>
                  <a:schemeClr val="tx1">
                    <a:lumMod val="65000"/>
                    <a:lumOff val="35000"/>
                  </a:schemeClr>
                </a:solidFill>
              </a:rPr>
              <a:t>explained</a:t>
            </a:r>
            <a:r>
              <a:rPr lang="it-IT" sz="1200" dirty="0" smtClean="0">
                <a:solidFill>
                  <a:schemeClr val="tx1">
                    <a:lumMod val="65000"/>
                    <a:lumOff val="35000"/>
                  </a:schemeClr>
                </a:solidFill>
              </a:rPr>
              <a:t> 71 %)</a:t>
            </a:r>
            <a:endParaRPr lang="it-IT" sz="1200" dirty="0">
              <a:solidFill>
                <a:schemeClr val="tx1">
                  <a:lumMod val="65000"/>
                  <a:lumOff val="35000"/>
                </a:schemeClr>
              </a:solidFill>
            </a:endParaRPr>
          </a:p>
        </p:txBody>
      </p:sp>
      <p:sp>
        <p:nvSpPr>
          <p:cNvPr id="6" name="CasellaDiTesto 5"/>
          <p:cNvSpPr txBox="1"/>
          <p:nvPr/>
        </p:nvSpPr>
        <p:spPr>
          <a:xfrm rot="16200000">
            <a:off x="1183071" y="3397658"/>
            <a:ext cx="1500198" cy="276999"/>
          </a:xfrm>
          <a:prstGeom prst="rect">
            <a:avLst/>
          </a:prstGeom>
          <a:noFill/>
        </p:spPr>
        <p:txBody>
          <a:bodyPr wrap="square" rtlCol="0">
            <a:spAutoFit/>
          </a:bodyPr>
          <a:lstStyle/>
          <a:p>
            <a:r>
              <a:rPr lang="it-IT" sz="1200" dirty="0" smtClean="0">
                <a:solidFill>
                  <a:schemeClr val="tx1">
                    <a:lumMod val="65000"/>
                    <a:lumOff val="35000"/>
                  </a:schemeClr>
                </a:solidFill>
              </a:rPr>
              <a:t>(</a:t>
            </a:r>
            <a:r>
              <a:rPr lang="en-GB" sz="1200" dirty="0" smtClean="0">
                <a:solidFill>
                  <a:schemeClr val="tx1">
                    <a:lumMod val="65000"/>
                    <a:lumOff val="35000"/>
                  </a:schemeClr>
                </a:solidFill>
              </a:rPr>
              <a:t>explained</a:t>
            </a:r>
            <a:r>
              <a:rPr lang="it-IT" sz="1200" dirty="0" smtClean="0">
                <a:solidFill>
                  <a:schemeClr val="tx1">
                    <a:lumMod val="65000"/>
                    <a:lumOff val="35000"/>
                  </a:schemeClr>
                </a:solidFill>
              </a:rPr>
              <a:t> 24 %)</a:t>
            </a:r>
            <a:endParaRPr lang="it-IT" sz="1200" dirty="0">
              <a:solidFill>
                <a:schemeClr val="tx1">
                  <a:lumMod val="65000"/>
                  <a:lumOff val="35000"/>
                </a:schemeClr>
              </a:solidFill>
            </a:endParaRPr>
          </a:p>
        </p:txBody>
      </p:sp>
    </p:spTree>
    <p:extLst>
      <p:ext uri="{BB962C8B-B14F-4D97-AF65-F5344CB8AC3E}">
        <p14:creationId xmlns:p14="http://schemas.microsoft.com/office/powerpoint/2010/main" val="72016564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109667" y="0"/>
            <a:ext cx="8782084" cy="1815882"/>
          </a:xfrm>
          <a:prstGeom prst="rect">
            <a:avLst/>
          </a:prstGeom>
          <a:noFill/>
        </p:spPr>
        <p:txBody>
          <a:bodyPr wrap="none" rtlCol="0">
            <a:spAutoFit/>
          </a:bodyPr>
          <a:lstStyle/>
          <a:p>
            <a:r>
              <a:rPr lang="en-GB" sz="1600" b="1" dirty="0" smtClean="0">
                <a:solidFill>
                  <a:schemeClr val="accent1">
                    <a:lumMod val="75000"/>
                  </a:schemeClr>
                </a:solidFill>
              </a:rPr>
              <a:t>Question 1 and 2: POM characterisation and environmental features </a:t>
            </a:r>
          </a:p>
          <a:p>
            <a:r>
              <a:rPr lang="en-GB" sz="1600" dirty="0" smtClean="0"/>
              <a:t>(we compared our results with other studies previously carried out in the same areas) </a:t>
            </a:r>
          </a:p>
          <a:p>
            <a:pPr>
              <a:buFont typeface="Arial" pitchFamily="34" charset="0"/>
              <a:buChar char="•"/>
            </a:pPr>
            <a:r>
              <a:rPr lang="en-GB" sz="1600" dirty="0" smtClean="0"/>
              <a:t>   6 to 9 stations of </a:t>
            </a:r>
            <a:r>
              <a:rPr lang="en-GB" sz="1600" b="1" dirty="0" smtClean="0"/>
              <a:t>RoME3</a:t>
            </a:r>
            <a:r>
              <a:rPr lang="en-GB" sz="1600" dirty="0" smtClean="0"/>
              <a:t> showed MIZ features (but no ice coverage), due to the peculiar </a:t>
            </a:r>
            <a:r>
              <a:rPr lang="en-GB" sz="1600" dirty="0" err="1" smtClean="0"/>
              <a:t>mesoscale</a:t>
            </a:r>
            <a:r>
              <a:rPr lang="en-GB" sz="1600" dirty="0" smtClean="0"/>
              <a:t> </a:t>
            </a:r>
          </a:p>
          <a:p>
            <a:r>
              <a:rPr lang="en-GB" sz="1600" dirty="0" smtClean="0"/>
              <a:t>                 </a:t>
            </a:r>
            <a:r>
              <a:rPr lang="en-GB" sz="1600" b="1" dirty="0" smtClean="0"/>
              <a:t>hydrodynamic regime </a:t>
            </a:r>
            <a:r>
              <a:rPr lang="en-GB" sz="1600" dirty="0" smtClean="0"/>
              <a:t>that favoured </a:t>
            </a:r>
            <a:r>
              <a:rPr lang="en-GB" sz="1600" b="1" dirty="0" smtClean="0"/>
              <a:t>primary biomass accumulation and POM heterotrophic </a:t>
            </a:r>
          </a:p>
          <a:p>
            <a:r>
              <a:rPr lang="en-GB" sz="1600" b="1" dirty="0"/>
              <a:t> </a:t>
            </a:r>
            <a:r>
              <a:rPr lang="en-GB" sz="1600" b="1" dirty="0" smtClean="0"/>
              <a:t>                reworking</a:t>
            </a:r>
            <a:r>
              <a:rPr lang="en-GB" sz="1600" dirty="0" smtClean="0"/>
              <a:t>, with high </a:t>
            </a:r>
            <a:r>
              <a:rPr lang="en-GB" sz="1600" b="1" dirty="0" smtClean="0"/>
              <a:t>particulate protein </a:t>
            </a:r>
            <a:r>
              <a:rPr lang="en-GB" sz="1600" dirty="0" smtClean="0"/>
              <a:t>concentrations (high trophic value)</a:t>
            </a:r>
          </a:p>
          <a:p>
            <a:pPr>
              <a:buFont typeface="Arial" pitchFamily="34" charset="0"/>
              <a:buChar char="•"/>
            </a:pPr>
            <a:r>
              <a:rPr lang="en-GB" sz="1600" b="1" dirty="0" smtClean="0"/>
              <a:t>    RoME2</a:t>
            </a:r>
            <a:r>
              <a:rPr lang="en-GB" sz="1600" dirty="0" smtClean="0"/>
              <a:t> stations showed POM </a:t>
            </a:r>
            <a:r>
              <a:rPr lang="en-GB" sz="1600" b="1" dirty="0" smtClean="0"/>
              <a:t>accumulation either at UML and DL</a:t>
            </a:r>
            <a:r>
              <a:rPr lang="en-GB" sz="1600" dirty="0" smtClean="0"/>
              <a:t>, but lower trophic value </a:t>
            </a:r>
            <a:endParaRPr lang="en-GB" sz="1600" b="1" dirty="0" smtClean="0"/>
          </a:p>
          <a:p>
            <a:endParaRPr lang="en-GB" sz="1600" dirty="0" smtClean="0"/>
          </a:p>
        </p:txBody>
      </p:sp>
      <p:pic>
        <p:nvPicPr>
          <p:cNvPr id="5" name="Picture 2"/>
          <p:cNvPicPr>
            <a:picLocks noChangeAspect="1" noChangeArrowheads="1"/>
          </p:cNvPicPr>
          <p:nvPr/>
        </p:nvPicPr>
        <p:blipFill>
          <a:blip r:embed="rId2"/>
          <a:srcRect/>
          <a:stretch>
            <a:fillRect/>
          </a:stretch>
        </p:blipFill>
        <p:spPr bwMode="auto">
          <a:xfrm>
            <a:off x="2500298" y="1827097"/>
            <a:ext cx="6643702" cy="5030903"/>
          </a:xfrm>
          <a:prstGeom prst="rect">
            <a:avLst/>
          </a:prstGeom>
          <a:noFill/>
          <a:ln w="9525">
            <a:noFill/>
            <a:miter lim="800000"/>
            <a:headEnd/>
            <a:tailEnd/>
          </a:ln>
          <a:effectLst/>
        </p:spPr>
      </p:pic>
      <p:cxnSp>
        <p:nvCxnSpPr>
          <p:cNvPr id="7" name="Connettore 2 6"/>
          <p:cNvCxnSpPr/>
          <p:nvPr/>
        </p:nvCxnSpPr>
        <p:spPr>
          <a:xfrm rot="5400000">
            <a:off x="6465107" y="1393017"/>
            <a:ext cx="2214578" cy="1571636"/>
          </a:xfrm>
          <a:prstGeom prst="straightConnector1">
            <a:avLst/>
          </a:prstGeom>
          <a:ln w="3492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8" name="Connettore 2 7"/>
          <p:cNvCxnSpPr/>
          <p:nvPr/>
        </p:nvCxnSpPr>
        <p:spPr>
          <a:xfrm rot="16200000" flipH="1">
            <a:off x="4000496" y="2643182"/>
            <a:ext cx="3429024" cy="1428760"/>
          </a:xfrm>
          <a:prstGeom prst="straightConnector1">
            <a:avLst/>
          </a:prstGeom>
          <a:ln w="349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Connettore 2 10"/>
          <p:cNvCxnSpPr/>
          <p:nvPr/>
        </p:nvCxnSpPr>
        <p:spPr>
          <a:xfrm rot="16200000" flipH="1">
            <a:off x="3286116" y="3286124"/>
            <a:ext cx="3643338" cy="214314"/>
          </a:xfrm>
          <a:prstGeom prst="straightConnector1">
            <a:avLst/>
          </a:prstGeom>
          <a:ln w="3492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954481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3083511" y="2764594"/>
            <a:ext cx="6060489" cy="4093406"/>
          </a:xfrm>
          <a:prstGeom prst="rect">
            <a:avLst/>
          </a:prstGeom>
          <a:noFill/>
          <a:ln w="9525">
            <a:noFill/>
            <a:miter lim="800000"/>
            <a:headEnd/>
            <a:tailEnd/>
          </a:ln>
          <a:effectLst/>
        </p:spPr>
      </p:pic>
      <p:sp>
        <p:nvSpPr>
          <p:cNvPr id="5" name="Rettangolo 4"/>
          <p:cNvSpPr/>
          <p:nvPr/>
        </p:nvSpPr>
        <p:spPr>
          <a:xfrm>
            <a:off x="214282" y="285728"/>
            <a:ext cx="8634287" cy="2585323"/>
          </a:xfrm>
          <a:prstGeom prst="rect">
            <a:avLst/>
          </a:prstGeom>
        </p:spPr>
        <p:txBody>
          <a:bodyPr wrap="none">
            <a:spAutoFit/>
          </a:bodyPr>
          <a:lstStyle/>
          <a:p>
            <a:r>
              <a:rPr lang="en-GB" sz="1600" b="1" dirty="0" smtClean="0">
                <a:solidFill>
                  <a:schemeClr val="accent1">
                    <a:lumMod val="75000"/>
                  </a:schemeClr>
                </a:solidFill>
              </a:rPr>
              <a:t>Question 3 : POM role in the biological pump</a:t>
            </a:r>
          </a:p>
          <a:p>
            <a:pPr>
              <a:buFont typeface="Arial" pitchFamily="34" charset="0"/>
              <a:buChar char="•"/>
            </a:pPr>
            <a:r>
              <a:rPr lang="en-GB" sz="1600" b="1" dirty="0" smtClean="0"/>
              <a:t>    </a:t>
            </a:r>
            <a:r>
              <a:rPr lang="en-GB" sz="1600" b="1" dirty="0" err="1" smtClean="0"/>
              <a:t>RoME</a:t>
            </a:r>
            <a:r>
              <a:rPr lang="en-GB" sz="1600" b="1" dirty="0" smtClean="0"/>
              <a:t> 2  </a:t>
            </a:r>
            <a:r>
              <a:rPr lang="en-GB" sz="1600" dirty="0" smtClean="0"/>
              <a:t>stations showed the lowest caloric values and the lowest trophic values: lower role in the </a:t>
            </a:r>
          </a:p>
          <a:p>
            <a:r>
              <a:rPr lang="en-GB" sz="1600" dirty="0" smtClean="0"/>
              <a:t>                      trophic web and lower consumption and respiration by </a:t>
            </a:r>
            <a:r>
              <a:rPr lang="en-GB" sz="1600" dirty="0" err="1" smtClean="0"/>
              <a:t>heterotrophs</a:t>
            </a:r>
            <a:r>
              <a:rPr lang="en-GB" sz="1600" dirty="0" smtClean="0"/>
              <a:t> </a:t>
            </a:r>
          </a:p>
          <a:p>
            <a:r>
              <a:rPr lang="en-GB" sz="1600" dirty="0"/>
              <a:t> </a:t>
            </a:r>
            <a:r>
              <a:rPr lang="en-GB" sz="1600" dirty="0" smtClean="0"/>
              <a:t>                    (C preservation in particulate form). </a:t>
            </a:r>
          </a:p>
          <a:p>
            <a:pPr>
              <a:buFont typeface="Arial" pitchFamily="34" charset="0"/>
              <a:buChar char="•"/>
            </a:pPr>
            <a:r>
              <a:rPr lang="en-GB" sz="1600" b="1" dirty="0" smtClean="0"/>
              <a:t>    </a:t>
            </a:r>
            <a:r>
              <a:rPr lang="en-GB" sz="1600" b="1" dirty="0" err="1" smtClean="0"/>
              <a:t>RoME</a:t>
            </a:r>
            <a:r>
              <a:rPr lang="en-GB" sz="1600" b="1" dirty="0" smtClean="0"/>
              <a:t> 2 </a:t>
            </a:r>
            <a:r>
              <a:rPr lang="en-GB" sz="1600" dirty="0" smtClean="0"/>
              <a:t>stations showed rather high POM concentrations also in the DL,  </a:t>
            </a:r>
          </a:p>
          <a:p>
            <a:r>
              <a:rPr lang="en-GB" sz="1600" dirty="0"/>
              <a:t> </a:t>
            </a:r>
            <a:r>
              <a:rPr lang="en-GB" sz="1600" dirty="0" smtClean="0"/>
              <a:t>                   where HSSW signals were observed.</a:t>
            </a:r>
          </a:p>
          <a:p>
            <a:pPr>
              <a:buFont typeface="Arial" pitchFamily="34" charset="0"/>
              <a:buChar char="•"/>
            </a:pPr>
            <a:endParaRPr lang="en-GB" sz="1600" dirty="0"/>
          </a:p>
          <a:p>
            <a:r>
              <a:rPr lang="en-GB" sz="1600" dirty="0" smtClean="0"/>
              <a:t>In the </a:t>
            </a:r>
            <a:r>
              <a:rPr lang="en-GB" sz="1600" dirty="0" err="1" smtClean="0"/>
              <a:t>RoME</a:t>
            </a:r>
            <a:r>
              <a:rPr lang="en-GB" sz="1600" dirty="0" smtClean="0"/>
              <a:t> 2 area, </a:t>
            </a:r>
            <a:r>
              <a:rPr lang="en-GB" sz="1600" b="1" dirty="0" smtClean="0"/>
              <a:t>POM could enter the deeper circulation</a:t>
            </a:r>
            <a:r>
              <a:rPr lang="en-GB" sz="1600" dirty="0" smtClean="0"/>
              <a:t>, joining the bottom water paths, </a:t>
            </a:r>
          </a:p>
          <a:p>
            <a:r>
              <a:rPr lang="en-GB" sz="1600" b="1" dirty="0" smtClean="0"/>
              <a:t>contributing to the C-sink properties of the Ross Sea</a:t>
            </a:r>
          </a:p>
          <a:p>
            <a:endParaRPr lang="it-IT" dirty="0"/>
          </a:p>
        </p:txBody>
      </p:sp>
      <p:sp>
        <p:nvSpPr>
          <p:cNvPr id="6" name="CasellaDiTesto 5"/>
          <p:cNvSpPr txBox="1"/>
          <p:nvPr/>
        </p:nvSpPr>
        <p:spPr>
          <a:xfrm>
            <a:off x="7072330" y="5357826"/>
            <a:ext cx="1500198" cy="646331"/>
          </a:xfrm>
          <a:prstGeom prst="rect">
            <a:avLst/>
          </a:prstGeom>
          <a:noFill/>
        </p:spPr>
        <p:txBody>
          <a:bodyPr wrap="square" rtlCol="0">
            <a:spAutoFit/>
          </a:bodyPr>
          <a:lstStyle/>
          <a:p>
            <a:r>
              <a:rPr lang="it-IT" b="1" dirty="0" err="1" smtClean="0">
                <a:solidFill>
                  <a:srgbClr val="FF0000"/>
                </a:solidFill>
              </a:rPr>
              <a:t>RoME</a:t>
            </a:r>
            <a:r>
              <a:rPr lang="it-IT" b="1" dirty="0" smtClean="0">
                <a:solidFill>
                  <a:srgbClr val="FF0000"/>
                </a:solidFill>
              </a:rPr>
              <a:t> 2 </a:t>
            </a:r>
            <a:r>
              <a:rPr lang="it-IT" b="1" dirty="0" err="1" smtClean="0">
                <a:solidFill>
                  <a:srgbClr val="FF0000"/>
                </a:solidFill>
              </a:rPr>
              <a:t>stations</a:t>
            </a:r>
            <a:endParaRPr lang="it-IT" b="1" dirty="0">
              <a:solidFill>
                <a:srgbClr val="FF0000"/>
              </a:solidFill>
            </a:endParaRPr>
          </a:p>
        </p:txBody>
      </p:sp>
      <p:cxnSp>
        <p:nvCxnSpPr>
          <p:cNvPr id="7" name="Connettore 2 6"/>
          <p:cNvCxnSpPr/>
          <p:nvPr/>
        </p:nvCxnSpPr>
        <p:spPr>
          <a:xfrm rot="10800000" flipV="1">
            <a:off x="6715140" y="5357826"/>
            <a:ext cx="428628" cy="71438"/>
          </a:xfrm>
          <a:prstGeom prst="straightConnector1">
            <a:avLst/>
          </a:prstGeom>
          <a:ln w="349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Connettore 2 9"/>
          <p:cNvCxnSpPr/>
          <p:nvPr/>
        </p:nvCxnSpPr>
        <p:spPr>
          <a:xfrm rot="16200000" flipV="1">
            <a:off x="6822297" y="5036355"/>
            <a:ext cx="357190" cy="285752"/>
          </a:xfrm>
          <a:prstGeom prst="straightConnector1">
            <a:avLst/>
          </a:prstGeom>
          <a:ln w="349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Connettore 2 11"/>
          <p:cNvCxnSpPr/>
          <p:nvPr/>
        </p:nvCxnSpPr>
        <p:spPr>
          <a:xfrm rot="10800000">
            <a:off x="6500826" y="4929198"/>
            <a:ext cx="642942" cy="428628"/>
          </a:xfrm>
          <a:prstGeom prst="straightConnector1">
            <a:avLst/>
          </a:prstGeom>
          <a:ln w="3492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776642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6620" y="2168610"/>
            <a:ext cx="4958606" cy="3715859"/>
          </a:xfrm>
          <a:prstGeom prst="rect">
            <a:avLst/>
          </a:prstGeom>
        </p:spPr>
      </p:pic>
      <p:sp>
        <p:nvSpPr>
          <p:cNvPr id="4" name="CasellaDiTesto 3"/>
          <p:cNvSpPr txBox="1"/>
          <p:nvPr/>
        </p:nvSpPr>
        <p:spPr>
          <a:xfrm>
            <a:off x="661709" y="1035543"/>
            <a:ext cx="7395519" cy="1154162"/>
          </a:xfrm>
          <a:prstGeom prst="rect">
            <a:avLst/>
          </a:prstGeom>
          <a:noFill/>
        </p:spPr>
        <p:txBody>
          <a:bodyPr wrap="square" rtlCol="0">
            <a:spAutoFit/>
          </a:bodyPr>
          <a:lstStyle/>
          <a:p>
            <a:r>
              <a:rPr lang="en-US" dirty="0"/>
              <a:t>Short-term variations in POC and DOC production and utilization by planktonic microorganisms in Terra Nova Bay Polynya (Ross Sea, Antarctica)</a:t>
            </a:r>
          </a:p>
          <a:p>
            <a:endParaRPr lang="it-IT" sz="600" dirty="0"/>
          </a:p>
          <a:p>
            <a:r>
              <a:rPr lang="it-IT" sz="1350" dirty="0"/>
              <a:t>Del Negro et al.</a:t>
            </a:r>
          </a:p>
          <a:p>
            <a:r>
              <a:rPr lang="it-IT" sz="1350" dirty="0"/>
              <a:t>OGS (Istituto Nazionale di Oceanografia e Geofisica Sperimentale)</a:t>
            </a:r>
          </a:p>
        </p:txBody>
      </p:sp>
      <p:sp>
        <p:nvSpPr>
          <p:cNvPr id="6" name="CasellaDiTesto 5"/>
          <p:cNvSpPr txBox="1"/>
          <p:nvPr/>
        </p:nvSpPr>
        <p:spPr>
          <a:xfrm>
            <a:off x="4533899" y="3505200"/>
            <a:ext cx="4369315" cy="1131079"/>
          </a:xfrm>
          <a:prstGeom prst="rect">
            <a:avLst/>
          </a:prstGeom>
          <a:noFill/>
        </p:spPr>
        <p:txBody>
          <a:bodyPr wrap="square" rtlCol="0">
            <a:spAutoFit/>
          </a:bodyPr>
          <a:lstStyle/>
          <a:p>
            <a:r>
              <a:rPr lang="en-US" sz="1350" b="1" dirty="0"/>
              <a:t>Objective</a:t>
            </a:r>
            <a:r>
              <a:rPr lang="en-US" sz="1350" dirty="0"/>
              <a:t>: to evaluate </a:t>
            </a:r>
            <a:r>
              <a:rPr lang="en-US" sz="1350" b="1" dirty="0">
                <a:solidFill>
                  <a:srgbClr val="FF0000"/>
                </a:solidFill>
              </a:rPr>
              <a:t>short term </a:t>
            </a:r>
            <a:r>
              <a:rPr lang="en-US" sz="1350" dirty="0"/>
              <a:t>changes of DOC and POC as a consequence of the effect of the early summer phytoplankton bloom. This will affect bacterial abundance, biomass and activity (production and </a:t>
            </a:r>
            <a:r>
              <a:rPr lang="en-US" sz="1350" dirty="0" err="1"/>
              <a:t>exoenzymatic</a:t>
            </a:r>
            <a:r>
              <a:rPr lang="en-US" sz="1350" dirty="0"/>
              <a:t> activity) as well as </a:t>
            </a:r>
            <a:r>
              <a:rPr lang="en-US" sz="1350" dirty="0" err="1"/>
              <a:t>nano-microzooplankton</a:t>
            </a:r>
            <a:r>
              <a:rPr lang="en-US" sz="1350" dirty="0"/>
              <a:t> activity. </a:t>
            </a:r>
            <a:endParaRPr lang="it-IT" sz="1350" dirty="0"/>
          </a:p>
        </p:txBody>
      </p:sp>
      <p:sp>
        <p:nvSpPr>
          <p:cNvPr id="8" name="CasellaDiTesto 7"/>
          <p:cNvSpPr txBox="1"/>
          <p:nvPr/>
        </p:nvSpPr>
        <p:spPr>
          <a:xfrm>
            <a:off x="1237178" y="5527015"/>
            <a:ext cx="2757488" cy="461665"/>
          </a:xfrm>
          <a:prstGeom prst="rect">
            <a:avLst/>
          </a:prstGeom>
          <a:noFill/>
        </p:spPr>
        <p:txBody>
          <a:bodyPr wrap="square" rtlCol="0">
            <a:spAutoFit/>
          </a:bodyPr>
          <a:lstStyle/>
          <a:p>
            <a:pPr algn="ctr"/>
            <a:r>
              <a:rPr lang="en-US" sz="1200" dirty="0"/>
              <a:t>Study area and sampling stations (January 18th to 26th 2003)</a:t>
            </a:r>
            <a:endParaRPr lang="it-IT" sz="1200" dirty="0"/>
          </a:p>
        </p:txBody>
      </p:sp>
    </p:spTree>
    <p:extLst>
      <p:ext uri="{BB962C8B-B14F-4D97-AF65-F5344CB8AC3E}">
        <p14:creationId xmlns:p14="http://schemas.microsoft.com/office/powerpoint/2010/main" val="44860849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986246" y="1066256"/>
            <a:ext cx="7491549" cy="738664"/>
          </a:xfrm>
          <a:prstGeom prst="rect">
            <a:avLst/>
          </a:prstGeom>
          <a:noFill/>
        </p:spPr>
        <p:txBody>
          <a:bodyPr wrap="square" rtlCol="0">
            <a:spAutoFit/>
          </a:bodyPr>
          <a:lstStyle/>
          <a:p>
            <a:r>
              <a:rPr lang="it-IT" sz="1500" b="1" dirty="0"/>
              <a:t>2 </a:t>
            </a:r>
            <a:r>
              <a:rPr lang="it-IT" sz="1500" b="1" dirty="0" err="1"/>
              <a:t>sampling</a:t>
            </a:r>
            <a:r>
              <a:rPr lang="it-IT" sz="1500" b="1" dirty="0"/>
              <a:t> </a:t>
            </a:r>
            <a:r>
              <a:rPr lang="it-IT" sz="1500" b="1" dirty="0" err="1"/>
              <a:t>periods</a:t>
            </a:r>
            <a:r>
              <a:rPr lang="it-IT" sz="1500" b="1" dirty="0"/>
              <a:t>:</a:t>
            </a:r>
          </a:p>
          <a:p>
            <a:r>
              <a:rPr lang="it-IT" sz="1350" b="1" dirty="0"/>
              <a:t>First </a:t>
            </a:r>
            <a:r>
              <a:rPr lang="it-IT" sz="1350" b="1" dirty="0" err="1"/>
              <a:t>period</a:t>
            </a:r>
            <a:r>
              <a:rPr lang="it-IT" sz="1350" b="1" dirty="0"/>
              <a:t> </a:t>
            </a:r>
            <a:r>
              <a:rPr lang="it-IT" sz="1350" dirty="0"/>
              <a:t>(from 18 to 21 </a:t>
            </a:r>
            <a:r>
              <a:rPr lang="it-IT" sz="1350" dirty="0" err="1"/>
              <a:t>January</a:t>
            </a:r>
            <a:r>
              <a:rPr lang="it-IT" sz="1350" dirty="0"/>
              <a:t> 2003) – </a:t>
            </a:r>
            <a:r>
              <a:rPr lang="it-IT" sz="1350" b="1" dirty="0" err="1"/>
              <a:t>Phytoplankton</a:t>
            </a:r>
            <a:r>
              <a:rPr lang="it-IT" sz="1350" b="1" dirty="0"/>
              <a:t> </a:t>
            </a:r>
            <a:r>
              <a:rPr lang="it-IT" sz="1350" b="1" dirty="0" err="1"/>
              <a:t>bloom</a:t>
            </a:r>
            <a:r>
              <a:rPr lang="it-IT" sz="1350" b="1" dirty="0"/>
              <a:t> </a:t>
            </a:r>
            <a:r>
              <a:rPr lang="it-IT" sz="1350" dirty="0"/>
              <a:t>(8 </a:t>
            </a:r>
            <a:r>
              <a:rPr lang="it-IT" sz="1350" dirty="0" err="1"/>
              <a:t>stations</a:t>
            </a:r>
            <a:r>
              <a:rPr lang="it-IT" sz="1350" dirty="0"/>
              <a:t> </a:t>
            </a:r>
            <a:r>
              <a:rPr lang="it-IT" sz="1350" dirty="0" err="1"/>
              <a:t>sampled</a:t>
            </a:r>
            <a:r>
              <a:rPr lang="it-IT" sz="1350" dirty="0"/>
              <a:t>)</a:t>
            </a:r>
          </a:p>
          <a:p>
            <a:r>
              <a:rPr lang="it-IT" sz="1350" b="1" dirty="0"/>
              <a:t>Second </a:t>
            </a:r>
            <a:r>
              <a:rPr lang="it-IT" sz="1350" b="1" dirty="0" err="1"/>
              <a:t>period</a:t>
            </a:r>
            <a:r>
              <a:rPr lang="it-IT" sz="1350" b="1" dirty="0"/>
              <a:t> </a:t>
            </a:r>
            <a:r>
              <a:rPr lang="it-IT" sz="1350" dirty="0"/>
              <a:t>(from 25 to 27 </a:t>
            </a:r>
            <a:r>
              <a:rPr lang="it-IT" sz="1350" dirty="0" err="1"/>
              <a:t>January</a:t>
            </a:r>
            <a:r>
              <a:rPr lang="it-IT" sz="1350" dirty="0"/>
              <a:t> 2003) – </a:t>
            </a:r>
            <a:r>
              <a:rPr lang="it-IT" sz="1350" b="1" dirty="0" err="1"/>
              <a:t>After</a:t>
            </a:r>
            <a:r>
              <a:rPr lang="it-IT" sz="1350" b="1" dirty="0"/>
              <a:t> </a:t>
            </a:r>
            <a:r>
              <a:rPr lang="it-IT" sz="1350" b="1" dirty="0" err="1"/>
              <a:t>bloom</a:t>
            </a:r>
            <a:r>
              <a:rPr lang="it-IT" sz="1350" b="1" dirty="0"/>
              <a:t> </a:t>
            </a:r>
            <a:r>
              <a:rPr lang="it-IT" sz="1350" dirty="0"/>
              <a:t>(6 </a:t>
            </a:r>
            <a:r>
              <a:rPr lang="it-IT" sz="1350" dirty="0" err="1"/>
              <a:t>stations</a:t>
            </a:r>
            <a:r>
              <a:rPr lang="it-IT" sz="1350" dirty="0"/>
              <a:t> </a:t>
            </a:r>
            <a:r>
              <a:rPr lang="it-IT" sz="1350" dirty="0" err="1"/>
              <a:t>sampled</a:t>
            </a:r>
            <a:r>
              <a:rPr lang="it-IT" sz="1350" dirty="0"/>
              <a:t>)</a:t>
            </a:r>
          </a:p>
        </p:txBody>
      </p:sp>
      <p:pic>
        <p:nvPicPr>
          <p:cNvPr id="3" name="Immagine 2"/>
          <p:cNvPicPr>
            <a:picLocks noChangeAspect="1"/>
          </p:cNvPicPr>
          <p:nvPr/>
        </p:nvPicPr>
        <p:blipFill>
          <a:blip r:embed="rId2"/>
          <a:stretch>
            <a:fillRect/>
          </a:stretch>
        </p:blipFill>
        <p:spPr>
          <a:xfrm>
            <a:off x="803275" y="1907994"/>
            <a:ext cx="3435714" cy="3185714"/>
          </a:xfrm>
          <a:prstGeom prst="rect">
            <a:avLst/>
          </a:prstGeom>
        </p:spPr>
      </p:pic>
      <p:pic>
        <p:nvPicPr>
          <p:cNvPr id="4" name="Immagine 3"/>
          <p:cNvPicPr>
            <a:picLocks noChangeAspect="1"/>
          </p:cNvPicPr>
          <p:nvPr/>
        </p:nvPicPr>
        <p:blipFill>
          <a:blip r:embed="rId3"/>
          <a:stretch>
            <a:fillRect/>
          </a:stretch>
        </p:blipFill>
        <p:spPr>
          <a:xfrm>
            <a:off x="4450674" y="1865136"/>
            <a:ext cx="3521429" cy="3228572"/>
          </a:xfrm>
          <a:prstGeom prst="rect">
            <a:avLst/>
          </a:prstGeom>
        </p:spPr>
      </p:pic>
      <p:sp>
        <p:nvSpPr>
          <p:cNvPr id="5" name="Rettangolo 4"/>
          <p:cNvSpPr/>
          <p:nvPr/>
        </p:nvSpPr>
        <p:spPr>
          <a:xfrm>
            <a:off x="803275" y="5224951"/>
            <a:ext cx="7047503" cy="300082"/>
          </a:xfrm>
          <a:prstGeom prst="rect">
            <a:avLst/>
          </a:prstGeom>
        </p:spPr>
        <p:txBody>
          <a:bodyPr wrap="square">
            <a:spAutoFit/>
          </a:bodyPr>
          <a:lstStyle/>
          <a:p>
            <a:r>
              <a:rPr lang="en-US" sz="1350" dirty="0"/>
              <a:t>Water column physical characteristics of the TNB polynya in the first (</a:t>
            </a:r>
            <a:r>
              <a:rPr lang="en-US" sz="1350" dirty="0">
                <a:solidFill>
                  <a:srgbClr val="FF0000"/>
                </a:solidFill>
              </a:rPr>
              <a:t>a</a:t>
            </a:r>
            <a:r>
              <a:rPr lang="en-US" sz="1350" dirty="0"/>
              <a:t>) and second (</a:t>
            </a:r>
            <a:r>
              <a:rPr lang="en-US" sz="1350" dirty="0">
                <a:solidFill>
                  <a:srgbClr val="FF0000"/>
                </a:solidFill>
              </a:rPr>
              <a:t>b</a:t>
            </a:r>
            <a:r>
              <a:rPr lang="en-US" sz="1350" dirty="0"/>
              <a:t>) period.</a:t>
            </a:r>
          </a:p>
        </p:txBody>
      </p:sp>
      <p:sp>
        <p:nvSpPr>
          <p:cNvPr id="6" name="CasellaDiTesto 5"/>
          <p:cNvSpPr txBox="1"/>
          <p:nvPr/>
        </p:nvSpPr>
        <p:spPr>
          <a:xfrm>
            <a:off x="1129938" y="4057650"/>
            <a:ext cx="293915" cy="369332"/>
          </a:xfrm>
          <a:prstGeom prst="rect">
            <a:avLst/>
          </a:prstGeom>
          <a:noFill/>
        </p:spPr>
        <p:txBody>
          <a:bodyPr wrap="square" rtlCol="0">
            <a:spAutoFit/>
          </a:bodyPr>
          <a:lstStyle/>
          <a:p>
            <a:r>
              <a:rPr lang="it-IT" b="1" dirty="0">
                <a:solidFill>
                  <a:srgbClr val="FF0000"/>
                </a:solidFill>
              </a:rPr>
              <a:t>a</a:t>
            </a:r>
          </a:p>
        </p:txBody>
      </p:sp>
      <p:sp>
        <p:nvSpPr>
          <p:cNvPr id="7" name="CasellaDiTesto 6"/>
          <p:cNvSpPr txBox="1"/>
          <p:nvPr/>
        </p:nvSpPr>
        <p:spPr>
          <a:xfrm>
            <a:off x="4732020" y="4057649"/>
            <a:ext cx="293915" cy="369332"/>
          </a:xfrm>
          <a:prstGeom prst="rect">
            <a:avLst/>
          </a:prstGeom>
          <a:noFill/>
        </p:spPr>
        <p:txBody>
          <a:bodyPr wrap="square" rtlCol="0">
            <a:spAutoFit/>
          </a:bodyPr>
          <a:lstStyle/>
          <a:p>
            <a:r>
              <a:rPr lang="it-IT" b="1" dirty="0">
                <a:solidFill>
                  <a:srgbClr val="FF0000"/>
                </a:solidFill>
              </a:rPr>
              <a:t>b</a:t>
            </a:r>
          </a:p>
        </p:txBody>
      </p:sp>
    </p:spTree>
    <p:extLst>
      <p:ext uri="{BB962C8B-B14F-4D97-AF65-F5344CB8AC3E}">
        <p14:creationId xmlns:p14="http://schemas.microsoft.com/office/powerpoint/2010/main" val="164144316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1522" y="1682606"/>
            <a:ext cx="2129012" cy="16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79785" y="1680224"/>
            <a:ext cx="2116125" cy="16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46987" y="1680224"/>
            <a:ext cx="2102318" cy="16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10524" y="1680224"/>
            <a:ext cx="2102318" cy="16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asellaDiTesto 2"/>
          <p:cNvSpPr txBox="1"/>
          <p:nvPr/>
        </p:nvSpPr>
        <p:spPr>
          <a:xfrm>
            <a:off x="437603" y="1418964"/>
            <a:ext cx="1852931" cy="300082"/>
          </a:xfrm>
          <a:prstGeom prst="rect">
            <a:avLst/>
          </a:prstGeom>
          <a:noFill/>
        </p:spPr>
        <p:txBody>
          <a:bodyPr wrap="square" rtlCol="0">
            <a:spAutoFit/>
          </a:bodyPr>
          <a:lstStyle/>
          <a:p>
            <a:pPr algn="ctr"/>
            <a:r>
              <a:rPr lang="it-IT" sz="1350" dirty="0" err="1"/>
              <a:t>Chla</a:t>
            </a:r>
            <a:r>
              <a:rPr lang="it-IT" sz="1350" dirty="0"/>
              <a:t> </a:t>
            </a:r>
            <a:r>
              <a:rPr lang="it-IT" sz="1350" dirty="0" err="1"/>
              <a:t>concentrations</a:t>
            </a:r>
            <a:endParaRPr lang="it-IT" sz="1350" dirty="0"/>
          </a:p>
        </p:txBody>
      </p:sp>
      <p:sp>
        <p:nvSpPr>
          <p:cNvPr id="9" name="CasellaDiTesto 8"/>
          <p:cNvSpPr txBox="1"/>
          <p:nvPr/>
        </p:nvSpPr>
        <p:spPr>
          <a:xfrm>
            <a:off x="5176173" y="1415692"/>
            <a:ext cx="1577329" cy="300082"/>
          </a:xfrm>
          <a:prstGeom prst="rect">
            <a:avLst/>
          </a:prstGeom>
          <a:noFill/>
        </p:spPr>
        <p:txBody>
          <a:bodyPr wrap="square" rtlCol="0">
            <a:spAutoFit/>
          </a:bodyPr>
          <a:lstStyle/>
          <a:p>
            <a:pPr algn="ctr"/>
            <a:r>
              <a:rPr lang="it-IT" sz="1350" dirty="0"/>
              <a:t>DOC </a:t>
            </a:r>
            <a:r>
              <a:rPr lang="it-IT" sz="1350" dirty="0" err="1"/>
              <a:t>concentrations</a:t>
            </a:r>
            <a:endParaRPr lang="it-IT" sz="1350" dirty="0"/>
          </a:p>
        </p:txBody>
      </p:sp>
      <p:pic>
        <p:nvPicPr>
          <p:cNvPr id="1031" name="Picture 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8491" y="4231346"/>
            <a:ext cx="1735057" cy="135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asellaDiTesto 3"/>
          <p:cNvSpPr txBox="1"/>
          <p:nvPr/>
        </p:nvSpPr>
        <p:spPr>
          <a:xfrm>
            <a:off x="236869" y="3662725"/>
            <a:ext cx="1518301" cy="276999"/>
          </a:xfrm>
          <a:prstGeom prst="rect">
            <a:avLst/>
          </a:prstGeom>
          <a:noFill/>
        </p:spPr>
        <p:txBody>
          <a:bodyPr wrap="none" rtlCol="0">
            <a:spAutoFit/>
          </a:bodyPr>
          <a:lstStyle/>
          <a:p>
            <a:pPr algn="ctr"/>
            <a:r>
              <a:rPr lang="en-US" sz="1200" dirty="0"/>
              <a:t>Bacterial abundances</a:t>
            </a:r>
            <a:endParaRPr lang="it-IT" sz="1200" dirty="0"/>
          </a:p>
        </p:txBody>
      </p:sp>
      <p:pic>
        <p:nvPicPr>
          <p:cNvPr id="1032" name="Picture 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481887" y="4231715"/>
            <a:ext cx="1874659" cy="135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9"/>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901827" y="4213127"/>
            <a:ext cx="1802557" cy="135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CasellaDiTesto 13"/>
          <p:cNvSpPr txBox="1"/>
          <p:nvPr/>
        </p:nvSpPr>
        <p:spPr>
          <a:xfrm>
            <a:off x="4603303" y="3540407"/>
            <a:ext cx="1888936" cy="461665"/>
          </a:xfrm>
          <a:prstGeom prst="rect">
            <a:avLst/>
          </a:prstGeom>
          <a:noFill/>
        </p:spPr>
        <p:txBody>
          <a:bodyPr wrap="square" rtlCol="0">
            <a:spAutoFit/>
          </a:bodyPr>
          <a:lstStyle/>
          <a:p>
            <a:pPr algn="ctr"/>
            <a:r>
              <a:rPr lang="en-US" sz="1200" dirty="0"/>
              <a:t>Heterotrophic </a:t>
            </a:r>
            <a:r>
              <a:rPr lang="en-US" sz="1200" dirty="0" err="1"/>
              <a:t>nanoplancton</a:t>
            </a:r>
            <a:r>
              <a:rPr lang="en-US" sz="1200" dirty="0"/>
              <a:t> abundances</a:t>
            </a:r>
            <a:endParaRPr lang="it-IT" sz="1200" dirty="0"/>
          </a:p>
        </p:txBody>
      </p:sp>
      <p:sp>
        <p:nvSpPr>
          <p:cNvPr id="15" name="CasellaDiTesto 14"/>
          <p:cNvSpPr txBox="1"/>
          <p:nvPr/>
        </p:nvSpPr>
        <p:spPr>
          <a:xfrm>
            <a:off x="6836927" y="3625317"/>
            <a:ext cx="2106090" cy="276999"/>
          </a:xfrm>
          <a:prstGeom prst="rect">
            <a:avLst/>
          </a:prstGeom>
          <a:noFill/>
        </p:spPr>
        <p:txBody>
          <a:bodyPr wrap="none" rtlCol="0">
            <a:spAutoFit/>
          </a:bodyPr>
          <a:lstStyle/>
          <a:p>
            <a:pPr algn="ctr"/>
            <a:r>
              <a:rPr lang="en-US" sz="1200" dirty="0" err="1"/>
              <a:t>Microzooplankton</a:t>
            </a:r>
            <a:r>
              <a:rPr lang="en-US" sz="1200" dirty="0"/>
              <a:t> abundances</a:t>
            </a:r>
            <a:endParaRPr lang="it-IT" sz="1200" dirty="0"/>
          </a:p>
        </p:txBody>
      </p:sp>
      <p:sp>
        <p:nvSpPr>
          <p:cNvPr id="16" name="CasellaDiTesto 15"/>
          <p:cNvSpPr txBox="1"/>
          <p:nvPr/>
        </p:nvSpPr>
        <p:spPr>
          <a:xfrm>
            <a:off x="2449285" y="1428760"/>
            <a:ext cx="1750424" cy="300082"/>
          </a:xfrm>
          <a:prstGeom prst="rect">
            <a:avLst/>
          </a:prstGeom>
          <a:noFill/>
        </p:spPr>
        <p:txBody>
          <a:bodyPr wrap="square" rtlCol="0">
            <a:spAutoFit/>
          </a:bodyPr>
          <a:lstStyle/>
          <a:p>
            <a:pPr algn="ctr"/>
            <a:r>
              <a:rPr lang="it-IT" sz="1350" dirty="0"/>
              <a:t>Phaeo/</a:t>
            </a:r>
            <a:r>
              <a:rPr lang="it-IT" sz="1350" dirty="0" err="1"/>
              <a:t>Chla</a:t>
            </a:r>
            <a:r>
              <a:rPr lang="it-IT" sz="1350" dirty="0"/>
              <a:t> ratio </a:t>
            </a:r>
          </a:p>
        </p:txBody>
      </p:sp>
      <p:sp>
        <p:nvSpPr>
          <p:cNvPr id="17" name="CasellaDiTesto 16"/>
          <p:cNvSpPr txBox="1"/>
          <p:nvPr/>
        </p:nvSpPr>
        <p:spPr>
          <a:xfrm>
            <a:off x="7093144" y="1418953"/>
            <a:ext cx="1593656" cy="300082"/>
          </a:xfrm>
          <a:prstGeom prst="rect">
            <a:avLst/>
          </a:prstGeom>
          <a:noFill/>
        </p:spPr>
        <p:txBody>
          <a:bodyPr wrap="square" rtlCol="0">
            <a:spAutoFit/>
          </a:bodyPr>
          <a:lstStyle/>
          <a:p>
            <a:pPr algn="ctr"/>
            <a:r>
              <a:rPr lang="it-IT" sz="1350" dirty="0"/>
              <a:t>POC </a:t>
            </a:r>
            <a:r>
              <a:rPr lang="it-IT" sz="1350" dirty="0" err="1"/>
              <a:t>concentrations</a:t>
            </a:r>
            <a:endParaRPr lang="it-IT" sz="1350" dirty="0"/>
          </a:p>
        </p:txBody>
      </p:sp>
      <p:sp>
        <p:nvSpPr>
          <p:cNvPr id="5" name="CasellaDiTesto 4"/>
          <p:cNvSpPr txBox="1"/>
          <p:nvPr/>
        </p:nvSpPr>
        <p:spPr>
          <a:xfrm>
            <a:off x="1814027" y="970984"/>
            <a:ext cx="5494643" cy="415498"/>
          </a:xfrm>
          <a:prstGeom prst="rect">
            <a:avLst/>
          </a:prstGeom>
          <a:noFill/>
        </p:spPr>
        <p:txBody>
          <a:bodyPr wrap="square" rtlCol="0">
            <a:spAutoFit/>
          </a:bodyPr>
          <a:lstStyle/>
          <a:p>
            <a:pPr algn="ctr"/>
            <a:r>
              <a:rPr lang="it-IT" sz="2100" b="1" dirty="0" err="1">
                <a:solidFill>
                  <a:srgbClr val="FF0000"/>
                </a:solidFill>
              </a:rPr>
              <a:t>Differences</a:t>
            </a:r>
            <a:r>
              <a:rPr lang="it-IT" sz="2100" b="1" dirty="0">
                <a:solidFill>
                  <a:srgbClr val="FF0000"/>
                </a:solidFill>
              </a:rPr>
              <a:t> </a:t>
            </a:r>
            <a:r>
              <a:rPr lang="it-IT" sz="2100" b="1" dirty="0" err="1">
                <a:solidFill>
                  <a:srgbClr val="FF0000"/>
                </a:solidFill>
              </a:rPr>
              <a:t>between</a:t>
            </a:r>
            <a:r>
              <a:rPr lang="it-IT" sz="2100" b="1" dirty="0">
                <a:solidFill>
                  <a:srgbClr val="FF0000"/>
                </a:solidFill>
              </a:rPr>
              <a:t> the </a:t>
            </a:r>
            <a:r>
              <a:rPr lang="it-IT" sz="2100" b="1" dirty="0" err="1">
                <a:solidFill>
                  <a:srgbClr val="FF0000"/>
                </a:solidFill>
              </a:rPr>
              <a:t>two</a:t>
            </a:r>
            <a:r>
              <a:rPr lang="it-IT" sz="2100" b="1" dirty="0">
                <a:solidFill>
                  <a:srgbClr val="FF0000"/>
                </a:solidFill>
              </a:rPr>
              <a:t> </a:t>
            </a:r>
            <a:r>
              <a:rPr lang="it-IT" sz="2100" b="1" dirty="0" err="1">
                <a:solidFill>
                  <a:srgbClr val="FF0000"/>
                </a:solidFill>
              </a:rPr>
              <a:t>sampling</a:t>
            </a:r>
            <a:r>
              <a:rPr lang="it-IT" sz="2100" b="1" dirty="0">
                <a:solidFill>
                  <a:srgbClr val="FF0000"/>
                </a:solidFill>
              </a:rPr>
              <a:t> </a:t>
            </a:r>
            <a:r>
              <a:rPr lang="it-IT" sz="2100" b="1" dirty="0" err="1">
                <a:solidFill>
                  <a:srgbClr val="FF0000"/>
                </a:solidFill>
              </a:rPr>
              <a:t>periods</a:t>
            </a:r>
            <a:endParaRPr lang="it-IT" sz="2100" b="1" dirty="0">
              <a:solidFill>
                <a:srgbClr val="FF0000"/>
              </a:solidFill>
            </a:endParaRPr>
          </a:p>
        </p:txBody>
      </p:sp>
      <p:pic>
        <p:nvPicPr>
          <p:cNvPr id="1034" name="Picture 10"/>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336381" y="4218654"/>
            <a:ext cx="1735824" cy="135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CasellaDiTesto 19"/>
          <p:cNvSpPr txBox="1"/>
          <p:nvPr/>
        </p:nvSpPr>
        <p:spPr>
          <a:xfrm>
            <a:off x="2224130" y="3662727"/>
            <a:ext cx="1921681" cy="276999"/>
          </a:xfrm>
          <a:prstGeom prst="rect">
            <a:avLst/>
          </a:prstGeom>
          <a:noFill/>
        </p:spPr>
        <p:txBody>
          <a:bodyPr wrap="none" rtlCol="0">
            <a:spAutoFit/>
          </a:bodyPr>
          <a:lstStyle/>
          <a:p>
            <a:pPr algn="ctr"/>
            <a:r>
              <a:rPr lang="en-US" sz="1200" dirty="0"/>
              <a:t>Bacterial carbon production</a:t>
            </a:r>
            <a:endParaRPr lang="it-IT" sz="1200" dirty="0"/>
          </a:p>
        </p:txBody>
      </p:sp>
    </p:spTree>
    <p:extLst>
      <p:ext uri="{BB962C8B-B14F-4D97-AF65-F5344CB8AC3E}">
        <p14:creationId xmlns:p14="http://schemas.microsoft.com/office/powerpoint/2010/main" val="217801308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Temp Dens.gi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138775"/>
            <a:ext cx="9144000" cy="5747526"/>
          </a:xfrm>
          <a:prstGeom prst="rect">
            <a:avLst/>
          </a:prstGeom>
        </p:spPr>
      </p:pic>
      <p:pic>
        <p:nvPicPr>
          <p:cNvPr id="5" name="Immagine 4" descr="Mappa2.gi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83200" y="4086973"/>
            <a:ext cx="3265464" cy="2652493"/>
          </a:xfrm>
          <a:prstGeom prst="rect">
            <a:avLst/>
          </a:prstGeom>
        </p:spPr>
      </p:pic>
      <p:sp>
        <p:nvSpPr>
          <p:cNvPr id="6" name="CasellaDiTesto 5"/>
          <p:cNvSpPr txBox="1"/>
          <p:nvPr/>
        </p:nvSpPr>
        <p:spPr>
          <a:xfrm>
            <a:off x="0" y="2"/>
            <a:ext cx="9144000" cy="1138773"/>
          </a:xfrm>
          <a:prstGeom prst="rect">
            <a:avLst/>
          </a:prstGeom>
          <a:gradFill flip="none" rotWithShape="1">
            <a:gsLst>
              <a:gs pos="18000">
                <a:srgbClr val="3366FF"/>
              </a:gs>
              <a:gs pos="100000">
                <a:srgbClr val="FFFFFF"/>
              </a:gs>
            </a:gsLst>
            <a:lin ang="5400000" scaled="0"/>
            <a:tileRect/>
          </a:gradFill>
        </p:spPr>
        <p:txBody>
          <a:bodyPr wrap="square" rtlCol="0">
            <a:spAutoFit/>
          </a:bodyPr>
          <a:lstStyle/>
          <a:p>
            <a:pPr algn="ctr"/>
            <a:r>
              <a:rPr lang="en-US" sz="2200" b="1" dirty="0" smtClean="0"/>
              <a:t>Carbonate chemistry features in the Ross </a:t>
            </a:r>
            <a:r>
              <a:rPr lang="en-US" sz="2200" b="1" smtClean="0"/>
              <a:t>Sea </a:t>
            </a:r>
          </a:p>
          <a:p>
            <a:pPr algn="ctr"/>
            <a:r>
              <a:rPr lang="en-US" sz="2200" b="1" smtClean="0"/>
              <a:t>during </a:t>
            </a:r>
            <a:r>
              <a:rPr lang="en-US" sz="2200" b="1" dirty="0" smtClean="0"/>
              <a:t>austral summer 2013-14</a:t>
            </a:r>
            <a:endParaRPr lang="en-US" sz="2200" dirty="0" smtClean="0"/>
          </a:p>
          <a:p>
            <a:pPr algn="ctr"/>
            <a:r>
              <a:rPr lang="en-US" sz="1200" dirty="0" err="1" smtClean="0"/>
              <a:t>Gianmarco</a:t>
            </a:r>
            <a:r>
              <a:rPr lang="en-US" sz="1200" dirty="0" smtClean="0"/>
              <a:t> </a:t>
            </a:r>
            <a:r>
              <a:rPr lang="en-US" sz="1200" dirty="0" err="1" smtClean="0"/>
              <a:t>Ingrosso</a:t>
            </a:r>
            <a:r>
              <a:rPr lang="en-US" sz="1200" dirty="0" smtClean="0"/>
              <a:t>, Mauro </a:t>
            </a:r>
            <a:r>
              <a:rPr lang="en-US" sz="1200" dirty="0" err="1" smtClean="0"/>
              <a:t>Celussi</a:t>
            </a:r>
            <a:r>
              <a:rPr lang="en-US" sz="1200" dirty="0" smtClean="0"/>
              <a:t>, Giorgio </a:t>
            </a:r>
            <a:r>
              <a:rPr lang="en-US" sz="1200" dirty="0" err="1" smtClean="0"/>
              <a:t>Budillon</a:t>
            </a:r>
            <a:r>
              <a:rPr lang="en-US" sz="1200" dirty="0" smtClean="0"/>
              <a:t>, Luca </a:t>
            </a:r>
            <a:r>
              <a:rPr lang="en-US" sz="1200" dirty="0" err="1" smtClean="0"/>
              <a:t>Zoccarato</a:t>
            </a:r>
            <a:r>
              <a:rPr lang="en-US" sz="1200" dirty="0" smtClean="0"/>
              <a:t>,</a:t>
            </a:r>
          </a:p>
          <a:p>
            <a:pPr algn="ctr"/>
            <a:r>
              <a:rPr lang="en-US" sz="1200" dirty="0" smtClean="0"/>
              <a:t> Serena Fonda </a:t>
            </a:r>
            <a:r>
              <a:rPr lang="en-US" sz="1200" dirty="0" err="1" smtClean="0"/>
              <a:t>Umani</a:t>
            </a:r>
            <a:r>
              <a:rPr lang="en-US" sz="1200" dirty="0" smtClean="0"/>
              <a:t>, Paola Del Negro, Michele </a:t>
            </a:r>
            <a:r>
              <a:rPr lang="en-US" sz="1200" dirty="0" err="1" smtClean="0"/>
              <a:t>Giani</a:t>
            </a:r>
            <a:r>
              <a:rPr lang="en-US" sz="1200" dirty="0" smtClean="0"/>
              <a:t> </a:t>
            </a:r>
            <a:endParaRPr lang="it-IT" sz="1200" dirty="0"/>
          </a:p>
        </p:txBody>
      </p:sp>
      <p:sp>
        <p:nvSpPr>
          <p:cNvPr id="3" name="CasellaDiTesto 2"/>
          <p:cNvSpPr txBox="1"/>
          <p:nvPr/>
        </p:nvSpPr>
        <p:spPr>
          <a:xfrm>
            <a:off x="266700" y="1447800"/>
            <a:ext cx="4470400" cy="2031325"/>
          </a:xfrm>
          <a:prstGeom prst="rect">
            <a:avLst/>
          </a:prstGeom>
          <a:noFill/>
        </p:spPr>
        <p:txBody>
          <a:bodyPr wrap="square" rtlCol="0">
            <a:spAutoFit/>
          </a:bodyPr>
          <a:lstStyle/>
          <a:p>
            <a:r>
              <a:rPr lang="en-GB" b="1" dirty="0" smtClean="0"/>
              <a:t>Objectives</a:t>
            </a:r>
          </a:p>
          <a:p>
            <a:pPr marL="285750" indent="-285750">
              <a:buFont typeface="Arial"/>
              <a:buChar char="•"/>
            </a:pPr>
            <a:r>
              <a:rPr lang="en-GB" dirty="0" smtClean="0"/>
              <a:t>characterization of the marine carbonate system in the different water masses</a:t>
            </a:r>
          </a:p>
          <a:p>
            <a:pPr marL="285750" indent="-285750">
              <a:buFont typeface="Arial"/>
              <a:buChar char="•"/>
            </a:pPr>
            <a:r>
              <a:rPr lang="en-GB" dirty="0" smtClean="0"/>
              <a:t>effects of physical and biological processes on the CO</a:t>
            </a:r>
            <a:r>
              <a:rPr lang="en-GB" baseline="-25000" dirty="0" smtClean="0"/>
              <a:t>2</a:t>
            </a:r>
            <a:r>
              <a:rPr lang="en-GB" dirty="0" smtClean="0"/>
              <a:t> equilibrium</a:t>
            </a:r>
          </a:p>
          <a:p>
            <a:pPr marL="285750" indent="-285750">
              <a:buFont typeface="Arial"/>
              <a:buChar char="•"/>
            </a:pPr>
            <a:r>
              <a:rPr lang="en-GB" dirty="0" smtClean="0"/>
              <a:t>contribution of microbial processes to the overall balance of total carbon</a:t>
            </a:r>
          </a:p>
        </p:txBody>
      </p:sp>
    </p:spTree>
    <p:extLst>
      <p:ext uri="{BB962C8B-B14F-4D97-AF65-F5344CB8AC3E}">
        <p14:creationId xmlns:p14="http://schemas.microsoft.com/office/powerpoint/2010/main" val="141914474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descr="Sistema carbonatico.gi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208638"/>
            <a:ext cx="9144000" cy="5649362"/>
          </a:xfrm>
          <a:prstGeom prst="rect">
            <a:avLst/>
          </a:prstGeom>
        </p:spPr>
      </p:pic>
      <p:pic>
        <p:nvPicPr>
          <p:cNvPr id="7" name="Immagine 6" descr="Mappa2.gi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83200" y="4086973"/>
            <a:ext cx="3265464" cy="2652493"/>
          </a:xfrm>
          <a:prstGeom prst="rect">
            <a:avLst/>
          </a:prstGeom>
        </p:spPr>
      </p:pic>
      <p:sp>
        <p:nvSpPr>
          <p:cNvPr id="8" name="CasellaDiTesto 7"/>
          <p:cNvSpPr txBox="1"/>
          <p:nvPr/>
        </p:nvSpPr>
        <p:spPr>
          <a:xfrm>
            <a:off x="0" y="2"/>
            <a:ext cx="9144000" cy="1138773"/>
          </a:xfrm>
          <a:prstGeom prst="rect">
            <a:avLst/>
          </a:prstGeom>
          <a:gradFill flip="none" rotWithShape="1">
            <a:gsLst>
              <a:gs pos="18000">
                <a:srgbClr val="3366FF"/>
              </a:gs>
              <a:gs pos="100000">
                <a:srgbClr val="FFFFFF"/>
              </a:gs>
            </a:gsLst>
            <a:lin ang="5400000" scaled="0"/>
            <a:tileRect/>
          </a:gradFill>
        </p:spPr>
        <p:txBody>
          <a:bodyPr wrap="square" rtlCol="0">
            <a:spAutoFit/>
          </a:bodyPr>
          <a:lstStyle/>
          <a:p>
            <a:pPr algn="ctr"/>
            <a:r>
              <a:rPr lang="en-US" sz="2200" b="1" dirty="0" smtClean="0"/>
              <a:t>Carbonate chemistry features in the Ross Sea </a:t>
            </a:r>
          </a:p>
          <a:p>
            <a:pPr algn="ctr"/>
            <a:r>
              <a:rPr lang="en-US" sz="2200" b="1" dirty="0" smtClean="0"/>
              <a:t>during austral summer 2013-14</a:t>
            </a:r>
            <a:endParaRPr lang="en-US" sz="2200" dirty="0" smtClean="0"/>
          </a:p>
          <a:p>
            <a:pPr algn="ctr"/>
            <a:r>
              <a:rPr lang="en-US" sz="1200" dirty="0" err="1" smtClean="0"/>
              <a:t>Gianmarco</a:t>
            </a:r>
            <a:r>
              <a:rPr lang="en-US" sz="1200" dirty="0" smtClean="0"/>
              <a:t> </a:t>
            </a:r>
            <a:r>
              <a:rPr lang="en-US" sz="1200" dirty="0" err="1" smtClean="0"/>
              <a:t>Ingrosso</a:t>
            </a:r>
            <a:r>
              <a:rPr lang="en-US" sz="1200" dirty="0" smtClean="0"/>
              <a:t>, Mauro </a:t>
            </a:r>
            <a:r>
              <a:rPr lang="en-US" sz="1200" dirty="0" err="1" smtClean="0"/>
              <a:t>Celussi</a:t>
            </a:r>
            <a:r>
              <a:rPr lang="en-US" sz="1200" dirty="0" smtClean="0"/>
              <a:t>, Giorgio </a:t>
            </a:r>
            <a:r>
              <a:rPr lang="en-US" sz="1200" dirty="0" err="1" smtClean="0"/>
              <a:t>Budillon</a:t>
            </a:r>
            <a:r>
              <a:rPr lang="en-US" sz="1200" dirty="0" smtClean="0"/>
              <a:t>, Luca </a:t>
            </a:r>
            <a:r>
              <a:rPr lang="en-US" sz="1200" dirty="0" err="1" smtClean="0"/>
              <a:t>Zoccarato</a:t>
            </a:r>
            <a:r>
              <a:rPr lang="en-US" sz="1200" dirty="0" smtClean="0"/>
              <a:t>,</a:t>
            </a:r>
          </a:p>
          <a:p>
            <a:pPr algn="ctr"/>
            <a:r>
              <a:rPr lang="en-US" sz="1200" dirty="0" smtClean="0"/>
              <a:t> Serena Fonda </a:t>
            </a:r>
            <a:r>
              <a:rPr lang="en-US" sz="1200" dirty="0" err="1" smtClean="0"/>
              <a:t>Umani</a:t>
            </a:r>
            <a:r>
              <a:rPr lang="en-US" sz="1200" dirty="0" smtClean="0"/>
              <a:t>, Paola Del Negro, Michele </a:t>
            </a:r>
            <a:r>
              <a:rPr lang="en-US" sz="1200" dirty="0" err="1" smtClean="0"/>
              <a:t>Giani</a:t>
            </a:r>
            <a:r>
              <a:rPr lang="en-US" sz="1200" dirty="0" smtClean="0"/>
              <a:t> </a:t>
            </a:r>
            <a:endParaRPr lang="it-IT" sz="1200" dirty="0"/>
          </a:p>
        </p:txBody>
      </p:sp>
    </p:spTree>
    <p:extLst>
      <p:ext uri="{BB962C8B-B14F-4D97-AF65-F5344CB8AC3E}">
        <p14:creationId xmlns:p14="http://schemas.microsoft.com/office/powerpoint/2010/main" val="137988315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Prok Heter.gi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900" y="1270000"/>
            <a:ext cx="7305146" cy="5588000"/>
          </a:xfrm>
          <a:prstGeom prst="rect">
            <a:avLst/>
          </a:prstGeom>
        </p:spPr>
      </p:pic>
      <p:pic>
        <p:nvPicPr>
          <p:cNvPr id="5" name="Immagine 4" descr="Mappa2.gi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83200" y="4086973"/>
            <a:ext cx="3265464" cy="2652493"/>
          </a:xfrm>
          <a:prstGeom prst="rect">
            <a:avLst/>
          </a:prstGeom>
        </p:spPr>
      </p:pic>
      <p:sp>
        <p:nvSpPr>
          <p:cNvPr id="6" name="CasellaDiTesto 5"/>
          <p:cNvSpPr txBox="1"/>
          <p:nvPr/>
        </p:nvSpPr>
        <p:spPr>
          <a:xfrm>
            <a:off x="0" y="2"/>
            <a:ext cx="9144000" cy="1138773"/>
          </a:xfrm>
          <a:prstGeom prst="rect">
            <a:avLst/>
          </a:prstGeom>
          <a:gradFill flip="none" rotWithShape="1">
            <a:gsLst>
              <a:gs pos="18000">
                <a:srgbClr val="3366FF"/>
              </a:gs>
              <a:gs pos="100000">
                <a:srgbClr val="FFFFFF"/>
              </a:gs>
            </a:gsLst>
            <a:lin ang="5400000" scaled="0"/>
            <a:tileRect/>
          </a:gradFill>
        </p:spPr>
        <p:txBody>
          <a:bodyPr wrap="square" rtlCol="0">
            <a:spAutoFit/>
          </a:bodyPr>
          <a:lstStyle/>
          <a:p>
            <a:pPr algn="ctr"/>
            <a:r>
              <a:rPr lang="en-US" sz="2200" b="1" dirty="0" smtClean="0"/>
              <a:t>Carbonate chemistry features in the Ross Sea </a:t>
            </a:r>
          </a:p>
          <a:p>
            <a:pPr algn="ctr"/>
            <a:r>
              <a:rPr lang="en-US" sz="2200" b="1" dirty="0" smtClean="0"/>
              <a:t>during austral summer 2013-14</a:t>
            </a:r>
            <a:endParaRPr lang="en-US" sz="2200" dirty="0" smtClean="0"/>
          </a:p>
          <a:p>
            <a:pPr algn="ctr"/>
            <a:r>
              <a:rPr lang="en-US" sz="1200" dirty="0" err="1" smtClean="0"/>
              <a:t>Gianmarco</a:t>
            </a:r>
            <a:r>
              <a:rPr lang="en-US" sz="1200" dirty="0" smtClean="0"/>
              <a:t> </a:t>
            </a:r>
            <a:r>
              <a:rPr lang="en-US" sz="1200" dirty="0" err="1" smtClean="0"/>
              <a:t>Ingrosso</a:t>
            </a:r>
            <a:r>
              <a:rPr lang="en-US" sz="1200" dirty="0" smtClean="0"/>
              <a:t>, Mauro </a:t>
            </a:r>
            <a:r>
              <a:rPr lang="en-US" sz="1200" dirty="0" err="1" smtClean="0"/>
              <a:t>Celussi</a:t>
            </a:r>
            <a:r>
              <a:rPr lang="en-US" sz="1200" dirty="0" smtClean="0"/>
              <a:t>, Giorgio </a:t>
            </a:r>
            <a:r>
              <a:rPr lang="en-US" sz="1200" dirty="0" err="1" smtClean="0"/>
              <a:t>Budillon</a:t>
            </a:r>
            <a:r>
              <a:rPr lang="en-US" sz="1200" dirty="0" smtClean="0"/>
              <a:t>, Luca </a:t>
            </a:r>
            <a:r>
              <a:rPr lang="en-US" sz="1200" dirty="0" err="1" smtClean="0"/>
              <a:t>Zoccarato</a:t>
            </a:r>
            <a:r>
              <a:rPr lang="en-US" sz="1200" dirty="0" smtClean="0"/>
              <a:t>,</a:t>
            </a:r>
          </a:p>
          <a:p>
            <a:pPr algn="ctr"/>
            <a:r>
              <a:rPr lang="en-US" sz="1200" dirty="0" smtClean="0"/>
              <a:t> Serena Fonda </a:t>
            </a:r>
            <a:r>
              <a:rPr lang="en-US" sz="1200" dirty="0" err="1" smtClean="0"/>
              <a:t>Umani</a:t>
            </a:r>
            <a:r>
              <a:rPr lang="en-US" sz="1200" dirty="0" smtClean="0"/>
              <a:t>, Paola Del Negro, Michele </a:t>
            </a:r>
            <a:r>
              <a:rPr lang="en-US" sz="1200" dirty="0" err="1" smtClean="0"/>
              <a:t>Giani</a:t>
            </a:r>
            <a:r>
              <a:rPr lang="en-US" sz="1200" dirty="0" smtClean="0"/>
              <a:t> </a:t>
            </a:r>
            <a:endParaRPr lang="it-IT" sz="1200" dirty="0"/>
          </a:p>
        </p:txBody>
      </p:sp>
      <p:sp>
        <p:nvSpPr>
          <p:cNvPr id="3" name="CasellaDiTesto 2"/>
          <p:cNvSpPr txBox="1"/>
          <p:nvPr/>
        </p:nvSpPr>
        <p:spPr>
          <a:xfrm>
            <a:off x="5003800" y="1295400"/>
            <a:ext cx="3987800" cy="2585323"/>
          </a:xfrm>
          <a:prstGeom prst="rect">
            <a:avLst/>
          </a:prstGeom>
          <a:noFill/>
        </p:spPr>
        <p:txBody>
          <a:bodyPr wrap="square" rtlCol="0">
            <a:spAutoFit/>
          </a:bodyPr>
          <a:lstStyle/>
          <a:p>
            <a:pPr marL="285750" indent="-285750">
              <a:buFont typeface="Arial"/>
              <a:buChar char="•"/>
            </a:pPr>
            <a:r>
              <a:rPr lang="en-GB" dirty="0"/>
              <a:t>carbonate chemistry parameters did not reveal pronounced </a:t>
            </a:r>
            <a:r>
              <a:rPr lang="en-GB" dirty="0" smtClean="0"/>
              <a:t>differences</a:t>
            </a:r>
            <a:r>
              <a:rPr lang="it-IT" dirty="0" smtClean="0"/>
              <a:t> </a:t>
            </a:r>
            <a:r>
              <a:rPr lang="en-US" dirty="0"/>
              <a:t>between</a:t>
            </a:r>
            <a:r>
              <a:rPr lang="it-IT" dirty="0" smtClean="0"/>
              <a:t> </a:t>
            </a:r>
            <a:r>
              <a:rPr lang="en-GB" dirty="0" smtClean="0"/>
              <a:t>HSSW and CDW</a:t>
            </a:r>
          </a:p>
          <a:p>
            <a:pPr marL="285750" indent="-285750">
              <a:buFont typeface="Arial"/>
              <a:buChar char="•"/>
            </a:pPr>
            <a:r>
              <a:rPr lang="en-GB" dirty="0"/>
              <a:t>the recently ventilated HSSW carries a higher amount of CO</a:t>
            </a:r>
            <a:r>
              <a:rPr lang="en-GB" baseline="-25000" dirty="0"/>
              <a:t>2</a:t>
            </a:r>
            <a:r>
              <a:rPr lang="en-GB" dirty="0"/>
              <a:t> of both atmospheric and biological origins as a consequence of the faster microbial metabolism measured in this latter water </a:t>
            </a:r>
            <a:r>
              <a:rPr lang="en-GB" dirty="0" smtClean="0"/>
              <a:t>mass</a:t>
            </a:r>
            <a:r>
              <a:rPr lang="it-IT" dirty="0" smtClean="0"/>
              <a:t> </a:t>
            </a:r>
            <a:r>
              <a:rPr lang="en-GB" dirty="0" smtClean="0"/>
              <a:t> </a:t>
            </a:r>
            <a:r>
              <a:rPr lang="it-IT" dirty="0" smtClean="0"/>
              <a:t>  </a:t>
            </a:r>
            <a:endParaRPr lang="it-IT" dirty="0"/>
          </a:p>
        </p:txBody>
      </p:sp>
    </p:spTree>
    <p:extLst>
      <p:ext uri="{BB962C8B-B14F-4D97-AF65-F5344CB8AC3E}">
        <p14:creationId xmlns:p14="http://schemas.microsoft.com/office/powerpoint/2010/main" val="95464239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395288" y="404664"/>
            <a:ext cx="7848600" cy="5755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it-IT" altLang="en-US" sz="3200" b="1" dirty="0"/>
              <a:t>Leonori I. De Felice A., </a:t>
            </a:r>
            <a:r>
              <a:rPr lang="it-IT" altLang="en-US" sz="3200" b="1" dirty="0" err="1"/>
              <a:t>Canduci</a:t>
            </a:r>
            <a:r>
              <a:rPr lang="it-IT" altLang="en-US" sz="3200" b="1" dirty="0"/>
              <a:t> G., Biagiotti I., Costantini I., </a:t>
            </a:r>
            <a:r>
              <a:rPr lang="it-IT" altLang="en-US" sz="3200" b="1" dirty="0" err="1"/>
              <a:t>Budillon</a:t>
            </a:r>
            <a:r>
              <a:rPr lang="it-IT" altLang="en-US" sz="3200" b="1" dirty="0"/>
              <a:t> G.</a:t>
            </a:r>
          </a:p>
          <a:p>
            <a:pPr algn="ctr">
              <a:spcBef>
                <a:spcPct val="50000"/>
              </a:spcBef>
            </a:pPr>
            <a:endParaRPr lang="it-IT" altLang="en-US" sz="3200" b="1" dirty="0" smtClean="0"/>
          </a:p>
          <a:p>
            <a:pPr algn="ctr">
              <a:spcBef>
                <a:spcPct val="50000"/>
              </a:spcBef>
            </a:pPr>
            <a:r>
              <a:rPr lang="it-IT" altLang="en-US" sz="3200" b="1" dirty="0" smtClean="0"/>
              <a:t>Krill </a:t>
            </a:r>
            <a:r>
              <a:rPr lang="it-IT" altLang="en-US" sz="3200" b="1" dirty="0" err="1"/>
              <a:t>distribution</a:t>
            </a:r>
            <a:r>
              <a:rPr lang="it-IT" altLang="en-US" sz="3200" b="1" dirty="0"/>
              <a:t> in relation to </a:t>
            </a:r>
            <a:r>
              <a:rPr lang="it-IT" altLang="en-US" sz="3200" b="1" dirty="0" err="1"/>
              <a:t>environmental</a:t>
            </a:r>
            <a:r>
              <a:rPr lang="it-IT" altLang="en-US" sz="3200" b="1" dirty="0"/>
              <a:t> </a:t>
            </a:r>
            <a:r>
              <a:rPr lang="it-IT" altLang="en-US" sz="3200" b="1" dirty="0" err="1"/>
              <a:t>parameters</a:t>
            </a:r>
            <a:r>
              <a:rPr lang="it-IT" altLang="en-US" sz="3200" b="1" dirty="0"/>
              <a:t> </a:t>
            </a:r>
            <a:r>
              <a:rPr lang="it-IT" altLang="en-US" sz="3200" b="1" dirty="0" err="1"/>
              <a:t>at</a:t>
            </a:r>
            <a:r>
              <a:rPr lang="it-IT" altLang="en-US" sz="3200" b="1" dirty="0"/>
              <a:t> a </a:t>
            </a:r>
            <a:r>
              <a:rPr lang="it-IT" altLang="en-US" sz="3200" b="1" dirty="0" err="1"/>
              <a:t>mesoscale</a:t>
            </a:r>
            <a:r>
              <a:rPr lang="it-IT" altLang="en-US" sz="3200" b="1" dirty="0"/>
              <a:t> </a:t>
            </a:r>
            <a:r>
              <a:rPr lang="it-IT" altLang="en-US" sz="3200" b="1" dirty="0" err="1"/>
              <a:t>structures</a:t>
            </a:r>
            <a:r>
              <a:rPr lang="it-IT" altLang="en-US" sz="3200" b="1" dirty="0"/>
              <a:t> in the </a:t>
            </a:r>
            <a:r>
              <a:rPr lang="it-IT" altLang="en-US" sz="3200" b="1" dirty="0" err="1"/>
              <a:t>Ross</a:t>
            </a:r>
            <a:r>
              <a:rPr lang="it-IT" altLang="en-US" sz="3200" b="1" dirty="0"/>
              <a:t> Sea </a:t>
            </a:r>
            <a:endParaRPr lang="it-IT" altLang="en-US" sz="3200" b="1" dirty="0" smtClean="0"/>
          </a:p>
          <a:p>
            <a:pPr algn="ctr">
              <a:spcBef>
                <a:spcPct val="50000"/>
              </a:spcBef>
            </a:pPr>
            <a:endParaRPr lang="it-IT" altLang="en-US" sz="3200" b="1" dirty="0" smtClean="0"/>
          </a:p>
          <a:p>
            <a:pPr algn="ctr">
              <a:spcBef>
                <a:spcPct val="50000"/>
              </a:spcBef>
            </a:pPr>
            <a:endParaRPr lang="it-IT" altLang="en-US" sz="3200" b="1" dirty="0"/>
          </a:p>
          <a:p>
            <a:pPr algn="ctr">
              <a:spcBef>
                <a:spcPct val="50000"/>
              </a:spcBef>
            </a:pPr>
            <a:endParaRPr lang="it-IT" altLang="en-US" sz="3200" b="1" dirty="0" smtClean="0"/>
          </a:p>
        </p:txBody>
      </p:sp>
    </p:spTree>
    <p:extLst>
      <p:ext uri="{BB962C8B-B14F-4D97-AF65-F5344CB8AC3E}">
        <p14:creationId xmlns:p14="http://schemas.microsoft.com/office/powerpoint/2010/main" val="1000878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66783" y="147689"/>
            <a:ext cx="8229600" cy="994122"/>
          </a:xfrm>
        </p:spPr>
        <p:txBody>
          <a:bodyPr/>
          <a:lstStyle/>
          <a:p>
            <a:r>
              <a:rPr lang="en-GB" dirty="0" smtClean="0">
                <a:solidFill>
                  <a:srgbClr val="0070C0"/>
                </a:solidFill>
              </a:rPr>
              <a:t>Antarctic Circumpolar Current </a:t>
            </a:r>
            <a:endParaRPr lang="en-GB" dirty="0">
              <a:solidFill>
                <a:srgbClr val="0070C0"/>
              </a:solidFill>
            </a:endParaRPr>
          </a:p>
        </p:txBody>
      </p:sp>
      <p:pic>
        <p:nvPicPr>
          <p:cNvPr id="3" name="Immagine 2"/>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81183" y="1314898"/>
            <a:ext cx="7200800" cy="2160240"/>
          </a:xfrm>
          <a:prstGeom prst="rect">
            <a:avLst/>
          </a:prstGeom>
          <a:noFill/>
          <a:ln>
            <a:noFill/>
          </a:ln>
        </p:spPr>
      </p:pic>
      <p:sp>
        <p:nvSpPr>
          <p:cNvPr id="4" name="CasellaDiTesto 3"/>
          <p:cNvSpPr txBox="1"/>
          <p:nvPr/>
        </p:nvSpPr>
        <p:spPr>
          <a:xfrm>
            <a:off x="179512" y="5279932"/>
            <a:ext cx="8280920" cy="1477328"/>
          </a:xfrm>
          <a:prstGeom prst="rect">
            <a:avLst/>
          </a:prstGeom>
          <a:noFill/>
        </p:spPr>
        <p:txBody>
          <a:bodyPr wrap="square" rtlCol="0">
            <a:spAutoFit/>
          </a:bodyPr>
          <a:lstStyle/>
          <a:p>
            <a:r>
              <a:rPr lang="en-GB" dirty="0" smtClean="0"/>
              <a:t>Falco and </a:t>
            </a:r>
            <a:r>
              <a:rPr lang="en-GB" dirty="0" err="1" smtClean="0"/>
              <a:t>Zambianchi</a:t>
            </a:r>
            <a:r>
              <a:rPr lang="en-GB" dirty="0" smtClean="0"/>
              <a:t>, 2011, JGR</a:t>
            </a:r>
          </a:p>
          <a:p>
            <a:r>
              <a:rPr lang="en-GB" dirty="0" err="1" smtClean="0"/>
              <a:t>Trani</a:t>
            </a:r>
            <a:r>
              <a:rPr lang="en-GB" dirty="0" smtClean="0"/>
              <a:t>, Falco and </a:t>
            </a:r>
            <a:r>
              <a:rPr lang="en-GB" dirty="0" err="1" smtClean="0"/>
              <a:t>Zambianchi</a:t>
            </a:r>
            <a:r>
              <a:rPr lang="en-GB" dirty="0" smtClean="0"/>
              <a:t> 2011, </a:t>
            </a:r>
            <a:r>
              <a:rPr lang="en-GB" dirty="0" err="1" smtClean="0"/>
              <a:t>Pol.Res</a:t>
            </a:r>
            <a:endParaRPr lang="en-GB" dirty="0" smtClean="0"/>
          </a:p>
          <a:p>
            <a:r>
              <a:rPr lang="en-GB" dirty="0" err="1" smtClean="0"/>
              <a:t>Trani</a:t>
            </a:r>
            <a:r>
              <a:rPr lang="en-GB" dirty="0" smtClean="0"/>
              <a:t>, Falco, </a:t>
            </a:r>
            <a:r>
              <a:rPr lang="en-GB" dirty="0" err="1" smtClean="0"/>
              <a:t>Zambianchi</a:t>
            </a:r>
            <a:r>
              <a:rPr lang="en-GB" dirty="0" smtClean="0"/>
              <a:t> and </a:t>
            </a:r>
            <a:r>
              <a:rPr lang="en-GB" dirty="0" err="1" smtClean="0"/>
              <a:t>Salleè</a:t>
            </a:r>
            <a:r>
              <a:rPr lang="en-GB" dirty="0" smtClean="0"/>
              <a:t>, 2014, </a:t>
            </a:r>
            <a:r>
              <a:rPr lang="en-GB" dirty="0" err="1" smtClean="0"/>
              <a:t>Progr</a:t>
            </a:r>
            <a:r>
              <a:rPr lang="en-GB" dirty="0" smtClean="0"/>
              <a:t>. in Ocean.</a:t>
            </a:r>
          </a:p>
          <a:p>
            <a:endParaRPr lang="en-GB" dirty="0"/>
          </a:p>
          <a:p>
            <a:r>
              <a:rPr lang="en-GB" dirty="0" smtClean="0"/>
              <a:t>ACCUA </a:t>
            </a:r>
            <a:r>
              <a:rPr lang="en-GB" dirty="0" err="1" smtClean="0"/>
              <a:t>progect</a:t>
            </a:r>
            <a:r>
              <a:rPr lang="en-GB" dirty="0" smtClean="0"/>
              <a:t> (2014-2016) Dynamic of </a:t>
            </a:r>
            <a:r>
              <a:rPr lang="en-GB" dirty="0" err="1" smtClean="0"/>
              <a:t>Cricumpolar</a:t>
            </a:r>
            <a:r>
              <a:rPr lang="en-GB" dirty="0" smtClean="0"/>
              <a:t> Current from data and modelling</a:t>
            </a:r>
            <a:endParaRPr lang="en-GB" dirty="0"/>
          </a:p>
        </p:txBody>
      </p:sp>
      <p:pic>
        <p:nvPicPr>
          <p:cNvPr id="10" name="Immagine 9"/>
          <p:cNvPicPr>
            <a:picLocks noChangeAspect="1"/>
          </p:cNvPicPr>
          <p:nvPr/>
        </p:nvPicPr>
        <p:blipFill>
          <a:blip r:embed="rId3"/>
          <a:stretch>
            <a:fillRect/>
          </a:stretch>
        </p:blipFill>
        <p:spPr>
          <a:xfrm>
            <a:off x="157620" y="3675655"/>
            <a:ext cx="4445281" cy="1414875"/>
          </a:xfrm>
          <a:prstGeom prst="rect">
            <a:avLst/>
          </a:prstGeom>
        </p:spPr>
      </p:pic>
      <p:pic>
        <p:nvPicPr>
          <p:cNvPr id="11" name="Immagine 10"/>
          <p:cNvPicPr>
            <a:picLocks noChangeAspect="1"/>
          </p:cNvPicPr>
          <p:nvPr/>
        </p:nvPicPr>
        <p:blipFill>
          <a:blip r:embed="rId4"/>
          <a:stretch>
            <a:fillRect/>
          </a:stretch>
        </p:blipFill>
        <p:spPr>
          <a:xfrm>
            <a:off x="4499992" y="3703085"/>
            <a:ext cx="4375823" cy="1360013"/>
          </a:xfrm>
          <a:prstGeom prst="rect">
            <a:avLst/>
          </a:prstGeom>
        </p:spPr>
      </p:pic>
    </p:spTree>
    <p:extLst>
      <p:ext uri="{BB962C8B-B14F-4D97-AF65-F5344CB8AC3E}">
        <p14:creationId xmlns:p14="http://schemas.microsoft.com/office/powerpoint/2010/main" val="410222209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4860032" y="260648"/>
            <a:ext cx="3888432" cy="6186309"/>
          </a:xfrm>
          <a:prstGeom prst="rect">
            <a:avLst/>
          </a:prstGeom>
          <a:noFill/>
        </p:spPr>
        <p:txBody>
          <a:bodyPr wrap="square" rtlCol="0">
            <a:spAutoFit/>
          </a:bodyPr>
          <a:lstStyle/>
          <a:p>
            <a:pPr marL="285750" indent="-285750">
              <a:buFont typeface="Arial" panose="020B0604020202020204" pitchFamily="34" charset="0"/>
              <a:buChar char="•"/>
            </a:pPr>
            <a:r>
              <a:rPr lang="it-IT" dirty="0" smtClean="0"/>
              <a:t>An </a:t>
            </a:r>
            <a:r>
              <a:rPr lang="it-IT" dirty="0" err="1" smtClean="0"/>
              <a:t>acoustic</a:t>
            </a:r>
            <a:r>
              <a:rPr lang="it-IT" dirty="0" smtClean="0"/>
              <a:t> </a:t>
            </a:r>
            <a:r>
              <a:rPr lang="it-IT" dirty="0" err="1" smtClean="0"/>
              <a:t>survey</a:t>
            </a:r>
            <a:r>
              <a:rPr lang="it-IT" dirty="0" smtClean="0"/>
              <a:t> </a:t>
            </a:r>
            <a:r>
              <a:rPr lang="it-IT" dirty="0" err="1" smtClean="0"/>
              <a:t>targeting</a:t>
            </a:r>
            <a:r>
              <a:rPr lang="it-IT" dirty="0" smtClean="0"/>
              <a:t> </a:t>
            </a:r>
            <a:r>
              <a:rPr lang="it-IT" dirty="0" err="1" smtClean="0"/>
              <a:t>Antarctic</a:t>
            </a:r>
            <a:r>
              <a:rPr lang="it-IT" dirty="0" smtClean="0"/>
              <a:t> krill (</a:t>
            </a:r>
            <a:r>
              <a:rPr lang="it-IT" i="1" dirty="0" err="1" smtClean="0"/>
              <a:t>Euphausia</a:t>
            </a:r>
            <a:r>
              <a:rPr lang="it-IT" i="1" dirty="0" smtClean="0"/>
              <a:t> superba</a:t>
            </a:r>
            <a:r>
              <a:rPr lang="it-IT" dirty="0" smtClean="0"/>
              <a:t>) and </a:t>
            </a:r>
            <a:r>
              <a:rPr lang="it-IT" dirty="0" err="1" smtClean="0"/>
              <a:t>ice</a:t>
            </a:r>
            <a:r>
              <a:rPr lang="it-IT" dirty="0" smtClean="0"/>
              <a:t> krill (</a:t>
            </a:r>
            <a:r>
              <a:rPr lang="it-IT" i="1" dirty="0" err="1" smtClean="0"/>
              <a:t>Euphausia</a:t>
            </a:r>
            <a:r>
              <a:rPr lang="it-IT" i="1" dirty="0" smtClean="0"/>
              <a:t> </a:t>
            </a:r>
            <a:r>
              <a:rPr lang="it-IT" i="1" dirty="0" err="1" smtClean="0"/>
              <a:t>crystallorophias</a:t>
            </a:r>
            <a:r>
              <a:rPr lang="it-IT" dirty="0" smtClean="0"/>
              <a:t>) </a:t>
            </a:r>
            <a:r>
              <a:rPr lang="it-IT" dirty="0" err="1" smtClean="0"/>
              <a:t>was</a:t>
            </a:r>
            <a:r>
              <a:rPr lang="it-IT" dirty="0" smtClean="0"/>
              <a:t> </a:t>
            </a:r>
            <a:r>
              <a:rPr lang="it-IT" dirty="0" err="1" smtClean="0"/>
              <a:t>conducted</a:t>
            </a:r>
            <a:r>
              <a:rPr lang="it-IT" dirty="0" smtClean="0"/>
              <a:t> in western </a:t>
            </a:r>
            <a:r>
              <a:rPr lang="it-IT" dirty="0" err="1" smtClean="0"/>
              <a:t>Ross</a:t>
            </a:r>
            <a:r>
              <a:rPr lang="it-IT" dirty="0" smtClean="0"/>
              <a:t> Sea in </a:t>
            </a:r>
            <a:r>
              <a:rPr lang="it-IT" dirty="0" err="1" smtClean="0"/>
              <a:t>January</a:t>
            </a:r>
            <a:r>
              <a:rPr lang="it-IT" dirty="0" smtClean="0"/>
              <a:t> 2014 </a:t>
            </a:r>
            <a:r>
              <a:rPr lang="it-IT" dirty="0" err="1" smtClean="0"/>
              <a:t>during</a:t>
            </a:r>
            <a:r>
              <a:rPr lang="it-IT" dirty="0" smtClean="0"/>
              <a:t> the XXIX </a:t>
            </a:r>
            <a:r>
              <a:rPr lang="it-IT" dirty="0" err="1" smtClean="0"/>
              <a:t>Italian</a:t>
            </a:r>
            <a:r>
              <a:rPr lang="it-IT" dirty="0" smtClean="0"/>
              <a:t> </a:t>
            </a:r>
            <a:r>
              <a:rPr lang="it-IT" dirty="0" err="1" smtClean="0"/>
              <a:t>Expedition</a:t>
            </a:r>
            <a:endParaRPr lang="it-IT" dirty="0" smtClean="0"/>
          </a:p>
          <a:p>
            <a:pPr marL="285750" indent="-285750">
              <a:buFont typeface="Arial" panose="020B0604020202020204" pitchFamily="34" charset="0"/>
              <a:buChar char="•"/>
            </a:pPr>
            <a:r>
              <a:rPr lang="it-IT" dirty="0" smtClean="0"/>
              <a:t>The </a:t>
            </a:r>
            <a:r>
              <a:rPr lang="it-IT" dirty="0" err="1" smtClean="0"/>
              <a:t>acoustic</a:t>
            </a:r>
            <a:r>
              <a:rPr lang="it-IT" dirty="0" smtClean="0"/>
              <a:t> </a:t>
            </a:r>
            <a:r>
              <a:rPr lang="it-IT" dirty="0" err="1" smtClean="0"/>
              <a:t>survey</a:t>
            </a:r>
            <a:r>
              <a:rPr lang="it-IT" dirty="0" smtClean="0"/>
              <a:t> </a:t>
            </a:r>
            <a:r>
              <a:rPr lang="it-IT" dirty="0" err="1" smtClean="0"/>
              <a:t>was</a:t>
            </a:r>
            <a:r>
              <a:rPr lang="it-IT" dirty="0" smtClean="0"/>
              <a:t> </a:t>
            </a:r>
            <a:r>
              <a:rPr lang="it-IT" dirty="0" err="1" smtClean="0"/>
              <a:t>divided</a:t>
            </a:r>
            <a:r>
              <a:rPr lang="it-IT" dirty="0" smtClean="0"/>
              <a:t> in </a:t>
            </a:r>
            <a:r>
              <a:rPr lang="it-IT" dirty="0" err="1" smtClean="0"/>
              <a:t>two</a:t>
            </a:r>
            <a:r>
              <a:rPr lang="it-IT" dirty="0" smtClean="0"/>
              <a:t> </a:t>
            </a:r>
            <a:r>
              <a:rPr lang="it-IT" dirty="0" err="1" smtClean="0"/>
              <a:t>parts</a:t>
            </a:r>
            <a:r>
              <a:rPr lang="it-IT" dirty="0" smtClean="0"/>
              <a:t>: the </a:t>
            </a:r>
            <a:r>
              <a:rPr lang="it-IT" dirty="0" err="1" smtClean="0"/>
              <a:t>northern</a:t>
            </a:r>
            <a:r>
              <a:rPr lang="it-IT" dirty="0" smtClean="0"/>
              <a:t> </a:t>
            </a:r>
            <a:r>
              <a:rPr lang="it-IT" dirty="0" err="1" smtClean="0"/>
              <a:t>one</a:t>
            </a:r>
            <a:r>
              <a:rPr lang="it-IT" dirty="0" smtClean="0"/>
              <a:t> </a:t>
            </a:r>
            <a:r>
              <a:rPr lang="it-IT" dirty="0" err="1" smtClean="0"/>
              <a:t>was</a:t>
            </a:r>
            <a:r>
              <a:rPr lang="it-IT" dirty="0" smtClean="0"/>
              <a:t> </a:t>
            </a:r>
            <a:r>
              <a:rPr lang="it-IT" dirty="0" err="1" smtClean="0"/>
              <a:t>done</a:t>
            </a:r>
            <a:r>
              <a:rPr lang="it-IT" dirty="0" smtClean="0"/>
              <a:t> </a:t>
            </a:r>
            <a:r>
              <a:rPr lang="it-IT" dirty="0" err="1" smtClean="0"/>
              <a:t>at</a:t>
            </a:r>
            <a:r>
              <a:rPr lang="it-IT" dirty="0" smtClean="0"/>
              <a:t> the bulk of </a:t>
            </a:r>
            <a:r>
              <a:rPr lang="it-IT" dirty="0" err="1" smtClean="0"/>
              <a:t>Antarctic</a:t>
            </a:r>
            <a:r>
              <a:rPr lang="it-IT" dirty="0" smtClean="0"/>
              <a:t> </a:t>
            </a:r>
            <a:r>
              <a:rPr lang="it-IT" dirty="0" err="1" smtClean="0"/>
              <a:t>krill’s</a:t>
            </a:r>
            <a:r>
              <a:rPr lang="it-IT" dirty="0" smtClean="0"/>
              <a:t> </a:t>
            </a:r>
            <a:r>
              <a:rPr lang="it-IT" dirty="0" err="1" smtClean="0"/>
              <a:t>population</a:t>
            </a:r>
            <a:r>
              <a:rPr lang="it-IT" dirty="0" smtClean="0"/>
              <a:t> (</a:t>
            </a:r>
            <a:r>
              <a:rPr lang="it-IT" dirty="0" err="1" smtClean="0"/>
              <a:t>border</a:t>
            </a:r>
            <a:r>
              <a:rPr lang="it-IT" dirty="0" smtClean="0"/>
              <a:t> </a:t>
            </a:r>
            <a:r>
              <a:rPr lang="it-IT" dirty="0" err="1" smtClean="0"/>
              <a:t>between</a:t>
            </a:r>
            <a:r>
              <a:rPr lang="it-IT" dirty="0" smtClean="0"/>
              <a:t> </a:t>
            </a:r>
            <a:r>
              <a:rPr lang="it-IT" dirty="0" err="1" smtClean="0"/>
              <a:t>Ross</a:t>
            </a:r>
            <a:r>
              <a:rPr lang="it-IT" dirty="0" smtClean="0"/>
              <a:t> Sea and Southern Ocean) and the </a:t>
            </a:r>
            <a:r>
              <a:rPr lang="it-IT" dirty="0" err="1" smtClean="0"/>
              <a:t>southern</a:t>
            </a:r>
            <a:r>
              <a:rPr lang="it-IT" dirty="0" smtClean="0"/>
              <a:t> </a:t>
            </a:r>
            <a:r>
              <a:rPr lang="it-IT" dirty="0" err="1" smtClean="0"/>
              <a:t>one</a:t>
            </a:r>
            <a:r>
              <a:rPr lang="it-IT" dirty="0" smtClean="0"/>
              <a:t> </a:t>
            </a:r>
            <a:r>
              <a:rPr lang="it-IT" dirty="0" err="1" smtClean="0"/>
              <a:t>at</a:t>
            </a:r>
            <a:r>
              <a:rPr lang="it-IT" dirty="0" smtClean="0"/>
              <a:t> the bulk of </a:t>
            </a:r>
            <a:r>
              <a:rPr lang="it-IT" dirty="0" err="1" smtClean="0"/>
              <a:t>ice</a:t>
            </a:r>
            <a:r>
              <a:rPr lang="it-IT" dirty="0" smtClean="0"/>
              <a:t> </a:t>
            </a:r>
            <a:r>
              <a:rPr lang="it-IT" dirty="0" err="1" smtClean="0"/>
              <a:t>krill’s</a:t>
            </a:r>
            <a:r>
              <a:rPr lang="it-IT" dirty="0" smtClean="0"/>
              <a:t> </a:t>
            </a:r>
            <a:r>
              <a:rPr lang="it-IT" dirty="0" err="1" smtClean="0"/>
              <a:t>population</a:t>
            </a:r>
            <a:r>
              <a:rPr lang="it-IT" dirty="0" smtClean="0"/>
              <a:t> (the area in front of MZS)</a:t>
            </a:r>
          </a:p>
          <a:p>
            <a:pPr marL="285750" indent="-285750">
              <a:buFont typeface="Arial" panose="020B0604020202020204" pitchFamily="34" charset="0"/>
              <a:buChar char="•"/>
            </a:pPr>
            <a:r>
              <a:rPr lang="it-IT" dirty="0" smtClean="0"/>
              <a:t>Information </a:t>
            </a:r>
            <a:r>
              <a:rPr lang="it-IT" dirty="0" err="1" smtClean="0"/>
              <a:t>derived</a:t>
            </a:r>
            <a:r>
              <a:rPr lang="it-IT" dirty="0" smtClean="0"/>
              <a:t> from </a:t>
            </a:r>
            <a:r>
              <a:rPr lang="it-IT" dirty="0" err="1" smtClean="0"/>
              <a:t>acoustic</a:t>
            </a:r>
            <a:r>
              <a:rPr lang="it-IT" dirty="0" smtClean="0"/>
              <a:t> data </a:t>
            </a:r>
            <a:r>
              <a:rPr lang="it-IT" dirty="0" err="1" smtClean="0"/>
              <a:t>together</a:t>
            </a:r>
            <a:r>
              <a:rPr lang="it-IT" dirty="0" smtClean="0"/>
              <a:t> with </a:t>
            </a:r>
            <a:r>
              <a:rPr lang="it-IT" dirty="0" err="1" smtClean="0"/>
              <a:t>outcomes</a:t>
            </a:r>
            <a:r>
              <a:rPr lang="it-IT" dirty="0" smtClean="0"/>
              <a:t> from 5 </a:t>
            </a:r>
            <a:r>
              <a:rPr lang="it-IT" dirty="0" err="1" smtClean="0"/>
              <a:t>pelagic</a:t>
            </a:r>
            <a:r>
              <a:rPr lang="it-IT" dirty="0" smtClean="0"/>
              <a:t> </a:t>
            </a:r>
            <a:r>
              <a:rPr lang="it-IT" dirty="0" err="1" smtClean="0"/>
              <a:t>trawls</a:t>
            </a:r>
            <a:r>
              <a:rPr lang="it-IT" dirty="0" smtClean="0"/>
              <a:t> </a:t>
            </a:r>
            <a:r>
              <a:rPr lang="it-IT" dirty="0" err="1" smtClean="0"/>
              <a:t>confirmed</a:t>
            </a:r>
            <a:r>
              <a:rPr lang="it-IT" dirty="0" smtClean="0"/>
              <a:t> the </a:t>
            </a:r>
            <a:r>
              <a:rPr lang="it-IT" dirty="0" err="1" smtClean="0"/>
              <a:t>presence</a:t>
            </a:r>
            <a:r>
              <a:rPr lang="it-IT" dirty="0" smtClean="0"/>
              <a:t> of the </a:t>
            </a:r>
            <a:r>
              <a:rPr lang="it-IT" dirty="0" err="1" smtClean="0"/>
              <a:t>two</a:t>
            </a:r>
            <a:r>
              <a:rPr lang="it-IT" dirty="0" smtClean="0"/>
              <a:t> </a:t>
            </a:r>
            <a:r>
              <a:rPr lang="it-IT" dirty="0" err="1" smtClean="0"/>
              <a:t>species</a:t>
            </a:r>
            <a:r>
              <a:rPr lang="it-IT" dirty="0" smtClean="0"/>
              <a:t> </a:t>
            </a:r>
            <a:r>
              <a:rPr lang="it-IT" dirty="0" err="1" smtClean="0"/>
              <a:t>where</a:t>
            </a:r>
            <a:r>
              <a:rPr lang="it-IT" dirty="0" smtClean="0"/>
              <a:t> </a:t>
            </a:r>
            <a:r>
              <a:rPr lang="it-IT" dirty="0" err="1" smtClean="0"/>
              <a:t>expected</a:t>
            </a:r>
            <a:endParaRPr lang="it-IT" dirty="0" smtClean="0"/>
          </a:p>
          <a:p>
            <a:pPr marL="285750" indent="-285750">
              <a:buFont typeface="Arial" panose="020B0604020202020204" pitchFamily="34" charset="0"/>
              <a:buChar char="•"/>
            </a:pPr>
            <a:r>
              <a:rPr lang="it-IT" dirty="0" smtClean="0"/>
              <a:t>Information from CTD </a:t>
            </a:r>
            <a:r>
              <a:rPr lang="it-IT" dirty="0" err="1" smtClean="0"/>
              <a:t>have</a:t>
            </a:r>
            <a:r>
              <a:rPr lang="it-IT" dirty="0" smtClean="0"/>
              <a:t> </a:t>
            </a:r>
            <a:r>
              <a:rPr lang="it-IT" dirty="0" err="1" smtClean="0"/>
              <a:t>been</a:t>
            </a:r>
            <a:r>
              <a:rPr lang="it-IT" dirty="0" smtClean="0"/>
              <a:t> </a:t>
            </a:r>
            <a:r>
              <a:rPr lang="it-IT" dirty="0" err="1" smtClean="0"/>
              <a:t>collected</a:t>
            </a:r>
            <a:r>
              <a:rPr lang="it-IT" dirty="0" smtClean="0"/>
              <a:t> in </a:t>
            </a:r>
            <a:r>
              <a:rPr lang="it-IT" dirty="0" err="1" smtClean="0"/>
              <a:t>order</a:t>
            </a:r>
            <a:r>
              <a:rPr lang="it-IT" dirty="0" smtClean="0"/>
              <a:t> </a:t>
            </a:r>
            <a:r>
              <a:rPr lang="it-IT" dirty="0" err="1" smtClean="0"/>
              <a:t>to</a:t>
            </a:r>
            <a:r>
              <a:rPr lang="it-IT" dirty="0" smtClean="0"/>
              <a:t> </a:t>
            </a:r>
            <a:r>
              <a:rPr lang="it-IT" dirty="0" err="1" smtClean="0"/>
              <a:t>asses</a:t>
            </a:r>
            <a:r>
              <a:rPr lang="it-IT" dirty="0" smtClean="0"/>
              <a:t> the </a:t>
            </a:r>
            <a:r>
              <a:rPr lang="it-IT" dirty="0" err="1" smtClean="0"/>
              <a:t>hydrology</a:t>
            </a:r>
            <a:r>
              <a:rPr lang="it-IT" dirty="0" smtClean="0"/>
              <a:t>  (water </a:t>
            </a:r>
            <a:r>
              <a:rPr lang="it-IT" dirty="0" err="1" smtClean="0"/>
              <a:t>masses</a:t>
            </a:r>
            <a:r>
              <a:rPr lang="it-IT" dirty="0" smtClean="0"/>
              <a:t>) </a:t>
            </a:r>
            <a:r>
              <a:rPr lang="it-IT" dirty="0" err="1" smtClean="0"/>
              <a:t>of</a:t>
            </a:r>
            <a:r>
              <a:rPr lang="it-IT" dirty="0" smtClean="0"/>
              <a:t> the </a:t>
            </a:r>
            <a:r>
              <a:rPr lang="it-IT" dirty="0" err="1" smtClean="0"/>
              <a:t>studied</a:t>
            </a:r>
            <a:r>
              <a:rPr lang="it-IT" dirty="0" smtClean="0"/>
              <a:t> area. </a:t>
            </a:r>
            <a:endParaRPr lang="en-GB" dirty="0">
              <a:solidFill>
                <a:srgbClr val="FF0000"/>
              </a:solidFill>
            </a:endParaRPr>
          </a:p>
        </p:txBody>
      </p:sp>
      <p:pic>
        <p:nvPicPr>
          <p:cNvPr id="4" name="Immagin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552" y="614816"/>
            <a:ext cx="3695700" cy="5267325"/>
          </a:xfrm>
          <a:prstGeom prst="rect">
            <a:avLst/>
          </a:prstGeom>
        </p:spPr>
      </p:pic>
    </p:spTree>
    <p:extLst>
      <p:ext uri="{BB962C8B-B14F-4D97-AF65-F5344CB8AC3E}">
        <p14:creationId xmlns:p14="http://schemas.microsoft.com/office/powerpoint/2010/main" val="312799558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544" y="116632"/>
            <a:ext cx="7797958" cy="4873724"/>
          </a:xfrm>
          <a:prstGeom prst="rect">
            <a:avLst/>
          </a:prstGeom>
        </p:spPr>
      </p:pic>
      <p:sp>
        <p:nvSpPr>
          <p:cNvPr id="4" name="CasellaDiTesto 3"/>
          <p:cNvSpPr txBox="1"/>
          <p:nvPr/>
        </p:nvSpPr>
        <p:spPr>
          <a:xfrm>
            <a:off x="395536" y="5330741"/>
            <a:ext cx="8064896" cy="646331"/>
          </a:xfrm>
          <a:prstGeom prst="rect">
            <a:avLst/>
          </a:prstGeom>
          <a:noFill/>
        </p:spPr>
        <p:txBody>
          <a:bodyPr wrap="square" rtlCol="0">
            <a:spAutoFit/>
          </a:bodyPr>
          <a:lstStyle/>
          <a:p>
            <a:r>
              <a:rPr lang="it-IT" dirty="0" err="1" smtClean="0"/>
              <a:t>Antarctic</a:t>
            </a:r>
            <a:r>
              <a:rPr lang="it-IT" dirty="0" smtClean="0"/>
              <a:t> krill </a:t>
            </a:r>
            <a:r>
              <a:rPr lang="it-IT" dirty="0" err="1" smtClean="0"/>
              <a:t>density</a:t>
            </a:r>
            <a:r>
              <a:rPr lang="it-IT" dirty="0" smtClean="0"/>
              <a:t> (</a:t>
            </a:r>
            <a:r>
              <a:rPr lang="en-US" dirty="0" smtClean="0"/>
              <a:t>Acoustic </a:t>
            </a:r>
            <a:r>
              <a:rPr lang="en-US" dirty="0"/>
              <a:t>backscattering </a:t>
            </a:r>
            <a:r>
              <a:rPr lang="en-US" dirty="0" smtClean="0"/>
              <a:t>density </a:t>
            </a:r>
            <a:r>
              <a:rPr lang="en-US" dirty="0"/>
              <a:t>expressed as </a:t>
            </a:r>
            <a:r>
              <a:rPr lang="en-US" dirty="0" smtClean="0"/>
              <a:t>NASCs: nautical </a:t>
            </a:r>
            <a:r>
              <a:rPr lang="en-US" dirty="0"/>
              <a:t>area scattering coefficients </a:t>
            </a:r>
            <a:r>
              <a:rPr lang="en-US" dirty="0" smtClean="0"/>
              <a:t>in </a:t>
            </a:r>
            <a:r>
              <a:rPr lang="en-US" dirty="0"/>
              <a:t>m</a:t>
            </a:r>
            <a:r>
              <a:rPr lang="en-US" baseline="30000" dirty="0"/>
              <a:t>2</a:t>
            </a:r>
            <a:r>
              <a:rPr lang="en-US" dirty="0"/>
              <a:t> /</a:t>
            </a:r>
            <a:r>
              <a:rPr lang="en-US" dirty="0" smtClean="0"/>
              <a:t>nautical mile</a:t>
            </a:r>
            <a:r>
              <a:rPr lang="en-US" baseline="30000" dirty="0" smtClean="0"/>
              <a:t>2</a:t>
            </a:r>
            <a:r>
              <a:rPr lang="en-US" dirty="0"/>
              <a:t>) </a:t>
            </a:r>
            <a:r>
              <a:rPr lang="it-IT" dirty="0" smtClean="0"/>
              <a:t>in </a:t>
            </a:r>
            <a:r>
              <a:rPr lang="it-IT" dirty="0" err="1" smtClean="0"/>
              <a:t>north</a:t>
            </a:r>
            <a:r>
              <a:rPr lang="it-IT" dirty="0" smtClean="0"/>
              <a:t>-western </a:t>
            </a:r>
            <a:r>
              <a:rPr lang="it-IT" dirty="0" err="1" smtClean="0"/>
              <a:t>Ross</a:t>
            </a:r>
            <a:r>
              <a:rPr lang="it-IT" dirty="0" smtClean="0"/>
              <a:t> Sea </a:t>
            </a:r>
          </a:p>
        </p:txBody>
      </p:sp>
    </p:spTree>
    <p:extLst>
      <p:ext uri="{BB962C8B-B14F-4D97-AF65-F5344CB8AC3E}">
        <p14:creationId xmlns:p14="http://schemas.microsoft.com/office/powerpoint/2010/main" val="248762111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0" y="15007"/>
            <a:ext cx="9144000" cy="523220"/>
          </a:xfrm>
          <a:prstGeom prst="rect">
            <a:avLst/>
          </a:prstGeom>
          <a:noFill/>
        </p:spPr>
        <p:txBody>
          <a:bodyPr wrap="square" rtlCol="0">
            <a:spAutoFit/>
          </a:bodyPr>
          <a:lstStyle/>
          <a:p>
            <a:pPr algn="ctr"/>
            <a:r>
              <a:rPr lang="it-IT" sz="2800" b="1" dirty="0" err="1" smtClean="0">
                <a:solidFill>
                  <a:srgbClr val="000066"/>
                </a:solidFill>
                <a:latin typeface="Helvetica" pitchFamily="34" charset="0"/>
              </a:rPr>
              <a:t>Next</a:t>
            </a:r>
            <a:r>
              <a:rPr lang="it-IT" sz="2800" b="1" dirty="0" smtClean="0">
                <a:solidFill>
                  <a:srgbClr val="000066"/>
                </a:solidFill>
                <a:latin typeface="Helvetica" pitchFamily="34" charset="0"/>
              </a:rPr>
              <a:t>…. Cruise 2015/2016….</a:t>
            </a:r>
          </a:p>
        </p:txBody>
      </p:sp>
      <p:grpSp>
        <p:nvGrpSpPr>
          <p:cNvPr id="24" name="Gruppo 23"/>
          <p:cNvGrpSpPr/>
          <p:nvPr/>
        </p:nvGrpSpPr>
        <p:grpSpPr>
          <a:xfrm>
            <a:off x="4211960" y="1628800"/>
            <a:ext cx="4902461" cy="3752498"/>
            <a:chOff x="849957" y="763200"/>
            <a:chExt cx="7610475" cy="5825297"/>
          </a:xfrm>
        </p:grpSpPr>
        <p:grpSp>
          <p:nvGrpSpPr>
            <p:cNvPr id="8" name="Gruppo 7"/>
            <p:cNvGrpSpPr/>
            <p:nvPr/>
          </p:nvGrpSpPr>
          <p:grpSpPr>
            <a:xfrm>
              <a:off x="849957" y="763200"/>
              <a:ext cx="7610475" cy="5825297"/>
              <a:chOff x="849957" y="763200"/>
              <a:chExt cx="7610475" cy="5825297"/>
            </a:xfrm>
          </p:grpSpPr>
          <p:grpSp>
            <p:nvGrpSpPr>
              <p:cNvPr id="4" name="Gruppo 3"/>
              <p:cNvGrpSpPr/>
              <p:nvPr/>
            </p:nvGrpSpPr>
            <p:grpSpPr>
              <a:xfrm>
                <a:off x="849957" y="763200"/>
                <a:ext cx="7610475" cy="5825297"/>
                <a:chOff x="611560" y="763200"/>
                <a:chExt cx="7610475" cy="5825297"/>
              </a:xfrm>
            </p:grpSpPr>
            <p:pic>
              <p:nvPicPr>
                <p:cNvPr id="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20853" r="17732" b="10103"/>
                <a:stretch/>
              </p:blipFill>
              <p:spPr bwMode="auto">
                <a:xfrm>
                  <a:off x="611560" y="763200"/>
                  <a:ext cx="7610475" cy="58252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140000">
                  <a:off x="6645600" y="1720800"/>
                  <a:ext cx="570903" cy="2667270"/>
                </a:xfrm>
                <a:prstGeom prst="rect">
                  <a:avLst/>
                </a:prstGeom>
                <a:noFill/>
                <a:ln w="6350" cap="rnd">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7" name="Rettangolo 6"/>
              <p:cNvSpPr/>
              <p:nvPr/>
            </p:nvSpPr>
            <p:spPr>
              <a:xfrm rot="1328163">
                <a:off x="5440974" y="4615952"/>
                <a:ext cx="1310065" cy="86409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13" name="Rombo 12"/>
            <p:cNvSpPr/>
            <p:nvPr/>
          </p:nvSpPr>
          <p:spPr>
            <a:xfrm>
              <a:off x="2915816" y="4581128"/>
              <a:ext cx="144016" cy="289896"/>
            </a:xfrm>
            <a:prstGeom prst="diamon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Rombo 13"/>
            <p:cNvSpPr/>
            <p:nvPr/>
          </p:nvSpPr>
          <p:spPr>
            <a:xfrm>
              <a:off x="2771800" y="4435248"/>
              <a:ext cx="144016" cy="289896"/>
            </a:xfrm>
            <a:prstGeom prst="diamon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Rombo 14"/>
            <p:cNvSpPr/>
            <p:nvPr/>
          </p:nvSpPr>
          <p:spPr>
            <a:xfrm>
              <a:off x="3635896" y="3140968"/>
              <a:ext cx="144016" cy="289896"/>
            </a:xfrm>
            <a:prstGeom prst="diamon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2" name="Rombo 21"/>
            <p:cNvSpPr/>
            <p:nvPr/>
          </p:nvSpPr>
          <p:spPr>
            <a:xfrm>
              <a:off x="3995936" y="3861048"/>
              <a:ext cx="144016" cy="289896"/>
            </a:xfrm>
            <a:prstGeom prst="diamon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3" name="Rombo 22"/>
            <p:cNvSpPr/>
            <p:nvPr/>
          </p:nvSpPr>
          <p:spPr>
            <a:xfrm>
              <a:off x="4860032" y="4797152"/>
              <a:ext cx="144016" cy="289896"/>
            </a:xfrm>
            <a:prstGeom prst="diamon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25" name="CasellaDiTesto 24"/>
          <p:cNvSpPr txBox="1"/>
          <p:nvPr/>
        </p:nvSpPr>
        <p:spPr>
          <a:xfrm>
            <a:off x="0" y="476672"/>
            <a:ext cx="4266220" cy="7971413"/>
          </a:xfrm>
          <a:prstGeom prst="rect">
            <a:avLst/>
          </a:prstGeom>
          <a:noFill/>
        </p:spPr>
        <p:txBody>
          <a:bodyPr wrap="square" rtlCol="0">
            <a:spAutoFit/>
          </a:bodyPr>
          <a:lstStyle/>
          <a:p>
            <a:r>
              <a:rPr lang="it-IT" sz="1600" b="1" dirty="0" err="1" smtClean="0">
                <a:latin typeface="Helvetica" pitchFamily="34" charset="0"/>
              </a:rPr>
              <a:t>Recovery</a:t>
            </a:r>
            <a:r>
              <a:rPr lang="it-IT" sz="1600" b="1" dirty="0" smtClean="0">
                <a:latin typeface="Helvetica" pitchFamily="34" charset="0"/>
              </a:rPr>
              <a:t> and </a:t>
            </a:r>
            <a:r>
              <a:rPr lang="it-IT" sz="1600" b="1" dirty="0" err="1" smtClean="0">
                <a:latin typeface="Helvetica" pitchFamily="34" charset="0"/>
              </a:rPr>
              <a:t>redeployment</a:t>
            </a:r>
            <a:r>
              <a:rPr lang="it-IT" sz="1600" b="1" dirty="0" smtClean="0">
                <a:latin typeface="Helvetica" pitchFamily="34" charset="0"/>
              </a:rPr>
              <a:t> of the </a:t>
            </a:r>
            <a:r>
              <a:rPr lang="it-IT" sz="1600" b="1" dirty="0" err="1" smtClean="0">
                <a:latin typeface="Helvetica" pitchFamily="34" charset="0"/>
              </a:rPr>
              <a:t>moorings</a:t>
            </a:r>
            <a:r>
              <a:rPr lang="it-IT" sz="1600" dirty="0" smtClean="0">
                <a:latin typeface="Helvetica" pitchFamily="34" charset="0"/>
              </a:rPr>
              <a:t>:</a:t>
            </a:r>
          </a:p>
          <a:p>
            <a:pPr marL="285750" indent="-285750">
              <a:buFont typeface="Arial" pitchFamily="34" charset="0"/>
              <a:buChar char="•"/>
            </a:pPr>
            <a:r>
              <a:rPr lang="it-IT" sz="1600" dirty="0" smtClean="0">
                <a:latin typeface="Helvetica" pitchFamily="34" charset="0"/>
              </a:rPr>
              <a:t>D - Terra Nova </a:t>
            </a:r>
            <a:r>
              <a:rPr lang="it-IT" sz="1600" dirty="0" err="1" smtClean="0">
                <a:latin typeface="Helvetica" pitchFamily="34" charset="0"/>
              </a:rPr>
              <a:t>Bay</a:t>
            </a:r>
            <a:endParaRPr lang="it-IT" sz="1600" dirty="0" smtClean="0">
              <a:latin typeface="Helvetica" pitchFamily="34" charset="0"/>
            </a:endParaRPr>
          </a:p>
          <a:p>
            <a:pPr marL="285750" indent="-285750">
              <a:buFont typeface="Arial" pitchFamily="34" charset="0"/>
              <a:buChar char="•"/>
            </a:pPr>
            <a:r>
              <a:rPr lang="it-IT" sz="1600" dirty="0" smtClean="0">
                <a:latin typeface="Helvetica" pitchFamily="34" charset="0"/>
              </a:rPr>
              <a:t>L </a:t>
            </a:r>
            <a:r>
              <a:rPr lang="it-IT" sz="1600" dirty="0">
                <a:latin typeface="Helvetica" pitchFamily="34" charset="0"/>
              </a:rPr>
              <a:t>- Terra Nova </a:t>
            </a:r>
            <a:r>
              <a:rPr lang="it-IT" sz="1600" dirty="0" err="1" smtClean="0">
                <a:latin typeface="Helvetica" pitchFamily="34" charset="0"/>
              </a:rPr>
              <a:t>Bay</a:t>
            </a:r>
            <a:endParaRPr lang="it-IT" sz="1600" dirty="0" smtClean="0">
              <a:latin typeface="Helvetica" pitchFamily="34" charset="0"/>
            </a:endParaRPr>
          </a:p>
          <a:p>
            <a:pPr marL="285750" indent="-285750">
              <a:buFont typeface="Arial" pitchFamily="34" charset="0"/>
              <a:buChar char="•"/>
            </a:pPr>
            <a:r>
              <a:rPr lang="it-IT" sz="1600" dirty="0" smtClean="0">
                <a:latin typeface="Helvetica" pitchFamily="34" charset="0"/>
              </a:rPr>
              <a:t>G – </a:t>
            </a:r>
            <a:r>
              <a:rPr lang="it-IT" sz="1600" dirty="0" err="1" smtClean="0">
                <a:latin typeface="Helvetica" pitchFamily="34" charset="0"/>
              </a:rPr>
              <a:t>Dryglski</a:t>
            </a:r>
            <a:r>
              <a:rPr lang="it-IT" sz="1600" dirty="0" smtClean="0">
                <a:latin typeface="Helvetica" pitchFamily="34" charset="0"/>
              </a:rPr>
              <a:t> </a:t>
            </a:r>
            <a:r>
              <a:rPr lang="it-IT" sz="1600" dirty="0" err="1" smtClean="0">
                <a:latin typeface="Helvetica" pitchFamily="34" charset="0"/>
              </a:rPr>
              <a:t>Trough</a:t>
            </a:r>
            <a:endParaRPr lang="it-IT" sz="1600" dirty="0" smtClean="0">
              <a:latin typeface="Helvetica" pitchFamily="34" charset="0"/>
            </a:endParaRPr>
          </a:p>
          <a:p>
            <a:pPr marL="285750" indent="-285750">
              <a:buFont typeface="Arial" pitchFamily="34" charset="0"/>
              <a:buChar char="•"/>
            </a:pPr>
            <a:r>
              <a:rPr lang="it-IT" sz="1600" dirty="0" smtClean="0">
                <a:latin typeface="Helvetica" pitchFamily="34" charset="0"/>
              </a:rPr>
              <a:t>B - </a:t>
            </a:r>
            <a:r>
              <a:rPr lang="it-IT" sz="1600" dirty="0" err="1" smtClean="0">
                <a:latin typeface="Helvetica" pitchFamily="34" charset="0"/>
              </a:rPr>
              <a:t>Joides</a:t>
            </a:r>
            <a:r>
              <a:rPr lang="it-IT" sz="1600" dirty="0" smtClean="0">
                <a:latin typeface="Helvetica" pitchFamily="34" charset="0"/>
              </a:rPr>
              <a:t> </a:t>
            </a:r>
            <a:r>
              <a:rPr lang="it-IT" sz="1600" dirty="0" err="1" smtClean="0">
                <a:latin typeface="Helvetica" pitchFamily="34" charset="0"/>
              </a:rPr>
              <a:t>Trough</a:t>
            </a:r>
            <a:endParaRPr lang="it-IT" sz="1600" dirty="0">
              <a:latin typeface="Helvetica" pitchFamily="34" charset="0"/>
            </a:endParaRPr>
          </a:p>
          <a:p>
            <a:r>
              <a:rPr lang="it-IT" sz="1600" b="1" dirty="0" err="1">
                <a:latin typeface="Helvetica" pitchFamily="34" charset="0"/>
              </a:rPr>
              <a:t>R</a:t>
            </a:r>
            <a:r>
              <a:rPr lang="it-IT" sz="1600" b="1" dirty="0" err="1" smtClean="0">
                <a:latin typeface="Helvetica" pitchFamily="34" charset="0"/>
              </a:rPr>
              <a:t>edeployment</a:t>
            </a:r>
            <a:r>
              <a:rPr lang="it-IT" sz="1600" b="1" dirty="0" smtClean="0">
                <a:latin typeface="Helvetica" pitchFamily="34" charset="0"/>
              </a:rPr>
              <a:t> </a:t>
            </a:r>
            <a:r>
              <a:rPr lang="it-IT" sz="1600" b="1" dirty="0">
                <a:latin typeface="Helvetica" pitchFamily="34" charset="0"/>
              </a:rPr>
              <a:t>of the </a:t>
            </a:r>
            <a:r>
              <a:rPr lang="it-IT" sz="1600" b="1" dirty="0" err="1" smtClean="0">
                <a:latin typeface="Helvetica" pitchFamily="34" charset="0"/>
              </a:rPr>
              <a:t>mooring</a:t>
            </a:r>
            <a:r>
              <a:rPr lang="it-IT" sz="1600" b="1" dirty="0" smtClean="0">
                <a:latin typeface="Helvetica" pitchFamily="34" charset="0"/>
              </a:rPr>
              <a:t> H1</a:t>
            </a:r>
            <a:r>
              <a:rPr lang="it-IT" sz="1600" dirty="0" smtClean="0">
                <a:latin typeface="Helvetica" pitchFamily="34" charset="0"/>
              </a:rPr>
              <a:t> – </a:t>
            </a:r>
            <a:r>
              <a:rPr lang="it-IT" sz="1600" dirty="0" err="1" smtClean="0">
                <a:latin typeface="Helvetica" pitchFamily="34" charset="0"/>
              </a:rPr>
              <a:t>Glomar</a:t>
            </a:r>
            <a:r>
              <a:rPr lang="it-IT" sz="1600" dirty="0" smtClean="0">
                <a:latin typeface="Helvetica" pitchFamily="34" charset="0"/>
              </a:rPr>
              <a:t> Challenger </a:t>
            </a:r>
            <a:r>
              <a:rPr lang="it-IT" sz="1600" dirty="0" err="1" smtClean="0">
                <a:latin typeface="Helvetica" pitchFamily="34" charset="0"/>
              </a:rPr>
              <a:t>Trough</a:t>
            </a:r>
            <a:endParaRPr lang="it-IT" sz="1600" dirty="0" smtClean="0">
              <a:latin typeface="Helvetica" pitchFamily="34" charset="0"/>
            </a:endParaRPr>
          </a:p>
          <a:p>
            <a:endParaRPr lang="it-IT" sz="1600" dirty="0" smtClean="0">
              <a:latin typeface="Helvetica" pitchFamily="34" charset="0"/>
            </a:endParaRPr>
          </a:p>
          <a:p>
            <a:pPr algn="just"/>
            <a:r>
              <a:rPr lang="it-IT" sz="1600" b="1" dirty="0" err="1">
                <a:latin typeface="Helvetica" pitchFamily="34" charset="0"/>
              </a:rPr>
              <a:t>Oceanographic</a:t>
            </a:r>
            <a:r>
              <a:rPr lang="it-IT" sz="1600" b="1" dirty="0">
                <a:latin typeface="Helvetica" pitchFamily="34" charset="0"/>
              </a:rPr>
              <a:t> Cruise </a:t>
            </a:r>
            <a:r>
              <a:rPr lang="it-IT" sz="1600" dirty="0">
                <a:latin typeface="Helvetica" pitchFamily="34" charset="0"/>
              </a:rPr>
              <a:t>to the </a:t>
            </a:r>
            <a:r>
              <a:rPr lang="it-IT" sz="1600" dirty="0" err="1">
                <a:latin typeface="Helvetica" pitchFamily="34" charset="0"/>
              </a:rPr>
              <a:t>Ross</a:t>
            </a:r>
            <a:r>
              <a:rPr lang="it-IT" sz="1600" dirty="0">
                <a:latin typeface="Helvetica" pitchFamily="34" charset="0"/>
              </a:rPr>
              <a:t> Sea </a:t>
            </a:r>
            <a:r>
              <a:rPr lang="it-IT" sz="1600" dirty="0" smtClean="0">
                <a:latin typeface="Helvetica" pitchFamily="34" charset="0"/>
              </a:rPr>
              <a:t>in the </a:t>
            </a:r>
            <a:r>
              <a:rPr lang="it-IT" sz="1600" dirty="0" err="1">
                <a:latin typeface="Helvetica" pitchFamily="34" charset="0"/>
              </a:rPr>
              <a:t>a</a:t>
            </a:r>
            <a:r>
              <a:rPr lang="it-IT" sz="1600" dirty="0" err="1" smtClean="0">
                <a:latin typeface="Helvetica" pitchFamily="34" charset="0"/>
              </a:rPr>
              <a:t>ustral</a:t>
            </a:r>
            <a:r>
              <a:rPr lang="it-IT" sz="1600" dirty="0" smtClean="0">
                <a:latin typeface="Helvetica" pitchFamily="34" charset="0"/>
              </a:rPr>
              <a:t> </a:t>
            </a:r>
            <a:r>
              <a:rPr lang="it-IT" sz="1600" dirty="0" err="1">
                <a:latin typeface="Helvetica" pitchFamily="34" charset="0"/>
              </a:rPr>
              <a:t>s</a:t>
            </a:r>
            <a:r>
              <a:rPr lang="it-IT" sz="1600" dirty="0" err="1" smtClean="0">
                <a:latin typeface="Helvetica" pitchFamily="34" charset="0"/>
              </a:rPr>
              <a:t>ummers</a:t>
            </a:r>
            <a:r>
              <a:rPr lang="it-IT" sz="1600" dirty="0" smtClean="0">
                <a:latin typeface="Helvetica" pitchFamily="34" charset="0"/>
              </a:rPr>
              <a:t> 2016</a:t>
            </a:r>
            <a:r>
              <a:rPr lang="it-IT" sz="1600" dirty="0">
                <a:latin typeface="Helvetica" pitchFamily="34" charset="0"/>
              </a:rPr>
              <a:t>, 2017 and 2019:</a:t>
            </a:r>
          </a:p>
          <a:p>
            <a:pPr algn="just"/>
            <a:r>
              <a:rPr lang="it-IT" sz="1600" dirty="0" err="1">
                <a:latin typeface="Helvetica" pitchFamily="34" charset="0"/>
              </a:rPr>
              <a:t>Ctd</a:t>
            </a:r>
            <a:r>
              <a:rPr lang="it-IT" sz="1600" dirty="0">
                <a:latin typeface="Helvetica" pitchFamily="34" charset="0"/>
              </a:rPr>
              <a:t> </a:t>
            </a:r>
            <a:r>
              <a:rPr lang="it-IT" sz="1600" dirty="0" err="1">
                <a:latin typeface="Helvetica" pitchFamily="34" charset="0"/>
              </a:rPr>
              <a:t>casts</a:t>
            </a:r>
            <a:r>
              <a:rPr lang="it-IT" sz="1600" dirty="0">
                <a:latin typeface="Helvetica" pitchFamily="34" charset="0"/>
              </a:rPr>
              <a:t> in the </a:t>
            </a:r>
            <a:r>
              <a:rPr lang="it-IT" sz="1600" dirty="0" err="1">
                <a:latin typeface="Helvetica" pitchFamily="34" charset="0"/>
              </a:rPr>
              <a:t>eastern</a:t>
            </a:r>
            <a:r>
              <a:rPr lang="it-IT" sz="1600" dirty="0">
                <a:latin typeface="Helvetica" pitchFamily="34" charset="0"/>
              </a:rPr>
              <a:t> </a:t>
            </a:r>
            <a:r>
              <a:rPr lang="it-IT" sz="1600" dirty="0" err="1">
                <a:latin typeface="Helvetica" pitchFamily="34" charset="0"/>
              </a:rPr>
              <a:t>Ross</a:t>
            </a:r>
            <a:r>
              <a:rPr lang="it-IT" sz="1600" dirty="0">
                <a:latin typeface="Helvetica" pitchFamily="34" charset="0"/>
              </a:rPr>
              <a:t> Sea (</a:t>
            </a:r>
            <a:r>
              <a:rPr lang="it-IT" sz="1600" dirty="0" err="1">
                <a:latin typeface="Helvetica" pitchFamily="34" charset="0"/>
              </a:rPr>
              <a:t>red</a:t>
            </a:r>
            <a:r>
              <a:rPr lang="it-IT" sz="1600" dirty="0">
                <a:latin typeface="Helvetica" pitchFamily="34" charset="0"/>
              </a:rPr>
              <a:t> </a:t>
            </a:r>
            <a:r>
              <a:rPr lang="it-IT" sz="1600" dirty="0" smtClean="0">
                <a:latin typeface="Helvetica" pitchFamily="34" charset="0"/>
              </a:rPr>
              <a:t>box):</a:t>
            </a:r>
            <a:endParaRPr lang="it-IT" sz="1600" dirty="0">
              <a:latin typeface="Helvetica" pitchFamily="34" charset="0"/>
            </a:endParaRPr>
          </a:p>
          <a:p>
            <a:pPr marL="285750" indent="-285750" algn="just">
              <a:buFont typeface="Arial" pitchFamily="34" charset="0"/>
              <a:buChar char="•"/>
            </a:pPr>
            <a:r>
              <a:rPr lang="en-US" sz="1600" dirty="0">
                <a:latin typeface="Helvetica" pitchFamily="34" charset="0"/>
              </a:rPr>
              <a:t>T, S, O2, fluorescence, transmittance.</a:t>
            </a:r>
          </a:p>
          <a:p>
            <a:pPr marL="285750" indent="-285750" algn="just">
              <a:buFont typeface="Arial" pitchFamily="34" charset="0"/>
              <a:buChar char="•"/>
            </a:pPr>
            <a:r>
              <a:rPr lang="en-US" sz="1600" dirty="0">
                <a:latin typeface="Helvetica" pitchFamily="34" charset="0"/>
              </a:rPr>
              <a:t>lowered ADCP (current velocity</a:t>
            </a:r>
            <a:r>
              <a:rPr lang="en-US" sz="1600" dirty="0" smtClean="0">
                <a:latin typeface="Helvetica" pitchFamily="34" charset="0"/>
              </a:rPr>
              <a:t>)</a:t>
            </a:r>
          </a:p>
          <a:p>
            <a:pPr marL="285750" lvl="0" indent="-285750" algn="just">
              <a:buFont typeface="Arial" pitchFamily="34" charset="0"/>
              <a:buChar char="•"/>
            </a:pPr>
            <a:r>
              <a:rPr lang="en-US" sz="1600" dirty="0">
                <a:solidFill>
                  <a:prstClr val="black"/>
                </a:solidFill>
                <a:latin typeface="Helvetica" pitchFamily="34" charset="0"/>
              </a:rPr>
              <a:t>samples and data collection of T, S, O2, fluorescence, transmittance, total alkalinity, pH, nutrients, particulate organic C and N, total biomass, specific composition, pigments spectra and photosynthetic parameters of phytoplankton communities.</a:t>
            </a:r>
          </a:p>
          <a:p>
            <a:pPr marL="285750" lvl="0" indent="-285750" algn="just">
              <a:buFont typeface="Arial" pitchFamily="34" charset="0"/>
              <a:buChar char="•"/>
            </a:pPr>
            <a:r>
              <a:rPr lang="en-US" sz="1600" dirty="0" smtClean="0">
                <a:solidFill>
                  <a:prstClr val="black"/>
                </a:solidFill>
                <a:latin typeface="Helvetica" pitchFamily="34" charset="0"/>
              </a:rPr>
              <a:t>Eventually, a </a:t>
            </a:r>
            <a:r>
              <a:rPr lang="en-US" sz="1600" dirty="0">
                <a:solidFill>
                  <a:prstClr val="black"/>
                </a:solidFill>
                <a:latin typeface="Helvetica" pitchFamily="34" charset="0"/>
              </a:rPr>
              <a:t>mooring will be deployed in </a:t>
            </a:r>
            <a:r>
              <a:rPr lang="en-US" sz="1600" dirty="0" smtClean="0">
                <a:solidFill>
                  <a:prstClr val="black"/>
                </a:solidFill>
                <a:latin typeface="Helvetica" pitchFamily="34" charset="0"/>
              </a:rPr>
              <a:t>an optimal </a:t>
            </a:r>
            <a:r>
              <a:rPr lang="en-US" sz="1600" dirty="0">
                <a:solidFill>
                  <a:prstClr val="black"/>
                </a:solidFill>
                <a:latin typeface="Helvetica" pitchFamily="34" charset="0"/>
              </a:rPr>
              <a:t>location to monitor the westward CDW flow in the Eastern Ross </a:t>
            </a:r>
            <a:r>
              <a:rPr lang="en-US" sz="1600" dirty="0" smtClean="0">
                <a:solidFill>
                  <a:prstClr val="black"/>
                </a:solidFill>
                <a:latin typeface="Helvetica" pitchFamily="34" charset="0"/>
              </a:rPr>
              <a:t>Sea</a:t>
            </a:r>
            <a:r>
              <a:rPr lang="it-IT" sz="1600" dirty="0">
                <a:latin typeface="Helvetica" pitchFamily="34" charset="0"/>
              </a:rPr>
              <a:t> (</a:t>
            </a:r>
            <a:r>
              <a:rPr lang="it-IT" sz="1600" dirty="0" err="1">
                <a:latin typeface="Helvetica" pitchFamily="34" charset="0"/>
              </a:rPr>
              <a:t>red</a:t>
            </a:r>
            <a:r>
              <a:rPr lang="it-IT" sz="1600" dirty="0">
                <a:latin typeface="Helvetica" pitchFamily="34" charset="0"/>
              </a:rPr>
              <a:t> box</a:t>
            </a:r>
            <a:r>
              <a:rPr lang="it-IT" sz="1600" dirty="0" smtClean="0">
                <a:latin typeface="Helvetica" pitchFamily="34" charset="0"/>
              </a:rPr>
              <a:t>).</a:t>
            </a:r>
            <a:endParaRPr lang="en-US" sz="1600" dirty="0">
              <a:solidFill>
                <a:prstClr val="black"/>
              </a:solidFill>
              <a:latin typeface="Helvetica" pitchFamily="34" charset="0"/>
            </a:endParaRPr>
          </a:p>
          <a:p>
            <a:pPr marL="285750" indent="-285750" algn="just">
              <a:buFont typeface="Arial" pitchFamily="34" charset="0"/>
              <a:buChar char="•"/>
            </a:pPr>
            <a:endParaRPr lang="en-US" sz="1600" dirty="0">
              <a:latin typeface="Helvetica" pitchFamily="34" charset="0"/>
            </a:endParaRPr>
          </a:p>
          <a:p>
            <a:endParaRPr lang="it-IT" sz="1600" dirty="0">
              <a:latin typeface="Helvetica" pitchFamily="34" charset="0"/>
            </a:endParaRPr>
          </a:p>
          <a:p>
            <a:pPr marL="285750" indent="-285750">
              <a:buFont typeface="Arial" pitchFamily="34" charset="0"/>
              <a:buChar char="•"/>
            </a:pPr>
            <a:endParaRPr lang="it-IT" sz="1600" dirty="0">
              <a:latin typeface="Helvetica" pitchFamily="34" charset="0"/>
            </a:endParaRPr>
          </a:p>
          <a:p>
            <a:r>
              <a:rPr lang="it-IT" sz="1600" dirty="0">
                <a:latin typeface="Helvetica" pitchFamily="34" charset="0"/>
              </a:rPr>
              <a:t> </a:t>
            </a:r>
          </a:p>
          <a:p>
            <a:endParaRPr lang="it-IT" sz="1600" dirty="0" smtClean="0">
              <a:latin typeface="Helvetica" pitchFamily="34" charset="0"/>
            </a:endParaRPr>
          </a:p>
          <a:p>
            <a:endParaRPr lang="it-IT" sz="1600" dirty="0" smtClean="0">
              <a:latin typeface="Helvetica" pitchFamily="34" charset="0"/>
            </a:endParaRPr>
          </a:p>
          <a:p>
            <a:endParaRPr lang="it-IT" sz="1600" dirty="0">
              <a:latin typeface="Helvetica" pitchFamily="34" charset="0"/>
            </a:endParaRPr>
          </a:p>
        </p:txBody>
      </p:sp>
    </p:spTree>
    <p:extLst>
      <p:ext uri="{BB962C8B-B14F-4D97-AF65-F5344CB8AC3E}">
        <p14:creationId xmlns:p14="http://schemas.microsoft.com/office/powerpoint/2010/main" val="70530894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dietro o precedente 1">
            <a:hlinkClick r:id="rId2" action="ppaction://hlinksldjump" highlightClick="1"/>
          </p:cNvPr>
          <p:cNvSpPr/>
          <p:nvPr/>
        </p:nvSpPr>
        <p:spPr>
          <a:xfrm>
            <a:off x="7380312" y="5661248"/>
            <a:ext cx="648072" cy="504056"/>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asellaDiTesto 2"/>
          <p:cNvSpPr txBox="1"/>
          <p:nvPr/>
        </p:nvSpPr>
        <p:spPr>
          <a:xfrm>
            <a:off x="179512" y="1052736"/>
            <a:ext cx="8856984" cy="4247317"/>
          </a:xfrm>
          <a:prstGeom prst="rect">
            <a:avLst/>
          </a:prstGeom>
          <a:noFill/>
        </p:spPr>
        <p:txBody>
          <a:bodyPr wrap="square" rtlCol="0">
            <a:spAutoFit/>
          </a:bodyPr>
          <a:lstStyle/>
          <a:p>
            <a:pPr marL="285750" indent="-285750">
              <a:buFont typeface="Arial" panose="020B0604020202020204" pitchFamily="34" charset="0"/>
              <a:buChar char="•"/>
            </a:pPr>
            <a:r>
              <a:rPr lang="en-GB" dirty="0"/>
              <a:t>The ocean </a:t>
            </a:r>
            <a:r>
              <a:rPr lang="en-GB" dirty="0" smtClean="0"/>
              <a:t>a </a:t>
            </a:r>
            <a:r>
              <a:rPr lang="en-GB" dirty="0"/>
              <a:t>one-and-a-half layer reduced gravity ocean model </a:t>
            </a:r>
          </a:p>
          <a:p>
            <a:pPr marL="285750" indent="-285750">
              <a:buFont typeface="Arial" panose="020B0604020202020204" pitchFamily="34" charset="0"/>
              <a:buChar char="•"/>
            </a:pPr>
            <a:r>
              <a:rPr lang="en-GB" dirty="0"/>
              <a:t>T</a:t>
            </a:r>
            <a:r>
              <a:rPr lang="en-GB" dirty="0" smtClean="0"/>
              <a:t>he </a:t>
            </a:r>
            <a:r>
              <a:rPr lang="en-GB" dirty="0"/>
              <a:t>oceanic dynamics satisfy the hydrostatic equilibrium and the </a:t>
            </a:r>
            <a:r>
              <a:rPr lang="en-GB" dirty="0" err="1"/>
              <a:t>Boussinesq</a:t>
            </a:r>
            <a:endParaRPr lang="en-GB" dirty="0"/>
          </a:p>
          <a:p>
            <a:pPr marL="285750" indent="-285750">
              <a:buFont typeface="Arial" panose="020B0604020202020204" pitchFamily="34" charset="0"/>
              <a:buChar char="•"/>
            </a:pPr>
            <a:r>
              <a:rPr lang="en-GB" dirty="0"/>
              <a:t>approximation. </a:t>
            </a:r>
            <a:endParaRPr lang="en-GB" dirty="0" smtClean="0"/>
          </a:p>
          <a:p>
            <a:pPr marL="285750" indent="-285750">
              <a:buFont typeface="Arial" panose="020B0604020202020204" pitchFamily="34" charset="0"/>
              <a:buChar char="•"/>
            </a:pPr>
            <a:r>
              <a:rPr lang="en-GB" dirty="0" smtClean="0"/>
              <a:t>The </a:t>
            </a:r>
            <a:r>
              <a:rPr lang="en-GB" dirty="0"/>
              <a:t>active layer (mixed layer) moves above a lower stagnant</a:t>
            </a:r>
          </a:p>
          <a:p>
            <a:pPr marL="285750" indent="-285750">
              <a:buFont typeface="Arial" panose="020B0604020202020204" pitchFamily="34" charset="0"/>
              <a:buChar char="•"/>
            </a:pPr>
            <a:r>
              <a:rPr lang="en-GB" dirty="0"/>
              <a:t>(motionless) layer of infinite depth. </a:t>
            </a:r>
            <a:endParaRPr lang="en-GB" dirty="0" smtClean="0"/>
          </a:p>
          <a:p>
            <a:pPr marL="285750" indent="-285750">
              <a:buFont typeface="Arial" panose="020B0604020202020204" pitchFamily="34" charset="0"/>
              <a:buChar char="•"/>
            </a:pPr>
            <a:r>
              <a:rPr lang="en-GB" dirty="0" smtClean="0"/>
              <a:t>The </a:t>
            </a:r>
            <a:r>
              <a:rPr lang="en-GB" dirty="0"/>
              <a:t>base of the active layer is regarded as </a:t>
            </a:r>
            <a:r>
              <a:rPr lang="en-GB" dirty="0" smtClean="0"/>
              <a:t>the main thermocline</a:t>
            </a:r>
          </a:p>
          <a:p>
            <a:pPr marL="285750" indent="-285750">
              <a:buFont typeface="Arial" panose="020B0604020202020204" pitchFamily="34" charset="0"/>
              <a:buChar char="•"/>
            </a:pPr>
            <a:r>
              <a:rPr lang="en-GB" dirty="0" smtClean="0"/>
              <a:t>The </a:t>
            </a:r>
            <a:r>
              <a:rPr lang="en-GB" dirty="0"/>
              <a:t>stratification </a:t>
            </a:r>
            <a:r>
              <a:rPr lang="en-GB" dirty="0" smtClean="0"/>
              <a:t>is simplified </a:t>
            </a:r>
            <a:r>
              <a:rPr lang="en-GB" dirty="0"/>
              <a:t>as a two-layer fluid, where the upper layer has a density given by </a:t>
            </a:r>
            <a:r>
              <a:rPr lang="en-GB" dirty="0" smtClean="0"/>
              <a:t>ρ (can </a:t>
            </a:r>
            <a:r>
              <a:rPr lang="en-GB" dirty="0"/>
              <a:t>be horizontally </a:t>
            </a:r>
            <a:r>
              <a:rPr lang="en-GB" dirty="0" smtClean="0"/>
              <a:t>non-homogeneous); the </a:t>
            </a:r>
            <a:r>
              <a:rPr lang="en-GB" dirty="0"/>
              <a:t>lower layer is characterized by a</a:t>
            </a:r>
          </a:p>
          <a:p>
            <a:pPr marL="285750" indent="-285750">
              <a:buFont typeface="Arial" panose="020B0604020202020204" pitchFamily="34" charset="0"/>
              <a:buChar char="•"/>
            </a:pPr>
            <a:r>
              <a:rPr lang="en-GB" dirty="0"/>
              <a:t>density equal to ρ + </a:t>
            </a:r>
            <a:r>
              <a:rPr lang="en-GB" dirty="0" err="1"/>
              <a:t>Δρ</a:t>
            </a:r>
            <a:r>
              <a:rPr lang="en-GB" dirty="0"/>
              <a:t>, where </a:t>
            </a:r>
            <a:r>
              <a:rPr lang="en-GB" dirty="0" err="1"/>
              <a:t>Δρ</a:t>
            </a:r>
            <a:r>
              <a:rPr lang="en-GB" dirty="0"/>
              <a:t> &gt; 0 but can also vary in the horizontal. </a:t>
            </a:r>
            <a:endParaRPr lang="en-GB" dirty="0" smtClean="0"/>
          </a:p>
          <a:p>
            <a:pPr marL="285750" indent="-285750">
              <a:buFont typeface="Arial" panose="020B0604020202020204" pitchFamily="34" charset="0"/>
              <a:buChar char="•"/>
            </a:pPr>
            <a:r>
              <a:rPr lang="en-GB" dirty="0" smtClean="0"/>
              <a:t>The horizontal </a:t>
            </a:r>
            <a:r>
              <a:rPr lang="en-GB" dirty="0"/>
              <a:t>pressure gradient in the lower ocean layer is assumed to be zero, in</a:t>
            </a:r>
          </a:p>
          <a:p>
            <a:pPr marL="285750" indent="-285750">
              <a:buFont typeface="Arial" panose="020B0604020202020204" pitchFamily="34" charset="0"/>
              <a:buChar char="•"/>
            </a:pPr>
            <a:r>
              <a:rPr lang="en-GB" dirty="0"/>
              <a:t>agreement with the assumption that the layer is </a:t>
            </a:r>
            <a:r>
              <a:rPr lang="en-GB" dirty="0" smtClean="0"/>
              <a:t>motionless</a:t>
            </a:r>
          </a:p>
          <a:p>
            <a:pPr marL="285750" indent="-285750">
              <a:buFont typeface="Arial" panose="020B0604020202020204" pitchFamily="34" charset="0"/>
              <a:buChar char="•"/>
            </a:pPr>
            <a:r>
              <a:rPr lang="en-GB" b="1" dirty="0" smtClean="0">
                <a:solidFill>
                  <a:srgbClr val="000066"/>
                </a:solidFill>
                <a:latin typeface="Calibri" charset="0"/>
              </a:rPr>
              <a:t>DOMAIN</a:t>
            </a:r>
            <a:r>
              <a:rPr lang="en-GB" b="1" dirty="0">
                <a:solidFill>
                  <a:srgbClr val="000066"/>
                </a:solidFill>
                <a:latin typeface="Calibri" charset="0"/>
              </a:rPr>
              <a:t>:  </a:t>
            </a:r>
            <a:r>
              <a:rPr lang="en-GB" dirty="0">
                <a:solidFill>
                  <a:srgbClr val="000066"/>
                </a:solidFill>
              </a:rPr>
              <a:t>488 km x 154 km region of Ross Sea        </a:t>
            </a:r>
            <a:endParaRPr lang="en-GB" dirty="0" smtClean="0">
              <a:solidFill>
                <a:srgbClr val="000066"/>
              </a:solidFill>
            </a:endParaRPr>
          </a:p>
          <a:p>
            <a:r>
              <a:rPr lang="en-GB" dirty="0">
                <a:solidFill>
                  <a:srgbClr val="000066"/>
                </a:solidFill>
              </a:rPr>
              <a:t> </a:t>
            </a:r>
            <a:r>
              <a:rPr lang="en-GB" dirty="0" smtClean="0">
                <a:solidFill>
                  <a:srgbClr val="000066"/>
                </a:solidFill>
              </a:rPr>
              <a:t>    </a:t>
            </a:r>
            <a:r>
              <a:rPr lang="it-IT" dirty="0" err="1">
                <a:solidFill>
                  <a:srgbClr val="000066"/>
                </a:solidFill>
              </a:rPr>
              <a:t>Latitude</a:t>
            </a:r>
            <a:r>
              <a:rPr lang="it-IT" dirty="0">
                <a:solidFill>
                  <a:srgbClr val="000066"/>
                </a:solidFill>
              </a:rPr>
              <a:t> </a:t>
            </a:r>
            <a:r>
              <a:rPr lang="it-IT" dirty="0">
                <a:solidFill>
                  <a:srgbClr val="000066"/>
                </a:solidFill>
                <a:sym typeface="Symbol"/>
              </a:rPr>
              <a:t> </a:t>
            </a:r>
            <a:r>
              <a:rPr lang="it-IT" dirty="0">
                <a:solidFill>
                  <a:srgbClr val="000066"/>
                </a:solidFill>
              </a:rPr>
              <a:t>74° - 78°S     </a:t>
            </a:r>
            <a:r>
              <a:rPr lang="it-IT" dirty="0" err="1">
                <a:solidFill>
                  <a:srgbClr val="000066"/>
                </a:solidFill>
              </a:rPr>
              <a:t>Longitude</a:t>
            </a:r>
            <a:r>
              <a:rPr lang="it-IT" dirty="0">
                <a:solidFill>
                  <a:srgbClr val="000066"/>
                </a:solidFill>
              </a:rPr>
              <a:t>  </a:t>
            </a:r>
            <a:r>
              <a:rPr lang="it-IT" dirty="0">
                <a:solidFill>
                  <a:srgbClr val="000066"/>
                </a:solidFill>
                <a:sym typeface="Symbol"/>
              </a:rPr>
              <a:t> </a:t>
            </a:r>
            <a:r>
              <a:rPr lang="it-IT" dirty="0">
                <a:solidFill>
                  <a:srgbClr val="000066"/>
                </a:solidFill>
              </a:rPr>
              <a:t>162° - </a:t>
            </a:r>
            <a:r>
              <a:rPr lang="it-IT" dirty="0" smtClean="0">
                <a:solidFill>
                  <a:srgbClr val="000066"/>
                </a:solidFill>
              </a:rPr>
              <a:t>168°E</a:t>
            </a:r>
            <a:endParaRPr lang="en-GB" dirty="0" smtClean="0">
              <a:solidFill>
                <a:srgbClr val="000066"/>
              </a:solidFill>
            </a:endParaRPr>
          </a:p>
          <a:p>
            <a:pPr marL="285750" indent="-285750">
              <a:buFont typeface="Arial" panose="020B0604020202020204" pitchFamily="34" charset="0"/>
              <a:buChar char="•"/>
            </a:pPr>
            <a:r>
              <a:rPr lang="en-GB" b="1" dirty="0" smtClean="0">
                <a:solidFill>
                  <a:srgbClr val="000066"/>
                </a:solidFill>
                <a:latin typeface="Calibri" charset="0"/>
              </a:rPr>
              <a:t>HORIZONTAL </a:t>
            </a:r>
            <a:r>
              <a:rPr lang="en-GB" b="1" dirty="0">
                <a:solidFill>
                  <a:srgbClr val="000066"/>
                </a:solidFill>
                <a:latin typeface="Calibri" charset="0"/>
              </a:rPr>
              <a:t>RESOLUTION: </a:t>
            </a:r>
            <a:r>
              <a:rPr lang="en-GB" dirty="0">
                <a:solidFill>
                  <a:srgbClr val="000066"/>
                </a:solidFill>
              </a:rPr>
              <a:t> 1km x 1km</a:t>
            </a:r>
          </a:p>
          <a:p>
            <a:endParaRPr lang="en-GB" dirty="0"/>
          </a:p>
        </p:txBody>
      </p:sp>
    </p:spTree>
    <p:extLst>
      <p:ext uri="{BB962C8B-B14F-4D97-AF65-F5344CB8AC3E}">
        <p14:creationId xmlns:p14="http://schemas.microsoft.com/office/powerpoint/2010/main" val="17827365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1299528" y="476672"/>
            <a:ext cx="7740128" cy="4524315"/>
          </a:xfrm>
          <a:prstGeom prst="rect">
            <a:avLst/>
          </a:prstGeom>
        </p:spPr>
        <p:txBody>
          <a:bodyPr wrap="square">
            <a:spAutoFit/>
          </a:bodyPr>
          <a:lstStyle/>
          <a:p>
            <a:r>
              <a:rPr lang="en-US" b="1" dirty="0" smtClean="0">
                <a:latin typeface="Comic Sans MS" pitchFamily="66" charset="0"/>
              </a:rPr>
              <a:t>Background</a:t>
            </a:r>
          </a:p>
          <a:p>
            <a:endParaRPr lang="en-US" dirty="0" smtClean="0">
              <a:latin typeface="Comic Sans MS" pitchFamily="66" charset="0"/>
            </a:endParaRPr>
          </a:p>
          <a:p>
            <a:r>
              <a:rPr lang="en-US" dirty="0" smtClean="0">
                <a:latin typeface="Comic Sans MS" pitchFamily="66" charset="0"/>
              </a:rPr>
              <a:t>During summer, an observed abundance of macronutrients and scarcity of dissolved iron are consistent with iron limitation of phytoplankton growth in the Ross Sea (</a:t>
            </a:r>
            <a:r>
              <a:rPr lang="en-US" dirty="0" err="1" smtClean="0">
                <a:latin typeface="Comic Sans MS" pitchFamily="66" charset="0"/>
              </a:rPr>
              <a:t>polynya</a:t>
            </a:r>
            <a:r>
              <a:rPr lang="en-US" dirty="0" smtClean="0">
                <a:latin typeface="Comic Sans MS" pitchFamily="66" charset="0"/>
              </a:rPr>
              <a:t>).</a:t>
            </a:r>
          </a:p>
          <a:p>
            <a:endParaRPr lang="en-US" dirty="0" smtClean="0">
              <a:latin typeface="Comic Sans MS" pitchFamily="66" charset="0"/>
            </a:endParaRPr>
          </a:p>
          <a:p>
            <a:r>
              <a:rPr lang="en-US" dirty="0" smtClean="0">
                <a:latin typeface="Comic Sans MS" pitchFamily="66" charset="0"/>
              </a:rPr>
              <a:t>Field observations and model simulations indicate four potential sources of dissolved iron to surface waters of the Ross sea:</a:t>
            </a:r>
          </a:p>
          <a:p>
            <a:pPr>
              <a:buFontTx/>
              <a:buChar char="-"/>
            </a:pPr>
            <a:r>
              <a:rPr lang="en-US" dirty="0" smtClean="0">
                <a:latin typeface="Comic Sans MS" pitchFamily="66" charset="0"/>
              </a:rPr>
              <a:t> circumpolar deep water intruding from the shelf edge;</a:t>
            </a:r>
          </a:p>
          <a:p>
            <a:pPr>
              <a:buFontTx/>
              <a:buChar char="-"/>
            </a:pPr>
            <a:r>
              <a:rPr lang="en-US" dirty="0" smtClean="0">
                <a:latin typeface="Comic Sans MS" pitchFamily="66" charset="0"/>
              </a:rPr>
              <a:t> sediments on shallow banks and </a:t>
            </a:r>
            <a:r>
              <a:rPr lang="en-US" dirty="0" err="1" smtClean="0">
                <a:latin typeface="Comic Sans MS" pitchFamily="66" charset="0"/>
              </a:rPr>
              <a:t>nearshore</a:t>
            </a:r>
            <a:r>
              <a:rPr lang="en-US" dirty="0" smtClean="0">
                <a:latin typeface="Comic Sans MS" pitchFamily="66" charset="0"/>
              </a:rPr>
              <a:t> areas;</a:t>
            </a:r>
          </a:p>
          <a:p>
            <a:pPr>
              <a:buFontTx/>
              <a:buChar char="-"/>
            </a:pPr>
            <a:r>
              <a:rPr lang="en-US" dirty="0" smtClean="0">
                <a:latin typeface="Comic Sans MS" pitchFamily="66" charset="0"/>
              </a:rPr>
              <a:t> melting sea ice around the perimeter of the </a:t>
            </a:r>
            <a:r>
              <a:rPr lang="en-US" dirty="0" err="1" smtClean="0">
                <a:latin typeface="Comic Sans MS" pitchFamily="66" charset="0"/>
              </a:rPr>
              <a:t>polynya</a:t>
            </a:r>
            <a:r>
              <a:rPr lang="en-US" dirty="0" smtClean="0">
                <a:latin typeface="Comic Sans MS" pitchFamily="66" charset="0"/>
              </a:rPr>
              <a:t>;</a:t>
            </a:r>
          </a:p>
          <a:p>
            <a:pPr>
              <a:buFontTx/>
              <a:buChar char="-"/>
            </a:pPr>
            <a:r>
              <a:rPr lang="en-US" dirty="0" smtClean="0">
                <a:latin typeface="Comic Sans MS" pitchFamily="66" charset="0"/>
              </a:rPr>
              <a:t> and glacial </a:t>
            </a:r>
            <a:r>
              <a:rPr lang="en-US" dirty="0" err="1" smtClean="0">
                <a:latin typeface="Comic Sans MS" pitchFamily="66" charset="0"/>
              </a:rPr>
              <a:t>meltwater</a:t>
            </a:r>
            <a:r>
              <a:rPr lang="en-US" dirty="0" smtClean="0">
                <a:latin typeface="Comic Sans MS" pitchFamily="66" charset="0"/>
              </a:rPr>
              <a:t> from the Ross Ice Shelf.</a:t>
            </a:r>
          </a:p>
          <a:p>
            <a:pPr>
              <a:buFontTx/>
              <a:buChar char="-"/>
            </a:pPr>
            <a:endParaRPr lang="en-US" dirty="0" smtClean="0">
              <a:latin typeface="Comic Sans MS" pitchFamily="66" charset="0"/>
            </a:endParaRPr>
          </a:p>
          <a:p>
            <a:pPr>
              <a:buFontTx/>
              <a:buChar char="-"/>
            </a:pPr>
            <a:r>
              <a:rPr lang="en-US" dirty="0" smtClean="0">
                <a:latin typeface="Comic Sans MS" pitchFamily="66" charset="0"/>
              </a:rPr>
              <a:t>These potential iron sources are isolated, either laterally or vertically, from the surface waters of the Ross Sea for much of the growing season.</a:t>
            </a:r>
            <a:endParaRPr lang="it-IT" dirty="0">
              <a:latin typeface="Comic Sans MS" pitchFamily="66" charset="0"/>
            </a:endParaRPr>
          </a:p>
        </p:txBody>
      </p:sp>
      <p:pic>
        <p:nvPicPr>
          <p:cNvPr id="5" name="Picture 7" descr="logo rome"/>
          <p:cNvPicPr>
            <a:picLocks noChangeAspect="1" noChangeArrowheads="1"/>
          </p:cNvPicPr>
          <p:nvPr/>
        </p:nvPicPr>
        <p:blipFill>
          <a:blip r:embed="rId2" cstate="print"/>
          <a:srcRect l="19685" t="36745" r="27559" b="44620"/>
          <a:stretch>
            <a:fillRect/>
          </a:stretch>
        </p:blipFill>
        <p:spPr bwMode="auto">
          <a:xfrm>
            <a:off x="3275856" y="5949280"/>
            <a:ext cx="2413000" cy="639762"/>
          </a:xfrm>
          <a:prstGeom prst="rect">
            <a:avLst/>
          </a:prstGeom>
          <a:noFill/>
        </p:spPr>
      </p:pic>
      <p:pic>
        <p:nvPicPr>
          <p:cNvPr id="6" name="Picture 2" descr="http://navigaz.uniparthenope.it/sez_nav/images/ItaliAntartide/logo2PNRA.jpg"/>
          <p:cNvPicPr>
            <a:picLocks noChangeAspect="1" noChangeArrowheads="1"/>
          </p:cNvPicPr>
          <p:nvPr/>
        </p:nvPicPr>
        <p:blipFill>
          <a:blip r:embed="rId3" cstate="print"/>
          <a:srcRect/>
          <a:stretch>
            <a:fillRect/>
          </a:stretch>
        </p:blipFill>
        <p:spPr bwMode="auto">
          <a:xfrm>
            <a:off x="107504" y="57477"/>
            <a:ext cx="1152128" cy="1164570"/>
          </a:xfrm>
          <a:prstGeom prst="rect">
            <a:avLst/>
          </a:prstGeom>
          <a:noFill/>
        </p:spPr>
      </p:pic>
      <p:sp>
        <p:nvSpPr>
          <p:cNvPr id="2" name="Freccia in giù 1"/>
          <p:cNvSpPr/>
          <p:nvPr/>
        </p:nvSpPr>
        <p:spPr>
          <a:xfrm>
            <a:off x="4149136" y="4941168"/>
            <a:ext cx="666440" cy="7920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48150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42"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logo rome"/>
          <p:cNvPicPr>
            <a:picLocks noChangeAspect="1" noChangeArrowheads="1"/>
          </p:cNvPicPr>
          <p:nvPr/>
        </p:nvPicPr>
        <p:blipFill>
          <a:blip r:embed="rId3" cstate="print"/>
          <a:srcRect l="19685" t="36745" r="27559" b="44620"/>
          <a:stretch>
            <a:fillRect/>
          </a:stretch>
        </p:blipFill>
        <p:spPr bwMode="auto">
          <a:xfrm>
            <a:off x="6228184" y="523960"/>
            <a:ext cx="2413000" cy="639762"/>
          </a:xfrm>
          <a:prstGeom prst="rect">
            <a:avLst/>
          </a:prstGeom>
          <a:noFill/>
        </p:spPr>
      </p:pic>
      <p:sp>
        <p:nvSpPr>
          <p:cNvPr id="5" name="Rettangolo 4"/>
          <p:cNvSpPr/>
          <p:nvPr/>
        </p:nvSpPr>
        <p:spPr>
          <a:xfrm>
            <a:off x="-10056" y="548680"/>
            <a:ext cx="9144000" cy="6063198"/>
          </a:xfrm>
          <a:prstGeom prst="rect">
            <a:avLst/>
          </a:prstGeom>
        </p:spPr>
        <p:txBody>
          <a:bodyPr wrap="square">
            <a:spAutoFit/>
          </a:bodyPr>
          <a:lstStyle/>
          <a:p>
            <a:r>
              <a:rPr lang="it-IT" sz="2800" b="1" dirty="0">
                <a:solidFill>
                  <a:srgbClr val="FF0000"/>
                </a:solidFill>
                <a:latin typeface="Comic Sans MS" pitchFamily="66" charset="0"/>
              </a:rPr>
              <a:t> </a:t>
            </a:r>
            <a:r>
              <a:rPr lang="it-IT" sz="2800" b="1" dirty="0" smtClean="0">
                <a:solidFill>
                  <a:srgbClr val="FF0000"/>
                </a:solidFill>
                <a:latin typeface="Comic Sans MS" pitchFamily="66" charset="0"/>
              </a:rPr>
              <a:t>     </a:t>
            </a:r>
            <a:r>
              <a:rPr lang="it-IT" sz="2800" b="1" dirty="0" err="1" smtClean="0">
                <a:solidFill>
                  <a:srgbClr val="FF0000"/>
                </a:solidFill>
                <a:latin typeface="Comic Sans MS" pitchFamily="66" charset="0"/>
              </a:rPr>
              <a:t>Ross</a:t>
            </a:r>
            <a:r>
              <a:rPr lang="it-IT" sz="2800" b="1" dirty="0" smtClean="0">
                <a:solidFill>
                  <a:srgbClr val="FF0000"/>
                </a:solidFill>
                <a:latin typeface="Comic Sans MS" pitchFamily="66" charset="0"/>
              </a:rPr>
              <a:t> Sea </a:t>
            </a:r>
            <a:r>
              <a:rPr lang="it-IT" sz="2800" b="1" dirty="0" err="1" smtClean="0">
                <a:solidFill>
                  <a:srgbClr val="FF0000"/>
                </a:solidFill>
                <a:latin typeface="Comic Sans MS" pitchFamily="66" charset="0"/>
              </a:rPr>
              <a:t>Mesoscale</a:t>
            </a:r>
            <a:r>
              <a:rPr lang="it-IT" sz="2800" b="1" dirty="0" smtClean="0">
                <a:solidFill>
                  <a:srgbClr val="FF0000"/>
                </a:solidFill>
                <a:latin typeface="Comic Sans MS" pitchFamily="66" charset="0"/>
              </a:rPr>
              <a:t> Experiment</a:t>
            </a:r>
          </a:p>
          <a:p>
            <a:pPr algn="just"/>
            <a:endParaRPr lang="it-IT" dirty="0" smtClean="0">
              <a:latin typeface="Comic Sans MS" pitchFamily="66" charset="0"/>
            </a:endParaRPr>
          </a:p>
          <a:p>
            <a:pPr algn="just"/>
            <a:r>
              <a:rPr lang="it-IT" b="1" u="sng" dirty="0" smtClean="0">
                <a:latin typeface="Comic Sans MS" pitchFamily="66" charset="0"/>
              </a:rPr>
              <a:t>Project </a:t>
            </a:r>
            <a:r>
              <a:rPr lang="en-GB" b="1" u="sng" dirty="0" smtClean="0">
                <a:latin typeface="Comic Sans MS" pitchFamily="66" charset="0"/>
              </a:rPr>
              <a:t>aims</a:t>
            </a:r>
            <a:r>
              <a:rPr lang="it-IT" dirty="0" smtClean="0">
                <a:latin typeface="Comic Sans MS" pitchFamily="66" charset="0"/>
              </a:rPr>
              <a:t>: first, investigate </a:t>
            </a:r>
            <a:r>
              <a:rPr lang="it-IT" dirty="0" err="1" smtClean="0">
                <a:latin typeface="Comic Sans MS" pitchFamily="66" charset="0"/>
              </a:rPr>
              <a:t>how</a:t>
            </a:r>
            <a:r>
              <a:rPr lang="it-IT" dirty="0" smtClean="0">
                <a:latin typeface="Comic Sans MS" pitchFamily="66" charset="0"/>
              </a:rPr>
              <a:t> the </a:t>
            </a:r>
            <a:r>
              <a:rPr lang="it-IT" dirty="0" err="1" smtClean="0">
                <a:latin typeface="Comic Sans MS" pitchFamily="66" charset="0"/>
              </a:rPr>
              <a:t>surface</a:t>
            </a:r>
            <a:r>
              <a:rPr lang="it-IT" dirty="0" smtClean="0">
                <a:latin typeface="Comic Sans MS" pitchFamily="66" charset="0"/>
              </a:rPr>
              <a:t> </a:t>
            </a:r>
            <a:r>
              <a:rPr lang="it-IT" dirty="0" err="1" smtClean="0">
                <a:latin typeface="Comic Sans MS" pitchFamily="66" charset="0"/>
              </a:rPr>
              <a:t>layer</a:t>
            </a:r>
            <a:r>
              <a:rPr lang="it-IT" dirty="0" smtClean="0">
                <a:latin typeface="Comic Sans MS" pitchFamily="66" charset="0"/>
              </a:rPr>
              <a:t> </a:t>
            </a:r>
            <a:r>
              <a:rPr lang="it-IT" dirty="0" err="1" smtClean="0">
                <a:latin typeface="Comic Sans MS" pitchFamily="66" charset="0"/>
              </a:rPr>
              <a:t>mesoscale</a:t>
            </a:r>
            <a:r>
              <a:rPr lang="it-IT" dirty="0" smtClean="0">
                <a:latin typeface="Comic Sans MS" pitchFamily="66" charset="0"/>
              </a:rPr>
              <a:t> </a:t>
            </a:r>
            <a:r>
              <a:rPr lang="it-IT" dirty="0" err="1" smtClean="0">
                <a:latin typeface="Comic Sans MS" pitchFamily="66" charset="0"/>
              </a:rPr>
              <a:t>dynamics</a:t>
            </a:r>
            <a:r>
              <a:rPr lang="it-IT" dirty="0" smtClean="0">
                <a:latin typeface="Comic Sans MS" pitchFamily="66" charset="0"/>
              </a:rPr>
              <a:t> in the </a:t>
            </a:r>
            <a:r>
              <a:rPr lang="it-IT" dirty="0" err="1" smtClean="0">
                <a:latin typeface="Comic Sans MS" pitchFamily="66" charset="0"/>
              </a:rPr>
              <a:t>Ross</a:t>
            </a:r>
            <a:r>
              <a:rPr lang="it-IT" dirty="0" smtClean="0">
                <a:latin typeface="Comic Sans MS" pitchFamily="66" charset="0"/>
              </a:rPr>
              <a:t> Sea (</a:t>
            </a:r>
            <a:r>
              <a:rPr lang="it-IT" dirty="0" err="1" smtClean="0">
                <a:latin typeface="Comic Sans MS" pitchFamily="66" charset="0"/>
              </a:rPr>
              <a:t>one</a:t>
            </a:r>
            <a:r>
              <a:rPr lang="it-IT" dirty="0" smtClean="0">
                <a:latin typeface="Comic Sans MS" pitchFamily="66" charset="0"/>
              </a:rPr>
              <a:t> of the </a:t>
            </a:r>
            <a:r>
              <a:rPr lang="it-IT" dirty="0" err="1" smtClean="0">
                <a:latin typeface="Comic Sans MS" pitchFamily="66" charset="0"/>
              </a:rPr>
              <a:t>most</a:t>
            </a:r>
            <a:r>
              <a:rPr lang="it-IT" dirty="0" smtClean="0">
                <a:latin typeface="Comic Sans MS" pitchFamily="66" charset="0"/>
              </a:rPr>
              <a:t> </a:t>
            </a:r>
            <a:r>
              <a:rPr lang="it-IT" dirty="0" err="1" smtClean="0">
                <a:latin typeface="Comic Sans MS" pitchFamily="66" charset="0"/>
              </a:rPr>
              <a:t>productive</a:t>
            </a:r>
            <a:r>
              <a:rPr lang="it-IT" dirty="0" smtClean="0">
                <a:latin typeface="Comic Sans MS" pitchFamily="66" charset="0"/>
              </a:rPr>
              <a:t> area of the Southern Ocean), can </a:t>
            </a:r>
            <a:r>
              <a:rPr lang="it-IT" dirty="0" err="1" smtClean="0">
                <a:latin typeface="Comic Sans MS" pitchFamily="66" charset="0"/>
              </a:rPr>
              <a:t>contribute</a:t>
            </a:r>
            <a:r>
              <a:rPr lang="it-IT" dirty="0" smtClean="0">
                <a:latin typeface="Comic Sans MS" pitchFamily="66" charset="0"/>
              </a:rPr>
              <a:t> to </a:t>
            </a:r>
            <a:r>
              <a:rPr lang="it-IT" dirty="0" err="1" smtClean="0">
                <a:latin typeface="Comic Sans MS" pitchFamily="66" charset="0"/>
              </a:rPr>
              <a:t>regulate</a:t>
            </a:r>
            <a:r>
              <a:rPr lang="it-IT" dirty="0" smtClean="0">
                <a:latin typeface="Comic Sans MS" pitchFamily="66" charset="0"/>
              </a:rPr>
              <a:t> the </a:t>
            </a:r>
            <a:r>
              <a:rPr lang="it-IT" dirty="0" err="1" smtClean="0">
                <a:latin typeface="Comic Sans MS" pitchFamily="66" charset="0"/>
              </a:rPr>
              <a:t>primary</a:t>
            </a:r>
            <a:r>
              <a:rPr lang="it-IT" dirty="0" smtClean="0">
                <a:latin typeface="Comic Sans MS" pitchFamily="66" charset="0"/>
              </a:rPr>
              <a:t> </a:t>
            </a:r>
            <a:r>
              <a:rPr lang="it-IT" dirty="0" err="1" smtClean="0">
                <a:latin typeface="Comic Sans MS" pitchFamily="66" charset="0"/>
              </a:rPr>
              <a:t>productivity</a:t>
            </a:r>
            <a:r>
              <a:rPr lang="it-IT" dirty="0" smtClean="0">
                <a:latin typeface="Comic Sans MS" pitchFamily="66" charset="0"/>
              </a:rPr>
              <a:t> </a:t>
            </a:r>
            <a:r>
              <a:rPr lang="it-IT" dirty="0" err="1" smtClean="0">
                <a:latin typeface="Comic Sans MS" pitchFamily="66" charset="0"/>
              </a:rPr>
              <a:t>especially</a:t>
            </a:r>
            <a:r>
              <a:rPr lang="it-IT" dirty="0" smtClean="0">
                <a:latin typeface="Comic Sans MS" pitchFamily="66" charset="0"/>
              </a:rPr>
              <a:t> </a:t>
            </a:r>
            <a:r>
              <a:rPr lang="it-IT" dirty="0" err="1">
                <a:latin typeface="Comic Sans MS" pitchFamily="66" charset="0"/>
              </a:rPr>
              <a:t>t</a:t>
            </a:r>
            <a:r>
              <a:rPr lang="it-IT" dirty="0" err="1" smtClean="0">
                <a:latin typeface="Comic Sans MS" pitchFamily="66" charset="0"/>
              </a:rPr>
              <a:t>rough</a:t>
            </a:r>
            <a:r>
              <a:rPr lang="it-IT" dirty="0" smtClean="0">
                <a:latin typeface="Comic Sans MS" pitchFamily="66" charset="0"/>
              </a:rPr>
              <a:t> </a:t>
            </a:r>
            <a:r>
              <a:rPr lang="it-IT" dirty="0" err="1" smtClean="0">
                <a:latin typeface="Comic Sans MS" pitchFamily="66" charset="0"/>
              </a:rPr>
              <a:t>iron</a:t>
            </a:r>
            <a:r>
              <a:rPr lang="it-IT" dirty="0" smtClean="0">
                <a:latin typeface="Comic Sans MS" pitchFamily="66" charset="0"/>
              </a:rPr>
              <a:t> </a:t>
            </a:r>
            <a:r>
              <a:rPr lang="it-IT" dirty="0" err="1" smtClean="0">
                <a:latin typeface="Comic Sans MS" pitchFamily="66" charset="0"/>
              </a:rPr>
              <a:t>supply</a:t>
            </a:r>
            <a:r>
              <a:rPr lang="it-IT" dirty="0" smtClean="0">
                <a:latin typeface="Comic Sans MS" pitchFamily="66" charset="0"/>
              </a:rPr>
              <a:t> </a:t>
            </a:r>
            <a:r>
              <a:rPr lang="it-IT" dirty="0" err="1" smtClean="0">
                <a:latin typeface="Comic Sans MS" pitchFamily="66" charset="0"/>
              </a:rPr>
              <a:t>that</a:t>
            </a:r>
            <a:r>
              <a:rPr lang="it-IT" dirty="0" smtClean="0">
                <a:latin typeface="Comic Sans MS" pitchFamily="66" charset="0"/>
              </a:rPr>
              <a:t> </a:t>
            </a:r>
            <a:r>
              <a:rPr lang="it-IT" dirty="0" err="1" smtClean="0">
                <a:latin typeface="Comic Sans MS" pitchFamily="66" charset="0"/>
              </a:rPr>
              <a:t>acts</a:t>
            </a:r>
            <a:r>
              <a:rPr lang="it-IT" dirty="0">
                <a:latin typeface="Comic Sans MS" pitchFamily="66" charset="0"/>
              </a:rPr>
              <a:t> </a:t>
            </a:r>
            <a:r>
              <a:rPr lang="it-IT" dirty="0" err="1" smtClean="0">
                <a:latin typeface="Comic Sans MS" pitchFamily="66" charset="0"/>
              </a:rPr>
              <a:t>as</a:t>
            </a:r>
            <a:r>
              <a:rPr lang="it-IT" dirty="0" smtClean="0">
                <a:latin typeface="Comic Sans MS" pitchFamily="66" charset="0"/>
              </a:rPr>
              <a:t> </a:t>
            </a:r>
            <a:r>
              <a:rPr lang="it-IT" dirty="0" err="1" smtClean="0">
                <a:latin typeface="Comic Sans MS" pitchFamily="66" charset="0"/>
              </a:rPr>
              <a:t>limiting</a:t>
            </a:r>
            <a:r>
              <a:rPr lang="it-IT" dirty="0" smtClean="0">
                <a:latin typeface="Comic Sans MS" pitchFamily="66" charset="0"/>
              </a:rPr>
              <a:t> </a:t>
            </a:r>
            <a:r>
              <a:rPr lang="it-IT" dirty="0" err="1" smtClean="0">
                <a:latin typeface="Comic Sans MS" pitchFamily="66" charset="0"/>
              </a:rPr>
              <a:t>factor</a:t>
            </a:r>
            <a:r>
              <a:rPr lang="it-IT" dirty="0" smtClean="0">
                <a:latin typeface="Comic Sans MS" pitchFamily="66" charset="0"/>
              </a:rPr>
              <a:t>. Second and more general, to </a:t>
            </a:r>
            <a:r>
              <a:rPr lang="it-IT" dirty="0" err="1" smtClean="0">
                <a:latin typeface="Comic Sans MS" pitchFamily="66" charset="0"/>
              </a:rPr>
              <a:t>evalutate</a:t>
            </a:r>
            <a:r>
              <a:rPr lang="it-IT" dirty="0" smtClean="0">
                <a:latin typeface="Comic Sans MS" pitchFamily="66" charset="0"/>
              </a:rPr>
              <a:t> the </a:t>
            </a:r>
            <a:r>
              <a:rPr lang="it-IT" dirty="0" err="1" smtClean="0">
                <a:latin typeface="Comic Sans MS" pitchFamily="66" charset="0"/>
              </a:rPr>
              <a:t>efficiency</a:t>
            </a:r>
            <a:r>
              <a:rPr lang="it-IT" dirty="0" smtClean="0">
                <a:latin typeface="Comic Sans MS" pitchFamily="66" charset="0"/>
              </a:rPr>
              <a:t> of the </a:t>
            </a:r>
            <a:r>
              <a:rPr lang="it-IT" dirty="0" err="1" smtClean="0">
                <a:latin typeface="Comic Sans MS" pitchFamily="66" charset="0"/>
              </a:rPr>
              <a:t>biological</a:t>
            </a:r>
            <a:r>
              <a:rPr lang="it-IT" dirty="0" smtClean="0">
                <a:latin typeface="Comic Sans MS" pitchFamily="66" charset="0"/>
              </a:rPr>
              <a:t> </a:t>
            </a:r>
            <a:r>
              <a:rPr lang="it-IT" dirty="0" err="1" smtClean="0">
                <a:latin typeface="Comic Sans MS" pitchFamily="66" charset="0"/>
              </a:rPr>
              <a:t>pump</a:t>
            </a:r>
            <a:r>
              <a:rPr lang="it-IT" dirty="0" smtClean="0">
                <a:latin typeface="Comic Sans MS" pitchFamily="66" charset="0"/>
              </a:rPr>
              <a:t>.</a:t>
            </a:r>
          </a:p>
          <a:p>
            <a:pPr algn="just"/>
            <a:endParaRPr lang="it-IT" dirty="0">
              <a:latin typeface="Comic Sans MS" pitchFamily="66" charset="0"/>
            </a:endParaRPr>
          </a:p>
          <a:p>
            <a:pPr algn="just"/>
            <a:r>
              <a:rPr lang="it-IT" dirty="0" smtClean="0">
                <a:latin typeface="Comic Sans MS" pitchFamily="66" charset="0"/>
              </a:rPr>
              <a:t>To </a:t>
            </a:r>
            <a:r>
              <a:rPr lang="it-IT" dirty="0" err="1" smtClean="0">
                <a:latin typeface="Comic Sans MS" pitchFamily="66" charset="0"/>
              </a:rPr>
              <a:t>address</a:t>
            </a:r>
            <a:r>
              <a:rPr lang="it-IT" dirty="0" smtClean="0">
                <a:latin typeface="Comic Sans MS" pitchFamily="66" charset="0"/>
              </a:rPr>
              <a:t> </a:t>
            </a:r>
            <a:r>
              <a:rPr lang="it-IT" dirty="0" err="1" smtClean="0">
                <a:latin typeface="Comic Sans MS" pitchFamily="66" charset="0"/>
              </a:rPr>
              <a:t>these</a:t>
            </a:r>
            <a:r>
              <a:rPr lang="it-IT" dirty="0" smtClean="0">
                <a:latin typeface="Comic Sans MS" pitchFamily="66" charset="0"/>
              </a:rPr>
              <a:t> </a:t>
            </a:r>
            <a:r>
              <a:rPr lang="it-IT" dirty="0" err="1" smtClean="0">
                <a:latin typeface="Comic Sans MS" pitchFamily="66" charset="0"/>
              </a:rPr>
              <a:t>aims</a:t>
            </a:r>
            <a:r>
              <a:rPr lang="it-IT" dirty="0" smtClean="0">
                <a:latin typeface="Comic Sans MS" pitchFamily="66" charset="0"/>
              </a:rPr>
              <a:t>, a </a:t>
            </a:r>
            <a:r>
              <a:rPr lang="it-IT" dirty="0" err="1" smtClean="0">
                <a:latin typeface="Comic Sans MS" pitchFamily="66" charset="0"/>
              </a:rPr>
              <a:t>complex</a:t>
            </a:r>
            <a:r>
              <a:rPr lang="it-IT" dirty="0" smtClean="0">
                <a:latin typeface="Comic Sans MS" pitchFamily="66" charset="0"/>
              </a:rPr>
              <a:t> </a:t>
            </a:r>
            <a:r>
              <a:rPr lang="it-IT" dirty="0" err="1" smtClean="0">
                <a:latin typeface="Comic Sans MS" pitchFamily="66" charset="0"/>
              </a:rPr>
              <a:t>system</a:t>
            </a:r>
            <a:r>
              <a:rPr lang="it-IT" dirty="0" smtClean="0">
                <a:latin typeface="Comic Sans MS" pitchFamily="66" charset="0"/>
              </a:rPr>
              <a:t> of </a:t>
            </a:r>
            <a:r>
              <a:rPr lang="it-IT" dirty="0" err="1" smtClean="0">
                <a:latin typeface="Comic Sans MS" pitchFamily="66" charset="0"/>
              </a:rPr>
              <a:t>observation</a:t>
            </a:r>
            <a:r>
              <a:rPr lang="it-IT" dirty="0">
                <a:latin typeface="Comic Sans MS" pitchFamily="66" charset="0"/>
              </a:rPr>
              <a:t> </a:t>
            </a:r>
            <a:r>
              <a:rPr lang="it-IT" dirty="0" err="1" smtClean="0">
                <a:latin typeface="Comic Sans MS" pitchFamily="66" charset="0"/>
              </a:rPr>
              <a:t>based</a:t>
            </a:r>
            <a:r>
              <a:rPr lang="it-IT" dirty="0" smtClean="0">
                <a:latin typeface="Comic Sans MS" pitchFamily="66" charset="0"/>
              </a:rPr>
              <a:t> on the use of satellite data (</a:t>
            </a:r>
            <a:r>
              <a:rPr lang="it-IT" dirty="0" err="1" smtClean="0">
                <a:latin typeface="Comic Sans MS" pitchFamily="66" charset="0"/>
              </a:rPr>
              <a:t>sst</a:t>
            </a:r>
            <a:r>
              <a:rPr lang="it-IT" dirty="0" smtClean="0">
                <a:latin typeface="Comic Sans MS" pitchFamily="66" charset="0"/>
              </a:rPr>
              <a:t> and clorofille), in situ data (</a:t>
            </a:r>
            <a:r>
              <a:rPr lang="it-IT" dirty="0" err="1" smtClean="0">
                <a:latin typeface="Comic Sans MS" pitchFamily="66" charset="0"/>
              </a:rPr>
              <a:t>physical</a:t>
            </a:r>
            <a:r>
              <a:rPr lang="it-IT" dirty="0" smtClean="0">
                <a:latin typeface="Comic Sans MS" pitchFamily="66" charset="0"/>
              </a:rPr>
              <a:t>, </a:t>
            </a:r>
            <a:r>
              <a:rPr lang="it-IT" dirty="0" err="1" smtClean="0">
                <a:latin typeface="Comic Sans MS" pitchFamily="66" charset="0"/>
              </a:rPr>
              <a:t>chemical</a:t>
            </a:r>
            <a:r>
              <a:rPr lang="it-IT" dirty="0" smtClean="0">
                <a:latin typeface="Comic Sans MS" pitchFamily="66" charset="0"/>
              </a:rPr>
              <a:t>, </a:t>
            </a:r>
            <a:r>
              <a:rPr lang="it-IT" dirty="0" err="1" smtClean="0">
                <a:latin typeface="Comic Sans MS" pitchFamily="66" charset="0"/>
              </a:rPr>
              <a:t>biological</a:t>
            </a:r>
            <a:r>
              <a:rPr lang="it-IT" dirty="0" smtClean="0">
                <a:latin typeface="Comic Sans MS" pitchFamily="66" charset="0"/>
              </a:rPr>
              <a:t> ) and </a:t>
            </a:r>
            <a:r>
              <a:rPr lang="it-IT" dirty="0" err="1" smtClean="0">
                <a:latin typeface="Comic Sans MS" pitchFamily="66" charset="0"/>
              </a:rPr>
              <a:t>eventually</a:t>
            </a:r>
            <a:r>
              <a:rPr lang="it-IT" dirty="0" smtClean="0">
                <a:latin typeface="Comic Sans MS" pitchFamily="66" charset="0"/>
              </a:rPr>
              <a:t> </a:t>
            </a:r>
            <a:r>
              <a:rPr lang="it-IT" dirty="0" err="1" smtClean="0">
                <a:latin typeface="Comic Sans MS" pitchFamily="66" charset="0"/>
              </a:rPr>
              <a:t>numerical</a:t>
            </a:r>
            <a:r>
              <a:rPr lang="it-IT" dirty="0" smtClean="0">
                <a:latin typeface="Comic Sans MS" pitchFamily="66" charset="0"/>
              </a:rPr>
              <a:t> </a:t>
            </a:r>
            <a:r>
              <a:rPr lang="it-IT" dirty="0" err="1" smtClean="0">
                <a:latin typeface="Comic Sans MS" pitchFamily="66" charset="0"/>
              </a:rPr>
              <a:t>simulation</a:t>
            </a:r>
            <a:r>
              <a:rPr lang="it-IT" dirty="0">
                <a:latin typeface="Comic Sans MS" pitchFamily="66" charset="0"/>
              </a:rPr>
              <a:t> </a:t>
            </a:r>
            <a:r>
              <a:rPr lang="it-IT" dirty="0" err="1" smtClean="0">
                <a:latin typeface="Comic Sans MS" pitchFamily="66" charset="0"/>
              </a:rPr>
              <a:t>were</a:t>
            </a:r>
            <a:r>
              <a:rPr lang="it-IT" dirty="0" smtClean="0">
                <a:latin typeface="Comic Sans MS" pitchFamily="66" charset="0"/>
              </a:rPr>
              <a:t> setup </a:t>
            </a:r>
          </a:p>
          <a:p>
            <a:pPr algn="just"/>
            <a:endParaRPr lang="it-IT" dirty="0" smtClean="0">
              <a:latin typeface="Comic Sans MS" pitchFamily="66" charset="0"/>
            </a:endParaRPr>
          </a:p>
          <a:p>
            <a:pPr algn="just"/>
            <a:r>
              <a:rPr lang="it-IT" dirty="0" smtClean="0">
                <a:latin typeface="Comic Sans MS" pitchFamily="66" charset="0"/>
              </a:rPr>
              <a:t>Project last 24 </a:t>
            </a:r>
            <a:r>
              <a:rPr lang="it-IT" dirty="0" err="1" smtClean="0">
                <a:latin typeface="Comic Sans MS" pitchFamily="66" charset="0"/>
              </a:rPr>
              <a:t>months</a:t>
            </a:r>
            <a:r>
              <a:rPr lang="it-IT" dirty="0" smtClean="0">
                <a:latin typeface="Comic Sans MS" pitchFamily="66" charset="0"/>
              </a:rPr>
              <a:t> with the </a:t>
            </a:r>
            <a:r>
              <a:rPr lang="it-IT" dirty="0" err="1" smtClean="0">
                <a:latin typeface="Comic Sans MS" pitchFamily="66" charset="0"/>
              </a:rPr>
              <a:t>oceanographic</a:t>
            </a:r>
            <a:r>
              <a:rPr lang="it-IT" dirty="0" smtClean="0">
                <a:latin typeface="Comic Sans MS" pitchFamily="66" charset="0"/>
              </a:rPr>
              <a:t> cruise </a:t>
            </a:r>
            <a:r>
              <a:rPr lang="it-IT" dirty="0" err="1" smtClean="0">
                <a:latin typeface="Comic Sans MS" pitchFamily="66" charset="0"/>
              </a:rPr>
              <a:t>carried</a:t>
            </a:r>
            <a:r>
              <a:rPr lang="it-IT" dirty="0" smtClean="0">
                <a:latin typeface="Comic Sans MS" pitchFamily="66" charset="0"/>
              </a:rPr>
              <a:t> out </a:t>
            </a:r>
            <a:r>
              <a:rPr lang="it-IT" dirty="0" err="1" smtClean="0">
                <a:latin typeface="Comic Sans MS" pitchFamily="66" charset="0"/>
              </a:rPr>
              <a:t>during</a:t>
            </a:r>
            <a:r>
              <a:rPr lang="it-IT" dirty="0">
                <a:latin typeface="Comic Sans MS" pitchFamily="66" charset="0"/>
              </a:rPr>
              <a:t> </a:t>
            </a:r>
            <a:r>
              <a:rPr lang="it-IT" dirty="0" smtClean="0">
                <a:latin typeface="Comic Sans MS" pitchFamily="66" charset="0"/>
              </a:rPr>
              <a:t>the </a:t>
            </a:r>
            <a:r>
              <a:rPr lang="it-IT" dirty="0" err="1" smtClean="0">
                <a:latin typeface="Comic Sans MS" pitchFamily="66" charset="0"/>
              </a:rPr>
              <a:t>austral</a:t>
            </a:r>
            <a:r>
              <a:rPr lang="it-IT" dirty="0" smtClean="0">
                <a:latin typeface="Comic Sans MS" pitchFamily="66" charset="0"/>
              </a:rPr>
              <a:t> </a:t>
            </a:r>
            <a:r>
              <a:rPr lang="it-IT" dirty="0" err="1" smtClean="0">
                <a:latin typeface="Comic Sans MS" pitchFamily="66" charset="0"/>
              </a:rPr>
              <a:t>summer</a:t>
            </a:r>
            <a:r>
              <a:rPr lang="it-IT" dirty="0" smtClean="0">
                <a:latin typeface="Comic Sans MS" pitchFamily="66" charset="0"/>
              </a:rPr>
              <a:t> 2013/2014; the </a:t>
            </a:r>
            <a:r>
              <a:rPr lang="it-IT" dirty="0" err="1" smtClean="0">
                <a:latin typeface="Comic Sans MS" pitchFamily="66" charset="0"/>
              </a:rPr>
              <a:t>remaing</a:t>
            </a:r>
            <a:r>
              <a:rPr lang="it-IT" dirty="0" smtClean="0">
                <a:latin typeface="Comic Sans MS" pitchFamily="66" charset="0"/>
              </a:rPr>
              <a:t> </a:t>
            </a:r>
            <a:r>
              <a:rPr lang="it-IT" dirty="0" err="1" smtClean="0">
                <a:latin typeface="Comic Sans MS" pitchFamily="66" charset="0"/>
              </a:rPr>
              <a:t>period</a:t>
            </a:r>
            <a:r>
              <a:rPr lang="it-IT" dirty="0" smtClean="0">
                <a:latin typeface="Comic Sans MS" pitchFamily="66" charset="0"/>
              </a:rPr>
              <a:t> </a:t>
            </a:r>
            <a:r>
              <a:rPr lang="it-IT" dirty="0" err="1" smtClean="0">
                <a:latin typeface="Comic Sans MS" pitchFamily="66" charset="0"/>
              </a:rPr>
              <a:t>is</a:t>
            </a:r>
            <a:r>
              <a:rPr lang="it-IT" dirty="0" smtClean="0">
                <a:latin typeface="Comic Sans MS" pitchFamily="66" charset="0"/>
              </a:rPr>
              <a:t>/</a:t>
            </a:r>
            <a:r>
              <a:rPr lang="it-IT" dirty="0" err="1" smtClean="0">
                <a:latin typeface="Comic Sans MS" pitchFamily="66" charset="0"/>
              </a:rPr>
              <a:t>will</a:t>
            </a:r>
            <a:r>
              <a:rPr lang="it-IT" dirty="0" smtClean="0">
                <a:latin typeface="Comic Sans MS" pitchFamily="66" charset="0"/>
              </a:rPr>
              <a:t> be </a:t>
            </a:r>
            <a:r>
              <a:rPr lang="it-IT" dirty="0" err="1" smtClean="0">
                <a:latin typeface="Comic Sans MS" pitchFamily="66" charset="0"/>
              </a:rPr>
              <a:t>dedeicated</a:t>
            </a:r>
            <a:r>
              <a:rPr lang="it-IT" dirty="0" smtClean="0">
                <a:latin typeface="Comic Sans MS" pitchFamily="66" charset="0"/>
              </a:rPr>
              <a:t> to data </a:t>
            </a:r>
            <a:r>
              <a:rPr lang="it-IT" dirty="0" err="1" smtClean="0">
                <a:latin typeface="Comic Sans MS" pitchFamily="66" charset="0"/>
              </a:rPr>
              <a:t>analysis</a:t>
            </a:r>
            <a:r>
              <a:rPr lang="it-IT" dirty="0" smtClean="0">
                <a:latin typeface="Comic Sans MS" pitchFamily="66" charset="0"/>
              </a:rPr>
              <a:t>. </a:t>
            </a:r>
            <a:endParaRPr lang="it-IT" dirty="0">
              <a:latin typeface="Comic Sans MS" pitchFamily="66" charset="0"/>
            </a:endParaRPr>
          </a:p>
          <a:p>
            <a:pPr algn="just"/>
            <a:endParaRPr lang="it-IT" dirty="0">
              <a:latin typeface="Comic Sans MS" pitchFamily="66" charset="0"/>
            </a:endParaRPr>
          </a:p>
          <a:p>
            <a:pPr algn="just"/>
            <a:r>
              <a:rPr lang="it-IT" dirty="0" smtClean="0">
                <a:latin typeface="Comic Sans MS" pitchFamily="66" charset="0"/>
              </a:rPr>
              <a:t>The </a:t>
            </a:r>
            <a:r>
              <a:rPr lang="it-IT" dirty="0" err="1" smtClean="0">
                <a:latin typeface="Comic Sans MS" pitchFamily="66" charset="0"/>
              </a:rPr>
              <a:t>expected</a:t>
            </a:r>
            <a:r>
              <a:rPr lang="it-IT" dirty="0" smtClean="0">
                <a:latin typeface="Comic Sans MS" pitchFamily="66" charset="0"/>
              </a:rPr>
              <a:t> </a:t>
            </a:r>
            <a:r>
              <a:rPr lang="it-IT" dirty="0" err="1" smtClean="0">
                <a:latin typeface="Comic Sans MS" pitchFamily="66" charset="0"/>
              </a:rPr>
              <a:t>results</a:t>
            </a:r>
            <a:r>
              <a:rPr lang="it-IT" dirty="0" smtClean="0">
                <a:latin typeface="Comic Sans MS" pitchFamily="66" charset="0"/>
              </a:rPr>
              <a:t> in a short/medium </a:t>
            </a:r>
            <a:r>
              <a:rPr lang="it-IT" dirty="0" err="1" smtClean="0">
                <a:latin typeface="Comic Sans MS" pitchFamily="66" charset="0"/>
              </a:rPr>
              <a:t>term</a:t>
            </a:r>
            <a:r>
              <a:rPr lang="it-IT" dirty="0" smtClean="0">
                <a:latin typeface="Comic Sans MS" pitchFamily="66" charset="0"/>
              </a:rPr>
              <a:t> </a:t>
            </a:r>
            <a:r>
              <a:rPr lang="it-IT" dirty="0" err="1" smtClean="0">
                <a:latin typeface="Comic Sans MS" pitchFamily="66" charset="0"/>
              </a:rPr>
              <a:t>perspective</a:t>
            </a:r>
            <a:r>
              <a:rPr lang="it-IT" dirty="0" smtClean="0">
                <a:latin typeface="Comic Sans MS" pitchFamily="66" charset="0"/>
              </a:rPr>
              <a:t> </a:t>
            </a:r>
            <a:r>
              <a:rPr lang="it-IT" dirty="0" err="1" smtClean="0">
                <a:latin typeface="Comic Sans MS" pitchFamily="66" charset="0"/>
              </a:rPr>
              <a:t>will</a:t>
            </a:r>
            <a:r>
              <a:rPr lang="it-IT" dirty="0" smtClean="0">
                <a:latin typeface="Comic Sans MS" pitchFamily="66" charset="0"/>
              </a:rPr>
              <a:t> help to </a:t>
            </a:r>
            <a:r>
              <a:rPr lang="it-IT" dirty="0" err="1" smtClean="0">
                <a:latin typeface="Comic Sans MS" pitchFamily="66" charset="0"/>
              </a:rPr>
              <a:t>achieve</a:t>
            </a:r>
            <a:r>
              <a:rPr lang="it-IT" dirty="0" smtClean="0">
                <a:latin typeface="Comic Sans MS" pitchFamily="66" charset="0"/>
              </a:rPr>
              <a:t> a </a:t>
            </a:r>
            <a:r>
              <a:rPr lang="it-IT" dirty="0" err="1" smtClean="0">
                <a:latin typeface="Comic Sans MS" pitchFamily="66" charset="0"/>
              </a:rPr>
              <a:t>better</a:t>
            </a:r>
            <a:r>
              <a:rPr lang="it-IT" dirty="0" smtClean="0">
                <a:latin typeface="Comic Sans MS" pitchFamily="66" charset="0"/>
              </a:rPr>
              <a:t> </a:t>
            </a:r>
            <a:r>
              <a:rPr lang="it-IT" dirty="0" err="1" smtClean="0">
                <a:latin typeface="Comic Sans MS" pitchFamily="66" charset="0"/>
              </a:rPr>
              <a:t>understanding</a:t>
            </a:r>
            <a:r>
              <a:rPr lang="it-IT" dirty="0" smtClean="0">
                <a:latin typeface="Comic Sans MS" pitchFamily="66" charset="0"/>
              </a:rPr>
              <a:t> of the </a:t>
            </a:r>
            <a:r>
              <a:rPr lang="it-IT" dirty="0" err="1" smtClean="0">
                <a:latin typeface="Comic Sans MS" pitchFamily="66" charset="0"/>
              </a:rPr>
              <a:t>mesoscale</a:t>
            </a:r>
            <a:r>
              <a:rPr lang="it-IT" dirty="0" smtClean="0">
                <a:latin typeface="Comic Sans MS" pitchFamily="66" charset="0"/>
              </a:rPr>
              <a:t> </a:t>
            </a:r>
            <a:r>
              <a:rPr lang="it-IT" dirty="0" err="1" smtClean="0">
                <a:latin typeface="Comic Sans MS" pitchFamily="66" charset="0"/>
              </a:rPr>
              <a:t>structures</a:t>
            </a:r>
            <a:r>
              <a:rPr lang="it-IT" dirty="0" smtClean="0">
                <a:latin typeface="Comic Sans MS" pitchFamily="66" charset="0"/>
              </a:rPr>
              <a:t> in the </a:t>
            </a:r>
            <a:r>
              <a:rPr lang="it-IT" dirty="0" err="1" smtClean="0">
                <a:latin typeface="Comic Sans MS" pitchFamily="66" charset="0"/>
              </a:rPr>
              <a:t>Ross</a:t>
            </a:r>
            <a:r>
              <a:rPr lang="it-IT" dirty="0" smtClean="0">
                <a:latin typeface="Comic Sans MS" pitchFamily="66" charset="0"/>
              </a:rPr>
              <a:t> Sea, </a:t>
            </a:r>
            <a:r>
              <a:rPr lang="it-IT" dirty="0" err="1" smtClean="0">
                <a:latin typeface="Comic Sans MS" pitchFamily="66" charset="0"/>
              </a:rPr>
              <a:t>their</a:t>
            </a:r>
            <a:r>
              <a:rPr lang="it-IT" dirty="0" smtClean="0">
                <a:latin typeface="Comic Sans MS" pitchFamily="66" charset="0"/>
              </a:rPr>
              <a:t> </a:t>
            </a:r>
            <a:r>
              <a:rPr lang="it-IT" dirty="0" err="1" smtClean="0">
                <a:latin typeface="Comic Sans MS" pitchFamily="66" charset="0"/>
              </a:rPr>
              <a:t>role</a:t>
            </a:r>
            <a:r>
              <a:rPr lang="it-IT" dirty="0" smtClean="0">
                <a:latin typeface="Comic Sans MS" pitchFamily="66" charset="0"/>
              </a:rPr>
              <a:t> in </a:t>
            </a:r>
            <a:r>
              <a:rPr lang="it-IT" dirty="0" err="1" smtClean="0">
                <a:latin typeface="Comic Sans MS" pitchFamily="66" charset="0"/>
              </a:rPr>
              <a:t>supplying</a:t>
            </a:r>
            <a:r>
              <a:rPr lang="it-IT" dirty="0" smtClean="0">
                <a:latin typeface="Comic Sans MS" pitchFamily="66" charset="0"/>
              </a:rPr>
              <a:t> </a:t>
            </a:r>
            <a:r>
              <a:rPr lang="it-IT" dirty="0" err="1" smtClean="0">
                <a:latin typeface="Comic Sans MS" pitchFamily="66" charset="0"/>
              </a:rPr>
              <a:t>iron</a:t>
            </a:r>
            <a:r>
              <a:rPr lang="it-IT" dirty="0" smtClean="0">
                <a:latin typeface="Comic Sans MS" pitchFamily="66" charset="0"/>
              </a:rPr>
              <a:t>, of the </a:t>
            </a:r>
            <a:r>
              <a:rPr lang="it-IT" dirty="0" err="1" smtClean="0">
                <a:latin typeface="Comic Sans MS" pitchFamily="66" charset="0"/>
              </a:rPr>
              <a:t>primary</a:t>
            </a:r>
            <a:r>
              <a:rPr lang="it-IT" dirty="0" smtClean="0">
                <a:latin typeface="Comic Sans MS" pitchFamily="66" charset="0"/>
              </a:rPr>
              <a:t> </a:t>
            </a:r>
            <a:r>
              <a:rPr lang="it-IT" dirty="0" err="1" smtClean="0">
                <a:latin typeface="Comic Sans MS" pitchFamily="66" charset="0"/>
              </a:rPr>
              <a:t>productivit</a:t>
            </a:r>
            <a:r>
              <a:rPr lang="it-IT" dirty="0" smtClean="0">
                <a:latin typeface="Comic Sans MS" pitchFamily="66" charset="0"/>
              </a:rPr>
              <a:t> and of the </a:t>
            </a:r>
            <a:r>
              <a:rPr lang="it-IT" dirty="0" err="1" smtClean="0">
                <a:latin typeface="Comic Sans MS" pitchFamily="66" charset="0"/>
              </a:rPr>
              <a:t>biogeochemical</a:t>
            </a:r>
            <a:r>
              <a:rPr lang="it-IT" dirty="0" smtClean="0">
                <a:latin typeface="Comic Sans MS" pitchFamily="66" charset="0"/>
              </a:rPr>
              <a:t> </a:t>
            </a:r>
            <a:r>
              <a:rPr lang="it-IT" dirty="0" err="1" smtClean="0">
                <a:latin typeface="Comic Sans MS" pitchFamily="66" charset="0"/>
              </a:rPr>
              <a:t>cycle</a:t>
            </a:r>
            <a:r>
              <a:rPr lang="it-IT" dirty="0" smtClean="0">
                <a:latin typeface="Comic Sans MS" pitchFamily="66" charset="0"/>
              </a:rPr>
              <a:t> in the </a:t>
            </a:r>
            <a:r>
              <a:rPr lang="it-IT" dirty="0" err="1" smtClean="0">
                <a:latin typeface="Comic Sans MS" pitchFamily="66" charset="0"/>
              </a:rPr>
              <a:t>polar</a:t>
            </a:r>
            <a:r>
              <a:rPr lang="it-IT" dirty="0" smtClean="0">
                <a:latin typeface="Comic Sans MS" pitchFamily="66" charset="0"/>
              </a:rPr>
              <a:t> </a:t>
            </a:r>
            <a:r>
              <a:rPr lang="it-IT" dirty="0" err="1" smtClean="0">
                <a:latin typeface="Comic Sans MS" pitchFamily="66" charset="0"/>
              </a:rPr>
              <a:t>region</a:t>
            </a:r>
            <a:r>
              <a:rPr lang="it-IT" dirty="0" smtClean="0">
                <a:latin typeface="Comic Sans MS" pitchFamily="66" charset="0"/>
              </a:rPr>
              <a:t>. In a long </a:t>
            </a:r>
            <a:r>
              <a:rPr lang="it-IT" dirty="0" err="1" smtClean="0">
                <a:latin typeface="Comic Sans MS" pitchFamily="66" charset="0"/>
              </a:rPr>
              <a:t>term</a:t>
            </a:r>
            <a:r>
              <a:rPr lang="it-IT" dirty="0" smtClean="0">
                <a:latin typeface="Comic Sans MS" pitchFamily="66" charset="0"/>
              </a:rPr>
              <a:t> </a:t>
            </a:r>
            <a:r>
              <a:rPr lang="it-IT" dirty="0" err="1" smtClean="0">
                <a:latin typeface="Comic Sans MS" pitchFamily="66" charset="0"/>
              </a:rPr>
              <a:t>perspective</a:t>
            </a:r>
            <a:r>
              <a:rPr lang="it-IT" dirty="0">
                <a:latin typeface="Comic Sans MS" pitchFamily="66" charset="0"/>
              </a:rPr>
              <a:t> </a:t>
            </a:r>
            <a:r>
              <a:rPr lang="it-IT" dirty="0" smtClean="0">
                <a:latin typeface="Comic Sans MS" pitchFamily="66" charset="0"/>
              </a:rPr>
              <a:t>the </a:t>
            </a:r>
            <a:r>
              <a:rPr lang="it-IT" dirty="0" err="1" smtClean="0">
                <a:latin typeface="Comic Sans MS" pitchFamily="66" charset="0"/>
              </a:rPr>
              <a:t>results</a:t>
            </a:r>
            <a:r>
              <a:rPr lang="it-IT" dirty="0" smtClean="0">
                <a:latin typeface="Comic Sans MS" pitchFamily="66" charset="0"/>
              </a:rPr>
              <a:t> </a:t>
            </a:r>
            <a:r>
              <a:rPr lang="it-IT" dirty="0" err="1" smtClean="0">
                <a:latin typeface="Comic Sans MS" pitchFamily="66" charset="0"/>
              </a:rPr>
              <a:t>could</a:t>
            </a:r>
            <a:r>
              <a:rPr lang="it-IT" dirty="0" smtClean="0">
                <a:latin typeface="Comic Sans MS" pitchFamily="66" charset="0"/>
              </a:rPr>
              <a:t> </a:t>
            </a:r>
            <a:r>
              <a:rPr lang="it-IT" dirty="0" err="1" smtClean="0">
                <a:latin typeface="Comic Sans MS" pitchFamily="66" charset="0"/>
              </a:rPr>
              <a:t>provide</a:t>
            </a:r>
            <a:r>
              <a:rPr lang="it-IT" dirty="0" smtClean="0">
                <a:latin typeface="Comic Sans MS" pitchFamily="66" charset="0"/>
              </a:rPr>
              <a:t> </a:t>
            </a:r>
            <a:r>
              <a:rPr lang="it-IT" dirty="0" err="1" smtClean="0">
                <a:latin typeface="Comic Sans MS" pitchFamily="66" charset="0"/>
              </a:rPr>
              <a:t>important</a:t>
            </a:r>
            <a:r>
              <a:rPr lang="it-IT" dirty="0" smtClean="0">
                <a:latin typeface="Comic Sans MS" pitchFamily="66" charset="0"/>
              </a:rPr>
              <a:t> information on </a:t>
            </a:r>
            <a:r>
              <a:rPr lang="it-IT" dirty="0" err="1" smtClean="0">
                <a:latin typeface="Comic Sans MS" pitchFamily="66" charset="0"/>
              </a:rPr>
              <a:t>how</a:t>
            </a:r>
            <a:r>
              <a:rPr lang="it-IT" dirty="0" smtClean="0">
                <a:latin typeface="Comic Sans MS" pitchFamily="66" charset="0"/>
              </a:rPr>
              <a:t> </a:t>
            </a:r>
            <a:r>
              <a:rPr lang="it-IT" dirty="0" err="1" smtClean="0">
                <a:latin typeface="Comic Sans MS" pitchFamily="66" charset="0"/>
              </a:rPr>
              <a:t>these</a:t>
            </a:r>
            <a:r>
              <a:rPr lang="it-IT" dirty="0" smtClean="0">
                <a:latin typeface="Comic Sans MS" pitchFamily="66" charset="0"/>
              </a:rPr>
              <a:t> </a:t>
            </a:r>
            <a:r>
              <a:rPr lang="it-IT" dirty="0" err="1" smtClean="0">
                <a:latin typeface="Comic Sans MS" pitchFamily="66" charset="0"/>
              </a:rPr>
              <a:t>processes</a:t>
            </a:r>
            <a:r>
              <a:rPr lang="it-IT" dirty="0" smtClean="0">
                <a:latin typeface="Comic Sans MS" pitchFamily="66" charset="0"/>
              </a:rPr>
              <a:t> can </a:t>
            </a:r>
            <a:r>
              <a:rPr lang="it-IT" dirty="0" err="1" smtClean="0">
                <a:latin typeface="Comic Sans MS" pitchFamily="66" charset="0"/>
              </a:rPr>
              <a:t>change</a:t>
            </a:r>
            <a:r>
              <a:rPr lang="it-IT" dirty="0" smtClean="0">
                <a:latin typeface="Comic Sans MS" pitchFamily="66" charset="0"/>
              </a:rPr>
              <a:t> in a </a:t>
            </a:r>
            <a:r>
              <a:rPr lang="it-IT" dirty="0" err="1" smtClean="0">
                <a:latin typeface="Comic Sans MS" pitchFamily="66" charset="0"/>
              </a:rPr>
              <a:t>changing</a:t>
            </a:r>
            <a:r>
              <a:rPr lang="it-IT" dirty="0" smtClean="0">
                <a:latin typeface="Comic Sans MS" pitchFamily="66" charset="0"/>
              </a:rPr>
              <a:t> </a:t>
            </a:r>
            <a:r>
              <a:rPr lang="it-IT" dirty="0" err="1" smtClean="0">
                <a:latin typeface="Comic Sans MS" pitchFamily="66" charset="0"/>
              </a:rPr>
              <a:t>system</a:t>
            </a:r>
            <a:r>
              <a:rPr lang="it-IT" dirty="0" smtClean="0">
                <a:latin typeface="Comic Sans MS" pitchFamily="66" charset="0"/>
              </a:rPr>
              <a:t> and </a:t>
            </a:r>
            <a:r>
              <a:rPr lang="it-IT" dirty="0" err="1" smtClean="0">
                <a:latin typeface="Comic Sans MS" pitchFamily="66" charset="0"/>
              </a:rPr>
              <a:t>if</a:t>
            </a:r>
            <a:r>
              <a:rPr lang="it-IT" dirty="0" smtClean="0">
                <a:latin typeface="Comic Sans MS" pitchFamily="66" charset="0"/>
              </a:rPr>
              <a:t> </a:t>
            </a:r>
            <a:r>
              <a:rPr lang="it-IT" dirty="0" err="1" smtClean="0">
                <a:latin typeface="Comic Sans MS" pitchFamily="66" charset="0"/>
              </a:rPr>
              <a:t>they</a:t>
            </a:r>
            <a:r>
              <a:rPr lang="it-IT" dirty="0" smtClean="0">
                <a:latin typeface="Comic Sans MS" pitchFamily="66" charset="0"/>
              </a:rPr>
              <a:t> can </a:t>
            </a:r>
            <a:r>
              <a:rPr lang="it-IT" dirty="0" err="1" smtClean="0">
                <a:latin typeface="Comic Sans MS" pitchFamily="66" charset="0"/>
              </a:rPr>
              <a:t>contibute</a:t>
            </a:r>
            <a:r>
              <a:rPr lang="it-IT" dirty="0">
                <a:latin typeface="Comic Sans MS" pitchFamily="66" charset="0"/>
              </a:rPr>
              <a:t> </a:t>
            </a:r>
            <a:r>
              <a:rPr lang="it-IT" dirty="0" err="1" smtClean="0">
                <a:latin typeface="Comic Sans MS" pitchFamily="66" charset="0"/>
              </a:rPr>
              <a:t>through</a:t>
            </a:r>
            <a:r>
              <a:rPr lang="it-IT" dirty="0" smtClean="0">
                <a:latin typeface="Comic Sans MS" pitchFamily="66" charset="0"/>
              </a:rPr>
              <a:t> feedback </a:t>
            </a:r>
            <a:r>
              <a:rPr lang="it-IT" dirty="0" err="1" smtClean="0">
                <a:latin typeface="Comic Sans MS" pitchFamily="66" charset="0"/>
              </a:rPr>
              <a:t>mechanisms</a:t>
            </a:r>
            <a:r>
              <a:rPr lang="it-IT" dirty="0" smtClean="0">
                <a:latin typeface="Comic Sans MS" pitchFamily="66" charset="0"/>
              </a:rPr>
              <a:t> </a:t>
            </a:r>
          </a:p>
        </p:txBody>
      </p:sp>
    </p:spTree>
    <p:extLst>
      <p:ext uri="{BB962C8B-B14F-4D97-AF65-F5344CB8AC3E}">
        <p14:creationId xmlns:p14="http://schemas.microsoft.com/office/powerpoint/2010/main" val="11982877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D:\Giorgio\Pictures\AntaXXVIIfoto\Altri\dsc_0635.jpg"/>
          <p:cNvPicPr>
            <a:picLocks noChangeAspect="1" noChangeArrowheads="1"/>
          </p:cNvPicPr>
          <p:nvPr/>
        </p:nvPicPr>
        <p:blipFill>
          <a:blip r:embed="rId2" cstate="print"/>
          <a:srcRect/>
          <a:stretch>
            <a:fillRect/>
          </a:stretch>
        </p:blipFill>
        <p:spPr bwMode="auto">
          <a:xfrm>
            <a:off x="323528" y="908720"/>
            <a:ext cx="8350250" cy="5545137"/>
          </a:xfrm>
          <a:prstGeom prst="rect">
            <a:avLst/>
          </a:prstGeom>
          <a:noFill/>
          <a:ln w="9525">
            <a:noFill/>
            <a:miter lim="800000"/>
            <a:headEnd/>
            <a:tailEnd/>
          </a:ln>
        </p:spPr>
      </p:pic>
      <p:sp>
        <p:nvSpPr>
          <p:cNvPr id="4" name="Text Box 5"/>
          <p:cNvSpPr txBox="1">
            <a:spLocks noChangeArrowheads="1"/>
          </p:cNvSpPr>
          <p:nvPr/>
        </p:nvSpPr>
        <p:spPr bwMode="auto">
          <a:xfrm>
            <a:off x="573514" y="245075"/>
            <a:ext cx="7488832" cy="3631763"/>
          </a:xfrm>
          <a:prstGeom prst="rect">
            <a:avLst/>
          </a:prstGeom>
          <a:noFill/>
          <a:ln w="9525">
            <a:noFill/>
            <a:miter lim="800000"/>
            <a:headEnd/>
            <a:tailEnd/>
          </a:ln>
          <a:effectLst/>
        </p:spPr>
        <p:txBody>
          <a:bodyPr wrap="square">
            <a:spAutoFit/>
          </a:bodyPr>
          <a:lstStyle/>
          <a:p>
            <a:pPr>
              <a:spcBef>
                <a:spcPct val="50000"/>
              </a:spcBef>
            </a:pPr>
            <a:r>
              <a:rPr lang="it-IT" sz="2000" b="1" u="sng" dirty="0" smtClean="0">
                <a:effectLst>
                  <a:outerShdw blurRad="38100" dist="38100" dir="2700000" algn="tl">
                    <a:srgbClr val="C0C0C0"/>
                  </a:outerShdw>
                </a:effectLst>
                <a:latin typeface="Comic Sans MS" pitchFamily="66" charset="0"/>
              </a:rPr>
              <a:t>XXIX </a:t>
            </a:r>
            <a:r>
              <a:rPr lang="it-IT" sz="2000" b="1" u="sng" dirty="0" err="1" smtClean="0">
                <a:effectLst>
                  <a:outerShdw blurRad="38100" dist="38100" dir="2700000" algn="tl">
                    <a:srgbClr val="C0C0C0"/>
                  </a:outerShdw>
                </a:effectLst>
                <a:latin typeface="Comic Sans MS" pitchFamily="66" charset="0"/>
              </a:rPr>
              <a:t>A.I.Exp</a:t>
            </a:r>
            <a:r>
              <a:rPr lang="it-IT" sz="2000" b="1" u="sng" dirty="0" smtClean="0">
                <a:effectLst>
                  <a:outerShdw blurRad="38100" dist="38100" dir="2700000" algn="tl">
                    <a:srgbClr val="C0C0C0"/>
                  </a:outerShdw>
                </a:effectLst>
                <a:latin typeface="Comic Sans MS" pitchFamily="66" charset="0"/>
              </a:rPr>
              <a:t>, </a:t>
            </a:r>
            <a:r>
              <a:rPr lang="it-IT" sz="2000" b="1" u="sng" dirty="0" err="1" smtClean="0">
                <a:effectLst>
                  <a:outerShdw blurRad="38100" dist="38100" dir="2700000" algn="tl">
                    <a:srgbClr val="C0C0C0"/>
                  </a:outerShdw>
                </a:effectLst>
                <a:latin typeface="Comic Sans MS" pitchFamily="66" charset="0"/>
              </a:rPr>
              <a:t>Austral</a:t>
            </a:r>
            <a:r>
              <a:rPr lang="it-IT" sz="2000" b="1" u="sng" dirty="0" smtClean="0">
                <a:effectLst>
                  <a:outerShdw blurRad="38100" dist="38100" dir="2700000" algn="tl">
                    <a:srgbClr val="C0C0C0"/>
                  </a:outerShdw>
                </a:effectLst>
                <a:latin typeface="Comic Sans MS" pitchFamily="66" charset="0"/>
              </a:rPr>
              <a:t> </a:t>
            </a:r>
            <a:r>
              <a:rPr lang="it-IT" sz="2000" b="1" u="sng" dirty="0" err="1" smtClean="0">
                <a:effectLst>
                  <a:outerShdw blurRad="38100" dist="38100" dir="2700000" algn="tl">
                    <a:srgbClr val="C0C0C0"/>
                  </a:outerShdw>
                </a:effectLst>
                <a:latin typeface="Comic Sans MS" pitchFamily="66" charset="0"/>
              </a:rPr>
              <a:t>Summer</a:t>
            </a:r>
            <a:r>
              <a:rPr lang="it-IT" sz="2000" b="1" u="sng" dirty="0" smtClean="0">
                <a:effectLst>
                  <a:outerShdw blurRad="38100" dist="38100" dir="2700000" algn="tl">
                    <a:srgbClr val="C0C0C0"/>
                  </a:outerShdw>
                </a:effectLst>
                <a:latin typeface="Comic Sans MS" pitchFamily="66" charset="0"/>
              </a:rPr>
              <a:t>  2013-14</a:t>
            </a:r>
          </a:p>
          <a:p>
            <a:pPr>
              <a:spcBef>
                <a:spcPct val="50000"/>
              </a:spcBef>
            </a:pPr>
            <a:endParaRPr lang="it-IT" sz="2000" dirty="0" smtClean="0">
              <a:effectLst>
                <a:outerShdw blurRad="38100" dist="38100" dir="2700000" algn="tl">
                  <a:srgbClr val="C0C0C0"/>
                </a:outerShdw>
              </a:effectLst>
              <a:latin typeface="Comic Sans MS" pitchFamily="66" charset="0"/>
            </a:endParaRPr>
          </a:p>
          <a:p>
            <a:pPr>
              <a:spcBef>
                <a:spcPct val="50000"/>
              </a:spcBef>
            </a:pPr>
            <a:r>
              <a:rPr lang="it-IT" sz="2000" dirty="0" smtClean="0">
                <a:effectLst>
                  <a:outerShdw blurRad="38100" dist="38100" dir="2700000" algn="tl">
                    <a:srgbClr val="C0C0C0"/>
                  </a:outerShdw>
                </a:effectLst>
                <a:latin typeface="Comic Sans MS" pitchFamily="66" charset="0"/>
              </a:rPr>
              <a:t>Vertical </a:t>
            </a:r>
            <a:r>
              <a:rPr lang="it-IT" sz="2000" dirty="0" err="1" smtClean="0">
                <a:effectLst>
                  <a:outerShdw blurRad="38100" dist="38100" dir="2700000" algn="tl">
                    <a:srgbClr val="C0C0C0"/>
                  </a:outerShdw>
                </a:effectLst>
                <a:latin typeface="Comic Sans MS" pitchFamily="66" charset="0"/>
              </a:rPr>
              <a:t>profile</a:t>
            </a:r>
            <a:r>
              <a:rPr lang="it-IT" sz="2000" dirty="0" smtClean="0">
                <a:effectLst>
                  <a:outerShdw blurRad="38100" dist="38100" dir="2700000" algn="tl">
                    <a:srgbClr val="C0C0C0"/>
                  </a:outerShdw>
                </a:effectLst>
                <a:latin typeface="Comic Sans MS" pitchFamily="66" charset="0"/>
              </a:rPr>
              <a:t> and discrete </a:t>
            </a:r>
            <a:r>
              <a:rPr lang="it-IT" sz="2000" dirty="0" err="1" smtClean="0">
                <a:effectLst>
                  <a:outerShdw blurRad="38100" dist="38100" dir="2700000" algn="tl">
                    <a:srgbClr val="C0C0C0"/>
                  </a:outerShdw>
                </a:effectLst>
                <a:latin typeface="Comic Sans MS" pitchFamily="66" charset="0"/>
              </a:rPr>
              <a:t>observation</a:t>
            </a:r>
            <a:r>
              <a:rPr lang="it-IT" sz="2000" dirty="0">
                <a:effectLst>
                  <a:outerShdw blurRad="38100" dist="38100" dir="2700000" algn="tl">
                    <a:srgbClr val="C0C0C0"/>
                  </a:outerShdw>
                </a:effectLst>
                <a:latin typeface="Comic Sans MS" pitchFamily="66" charset="0"/>
              </a:rPr>
              <a:t> </a:t>
            </a:r>
            <a:r>
              <a:rPr lang="it-IT" sz="2000" dirty="0" err="1" smtClean="0">
                <a:effectLst>
                  <a:outerShdw blurRad="38100" dist="38100" dir="2700000" algn="tl">
                    <a:srgbClr val="C0C0C0"/>
                  </a:outerShdw>
                </a:effectLst>
                <a:latin typeface="Comic Sans MS" pitchFamily="66" charset="0"/>
              </a:rPr>
              <a:t>along</a:t>
            </a:r>
            <a:r>
              <a:rPr lang="it-IT" sz="2000" dirty="0" smtClean="0">
                <a:effectLst>
                  <a:outerShdw blurRad="38100" dist="38100" dir="2700000" algn="tl">
                    <a:srgbClr val="C0C0C0"/>
                  </a:outerShdw>
                </a:effectLst>
                <a:latin typeface="Comic Sans MS" pitchFamily="66" charset="0"/>
              </a:rPr>
              <a:t> the water </a:t>
            </a:r>
            <a:r>
              <a:rPr lang="it-IT" sz="2000" dirty="0" err="1" smtClean="0">
                <a:effectLst>
                  <a:outerShdw blurRad="38100" dist="38100" dir="2700000" algn="tl">
                    <a:srgbClr val="C0C0C0"/>
                  </a:outerShdw>
                </a:effectLst>
                <a:latin typeface="Comic Sans MS" pitchFamily="66" charset="0"/>
              </a:rPr>
              <a:t>column</a:t>
            </a:r>
            <a:r>
              <a:rPr lang="it-IT" sz="2000" dirty="0" smtClean="0">
                <a:effectLst>
                  <a:outerShdw blurRad="38100" dist="38100" dir="2700000" algn="tl">
                    <a:srgbClr val="C0C0C0"/>
                  </a:outerShdw>
                </a:effectLst>
                <a:latin typeface="Comic Sans MS" pitchFamily="66" charset="0"/>
              </a:rPr>
              <a:t> of the </a:t>
            </a:r>
            <a:r>
              <a:rPr lang="it-IT" sz="2000" dirty="0" err="1" smtClean="0">
                <a:effectLst>
                  <a:outerShdw blurRad="38100" dist="38100" dir="2700000" algn="tl">
                    <a:srgbClr val="C0C0C0"/>
                  </a:outerShdw>
                </a:effectLst>
                <a:latin typeface="Comic Sans MS" pitchFamily="66" charset="0"/>
              </a:rPr>
              <a:t>most</a:t>
            </a:r>
            <a:r>
              <a:rPr lang="it-IT" sz="2000" dirty="0" smtClean="0">
                <a:effectLst>
                  <a:outerShdw blurRad="38100" dist="38100" dir="2700000" algn="tl">
                    <a:srgbClr val="C0C0C0"/>
                  </a:outerShdw>
                </a:effectLst>
                <a:latin typeface="Comic Sans MS" pitchFamily="66" charset="0"/>
              </a:rPr>
              <a:t> </a:t>
            </a:r>
            <a:r>
              <a:rPr lang="it-IT" sz="2000" dirty="0" err="1" smtClean="0">
                <a:effectLst>
                  <a:outerShdw blurRad="38100" dist="38100" dir="2700000" algn="tl">
                    <a:srgbClr val="C0C0C0"/>
                  </a:outerShdw>
                </a:effectLst>
                <a:latin typeface="Comic Sans MS" pitchFamily="66" charset="0"/>
              </a:rPr>
              <a:t>important</a:t>
            </a:r>
            <a:r>
              <a:rPr lang="it-IT" sz="2000" dirty="0" smtClean="0">
                <a:effectLst>
                  <a:outerShdw blurRad="38100" dist="38100" dir="2700000" algn="tl">
                    <a:srgbClr val="C0C0C0"/>
                  </a:outerShdw>
                </a:effectLst>
                <a:latin typeface="Comic Sans MS" pitchFamily="66" charset="0"/>
              </a:rPr>
              <a:t> </a:t>
            </a:r>
            <a:r>
              <a:rPr lang="it-IT" sz="2000" dirty="0" err="1" smtClean="0">
                <a:effectLst>
                  <a:outerShdw blurRad="38100" dist="38100" dir="2700000" algn="tl">
                    <a:srgbClr val="C0C0C0"/>
                  </a:outerShdw>
                </a:effectLst>
                <a:latin typeface="Comic Sans MS" pitchFamily="66" charset="0"/>
              </a:rPr>
              <a:t>physical</a:t>
            </a:r>
            <a:r>
              <a:rPr lang="it-IT" sz="2000" dirty="0" smtClean="0">
                <a:effectLst>
                  <a:outerShdw blurRad="38100" dist="38100" dir="2700000" algn="tl">
                    <a:srgbClr val="C0C0C0"/>
                  </a:outerShdw>
                </a:effectLst>
                <a:latin typeface="Comic Sans MS" pitchFamily="66" charset="0"/>
              </a:rPr>
              <a:t>, </a:t>
            </a:r>
            <a:r>
              <a:rPr lang="it-IT" sz="2000" dirty="0" err="1" smtClean="0">
                <a:effectLst>
                  <a:outerShdw blurRad="38100" dist="38100" dir="2700000" algn="tl">
                    <a:srgbClr val="C0C0C0"/>
                  </a:outerShdw>
                </a:effectLst>
                <a:latin typeface="Comic Sans MS" pitchFamily="66" charset="0"/>
              </a:rPr>
              <a:t>chemical</a:t>
            </a:r>
            <a:r>
              <a:rPr lang="it-IT" sz="2000" dirty="0" smtClean="0">
                <a:effectLst>
                  <a:outerShdw blurRad="38100" dist="38100" dir="2700000" algn="tl">
                    <a:srgbClr val="C0C0C0"/>
                  </a:outerShdw>
                </a:effectLst>
                <a:latin typeface="Comic Sans MS" pitchFamily="66" charset="0"/>
              </a:rPr>
              <a:t>, </a:t>
            </a:r>
            <a:r>
              <a:rPr lang="it-IT" sz="2000" dirty="0" err="1" smtClean="0">
                <a:effectLst>
                  <a:outerShdw blurRad="38100" dist="38100" dir="2700000" algn="tl">
                    <a:srgbClr val="C0C0C0"/>
                  </a:outerShdw>
                </a:effectLst>
                <a:latin typeface="Comic Sans MS" pitchFamily="66" charset="0"/>
              </a:rPr>
              <a:t>biological</a:t>
            </a:r>
            <a:r>
              <a:rPr lang="it-IT" sz="2000" dirty="0" smtClean="0">
                <a:effectLst>
                  <a:outerShdw blurRad="38100" dist="38100" dir="2700000" algn="tl">
                    <a:srgbClr val="C0C0C0"/>
                  </a:outerShdw>
                </a:effectLst>
                <a:latin typeface="Comic Sans MS" pitchFamily="66" charset="0"/>
              </a:rPr>
              <a:t> </a:t>
            </a:r>
            <a:r>
              <a:rPr lang="it-IT" sz="2000" dirty="0" err="1" smtClean="0">
                <a:effectLst>
                  <a:outerShdw blurRad="38100" dist="38100" dir="2700000" algn="tl">
                    <a:srgbClr val="C0C0C0"/>
                  </a:outerShdw>
                </a:effectLst>
                <a:latin typeface="Comic Sans MS" pitchFamily="66" charset="0"/>
              </a:rPr>
              <a:t>parameters</a:t>
            </a:r>
            <a:endParaRPr lang="it-IT" sz="2000" dirty="0">
              <a:effectLst>
                <a:outerShdw blurRad="38100" dist="38100" dir="2700000" algn="tl">
                  <a:srgbClr val="C0C0C0"/>
                </a:outerShdw>
              </a:effectLst>
              <a:latin typeface="Comic Sans MS" pitchFamily="66" charset="0"/>
            </a:endParaRPr>
          </a:p>
          <a:p>
            <a:pPr>
              <a:spcBef>
                <a:spcPct val="50000"/>
              </a:spcBef>
            </a:pPr>
            <a:r>
              <a:rPr lang="it-IT" sz="2000" dirty="0" err="1" smtClean="0">
                <a:effectLst>
                  <a:outerShdw blurRad="38100" dist="38100" dir="2700000" algn="tl">
                    <a:srgbClr val="C0C0C0"/>
                  </a:outerShdw>
                </a:effectLst>
                <a:latin typeface="Comic Sans MS" pitchFamily="66" charset="0"/>
              </a:rPr>
              <a:t>Continous</a:t>
            </a:r>
            <a:r>
              <a:rPr lang="it-IT" sz="2000" dirty="0" smtClean="0">
                <a:effectLst>
                  <a:outerShdw blurRad="38100" dist="38100" dir="2700000" algn="tl">
                    <a:srgbClr val="C0C0C0"/>
                  </a:outerShdw>
                </a:effectLst>
                <a:latin typeface="Comic Sans MS" pitchFamily="66" charset="0"/>
              </a:rPr>
              <a:t> </a:t>
            </a:r>
            <a:r>
              <a:rPr lang="it-IT" sz="2000" dirty="0" err="1" smtClean="0">
                <a:effectLst>
                  <a:outerShdw blurRad="38100" dist="38100" dir="2700000" algn="tl">
                    <a:srgbClr val="C0C0C0"/>
                  </a:outerShdw>
                </a:effectLst>
                <a:latin typeface="Comic Sans MS" pitchFamily="66" charset="0"/>
              </a:rPr>
              <a:t>surface</a:t>
            </a:r>
            <a:r>
              <a:rPr lang="it-IT" sz="2000" dirty="0" smtClean="0">
                <a:effectLst>
                  <a:outerShdw blurRad="38100" dist="38100" dir="2700000" algn="tl">
                    <a:srgbClr val="C0C0C0"/>
                  </a:outerShdw>
                </a:effectLst>
                <a:latin typeface="Comic Sans MS" pitchFamily="66" charset="0"/>
              </a:rPr>
              <a:t> </a:t>
            </a:r>
            <a:r>
              <a:rPr lang="it-IT" sz="2000" dirty="0" err="1" smtClean="0">
                <a:effectLst>
                  <a:outerShdw blurRad="38100" dist="38100" dir="2700000" algn="tl">
                    <a:srgbClr val="C0C0C0"/>
                  </a:outerShdw>
                </a:effectLst>
                <a:latin typeface="Comic Sans MS" pitchFamily="66" charset="0"/>
              </a:rPr>
              <a:t>collection</a:t>
            </a:r>
            <a:r>
              <a:rPr lang="it-IT" sz="2000" dirty="0" smtClean="0">
                <a:effectLst>
                  <a:outerShdw blurRad="38100" dist="38100" dir="2700000" algn="tl">
                    <a:srgbClr val="C0C0C0"/>
                  </a:outerShdw>
                </a:effectLst>
                <a:latin typeface="Comic Sans MS" pitchFamily="66" charset="0"/>
              </a:rPr>
              <a:t> of SST, SSS, lidar and </a:t>
            </a:r>
            <a:r>
              <a:rPr lang="it-IT" sz="2000" dirty="0" err="1" smtClean="0">
                <a:effectLst>
                  <a:outerShdw blurRad="38100" dist="38100" dir="2700000" algn="tl">
                    <a:srgbClr val="C0C0C0"/>
                  </a:outerShdw>
                </a:effectLst>
                <a:latin typeface="Comic Sans MS" pitchFamily="66" charset="0"/>
              </a:rPr>
              <a:t>fluorescence</a:t>
            </a:r>
            <a:endParaRPr lang="it-IT" sz="2000" dirty="0" smtClean="0">
              <a:effectLst>
                <a:outerShdw blurRad="38100" dist="38100" dir="2700000" algn="tl">
                  <a:srgbClr val="C0C0C0"/>
                </a:outerShdw>
              </a:effectLst>
              <a:latin typeface="Comic Sans MS" pitchFamily="66" charset="0"/>
            </a:endParaRPr>
          </a:p>
          <a:p>
            <a:pPr>
              <a:spcBef>
                <a:spcPct val="50000"/>
              </a:spcBef>
            </a:pPr>
            <a:r>
              <a:rPr lang="it-IT" sz="2000" dirty="0" err="1" smtClean="0">
                <a:effectLst>
                  <a:outerShdw blurRad="38100" dist="38100" dir="2700000" algn="tl">
                    <a:srgbClr val="C0C0C0"/>
                  </a:outerShdw>
                </a:effectLst>
                <a:latin typeface="Comic Sans MS" pitchFamily="66" charset="0"/>
              </a:rPr>
              <a:t>Acoustic</a:t>
            </a:r>
            <a:r>
              <a:rPr lang="it-IT" sz="2000" dirty="0" smtClean="0">
                <a:effectLst>
                  <a:outerShdw blurRad="38100" dist="38100" dir="2700000" algn="tl">
                    <a:srgbClr val="C0C0C0"/>
                  </a:outerShdw>
                </a:effectLst>
                <a:latin typeface="Comic Sans MS" pitchFamily="66" charset="0"/>
              </a:rPr>
              <a:t> </a:t>
            </a:r>
            <a:r>
              <a:rPr lang="it-IT" sz="2000" dirty="0" err="1" smtClean="0">
                <a:effectLst>
                  <a:outerShdw blurRad="38100" dist="38100" dir="2700000" algn="tl">
                    <a:srgbClr val="C0C0C0"/>
                  </a:outerShdw>
                </a:effectLst>
                <a:latin typeface="Comic Sans MS" pitchFamily="66" charset="0"/>
              </a:rPr>
              <a:t>survey</a:t>
            </a:r>
            <a:r>
              <a:rPr lang="it-IT" sz="2000" dirty="0" smtClean="0">
                <a:effectLst>
                  <a:outerShdw blurRad="38100" dist="38100" dir="2700000" algn="tl">
                    <a:srgbClr val="C0C0C0"/>
                  </a:outerShdw>
                </a:effectLst>
                <a:latin typeface="Comic Sans MS" pitchFamily="66" charset="0"/>
              </a:rPr>
              <a:t> for krill </a:t>
            </a:r>
            <a:r>
              <a:rPr lang="it-IT" sz="2000" dirty="0" err="1" smtClean="0">
                <a:effectLst>
                  <a:outerShdw blurRad="38100" dist="38100" dir="2700000" algn="tl">
                    <a:srgbClr val="C0C0C0"/>
                  </a:outerShdw>
                </a:effectLst>
                <a:latin typeface="Comic Sans MS" pitchFamily="66" charset="0"/>
              </a:rPr>
              <a:t>detection</a:t>
            </a:r>
            <a:r>
              <a:rPr lang="it-IT" sz="2000" dirty="0" smtClean="0">
                <a:effectLst>
                  <a:outerShdw blurRad="38100" dist="38100" dir="2700000" algn="tl">
                    <a:srgbClr val="C0C0C0"/>
                  </a:outerShdw>
                </a:effectLst>
                <a:latin typeface="Comic Sans MS" pitchFamily="66" charset="0"/>
              </a:rPr>
              <a:t> </a:t>
            </a:r>
            <a:endParaRPr lang="it-IT" sz="2000" dirty="0">
              <a:effectLst>
                <a:outerShdw blurRad="38100" dist="38100" dir="2700000" algn="tl">
                  <a:srgbClr val="C0C0C0"/>
                </a:outerShdw>
              </a:effectLst>
              <a:latin typeface="Comic Sans MS" pitchFamily="66" charset="0"/>
            </a:endParaRPr>
          </a:p>
          <a:p>
            <a:pPr>
              <a:spcBef>
                <a:spcPct val="50000"/>
              </a:spcBef>
            </a:pPr>
            <a:r>
              <a:rPr lang="it-IT" sz="2000" dirty="0" err="1" smtClean="0">
                <a:effectLst>
                  <a:outerShdw blurRad="38100" dist="38100" dir="2700000" algn="tl">
                    <a:srgbClr val="C0C0C0"/>
                  </a:outerShdw>
                </a:effectLst>
                <a:latin typeface="Comic Sans MS" pitchFamily="66" charset="0"/>
              </a:rPr>
              <a:t>Measurement</a:t>
            </a:r>
            <a:r>
              <a:rPr lang="it-IT" sz="2000" dirty="0" smtClean="0">
                <a:effectLst>
                  <a:outerShdw blurRad="38100" dist="38100" dir="2700000" algn="tl">
                    <a:srgbClr val="C0C0C0"/>
                  </a:outerShdw>
                </a:effectLst>
                <a:latin typeface="Comic Sans MS" pitchFamily="66" charset="0"/>
              </a:rPr>
              <a:t> of </a:t>
            </a:r>
            <a:r>
              <a:rPr lang="it-IT" sz="2000" dirty="0" err="1" smtClean="0">
                <a:effectLst>
                  <a:outerShdw blurRad="38100" dist="38100" dir="2700000" algn="tl">
                    <a:srgbClr val="C0C0C0"/>
                  </a:outerShdw>
                </a:effectLst>
                <a:latin typeface="Comic Sans MS" pitchFamily="66" charset="0"/>
              </a:rPr>
              <a:t>atmospheric</a:t>
            </a:r>
            <a:r>
              <a:rPr lang="it-IT" sz="2000" dirty="0" smtClean="0">
                <a:effectLst>
                  <a:outerShdw blurRad="38100" dist="38100" dir="2700000" algn="tl">
                    <a:srgbClr val="C0C0C0"/>
                  </a:outerShdw>
                </a:effectLst>
                <a:latin typeface="Comic Sans MS" pitchFamily="66" charset="0"/>
              </a:rPr>
              <a:t> CO</a:t>
            </a:r>
            <a:r>
              <a:rPr lang="it-IT" sz="2000" baseline="-25000" dirty="0" smtClean="0">
                <a:effectLst>
                  <a:outerShdw blurRad="38100" dist="38100" dir="2700000" algn="tl">
                    <a:srgbClr val="C0C0C0"/>
                  </a:outerShdw>
                </a:effectLst>
                <a:latin typeface="Comic Sans MS" pitchFamily="66" charset="0"/>
              </a:rPr>
              <a:t>2</a:t>
            </a:r>
            <a:r>
              <a:rPr lang="it-IT" sz="2000" dirty="0" smtClean="0">
                <a:effectLst>
                  <a:outerShdw blurRad="38100" dist="38100" dir="2700000" algn="tl">
                    <a:srgbClr val="C0C0C0"/>
                  </a:outerShdw>
                </a:effectLst>
                <a:latin typeface="Comic Sans MS" pitchFamily="66" charset="0"/>
              </a:rPr>
              <a:t>  </a:t>
            </a:r>
            <a:endParaRPr lang="it-IT" sz="2000" dirty="0">
              <a:effectLst>
                <a:outerShdw blurRad="38100" dist="38100" dir="2700000" algn="tl">
                  <a:srgbClr val="C0C0C0"/>
                </a:outerShdw>
              </a:effectLst>
              <a:latin typeface="Comic Sans MS" pitchFamily="66" charset="0"/>
            </a:endParaRPr>
          </a:p>
        </p:txBody>
      </p:sp>
      <p:pic>
        <p:nvPicPr>
          <p:cNvPr id="9" name="Picture 7" descr="logo rome"/>
          <p:cNvPicPr>
            <a:picLocks noChangeAspect="1" noChangeArrowheads="1"/>
          </p:cNvPicPr>
          <p:nvPr/>
        </p:nvPicPr>
        <p:blipFill>
          <a:blip r:embed="rId3" cstate="print"/>
          <a:srcRect l="19685" t="36745" r="27559" b="44620"/>
          <a:stretch>
            <a:fillRect/>
          </a:stretch>
        </p:blipFill>
        <p:spPr bwMode="auto">
          <a:xfrm>
            <a:off x="6731000" y="0"/>
            <a:ext cx="2413000" cy="639762"/>
          </a:xfrm>
          <a:prstGeom prst="rect">
            <a:avLst/>
          </a:prstGeom>
          <a:noFill/>
        </p:spPr>
      </p:pic>
      <p:sp>
        <p:nvSpPr>
          <p:cNvPr id="5" name="CasellaDiTesto 4"/>
          <p:cNvSpPr txBox="1"/>
          <p:nvPr/>
        </p:nvSpPr>
        <p:spPr>
          <a:xfrm>
            <a:off x="329767" y="4941168"/>
            <a:ext cx="8922753" cy="1631216"/>
          </a:xfrm>
          <a:prstGeom prst="rect">
            <a:avLst/>
          </a:prstGeom>
          <a:noFill/>
        </p:spPr>
        <p:txBody>
          <a:bodyPr wrap="square" rtlCol="0">
            <a:spAutoFit/>
          </a:bodyPr>
          <a:lstStyle/>
          <a:p>
            <a:r>
              <a:rPr lang="it-IT" sz="2000" b="1" dirty="0" smtClean="0"/>
              <a:t>Three </a:t>
            </a:r>
            <a:r>
              <a:rPr lang="it-IT" sz="2000" b="1" dirty="0" err="1" smtClean="0"/>
              <a:t>areas</a:t>
            </a:r>
            <a:r>
              <a:rPr lang="it-IT" sz="2000" b="1" dirty="0" smtClean="0"/>
              <a:t>:</a:t>
            </a:r>
          </a:p>
          <a:p>
            <a:r>
              <a:rPr lang="it-IT" sz="2000" b="1" dirty="0" smtClean="0">
                <a:solidFill>
                  <a:schemeClr val="accent1">
                    <a:lumMod val="75000"/>
                  </a:schemeClr>
                </a:solidFill>
              </a:rPr>
              <a:t>RoME1</a:t>
            </a:r>
            <a:r>
              <a:rPr lang="it-IT" sz="2000" dirty="0"/>
              <a:t>-</a:t>
            </a:r>
            <a:r>
              <a:rPr lang="it-IT" sz="2000" dirty="0" smtClean="0"/>
              <a:t> </a:t>
            </a:r>
            <a:r>
              <a:rPr lang="en-GB" sz="2000" dirty="0" smtClean="0"/>
              <a:t>offshore, northern part of Ross Sea </a:t>
            </a:r>
            <a:r>
              <a:rPr lang="en-GB" sz="2000" dirty="0" err="1" smtClean="0"/>
              <a:t>polynya</a:t>
            </a:r>
            <a:r>
              <a:rPr lang="en-GB" sz="2000" dirty="0" smtClean="0"/>
              <a:t>, frontal zone with </a:t>
            </a:r>
            <a:r>
              <a:rPr lang="en-GB" sz="2000" dirty="0" err="1" smtClean="0"/>
              <a:t>meltwater</a:t>
            </a:r>
            <a:r>
              <a:rPr lang="en-GB" sz="2000" dirty="0" smtClean="0"/>
              <a:t> influence</a:t>
            </a:r>
          </a:p>
          <a:p>
            <a:r>
              <a:rPr lang="en-GB" sz="2000" b="1" dirty="0" smtClean="0">
                <a:solidFill>
                  <a:schemeClr val="accent1">
                    <a:lumMod val="75000"/>
                  </a:schemeClr>
                </a:solidFill>
              </a:rPr>
              <a:t>RoME2</a:t>
            </a:r>
            <a:r>
              <a:rPr lang="en-GB" sz="2000" dirty="0" smtClean="0"/>
              <a:t> - coastward, Terra Nova Bay </a:t>
            </a:r>
            <a:r>
              <a:rPr lang="en-GB" sz="2000" dirty="0" err="1" smtClean="0"/>
              <a:t>polynya</a:t>
            </a:r>
            <a:r>
              <a:rPr lang="en-GB" sz="2000" dirty="0" smtClean="0"/>
              <a:t>, HSSW signals</a:t>
            </a:r>
          </a:p>
          <a:p>
            <a:r>
              <a:rPr lang="en-GB" sz="2000" b="1" dirty="0" smtClean="0">
                <a:solidFill>
                  <a:schemeClr val="accent1">
                    <a:lumMod val="75000"/>
                  </a:schemeClr>
                </a:solidFill>
              </a:rPr>
              <a:t>RoME3</a:t>
            </a:r>
            <a:r>
              <a:rPr lang="en-GB" sz="2000" dirty="0" smtClean="0"/>
              <a:t> -  offshore, southern area, complex hydrodynamic features</a:t>
            </a:r>
            <a:endParaRPr lang="en-GB" sz="2000" dirty="0"/>
          </a:p>
        </p:txBody>
      </p:sp>
    </p:spTree>
    <p:extLst>
      <p:ext uri="{BB962C8B-B14F-4D97-AF65-F5344CB8AC3E}">
        <p14:creationId xmlns:p14="http://schemas.microsoft.com/office/powerpoint/2010/main" val="40879637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magine 10" descr="sst_16gen2014_new_band_3.jpg"/>
          <p:cNvPicPr>
            <a:picLocks noChangeAspect="1"/>
          </p:cNvPicPr>
          <p:nvPr/>
        </p:nvPicPr>
        <p:blipFill>
          <a:blip r:embed="rId2"/>
          <a:srcRect r="8621"/>
          <a:stretch>
            <a:fillRect/>
          </a:stretch>
        </p:blipFill>
        <p:spPr>
          <a:xfrm>
            <a:off x="0" y="-24"/>
            <a:ext cx="4071934" cy="3380400"/>
          </a:xfrm>
          <a:prstGeom prst="rect">
            <a:avLst/>
          </a:prstGeom>
        </p:spPr>
      </p:pic>
      <p:pic>
        <p:nvPicPr>
          <p:cNvPr id="1027" name="Picture 3" descr="ROME_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49321" y="372572"/>
            <a:ext cx="3788510" cy="298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8"/>
          <p:cNvSpPr txBox="1">
            <a:spLocks noChangeArrowheads="1"/>
          </p:cNvSpPr>
          <p:nvPr/>
        </p:nvSpPr>
        <p:spPr bwMode="auto">
          <a:xfrm>
            <a:off x="2145865" y="5291138"/>
            <a:ext cx="228551"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it-IT" altLang="it-IT" sz="1100" b="0" i="0" u="none" strike="noStrike" cap="none" normalizeH="0" baseline="0" smtClean="0">
                <a:ln>
                  <a:noFill/>
                </a:ln>
                <a:solidFill>
                  <a:schemeClr val="tx1"/>
                </a:solidFill>
                <a:effectLst/>
                <a:latin typeface="Calibri" pitchFamily="34" charset="0"/>
                <a:cs typeface="Arial" pitchFamily="34" charset="0"/>
              </a:rPr>
              <a:t>C</a:t>
            </a:r>
            <a:endParaRPr kumimoji="0" lang="it-IT" altLang="it-IT" sz="1800" b="0" i="0" u="none" strike="noStrike" cap="none" normalizeH="0" baseline="0" smtClean="0">
              <a:ln>
                <a:noFill/>
              </a:ln>
              <a:solidFill>
                <a:schemeClr val="tx1"/>
              </a:solidFill>
              <a:effectLst/>
              <a:latin typeface="Arial" pitchFamily="34" charset="0"/>
              <a:cs typeface="Arial" pitchFamily="34" charset="0"/>
            </a:endParaRPr>
          </a:p>
        </p:txBody>
      </p:sp>
      <p:pic>
        <p:nvPicPr>
          <p:cNvPr id="1033" name="Immagine 0" descr="Hlifmap_CHL2014-01-16_2014-01-18.png"/>
          <p:cNvPicPr>
            <a:picLocks noChangeAspect="1" noChangeArrowheads="1"/>
          </p:cNvPicPr>
          <p:nvPr/>
        </p:nvPicPr>
        <p:blipFill rotWithShape="1">
          <a:blip r:embed="rId4">
            <a:extLst>
              <a:ext uri="{28A0092B-C50C-407E-A947-70E740481C1C}">
                <a14:useLocalDpi xmlns:a14="http://schemas.microsoft.com/office/drawing/2010/main" val="0"/>
              </a:ext>
            </a:extLst>
          </a:blip>
          <a:srcRect l="27451" t="5821" b="8985"/>
          <a:stretch/>
        </p:blipFill>
        <p:spPr bwMode="auto">
          <a:xfrm>
            <a:off x="5371886" y="3429000"/>
            <a:ext cx="3765945" cy="331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1" name="Picture 17" descr="C:\Users\Yuri\Dropbox\corso sat\ROME\16 gen\sst_16gen2014_legend.bmp"/>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27569"/>
          <a:stretch/>
        </p:blipFill>
        <p:spPr bwMode="auto">
          <a:xfrm>
            <a:off x="14097" y="-13048"/>
            <a:ext cx="3266170" cy="360000"/>
          </a:xfrm>
          <a:prstGeom prst="rect">
            <a:avLst/>
          </a:prstGeom>
          <a:noFill/>
          <a:extLst>
            <a:ext uri="{909E8E84-426E-40DD-AFC4-6F175D3DCCD1}">
              <a14:hiddenFill xmlns:a14="http://schemas.microsoft.com/office/drawing/2010/main">
                <a:solidFill>
                  <a:srgbClr val="FFFFFF"/>
                </a:solidFill>
              </a14:hiddenFill>
            </a:ext>
          </a:extLst>
        </p:spPr>
      </p:pic>
      <p:pic>
        <p:nvPicPr>
          <p:cNvPr id="1043" name="Picture 19" descr="C:\Users\Yuri\Dropbox\corso sat\ROME\16 gen\subset_0_of_A2014016050000_chlor_land.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r="22258"/>
          <a:stretch/>
        </p:blipFill>
        <p:spPr bwMode="auto">
          <a:xfrm>
            <a:off x="0" y="3478362"/>
            <a:ext cx="4067944" cy="3379638"/>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C:\Users\Yuri\Dropbox\corso sat\ROME\16 gen\subset_0_of_A2014016050000_legend.bmp"/>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28700"/>
          <a:stretch/>
        </p:blipFill>
        <p:spPr bwMode="auto">
          <a:xfrm>
            <a:off x="16719" y="3452297"/>
            <a:ext cx="3174048" cy="360040"/>
          </a:xfrm>
          <a:prstGeom prst="rect">
            <a:avLst/>
          </a:prstGeom>
          <a:noFill/>
          <a:extLst>
            <a:ext uri="{909E8E84-426E-40DD-AFC4-6F175D3DCCD1}">
              <a14:hiddenFill xmlns:a14="http://schemas.microsoft.com/office/drawing/2010/main">
                <a:solidFill>
                  <a:srgbClr val="FFFFFF"/>
                </a:solidFill>
              </a14:hiddenFill>
            </a:ext>
          </a:extLst>
        </p:spPr>
      </p:pic>
      <p:sp>
        <p:nvSpPr>
          <p:cNvPr id="2" name="CasellaDiTesto 1"/>
          <p:cNvSpPr txBox="1"/>
          <p:nvPr/>
        </p:nvSpPr>
        <p:spPr>
          <a:xfrm>
            <a:off x="16719" y="539388"/>
            <a:ext cx="633507" cy="369332"/>
          </a:xfrm>
          <a:prstGeom prst="rect">
            <a:avLst/>
          </a:prstGeom>
          <a:noFill/>
        </p:spPr>
        <p:txBody>
          <a:bodyPr wrap="none" rtlCol="0">
            <a:spAutoFit/>
          </a:bodyPr>
          <a:lstStyle/>
          <a:p>
            <a:r>
              <a:rPr lang="it-IT" b="1" dirty="0" smtClean="0">
                <a:solidFill>
                  <a:schemeClr val="bg1"/>
                </a:solidFill>
              </a:rPr>
              <a:t>SST</a:t>
            </a:r>
            <a:endParaRPr lang="it-IT" b="1" dirty="0">
              <a:solidFill>
                <a:schemeClr val="bg1"/>
              </a:solidFill>
            </a:endParaRPr>
          </a:p>
        </p:txBody>
      </p:sp>
      <p:sp>
        <p:nvSpPr>
          <p:cNvPr id="13" name="CasellaDiTesto 12"/>
          <p:cNvSpPr txBox="1"/>
          <p:nvPr/>
        </p:nvSpPr>
        <p:spPr>
          <a:xfrm>
            <a:off x="16719" y="4149080"/>
            <a:ext cx="1043876" cy="369332"/>
          </a:xfrm>
          <a:prstGeom prst="rect">
            <a:avLst/>
          </a:prstGeom>
          <a:noFill/>
        </p:spPr>
        <p:txBody>
          <a:bodyPr wrap="none" rtlCol="0">
            <a:spAutoFit/>
          </a:bodyPr>
          <a:lstStyle/>
          <a:p>
            <a:r>
              <a:rPr lang="it-IT" b="1" dirty="0" err="1" smtClean="0">
                <a:solidFill>
                  <a:schemeClr val="bg1"/>
                </a:solidFill>
              </a:rPr>
              <a:t>Chlor_a</a:t>
            </a:r>
            <a:endParaRPr lang="it-IT" b="1" dirty="0">
              <a:solidFill>
                <a:schemeClr val="bg1"/>
              </a:solidFill>
            </a:endParaRPr>
          </a:p>
        </p:txBody>
      </p:sp>
      <p:sp>
        <p:nvSpPr>
          <p:cNvPr id="12" name="CasellaDiTesto 11"/>
          <p:cNvSpPr txBox="1"/>
          <p:nvPr/>
        </p:nvSpPr>
        <p:spPr>
          <a:xfrm>
            <a:off x="6215074" y="31562"/>
            <a:ext cx="1967205" cy="369332"/>
          </a:xfrm>
          <a:prstGeom prst="rect">
            <a:avLst/>
          </a:prstGeom>
          <a:noFill/>
        </p:spPr>
        <p:txBody>
          <a:bodyPr wrap="none" rtlCol="0">
            <a:spAutoFit/>
          </a:bodyPr>
          <a:lstStyle/>
          <a:p>
            <a:r>
              <a:rPr lang="it-IT" b="1" dirty="0" smtClean="0">
                <a:solidFill>
                  <a:schemeClr val="bg1"/>
                </a:solidFill>
              </a:rPr>
              <a:t>16 </a:t>
            </a:r>
            <a:r>
              <a:rPr lang="it-IT" b="1" dirty="0" err="1" smtClean="0">
                <a:solidFill>
                  <a:schemeClr val="bg1"/>
                </a:solidFill>
              </a:rPr>
              <a:t>January</a:t>
            </a:r>
            <a:r>
              <a:rPr lang="it-IT" b="1" dirty="0" smtClean="0">
                <a:solidFill>
                  <a:schemeClr val="bg1"/>
                </a:solidFill>
              </a:rPr>
              <a:t> 2014</a:t>
            </a:r>
            <a:endParaRPr lang="it-IT" b="1" dirty="0">
              <a:solidFill>
                <a:schemeClr val="bg1"/>
              </a:solidFill>
            </a:endParaRPr>
          </a:p>
        </p:txBody>
      </p:sp>
      <p:sp>
        <p:nvSpPr>
          <p:cNvPr id="3" name="CasellaDiTesto 2"/>
          <p:cNvSpPr txBox="1"/>
          <p:nvPr/>
        </p:nvSpPr>
        <p:spPr>
          <a:xfrm>
            <a:off x="4067944" y="41360"/>
            <a:ext cx="4248472" cy="954107"/>
          </a:xfrm>
          <a:prstGeom prst="rect">
            <a:avLst/>
          </a:prstGeom>
          <a:noFill/>
        </p:spPr>
        <p:txBody>
          <a:bodyPr wrap="square" rtlCol="0">
            <a:spAutoFit/>
          </a:bodyPr>
          <a:lstStyle/>
          <a:p>
            <a:r>
              <a:rPr lang="en-GB" sz="2800" b="1" dirty="0" smtClean="0"/>
              <a:t>ROME 1 </a:t>
            </a:r>
            <a:r>
              <a:rPr lang="it-IT" sz="2400" dirty="0">
                <a:solidFill>
                  <a:srgbClr val="000000"/>
                </a:solidFill>
                <a:latin typeface="Comic Sans MS" pitchFamily="66" charset="0"/>
                <a:ea typeface="Times New Roman" pitchFamily="18" charset="0"/>
                <a:cs typeface="Tahoma" pitchFamily="34" charset="0"/>
              </a:rPr>
              <a:t>16-17/01/2014 </a:t>
            </a:r>
            <a:endParaRPr lang="it-IT" sz="2400" dirty="0"/>
          </a:p>
          <a:p>
            <a:r>
              <a:rPr lang="en-GB" sz="2800" b="1" dirty="0" smtClean="0"/>
              <a:t> </a:t>
            </a:r>
            <a:endParaRPr lang="en-GB" sz="2800" b="1" dirty="0"/>
          </a:p>
        </p:txBody>
      </p:sp>
    </p:spTree>
    <p:extLst>
      <p:ext uri="{BB962C8B-B14F-4D97-AF65-F5344CB8AC3E}">
        <p14:creationId xmlns:p14="http://schemas.microsoft.com/office/powerpoint/2010/main" val="4962181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rotWithShape="1">
          <a:blip r:embed="rId2" cstate="print">
            <a:extLst>
              <a:ext uri="{28A0092B-C50C-407E-A947-70E740481C1C}">
                <a14:useLocalDpi xmlns:a14="http://schemas.microsoft.com/office/drawing/2010/main" val="0"/>
              </a:ext>
            </a:extLst>
          </a:blip>
          <a:srcRect r="15660"/>
          <a:stretch/>
        </p:blipFill>
        <p:spPr>
          <a:xfrm>
            <a:off x="-1" y="3429000"/>
            <a:ext cx="4477611" cy="3429000"/>
          </a:xfrm>
          <a:prstGeom prst="rect">
            <a:avLst/>
          </a:prstGeom>
        </p:spPr>
      </p:pic>
      <p:pic>
        <p:nvPicPr>
          <p:cNvPr id="2052" name="Picture 4" descr="ROME_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60852" y="0"/>
            <a:ext cx="4683149" cy="3419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7" name="Immagine 2" descr="Hlifmap_CHL2014-01-26_2014-01-28.png"/>
          <p:cNvPicPr>
            <a:picLocks noChangeAspect="1" noChangeArrowheads="1"/>
          </p:cNvPicPr>
          <p:nvPr/>
        </p:nvPicPr>
        <p:blipFill>
          <a:blip r:embed="rId4">
            <a:extLst>
              <a:ext uri="{28A0092B-C50C-407E-A947-70E740481C1C}">
                <a14:useLocalDpi xmlns:a14="http://schemas.microsoft.com/office/drawing/2010/main" val="0"/>
              </a:ext>
            </a:extLst>
          </a:blip>
          <a:srcRect l="16833"/>
          <a:stretch>
            <a:fillRect/>
          </a:stretch>
        </p:blipFill>
        <p:spPr bwMode="auto">
          <a:xfrm>
            <a:off x="5345158" y="3429000"/>
            <a:ext cx="3798842" cy="3426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Immagine 1"/>
          <p:cNvPicPr>
            <a:picLocks noChangeAspect="1"/>
          </p:cNvPicPr>
          <p:nvPr/>
        </p:nvPicPr>
        <p:blipFill rotWithShape="1">
          <a:blip r:embed="rId5" cstate="print">
            <a:extLst>
              <a:ext uri="{28A0092B-C50C-407E-A947-70E740481C1C}">
                <a14:useLocalDpi xmlns:a14="http://schemas.microsoft.com/office/drawing/2010/main" val="0"/>
              </a:ext>
            </a:extLst>
          </a:blip>
          <a:srcRect r="15660"/>
          <a:stretch/>
        </p:blipFill>
        <p:spPr>
          <a:xfrm>
            <a:off x="0" y="28025"/>
            <a:ext cx="4427984" cy="3390995"/>
          </a:xfrm>
          <a:prstGeom prst="rect">
            <a:avLst/>
          </a:prstGeom>
        </p:spPr>
      </p:pic>
      <p:sp>
        <p:nvSpPr>
          <p:cNvPr id="6" name="CasellaDiTesto 5"/>
          <p:cNvSpPr txBox="1"/>
          <p:nvPr/>
        </p:nvSpPr>
        <p:spPr>
          <a:xfrm>
            <a:off x="3816632" y="571421"/>
            <a:ext cx="633507" cy="369332"/>
          </a:xfrm>
          <a:prstGeom prst="rect">
            <a:avLst/>
          </a:prstGeom>
          <a:noFill/>
        </p:spPr>
        <p:txBody>
          <a:bodyPr wrap="none" rtlCol="0">
            <a:spAutoFit/>
          </a:bodyPr>
          <a:lstStyle/>
          <a:p>
            <a:r>
              <a:rPr lang="it-IT" b="1" dirty="0" smtClean="0">
                <a:solidFill>
                  <a:schemeClr val="bg1"/>
                </a:solidFill>
              </a:rPr>
              <a:t>SST</a:t>
            </a:r>
            <a:endParaRPr lang="it-IT" b="1" dirty="0">
              <a:solidFill>
                <a:schemeClr val="bg1"/>
              </a:solidFill>
            </a:endParaRPr>
          </a:p>
        </p:txBody>
      </p:sp>
      <p:sp>
        <p:nvSpPr>
          <p:cNvPr id="7" name="CasellaDiTesto 6"/>
          <p:cNvSpPr txBox="1"/>
          <p:nvPr/>
        </p:nvSpPr>
        <p:spPr>
          <a:xfrm>
            <a:off x="3433734" y="3866085"/>
            <a:ext cx="1043876" cy="369332"/>
          </a:xfrm>
          <a:prstGeom prst="rect">
            <a:avLst/>
          </a:prstGeom>
          <a:noFill/>
        </p:spPr>
        <p:txBody>
          <a:bodyPr wrap="none" rtlCol="0">
            <a:spAutoFit/>
          </a:bodyPr>
          <a:lstStyle/>
          <a:p>
            <a:r>
              <a:rPr lang="it-IT" b="1" dirty="0" err="1" smtClean="0">
                <a:solidFill>
                  <a:schemeClr val="bg1"/>
                </a:solidFill>
              </a:rPr>
              <a:t>Chlor_a</a:t>
            </a:r>
            <a:endParaRPr lang="it-IT" b="1" dirty="0">
              <a:solidFill>
                <a:schemeClr val="bg1"/>
              </a:solidFill>
            </a:endParaRPr>
          </a:p>
        </p:txBody>
      </p:sp>
      <p:pic>
        <p:nvPicPr>
          <p:cNvPr id="5" name="Immagine 4"/>
          <p:cNvPicPr>
            <a:picLocks noChangeAspect="1"/>
          </p:cNvPicPr>
          <p:nvPr/>
        </p:nvPicPr>
        <p:blipFill rotWithShape="1">
          <a:blip r:embed="rId6">
            <a:extLst>
              <a:ext uri="{28A0092B-C50C-407E-A947-70E740481C1C}">
                <a14:useLocalDpi xmlns:a14="http://schemas.microsoft.com/office/drawing/2010/main" val="0"/>
              </a:ext>
            </a:extLst>
          </a:blip>
          <a:srcRect t="26954"/>
          <a:stretch/>
        </p:blipFill>
        <p:spPr>
          <a:xfrm>
            <a:off x="16719" y="3501419"/>
            <a:ext cx="3590701" cy="360000"/>
          </a:xfrm>
          <a:prstGeom prst="rect">
            <a:avLst/>
          </a:prstGeom>
        </p:spPr>
      </p:pic>
      <p:sp>
        <p:nvSpPr>
          <p:cNvPr id="9" name="CasellaDiTesto 8"/>
          <p:cNvSpPr txBox="1"/>
          <p:nvPr/>
        </p:nvSpPr>
        <p:spPr>
          <a:xfrm>
            <a:off x="6858016" y="642918"/>
            <a:ext cx="1967205" cy="369332"/>
          </a:xfrm>
          <a:prstGeom prst="rect">
            <a:avLst/>
          </a:prstGeom>
          <a:noFill/>
        </p:spPr>
        <p:txBody>
          <a:bodyPr wrap="none" rtlCol="0">
            <a:spAutoFit/>
          </a:bodyPr>
          <a:lstStyle/>
          <a:p>
            <a:r>
              <a:rPr lang="it-IT" b="1" dirty="0" smtClean="0"/>
              <a:t>28 </a:t>
            </a:r>
            <a:r>
              <a:rPr lang="it-IT" b="1" dirty="0" err="1" smtClean="0"/>
              <a:t>January</a:t>
            </a:r>
            <a:r>
              <a:rPr lang="it-IT" b="1" dirty="0" smtClean="0"/>
              <a:t> 2014</a:t>
            </a:r>
            <a:endParaRPr lang="it-IT" b="1" dirty="0"/>
          </a:p>
        </p:txBody>
      </p:sp>
      <p:pic>
        <p:nvPicPr>
          <p:cNvPr id="10" name="Immagine 9" descr="subset_0_of_A2014028034500sst_legend.bmp"/>
          <p:cNvPicPr>
            <a:picLocks noChangeAspect="1"/>
          </p:cNvPicPr>
          <p:nvPr/>
        </p:nvPicPr>
        <p:blipFill>
          <a:blip r:embed="rId7"/>
          <a:srcRect t="22930"/>
          <a:stretch>
            <a:fillRect/>
          </a:stretch>
        </p:blipFill>
        <p:spPr>
          <a:xfrm>
            <a:off x="-32" y="71414"/>
            <a:ext cx="3670090" cy="360000"/>
          </a:xfrm>
          <a:prstGeom prst="rect">
            <a:avLst/>
          </a:prstGeom>
        </p:spPr>
      </p:pic>
      <p:sp>
        <p:nvSpPr>
          <p:cNvPr id="11" name="CasellaDiTesto 10"/>
          <p:cNvSpPr txBox="1"/>
          <p:nvPr/>
        </p:nvSpPr>
        <p:spPr>
          <a:xfrm>
            <a:off x="4427984" y="6324665"/>
            <a:ext cx="4248472" cy="954107"/>
          </a:xfrm>
          <a:prstGeom prst="rect">
            <a:avLst/>
          </a:prstGeom>
          <a:noFill/>
        </p:spPr>
        <p:txBody>
          <a:bodyPr wrap="square" rtlCol="0">
            <a:spAutoFit/>
          </a:bodyPr>
          <a:lstStyle/>
          <a:p>
            <a:r>
              <a:rPr lang="en-GB" sz="2800" b="1" dirty="0" smtClean="0"/>
              <a:t>ROME 2 </a:t>
            </a:r>
            <a:r>
              <a:rPr lang="it-IT" sz="2400" dirty="0">
                <a:solidFill>
                  <a:srgbClr val="000000"/>
                </a:solidFill>
                <a:latin typeface="Comic Sans MS" pitchFamily="66" charset="0"/>
                <a:ea typeface="Times New Roman" pitchFamily="18" charset="0"/>
                <a:cs typeface="Tahoma" pitchFamily="34" charset="0"/>
              </a:rPr>
              <a:t>26-28/01/2014</a:t>
            </a:r>
            <a:endParaRPr lang="it-IT" sz="2800" dirty="0">
              <a:latin typeface="Comic Sans MS" pitchFamily="66" charset="0"/>
            </a:endParaRPr>
          </a:p>
          <a:p>
            <a:endParaRPr lang="en-GB" sz="2800" b="1" dirty="0"/>
          </a:p>
        </p:txBody>
      </p:sp>
    </p:spTree>
    <p:extLst>
      <p:ext uri="{BB962C8B-B14F-4D97-AF65-F5344CB8AC3E}">
        <p14:creationId xmlns:p14="http://schemas.microsoft.com/office/powerpoint/2010/main" val="3932202319"/>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3135</TotalTime>
  <Words>4432</Words>
  <Application>Microsoft Office PowerPoint</Application>
  <PresentationFormat>Presentazione su schermo (4:3)</PresentationFormat>
  <Paragraphs>517</Paragraphs>
  <Slides>43</Slides>
  <Notes>15</Notes>
  <HiddenSlides>0</HiddenSlides>
  <MMClips>0</MMClips>
  <ScaleCrop>false</ScaleCrop>
  <HeadingPairs>
    <vt:vector size="8" baseType="variant">
      <vt:variant>
        <vt:lpstr>Caratteri utilizzati</vt:lpstr>
      </vt:variant>
      <vt:variant>
        <vt:i4>11</vt:i4>
      </vt:variant>
      <vt:variant>
        <vt:lpstr>Tema</vt:lpstr>
      </vt:variant>
      <vt:variant>
        <vt:i4>1</vt:i4>
      </vt:variant>
      <vt:variant>
        <vt:lpstr>Server OLE incorporati</vt:lpstr>
      </vt:variant>
      <vt:variant>
        <vt:i4>1</vt:i4>
      </vt:variant>
      <vt:variant>
        <vt:lpstr>Titoli diapositive</vt:lpstr>
      </vt:variant>
      <vt:variant>
        <vt:i4>43</vt:i4>
      </vt:variant>
    </vt:vector>
  </HeadingPairs>
  <TitlesOfParts>
    <vt:vector size="56" baseType="lpstr">
      <vt:lpstr>Batang</vt:lpstr>
      <vt:lpstr>ＭＳ Ｐゴシック</vt:lpstr>
      <vt:lpstr>Arial</vt:lpstr>
      <vt:lpstr>Calibri</vt:lpstr>
      <vt:lpstr>Comic Sans MS</vt:lpstr>
      <vt:lpstr>Helvetica</vt:lpstr>
      <vt:lpstr>Microsoft Sans Serif</vt:lpstr>
      <vt:lpstr>Symbol</vt:lpstr>
      <vt:lpstr>Tahoma</vt:lpstr>
      <vt:lpstr>Times New Roman</vt:lpstr>
      <vt:lpstr>Trebuchet MS</vt:lpstr>
      <vt:lpstr>Tema di Office</vt:lpstr>
      <vt:lpstr>Immagine bitmap</vt:lpstr>
      <vt:lpstr>Presentazione standard di PowerPoint</vt:lpstr>
      <vt:lpstr>Presentazione standard di PowerPoint</vt:lpstr>
      <vt:lpstr>Moorings </vt:lpstr>
      <vt:lpstr>Antarctic Circumpolar Current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Physical and biological forcing on the mesoscale variability of the carbonate system in the Ross Sea (Antarctica) during the summer season 2014.(first  paper submitted)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Pasquale</dc:creator>
  <cp:lastModifiedBy>Pierpaolo Falco</cp:lastModifiedBy>
  <cp:revision>344</cp:revision>
  <dcterms:created xsi:type="dcterms:W3CDTF">2015-05-28T10:44:20Z</dcterms:created>
  <dcterms:modified xsi:type="dcterms:W3CDTF">2015-07-24T13:18:22Z</dcterms:modified>
</cp:coreProperties>
</file>