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0" r:id="rId1"/>
    <p:sldMasterId id="2147484016" r:id="rId2"/>
    <p:sldMasterId id="2147495565" r:id="rId3"/>
    <p:sldMasterId id="2147495577" r:id="rId4"/>
    <p:sldMasterId id="2147495589" r:id="rId5"/>
    <p:sldMasterId id="2147495601" r:id="rId6"/>
  </p:sldMasterIdLst>
  <p:notesMasterIdLst>
    <p:notesMasterId r:id="rId33"/>
  </p:notesMasterIdLst>
  <p:handoutMasterIdLst>
    <p:handoutMasterId r:id="rId34"/>
  </p:handoutMasterIdLst>
  <p:sldIdLst>
    <p:sldId id="256" r:id="rId7"/>
    <p:sldId id="731" r:id="rId8"/>
    <p:sldId id="733" r:id="rId9"/>
    <p:sldId id="736" r:id="rId10"/>
    <p:sldId id="737" r:id="rId11"/>
    <p:sldId id="738" r:id="rId12"/>
    <p:sldId id="739" r:id="rId13"/>
    <p:sldId id="748" r:id="rId14"/>
    <p:sldId id="740" r:id="rId15"/>
    <p:sldId id="741" r:id="rId16"/>
    <p:sldId id="763" r:id="rId17"/>
    <p:sldId id="764" r:id="rId18"/>
    <p:sldId id="762" r:id="rId19"/>
    <p:sldId id="745" r:id="rId20"/>
    <p:sldId id="746" r:id="rId21"/>
    <p:sldId id="750" r:id="rId22"/>
    <p:sldId id="752" r:id="rId23"/>
    <p:sldId id="753" r:id="rId24"/>
    <p:sldId id="754" r:id="rId25"/>
    <p:sldId id="755" r:id="rId26"/>
    <p:sldId id="756" r:id="rId27"/>
    <p:sldId id="757" r:id="rId28"/>
    <p:sldId id="758" r:id="rId29"/>
    <p:sldId id="759" r:id="rId30"/>
    <p:sldId id="760" r:id="rId31"/>
    <p:sldId id="761" r:id="rId32"/>
  </p:sldIdLst>
  <p:sldSz cx="9144000" cy="6858000" type="screen4x3"/>
  <p:notesSz cx="6858000" cy="9296400"/>
  <p:embeddedFontLst>
    <p:embeddedFont>
      <p:font typeface="Batang" panose="02030600000101010101" pitchFamily="18" charset="-127"/>
      <p:regular r:id="rId35"/>
    </p:embeddedFont>
    <p:embeddedFont>
      <p:font typeface="Tahoma" panose="020B0604030504040204" pitchFamily="34" charset="0"/>
      <p:regular r:id="rId36"/>
      <p:bold r:id="rId37"/>
    </p:embeddedFont>
    <p:embeddedFont>
      <p:font typeface="Comic Sans MS" panose="030F0702030302020204" pitchFamily="66" charset="0"/>
      <p:regular r:id="rId38"/>
      <p:bold r:id="rId39"/>
    </p:embeddedFont>
  </p:embeddedFontLst>
  <p:defaultTextStyle>
    <a:defPPr>
      <a:defRPr lang="en-US"/>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FF0000"/>
    <a:srgbClr val="66FFFF"/>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2308" autoAdjust="0"/>
  </p:normalViewPr>
  <p:slideViewPr>
    <p:cSldViewPr>
      <p:cViewPr varScale="1">
        <p:scale>
          <a:sx n="104" d="100"/>
          <a:sy n="104" d="100"/>
        </p:scale>
        <p:origin x="-6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95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88506" tIns="44255" rIns="88506" bIns="44255" numCol="1" anchor="t" anchorCtr="0" compatLnSpc="1">
            <a:prstTxWarp prst="textNoShape">
              <a:avLst/>
            </a:prstTxWarp>
          </a:bodyPr>
          <a:lstStyle>
            <a:lvl1pPr defTabSz="884762">
              <a:defRPr sz="1200" b="0">
                <a:latin typeface="Arial" charset="0"/>
              </a:defRPr>
            </a:lvl1pPr>
          </a:lstStyle>
          <a:p>
            <a:pPr>
              <a:defRPr/>
            </a:pPr>
            <a:endParaRPr lang="en-US"/>
          </a:p>
        </p:txBody>
      </p:sp>
      <p:sp>
        <p:nvSpPr>
          <p:cNvPr id="61952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88506" tIns="44255" rIns="88506" bIns="44255" numCol="1" anchor="t" anchorCtr="0" compatLnSpc="1">
            <a:prstTxWarp prst="textNoShape">
              <a:avLst/>
            </a:prstTxWarp>
          </a:bodyPr>
          <a:lstStyle>
            <a:lvl1pPr algn="r" defTabSz="884762">
              <a:defRPr sz="1200" b="0">
                <a:latin typeface="Arial" charset="0"/>
              </a:defRPr>
            </a:lvl1pPr>
          </a:lstStyle>
          <a:p>
            <a:pPr>
              <a:defRPr/>
            </a:pPr>
            <a:endParaRPr lang="en-US"/>
          </a:p>
        </p:txBody>
      </p:sp>
      <p:sp>
        <p:nvSpPr>
          <p:cNvPr id="61952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88506" tIns="44255" rIns="88506" bIns="44255" numCol="1" anchor="b" anchorCtr="0" compatLnSpc="1">
            <a:prstTxWarp prst="textNoShape">
              <a:avLst/>
            </a:prstTxWarp>
          </a:bodyPr>
          <a:lstStyle>
            <a:lvl1pPr defTabSz="884762">
              <a:defRPr sz="1200" b="0">
                <a:latin typeface="Arial" charset="0"/>
              </a:defRPr>
            </a:lvl1pPr>
          </a:lstStyle>
          <a:p>
            <a:pPr>
              <a:defRPr/>
            </a:pPr>
            <a:endParaRPr lang="en-US"/>
          </a:p>
        </p:txBody>
      </p:sp>
      <p:sp>
        <p:nvSpPr>
          <p:cNvPr id="61952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88506" tIns="44255" rIns="88506" bIns="44255" numCol="1" anchor="b" anchorCtr="0" compatLnSpc="1">
            <a:prstTxWarp prst="textNoShape">
              <a:avLst/>
            </a:prstTxWarp>
          </a:bodyPr>
          <a:lstStyle>
            <a:lvl1pPr algn="r" defTabSz="884762">
              <a:defRPr sz="1200" b="0">
                <a:latin typeface="Arial" charset="0"/>
              </a:defRPr>
            </a:lvl1pPr>
          </a:lstStyle>
          <a:p>
            <a:pPr>
              <a:defRPr/>
            </a:pPr>
            <a:fld id="{97EF9145-122D-44DA-9903-61C5F52D06F3}" type="slidenum">
              <a:rPr lang="en-US"/>
              <a:pPr>
                <a:defRPr/>
              </a:pPr>
              <a:t>‹#›</a:t>
            </a:fld>
            <a:endParaRPr lang="en-US"/>
          </a:p>
        </p:txBody>
      </p:sp>
    </p:spTree>
    <p:extLst>
      <p:ext uri="{BB962C8B-B14F-4D97-AF65-F5344CB8AC3E}">
        <p14:creationId xmlns:p14="http://schemas.microsoft.com/office/powerpoint/2010/main" val="2641559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03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296" tIns="46149" rIns="92296" bIns="46149" numCol="1" anchor="t" anchorCtr="0" compatLnSpc="1">
            <a:prstTxWarp prst="textNoShape">
              <a:avLst/>
            </a:prstTxWarp>
          </a:bodyPr>
          <a:lstStyle>
            <a:lvl1pPr defTabSz="924402">
              <a:defRPr sz="1300" b="0">
                <a:latin typeface="Arial" charset="0"/>
              </a:defRPr>
            </a:lvl1pPr>
          </a:lstStyle>
          <a:p>
            <a:pPr>
              <a:defRPr/>
            </a:pPr>
            <a:endParaRPr lang="en-US"/>
          </a:p>
        </p:txBody>
      </p:sp>
      <p:sp>
        <p:nvSpPr>
          <p:cNvPr id="57037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2296" tIns="46149" rIns="92296" bIns="46149" numCol="1" anchor="t" anchorCtr="0" compatLnSpc="1">
            <a:prstTxWarp prst="textNoShape">
              <a:avLst/>
            </a:prstTxWarp>
          </a:bodyPr>
          <a:lstStyle>
            <a:lvl1pPr algn="r" defTabSz="924402">
              <a:defRPr sz="1300" b="0">
                <a:latin typeface="Arial" charset="0"/>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037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2296" tIns="46149" rIns="92296" bIns="461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037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2296" tIns="46149" rIns="92296" bIns="46149" numCol="1" anchor="b" anchorCtr="0" compatLnSpc="1">
            <a:prstTxWarp prst="textNoShape">
              <a:avLst/>
            </a:prstTxWarp>
          </a:bodyPr>
          <a:lstStyle>
            <a:lvl1pPr defTabSz="924402">
              <a:defRPr sz="1300" b="0">
                <a:latin typeface="Arial" charset="0"/>
              </a:defRPr>
            </a:lvl1pPr>
          </a:lstStyle>
          <a:p>
            <a:pPr>
              <a:defRPr/>
            </a:pPr>
            <a:endParaRPr lang="en-US"/>
          </a:p>
        </p:txBody>
      </p:sp>
      <p:sp>
        <p:nvSpPr>
          <p:cNvPr id="57037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2296" tIns="46149" rIns="92296" bIns="46149" numCol="1" anchor="b" anchorCtr="0" compatLnSpc="1">
            <a:prstTxWarp prst="textNoShape">
              <a:avLst/>
            </a:prstTxWarp>
          </a:bodyPr>
          <a:lstStyle>
            <a:lvl1pPr algn="r" defTabSz="924402">
              <a:defRPr sz="1300" b="0">
                <a:latin typeface="Arial" charset="0"/>
              </a:defRPr>
            </a:lvl1pPr>
          </a:lstStyle>
          <a:p>
            <a:pPr>
              <a:defRPr/>
            </a:pPr>
            <a:fld id="{89F74A4E-FD8D-481C-B272-13522F8C70D0}" type="slidenum">
              <a:rPr lang="en-US"/>
              <a:pPr>
                <a:defRPr/>
              </a:pPr>
              <a:t>‹#›</a:t>
            </a:fld>
            <a:endParaRPr lang="en-US"/>
          </a:p>
        </p:txBody>
      </p:sp>
    </p:spTree>
    <p:extLst>
      <p:ext uri="{BB962C8B-B14F-4D97-AF65-F5344CB8AC3E}">
        <p14:creationId xmlns:p14="http://schemas.microsoft.com/office/powerpoint/2010/main" val="1097522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649B902-36A8-454B-82F5-97B5A9A79283}" type="slidenum">
              <a:rPr lang="en-US" altLang="en-US" sz="1300" smtClean="0"/>
              <a:pPr eaLnBrk="1" hangingPunct="1">
                <a:spcBef>
                  <a:spcPct val="0"/>
                </a:spcBef>
              </a:pPr>
              <a:t>1</a:t>
            </a:fld>
            <a:endParaRPr lang="en-US" altLang="en-US" sz="13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8B7D72BF-D73F-4ABB-A1EB-426BE55CB5D3}" type="slidenum">
              <a:rPr lang="en-US" sz="1300" b="0">
                <a:solidFill>
                  <a:srgbClr val="000000"/>
                </a:solidFill>
              </a:rPr>
              <a:pPr eaLnBrk="1" hangingPunct="1"/>
              <a:t>10</a:t>
            </a:fld>
            <a:endParaRPr lang="en-US" sz="1300" b="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ECHAM5 temperatures were way too cold (esp. near the coast).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23925"/>
            <a:fld id="{2FFD1AE4-E189-4589-ADB1-472FEBB8F009}" type="slidenum">
              <a:rPr lang="en-US">
                <a:solidFill>
                  <a:srgbClr val="000000"/>
                </a:solidFill>
              </a:rPr>
              <a:pPr defTabSz="923925"/>
              <a:t>11</a:t>
            </a:fld>
            <a:endParaRPr lang="en-US">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dirty="0" smtClean="0"/>
              <a:t>This is simulated ice-area over just</a:t>
            </a:r>
            <a:r>
              <a:rPr lang="en-US" baseline="0" dirty="0" smtClean="0"/>
              <a:t> the continental shelf.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9A3BB2B2-2FCA-4959-BF96-087DEBBC11FF}" type="slidenum">
              <a:rPr lang="en-US" sz="1300" b="0">
                <a:solidFill>
                  <a:srgbClr val="000000"/>
                </a:solidFill>
              </a:rPr>
              <a:pPr eaLnBrk="1" hangingPunct="1"/>
              <a:t>12</a:t>
            </a:fld>
            <a:endParaRPr lang="en-US" sz="1300" b="0">
              <a:solidFill>
                <a:srgbClr val="000000"/>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23925"/>
            <a:fld id="{2FFD1AE4-E189-4589-ADB1-472FEBB8F009}" type="slidenum">
              <a:rPr lang="en-US">
                <a:solidFill>
                  <a:srgbClr val="000000"/>
                </a:solidFill>
              </a:rPr>
              <a:pPr defTabSz="923925"/>
              <a:t>13</a:t>
            </a:fld>
            <a:endParaRPr lang="en-US">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baseline="0" dirty="0" smtClean="0"/>
              <a:t>Note observed estimates are 12-22 cm/yr.</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9A3BB2B2-2FCA-4959-BF96-087DEBBC11FF}" type="slidenum">
              <a:rPr lang="en-US" sz="1300" b="0">
                <a:solidFill>
                  <a:srgbClr val="000000"/>
                </a:solidFill>
              </a:rPr>
              <a:pPr eaLnBrk="1" hangingPunct="1"/>
              <a:t>14</a:t>
            </a:fld>
            <a:endParaRPr lang="en-US" sz="1300" b="0">
              <a:solidFill>
                <a:srgbClr val="000000"/>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3DADEB80-8366-4B2E-ACDD-A7D9DB0DD0C5}" type="slidenum">
              <a:rPr lang="en-US" sz="1300" b="0">
                <a:solidFill>
                  <a:srgbClr val="000000"/>
                </a:solidFill>
              </a:rPr>
              <a:pPr eaLnBrk="1" hangingPunct="1"/>
              <a:t>15</a:t>
            </a:fld>
            <a:endParaRPr lang="en-US" sz="1300" b="0">
              <a:solidFill>
                <a:srgbClr val="000000"/>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7BB84DD-BFB3-4226-9FE6-E152815C3532}" type="slidenum">
              <a:rPr lang="en-US" altLang="en-US">
                <a:solidFill>
                  <a:srgbClr val="FF0000"/>
                </a:solidFill>
              </a:rPr>
              <a:pPr eaLnBrk="1" hangingPunct="1">
                <a:spcBef>
                  <a:spcPct val="0"/>
                </a:spcBef>
              </a:pPr>
              <a:t>16</a:t>
            </a:fld>
            <a:endParaRPr lang="en-US" altLang="en-US">
              <a:solidFill>
                <a:srgbClr val="FF0000"/>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cs typeface="Arial" pitchFamily="34" charset="0"/>
              </a:rPr>
              <a:t>Haven’t done anything with the tracers in</a:t>
            </a:r>
            <a:r>
              <a:rPr lang="en-US" altLang="en-US" baseline="0" dirty="0" smtClean="0">
                <a:latin typeface="Arial" pitchFamily="34" charset="0"/>
                <a:cs typeface="Arial" pitchFamily="34" charset="0"/>
              </a:rPr>
              <a:t> the 10km model yet.</a:t>
            </a:r>
            <a:endParaRPr lang="en-US" altLang="en-US" dirty="0"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23925"/>
            <a:fld id="{2FFD1AE4-E189-4589-ADB1-472FEBB8F009}" type="slidenum">
              <a:rPr lang="en-US">
                <a:solidFill>
                  <a:srgbClr val="000000"/>
                </a:solidFill>
              </a:rPr>
              <a:pPr defTabSz="923925"/>
              <a:t>17</a:t>
            </a:fld>
            <a:endParaRPr lang="en-US">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67089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23925"/>
            <a:fld id="{2FFD1AE4-E189-4589-ADB1-472FEBB8F009}" type="slidenum">
              <a:rPr lang="en-US">
                <a:solidFill>
                  <a:srgbClr val="000000"/>
                </a:solidFill>
              </a:rPr>
              <a:pPr defTabSz="923925"/>
              <a:t>18</a:t>
            </a:fld>
            <a:endParaRPr lang="en-US">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67089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A612606-067F-4179-9A50-A58AFC460017}" type="slidenum">
              <a:rPr lang="en-US" altLang="en-US">
                <a:solidFill>
                  <a:srgbClr val="000000"/>
                </a:solidFill>
              </a:rPr>
              <a:pPr eaLnBrk="1" hangingPunct="1">
                <a:spcBef>
                  <a:spcPct val="0"/>
                </a:spcBef>
              </a:pPr>
              <a:t>19</a:t>
            </a:fld>
            <a:endParaRPr lang="en-US" altLang="en-US">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283366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9AEDFF7-6657-4972-A0CA-00348E5D674A}" type="slidenum">
              <a:rPr lang="en-US" altLang="en-US">
                <a:solidFill>
                  <a:srgbClr val="000000"/>
                </a:solidFill>
              </a:rPr>
              <a:pPr eaLnBrk="1" hangingPunct="1">
                <a:spcBef>
                  <a:spcPct val="0"/>
                </a:spcBef>
              </a:pPr>
              <a:t>2</a:t>
            </a:fld>
            <a:endParaRPr lang="en-US" altLang="en-US">
              <a:solidFill>
                <a:srgbClr val="000000"/>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23925"/>
            <a:fld id="{2FFD1AE4-E189-4589-ADB1-472FEBB8F009}" type="slidenum">
              <a:rPr lang="en-US">
                <a:solidFill>
                  <a:srgbClr val="000000"/>
                </a:solidFill>
              </a:rPr>
              <a:pPr defTabSz="923925"/>
              <a:t>20</a:t>
            </a:fld>
            <a:endParaRPr lang="en-US">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dirty="0" smtClean="0"/>
              <a:t>Mention suspected spawning locations near the Pacific-Antarctic Ridge and Ross Gyre</a:t>
            </a:r>
            <a:r>
              <a:rPr lang="en-US" baseline="0" dirty="0" smtClean="0"/>
              <a:t> and statistics of going back onto the Ross shelf vs. going out in the ACC.</a:t>
            </a:r>
            <a:endParaRPr lang="en-US" dirty="0" smtClean="0"/>
          </a:p>
        </p:txBody>
      </p:sp>
    </p:spTree>
    <p:extLst>
      <p:ext uri="{BB962C8B-B14F-4D97-AF65-F5344CB8AC3E}">
        <p14:creationId xmlns:p14="http://schemas.microsoft.com/office/powerpoint/2010/main" val="2867089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7BB84DD-BFB3-4226-9FE6-E152815C3532}" type="slidenum">
              <a:rPr lang="en-US" altLang="en-US">
                <a:solidFill>
                  <a:srgbClr val="FF0000"/>
                </a:solidFill>
              </a:rPr>
              <a:pPr eaLnBrk="1" hangingPunct="1">
                <a:spcBef>
                  <a:spcPct val="0"/>
                </a:spcBef>
              </a:pPr>
              <a:t>21</a:t>
            </a:fld>
            <a:endParaRPr lang="en-US" altLang="en-US">
              <a:solidFill>
                <a:srgbClr val="FF0000"/>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cs typeface="Arial" pitchFamily="34" charset="0"/>
              </a:rPr>
              <a:t>Josh and Adam </a:t>
            </a:r>
            <a:r>
              <a:rPr lang="en-US" altLang="en-US" smtClean="0">
                <a:latin typeface="Arial" pitchFamily="34" charset="0"/>
                <a:cs typeface="Arial" pitchFamily="34" charset="0"/>
              </a:rPr>
              <a:t>will </a:t>
            </a:r>
            <a:r>
              <a:rPr lang="en-US" altLang="en-US" smtClean="0">
                <a:latin typeface="Arial" pitchFamily="34" charset="0"/>
                <a:cs typeface="Arial" pitchFamily="34" charset="0"/>
              </a:rPr>
              <a:t>mention </a:t>
            </a:r>
            <a:r>
              <a:rPr lang="en-US" altLang="en-US" dirty="0" smtClean="0">
                <a:latin typeface="Arial" pitchFamily="34" charset="0"/>
                <a:cs typeface="Arial" pitchFamily="34" charset="0"/>
              </a:rPr>
              <a:t>these</a:t>
            </a:r>
            <a:r>
              <a:rPr lang="en-US" altLang="en-US" baseline="0" dirty="0" smtClean="0">
                <a:latin typeface="Arial" pitchFamily="34" charset="0"/>
                <a:cs typeface="Arial" pitchFamily="34" charset="0"/>
              </a:rPr>
              <a:t> in more detail later</a:t>
            </a:r>
            <a:r>
              <a:rPr lang="en-US" altLang="en-US" baseline="0" dirty="0" smtClean="0">
                <a:latin typeface="Arial" pitchFamily="34" charset="0"/>
                <a:cs typeface="Arial" pitchFamily="34" charset="0"/>
              </a:rPr>
              <a:t>.</a:t>
            </a:r>
            <a:endParaRPr lang="en-US" altLang="en-US" dirty="0"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23925"/>
            <a:fld id="{2FFD1AE4-E189-4589-ADB1-472FEBB8F009}" type="slidenum">
              <a:rPr lang="en-US">
                <a:solidFill>
                  <a:srgbClr val="000000"/>
                </a:solidFill>
              </a:rPr>
              <a:pPr defTabSz="923925"/>
              <a:t>22</a:t>
            </a:fld>
            <a:endParaRPr lang="en-US">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dirty="0" smtClean="0"/>
              <a:t>Point out right limit of model plot </a:t>
            </a:r>
            <a:r>
              <a:rPr lang="en-US" dirty="0" err="1" smtClean="0"/>
              <a:t>wrt</a:t>
            </a:r>
            <a:r>
              <a:rPr lang="en-US" dirty="0" smtClean="0"/>
              <a:t> obs.  Gross details</a:t>
            </a:r>
            <a:r>
              <a:rPr lang="en-US" baseline="0" dirty="0" smtClean="0"/>
              <a:t> are correct:  </a:t>
            </a:r>
            <a:r>
              <a:rPr lang="en-US" dirty="0" smtClean="0"/>
              <a:t>MCDW</a:t>
            </a:r>
            <a:r>
              <a:rPr lang="en-US" baseline="0" dirty="0" smtClean="0"/>
              <a:t> is in the right place as well as the cold dense shelf water going out on the west side of </a:t>
            </a:r>
            <a:r>
              <a:rPr lang="en-US" baseline="0" dirty="0" err="1" smtClean="0"/>
              <a:t>Joides</a:t>
            </a:r>
            <a:r>
              <a:rPr lang="en-US" baseline="0" dirty="0" smtClean="0"/>
              <a:t> Trough.  Cold feature above eastern </a:t>
            </a:r>
            <a:r>
              <a:rPr lang="en-US" baseline="0" dirty="0" err="1" smtClean="0"/>
              <a:t>Mawson</a:t>
            </a:r>
            <a:r>
              <a:rPr lang="en-US" baseline="0" dirty="0" smtClean="0"/>
              <a:t> ~100m is variable, but there in model.</a:t>
            </a:r>
            <a:endParaRPr lang="en-US" dirty="0" smtClean="0"/>
          </a:p>
        </p:txBody>
      </p:sp>
    </p:spTree>
    <p:extLst>
      <p:ext uri="{BB962C8B-B14F-4D97-AF65-F5344CB8AC3E}">
        <p14:creationId xmlns:p14="http://schemas.microsoft.com/office/powerpoint/2010/main" val="2867089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7BB84DD-BFB3-4226-9FE6-E152815C3532}" type="slidenum">
              <a:rPr lang="en-US" altLang="en-US">
                <a:solidFill>
                  <a:srgbClr val="FF0000"/>
                </a:solidFill>
              </a:rPr>
              <a:pPr eaLnBrk="1" hangingPunct="1">
                <a:spcBef>
                  <a:spcPct val="0"/>
                </a:spcBef>
              </a:pPr>
              <a:t>23</a:t>
            </a:fld>
            <a:endParaRPr lang="en-US" altLang="en-US">
              <a:solidFill>
                <a:srgbClr val="FF0000"/>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3F93F08-2BC8-4225-8FB8-BB70ECCE8DA6}" type="slidenum">
              <a:rPr lang="en-US" altLang="en-US" sz="1300" smtClean="0">
                <a:solidFill>
                  <a:srgbClr val="000000"/>
                </a:solidFill>
              </a:rPr>
              <a:pPr eaLnBrk="1" hangingPunct="1">
                <a:spcBef>
                  <a:spcPct val="0"/>
                </a:spcBef>
              </a:pPr>
              <a:t>24</a:t>
            </a:fld>
            <a:endParaRPr lang="en-US" altLang="en-US" sz="1300" smtClean="0">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Both </a:t>
            </a:r>
            <a:r>
              <a:rPr lang="en-US" altLang="en-US" dirty="0" smtClean="0">
                <a:latin typeface="Arial" pitchFamily="34" charset="0"/>
              </a:rPr>
              <a:t>plots show the cooling and deepening of the ML. </a:t>
            </a:r>
            <a:r>
              <a:rPr lang="en-US" altLang="en-US" dirty="0" smtClean="0">
                <a:latin typeface="Arial" pitchFamily="34" charset="0"/>
              </a:rPr>
              <a:t> </a:t>
            </a:r>
            <a:r>
              <a:rPr lang="en-US" altLang="en-US" baseline="0" dirty="0" smtClean="0">
                <a:latin typeface="Arial" pitchFamily="34" charset="0"/>
              </a:rPr>
              <a:t>N.B</a:t>
            </a:r>
            <a:r>
              <a:rPr lang="en-US" altLang="en-US" baseline="0" dirty="0" smtClean="0">
                <a:latin typeface="Arial" pitchFamily="34" charset="0"/>
              </a:rPr>
              <a:t>. wind and temp forcing is 6 hourly</a:t>
            </a:r>
            <a:endParaRPr lang="en-US" alt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2BED996-D334-487E-AB81-86279C2B7441}" type="slidenum">
              <a:rPr lang="en-US" altLang="en-US" sz="1300" smtClean="0">
                <a:solidFill>
                  <a:srgbClr val="000000"/>
                </a:solidFill>
              </a:rPr>
              <a:pPr eaLnBrk="1" hangingPunct="1">
                <a:spcBef>
                  <a:spcPct val="0"/>
                </a:spcBef>
              </a:pPr>
              <a:t>25</a:t>
            </a:fld>
            <a:endParaRPr lang="en-US" altLang="en-US" sz="1300" smtClean="0">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Both</a:t>
            </a:r>
            <a:r>
              <a:rPr lang="en-US" altLang="en-US" baseline="0" dirty="0" smtClean="0">
                <a:latin typeface="Arial" pitchFamily="34" charset="0"/>
              </a:rPr>
              <a:t> plots</a:t>
            </a:r>
            <a:r>
              <a:rPr lang="en-US" altLang="en-US" dirty="0" smtClean="0">
                <a:latin typeface="Arial" pitchFamily="34" charset="0"/>
              </a:rPr>
              <a:t> </a:t>
            </a:r>
            <a:r>
              <a:rPr lang="en-US" altLang="en-US" dirty="0" smtClean="0">
                <a:latin typeface="Arial" pitchFamily="34" charset="0"/>
              </a:rPr>
              <a:t>have deepening and mixed layer getting saltier then fresher</a:t>
            </a:r>
            <a:r>
              <a:rPr lang="en-US" altLang="en-US" dirty="0" smtClean="0">
                <a:latin typeface="Arial" pitchFamily="34" charset="0"/>
              </a:rPr>
              <a:t>.  Don’t forget to go back to Future Plans.</a:t>
            </a:r>
            <a:endParaRPr lang="en-US" alt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68CA3AD-F995-4F3C-8E10-AD4D6D25A586}" type="slidenum">
              <a:rPr lang="en-US" altLang="en-US" smtClean="0">
                <a:solidFill>
                  <a:srgbClr val="000000"/>
                </a:solidFill>
              </a:rPr>
              <a:pPr eaLnBrk="1" hangingPunct="1">
                <a:spcBef>
                  <a:spcPct val="0"/>
                </a:spcBef>
              </a:pPr>
              <a:t>26</a:t>
            </a:fld>
            <a:endParaRPr lang="en-US" altLang="en-US" smtClean="0">
              <a:solidFill>
                <a:srgbClr val="000000"/>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23925"/>
            <a:fld id="{7B9C15D3-B153-49B2-96CC-7653188D3964}" type="slidenum">
              <a:rPr lang="en-US">
                <a:solidFill>
                  <a:srgbClr val="000000"/>
                </a:solidFill>
                <a:latin typeface="Arial" pitchFamily="34" charset="0"/>
              </a:rPr>
              <a:pPr defTabSz="923925"/>
              <a:t>3</a:t>
            </a:fld>
            <a:endParaRPr lang="en-US">
              <a:solidFill>
                <a:srgbClr val="000000"/>
              </a:solidFill>
              <a:latin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23925"/>
            <a:fld id="{009248FC-B12E-4AAC-8D94-1B7EAD66F6B0}" type="slidenum">
              <a:rPr lang="en-US">
                <a:solidFill>
                  <a:srgbClr val="000000"/>
                </a:solidFill>
              </a:rPr>
              <a:pPr defTabSz="923925"/>
              <a:t>4</a:t>
            </a:fld>
            <a:endParaRPr lang="en-US">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smtClean="0"/>
              <a:t>Mention that we don’t have the full Ross gyre in our </a:t>
            </a:r>
            <a:r>
              <a:rPr lang="en-US" dirty="0" smtClean="0"/>
              <a:t>domain.</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3925"/>
            <a:fld id="{8CD4ED2C-2144-44DE-8782-6C976B1031CF}" type="slidenum">
              <a:rPr lang="en-US">
                <a:solidFill>
                  <a:prstClr val="black"/>
                </a:solidFill>
                <a:latin typeface="Arial" pitchFamily="34" charset="0"/>
              </a:rPr>
              <a:pPr defTabSz="923925"/>
              <a:t>5</a:t>
            </a:fld>
            <a:endParaRPr lang="en-US">
              <a:solidFill>
                <a:prstClr val="black"/>
              </a:solidFill>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23925"/>
            <a:fld id="{2FFD1AE4-E189-4589-ADB1-472FEBB8F009}" type="slidenum">
              <a:rPr lang="en-US">
                <a:solidFill>
                  <a:srgbClr val="000000"/>
                </a:solidFill>
              </a:rPr>
              <a:pPr defTabSz="923925"/>
              <a:t>6</a:t>
            </a:fld>
            <a:endParaRPr lang="en-US">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dirty="0" smtClean="0"/>
              <a:t>This is simulated ice-area over just</a:t>
            </a:r>
            <a:r>
              <a:rPr lang="en-US" baseline="0" dirty="0" smtClean="0"/>
              <a:t> the continental shelf.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23925"/>
            <a:fld id="{2FFD1AE4-E189-4589-ADB1-472FEBB8F009}" type="slidenum">
              <a:rPr lang="en-US">
                <a:solidFill>
                  <a:srgbClr val="000000"/>
                </a:solidFill>
              </a:rPr>
              <a:pPr defTabSz="923925"/>
              <a:t>7</a:t>
            </a:fld>
            <a:endParaRPr lang="en-US">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23925"/>
            <a:fld id="{2FFD1AE4-E189-4589-ADB1-472FEBB8F009}" type="slidenum">
              <a:rPr lang="en-US">
                <a:solidFill>
                  <a:srgbClr val="000000"/>
                </a:solidFill>
              </a:rPr>
              <a:pPr defTabSz="923925"/>
              <a:t>8</a:t>
            </a:fld>
            <a:endParaRPr lang="en-US">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dirty="0" smtClean="0"/>
              <a:t>Dashed-dot</a:t>
            </a:r>
            <a:r>
              <a:rPr lang="en-US" baseline="0" dirty="0" smtClean="0"/>
              <a:t> line is </a:t>
            </a:r>
            <a:r>
              <a:rPr lang="en-US" baseline="0" dirty="0" err="1" smtClean="0"/>
              <a:t>Orsi</a:t>
            </a:r>
            <a:r>
              <a:rPr lang="en-US" baseline="0" dirty="0" smtClean="0"/>
              <a:t> and </a:t>
            </a:r>
            <a:r>
              <a:rPr lang="en-US" baseline="0" dirty="0" err="1" smtClean="0"/>
              <a:t>Wiederwohl</a:t>
            </a:r>
            <a:r>
              <a:rPr lang="en-US" baseline="0" dirty="0" smtClean="0"/>
              <a:t> estimate of Ross Sea HSSW.</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23925"/>
            <a:fld id="{2FFD1AE4-E189-4589-ADB1-472FEBB8F009}" type="slidenum">
              <a:rPr lang="en-US">
                <a:solidFill>
                  <a:srgbClr val="000000"/>
                </a:solidFill>
              </a:rPr>
              <a:pPr defTabSz="923925"/>
              <a:t>9</a:t>
            </a:fld>
            <a:endParaRPr lang="en-US">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dirty="0" smtClean="0"/>
              <a:t>Note</a:t>
            </a:r>
            <a:r>
              <a:rPr lang="en-US" baseline="0" dirty="0" smtClean="0"/>
              <a:t> that stronger winds increase in the melt rate was year round, while the decreased temperature effect is mostly only in the summer =&gt; more year round heating from increased MCDW transport vs. less summer spike from the warm surface water in the RSP.</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C3E7DC6D-62AB-4145-BEA7-75031413F23E}"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1715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06FF0B-6932-432B-ADF0-9C476569C6A4}" type="slidenum">
              <a:rPr lang="en-US"/>
              <a:pPr>
                <a:defRPr/>
              </a:pPr>
              <a:t>‹#›</a:t>
            </a:fld>
            <a:endParaRPr lang="en-US"/>
          </a:p>
        </p:txBody>
      </p:sp>
    </p:spTree>
    <p:extLst>
      <p:ext uri="{BB962C8B-B14F-4D97-AF65-F5344CB8AC3E}">
        <p14:creationId xmlns:p14="http://schemas.microsoft.com/office/powerpoint/2010/main" val="54965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27BC76-C06F-42B7-9A54-0662FE5D1265}" type="slidenum">
              <a:rPr lang="en-US"/>
              <a:pPr>
                <a:defRPr/>
              </a:pPr>
              <a:t>‹#›</a:t>
            </a:fld>
            <a:endParaRPr lang="en-US"/>
          </a:p>
        </p:txBody>
      </p:sp>
    </p:spTree>
    <p:extLst>
      <p:ext uri="{BB962C8B-B14F-4D97-AF65-F5344CB8AC3E}">
        <p14:creationId xmlns:p14="http://schemas.microsoft.com/office/powerpoint/2010/main" val="394966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811E4E1C-EF7C-4360-97F3-862D14A29A9E}"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85913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8081AF-C4AC-4AA0-B222-61EF75B94026}" type="slidenum">
              <a:rPr lang="en-US"/>
              <a:pPr>
                <a:defRPr/>
              </a:pPr>
              <a:t>‹#›</a:t>
            </a:fld>
            <a:endParaRPr lang="en-US"/>
          </a:p>
        </p:txBody>
      </p:sp>
    </p:spTree>
    <p:extLst>
      <p:ext uri="{BB962C8B-B14F-4D97-AF65-F5344CB8AC3E}">
        <p14:creationId xmlns:p14="http://schemas.microsoft.com/office/powerpoint/2010/main" val="4213172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691894-7EB5-4DB0-8B3D-7C2D6AE360E1}" type="slidenum">
              <a:rPr lang="en-US"/>
              <a:pPr>
                <a:defRPr/>
              </a:pPr>
              <a:t>‹#›</a:t>
            </a:fld>
            <a:endParaRPr lang="en-US"/>
          </a:p>
        </p:txBody>
      </p:sp>
    </p:spTree>
    <p:extLst>
      <p:ext uri="{BB962C8B-B14F-4D97-AF65-F5344CB8AC3E}">
        <p14:creationId xmlns:p14="http://schemas.microsoft.com/office/powerpoint/2010/main" val="602720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9D9D06-8902-460E-B3DE-A6B9AA58F66A}" type="slidenum">
              <a:rPr lang="en-US"/>
              <a:pPr>
                <a:defRPr/>
              </a:pPr>
              <a:t>‹#›</a:t>
            </a:fld>
            <a:endParaRPr lang="en-US"/>
          </a:p>
        </p:txBody>
      </p:sp>
    </p:spTree>
    <p:extLst>
      <p:ext uri="{BB962C8B-B14F-4D97-AF65-F5344CB8AC3E}">
        <p14:creationId xmlns:p14="http://schemas.microsoft.com/office/powerpoint/2010/main" val="3928473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5034DD-9851-492B-A2F0-49AEC3046319}" type="slidenum">
              <a:rPr lang="en-US"/>
              <a:pPr>
                <a:defRPr/>
              </a:pPr>
              <a:t>‹#›</a:t>
            </a:fld>
            <a:endParaRPr lang="en-US"/>
          </a:p>
        </p:txBody>
      </p:sp>
    </p:spTree>
    <p:extLst>
      <p:ext uri="{BB962C8B-B14F-4D97-AF65-F5344CB8AC3E}">
        <p14:creationId xmlns:p14="http://schemas.microsoft.com/office/powerpoint/2010/main" val="347856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BB21E8-671E-4DE3-AEA2-AE889F17A67A}" type="slidenum">
              <a:rPr lang="en-US"/>
              <a:pPr>
                <a:defRPr/>
              </a:pPr>
              <a:t>‹#›</a:t>
            </a:fld>
            <a:endParaRPr lang="en-US"/>
          </a:p>
        </p:txBody>
      </p:sp>
    </p:spTree>
    <p:extLst>
      <p:ext uri="{BB962C8B-B14F-4D97-AF65-F5344CB8AC3E}">
        <p14:creationId xmlns:p14="http://schemas.microsoft.com/office/powerpoint/2010/main" val="27370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BFAA29-AF2A-4FF3-93AC-51453E20B36A}" type="slidenum">
              <a:rPr lang="en-US"/>
              <a:pPr>
                <a:defRPr/>
              </a:pPr>
              <a:t>‹#›</a:t>
            </a:fld>
            <a:endParaRPr lang="en-US"/>
          </a:p>
        </p:txBody>
      </p:sp>
    </p:spTree>
    <p:extLst>
      <p:ext uri="{BB962C8B-B14F-4D97-AF65-F5344CB8AC3E}">
        <p14:creationId xmlns:p14="http://schemas.microsoft.com/office/powerpoint/2010/main" val="3789305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930639-ACD7-4276-9653-CB706997E35B}" type="slidenum">
              <a:rPr lang="en-US"/>
              <a:pPr>
                <a:defRPr/>
              </a:pPr>
              <a:t>‹#›</a:t>
            </a:fld>
            <a:endParaRPr lang="en-US"/>
          </a:p>
        </p:txBody>
      </p:sp>
    </p:spTree>
    <p:extLst>
      <p:ext uri="{BB962C8B-B14F-4D97-AF65-F5344CB8AC3E}">
        <p14:creationId xmlns:p14="http://schemas.microsoft.com/office/powerpoint/2010/main" val="183065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53580A-68F3-461E-A1FA-425BE109546B}" type="slidenum">
              <a:rPr lang="en-US"/>
              <a:pPr>
                <a:defRPr/>
              </a:pPr>
              <a:t>‹#›</a:t>
            </a:fld>
            <a:endParaRPr lang="en-US"/>
          </a:p>
        </p:txBody>
      </p:sp>
    </p:spTree>
    <p:extLst>
      <p:ext uri="{BB962C8B-B14F-4D97-AF65-F5344CB8AC3E}">
        <p14:creationId xmlns:p14="http://schemas.microsoft.com/office/powerpoint/2010/main" val="2792412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8526B7-AC5D-426E-A28A-3130A3237497}" type="slidenum">
              <a:rPr lang="en-US"/>
              <a:pPr>
                <a:defRPr/>
              </a:pPr>
              <a:t>‹#›</a:t>
            </a:fld>
            <a:endParaRPr lang="en-US"/>
          </a:p>
        </p:txBody>
      </p:sp>
    </p:spTree>
    <p:extLst>
      <p:ext uri="{BB962C8B-B14F-4D97-AF65-F5344CB8AC3E}">
        <p14:creationId xmlns:p14="http://schemas.microsoft.com/office/powerpoint/2010/main" val="3052161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18FBBE-E03D-408F-B6DB-661F60F121A9}" type="slidenum">
              <a:rPr lang="en-US"/>
              <a:pPr>
                <a:defRPr/>
              </a:pPr>
              <a:t>‹#›</a:t>
            </a:fld>
            <a:endParaRPr lang="en-US"/>
          </a:p>
        </p:txBody>
      </p:sp>
    </p:spTree>
    <p:extLst>
      <p:ext uri="{BB962C8B-B14F-4D97-AF65-F5344CB8AC3E}">
        <p14:creationId xmlns:p14="http://schemas.microsoft.com/office/powerpoint/2010/main" val="1609845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2C184B-8C04-4825-A828-2F21E0F6682E}" type="slidenum">
              <a:rPr lang="en-US"/>
              <a:pPr>
                <a:defRPr/>
              </a:pPr>
              <a:t>‹#›</a:t>
            </a:fld>
            <a:endParaRPr lang="en-US"/>
          </a:p>
        </p:txBody>
      </p:sp>
    </p:spTree>
    <p:extLst>
      <p:ext uri="{BB962C8B-B14F-4D97-AF65-F5344CB8AC3E}">
        <p14:creationId xmlns:p14="http://schemas.microsoft.com/office/powerpoint/2010/main" val="238207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latin typeface="Arial" charset="0"/>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43077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9027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4165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2841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8352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4424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517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45D96F-EB92-4111-B0E2-30A5E7FB4CA1}" type="slidenum">
              <a:rPr lang="en-US"/>
              <a:pPr>
                <a:defRPr/>
              </a:pPr>
              <a:t>‹#›</a:t>
            </a:fld>
            <a:endParaRPr lang="en-US"/>
          </a:p>
        </p:txBody>
      </p:sp>
    </p:spTree>
    <p:extLst>
      <p:ext uri="{BB962C8B-B14F-4D97-AF65-F5344CB8AC3E}">
        <p14:creationId xmlns:p14="http://schemas.microsoft.com/office/powerpoint/2010/main" val="4138981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05473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3803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6667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6662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latin typeface="Arial" charset="0"/>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89788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0119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8878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8400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9222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6138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E9DEE8-17B6-432B-91EB-6F3363DC20AC}" type="slidenum">
              <a:rPr lang="en-US"/>
              <a:pPr>
                <a:defRPr/>
              </a:pPr>
              <a:t>‹#›</a:t>
            </a:fld>
            <a:endParaRPr lang="en-US"/>
          </a:p>
        </p:txBody>
      </p:sp>
    </p:spTree>
    <p:extLst>
      <p:ext uri="{BB962C8B-B14F-4D97-AF65-F5344CB8AC3E}">
        <p14:creationId xmlns:p14="http://schemas.microsoft.com/office/powerpoint/2010/main" val="1560354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9668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367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4403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06889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7203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latin typeface="Arial" charset="0"/>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02036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7242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4821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497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635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BDF14C-E1D6-4181-85FF-C0D01A6C7835}" type="slidenum">
              <a:rPr lang="en-US"/>
              <a:pPr>
                <a:defRPr/>
              </a:pPr>
              <a:t>‹#›</a:t>
            </a:fld>
            <a:endParaRPr lang="en-US"/>
          </a:p>
        </p:txBody>
      </p:sp>
    </p:spTree>
    <p:extLst>
      <p:ext uri="{BB962C8B-B14F-4D97-AF65-F5344CB8AC3E}">
        <p14:creationId xmlns:p14="http://schemas.microsoft.com/office/powerpoint/2010/main" val="30227760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6169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6084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2227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44358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2521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7294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C3E7DC6D-62AB-4145-BEA7-75031413F23E}"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096934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53580A-68F3-461E-A1FA-425BE10954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18334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45D96F-EB92-4111-B0E2-30A5E7FB4CA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36820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E9DEE8-17B6-432B-91EB-6F3363DC20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085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E955D5-4020-484A-8931-60C8607409B0}" type="slidenum">
              <a:rPr lang="en-US"/>
              <a:pPr>
                <a:defRPr/>
              </a:pPr>
              <a:t>‹#›</a:t>
            </a:fld>
            <a:endParaRPr lang="en-US"/>
          </a:p>
        </p:txBody>
      </p:sp>
    </p:spTree>
    <p:extLst>
      <p:ext uri="{BB962C8B-B14F-4D97-AF65-F5344CB8AC3E}">
        <p14:creationId xmlns:p14="http://schemas.microsoft.com/office/powerpoint/2010/main" val="235638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BDF14C-E1D6-4181-85FF-C0D01A6C78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38745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9E955D5-4020-484A-8931-60C8607409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349934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C2FAE1-5817-4132-936C-7C63DF55BE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24144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362975-233F-469B-899B-0B271C66A1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18637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A5F8FD-154A-485F-AEF8-32B3B022331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4672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06FF0B-6932-432B-ADF0-9C476569C6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39066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27BC76-C06F-42B7-9A54-0662FE5D12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6649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C2FAE1-5817-4132-936C-7C63DF55BEA0}" type="slidenum">
              <a:rPr lang="en-US"/>
              <a:pPr>
                <a:defRPr/>
              </a:pPr>
              <a:t>‹#›</a:t>
            </a:fld>
            <a:endParaRPr lang="en-US"/>
          </a:p>
        </p:txBody>
      </p:sp>
    </p:spTree>
    <p:extLst>
      <p:ext uri="{BB962C8B-B14F-4D97-AF65-F5344CB8AC3E}">
        <p14:creationId xmlns:p14="http://schemas.microsoft.com/office/powerpoint/2010/main" val="3005250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362975-233F-469B-899B-0B271C66A1AD}" type="slidenum">
              <a:rPr lang="en-US"/>
              <a:pPr>
                <a:defRPr/>
              </a:pPr>
              <a:t>‹#›</a:t>
            </a:fld>
            <a:endParaRPr lang="en-US"/>
          </a:p>
        </p:txBody>
      </p:sp>
    </p:spTree>
    <p:extLst>
      <p:ext uri="{BB962C8B-B14F-4D97-AF65-F5344CB8AC3E}">
        <p14:creationId xmlns:p14="http://schemas.microsoft.com/office/powerpoint/2010/main" val="14672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A5F8FD-154A-485F-AEF8-32B3B0223315}" type="slidenum">
              <a:rPr lang="en-US"/>
              <a:pPr>
                <a:defRPr/>
              </a:pPr>
              <a:t>‹#›</a:t>
            </a:fld>
            <a:endParaRPr lang="en-US"/>
          </a:p>
        </p:txBody>
      </p:sp>
    </p:spTree>
    <p:extLst>
      <p:ext uri="{BB962C8B-B14F-4D97-AF65-F5344CB8AC3E}">
        <p14:creationId xmlns:p14="http://schemas.microsoft.com/office/powerpoint/2010/main" val="359666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B7FB9B51-7EE2-4E89-96FC-6D7477BD3E0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5546" r:id="rId1"/>
    <p:sldLayoutId id="2147495356" r:id="rId2"/>
    <p:sldLayoutId id="2147495357" r:id="rId3"/>
    <p:sldLayoutId id="2147495358" r:id="rId4"/>
    <p:sldLayoutId id="2147495359" r:id="rId5"/>
    <p:sldLayoutId id="2147495360" r:id="rId6"/>
    <p:sldLayoutId id="2147495361" r:id="rId7"/>
    <p:sldLayoutId id="2147495362" r:id="rId8"/>
    <p:sldLayoutId id="2147495363" r:id="rId9"/>
    <p:sldLayoutId id="2147495364" r:id="rId10"/>
    <p:sldLayoutId id="214749536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Arial" charset="0"/>
              </a:defRPr>
            </a:lvl1pPr>
          </a:lstStyle>
          <a:p>
            <a:pPr>
              <a:defRPr/>
            </a:pPr>
            <a:fld id="{2503AB47-8B72-4CC3-A963-A2EAE706C5F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5547" r:id="rId1"/>
    <p:sldLayoutId id="2147495366" r:id="rId2"/>
    <p:sldLayoutId id="2147495367" r:id="rId3"/>
    <p:sldLayoutId id="2147495368" r:id="rId4"/>
    <p:sldLayoutId id="2147495369" r:id="rId5"/>
    <p:sldLayoutId id="2147495370" r:id="rId6"/>
    <p:sldLayoutId id="2147495371" r:id="rId7"/>
    <p:sldLayoutId id="2147495372" r:id="rId8"/>
    <p:sldLayoutId id="2147495373" r:id="rId9"/>
    <p:sldLayoutId id="2147495374" r:id="rId10"/>
    <p:sldLayoutId id="214749537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0117657"/>
      </p:ext>
    </p:extLst>
  </p:cSld>
  <p:clrMap bg1="dk2" tx1="lt1" bg2="dk1" tx2="lt2" accent1="accent1" accent2="accent2" accent3="accent3" accent4="accent4" accent5="accent5" accent6="accent6" hlink="hlink" folHlink="folHlink"/>
  <p:sldLayoutIdLst>
    <p:sldLayoutId id="2147495566" r:id="rId1"/>
    <p:sldLayoutId id="2147495567" r:id="rId2"/>
    <p:sldLayoutId id="2147495568" r:id="rId3"/>
    <p:sldLayoutId id="2147495569" r:id="rId4"/>
    <p:sldLayoutId id="2147495570" r:id="rId5"/>
    <p:sldLayoutId id="2147495571" r:id="rId6"/>
    <p:sldLayoutId id="2147495572" r:id="rId7"/>
    <p:sldLayoutId id="2147495573" r:id="rId8"/>
    <p:sldLayoutId id="2147495574" r:id="rId9"/>
    <p:sldLayoutId id="2147495575" r:id="rId10"/>
    <p:sldLayoutId id="2147495576"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02685657"/>
      </p:ext>
    </p:extLst>
  </p:cSld>
  <p:clrMap bg1="dk2" tx1="lt1" bg2="dk1" tx2="lt2" accent1="accent1" accent2="accent2" accent3="accent3" accent4="accent4" accent5="accent5" accent6="accent6" hlink="hlink" folHlink="folHlink"/>
  <p:sldLayoutIdLst>
    <p:sldLayoutId id="2147495578" r:id="rId1"/>
    <p:sldLayoutId id="2147495579" r:id="rId2"/>
    <p:sldLayoutId id="2147495580" r:id="rId3"/>
    <p:sldLayoutId id="2147495581" r:id="rId4"/>
    <p:sldLayoutId id="2147495582" r:id="rId5"/>
    <p:sldLayoutId id="2147495583" r:id="rId6"/>
    <p:sldLayoutId id="2147495584" r:id="rId7"/>
    <p:sldLayoutId id="2147495585" r:id="rId8"/>
    <p:sldLayoutId id="2147495586" r:id="rId9"/>
    <p:sldLayoutId id="2147495587" r:id="rId10"/>
    <p:sldLayoutId id="2147495588"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6529052"/>
      </p:ext>
    </p:extLst>
  </p:cSld>
  <p:clrMap bg1="dk2" tx1="lt1" bg2="dk1" tx2="lt2" accent1="accent1" accent2="accent2" accent3="accent3" accent4="accent4" accent5="accent5" accent6="accent6" hlink="hlink" folHlink="folHlink"/>
  <p:sldLayoutIdLst>
    <p:sldLayoutId id="2147495590" r:id="rId1"/>
    <p:sldLayoutId id="2147495591" r:id="rId2"/>
    <p:sldLayoutId id="2147495592" r:id="rId3"/>
    <p:sldLayoutId id="2147495593" r:id="rId4"/>
    <p:sldLayoutId id="2147495594" r:id="rId5"/>
    <p:sldLayoutId id="2147495595" r:id="rId6"/>
    <p:sldLayoutId id="2147495596" r:id="rId7"/>
    <p:sldLayoutId id="2147495597" r:id="rId8"/>
    <p:sldLayoutId id="2147495598" r:id="rId9"/>
    <p:sldLayoutId id="2147495599" r:id="rId10"/>
    <p:sldLayoutId id="2147495600"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B7FB9B51-7EE2-4E89-96FC-6D7477BD3E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4812227"/>
      </p:ext>
    </p:extLst>
  </p:cSld>
  <p:clrMap bg1="dk2" tx1="lt1" bg2="dk1" tx2="lt2" accent1="accent1" accent2="accent2" accent3="accent3" accent4="accent4" accent5="accent5" accent6="accent6" hlink="hlink" folHlink="folHlink"/>
  <p:sldLayoutIdLst>
    <p:sldLayoutId id="2147495602" r:id="rId1"/>
    <p:sldLayoutId id="2147495603" r:id="rId2"/>
    <p:sldLayoutId id="2147495604" r:id="rId3"/>
    <p:sldLayoutId id="2147495605" r:id="rId4"/>
    <p:sldLayoutId id="2147495606" r:id="rId5"/>
    <p:sldLayoutId id="2147495607" r:id="rId6"/>
    <p:sldLayoutId id="2147495608" r:id="rId7"/>
    <p:sldLayoutId id="2147495609" r:id="rId8"/>
    <p:sldLayoutId id="2147495610" r:id="rId9"/>
    <p:sldLayoutId id="2147495611" r:id="rId10"/>
    <p:sldLayoutId id="2147495612"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7.xml"/><Relationship Id="rId5" Type="http://schemas.openxmlformats.org/officeDocument/2006/relationships/image" Target="../media/image37.png"/><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2546" name="Rectangle 2"/>
          <p:cNvSpPr>
            <a:spLocks noGrp="1" noChangeArrowheads="1"/>
          </p:cNvSpPr>
          <p:nvPr>
            <p:ph type="ctrTitle"/>
          </p:nvPr>
        </p:nvSpPr>
        <p:spPr>
          <a:xfrm>
            <a:off x="495300" y="152400"/>
            <a:ext cx="8077200" cy="2286000"/>
          </a:xfrm>
        </p:spPr>
        <p:txBody>
          <a:bodyPr/>
          <a:lstStyle/>
          <a:p>
            <a:pPr algn="ctr" eaLnBrk="1" hangingPunct="1">
              <a:defRPr/>
            </a:pPr>
            <a:r>
              <a:rPr lang="en-US" sz="2800" b="1" dirty="0" smtClean="0">
                <a:solidFill>
                  <a:srgbClr val="FFFF00"/>
                </a:solidFill>
              </a:rPr>
              <a:t>Sensitivity of water masses in the Ross Sea to changes in the winds, atmospheric temperatures and fresh water inflow</a:t>
            </a:r>
            <a:br>
              <a:rPr lang="en-US" sz="2800" b="1" dirty="0" smtClean="0">
                <a:solidFill>
                  <a:srgbClr val="FFFF00"/>
                </a:solidFill>
              </a:rPr>
            </a:br>
            <a:r>
              <a:rPr lang="en-US" sz="2800" b="1" dirty="0" smtClean="0">
                <a:solidFill>
                  <a:srgbClr val="FFFF00"/>
                </a:solidFill>
              </a:rPr>
              <a:t>+</a:t>
            </a:r>
            <a:br>
              <a:rPr lang="en-US" sz="2800" b="1" dirty="0" smtClean="0">
                <a:solidFill>
                  <a:srgbClr val="FFFF00"/>
                </a:solidFill>
              </a:rPr>
            </a:br>
            <a:r>
              <a:rPr lang="en-US" sz="2800" b="1" dirty="0" smtClean="0">
                <a:solidFill>
                  <a:srgbClr val="FFFF00"/>
                </a:solidFill>
              </a:rPr>
              <a:t>Other Ross Sea model updates</a:t>
            </a:r>
          </a:p>
        </p:txBody>
      </p:sp>
      <p:sp>
        <p:nvSpPr>
          <p:cNvPr id="39939" name="Text Box 4"/>
          <p:cNvSpPr txBox="1">
            <a:spLocks noChangeArrowheads="1"/>
          </p:cNvSpPr>
          <p:nvPr/>
        </p:nvSpPr>
        <p:spPr bwMode="auto">
          <a:xfrm>
            <a:off x="762000" y="21336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eaLnBrk="1" hangingPunct="1">
              <a:spcBef>
                <a:spcPct val="50000"/>
              </a:spcBef>
              <a:buClrTx/>
              <a:buSzTx/>
              <a:buFontTx/>
              <a:buNone/>
            </a:pPr>
            <a:endParaRPr lang="en-US" altLang="en-US" sz="2400">
              <a:latin typeface="Arial" pitchFamily="34" charset="0"/>
            </a:endParaRPr>
          </a:p>
        </p:txBody>
      </p:sp>
      <p:sp>
        <p:nvSpPr>
          <p:cNvPr id="492549" name="Text Box 5"/>
          <p:cNvSpPr txBox="1">
            <a:spLocks noChangeArrowheads="1"/>
          </p:cNvSpPr>
          <p:nvPr/>
        </p:nvSpPr>
        <p:spPr bwMode="auto">
          <a:xfrm>
            <a:off x="1447800" y="2819400"/>
            <a:ext cx="6172200" cy="1784350"/>
          </a:xfrm>
          <a:prstGeom prst="rect">
            <a:avLst/>
          </a:prstGeom>
          <a:solidFill>
            <a:srgbClr val="66FFFF"/>
          </a:solidFill>
          <a:ln w="9525">
            <a:noFill/>
            <a:miter lim="800000"/>
            <a:headEnd/>
            <a:tailEnd/>
          </a:ln>
          <a:effectLst/>
        </p:spPr>
        <p:txBody>
          <a:bodyPr>
            <a:spAutoFit/>
          </a:bodyPr>
          <a:lstStyle/>
          <a:p>
            <a:pPr algn="ctr">
              <a:defRPr/>
            </a:pPr>
            <a:r>
              <a:rPr lang="en-US" b="0" dirty="0">
                <a:solidFill>
                  <a:schemeClr val="bg2"/>
                </a:solidFill>
                <a:effectLst>
                  <a:outerShdw blurRad="38100" dist="38100" dir="2700000" algn="tl">
                    <a:srgbClr val="FFFFFF"/>
                  </a:outerShdw>
                </a:effectLst>
                <a:latin typeface="Tahoma" pitchFamily="34" charset="0"/>
              </a:rPr>
              <a:t>Mike Dinniman</a:t>
            </a:r>
          </a:p>
          <a:p>
            <a:pPr algn="ctr">
              <a:defRPr/>
            </a:pPr>
            <a:r>
              <a:rPr lang="en-US" b="0" dirty="0">
                <a:solidFill>
                  <a:schemeClr val="bg2"/>
                </a:solidFill>
                <a:effectLst>
                  <a:outerShdw blurRad="38100" dist="38100" dir="2700000" algn="tl">
                    <a:srgbClr val="FFFFFF"/>
                  </a:outerShdw>
                </a:effectLst>
                <a:latin typeface="Tahoma" pitchFamily="34" charset="0"/>
              </a:rPr>
              <a:t>Center for Coastal Physical Oceanography</a:t>
            </a:r>
          </a:p>
          <a:p>
            <a:pPr algn="ctr">
              <a:defRPr/>
            </a:pPr>
            <a:r>
              <a:rPr lang="en-US" b="0" dirty="0">
                <a:solidFill>
                  <a:schemeClr val="bg2"/>
                </a:solidFill>
                <a:effectLst>
                  <a:outerShdw blurRad="38100" dist="38100" dir="2700000" algn="tl">
                    <a:srgbClr val="FFFFFF"/>
                  </a:outerShdw>
                </a:effectLst>
                <a:latin typeface="Tahoma" pitchFamily="34" charset="0"/>
              </a:rPr>
              <a:t>Old Dominion University</a:t>
            </a:r>
          </a:p>
          <a:p>
            <a:pPr algn="ctr">
              <a:defRPr/>
            </a:pPr>
            <a:endParaRPr lang="en-US" sz="1400" b="0" dirty="0">
              <a:solidFill>
                <a:schemeClr val="bg2"/>
              </a:solidFill>
              <a:effectLst>
                <a:outerShdw blurRad="38100" dist="38100" dir="2700000" algn="tl">
                  <a:srgbClr val="FFFFFF"/>
                </a:outerShdw>
              </a:effectLst>
              <a:latin typeface="Tahoma" pitchFamily="34" charset="0"/>
            </a:endParaRPr>
          </a:p>
          <a:p>
            <a:pPr algn="ctr">
              <a:defRPr/>
            </a:pPr>
            <a:r>
              <a:rPr lang="en-US" b="0" dirty="0" smtClean="0">
                <a:solidFill>
                  <a:schemeClr val="bg2"/>
                </a:solidFill>
                <a:effectLst>
                  <a:outerShdw blurRad="38100" dist="38100" dir="2700000" algn="tl">
                    <a:srgbClr val="FFFFFF"/>
                  </a:outerShdw>
                </a:effectLst>
                <a:latin typeface="Tahoma" pitchFamily="34" charset="0"/>
              </a:rPr>
              <a:t>October 7-8, 2014</a:t>
            </a:r>
            <a:endParaRPr lang="en-US" b="0" dirty="0">
              <a:solidFill>
                <a:schemeClr val="bg2"/>
              </a:solidFill>
              <a:effectLst>
                <a:outerShdw blurRad="38100" dist="38100" dir="2700000" algn="tl">
                  <a:srgbClr val="FFFFFF"/>
                </a:outerShdw>
              </a:effectLst>
              <a:latin typeface="Tahoma"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118" y="5622481"/>
            <a:ext cx="234156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457200" y="152400"/>
            <a:ext cx="8229600" cy="1079500"/>
          </a:xfrm>
        </p:spPr>
        <p:txBody>
          <a:bodyPr/>
          <a:lstStyle/>
          <a:p>
            <a:pPr algn="ctr" eaLnBrk="1" hangingPunct="1">
              <a:defRPr/>
            </a:pPr>
            <a:r>
              <a:rPr lang="en-US" sz="3600" b="1" dirty="0" smtClean="0">
                <a:solidFill>
                  <a:srgbClr val="FFFF00"/>
                </a:solidFill>
                <a:latin typeface="Comic Sans MS" pitchFamily="66" charset="0"/>
              </a:rPr>
              <a:t>AR4 Forcing Simulations</a:t>
            </a:r>
          </a:p>
        </p:txBody>
      </p:sp>
      <p:sp>
        <p:nvSpPr>
          <p:cNvPr id="77827" name="Text Box 3"/>
          <p:cNvSpPr txBox="1">
            <a:spLocks noChangeArrowheads="1"/>
          </p:cNvSpPr>
          <p:nvPr/>
        </p:nvSpPr>
        <p:spPr bwMode="auto">
          <a:xfrm>
            <a:off x="381000" y="1066800"/>
            <a:ext cx="8382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buFontTx/>
              <a:buChar char="•"/>
            </a:pPr>
            <a:r>
              <a:rPr lang="en-US" sz="2800" dirty="0" smtClean="0">
                <a:solidFill>
                  <a:srgbClr val="FFFFFF"/>
                </a:solidFill>
                <a:latin typeface="Comic Sans MS" pitchFamily="66" charset="0"/>
              </a:rPr>
              <a:t> </a:t>
            </a:r>
            <a:r>
              <a:rPr lang="en-US" sz="2800" b="0" dirty="0" smtClean="0">
                <a:solidFill>
                  <a:srgbClr val="FFFFFF"/>
                </a:solidFill>
                <a:latin typeface="Comic Sans MS" pitchFamily="66" charset="0"/>
              </a:rPr>
              <a:t>Used 20</a:t>
            </a:r>
            <a:r>
              <a:rPr lang="en-US" sz="2800" b="0" baseline="30000" dirty="0" smtClean="0">
                <a:solidFill>
                  <a:srgbClr val="FFFFFF"/>
                </a:solidFill>
                <a:latin typeface="Comic Sans MS" pitchFamily="66" charset="0"/>
              </a:rPr>
              <a:t>th</a:t>
            </a:r>
            <a:r>
              <a:rPr lang="en-US" sz="2800" b="0" dirty="0" smtClean="0">
                <a:solidFill>
                  <a:srgbClr val="FFFFFF"/>
                </a:solidFill>
                <a:latin typeface="Comic Sans MS" pitchFamily="66" charset="0"/>
              </a:rPr>
              <a:t> Century and AR4 SRES A1B Scenario (midrange) simulations from the MPI ECHAM5 model</a:t>
            </a:r>
          </a:p>
          <a:p>
            <a:pPr eaLnBrk="1" hangingPunct="1">
              <a:buFontTx/>
              <a:buChar char="•"/>
            </a:pPr>
            <a:endParaRPr lang="en-US" sz="1000" b="0" dirty="0" smtClean="0">
              <a:solidFill>
                <a:srgbClr val="FFFFFF"/>
              </a:solidFill>
              <a:latin typeface="Comic Sans MS" pitchFamily="66" charset="0"/>
            </a:endParaRPr>
          </a:p>
          <a:p>
            <a:pPr lvl="1" eaLnBrk="1" hangingPunct="1">
              <a:buFontTx/>
              <a:buChar char="•"/>
            </a:pPr>
            <a:r>
              <a:rPr lang="en-US" sz="2800" b="0" dirty="0" smtClean="0">
                <a:solidFill>
                  <a:srgbClr val="FFFFFF"/>
                </a:solidFill>
                <a:latin typeface="Comic Sans MS" pitchFamily="66" charset="0"/>
              </a:rPr>
              <a:t> Daily winds for 1996-2000, 2046-2050, 2096-2100</a:t>
            </a:r>
          </a:p>
          <a:p>
            <a:pPr lvl="1" eaLnBrk="1" hangingPunct="1">
              <a:buFontTx/>
              <a:buChar char="•"/>
            </a:pPr>
            <a:r>
              <a:rPr lang="en-US" sz="2800" b="0" dirty="0" smtClean="0">
                <a:solidFill>
                  <a:srgbClr val="FFFFFF"/>
                </a:solidFill>
                <a:latin typeface="Comic Sans MS" pitchFamily="66" charset="0"/>
              </a:rPr>
              <a:t> 20</a:t>
            </a:r>
            <a:r>
              <a:rPr lang="en-US" sz="2800" b="0" baseline="30000" dirty="0" smtClean="0">
                <a:solidFill>
                  <a:srgbClr val="FFFFFF"/>
                </a:solidFill>
                <a:latin typeface="Comic Sans MS" pitchFamily="66" charset="0"/>
              </a:rPr>
              <a:t>th</a:t>
            </a:r>
            <a:r>
              <a:rPr lang="en-US" sz="2800" b="0" dirty="0" smtClean="0">
                <a:solidFill>
                  <a:srgbClr val="FFFFFF"/>
                </a:solidFill>
                <a:latin typeface="Comic Sans MS" pitchFamily="66" charset="0"/>
              </a:rPr>
              <a:t> Century temperatures were too cold so used ERA-Interim climatology for 1996-2000 and added ECHAM5 A1B anomalies for 2046-2050 (+1.7 ± 2.6) and 2096-2100 (+2.5 ± 2.3)</a:t>
            </a:r>
          </a:p>
          <a:p>
            <a:pPr lvl="1" eaLnBrk="1" hangingPunct="1">
              <a:buFontTx/>
              <a:buChar char="•"/>
            </a:pPr>
            <a:r>
              <a:rPr lang="en-US" sz="2800" b="0" dirty="0" smtClean="0">
                <a:solidFill>
                  <a:srgbClr val="FFFFFF"/>
                </a:solidFill>
                <a:latin typeface="Comic Sans MS" pitchFamily="66" charset="0"/>
              </a:rPr>
              <a:t> Two additional simulations with fresher </a:t>
            </a:r>
          </a:p>
          <a:p>
            <a:pPr lvl="1" eaLnBrk="1" hangingPunct="1"/>
            <a:r>
              <a:rPr lang="en-US" sz="2800" b="0" dirty="0" smtClean="0">
                <a:solidFill>
                  <a:srgbClr val="FFFFFF"/>
                </a:solidFill>
                <a:latin typeface="Comic Sans MS" pitchFamily="66" charset="0"/>
              </a:rPr>
              <a:t>(-0.12) boundary salinity to mimic possible continued freshening of the Ross Sea</a:t>
            </a:r>
          </a:p>
          <a:p>
            <a:pPr eaLnBrk="1" hangingPunct="1">
              <a:buFontTx/>
              <a:buChar char="•"/>
            </a:pPr>
            <a:endParaRPr lang="en-US" sz="800" b="0" dirty="0" smtClean="0">
              <a:solidFill>
                <a:srgbClr val="FFFFFF"/>
              </a:solidFill>
              <a:latin typeface="Comic Sans MS" pitchFamily="66" charset="0"/>
            </a:endParaRPr>
          </a:p>
        </p:txBody>
      </p:sp>
    </p:spTree>
    <p:extLst>
      <p:ext uri="{BB962C8B-B14F-4D97-AF65-F5344CB8AC3E}">
        <p14:creationId xmlns:p14="http://schemas.microsoft.com/office/powerpoint/2010/main" val="1976912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1" name="TextBox 2"/>
          <p:cNvSpPr txBox="1">
            <a:spLocks noChangeArrowheads="1"/>
          </p:cNvSpPr>
          <p:nvPr/>
        </p:nvSpPr>
        <p:spPr bwMode="auto">
          <a:xfrm>
            <a:off x="152400" y="533400"/>
            <a:ext cx="3581400" cy="4708981"/>
          </a:xfrm>
          <a:prstGeom prst="rect">
            <a:avLst/>
          </a:prstGeom>
          <a:noFill/>
          <a:ln w="9525">
            <a:noFill/>
            <a:miter lim="800000"/>
            <a:headEnd/>
            <a:tailEnd/>
          </a:ln>
        </p:spPr>
        <p:txBody>
          <a:bodyPr wrap="square">
            <a:spAutoFit/>
          </a:bodyPr>
          <a:lstStyle/>
          <a:p>
            <a:r>
              <a:rPr lang="en-US" sz="2000" b="0" dirty="0">
                <a:solidFill>
                  <a:srgbClr val="000099"/>
                </a:solidFill>
                <a:latin typeface="Comic Sans MS" pitchFamily="66" charset="0"/>
              </a:rPr>
              <a:t>Difference between simulations varies from year to year, but the Ross Sea Polynya generally opens up more in 2050 and even more so in 2100</a:t>
            </a:r>
          </a:p>
          <a:p>
            <a:endParaRPr lang="en-US" sz="2000" b="0" dirty="0">
              <a:solidFill>
                <a:srgbClr val="000099"/>
              </a:solidFill>
              <a:latin typeface="Comic Sans MS" pitchFamily="66" charset="0"/>
            </a:endParaRPr>
          </a:p>
          <a:p>
            <a:r>
              <a:rPr lang="en-US" sz="2000" b="0" dirty="0">
                <a:solidFill>
                  <a:srgbClr val="000099"/>
                </a:solidFill>
                <a:latin typeface="Comic Sans MS" pitchFamily="66" charset="0"/>
              </a:rPr>
              <a:t>Little difference due to fresher boundary conditions</a:t>
            </a:r>
          </a:p>
          <a:p>
            <a:endParaRPr lang="en-US" sz="2000" b="0" dirty="0">
              <a:solidFill>
                <a:srgbClr val="000099"/>
              </a:solidFill>
              <a:latin typeface="Comic Sans MS" pitchFamily="66" charset="0"/>
            </a:endParaRPr>
          </a:p>
          <a:p>
            <a:r>
              <a:rPr lang="en-US" sz="2000" b="0" dirty="0">
                <a:solidFill>
                  <a:srgbClr val="000099"/>
                </a:solidFill>
                <a:latin typeface="Comic Sans MS" pitchFamily="66" charset="0"/>
              </a:rPr>
              <a:t>Entire continental shelf is covered with ice most of the year in all simulations</a:t>
            </a:r>
          </a:p>
          <a:p>
            <a:endParaRPr lang="en-US" sz="2000" b="0" dirty="0">
              <a:solidFill>
                <a:srgbClr val="000099"/>
              </a:solidFill>
              <a:latin typeface="Comic Sans MS" pitchFamily="66" charset="0"/>
            </a:endParaRPr>
          </a:p>
          <a:p>
            <a:r>
              <a:rPr lang="en-US" sz="2000" b="0" dirty="0">
                <a:solidFill>
                  <a:srgbClr val="000099"/>
                </a:solidFill>
                <a:latin typeface="Comic Sans MS" pitchFamily="66" charset="0"/>
              </a:rPr>
              <a:t>(see Smith et al., 2014)</a:t>
            </a:r>
          </a:p>
        </p:txBody>
      </p:sp>
      <p:pic>
        <p:nvPicPr>
          <p:cNvPr id="68612" name="Picture 4" descr="θ"/>
          <p:cNvPicPr>
            <a:picLocks noChangeAspect="1" noChangeArrowheads="1"/>
          </p:cNvPicPr>
          <p:nvPr/>
        </p:nvPicPr>
        <p:blipFill>
          <a:blip r:embed="rId3" cstate="print"/>
          <a:srcRect/>
          <a:stretch>
            <a:fillRect/>
          </a:stretch>
        </p:blipFill>
        <p:spPr bwMode="auto">
          <a:xfrm>
            <a:off x="10653713" y="-365125"/>
            <a:ext cx="57150" cy="114300"/>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4636" y="0"/>
            <a:ext cx="5299364" cy="6858000"/>
          </a:xfrm>
          <a:prstGeom prst="rect">
            <a:avLst/>
          </a:prstGeom>
        </p:spPr>
      </p:pic>
    </p:spTree>
    <p:extLst>
      <p:ext uri="{BB962C8B-B14F-4D97-AF65-F5344CB8AC3E}">
        <p14:creationId xmlns:p14="http://schemas.microsoft.com/office/powerpoint/2010/main" val="1421683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900" name="TextBox 2"/>
          <p:cNvSpPr txBox="1">
            <a:spLocks noChangeArrowheads="1"/>
          </p:cNvSpPr>
          <p:nvPr/>
        </p:nvSpPr>
        <p:spPr bwMode="auto">
          <a:xfrm>
            <a:off x="365125" y="152400"/>
            <a:ext cx="8458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2000" b="0" dirty="0" smtClean="0">
                <a:solidFill>
                  <a:srgbClr val="000099"/>
                </a:solidFill>
                <a:latin typeface="Comic Sans MS" pitchFamily="66" charset="0"/>
              </a:rPr>
              <a:t>Warmer air temperatures (2050 and idealized cases) reduce the MCDW that gets to the shelf and upper shelf waters, but these are balanced out by changes in the winds by 2100</a:t>
            </a:r>
          </a:p>
          <a:p>
            <a:pPr eaLnBrk="1" hangingPunct="1"/>
            <a:endParaRPr lang="en-US" sz="2000" b="0" dirty="0">
              <a:solidFill>
                <a:srgbClr val="000099"/>
              </a:solidFill>
              <a:latin typeface="Comic Sans MS" pitchFamily="66" charset="0"/>
            </a:endParaRPr>
          </a:p>
          <a:p>
            <a:pPr eaLnBrk="1" hangingPunct="1"/>
            <a:r>
              <a:rPr lang="en-US" sz="2000" b="0" dirty="0" smtClean="0">
                <a:solidFill>
                  <a:srgbClr val="000099"/>
                </a:solidFill>
                <a:latin typeface="Comic Sans MS" pitchFamily="66" charset="0"/>
              </a:rPr>
              <a:t>Fresher waters slightly lower MCDW transport but have a bigger reduction on vertical mixing of MCDW into the upper water column</a:t>
            </a:r>
          </a:p>
          <a:p>
            <a:pPr eaLnBrk="1" hangingPunct="1"/>
            <a:r>
              <a:rPr lang="en-US" sz="2000" b="0" dirty="0" smtClean="0">
                <a:solidFill>
                  <a:srgbClr val="000099"/>
                </a:solidFill>
                <a:latin typeface="Comic Sans MS" pitchFamily="66" charset="0"/>
              </a:rPr>
              <a:t>  </a:t>
            </a:r>
          </a:p>
          <a:p>
            <a:pPr eaLnBrk="1" hangingPunct="1"/>
            <a:r>
              <a:rPr lang="en-US" sz="2000" b="0" dirty="0" smtClean="0">
                <a:solidFill>
                  <a:srgbClr val="000099"/>
                </a:solidFill>
                <a:latin typeface="Comic Sans MS" pitchFamily="66" charset="0"/>
              </a:rPr>
              <a:t>Fresher waters also significantly reduce the creation and export of dense </a:t>
            </a:r>
            <a:r>
              <a:rPr lang="en-US" sz="2000" b="0" dirty="0">
                <a:solidFill>
                  <a:srgbClr val="000099"/>
                </a:solidFill>
                <a:latin typeface="Comic Sans MS" pitchFamily="66" charset="0"/>
              </a:rPr>
              <a:t>water from the </a:t>
            </a:r>
            <a:r>
              <a:rPr lang="en-US" sz="2000" b="0" dirty="0" smtClean="0">
                <a:solidFill>
                  <a:srgbClr val="000099"/>
                </a:solidFill>
                <a:latin typeface="Comic Sans MS" pitchFamily="66" charset="0"/>
              </a:rPr>
              <a:t>shelf</a:t>
            </a:r>
          </a:p>
        </p:txBody>
      </p:sp>
      <p:pic>
        <p:nvPicPr>
          <p:cNvPr id="80901" name="Picture 4" descr="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3713" y="-365125"/>
            <a:ext cx="571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136" t="2671" r="8587" b="43998"/>
          <a:stretch/>
        </p:blipFill>
        <p:spPr>
          <a:xfrm>
            <a:off x="22225" y="2895600"/>
            <a:ext cx="4572000" cy="365760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3412" t="2669" r="10312" b="43999"/>
          <a:stretch/>
        </p:blipFill>
        <p:spPr>
          <a:xfrm>
            <a:off x="4572000" y="2895600"/>
            <a:ext cx="4572000" cy="3657600"/>
          </a:xfrm>
          <a:prstGeom prst="rect">
            <a:avLst/>
          </a:prstGeom>
        </p:spPr>
      </p:pic>
    </p:spTree>
    <p:extLst>
      <p:ext uri="{BB962C8B-B14F-4D97-AF65-F5344CB8AC3E}">
        <p14:creationId xmlns:p14="http://schemas.microsoft.com/office/powerpoint/2010/main" val="3381668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1" name="TextBox 2"/>
          <p:cNvSpPr txBox="1">
            <a:spLocks noChangeArrowheads="1"/>
          </p:cNvSpPr>
          <p:nvPr/>
        </p:nvSpPr>
        <p:spPr bwMode="auto">
          <a:xfrm>
            <a:off x="152400" y="533400"/>
            <a:ext cx="3581400" cy="5570756"/>
          </a:xfrm>
          <a:prstGeom prst="rect">
            <a:avLst/>
          </a:prstGeom>
          <a:noFill/>
          <a:ln w="9525">
            <a:noFill/>
            <a:miter lim="800000"/>
            <a:headEnd/>
            <a:tailEnd/>
          </a:ln>
        </p:spPr>
        <p:txBody>
          <a:bodyPr wrap="square">
            <a:spAutoFit/>
          </a:bodyPr>
          <a:lstStyle/>
          <a:p>
            <a:r>
              <a:rPr lang="en-US" sz="2000" b="0" dirty="0">
                <a:solidFill>
                  <a:srgbClr val="000099"/>
                </a:solidFill>
                <a:latin typeface="Comic Sans MS" pitchFamily="66" charset="0"/>
              </a:rPr>
              <a:t>Basal melt rate underneath RIS increased slightly for both 2050 (6%) and 2100 (9%) and most of the increase was in summer </a:t>
            </a:r>
          </a:p>
          <a:p>
            <a:endParaRPr lang="en-US" sz="800" b="0" dirty="0">
              <a:solidFill>
                <a:srgbClr val="000099"/>
              </a:solidFill>
              <a:latin typeface="Comic Sans MS" pitchFamily="66" charset="0"/>
            </a:endParaRPr>
          </a:p>
          <a:p>
            <a:r>
              <a:rPr lang="en-US" sz="2000" b="0" dirty="0">
                <a:solidFill>
                  <a:srgbClr val="000099"/>
                </a:solidFill>
                <a:latin typeface="Comic Sans MS" pitchFamily="66" charset="0"/>
              </a:rPr>
              <a:t>      Difference due to warmer surface summer waters</a:t>
            </a:r>
          </a:p>
          <a:p>
            <a:endParaRPr lang="en-US" sz="2000" b="0" dirty="0">
              <a:solidFill>
                <a:srgbClr val="000099"/>
              </a:solidFill>
              <a:latin typeface="Comic Sans MS" pitchFamily="66" charset="0"/>
            </a:endParaRPr>
          </a:p>
          <a:p>
            <a:r>
              <a:rPr lang="en-US" sz="2000" b="0" dirty="0">
                <a:solidFill>
                  <a:srgbClr val="000099"/>
                </a:solidFill>
                <a:latin typeface="Comic Sans MS" pitchFamily="66" charset="0"/>
              </a:rPr>
              <a:t>Stronger basal melt rate increase (17% for 2050, 22% for 2100) with fresher boundary conditions and more of the difference is in fall/winter</a:t>
            </a:r>
          </a:p>
          <a:p>
            <a:endParaRPr lang="en-US" sz="800" b="0" dirty="0">
              <a:solidFill>
                <a:srgbClr val="000099"/>
              </a:solidFill>
              <a:latin typeface="Comic Sans MS" pitchFamily="66" charset="0"/>
            </a:endParaRPr>
          </a:p>
          <a:p>
            <a:r>
              <a:rPr lang="en-US" sz="2000" b="0" dirty="0">
                <a:solidFill>
                  <a:srgbClr val="000099"/>
                </a:solidFill>
                <a:latin typeface="Comic Sans MS" pitchFamily="66" charset="0"/>
              </a:rPr>
              <a:t>       Due to less mixing of heat out of CDW</a:t>
            </a:r>
          </a:p>
        </p:txBody>
      </p:sp>
      <p:pic>
        <p:nvPicPr>
          <p:cNvPr id="68612" name="Picture 4" descr="θ"/>
          <p:cNvPicPr>
            <a:picLocks noChangeAspect="1" noChangeArrowheads="1"/>
          </p:cNvPicPr>
          <p:nvPr/>
        </p:nvPicPr>
        <p:blipFill>
          <a:blip r:embed="rId3" cstate="print"/>
          <a:srcRect/>
          <a:stretch>
            <a:fillRect/>
          </a:stretch>
        </p:blipFill>
        <p:spPr bwMode="auto">
          <a:xfrm>
            <a:off x="10653713" y="-365125"/>
            <a:ext cx="57150" cy="114300"/>
          </a:xfrm>
          <a:prstGeom prst="rect">
            <a:avLst/>
          </a:prstGeom>
          <a:noFill/>
          <a:ln w="9525">
            <a:noFill/>
            <a:miter lim="800000"/>
            <a:headEnd/>
            <a:tailEnd/>
          </a:ln>
        </p:spPr>
      </p:pic>
      <p:sp>
        <p:nvSpPr>
          <p:cNvPr id="7" name="Right Arrow 6"/>
          <p:cNvSpPr/>
          <p:nvPr/>
        </p:nvSpPr>
        <p:spPr bwMode="auto">
          <a:xfrm flipV="1">
            <a:off x="228600" y="2286000"/>
            <a:ext cx="381000" cy="2286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charset="0"/>
            </a:endParaRPr>
          </a:p>
        </p:txBody>
      </p:sp>
      <p:sp>
        <p:nvSpPr>
          <p:cNvPr id="9" name="Right Arrow 8"/>
          <p:cNvSpPr/>
          <p:nvPr/>
        </p:nvSpPr>
        <p:spPr bwMode="auto">
          <a:xfrm flipV="1">
            <a:off x="285750" y="5410200"/>
            <a:ext cx="381000" cy="2286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solidFill>
                  <a:srgbClr val="FFFFFF"/>
                </a:solidFill>
                <a:latin typeface="Arial" charset="0"/>
              </a:rPr>
              <a:t> </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3" b="45331"/>
          <a:stretch/>
        </p:blipFill>
        <p:spPr>
          <a:xfrm>
            <a:off x="3520184" y="15551"/>
            <a:ext cx="5617596" cy="3974126"/>
          </a:xfrm>
          <a:prstGeom prst="rect">
            <a:avLst/>
          </a:prstGeom>
        </p:spPr>
      </p:pic>
    </p:spTree>
    <p:extLst>
      <p:ext uri="{BB962C8B-B14F-4D97-AF65-F5344CB8AC3E}">
        <p14:creationId xmlns:p14="http://schemas.microsoft.com/office/powerpoint/2010/main" val="3527634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0900" name="TextBox 2"/>
          <p:cNvSpPr txBox="1">
            <a:spLocks noChangeArrowheads="1"/>
          </p:cNvSpPr>
          <p:nvPr/>
        </p:nvSpPr>
        <p:spPr bwMode="auto">
          <a:xfrm>
            <a:off x="4800601" y="381000"/>
            <a:ext cx="40227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2000" b="0" dirty="0" smtClean="0">
                <a:solidFill>
                  <a:srgbClr val="000099"/>
                </a:solidFill>
                <a:latin typeface="Comic Sans MS" pitchFamily="66" charset="0"/>
              </a:rPr>
              <a:t>Difference in basal melt rate between 2100 simulations (standard boundaries and fresh) and current case</a:t>
            </a:r>
          </a:p>
        </p:txBody>
      </p:sp>
      <p:pic>
        <p:nvPicPr>
          <p:cNvPr id="80901" name="Picture 4" descr="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3713" y="-365125"/>
            <a:ext cx="571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 r="4144" b="40742"/>
          <a:stretch/>
        </p:blipFill>
        <p:spPr>
          <a:xfrm>
            <a:off x="4343400" y="2667000"/>
            <a:ext cx="4572000" cy="365760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6825" t="19087" r="6903" b="14245"/>
          <a:stretch/>
        </p:blipFill>
        <p:spPr>
          <a:xfrm>
            <a:off x="4543429" y="2438259"/>
            <a:ext cx="4114878" cy="4115081"/>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6903" t="20133" r="6825" b="13203"/>
          <a:stretch/>
        </p:blipFill>
        <p:spPr>
          <a:xfrm>
            <a:off x="114261" y="2449512"/>
            <a:ext cx="4114878" cy="4114834"/>
          </a:xfrm>
          <a:prstGeom prst="rect">
            <a:avLst/>
          </a:prstGeom>
        </p:spPr>
      </p:pic>
      <p:sp>
        <p:nvSpPr>
          <p:cNvPr id="7" name="Right Arrow 6"/>
          <p:cNvSpPr/>
          <p:nvPr/>
        </p:nvSpPr>
        <p:spPr bwMode="auto">
          <a:xfrm rot="5400000" flipV="1">
            <a:off x="1876425" y="2699641"/>
            <a:ext cx="381000" cy="20955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latin typeface="Arial" charset="0"/>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4925" y="2669033"/>
            <a:ext cx="244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 y="152399"/>
            <a:ext cx="3276600" cy="235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2"/>
          <p:cNvSpPr txBox="1">
            <a:spLocks noChangeArrowheads="1"/>
          </p:cNvSpPr>
          <p:nvPr/>
        </p:nvSpPr>
        <p:spPr bwMode="auto">
          <a:xfrm>
            <a:off x="3276600" y="1727855"/>
            <a:ext cx="14017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400" b="0" dirty="0" err="1" smtClean="0">
                <a:solidFill>
                  <a:srgbClr val="000099"/>
                </a:solidFill>
                <a:latin typeface="Comic Sans MS" pitchFamily="66" charset="0"/>
              </a:rPr>
              <a:t>Smethie</a:t>
            </a:r>
            <a:r>
              <a:rPr lang="en-US" sz="1400" b="0" dirty="0" smtClean="0">
                <a:solidFill>
                  <a:srgbClr val="000099"/>
                </a:solidFill>
                <a:latin typeface="Comic Sans MS" pitchFamily="66" charset="0"/>
              </a:rPr>
              <a:t> and</a:t>
            </a:r>
          </a:p>
          <a:p>
            <a:pPr eaLnBrk="1" hangingPunct="1"/>
            <a:r>
              <a:rPr lang="en-US" sz="1400" b="0" dirty="0" smtClean="0">
                <a:solidFill>
                  <a:srgbClr val="000099"/>
                </a:solidFill>
                <a:latin typeface="Comic Sans MS" pitchFamily="66" charset="0"/>
              </a:rPr>
              <a:t>Jacobs (2005)</a:t>
            </a:r>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0" y="152399"/>
            <a:ext cx="244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22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6914" name="Rectangle 2"/>
          <p:cNvSpPr>
            <a:spLocks noGrp="1" noChangeArrowheads="1"/>
          </p:cNvSpPr>
          <p:nvPr>
            <p:ph type="title"/>
          </p:nvPr>
        </p:nvSpPr>
        <p:spPr>
          <a:xfrm>
            <a:off x="457200" y="0"/>
            <a:ext cx="8229600" cy="990600"/>
          </a:xfrm>
        </p:spPr>
        <p:txBody>
          <a:bodyPr/>
          <a:lstStyle/>
          <a:p>
            <a:pPr algn="ctr" eaLnBrk="1" hangingPunct="1">
              <a:defRPr/>
            </a:pPr>
            <a:r>
              <a:rPr lang="en-US" sz="3600" b="1" dirty="0" smtClean="0">
                <a:solidFill>
                  <a:srgbClr val="FFFF00"/>
                </a:solidFill>
                <a:latin typeface="Comic Sans MS" pitchFamily="66" charset="0"/>
              </a:rPr>
              <a:t>Conclusions</a:t>
            </a:r>
          </a:p>
        </p:txBody>
      </p:sp>
      <p:sp>
        <p:nvSpPr>
          <p:cNvPr id="1446915" name="Rectangle 3"/>
          <p:cNvSpPr>
            <a:spLocks noGrp="1" noChangeArrowheads="1"/>
          </p:cNvSpPr>
          <p:nvPr>
            <p:ph type="body" idx="1"/>
          </p:nvPr>
        </p:nvSpPr>
        <p:spPr>
          <a:xfrm>
            <a:off x="457200" y="762000"/>
            <a:ext cx="8229600" cy="5867400"/>
          </a:xfrm>
        </p:spPr>
        <p:txBody>
          <a:bodyPr/>
          <a:lstStyle/>
          <a:p>
            <a:pPr marL="0" indent="0" eaLnBrk="1" hangingPunct="1">
              <a:lnSpc>
                <a:spcPct val="90000"/>
              </a:lnSpc>
              <a:buNone/>
              <a:defRPr/>
            </a:pPr>
            <a:endParaRPr lang="en-US" sz="1200" dirty="0" smtClean="0">
              <a:latin typeface="Comic Sans MS" pitchFamily="66" charset="0"/>
            </a:endParaRPr>
          </a:p>
          <a:p>
            <a:pPr eaLnBrk="1" hangingPunct="1">
              <a:lnSpc>
                <a:spcPct val="90000"/>
              </a:lnSpc>
              <a:defRPr/>
            </a:pPr>
            <a:r>
              <a:rPr lang="en-US" sz="2400" dirty="0" smtClean="0">
                <a:latin typeface="Comic Sans MS" pitchFamily="66" charset="0"/>
              </a:rPr>
              <a:t>Increased southerly wind strength works against cooler air temperatures in changing the RIS basal melt and it is unclear which effect is currently more significant</a:t>
            </a:r>
          </a:p>
          <a:p>
            <a:pPr eaLnBrk="1" hangingPunct="1">
              <a:lnSpc>
                <a:spcPct val="90000"/>
              </a:lnSpc>
              <a:defRPr/>
            </a:pPr>
            <a:endParaRPr lang="en-US" sz="1200" dirty="0" smtClean="0">
              <a:latin typeface="Comic Sans MS" pitchFamily="66" charset="0"/>
            </a:endParaRPr>
          </a:p>
          <a:p>
            <a:pPr eaLnBrk="1" hangingPunct="1">
              <a:lnSpc>
                <a:spcPct val="90000"/>
              </a:lnSpc>
              <a:defRPr/>
            </a:pPr>
            <a:r>
              <a:rPr lang="en-US" sz="2400" dirty="0" smtClean="0">
                <a:latin typeface="Comic Sans MS" pitchFamily="66" charset="0"/>
              </a:rPr>
              <a:t>Warmer future air temperatures could reduce MCDW transport and vertical mixing, but this may be balanced by changes in the winds (mentioned in Smith et al., 2014)</a:t>
            </a:r>
          </a:p>
          <a:p>
            <a:pPr eaLnBrk="1" hangingPunct="1">
              <a:lnSpc>
                <a:spcPct val="90000"/>
              </a:lnSpc>
              <a:defRPr/>
            </a:pPr>
            <a:endParaRPr lang="en-US" sz="1200" dirty="0" smtClean="0">
              <a:latin typeface="Comic Sans MS" pitchFamily="66" charset="0"/>
            </a:endParaRPr>
          </a:p>
          <a:p>
            <a:pPr eaLnBrk="1" hangingPunct="1">
              <a:lnSpc>
                <a:spcPct val="90000"/>
              </a:lnSpc>
              <a:defRPr/>
            </a:pPr>
            <a:r>
              <a:rPr lang="en-US" sz="2400" dirty="0" smtClean="0">
                <a:latin typeface="Comic Sans MS" pitchFamily="66" charset="0"/>
              </a:rPr>
              <a:t>Continued freshening of the Ross Sea could reduce the creation and export of dense shelf water</a:t>
            </a:r>
          </a:p>
          <a:p>
            <a:pPr eaLnBrk="1" hangingPunct="1">
              <a:lnSpc>
                <a:spcPct val="90000"/>
              </a:lnSpc>
              <a:defRPr/>
            </a:pPr>
            <a:endParaRPr lang="en-US" sz="1200" dirty="0" smtClean="0">
              <a:latin typeface="Comic Sans MS" pitchFamily="66" charset="0"/>
            </a:endParaRPr>
          </a:p>
          <a:p>
            <a:pPr eaLnBrk="1" hangingPunct="1">
              <a:lnSpc>
                <a:spcPct val="90000"/>
              </a:lnSpc>
              <a:defRPr/>
            </a:pPr>
            <a:r>
              <a:rPr lang="en-US" sz="2400" dirty="0" smtClean="0">
                <a:latin typeface="Comic Sans MS" pitchFamily="66" charset="0"/>
              </a:rPr>
              <a:t>The basal melt rate of the RIS only increases slightly by 2050 (6%) or 2100 (9%) unless a freshening of the Ross Sea is added (increased to 17% for 2050 and 22% for 2100)</a:t>
            </a:r>
          </a:p>
          <a:p>
            <a:pPr eaLnBrk="1" hangingPunct="1">
              <a:lnSpc>
                <a:spcPct val="90000"/>
              </a:lnSpc>
              <a:defRPr/>
            </a:pPr>
            <a:endParaRPr lang="en-US" sz="2800" dirty="0" smtClean="0">
              <a:latin typeface="Comic Sans MS" pitchFamily="66" charset="0"/>
            </a:endParaRPr>
          </a:p>
          <a:p>
            <a:pPr eaLnBrk="1" hangingPunct="1">
              <a:lnSpc>
                <a:spcPct val="90000"/>
              </a:lnSpc>
              <a:defRPr/>
            </a:pPr>
            <a:endParaRPr lang="en-US" sz="2800" dirty="0" smtClean="0">
              <a:latin typeface="Comic Sans MS" pitchFamily="66" charset="0"/>
            </a:endParaRPr>
          </a:p>
        </p:txBody>
      </p:sp>
    </p:spTree>
    <p:extLst>
      <p:ext uri="{BB962C8B-B14F-4D97-AF65-F5344CB8AC3E}">
        <p14:creationId xmlns:p14="http://schemas.microsoft.com/office/powerpoint/2010/main" val="2385673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57200" y="152400"/>
            <a:ext cx="8229600" cy="914400"/>
          </a:xfrm>
        </p:spPr>
        <p:txBody>
          <a:bodyPr/>
          <a:lstStyle/>
          <a:p>
            <a:pPr algn="ctr" eaLnBrk="1" hangingPunct="1">
              <a:defRPr/>
            </a:pPr>
            <a:r>
              <a:rPr lang="en-US" sz="3600" b="1" dirty="0" smtClean="0">
                <a:solidFill>
                  <a:srgbClr val="FFFF00"/>
                </a:solidFill>
                <a:latin typeface="Comic Sans MS" pitchFamily="66" charset="0"/>
              </a:rPr>
              <a:t>Ross Sea Sector of Southern Ocean Model</a:t>
            </a:r>
          </a:p>
        </p:txBody>
      </p:sp>
      <p:sp>
        <p:nvSpPr>
          <p:cNvPr id="913411" name="Rectangle 3"/>
          <p:cNvSpPr>
            <a:spLocks noGrp="1" noChangeArrowheads="1"/>
          </p:cNvSpPr>
          <p:nvPr>
            <p:ph type="body" idx="1"/>
          </p:nvPr>
        </p:nvSpPr>
        <p:spPr>
          <a:xfrm>
            <a:off x="457200" y="1447800"/>
            <a:ext cx="8458200" cy="4876800"/>
          </a:xfrm>
        </p:spPr>
        <p:txBody>
          <a:bodyPr/>
          <a:lstStyle/>
          <a:p>
            <a:pPr eaLnBrk="1" hangingPunct="1">
              <a:lnSpc>
                <a:spcPct val="90000"/>
              </a:lnSpc>
              <a:defRPr/>
            </a:pPr>
            <a:r>
              <a:rPr lang="en-US" sz="2400" dirty="0" smtClean="0">
                <a:effectLst/>
                <a:latin typeface="Comic Sans MS" pitchFamily="66" charset="0"/>
              </a:rPr>
              <a:t>As part of a separate project, we have an existing 10km resolution </a:t>
            </a:r>
            <a:r>
              <a:rPr lang="en-US" sz="2400" dirty="0" err="1" smtClean="0">
                <a:effectLst/>
                <a:latin typeface="Comic Sans MS" pitchFamily="66" charset="0"/>
              </a:rPr>
              <a:t>circum</a:t>
            </a:r>
            <a:r>
              <a:rPr lang="en-US" sz="2400" dirty="0" smtClean="0">
                <a:effectLst/>
                <a:latin typeface="Comic Sans MS" pitchFamily="66" charset="0"/>
              </a:rPr>
              <a:t>-Antarctic model with dynamic sea-ice and ice shelves (Dinniman et al., submitted)</a:t>
            </a:r>
          </a:p>
          <a:p>
            <a:pPr eaLnBrk="1" hangingPunct="1">
              <a:lnSpc>
                <a:spcPct val="90000"/>
              </a:lnSpc>
              <a:defRPr/>
            </a:pPr>
            <a:endParaRPr lang="en-US" sz="800" dirty="0" smtClean="0">
              <a:effectLst/>
              <a:latin typeface="Comic Sans MS" pitchFamily="66" charset="0"/>
            </a:endParaRPr>
          </a:p>
          <a:p>
            <a:pPr eaLnBrk="1" hangingPunct="1">
              <a:lnSpc>
                <a:spcPct val="90000"/>
              </a:lnSpc>
              <a:defRPr/>
            </a:pPr>
            <a:r>
              <a:rPr lang="en-US" sz="2400" dirty="0" smtClean="0">
                <a:effectLst/>
                <a:latin typeface="Comic Sans MS" pitchFamily="66" charset="0"/>
              </a:rPr>
              <a:t>Due to a recent upgrade in ODU computing capability, we are now experimenting with a 5km version (1 year of simulation takes ~2.5 days on 512 cores) </a:t>
            </a:r>
          </a:p>
          <a:p>
            <a:pPr eaLnBrk="1" hangingPunct="1">
              <a:lnSpc>
                <a:spcPct val="90000"/>
              </a:lnSpc>
              <a:defRPr/>
            </a:pPr>
            <a:endParaRPr lang="en-US" sz="800" dirty="0" smtClean="0">
              <a:effectLst/>
              <a:latin typeface="Comic Sans MS" pitchFamily="66" charset="0"/>
            </a:endParaRPr>
          </a:p>
          <a:p>
            <a:pPr eaLnBrk="1" hangingPunct="1">
              <a:lnSpc>
                <a:spcPct val="90000"/>
              </a:lnSpc>
              <a:defRPr/>
            </a:pPr>
            <a:r>
              <a:rPr lang="en-US" sz="2400" dirty="0" smtClean="0">
                <a:effectLst/>
                <a:latin typeface="Comic Sans MS" pitchFamily="66" charset="0"/>
              </a:rPr>
              <a:t>Current focus of model is ice shelf basal melt</a:t>
            </a:r>
          </a:p>
          <a:p>
            <a:pPr eaLnBrk="1" hangingPunct="1">
              <a:lnSpc>
                <a:spcPct val="90000"/>
              </a:lnSpc>
              <a:defRPr/>
            </a:pPr>
            <a:endParaRPr lang="en-US" sz="800" dirty="0" smtClean="0">
              <a:effectLst/>
              <a:latin typeface="Comic Sans MS" pitchFamily="66" charset="0"/>
            </a:endParaRPr>
          </a:p>
          <a:p>
            <a:pPr eaLnBrk="1" hangingPunct="1">
              <a:lnSpc>
                <a:spcPct val="90000"/>
              </a:lnSpc>
              <a:defRPr/>
            </a:pPr>
            <a:r>
              <a:rPr lang="en-US" sz="2400" dirty="0" smtClean="0">
                <a:effectLst/>
                <a:latin typeface="Comic Sans MS" pitchFamily="66" charset="0"/>
              </a:rPr>
              <a:t>However, we are starting to look into other uses for the </a:t>
            </a:r>
            <a:r>
              <a:rPr lang="en-US" sz="2400" dirty="0" smtClean="0">
                <a:effectLst/>
                <a:latin typeface="Comic Sans MS" pitchFamily="66" charset="0"/>
              </a:rPr>
              <a:t>model</a:t>
            </a:r>
          </a:p>
          <a:p>
            <a:pPr lvl="1" eaLnBrk="1" hangingPunct="1">
              <a:lnSpc>
                <a:spcPct val="90000"/>
              </a:lnSpc>
              <a:defRPr/>
            </a:pPr>
            <a:r>
              <a:rPr lang="en-US" sz="2000" dirty="0" smtClean="0">
                <a:effectLst/>
                <a:latin typeface="Comic Sans MS" pitchFamily="66" charset="0"/>
              </a:rPr>
              <a:t>Advective </a:t>
            </a:r>
            <a:r>
              <a:rPr lang="en-US" sz="2000" dirty="0" smtClean="0">
                <a:effectLst/>
                <a:latin typeface="Comic Sans MS" pitchFamily="66" charset="0"/>
              </a:rPr>
              <a:t>pathways for Antarctic </a:t>
            </a:r>
            <a:r>
              <a:rPr lang="en-US" sz="2000" dirty="0" err="1" smtClean="0">
                <a:effectLst/>
                <a:latin typeface="Comic Sans MS" pitchFamily="66" charset="0"/>
              </a:rPr>
              <a:t>toothfish</a:t>
            </a:r>
            <a:r>
              <a:rPr lang="en-US" sz="2000" dirty="0" smtClean="0">
                <a:effectLst/>
                <a:latin typeface="Comic Sans MS" pitchFamily="66" charset="0"/>
              </a:rPr>
              <a:t> in the Ross </a:t>
            </a:r>
            <a:r>
              <a:rPr lang="en-US" sz="2000" dirty="0" smtClean="0">
                <a:effectLst/>
                <a:latin typeface="Comic Sans MS" pitchFamily="66" charset="0"/>
              </a:rPr>
              <a:t>Sea</a:t>
            </a:r>
          </a:p>
          <a:p>
            <a:pPr lvl="1" eaLnBrk="1" hangingPunct="1">
              <a:lnSpc>
                <a:spcPct val="90000"/>
              </a:lnSpc>
              <a:defRPr/>
            </a:pPr>
            <a:r>
              <a:rPr lang="en-US" sz="2000" dirty="0" smtClean="0">
                <a:effectLst/>
                <a:latin typeface="Comic Sans MS" pitchFamily="66" charset="0"/>
              </a:rPr>
              <a:t>Using dye tracers (as done in Ross model) to look at heterogeneity in </a:t>
            </a:r>
            <a:r>
              <a:rPr lang="en-US" sz="2000" dirty="0" err="1" smtClean="0">
                <a:effectLst/>
                <a:latin typeface="Comic Sans MS" pitchFamily="66" charset="0"/>
              </a:rPr>
              <a:t>dFe</a:t>
            </a:r>
            <a:r>
              <a:rPr lang="en-US" sz="2000" dirty="0" smtClean="0">
                <a:effectLst/>
                <a:latin typeface="Comic Sans MS" pitchFamily="66" charset="0"/>
              </a:rPr>
              <a:t> sources around the continental shelves</a:t>
            </a:r>
          </a:p>
        </p:txBody>
      </p:sp>
    </p:spTree>
    <p:extLst>
      <p:ext uri="{BB962C8B-B14F-4D97-AF65-F5344CB8AC3E}">
        <p14:creationId xmlns:p14="http://schemas.microsoft.com/office/powerpoint/2010/main" val="3049419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10757"/>
            <a:ext cx="5837274" cy="5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1" name="TextBox 2"/>
          <p:cNvSpPr txBox="1">
            <a:spLocks noChangeArrowheads="1"/>
          </p:cNvSpPr>
          <p:nvPr/>
        </p:nvSpPr>
        <p:spPr bwMode="auto">
          <a:xfrm>
            <a:off x="125819" y="381000"/>
            <a:ext cx="3581400" cy="4462760"/>
          </a:xfrm>
          <a:prstGeom prst="rect">
            <a:avLst/>
          </a:prstGeom>
          <a:noFill/>
          <a:ln w="9525">
            <a:noFill/>
            <a:miter lim="800000"/>
            <a:headEnd/>
            <a:tailEnd/>
          </a:ln>
        </p:spPr>
        <p:txBody>
          <a:bodyPr wrap="square">
            <a:spAutoFit/>
          </a:bodyPr>
          <a:lstStyle/>
          <a:p>
            <a:r>
              <a:rPr lang="en-US" sz="2000" b="0" dirty="0">
                <a:solidFill>
                  <a:srgbClr val="000099"/>
                </a:solidFill>
                <a:latin typeface="Comic Sans MS" pitchFamily="66" charset="0"/>
              </a:rPr>
              <a:t>10 km resolution </a:t>
            </a:r>
            <a:r>
              <a:rPr lang="en-US" sz="2000" b="0" dirty="0" err="1">
                <a:solidFill>
                  <a:srgbClr val="000099"/>
                </a:solidFill>
                <a:latin typeface="Comic Sans MS" pitchFamily="66" charset="0"/>
              </a:rPr>
              <a:t>circum</a:t>
            </a:r>
            <a:r>
              <a:rPr lang="en-US" sz="2000" b="0" dirty="0">
                <a:solidFill>
                  <a:srgbClr val="000099"/>
                </a:solidFill>
                <a:latin typeface="Comic Sans MS" pitchFamily="66" charset="0"/>
              </a:rPr>
              <a:t>-Antarctic ROMS model with ice shelves</a:t>
            </a:r>
          </a:p>
          <a:p>
            <a:endParaRPr lang="en-US" sz="2000" b="0" dirty="0">
              <a:solidFill>
                <a:srgbClr val="000099"/>
              </a:solidFill>
              <a:latin typeface="Comic Sans MS" pitchFamily="66" charset="0"/>
            </a:endParaRPr>
          </a:p>
          <a:p>
            <a:r>
              <a:rPr lang="en-US" sz="2000" b="0" dirty="0">
                <a:solidFill>
                  <a:srgbClr val="000099"/>
                </a:solidFill>
                <a:latin typeface="Comic Sans MS" pitchFamily="66" charset="0"/>
              </a:rPr>
              <a:t>Model Drake Passage transport (ERA-</a:t>
            </a:r>
            <a:r>
              <a:rPr lang="en-US" sz="2000" b="0" dirty="0" err="1">
                <a:solidFill>
                  <a:srgbClr val="000099"/>
                </a:solidFill>
                <a:latin typeface="Comic Sans MS" pitchFamily="66" charset="0"/>
              </a:rPr>
              <a:t>Int</a:t>
            </a:r>
            <a:r>
              <a:rPr lang="en-US" sz="2000" b="0" dirty="0">
                <a:solidFill>
                  <a:srgbClr val="000099"/>
                </a:solidFill>
                <a:latin typeface="Comic Sans MS" pitchFamily="66" charset="0"/>
              </a:rPr>
              <a:t> case):</a:t>
            </a:r>
          </a:p>
          <a:p>
            <a:endParaRPr lang="en-US" sz="800" b="0" dirty="0">
              <a:solidFill>
                <a:srgbClr val="000099"/>
              </a:solidFill>
              <a:latin typeface="Comic Sans MS" pitchFamily="66" charset="0"/>
            </a:endParaRPr>
          </a:p>
          <a:p>
            <a:r>
              <a:rPr lang="en-US" sz="2000" b="0" dirty="0">
                <a:solidFill>
                  <a:srgbClr val="000099"/>
                </a:solidFill>
                <a:latin typeface="Comic Sans MS" pitchFamily="66" charset="0"/>
              </a:rPr>
              <a:t>143 ± 10 </a:t>
            </a:r>
            <a:r>
              <a:rPr lang="en-US" sz="2000" b="0" dirty="0" err="1">
                <a:solidFill>
                  <a:srgbClr val="000099"/>
                </a:solidFill>
                <a:latin typeface="Comic Sans MS" pitchFamily="66" charset="0"/>
              </a:rPr>
              <a:t>Sv</a:t>
            </a:r>
            <a:r>
              <a:rPr lang="en-US" sz="2000" b="0" dirty="0">
                <a:solidFill>
                  <a:srgbClr val="000099"/>
                </a:solidFill>
                <a:latin typeface="Comic Sans MS" pitchFamily="66" charset="0"/>
              </a:rPr>
              <a:t>.</a:t>
            </a:r>
          </a:p>
          <a:p>
            <a:endParaRPr lang="en-US" sz="2000" b="0" dirty="0">
              <a:solidFill>
                <a:srgbClr val="000099"/>
              </a:solidFill>
              <a:latin typeface="Comic Sans MS" pitchFamily="66" charset="0"/>
            </a:endParaRPr>
          </a:p>
          <a:p>
            <a:r>
              <a:rPr lang="en-US" sz="2000" b="0" dirty="0">
                <a:solidFill>
                  <a:srgbClr val="000099"/>
                </a:solidFill>
                <a:latin typeface="Comic Sans MS" pitchFamily="66" charset="0"/>
              </a:rPr>
              <a:t>Observations:</a:t>
            </a:r>
          </a:p>
          <a:p>
            <a:endParaRPr lang="en-US" sz="800" b="0" dirty="0">
              <a:solidFill>
                <a:srgbClr val="000099"/>
              </a:solidFill>
              <a:latin typeface="Comic Sans MS" pitchFamily="66" charset="0"/>
            </a:endParaRPr>
          </a:p>
          <a:p>
            <a:r>
              <a:rPr lang="en-US" sz="2000" b="0" dirty="0">
                <a:solidFill>
                  <a:srgbClr val="000099"/>
                </a:solidFill>
                <a:latin typeface="Comic Sans MS" pitchFamily="66" charset="0"/>
              </a:rPr>
              <a:t>134 ± 11 </a:t>
            </a:r>
            <a:r>
              <a:rPr lang="en-US" sz="2000" b="0" dirty="0" err="1">
                <a:solidFill>
                  <a:srgbClr val="000099"/>
                </a:solidFill>
                <a:latin typeface="Comic Sans MS" pitchFamily="66" charset="0"/>
              </a:rPr>
              <a:t>Sv</a:t>
            </a:r>
            <a:r>
              <a:rPr lang="en-US" sz="2000" b="0" dirty="0">
                <a:solidFill>
                  <a:srgbClr val="000099"/>
                </a:solidFill>
                <a:latin typeface="Comic Sans MS" pitchFamily="66" charset="0"/>
              </a:rPr>
              <a:t>. (Cunningham et al., 2003)</a:t>
            </a:r>
          </a:p>
          <a:p>
            <a:endParaRPr lang="en-US" sz="800" b="0" dirty="0">
              <a:solidFill>
                <a:srgbClr val="000099"/>
              </a:solidFill>
              <a:latin typeface="Comic Sans MS" pitchFamily="66" charset="0"/>
            </a:endParaRPr>
          </a:p>
          <a:p>
            <a:r>
              <a:rPr lang="en-US" sz="2000" b="0" dirty="0">
                <a:solidFill>
                  <a:srgbClr val="000099"/>
                </a:solidFill>
                <a:latin typeface="Comic Sans MS" pitchFamily="66" charset="0"/>
              </a:rPr>
              <a:t>141 ± 13 </a:t>
            </a:r>
            <a:r>
              <a:rPr lang="en-US" sz="2000" b="0" dirty="0" err="1">
                <a:solidFill>
                  <a:srgbClr val="000099"/>
                </a:solidFill>
                <a:latin typeface="Comic Sans MS" pitchFamily="66" charset="0"/>
              </a:rPr>
              <a:t>Sv</a:t>
            </a:r>
            <a:r>
              <a:rPr lang="en-US" sz="2000" b="0" dirty="0">
                <a:solidFill>
                  <a:srgbClr val="000099"/>
                </a:solidFill>
                <a:latin typeface="Comic Sans MS" pitchFamily="66" charset="0"/>
              </a:rPr>
              <a:t>. (Koenig et al., 2014)</a:t>
            </a:r>
          </a:p>
        </p:txBody>
      </p:sp>
    </p:spTree>
    <p:extLst>
      <p:ext uri="{BB962C8B-B14F-4D97-AF65-F5344CB8AC3E}">
        <p14:creationId xmlns:p14="http://schemas.microsoft.com/office/powerpoint/2010/main" val="408627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15" b="-4398"/>
          <a:stretch/>
        </p:blipFill>
        <p:spPr bwMode="auto">
          <a:xfrm>
            <a:off x="38094" y="30480"/>
            <a:ext cx="4582639"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1" name="TextBox 2"/>
          <p:cNvSpPr txBox="1">
            <a:spLocks noChangeArrowheads="1"/>
          </p:cNvSpPr>
          <p:nvPr/>
        </p:nvSpPr>
        <p:spPr bwMode="auto">
          <a:xfrm>
            <a:off x="228598" y="3048000"/>
            <a:ext cx="4201633" cy="2554545"/>
          </a:xfrm>
          <a:prstGeom prst="rect">
            <a:avLst/>
          </a:prstGeom>
          <a:noFill/>
          <a:ln w="9525">
            <a:noFill/>
            <a:miter lim="800000"/>
            <a:headEnd/>
            <a:tailEnd/>
          </a:ln>
        </p:spPr>
        <p:txBody>
          <a:bodyPr wrap="square">
            <a:spAutoFit/>
          </a:bodyPr>
          <a:lstStyle/>
          <a:p>
            <a:r>
              <a:rPr lang="en-US" sz="2000" b="0" dirty="0">
                <a:solidFill>
                  <a:srgbClr val="000099"/>
                </a:solidFill>
                <a:latin typeface="Comic Sans MS" pitchFamily="66" charset="0"/>
              </a:rPr>
              <a:t>Model accurately simulates sea ice extent</a:t>
            </a:r>
          </a:p>
          <a:p>
            <a:endParaRPr lang="en-US" sz="2000" b="0" dirty="0">
              <a:solidFill>
                <a:srgbClr val="000099"/>
              </a:solidFill>
              <a:latin typeface="Comic Sans MS" pitchFamily="66" charset="0"/>
            </a:endParaRPr>
          </a:p>
          <a:p>
            <a:endParaRPr lang="en-US" sz="2000" b="0" dirty="0">
              <a:solidFill>
                <a:srgbClr val="000099"/>
              </a:solidFill>
              <a:latin typeface="Comic Sans MS" pitchFamily="66" charset="0"/>
            </a:endParaRPr>
          </a:p>
          <a:p>
            <a:endParaRPr lang="en-US" sz="2000" b="0" dirty="0">
              <a:solidFill>
                <a:srgbClr val="000099"/>
              </a:solidFill>
              <a:latin typeface="Comic Sans MS" pitchFamily="66" charset="0"/>
            </a:endParaRPr>
          </a:p>
          <a:p>
            <a:r>
              <a:rPr lang="en-US" sz="2000" b="0" dirty="0">
                <a:solidFill>
                  <a:srgbClr val="000099"/>
                </a:solidFill>
                <a:latin typeface="Comic Sans MS" pitchFamily="66" charset="0"/>
              </a:rPr>
              <a:t>(top row: Feb. and Sep. model</a:t>
            </a:r>
          </a:p>
          <a:p>
            <a:r>
              <a:rPr lang="en-US" sz="2000" b="0" dirty="0">
                <a:solidFill>
                  <a:srgbClr val="000099"/>
                </a:solidFill>
                <a:latin typeface="Comic Sans MS" pitchFamily="66" charset="0"/>
              </a:rPr>
              <a:t>bottom row: Feb. and Sep. obs.)</a:t>
            </a:r>
          </a:p>
          <a:p>
            <a:endParaRPr lang="en-US" sz="2000" b="0" dirty="0">
              <a:solidFill>
                <a:srgbClr val="000099"/>
              </a:solidFill>
              <a:latin typeface="Comic Sans MS" pitchFamily="66" charset="0"/>
            </a:endParaRP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0233" y="5316"/>
            <a:ext cx="4724400" cy="5471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755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0753" b="9682"/>
          <a:stretch/>
        </p:blipFill>
        <p:spPr>
          <a:xfrm>
            <a:off x="3008493" y="12192"/>
            <a:ext cx="3285764" cy="338328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381" t="10753" b="9681"/>
          <a:stretch/>
        </p:blipFill>
        <p:spPr>
          <a:xfrm>
            <a:off x="6035040" y="0"/>
            <a:ext cx="3108960" cy="3383280"/>
          </a:xfrm>
          <a:prstGeom prst="rect">
            <a:avLst/>
          </a:prstGeom>
        </p:spPr>
      </p:pic>
      <p:sp>
        <p:nvSpPr>
          <p:cNvPr id="48132" name="TextBox 2"/>
          <p:cNvSpPr txBox="1">
            <a:spLocks noChangeArrowheads="1"/>
          </p:cNvSpPr>
          <p:nvPr/>
        </p:nvSpPr>
        <p:spPr bwMode="auto">
          <a:xfrm>
            <a:off x="3377311" y="3346704"/>
            <a:ext cx="252984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en-US" altLang="en-US" sz="2000" b="0" dirty="0" smtClean="0">
                <a:solidFill>
                  <a:srgbClr val="000099"/>
                </a:solidFill>
                <a:latin typeface="Comic Sans MS" pitchFamily="66" charset="0"/>
              </a:rPr>
              <a:t>EKE: 10km grid</a:t>
            </a:r>
          </a:p>
          <a:p>
            <a:pPr algn="ctr" eaLnBrk="1" hangingPunct="1">
              <a:spcBef>
                <a:spcPct val="0"/>
              </a:spcBef>
              <a:buClrTx/>
              <a:buSzTx/>
              <a:buFontTx/>
              <a:buNone/>
            </a:pPr>
            <a:r>
              <a:rPr lang="en-US" altLang="en-US" sz="1800" b="0" dirty="0">
                <a:solidFill>
                  <a:srgbClr val="000099"/>
                </a:solidFill>
                <a:latin typeface="Comic Sans MS" pitchFamily="66" charset="0"/>
              </a:rPr>
              <a:t>(mean: </a:t>
            </a:r>
            <a:r>
              <a:rPr lang="en-US" altLang="en-US" sz="1800" b="0" dirty="0" smtClean="0">
                <a:solidFill>
                  <a:srgbClr val="000099"/>
                </a:solidFill>
                <a:latin typeface="Comic Sans MS" pitchFamily="66" charset="0"/>
              </a:rPr>
              <a:t>0.0180 </a:t>
            </a:r>
            <a:r>
              <a:rPr lang="en-US" altLang="en-US" sz="1800" b="0" dirty="0">
                <a:solidFill>
                  <a:srgbClr val="000099"/>
                </a:solidFill>
                <a:latin typeface="Comic Sans MS" pitchFamily="66" charset="0"/>
              </a:rPr>
              <a:t>m</a:t>
            </a:r>
            <a:r>
              <a:rPr lang="en-US" altLang="en-US" sz="1800" b="0" baseline="30000" dirty="0">
                <a:solidFill>
                  <a:srgbClr val="000099"/>
                </a:solidFill>
                <a:latin typeface="Comic Sans MS" pitchFamily="66" charset="0"/>
              </a:rPr>
              <a:t>2</a:t>
            </a:r>
            <a:r>
              <a:rPr lang="en-US" altLang="en-US" sz="1800" b="0" dirty="0">
                <a:solidFill>
                  <a:srgbClr val="000099"/>
                </a:solidFill>
                <a:latin typeface="Comic Sans MS" pitchFamily="66" charset="0"/>
              </a:rPr>
              <a:t>/s</a:t>
            </a:r>
            <a:r>
              <a:rPr lang="en-US" altLang="en-US" sz="1800" b="0" baseline="30000" dirty="0">
                <a:solidFill>
                  <a:srgbClr val="000099"/>
                </a:solidFill>
                <a:latin typeface="Comic Sans MS" pitchFamily="66" charset="0"/>
              </a:rPr>
              <a:t>2</a:t>
            </a:r>
            <a:r>
              <a:rPr lang="en-US" altLang="en-US" sz="1800" b="0" dirty="0">
                <a:solidFill>
                  <a:srgbClr val="000099"/>
                </a:solidFill>
                <a:latin typeface="Comic Sans MS" pitchFamily="66" charset="0"/>
              </a:rPr>
              <a:t>)</a:t>
            </a:r>
          </a:p>
          <a:p>
            <a:pPr algn="ctr" eaLnBrk="1" hangingPunct="1">
              <a:spcBef>
                <a:spcPct val="0"/>
              </a:spcBef>
              <a:buClrTx/>
              <a:buSzTx/>
              <a:buFontTx/>
              <a:buNone/>
            </a:pPr>
            <a:endParaRPr lang="en-US" altLang="en-US" sz="2000" b="0" dirty="0" smtClean="0">
              <a:solidFill>
                <a:srgbClr val="000099"/>
              </a:solidFill>
              <a:latin typeface="Comic Sans MS" pitchFamily="66" charset="0"/>
            </a:endParaRPr>
          </a:p>
        </p:txBody>
      </p:sp>
      <p:sp>
        <p:nvSpPr>
          <p:cNvPr id="48133" name="TextBox 2"/>
          <p:cNvSpPr txBox="1">
            <a:spLocks noChangeArrowheads="1"/>
          </p:cNvSpPr>
          <p:nvPr/>
        </p:nvSpPr>
        <p:spPr bwMode="auto">
          <a:xfrm>
            <a:off x="6355149" y="3346704"/>
            <a:ext cx="246874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en-US" altLang="en-US" sz="2000" b="0" dirty="0" smtClean="0">
                <a:solidFill>
                  <a:srgbClr val="000099"/>
                </a:solidFill>
                <a:latin typeface="Comic Sans MS" pitchFamily="66" charset="0"/>
              </a:rPr>
              <a:t>EKE: 20km grid</a:t>
            </a:r>
          </a:p>
          <a:p>
            <a:pPr algn="ctr" eaLnBrk="1" hangingPunct="1">
              <a:spcBef>
                <a:spcPct val="0"/>
              </a:spcBef>
              <a:buClrTx/>
              <a:buSzTx/>
              <a:buFontTx/>
              <a:buNone/>
            </a:pPr>
            <a:r>
              <a:rPr lang="en-US" altLang="en-US" sz="1800" b="0" dirty="0" smtClean="0">
                <a:solidFill>
                  <a:srgbClr val="000099"/>
                </a:solidFill>
                <a:latin typeface="Comic Sans MS" pitchFamily="66" charset="0"/>
              </a:rPr>
              <a:t>(mean: 0.0074 m</a:t>
            </a:r>
            <a:r>
              <a:rPr lang="en-US" altLang="en-US" sz="1800" b="0" baseline="30000" dirty="0" smtClean="0">
                <a:solidFill>
                  <a:srgbClr val="000099"/>
                </a:solidFill>
                <a:latin typeface="Comic Sans MS" pitchFamily="66" charset="0"/>
              </a:rPr>
              <a:t>2</a:t>
            </a:r>
            <a:r>
              <a:rPr lang="en-US" altLang="en-US" sz="1800" b="0" dirty="0" smtClean="0">
                <a:solidFill>
                  <a:srgbClr val="000099"/>
                </a:solidFill>
                <a:latin typeface="Comic Sans MS" pitchFamily="66" charset="0"/>
              </a:rPr>
              <a:t>/s</a:t>
            </a:r>
            <a:r>
              <a:rPr lang="en-US" altLang="en-US" sz="1800" b="0" baseline="30000" dirty="0" smtClean="0">
                <a:solidFill>
                  <a:srgbClr val="000099"/>
                </a:solidFill>
                <a:latin typeface="Comic Sans MS" pitchFamily="66" charset="0"/>
              </a:rPr>
              <a:t>2</a:t>
            </a:r>
            <a:r>
              <a:rPr lang="en-US" altLang="en-US" sz="1800" b="0" dirty="0" smtClean="0">
                <a:solidFill>
                  <a:srgbClr val="000099"/>
                </a:solidFill>
                <a:latin typeface="Comic Sans MS" pitchFamily="66" charset="0"/>
              </a:rPr>
              <a:t>)</a:t>
            </a:r>
          </a:p>
        </p:txBody>
      </p:sp>
      <p:pic>
        <p:nvPicPr>
          <p:cNvPr id="48134" name="Picture 2"/>
          <p:cNvPicPr>
            <a:picLocks noChangeAspect="1" noChangeArrowheads="1"/>
          </p:cNvPicPr>
          <p:nvPr/>
        </p:nvPicPr>
        <p:blipFill>
          <a:blip r:embed="rId5">
            <a:extLst>
              <a:ext uri="{28A0092B-C50C-407E-A947-70E740481C1C}">
                <a14:useLocalDpi xmlns:a14="http://schemas.microsoft.com/office/drawing/2010/main" val="0"/>
              </a:ext>
            </a:extLst>
          </a:blip>
          <a:srcRect b="33018"/>
          <a:stretch>
            <a:fillRect/>
          </a:stretch>
        </p:blipFill>
        <p:spPr bwMode="auto">
          <a:xfrm>
            <a:off x="2005593" y="4191000"/>
            <a:ext cx="5291563"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t="10788" b="9928"/>
          <a:stretch/>
        </p:blipFill>
        <p:spPr>
          <a:xfrm>
            <a:off x="0" y="0"/>
            <a:ext cx="3297382" cy="3383280"/>
          </a:xfrm>
          <a:prstGeom prst="rect">
            <a:avLst/>
          </a:prstGeom>
        </p:spPr>
      </p:pic>
      <p:sp>
        <p:nvSpPr>
          <p:cNvPr id="10" name="TextBox 2"/>
          <p:cNvSpPr txBox="1">
            <a:spLocks noChangeArrowheads="1"/>
          </p:cNvSpPr>
          <p:nvPr/>
        </p:nvSpPr>
        <p:spPr bwMode="auto">
          <a:xfrm>
            <a:off x="383771" y="3344799"/>
            <a:ext cx="252984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en-US" altLang="en-US" sz="2000" b="0" dirty="0" smtClean="0">
                <a:solidFill>
                  <a:srgbClr val="000099"/>
                </a:solidFill>
                <a:latin typeface="Comic Sans MS" pitchFamily="66" charset="0"/>
              </a:rPr>
              <a:t>EKE: </a:t>
            </a:r>
            <a:r>
              <a:rPr lang="en-US" altLang="en-US" sz="2000" b="0" dirty="0">
                <a:solidFill>
                  <a:srgbClr val="000099"/>
                </a:solidFill>
                <a:latin typeface="Comic Sans MS" pitchFamily="66" charset="0"/>
              </a:rPr>
              <a:t>5</a:t>
            </a:r>
            <a:r>
              <a:rPr lang="en-US" altLang="en-US" sz="2000" b="0" dirty="0" smtClean="0">
                <a:solidFill>
                  <a:srgbClr val="000099"/>
                </a:solidFill>
                <a:latin typeface="Comic Sans MS" pitchFamily="66" charset="0"/>
              </a:rPr>
              <a:t>km grid</a:t>
            </a:r>
          </a:p>
          <a:p>
            <a:pPr algn="ctr" eaLnBrk="1" hangingPunct="1">
              <a:spcBef>
                <a:spcPct val="0"/>
              </a:spcBef>
              <a:buClrTx/>
              <a:buSzTx/>
              <a:buFontTx/>
              <a:buNone/>
            </a:pPr>
            <a:r>
              <a:rPr lang="en-US" altLang="en-US" sz="1800" b="0" dirty="0">
                <a:solidFill>
                  <a:srgbClr val="000099"/>
                </a:solidFill>
                <a:latin typeface="Comic Sans MS" pitchFamily="66" charset="0"/>
              </a:rPr>
              <a:t>(mean: </a:t>
            </a:r>
            <a:r>
              <a:rPr lang="en-US" altLang="en-US" sz="1800" b="0" dirty="0" smtClean="0">
                <a:solidFill>
                  <a:srgbClr val="000099"/>
                </a:solidFill>
                <a:latin typeface="Comic Sans MS" pitchFamily="66" charset="0"/>
              </a:rPr>
              <a:t>0.0218 </a:t>
            </a:r>
            <a:r>
              <a:rPr lang="en-US" altLang="en-US" sz="1800" b="0" dirty="0">
                <a:solidFill>
                  <a:srgbClr val="000099"/>
                </a:solidFill>
                <a:latin typeface="Comic Sans MS" pitchFamily="66" charset="0"/>
              </a:rPr>
              <a:t>m</a:t>
            </a:r>
            <a:r>
              <a:rPr lang="en-US" altLang="en-US" sz="1800" b="0" baseline="30000" dirty="0">
                <a:solidFill>
                  <a:srgbClr val="000099"/>
                </a:solidFill>
                <a:latin typeface="Comic Sans MS" pitchFamily="66" charset="0"/>
              </a:rPr>
              <a:t>2</a:t>
            </a:r>
            <a:r>
              <a:rPr lang="en-US" altLang="en-US" sz="1800" b="0" dirty="0">
                <a:solidFill>
                  <a:srgbClr val="000099"/>
                </a:solidFill>
                <a:latin typeface="Comic Sans MS" pitchFamily="66" charset="0"/>
              </a:rPr>
              <a:t>/s</a:t>
            </a:r>
            <a:r>
              <a:rPr lang="en-US" altLang="en-US" sz="1800" b="0" baseline="30000" dirty="0">
                <a:solidFill>
                  <a:srgbClr val="000099"/>
                </a:solidFill>
                <a:latin typeface="Comic Sans MS" pitchFamily="66" charset="0"/>
              </a:rPr>
              <a:t>2</a:t>
            </a:r>
            <a:r>
              <a:rPr lang="en-US" altLang="en-US" sz="1800" b="0" dirty="0">
                <a:solidFill>
                  <a:srgbClr val="000099"/>
                </a:solidFill>
                <a:latin typeface="Comic Sans MS" pitchFamily="66" charset="0"/>
              </a:rPr>
              <a:t>)</a:t>
            </a:r>
          </a:p>
          <a:p>
            <a:pPr algn="ctr" eaLnBrk="1" hangingPunct="1">
              <a:spcBef>
                <a:spcPct val="0"/>
              </a:spcBef>
              <a:buClrTx/>
              <a:buSzTx/>
              <a:buFontTx/>
              <a:buNone/>
            </a:pPr>
            <a:endParaRPr lang="en-US" altLang="en-US" sz="2000" b="0" dirty="0" smtClean="0">
              <a:solidFill>
                <a:srgbClr val="000099"/>
              </a:solidFill>
              <a:latin typeface="Comic Sans MS" pitchFamily="66" charset="0"/>
            </a:endParaRPr>
          </a:p>
        </p:txBody>
      </p:sp>
      <p:sp>
        <p:nvSpPr>
          <p:cNvPr id="11" name="TextBox 2"/>
          <p:cNvSpPr txBox="1">
            <a:spLocks noChangeArrowheads="1"/>
          </p:cNvSpPr>
          <p:nvPr/>
        </p:nvSpPr>
        <p:spPr bwMode="auto">
          <a:xfrm>
            <a:off x="7297156" y="5763836"/>
            <a:ext cx="170968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eaLnBrk="1" hangingPunct="1">
              <a:spcBef>
                <a:spcPct val="0"/>
              </a:spcBef>
              <a:buClrTx/>
              <a:buSzTx/>
              <a:buFontTx/>
              <a:buNone/>
            </a:pPr>
            <a:r>
              <a:rPr lang="en-US" altLang="en-US" sz="1600" b="0" dirty="0" smtClean="0">
                <a:solidFill>
                  <a:srgbClr val="000099"/>
                </a:solidFill>
                <a:latin typeface="Comic Sans MS" pitchFamily="66" charset="0"/>
              </a:rPr>
              <a:t>(</a:t>
            </a:r>
            <a:r>
              <a:rPr lang="en-US" altLang="en-US" sz="1600" b="0" dirty="0" err="1" smtClean="0">
                <a:solidFill>
                  <a:srgbClr val="000099"/>
                </a:solidFill>
                <a:latin typeface="Comic Sans MS" pitchFamily="66" charset="0"/>
              </a:rPr>
              <a:t>Sallée</a:t>
            </a:r>
            <a:r>
              <a:rPr lang="en-US" altLang="en-US" sz="1600" b="0" dirty="0" smtClean="0">
                <a:solidFill>
                  <a:srgbClr val="000099"/>
                </a:solidFill>
                <a:latin typeface="Comic Sans MS" pitchFamily="66" charset="0"/>
              </a:rPr>
              <a:t> and </a:t>
            </a:r>
            <a:r>
              <a:rPr lang="en-US" altLang="en-US" sz="1600" b="0" dirty="0" err="1" smtClean="0">
                <a:solidFill>
                  <a:srgbClr val="000099"/>
                </a:solidFill>
                <a:latin typeface="Comic Sans MS" pitchFamily="66" charset="0"/>
              </a:rPr>
              <a:t>Rintoul</a:t>
            </a:r>
            <a:r>
              <a:rPr lang="en-US" altLang="en-US" sz="1600" b="0" dirty="0" smtClean="0">
                <a:solidFill>
                  <a:srgbClr val="000099"/>
                </a:solidFill>
                <a:latin typeface="Comic Sans MS" pitchFamily="66" charset="0"/>
              </a:rPr>
              <a:t>, 2011)</a:t>
            </a:r>
          </a:p>
          <a:p>
            <a:pPr algn="ctr" eaLnBrk="1" hangingPunct="1">
              <a:spcBef>
                <a:spcPct val="0"/>
              </a:spcBef>
              <a:buClrTx/>
              <a:buSzTx/>
              <a:buFontTx/>
              <a:buNone/>
            </a:pPr>
            <a:endParaRPr lang="en-US" altLang="en-US" sz="2000" b="0" dirty="0" smtClean="0">
              <a:solidFill>
                <a:srgbClr val="000099"/>
              </a:solidFill>
              <a:latin typeface="Comic Sans MS" pitchFamily="66" charset="0"/>
            </a:endParaRPr>
          </a:p>
        </p:txBody>
      </p:sp>
    </p:spTree>
    <p:extLst>
      <p:ext uri="{BB962C8B-B14F-4D97-AF65-F5344CB8AC3E}">
        <p14:creationId xmlns:p14="http://schemas.microsoft.com/office/powerpoint/2010/main" val="930715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457200" y="152400"/>
            <a:ext cx="8229600" cy="1079500"/>
          </a:xfrm>
        </p:spPr>
        <p:txBody>
          <a:bodyPr/>
          <a:lstStyle/>
          <a:p>
            <a:pPr algn="ctr" eaLnBrk="1" hangingPunct="1">
              <a:defRPr/>
            </a:pPr>
            <a:r>
              <a:rPr lang="en-US" sz="3600" b="1" dirty="0" smtClean="0">
                <a:solidFill>
                  <a:srgbClr val="FFFF00"/>
                </a:solidFill>
                <a:latin typeface="Comic Sans MS" pitchFamily="66" charset="0"/>
              </a:rPr>
              <a:t>Outline</a:t>
            </a:r>
          </a:p>
        </p:txBody>
      </p:sp>
      <p:sp>
        <p:nvSpPr>
          <p:cNvPr id="40963" name="Text Box 3"/>
          <p:cNvSpPr txBox="1">
            <a:spLocks noChangeArrowheads="1"/>
          </p:cNvSpPr>
          <p:nvPr/>
        </p:nvSpPr>
        <p:spPr bwMode="auto">
          <a:xfrm>
            <a:off x="381000" y="1219200"/>
            <a:ext cx="83820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eaLnBrk="1" hangingPunct="1">
              <a:spcBef>
                <a:spcPct val="0"/>
              </a:spcBef>
              <a:buClrTx/>
              <a:buSzTx/>
            </a:pPr>
            <a:r>
              <a:rPr lang="en-US" altLang="en-US" sz="2800" dirty="0">
                <a:solidFill>
                  <a:srgbClr val="FFFFFF"/>
                </a:solidFill>
                <a:latin typeface="Comic Sans MS" pitchFamily="66" charset="0"/>
              </a:rPr>
              <a:t> </a:t>
            </a:r>
            <a:r>
              <a:rPr lang="en-US" altLang="en-US" sz="2800" b="0" dirty="0" smtClean="0">
                <a:solidFill>
                  <a:srgbClr val="FFFFFF"/>
                </a:solidFill>
                <a:latin typeface="Comic Sans MS" pitchFamily="66" charset="0"/>
              </a:rPr>
              <a:t>Downscaling simulations of the Ross Sea</a:t>
            </a:r>
            <a:endParaRPr lang="en-US" altLang="en-US" sz="2800" b="0" dirty="0">
              <a:solidFill>
                <a:srgbClr val="FFFFFF"/>
              </a:solidFill>
              <a:latin typeface="Comic Sans MS" pitchFamily="66" charset="0"/>
            </a:endParaRPr>
          </a:p>
          <a:p>
            <a:pPr eaLnBrk="1" hangingPunct="1">
              <a:spcBef>
                <a:spcPct val="0"/>
              </a:spcBef>
              <a:buClrTx/>
              <a:buSzTx/>
            </a:pPr>
            <a:endParaRPr lang="en-US" altLang="en-US" sz="800" b="0" dirty="0">
              <a:solidFill>
                <a:srgbClr val="FFFFFF"/>
              </a:solidFill>
              <a:latin typeface="Comic Sans MS" pitchFamily="66" charset="0"/>
            </a:endParaRPr>
          </a:p>
          <a:p>
            <a:pPr lvl="1" eaLnBrk="1" hangingPunct="1">
              <a:spcBef>
                <a:spcPct val="0"/>
              </a:spcBef>
              <a:buFontTx/>
              <a:buChar char="•"/>
            </a:pPr>
            <a:r>
              <a:rPr lang="en-US" altLang="en-US" sz="2400" b="0" dirty="0" smtClean="0">
                <a:solidFill>
                  <a:srgbClr val="FFFFFF"/>
                </a:solidFill>
                <a:latin typeface="Comic Sans MS" pitchFamily="66" charset="0"/>
              </a:rPr>
              <a:t>Sensitivity of CDW transport, HSSW formation and ice shelf basal melt to idealized forcing changes</a:t>
            </a:r>
          </a:p>
          <a:p>
            <a:pPr lvl="1" eaLnBrk="1" hangingPunct="1">
              <a:spcBef>
                <a:spcPct val="0"/>
              </a:spcBef>
              <a:buFontTx/>
              <a:buChar char="•"/>
            </a:pPr>
            <a:endParaRPr lang="en-US" altLang="en-US" sz="800" b="0" dirty="0">
              <a:solidFill>
                <a:srgbClr val="FFFFFF"/>
              </a:solidFill>
              <a:latin typeface="Comic Sans MS" pitchFamily="66" charset="0"/>
            </a:endParaRPr>
          </a:p>
          <a:p>
            <a:pPr lvl="1" eaLnBrk="1" hangingPunct="1">
              <a:spcBef>
                <a:spcPct val="0"/>
              </a:spcBef>
              <a:buFontTx/>
              <a:buChar char="•"/>
            </a:pPr>
            <a:r>
              <a:rPr lang="en-US" altLang="en-US" sz="2400" b="0" dirty="0" smtClean="0">
                <a:solidFill>
                  <a:srgbClr val="FFFFFF"/>
                </a:solidFill>
                <a:latin typeface="Comic Sans MS" pitchFamily="66" charset="0"/>
              </a:rPr>
              <a:t>AR4 simulation forcing (same simulations as Smith et al., 2014, GRL)</a:t>
            </a:r>
            <a:endParaRPr lang="en-US" altLang="en-US" sz="2400" b="0" dirty="0">
              <a:solidFill>
                <a:srgbClr val="FFFFFF"/>
              </a:solidFill>
              <a:latin typeface="Comic Sans MS" pitchFamily="66" charset="0"/>
            </a:endParaRPr>
          </a:p>
          <a:p>
            <a:pPr eaLnBrk="1" hangingPunct="1">
              <a:spcBef>
                <a:spcPct val="0"/>
              </a:spcBef>
              <a:buClrTx/>
              <a:buSzTx/>
            </a:pPr>
            <a:endParaRPr lang="en-US" altLang="en-US" sz="800" dirty="0">
              <a:solidFill>
                <a:srgbClr val="FFFFFF"/>
              </a:solidFill>
              <a:latin typeface="Comic Sans MS" pitchFamily="66" charset="0"/>
            </a:endParaRPr>
          </a:p>
          <a:p>
            <a:pPr eaLnBrk="1" hangingPunct="1">
              <a:spcBef>
                <a:spcPct val="0"/>
              </a:spcBef>
              <a:buClrTx/>
              <a:buSzTx/>
            </a:pPr>
            <a:r>
              <a:rPr lang="en-US" altLang="en-US" sz="2800" dirty="0">
                <a:solidFill>
                  <a:srgbClr val="FFFFFF"/>
                </a:solidFill>
                <a:latin typeface="Comic Sans MS" pitchFamily="66" charset="0"/>
              </a:rPr>
              <a:t> </a:t>
            </a:r>
            <a:r>
              <a:rPr lang="en-US" altLang="en-US" sz="2800" b="0" dirty="0" smtClean="0">
                <a:solidFill>
                  <a:srgbClr val="FFFFFF"/>
                </a:solidFill>
                <a:latin typeface="Comic Sans MS" pitchFamily="66" charset="0"/>
              </a:rPr>
              <a:t>Ross Sea sector of </a:t>
            </a:r>
            <a:r>
              <a:rPr lang="en-US" altLang="en-US" sz="2800" b="0" dirty="0" err="1" smtClean="0">
                <a:solidFill>
                  <a:srgbClr val="FFFFFF"/>
                </a:solidFill>
                <a:latin typeface="Comic Sans MS" pitchFamily="66" charset="0"/>
              </a:rPr>
              <a:t>circum</a:t>
            </a:r>
            <a:r>
              <a:rPr lang="en-US" altLang="en-US" sz="2800" b="0" dirty="0" smtClean="0">
                <a:solidFill>
                  <a:srgbClr val="FFFFFF"/>
                </a:solidFill>
                <a:latin typeface="Comic Sans MS" pitchFamily="66" charset="0"/>
              </a:rPr>
              <a:t>-Antarctic model</a:t>
            </a:r>
            <a:endParaRPr lang="en-US" altLang="en-US" sz="2800" b="0" dirty="0">
              <a:solidFill>
                <a:srgbClr val="FFFFFF"/>
              </a:solidFill>
              <a:latin typeface="Comic Sans MS" pitchFamily="66" charset="0"/>
            </a:endParaRPr>
          </a:p>
          <a:p>
            <a:pPr eaLnBrk="1" hangingPunct="1">
              <a:spcBef>
                <a:spcPct val="0"/>
              </a:spcBef>
              <a:buClrTx/>
              <a:buSzTx/>
              <a:buFontTx/>
              <a:buNone/>
            </a:pPr>
            <a:endParaRPr lang="en-US" altLang="en-US" sz="800" dirty="0">
              <a:solidFill>
                <a:srgbClr val="FFFFFF"/>
              </a:solidFill>
              <a:latin typeface="Comic Sans MS" pitchFamily="66" charset="0"/>
            </a:endParaRPr>
          </a:p>
          <a:p>
            <a:pPr eaLnBrk="1" hangingPunct="1">
              <a:spcBef>
                <a:spcPct val="0"/>
              </a:spcBef>
              <a:buClrTx/>
              <a:buSzTx/>
            </a:pPr>
            <a:r>
              <a:rPr lang="en-US" altLang="en-US" sz="2800" b="0" dirty="0">
                <a:solidFill>
                  <a:srgbClr val="FFFFFF"/>
                </a:solidFill>
                <a:latin typeface="Comic Sans MS" pitchFamily="66" charset="0"/>
              </a:rPr>
              <a:t> </a:t>
            </a:r>
            <a:r>
              <a:rPr lang="en-US" altLang="en-US" sz="2800" b="0" dirty="0" smtClean="0">
                <a:solidFill>
                  <a:srgbClr val="FFFFFF"/>
                </a:solidFill>
                <a:latin typeface="Comic Sans MS" pitchFamily="66" charset="0"/>
              </a:rPr>
              <a:t>Possible work with SEAFARERS</a:t>
            </a:r>
            <a:endParaRPr lang="en-US" altLang="en-US" sz="2800" b="0" dirty="0">
              <a:solidFill>
                <a:srgbClr val="FFFFFF"/>
              </a:solidFill>
              <a:latin typeface="Comic Sans MS" pitchFamily="66" charset="0"/>
            </a:endParaRPr>
          </a:p>
          <a:p>
            <a:pPr eaLnBrk="1" hangingPunct="1">
              <a:spcBef>
                <a:spcPct val="0"/>
              </a:spcBef>
              <a:buClrTx/>
              <a:buSzTx/>
            </a:pPr>
            <a:endParaRPr lang="en-US" altLang="en-US" sz="800" b="0" dirty="0">
              <a:solidFill>
                <a:srgbClr val="FFFFFF"/>
              </a:solidFill>
              <a:latin typeface="Comic Sans MS" pitchFamily="66" charset="0"/>
            </a:endParaRPr>
          </a:p>
          <a:p>
            <a:pPr eaLnBrk="1" hangingPunct="1">
              <a:spcBef>
                <a:spcPct val="0"/>
              </a:spcBef>
              <a:buClrTx/>
              <a:buSzTx/>
            </a:pPr>
            <a:r>
              <a:rPr lang="en-US" altLang="en-US" sz="2800" b="0" dirty="0">
                <a:solidFill>
                  <a:srgbClr val="FFFFFF"/>
                </a:solidFill>
                <a:latin typeface="Comic Sans MS" pitchFamily="66" charset="0"/>
              </a:rPr>
              <a:t> Update on </a:t>
            </a:r>
            <a:r>
              <a:rPr lang="en-US" altLang="en-US" sz="2800" b="0" dirty="0" smtClean="0">
                <a:solidFill>
                  <a:srgbClr val="FFFFFF"/>
                </a:solidFill>
                <a:latin typeface="Comic Sans MS" pitchFamily="66" charset="0"/>
              </a:rPr>
              <a:t>future modeling plans and other tidbits</a:t>
            </a:r>
            <a:endParaRPr lang="en-US" altLang="en-US" sz="2800" b="0" dirty="0">
              <a:solidFill>
                <a:srgbClr val="FFFFFF"/>
              </a:solidFill>
              <a:latin typeface="Comic Sans MS" pitchFamily="66" charset="0"/>
            </a:endParaRPr>
          </a:p>
          <a:p>
            <a:pPr eaLnBrk="1" hangingPunct="1">
              <a:spcBef>
                <a:spcPct val="0"/>
              </a:spcBef>
              <a:buClrTx/>
              <a:buSzTx/>
            </a:pPr>
            <a:endParaRPr lang="en-US" altLang="en-US" sz="800" b="0" dirty="0">
              <a:solidFill>
                <a:srgbClr val="FFFFFF"/>
              </a:solidFill>
              <a:latin typeface="Comic Sans MS" pitchFamily="66" charset="0"/>
            </a:endParaRPr>
          </a:p>
          <a:p>
            <a:pPr eaLnBrk="1" hangingPunct="1">
              <a:spcBef>
                <a:spcPct val="0"/>
              </a:spcBef>
              <a:buClrTx/>
              <a:buSzTx/>
            </a:pPr>
            <a:endParaRPr lang="en-US" altLang="en-US" sz="800" b="0" dirty="0">
              <a:solidFill>
                <a:srgbClr val="FFFFFF"/>
              </a:solidFill>
              <a:latin typeface="Comic Sans MS" pitchFamily="66" charset="0"/>
            </a:endParaRPr>
          </a:p>
        </p:txBody>
      </p:sp>
    </p:spTree>
    <p:extLst>
      <p:ext uri="{BB962C8B-B14F-4D97-AF65-F5344CB8AC3E}">
        <p14:creationId xmlns:p14="http://schemas.microsoft.com/office/powerpoint/2010/main" val="3943551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1" name="TextBox 2"/>
          <p:cNvSpPr txBox="1">
            <a:spLocks noChangeArrowheads="1"/>
          </p:cNvSpPr>
          <p:nvPr/>
        </p:nvSpPr>
        <p:spPr bwMode="auto">
          <a:xfrm>
            <a:off x="213357" y="4791456"/>
            <a:ext cx="4201633" cy="1323439"/>
          </a:xfrm>
          <a:prstGeom prst="rect">
            <a:avLst/>
          </a:prstGeom>
          <a:noFill/>
          <a:ln w="9525">
            <a:noFill/>
            <a:miter lim="800000"/>
            <a:headEnd/>
            <a:tailEnd/>
          </a:ln>
        </p:spPr>
        <p:txBody>
          <a:bodyPr wrap="square">
            <a:spAutoFit/>
          </a:bodyPr>
          <a:lstStyle/>
          <a:p>
            <a:r>
              <a:rPr lang="en-US" sz="2000" b="0" dirty="0" smtClean="0">
                <a:solidFill>
                  <a:srgbClr val="000099"/>
                </a:solidFill>
                <a:latin typeface="Comic Sans MS" pitchFamily="66" charset="0"/>
              </a:rPr>
              <a:t>Initial positions for drifter release and locations for statistics</a:t>
            </a:r>
            <a:endParaRPr lang="en-US" sz="2000" b="0" dirty="0">
              <a:solidFill>
                <a:srgbClr val="000099"/>
              </a:solidFill>
              <a:latin typeface="Comic Sans MS" pitchFamily="66" charset="0"/>
            </a:endParaRPr>
          </a:p>
          <a:p>
            <a:endParaRPr lang="en-US" sz="2000" b="0" dirty="0">
              <a:solidFill>
                <a:srgbClr val="000099"/>
              </a:solidFill>
              <a:latin typeface="Comic Sans MS" pitchFamily="66"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863" t="18674" r="6863" b="33323"/>
          <a:stretch/>
        </p:blipFill>
        <p:spPr>
          <a:xfrm>
            <a:off x="28174" y="42672"/>
            <a:ext cx="4572000" cy="329184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0331" t="10985" r="10296" b="22447"/>
          <a:stretch/>
        </p:blipFill>
        <p:spPr>
          <a:xfrm>
            <a:off x="4600174" y="30480"/>
            <a:ext cx="4465320" cy="4846320"/>
          </a:xfrm>
          <a:prstGeom prst="rect">
            <a:avLst/>
          </a:prstGeom>
        </p:spPr>
      </p:pic>
      <p:sp>
        <p:nvSpPr>
          <p:cNvPr id="7" name="TextBox 2"/>
          <p:cNvSpPr txBox="1">
            <a:spLocks noChangeArrowheads="1"/>
          </p:cNvSpPr>
          <p:nvPr/>
        </p:nvSpPr>
        <p:spPr bwMode="auto">
          <a:xfrm>
            <a:off x="4762497" y="4791456"/>
            <a:ext cx="4201633" cy="707886"/>
          </a:xfrm>
          <a:prstGeom prst="rect">
            <a:avLst/>
          </a:prstGeom>
          <a:noFill/>
          <a:ln w="9525">
            <a:noFill/>
            <a:miter lim="800000"/>
            <a:headEnd/>
            <a:tailEnd/>
          </a:ln>
        </p:spPr>
        <p:txBody>
          <a:bodyPr wrap="square">
            <a:spAutoFit/>
          </a:bodyPr>
          <a:lstStyle/>
          <a:p>
            <a:r>
              <a:rPr lang="en-US" sz="2000" b="0" dirty="0" smtClean="0">
                <a:solidFill>
                  <a:srgbClr val="000099"/>
                </a:solidFill>
                <a:latin typeface="Comic Sans MS" pitchFamily="66" charset="0"/>
              </a:rPr>
              <a:t>Path of drifters 4 years after release in June (10km model)</a:t>
            </a:r>
            <a:endParaRPr lang="en-US" sz="2000" b="0" dirty="0">
              <a:solidFill>
                <a:srgbClr val="000099"/>
              </a:solidFill>
              <a:latin typeface="Comic Sans MS" pitchFamily="66" charset="0"/>
            </a:endParaRPr>
          </a:p>
        </p:txBody>
      </p:sp>
    </p:spTree>
    <p:extLst>
      <p:ext uri="{BB962C8B-B14F-4D97-AF65-F5344CB8AC3E}">
        <p14:creationId xmlns:p14="http://schemas.microsoft.com/office/powerpoint/2010/main" val="3343184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57200" y="152400"/>
            <a:ext cx="8229600" cy="914400"/>
          </a:xfrm>
        </p:spPr>
        <p:txBody>
          <a:bodyPr/>
          <a:lstStyle/>
          <a:p>
            <a:pPr algn="ctr" eaLnBrk="1" hangingPunct="1">
              <a:defRPr/>
            </a:pPr>
            <a:r>
              <a:rPr lang="en-US" sz="3600" b="1" dirty="0" smtClean="0">
                <a:solidFill>
                  <a:srgbClr val="FFFF00"/>
                </a:solidFill>
                <a:latin typeface="Comic Sans MS" pitchFamily="66" charset="0"/>
              </a:rPr>
              <a:t>Work with SEAFARERS project</a:t>
            </a:r>
          </a:p>
        </p:txBody>
      </p:sp>
      <p:sp>
        <p:nvSpPr>
          <p:cNvPr id="913411" name="Rectangle 3"/>
          <p:cNvSpPr>
            <a:spLocks noGrp="1" noChangeArrowheads="1"/>
          </p:cNvSpPr>
          <p:nvPr>
            <p:ph type="body" idx="1"/>
          </p:nvPr>
        </p:nvSpPr>
        <p:spPr>
          <a:xfrm>
            <a:off x="457200" y="1371600"/>
            <a:ext cx="8458200" cy="4876800"/>
          </a:xfrm>
        </p:spPr>
        <p:txBody>
          <a:bodyPr/>
          <a:lstStyle/>
          <a:p>
            <a:pPr eaLnBrk="1" hangingPunct="1">
              <a:lnSpc>
                <a:spcPct val="90000"/>
              </a:lnSpc>
              <a:defRPr/>
            </a:pPr>
            <a:r>
              <a:rPr lang="en-US" sz="2400" dirty="0" smtClean="0">
                <a:effectLst/>
                <a:latin typeface="Comic Sans MS" pitchFamily="66" charset="0"/>
              </a:rPr>
              <a:t>They are interested in differences in residence times over </a:t>
            </a:r>
            <a:r>
              <a:rPr lang="en-US" sz="2400" dirty="0" err="1" smtClean="0">
                <a:effectLst/>
                <a:latin typeface="Comic Sans MS" pitchFamily="66" charset="0"/>
              </a:rPr>
              <a:t>Mawson</a:t>
            </a:r>
            <a:r>
              <a:rPr lang="en-US" sz="2400" dirty="0" smtClean="0">
                <a:effectLst/>
                <a:latin typeface="Comic Sans MS" pitchFamily="66" charset="0"/>
              </a:rPr>
              <a:t> vs. Pennell Banks </a:t>
            </a:r>
          </a:p>
          <a:p>
            <a:pPr lvl="1" eaLnBrk="1" hangingPunct="1">
              <a:lnSpc>
                <a:spcPct val="90000"/>
              </a:lnSpc>
              <a:defRPr/>
            </a:pPr>
            <a:endParaRPr lang="en-US" sz="800" dirty="0" smtClean="0">
              <a:effectLst/>
              <a:latin typeface="Comic Sans MS" pitchFamily="66" charset="0"/>
            </a:endParaRPr>
          </a:p>
          <a:p>
            <a:pPr lvl="1" eaLnBrk="1" hangingPunct="1">
              <a:lnSpc>
                <a:spcPct val="90000"/>
              </a:lnSpc>
              <a:defRPr/>
            </a:pPr>
            <a:r>
              <a:rPr lang="en-US" sz="2000" dirty="0" smtClean="0">
                <a:effectLst/>
                <a:latin typeface="Comic Sans MS" pitchFamily="66" charset="0"/>
              </a:rPr>
              <a:t>We plan to rerun the base PRISM simulation with drifters placed in the model over both locations at different times to look into this (easy to do…anybody here want drifters placed anywhere as well?)</a:t>
            </a:r>
          </a:p>
          <a:p>
            <a:pPr eaLnBrk="1" hangingPunct="1">
              <a:lnSpc>
                <a:spcPct val="90000"/>
              </a:lnSpc>
              <a:defRPr/>
            </a:pPr>
            <a:endParaRPr lang="en-US" sz="800" dirty="0" smtClean="0">
              <a:effectLst/>
              <a:latin typeface="Comic Sans MS" pitchFamily="66" charset="0"/>
            </a:endParaRPr>
          </a:p>
          <a:p>
            <a:pPr eaLnBrk="1" hangingPunct="1">
              <a:lnSpc>
                <a:spcPct val="90000"/>
              </a:lnSpc>
              <a:defRPr/>
            </a:pPr>
            <a:r>
              <a:rPr lang="en-US" sz="2400" dirty="0" smtClean="0">
                <a:effectLst/>
                <a:latin typeface="Comic Sans MS" pitchFamily="66" charset="0"/>
              </a:rPr>
              <a:t>They are also interested in examining the role of MCDW in fueling productivity over Pennell Bank</a:t>
            </a:r>
          </a:p>
          <a:p>
            <a:pPr lvl="1" eaLnBrk="1" hangingPunct="1">
              <a:lnSpc>
                <a:spcPct val="90000"/>
              </a:lnSpc>
              <a:defRPr/>
            </a:pPr>
            <a:endParaRPr lang="en-US" sz="800" dirty="0" smtClean="0">
              <a:effectLst/>
              <a:latin typeface="Comic Sans MS" pitchFamily="66" charset="0"/>
            </a:endParaRPr>
          </a:p>
          <a:p>
            <a:pPr lvl="1" eaLnBrk="1" hangingPunct="1">
              <a:lnSpc>
                <a:spcPct val="90000"/>
              </a:lnSpc>
              <a:defRPr/>
            </a:pPr>
            <a:r>
              <a:rPr lang="en-US" sz="2000" dirty="0" smtClean="0">
                <a:effectLst/>
                <a:latin typeface="Comic Sans MS" pitchFamily="66" charset="0"/>
              </a:rPr>
              <a:t>Will give them model output from the existing base PRISM simulation to look at CDW/MCDW dye behavior</a:t>
            </a:r>
          </a:p>
          <a:p>
            <a:pPr lvl="1" eaLnBrk="1" hangingPunct="1">
              <a:lnSpc>
                <a:spcPct val="90000"/>
              </a:lnSpc>
              <a:defRPr/>
            </a:pPr>
            <a:endParaRPr lang="en-US" sz="800" dirty="0">
              <a:effectLst/>
              <a:latin typeface="Comic Sans MS" pitchFamily="66" charset="0"/>
            </a:endParaRPr>
          </a:p>
          <a:p>
            <a:pPr lvl="1" eaLnBrk="1" hangingPunct="1">
              <a:lnSpc>
                <a:spcPct val="90000"/>
              </a:lnSpc>
              <a:defRPr/>
            </a:pPr>
            <a:r>
              <a:rPr lang="en-US" sz="2000" dirty="0" smtClean="0">
                <a:effectLst/>
                <a:latin typeface="Comic Sans MS" pitchFamily="66" charset="0"/>
              </a:rPr>
              <a:t>Possibly add a tracer to look at the spread of near bottom waters over the </a:t>
            </a:r>
            <a:r>
              <a:rPr lang="en-US" sz="2000" dirty="0" smtClean="0">
                <a:effectLst/>
                <a:latin typeface="Comic Sans MS" pitchFamily="66" charset="0"/>
              </a:rPr>
              <a:t>shelf (already want to do something like this over Ross Bank)</a:t>
            </a:r>
            <a:endParaRPr lang="en-US" sz="2000" dirty="0" smtClean="0">
              <a:effectLst/>
              <a:latin typeface="Comic Sans MS" pitchFamily="66" charset="0"/>
            </a:endParaRPr>
          </a:p>
          <a:p>
            <a:pPr eaLnBrk="1" hangingPunct="1">
              <a:lnSpc>
                <a:spcPct val="90000"/>
              </a:lnSpc>
              <a:defRPr/>
            </a:pPr>
            <a:endParaRPr lang="en-US" sz="800" dirty="0" smtClean="0">
              <a:effectLst/>
              <a:latin typeface="Comic Sans MS" pitchFamily="66" charset="0"/>
            </a:endParaRPr>
          </a:p>
          <a:p>
            <a:pPr marL="0" indent="0" eaLnBrk="1" hangingPunct="1">
              <a:lnSpc>
                <a:spcPct val="90000"/>
              </a:lnSpc>
              <a:buNone/>
              <a:defRPr/>
            </a:pPr>
            <a:endParaRPr lang="en-US" sz="1000" dirty="0" smtClean="0">
              <a:latin typeface="Comic Sans MS" pitchFamily="66" charset="0"/>
            </a:endParaRPr>
          </a:p>
        </p:txBody>
      </p:sp>
    </p:spTree>
    <p:extLst>
      <p:ext uri="{BB962C8B-B14F-4D97-AF65-F5344CB8AC3E}">
        <p14:creationId xmlns:p14="http://schemas.microsoft.com/office/powerpoint/2010/main" val="1080435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420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223" y="2057400"/>
            <a:ext cx="3514725" cy="4549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611" name="TextBox 2"/>
          <p:cNvSpPr txBox="1">
            <a:spLocks noChangeArrowheads="1"/>
          </p:cNvSpPr>
          <p:nvPr/>
        </p:nvSpPr>
        <p:spPr bwMode="auto">
          <a:xfrm>
            <a:off x="5105400" y="228600"/>
            <a:ext cx="3810000" cy="1323439"/>
          </a:xfrm>
          <a:prstGeom prst="rect">
            <a:avLst/>
          </a:prstGeom>
          <a:noFill/>
          <a:ln w="9525">
            <a:noFill/>
            <a:miter lim="800000"/>
            <a:headEnd/>
            <a:tailEnd/>
          </a:ln>
        </p:spPr>
        <p:txBody>
          <a:bodyPr wrap="square">
            <a:spAutoFit/>
          </a:bodyPr>
          <a:lstStyle/>
          <a:p>
            <a:r>
              <a:rPr lang="en-US" sz="2000" b="0" dirty="0" smtClean="0">
                <a:solidFill>
                  <a:srgbClr val="000099"/>
                </a:solidFill>
                <a:latin typeface="Comic Sans MS" pitchFamily="66" charset="0"/>
              </a:rPr>
              <a:t>Average cross section over Jan 22 – Feb 12, 2011</a:t>
            </a:r>
          </a:p>
          <a:p>
            <a:endParaRPr lang="en-US" sz="2000" b="0" dirty="0">
              <a:solidFill>
                <a:srgbClr val="000099"/>
              </a:solidFill>
              <a:latin typeface="Comic Sans MS" pitchFamily="66" charset="0"/>
            </a:endParaRPr>
          </a:p>
          <a:p>
            <a:r>
              <a:rPr lang="en-US" sz="2000" b="0" dirty="0" smtClean="0">
                <a:solidFill>
                  <a:srgbClr val="000099"/>
                </a:solidFill>
                <a:latin typeface="Comic Sans MS" pitchFamily="66" charset="0"/>
              </a:rPr>
              <a:t>(</a:t>
            </a:r>
            <a:r>
              <a:rPr lang="en-US" sz="2000" b="0" dirty="0" err="1" smtClean="0">
                <a:solidFill>
                  <a:srgbClr val="000099"/>
                </a:solidFill>
                <a:latin typeface="Comic Sans MS" pitchFamily="66" charset="0"/>
              </a:rPr>
              <a:t>Kohut</a:t>
            </a:r>
            <a:r>
              <a:rPr lang="en-US" sz="2000" b="0" dirty="0" smtClean="0">
                <a:solidFill>
                  <a:srgbClr val="000099"/>
                </a:solidFill>
                <a:latin typeface="Comic Sans MS" pitchFamily="66" charset="0"/>
              </a:rPr>
              <a:t> et al., 2013)</a:t>
            </a:r>
            <a:endParaRPr lang="en-US" sz="2000" b="0" dirty="0">
              <a:solidFill>
                <a:srgbClr val="000099"/>
              </a:solidFill>
              <a:latin typeface="Comic Sans MS" pitchFamily="66" charset="0"/>
            </a:endParaRPr>
          </a:p>
        </p:txBody>
      </p:sp>
      <p:sp>
        <p:nvSpPr>
          <p:cNvPr id="7" name="TextBox 2"/>
          <p:cNvSpPr txBox="1">
            <a:spLocks noChangeArrowheads="1"/>
          </p:cNvSpPr>
          <p:nvPr/>
        </p:nvSpPr>
        <p:spPr bwMode="auto">
          <a:xfrm>
            <a:off x="7010400" y="2441884"/>
            <a:ext cx="1981200" cy="3170099"/>
          </a:xfrm>
          <a:prstGeom prst="rect">
            <a:avLst/>
          </a:prstGeom>
          <a:noFill/>
          <a:ln w="9525">
            <a:noFill/>
            <a:miter lim="800000"/>
            <a:headEnd/>
            <a:tailEnd/>
          </a:ln>
        </p:spPr>
        <p:txBody>
          <a:bodyPr wrap="square">
            <a:spAutoFit/>
          </a:bodyPr>
          <a:lstStyle/>
          <a:p>
            <a:r>
              <a:rPr lang="en-US" sz="2000" b="0" dirty="0" smtClean="0">
                <a:solidFill>
                  <a:srgbClr val="000099"/>
                </a:solidFill>
                <a:latin typeface="Comic Sans MS" pitchFamily="66" charset="0"/>
              </a:rPr>
              <a:t>Model cross section (slightly longer and deeper than </a:t>
            </a:r>
            <a:r>
              <a:rPr lang="en-US" sz="2000" b="0" dirty="0" err="1" smtClean="0">
                <a:solidFill>
                  <a:srgbClr val="000099"/>
                </a:solidFill>
                <a:latin typeface="Comic Sans MS" pitchFamily="66" charset="0"/>
              </a:rPr>
              <a:t>obs</a:t>
            </a:r>
            <a:r>
              <a:rPr lang="en-US" sz="2000" b="0" dirty="0" smtClean="0">
                <a:solidFill>
                  <a:srgbClr val="000099"/>
                </a:solidFill>
                <a:latin typeface="Comic Sans MS" pitchFamily="66" charset="0"/>
              </a:rPr>
              <a:t>) averaged over 1 day (Jan 23 (left) and Feb 12 (right) 2011)</a:t>
            </a:r>
          </a:p>
        </p:txBody>
      </p:sp>
      <p:pic>
        <p:nvPicPr>
          <p:cNvPr id="3420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057400"/>
            <a:ext cx="3514725" cy="4549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201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 b="32428"/>
          <a:stretch/>
        </p:blipFill>
        <p:spPr bwMode="auto">
          <a:xfrm>
            <a:off x="21772" y="9331"/>
            <a:ext cx="4778828" cy="242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048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57200" y="152400"/>
            <a:ext cx="8229600" cy="914400"/>
          </a:xfrm>
        </p:spPr>
        <p:txBody>
          <a:bodyPr/>
          <a:lstStyle/>
          <a:p>
            <a:pPr algn="ctr" eaLnBrk="1" hangingPunct="1">
              <a:defRPr/>
            </a:pPr>
            <a:r>
              <a:rPr lang="en-US" sz="3600" b="1" dirty="0" smtClean="0">
                <a:solidFill>
                  <a:srgbClr val="FFFF00"/>
                </a:solidFill>
                <a:latin typeface="Comic Sans MS" pitchFamily="66" charset="0"/>
              </a:rPr>
              <a:t>Future Modeling Plans</a:t>
            </a:r>
          </a:p>
        </p:txBody>
      </p:sp>
      <p:sp>
        <p:nvSpPr>
          <p:cNvPr id="913411" name="Rectangle 3"/>
          <p:cNvSpPr>
            <a:spLocks noGrp="1" noChangeArrowheads="1"/>
          </p:cNvSpPr>
          <p:nvPr>
            <p:ph type="body" idx="1"/>
          </p:nvPr>
        </p:nvSpPr>
        <p:spPr>
          <a:xfrm>
            <a:off x="457200" y="1066800"/>
            <a:ext cx="8458200" cy="5486400"/>
          </a:xfrm>
        </p:spPr>
        <p:txBody>
          <a:bodyPr/>
          <a:lstStyle/>
          <a:p>
            <a:pPr eaLnBrk="1" hangingPunct="1">
              <a:lnSpc>
                <a:spcPct val="90000"/>
              </a:lnSpc>
              <a:defRPr/>
            </a:pPr>
            <a:r>
              <a:rPr lang="en-US" sz="2400" dirty="0" smtClean="0">
                <a:effectLst/>
                <a:latin typeface="Comic Sans MS" pitchFamily="66" charset="0"/>
              </a:rPr>
              <a:t>Items already covered by Stefanie</a:t>
            </a:r>
          </a:p>
          <a:p>
            <a:pPr eaLnBrk="1" hangingPunct="1">
              <a:lnSpc>
                <a:spcPct val="90000"/>
              </a:lnSpc>
              <a:defRPr/>
            </a:pPr>
            <a:endParaRPr lang="en-US" sz="800" dirty="0" smtClean="0">
              <a:effectLst/>
              <a:latin typeface="Comic Sans MS" pitchFamily="66" charset="0"/>
            </a:endParaRPr>
          </a:p>
          <a:p>
            <a:pPr eaLnBrk="1" hangingPunct="1">
              <a:lnSpc>
                <a:spcPct val="90000"/>
              </a:lnSpc>
              <a:defRPr/>
            </a:pPr>
            <a:r>
              <a:rPr lang="en-US" sz="2400" dirty="0" smtClean="0">
                <a:effectLst/>
                <a:latin typeface="Comic Sans MS" pitchFamily="66" charset="0"/>
              </a:rPr>
              <a:t>Disk recovery re-runs have included virtual moorings at several locations (including </a:t>
            </a:r>
            <a:r>
              <a:rPr lang="en-US" sz="2400" dirty="0" err="1" smtClean="0">
                <a:effectLst/>
                <a:latin typeface="Comic Sans MS" pitchFamily="66" charset="0"/>
              </a:rPr>
              <a:t>SeaHorse</a:t>
            </a:r>
            <a:r>
              <a:rPr lang="en-US" sz="2400" dirty="0" smtClean="0">
                <a:effectLst/>
                <a:latin typeface="Comic Sans MS" pitchFamily="66" charset="0"/>
              </a:rPr>
              <a:t> deployment over Ross Bank) and future runs will have this data from all PRISM CTD cast locations </a:t>
            </a:r>
          </a:p>
          <a:p>
            <a:pPr eaLnBrk="1" hangingPunct="1">
              <a:lnSpc>
                <a:spcPct val="90000"/>
              </a:lnSpc>
              <a:defRPr/>
            </a:pPr>
            <a:endParaRPr lang="en-US" sz="800" dirty="0" smtClean="0">
              <a:effectLst/>
              <a:latin typeface="Comic Sans MS" pitchFamily="66" charset="0"/>
            </a:endParaRPr>
          </a:p>
          <a:p>
            <a:pPr eaLnBrk="1" hangingPunct="1">
              <a:lnSpc>
                <a:spcPct val="90000"/>
              </a:lnSpc>
              <a:defRPr/>
            </a:pPr>
            <a:r>
              <a:rPr lang="en-US" sz="2400" dirty="0" err="1" smtClean="0">
                <a:effectLst/>
                <a:latin typeface="Comic Sans MS" pitchFamily="66" charset="0"/>
              </a:rPr>
              <a:t>Elodie’s</a:t>
            </a:r>
            <a:r>
              <a:rPr lang="en-US" sz="2400" dirty="0" smtClean="0">
                <a:effectLst/>
                <a:latin typeface="Comic Sans MS" pitchFamily="66" charset="0"/>
              </a:rPr>
              <a:t> BGC model in an idealized 3D domain (work w/ Stuart </a:t>
            </a:r>
            <a:r>
              <a:rPr lang="en-US" sz="2400" dirty="0" err="1" smtClean="0">
                <a:effectLst/>
                <a:latin typeface="Comic Sans MS" pitchFamily="66" charset="0"/>
              </a:rPr>
              <a:t>Corney</a:t>
            </a:r>
            <a:r>
              <a:rPr lang="en-US" sz="2400" dirty="0" smtClean="0">
                <a:effectLst/>
                <a:latin typeface="Comic Sans MS" pitchFamily="66" charset="0"/>
              </a:rPr>
              <a:t> at ACE-CRC)</a:t>
            </a:r>
          </a:p>
          <a:p>
            <a:pPr lvl="1" eaLnBrk="1" hangingPunct="1">
              <a:lnSpc>
                <a:spcPct val="90000"/>
              </a:lnSpc>
              <a:defRPr/>
            </a:pPr>
            <a:endParaRPr lang="en-US" sz="800" dirty="0" smtClean="0">
              <a:effectLst/>
              <a:latin typeface="Comic Sans MS" pitchFamily="66" charset="0"/>
            </a:endParaRPr>
          </a:p>
          <a:p>
            <a:pPr lvl="1" eaLnBrk="1" hangingPunct="1">
              <a:lnSpc>
                <a:spcPct val="90000"/>
              </a:lnSpc>
              <a:defRPr/>
            </a:pPr>
            <a:r>
              <a:rPr lang="en-US" sz="2000" dirty="0" smtClean="0">
                <a:effectLst/>
                <a:latin typeface="Comic Sans MS" pitchFamily="66" charset="0"/>
              </a:rPr>
              <a:t>Plan to run the idealized shelf/slope/ice shelf domain at different resolutions (down to 1km) to examine the effects of </a:t>
            </a:r>
            <a:r>
              <a:rPr lang="en-US" sz="2000" dirty="0" err="1" smtClean="0">
                <a:effectLst/>
                <a:latin typeface="Comic Sans MS" pitchFamily="66" charset="0"/>
              </a:rPr>
              <a:t>meso</a:t>
            </a:r>
            <a:r>
              <a:rPr lang="en-US" sz="2000" dirty="0" smtClean="0">
                <a:effectLst/>
                <a:latin typeface="Comic Sans MS" pitchFamily="66" charset="0"/>
              </a:rPr>
              <a:t>-circulation features on modeled phytoplankton</a:t>
            </a:r>
          </a:p>
          <a:p>
            <a:pPr eaLnBrk="1" hangingPunct="1">
              <a:lnSpc>
                <a:spcPct val="90000"/>
              </a:lnSpc>
              <a:defRPr/>
            </a:pPr>
            <a:endParaRPr lang="en-US" sz="800" dirty="0" smtClean="0">
              <a:effectLst/>
              <a:latin typeface="Comic Sans MS" pitchFamily="66" charset="0"/>
            </a:endParaRPr>
          </a:p>
          <a:p>
            <a:pPr eaLnBrk="1" hangingPunct="1">
              <a:lnSpc>
                <a:spcPct val="90000"/>
              </a:lnSpc>
              <a:defRPr/>
            </a:pPr>
            <a:r>
              <a:rPr lang="en-US" sz="2400" dirty="0" smtClean="0">
                <a:effectLst/>
                <a:latin typeface="Comic Sans MS" pitchFamily="66" charset="0"/>
              </a:rPr>
              <a:t>Figure out what model data to get to BCO-DMO</a:t>
            </a:r>
          </a:p>
          <a:p>
            <a:pPr eaLnBrk="1" hangingPunct="1">
              <a:lnSpc>
                <a:spcPct val="90000"/>
              </a:lnSpc>
              <a:defRPr/>
            </a:pPr>
            <a:endParaRPr lang="en-US" sz="800" dirty="0" smtClean="0">
              <a:effectLst/>
              <a:latin typeface="Comic Sans MS" pitchFamily="66" charset="0"/>
            </a:endParaRPr>
          </a:p>
          <a:p>
            <a:pPr marL="0" indent="0" eaLnBrk="1" hangingPunct="1">
              <a:lnSpc>
                <a:spcPct val="90000"/>
              </a:lnSpc>
              <a:buNone/>
              <a:defRPr/>
            </a:pPr>
            <a:endParaRPr lang="en-US" sz="1000" dirty="0" smtClean="0">
              <a:latin typeface="Comic Sans MS" pitchFamily="66" charset="0"/>
            </a:endParaRPr>
          </a:p>
        </p:txBody>
      </p:sp>
    </p:spTree>
    <p:extLst>
      <p:ext uri="{BB962C8B-B14F-4D97-AF65-F5344CB8AC3E}">
        <p14:creationId xmlns:p14="http://schemas.microsoft.com/office/powerpoint/2010/main" val="2732308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8616" name="Picture 6"/>
          <p:cNvPicPr>
            <a:picLocks noChangeAspect="1"/>
          </p:cNvPicPr>
          <p:nvPr/>
        </p:nvPicPr>
        <p:blipFill>
          <a:blip r:embed="rId3">
            <a:extLst>
              <a:ext uri="{28A0092B-C50C-407E-A947-70E740481C1C}">
                <a14:useLocalDpi xmlns:a14="http://schemas.microsoft.com/office/drawing/2010/main" val="0"/>
              </a:ext>
            </a:extLst>
          </a:blip>
          <a:srcRect t="5" b="43997"/>
          <a:stretch>
            <a:fillRect/>
          </a:stretch>
        </p:blipFill>
        <p:spPr bwMode="auto">
          <a:xfrm>
            <a:off x="4108304" y="565150"/>
            <a:ext cx="4238625"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Box 5"/>
          <p:cNvSpPr txBox="1">
            <a:spLocks noChangeArrowheads="1"/>
          </p:cNvSpPr>
          <p:nvPr/>
        </p:nvSpPr>
        <p:spPr bwMode="auto">
          <a:xfrm>
            <a:off x="152400" y="1651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en-US" altLang="en-US" sz="2000">
                <a:solidFill>
                  <a:srgbClr val="000099"/>
                </a:solidFill>
                <a:latin typeface="Comic Sans MS" pitchFamily="66" charset="0"/>
              </a:rPr>
              <a:t>Time Series over Ross Bank</a:t>
            </a:r>
          </a:p>
        </p:txBody>
      </p:sp>
      <p:sp>
        <p:nvSpPr>
          <p:cNvPr id="68612" name="TextBox 4"/>
          <p:cNvSpPr txBox="1">
            <a:spLocks noChangeArrowheads="1"/>
          </p:cNvSpPr>
          <p:nvPr/>
        </p:nvSpPr>
        <p:spPr bwMode="auto">
          <a:xfrm>
            <a:off x="7967280" y="1777890"/>
            <a:ext cx="10198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en-US" altLang="en-US" sz="1800" b="0" dirty="0" smtClean="0">
                <a:solidFill>
                  <a:srgbClr val="000099"/>
                </a:solidFill>
                <a:latin typeface="Comic Sans MS" pitchFamily="66" charset="0"/>
              </a:rPr>
              <a:t>daily </a:t>
            </a:r>
            <a:endParaRPr lang="en-US" altLang="en-US" sz="1800" b="0" dirty="0" smtClean="0">
              <a:solidFill>
                <a:srgbClr val="000099"/>
              </a:solidFill>
              <a:latin typeface="Comic Sans MS" pitchFamily="66" charset="0"/>
            </a:endParaRPr>
          </a:p>
          <a:p>
            <a:pPr algn="ctr" eaLnBrk="1" hangingPunct="1">
              <a:spcBef>
                <a:spcPct val="0"/>
              </a:spcBef>
              <a:buClrTx/>
              <a:buSzTx/>
              <a:buFontTx/>
              <a:buNone/>
            </a:pPr>
            <a:r>
              <a:rPr lang="en-US" altLang="en-US" sz="1800" b="0" dirty="0" smtClean="0">
                <a:solidFill>
                  <a:srgbClr val="000099"/>
                </a:solidFill>
                <a:latin typeface="Comic Sans MS" pitchFamily="66" charset="0"/>
              </a:rPr>
              <a:t>average</a:t>
            </a:r>
            <a:endParaRPr lang="en-US" altLang="en-US" sz="1800" b="0" dirty="0">
              <a:solidFill>
                <a:srgbClr val="000099"/>
              </a:solidFill>
              <a:latin typeface="Comic Sans MS" pitchFamily="66" charset="0"/>
            </a:endParaRPr>
          </a:p>
        </p:txBody>
      </p:sp>
      <p:pic>
        <p:nvPicPr>
          <p:cNvPr id="686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 t="-2" r="58363" b="50093"/>
          <a:stretch>
            <a:fillRect/>
          </a:stretch>
        </p:blipFill>
        <p:spPr bwMode="auto">
          <a:xfrm>
            <a:off x="285750" y="584200"/>
            <a:ext cx="3752850"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4" b="43997"/>
          <a:stretch/>
        </p:blipFill>
        <p:spPr>
          <a:xfrm>
            <a:off x="4108304" y="3008705"/>
            <a:ext cx="4292691" cy="3110884"/>
          </a:xfrm>
          <a:prstGeom prst="rect">
            <a:avLst/>
          </a:prstGeom>
        </p:spPr>
      </p:pic>
      <p:sp>
        <p:nvSpPr>
          <p:cNvPr id="10" name="TextBox 4"/>
          <p:cNvSpPr txBox="1">
            <a:spLocks noChangeArrowheads="1"/>
          </p:cNvSpPr>
          <p:nvPr/>
        </p:nvSpPr>
        <p:spPr bwMode="auto">
          <a:xfrm>
            <a:off x="7992927" y="4240981"/>
            <a:ext cx="9685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en-US" altLang="en-US" sz="1800" b="0" dirty="0" smtClean="0">
                <a:solidFill>
                  <a:srgbClr val="000099"/>
                </a:solidFill>
                <a:latin typeface="Comic Sans MS" pitchFamily="66" charset="0"/>
              </a:rPr>
              <a:t>40 min</a:t>
            </a:r>
            <a:r>
              <a:rPr lang="en-US" altLang="en-US" sz="1800" b="0" dirty="0" smtClean="0">
                <a:solidFill>
                  <a:srgbClr val="000099"/>
                </a:solidFill>
                <a:latin typeface="Comic Sans MS" pitchFamily="66" charset="0"/>
              </a:rPr>
              <a:t> </a:t>
            </a:r>
            <a:endParaRPr lang="en-US" altLang="en-US" sz="1800" b="0" dirty="0" smtClean="0">
              <a:solidFill>
                <a:srgbClr val="000099"/>
              </a:solidFill>
              <a:latin typeface="Comic Sans MS" pitchFamily="66" charset="0"/>
            </a:endParaRPr>
          </a:p>
          <a:p>
            <a:pPr algn="ctr" eaLnBrk="1" hangingPunct="1">
              <a:spcBef>
                <a:spcPct val="0"/>
              </a:spcBef>
              <a:buClrTx/>
              <a:buSzTx/>
              <a:buFontTx/>
              <a:buNone/>
            </a:pPr>
            <a:r>
              <a:rPr lang="en-US" altLang="en-US" sz="1800" b="0" dirty="0" smtClean="0">
                <a:solidFill>
                  <a:srgbClr val="000099"/>
                </a:solidFill>
                <a:latin typeface="Comic Sans MS" pitchFamily="66" charset="0"/>
              </a:rPr>
              <a:t>output</a:t>
            </a:r>
            <a:endParaRPr lang="en-US" altLang="en-US" sz="1800" b="0" dirty="0">
              <a:solidFill>
                <a:srgbClr val="000099"/>
              </a:solidFill>
              <a:latin typeface="Comic Sans MS" pitchFamily="66" charset="0"/>
            </a:endParaRPr>
          </a:p>
        </p:txBody>
      </p:sp>
    </p:spTree>
    <p:extLst>
      <p:ext uri="{BB962C8B-B14F-4D97-AF65-F5344CB8AC3E}">
        <p14:creationId xmlns:p14="http://schemas.microsoft.com/office/powerpoint/2010/main" val="3384172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9640" name="Picture 2"/>
          <p:cNvPicPr>
            <a:picLocks noChangeAspect="1"/>
          </p:cNvPicPr>
          <p:nvPr/>
        </p:nvPicPr>
        <p:blipFill>
          <a:blip r:embed="rId3">
            <a:extLst>
              <a:ext uri="{28A0092B-C50C-407E-A947-70E740481C1C}">
                <a14:useLocalDpi xmlns:a14="http://schemas.microsoft.com/office/drawing/2010/main" val="0"/>
              </a:ext>
            </a:extLst>
          </a:blip>
          <a:srcRect t="5" b="43997"/>
          <a:stretch>
            <a:fillRect/>
          </a:stretch>
        </p:blipFill>
        <p:spPr bwMode="auto">
          <a:xfrm>
            <a:off x="4086225" y="512762"/>
            <a:ext cx="4240212"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5"/>
          <p:cNvSpPr txBox="1">
            <a:spLocks noChangeArrowheads="1"/>
          </p:cNvSpPr>
          <p:nvPr/>
        </p:nvSpPr>
        <p:spPr bwMode="auto">
          <a:xfrm>
            <a:off x="152400" y="1651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en-US" altLang="en-US" sz="2000">
                <a:solidFill>
                  <a:srgbClr val="000099"/>
                </a:solidFill>
                <a:latin typeface="Comic Sans MS" pitchFamily="66" charset="0"/>
              </a:rPr>
              <a:t>Time Series over Ross Bank</a:t>
            </a:r>
          </a:p>
        </p:txBody>
      </p:sp>
      <p:sp>
        <p:nvSpPr>
          <p:cNvPr id="69636" name="TextBox 4"/>
          <p:cNvSpPr txBox="1">
            <a:spLocks noChangeArrowheads="1"/>
          </p:cNvSpPr>
          <p:nvPr/>
        </p:nvSpPr>
        <p:spPr bwMode="auto">
          <a:xfrm>
            <a:off x="7975018" y="1725502"/>
            <a:ext cx="10198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en-US" altLang="en-US" sz="1800" b="0" dirty="0" smtClean="0">
                <a:solidFill>
                  <a:srgbClr val="000099"/>
                </a:solidFill>
                <a:latin typeface="Comic Sans MS" pitchFamily="66" charset="0"/>
              </a:rPr>
              <a:t>daily</a:t>
            </a:r>
            <a:endParaRPr lang="en-US" altLang="en-US" sz="1800" b="0" dirty="0" smtClean="0">
              <a:solidFill>
                <a:srgbClr val="000099"/>
              </a:solidFill>
              <a:latin typeface="Comic Sans MS" pitchFamily="66" charset="0"/>
            </a:endParaRPr>
          </a:p>
          <a:p>
            <a:pPr algn="ctr" eaLnBrk="1" hangingPunct="1">
              <a:spcBef>
                <a:spcPct val="0"/>
              </a:spcBef>
              <a:buClrTx/>
              <a:buSzTx/>
              <a:buFontTx/>
              <a:buNone/>
            </a:pPr>
            <a:r>
              <a:rPr lang="en-US" altLang="en-US" sz="1800" b="0" dirty="0" smtClean="0">
                <a:solidFill>
                  <a:srgbClr val="000099"/>
                </a:solidFill>
                <a:latin typeface="Comic Sans MS" pitchFamily="66" charset="0"/>
              </a:rPr>
              <a:t>average</a:t>
            </a:r>
            <a:endParaRPr lang="en-US" altLang="en-US" sz="1800" b="0" dirty="0">
              <a:solidFill>
                <a:srgbClr val="000099"/>
              </a:solidFill>
              <a:latin typeface="Comic Sans MS" pitchFamily="66" charset="0"/>
            </a:endParaRPr>
          </a:p>
        </p:txBody>
      </p:sp>
      <p:pic>
        <p:nvPicPr>
          <p:cNvPr id="696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 t="50830" r="58363" b="-735"/>
          <a:stretch>
            <a:fillRect/>
          </a:stretch>
        </p:blipFill>
        <p:spPr bwMode="auto">
          <a:xfrm>
            <a:off x="333375" y="658813"/>
            <a:ext cx="3752850" cy="29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4" b="43997"/>
          <a:stretch/>
        </p:blipFill>
        <p:spPr>
          <a:xfrm>
            <a:off x="4086225" y="3064623"/>
            <a:ext cx="4292691" cy="3110884"/>
          </a:xfrm>
          <a:prstGeom prst="rect">
            <a:avLst/>
          </a:prstGeom>
        </p:spPr>
      </p:pic>
      <p:sp>
        <p:nvSpPr>
          <p:cNvPr id="10" name="TextBox 4"/>
          <p:cNvSpPr txBox="1">
            <a:spLocks noChangeArrowheads="1"/>
          </p:cNvSpPr>
          <p:nvPr/>
        </p:nvSpPr>
        <p:spPr bwMode="auto">
          <a:xfrm>
            <a:off x="8035130" y="4295098"/>
            <a:ext cx="8996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pPr>
            <a:r>
              <a:rPr lang="en-US" altLang="en-US" sz="1800" b="0" dirty="0" smtClean="0">
                <a:solidFill>
                  <a:srgbClr val="000099"/>
                </a:solidFill>
                <a:latin typeface="Comic Sans MS" pitchFamily="66" charset="0"/>
              </a:rPr>
              <a:t>40 min</a:t>
            </a:r>
            <a:endParaRPr lang="en-US" altLang="en-US" sz="1800" b="0" dirty="0" smtClean="0">
              <a:solidFill>
                <a:srgbClr val="000099"/>
              </a:solidFill>
              <a:latin typeface="Comic Sans MS" pitchFamily="66" charset="0"/>
            </a:endParaRPr>
          </a:p>
          <a:p>
            <a:pPr algn="ctr" eaLnBrk="1" hangingPunct="1">
              <a:spcBef>
                <a:spcPct val="0"/>
              </a:spcBef>
              <a:buClrTx/>
              <a:buSzTx/>
              <a:buFontTx/>
              <a:buNone/>
            </a:pPr>
            <a:r>
              <a:rPr lang="en-US" altLang="en-US" sz="1800" b="0" dirty="0" smtClean="0">
                <a:solidFill>
                  <a:srgbClr val="000099"/>
                </a:solidFill>
                <a:latin typeface="Comic Sans MS" pitchFamily="66" charset="0"/>
              </a:rPr>
              <a:t>output</a:t>
            </a:r>
            <a:endParaRPr lang="en-US" altLang="en-US" sz="1800" b="0" dirty="0">
              <a:solidFill>
                <a:srgbClr val="000099"/>
              </a:solidFill>
              <a:latin typeface="Comic Sans MS" pitchFamily="66" charset="0"/>
            </a:endParaRPr>
          </a:p>
        </p:txBody>
      </p:sp>
    </p:spTree>
    <p:extLst>
      <p:ext uri="{BB962C8B-B14F-4D97-AF65-F5344CB8AC3E}">
        <p14:creationId xmlns:p14="http://schemas.microsoft.com/office/powerpoint/2010/main" val="1667675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6914" name="Rectangle 2"/>
          <p:cNvSpPr>
            <a:spLocks noGrp="1" noChangeArrowheads="1"/>
          </p:cNvSpPr>
          <p:nvPr>
            <p:ph type="title"/>
          </p:nvPr>
        </p:nvSpPr>
        <p:spPr>
          <a:xfrm>
            <a:off x="457200" y="0"/>
            <a:ext cx="8229600" cy="838200"/>
          </a:xfrm>
        </p:spPr>
        <p:txBody>
          <a:bodyPr/>
          <a:lstStyle/>
          <a:p>
            <a:pPr algn="ctr" eaLnBrk="1" hangingPunct="1">
              <a:defRPr/>
            </a:pPr>
            <a:r>
              <a:rPr lang="en-US" sz="3600" b="1" dirty="0" smtClean="0">
                <a:solidFill>
                  <a:srgbClr val="FFFF00"/>
                </a:solidFill>
                <a:latin typeface="Comic Sans MS" pitchFamily="66" charset="0"/>
              </a:rPr>
              <a:t>Summary</a:t>
            </a:r>
          </a:p>
        </p:txBody>
      </p:sp>
      <p:sp>
        <p:nvSpPr>
          <p:cNvPr id="1446915" name="Rectangle 3"/>
          <p:cNvSpPr>
            <a:spLocks noGrp="1" noChangeArrowheads="1"/>
          </p:cNvSpPr>
          <p:nvPr>
            <p:ph type="body" idx="1"/>
          </p:nvPr>
        </p:nvSpPr>
        <p:spPr>
          <a:xfrm>
            <a:off x="457200" y="1066800"/>
            <a:ext cx="8229600" cy="4648200"/>
          </a:xfrm>
        </p:spPr>
        <p:txBody>
          <a:bodyPr/>
          <a:lstStyle/>
          <a:p>
            <a:pPr eaLnBrk="1" hangingPunct="1">
              <a:lnSpc>
                <a:spcPct val="90000"/>
              </a:lnSpc>
              <a:defRPr/>
            </a:pPr>
            <a:r>
              <a:rPr lang="en-US" sz="2400" dirty="0" smtClean="0">
                <a:latin typeface="Comic Sans MS" pitchFamily="66" charset="0"/>
              </a:rPr>
              <a:t>Hope to soon submit paper titled “Sensitivity </a:t>
            </a:r>
            <a:r>
              <a:rPr lang="en-US" sz="2400" dirty="0">
                <a:latin typeface="Comic Sans MS" pitchFamily="66" charset="0"/>
              </a:rPr>
              <a:t>of water masses in the Ross Sea to changes in the winds, atmospheric temperatures and fresh water </a:t>
            </a:r>
            <a:r>
              <a:rPr lang="en-US" sz="2400" dirty="0" smtClean="0">
                <a:latin typeface="Comic Sans MS" pitchFamily="66" charset="0"/>
              </a:rPr>
              <a:t>inflow”</a:t>
            </a:r>
          </a:p>
          <a:p>
            <a:pPr eaLnBrk="1" hangingPunct="1">
              <a:lnSpc>
                <a:spcPct val="90000"/>
              </a:lnSpc>
              <a:defRPr/>
            </a:pPr>
            <a:endParaRPr lang="en-US" sz="800" dirty="0">
              <a:effectLst/>
              <a:latin typeface="Comic Sans MS" pitchFamily="66" charset="0"/>
            </a:endParaRPr>
          </a:p>
          <a:p>
            <a:pPr eaLnBrk="1" hangingPunct="1">
              <a:lnSpc>
                <a:spcPct val="90000"/>
              </a:lnSpc>
              <a:defRPr/>
            </a:pPr>
            <a:r>
              <a:rPr lang="en-US" sz="2400" dirty="0" smtClean="0">
                <a:latin typeface="Comic Sans MS" pitchFamily="66" charset="0"/>
              </a:rPr>
              <a:t>ROMS </a:t>
            </a:r>
            <a:r>
              <a:rPr lang="en-US" sz="2400" dirty="0" err="1" smtClean="0">
                <a:latin typeface="Comic Sans MS" pitchFamily="66" charset="0"/>
              </a:rPr>
              <a:t>circum</a:t>
            </a:r>
            <a:r>
              <a:rPr lang="en-US" sz="2400" dirty="0" smtClean="0">
                <a:latin typeface="Comic Sans MS" pitchFamily="66" charset="0"/>
              </a:rPr>
              <a:t>-Antarctic model appears to reasonably simulate Southern Ocean         Any thoughts on what can be done for PRISM with this new tool?</a:t>
            </a:r>
          </a:p>
          <a:p>
            <a:pPr eaLnBrk="1" hangingPunct="1">
              <a:lnSpc>
                <a:spcPct val="90000"/>
              </a:lnSpc>
              <a:defRPr/>
            </a:pPr>
            <a:endParaRPr lang="en-US" sz="800" dirty="0" smtClean="0">
              <a:latin typeface="Comic Sans MS" pitchFamily="66" charset="0"/>
            </a:endParaRPr>
          </a:p>
          <a:p>
            <a:pPr eaLnBrk="1" hangingPunct="1">
              <a:lnSpc>
                <a:spcPct val="90000"/>
              </a:lnSpc>
              <a:defRPr/>
            </a:pPr>
            <a:r>
              <a:rPr lang="en-US" sz="2400" dirty="0" smtClean="0">
                <a:latin typeface="Comic Sans MS" pitchFamily="66" charset="0"/>
              </a:rPr>
              <a:t>Getting closer to being able to model effects of </a:t>
            </a:r>
            <a:r>
              <a:rPr lang="en-US" sz="2400" dirty="0" err="1" smtClean="0">
                <a:latin typeface="Comic Sans MS" pitchFamily="66" charset="0"/>
              </a:rPr>
              <a:t>mesoscale</a:t>
            </a:r>
            <a:r>
              <a:rPr lang="en-US" sz="2400" dirty="0" smtClean="0">
                <a:latin typeface="Comic Sans MS" pitchFamily="66" charset="0"/>
              </a:rPr>
              <a:t> circulation features on shelf productivity</a:t>
            </a:r>
          </a:p>
          <a:p>
            <a:pPr eaLnBrk="1" hangingPunct="1">
              <a:lnSpc>
                <a:spcPct val="90000"/>
              </a:lnSpc>
              <a:defRPr/>
            </a:pPr>
            <a:endParaRPr lang="en-US" sz="800" dirty="0" smtClean="0">
              <a:effectLst/>
              <a:latin typeface="Comic Sans MS" pitchFamily="66" charset="0"/>
            </a:endParaRPr>
          </a:p>
          <a:p>
            <a:pPr eaLnBrk="1" hangingPunct="1">
              <a:lnSpc>
                <a:spcPct val="90000"/>
              </a:lnSpc>
              <a:defRPr/>
            </a:pPr>
            <a:r>
              <a:rPr lang="en-US" sz="2400" dirty="0" smtClean="0">
                <a:latin typeface="Comic Sans MS" pitchFamily="66" charset="0"/>
              </a:rPr>
              <a:t>Need to get working again on Ross Bank output for </a:t>
            </a:r>
            <a:r>
              <a:rPr lang="en-US" sz="2400" dirty="0" smtClean="0">
                <a:latin typeface="Comic Sans MS" pitchFamily="66" charset="0"/>
              </a:rPr>
              <a:t>Blair (including adding a bottom dye of some kind in model re-run)</a:t>
            </a:r>
            <a:endParaRPr lang="en-US" sz="2400" dirty="0" smtClean="0">
              <a:latin typeface="Comic Sans MS" pitchFamily="66" charset="0"/>
            </a:endParaRPr>
          </a:p>
        </p:txBody>
      </p:sp>
      <p:sp>
        <p:nvSpPr>
          <p:cNvPr id="74756" name="Right Arrow 1"/>
          <p:cNvSpPr>
            <a:spLocks noChangeArrowheads="1"/>
          </p:cNvSpPr>
          <p:nvPr/>
        </p:nvSpPr>
        <p:spPr bwMode="auto">
          <a:xfrm>
            <a:off x="4620768" y="2674874"/>
            <a:ext cx="488950" cy="273050"/>
          </a:xfrm>
          <a:prstGeom prst="rightArrow">
            <a:avLst>
              <a:gd name="adj1" fmla="val 50000"/>
              <a:gd name="adj2" fmla="val 50065"/>
            </a:avLst>
          </a:prstGeom>
          <a:solidFill>
            <a:schemeClr val="accent1"/>
          </a:solidFill>
          <a:ln w="9525" algn="ctr">
            <a:solidFill>
              <a:schemeClr val="tx1"/>
            </a:solidFill>
            <a:round/>
            <a:headEnd/>
            <a:tailEnd/>
          </a:ln>
        </p:spPr>
        <p:txBody>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eaLnBrk="1" hangingPunct="1">
              <a:spcBef>
                <a:spcPct val="0"/>
              </a:spcBef>
              <a:buClrTx/>
              <a:buSzTx/>
              <a:buFontTx/>
              <a:buNone/>
            </a:pPr>
            <a:endParaRPr lang="en-US" altLang="en-US" sz="2400">
              <a:solidFill>
                <a:srgbClr val="FFFFFF"/>
              </a:solidFill>
              <a:latin typeface="Arial" pitchFamily="34" charset="0"/>
            </a:endParaRPr>
          </a:p>
        </p:txBody>
      </p:sp>
    </p:spTree>
    <p:extLst>
      <p:ext uri="{BB962C8B-B14F-4D97-AF65-F5344CB8AC3E}">
        <p14:creationId xmlns:p14="http://schemas.microsoft.com/office/powerpoint/2010/main" val="1656392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4818" name="Rectangle 2"/>
          <p:cNvSpPr>
            <a:spLocks noGrp="1" noChangeArrowheads="1"/>
          </p:cNvSpPr>
          <p:nvPr>
            <p:ph type="title"/>
          </p:nvPr>
        </p:nvSpPr>
        <p:spPr>
          <a:xfrm>
            <a:off x="457200" y="292100"/>
            <a:ext cx="8229600" cy="1079500"/>
          </a:xfrm>
        </p:spPr>
        <p:txBody>
          <a:bodyPr/>
          <a:lstStyle/>
          <a:p>
            <a:pPr algn="ctr" eaLnBrk="1" hangingPunct="1">
              <a:defRPr/>
            </a:pPr>
            <a:r>
              <a:rPr lang="en-US" sz="3600" b="1" dirty="0" smtClean="0">
                <a:solidFill>
                  <a:srgbClr val="FFFF00"/>
                </a:solidFill>
                <a:latin typeface="Comic Sans MS" pitchFamily="66" charset="0"/>
              </a:rPr>
              <a:t>Downscaling Simulations of the Ross Sea</a:t>
            </a:r>
          </a:p>
        </p:txBody>
      </p:sp>
      <p:sp>
        <p:nvSpPr>
          <p:cNvPr id="27651" name="Text Box 3"/>
          <p:cNvSpPr txBox="1">
            <a:spLocks noChangeArrowheads="1"/>
          </p:cNvSpPr>
          <p:nvPr/>
        </p:nvSpPr>
        <p:spPr bwMode="auto">
          <a:xfrm>
            <a:off x="190500" y="1371600"/>
            <a:ext cx="8763000" cy="3170099"/>
          </a:xfrm>
          <a:prstGeom prst="rect">
            <a:avLst/>
          </a:prstGeom>
          <a:noFill/>
          <a:ln w="9525">
            <a:noFill/>
            <a:miter lim="800000"/>
            <a:headEnd/>
            <a:tailEnd/>
          </a:ln>
        </p:spPr>
        <p:txBody>
          <a:bodyPr>
            <a:spAutoFit/>
          </a:bodyPr>
          <a:lstStyle/>
          <a:p>
            <a:pPr>
              <a:spcBef>
                <a:spcPct val="50000"/>
              </a:spcBef>
            </a:pPr>
            <a:endParaRPr lang="en-US" sz="800" b="0" dirty="0">
              <a:solidFill>
                <a:srgbClr val="FFFFFF"/>
              </a:solidFill>
              <a:latin typeface="Comic Sans MS" pitchFamily="66" charset="0"/>
            </a:endParaRPr>
          </a:p>
          <a:p>
            <a:pPr>
              <a:spcBef>
                <a:spcPct val="50000"/>
              </a:spcBef>
            </a:pPr>
            <a:r>
              <a:rPr lang="en-US" b="0" dirty="0">
                <a:solidFill>
                  <a:srgbClr val="FFFFFF"/>
                </a:solidFill>
                <a:latin typeface="Comic Sans MS" pitchFamily="66" charset="0"/>
              </a:rPr>
              <a:t>Strengthening of the cold southerly winds over the Ross Sea is thought to be one cause for the observed increases in ice extent in the area</a:t>
            </a:r>
          </a:p>
          <a:p>
            <a:pPr>
              <a:spcBef>
                <a:spcPct val="50000"/>
              </a:spcBef>
            </a:pPr>
            <a:r>
              <a:rPr lang="en-US" b="0" dirty="0">
                <a:solidFill>
                  <a:srgbClr val="FFFFFF"/>
                </a:solidFill>
                <a:latin typeface="Comic Sans MS" pitchFamily="66" charset="0"/>
              </a:rPr>
              <a:t>Could this be affecting other aspects of the ocean circulation (Modified Circumpolar Deep Water transport, ice shelf basal melt, bottom water formation) and how might this change in the future?</a:t>
            </a:r>
          </a:p>
        </p:txBody>
      </p:sp>
    </p:spTree>
    <p:extLst>
      <p:ext uri="{BB962C8B-B14F-4D97-AF65-F5344CB8AC3E}">
        <p14:creationId xmlns:p14="http://schemas.microsoft.com/office/powerpoint/2010/main" val="3979339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36" descr="bathy.ross.3.png"/>
          <p:cNvPicPr>
            <a:picLocks noChangeAspect="1"/>
          </p:cNvPicPr>
          <p:nvPr/>
        </p:nvPicPr>
        <p:blipFill>
          <a:blip r:embed="rId3" cstate="print"/>
          <a:srcRect l="11765" t="9091" r="11765" b="9091"/>
          <a:stretch>
            <a:fillRect/>
          </a:stretch>
        </p:blipFill>
        <p:spPr bwMode="auto">
          <a:xfrm>
            <a:off x="4724400" y="152400"/>
            <a:ext cx="4114800" cy="5697445"/>
          </a:xfrm>
          <a:prstGeom prst="rect">
            <a:avLst/>
          </a:prstGeom>
          <a:noFill/>
          <a:ln w="9525">
            <a:noFill/>
            <a:miter lim="800000"/>
            <a:headEnd/>
            <a:tailEnd/>
          </a:ln>
        </p:spPr>
      </p:pic>
      <p:pic>
        <p:nvPicPr>
          <p:cNvPr id="7" name="Picture 6" descr="antarctica.png"/>
          <p:cNvPicPr>
            <a:picLocks noChangeAspect="1"/>
          </p:cNvPicPr>
          <p:nvPr/>
        </p:nvPicPr>
        <p:blipFill>
          <a:blip r:embed="rId4" cstate="print"/>
          <a:srcRect t="9091" b="9091"/>
          <a:stretch>
            <a:fillRect/>
          </a:stretch>
        </p:blipFill>
        <p:spPr>
          <a:xfrm>
            <a:off x="0" y="381000"/>
            <a:ext cx="4572000" cy="4841012"/>
          </a:xfrm>
          <a:prstGeom prst="rect">
            <a:avLst/>
          </a:prstGeom>
        </p:spPr>
      </p:pic>
    </p:spTree>
    <p:extLst>
      <p:ext uri="{BB962C8B-B14F-4D97-AF65-F5344CB8AC3E}">
        <p14:creationId xmlns:p14="http://schemas.microsoft.com/office/powerpoint/2010/main" val="267978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457200" y="152400"/>
            <a:ext cx="8229600" cy="1079500"/>
          </a:xfrm>
        </p:spPr>
        <p:txBody>
          <a:bodyPr/>
          <a:lstStyle/>
          <a:p>
            <a:pPr algn="ctr" eaLnBrk="1" hangingPunct="1">
              <a:defRPr/>
            </a:pPr>
            <a:r>
              <a:rPr lang="en-US" sz="3600" b="1" dirty="0" smtClean="0">
                <a:solidFill>
                  <a:srgbClr val="FFFF00"/>
                </a:solidFill>
                <a:latin typeface="Comic Sans MS" pitchFamily="66" charset="0"/>
              </a:rPr>
              <a:t>Idealized Forcing Simulations</a:t>
            </a:r>
          </a:p>
        </p:txBody>
      </p:sp>
      <p:sp>
        <p:nvSpPr>
          <p:cNvPr id="26627" name="Text Box 3"/>
          <p:cNvSpPr txBox="1">
            <a:spLocks noChangeArrowheads="1"/>
          </p:cNvSpPr>
          <p:nvPr/>
        </p:nvSpPr>
        <p:spPr bwMode="auto">
          <a:xfrm>
            <a:off x="381000" y="1066800"/>
            <a:ext cx="8382000" cy="3354765"/>
          </a:xfrm>
          <a:prstGeom prst="rect">
            <a:avLst/>
          </a:prstGeom>
          <a:noFill/>
          <a:ln w="9525">
            <a:noFill/>
            <a:miter lim="800000"/>
            <a:headEnd/>
            <a:tailEnd/>
          </a:ln>
        </p:spPr>
        <p:txBody>
          <a:bodyPr>
            <a:spAutoFit/>
          </a:bodyPr>
          <a:lstStyle/>
          <a:p>
            <a:pPr>
              <a:buFontTx/>
              <a:buChar char="•"/>
            </a:pPr>
            <a:r>
              <a:rPr lang="en-US" sz="2800" dirty="0">
                <a:solidFill>
                  <a:srgbClr val="FFFFFF"/>
                </a:solidFill>
                <a:latin typeface="Comic Sans MS" pitchFamily="66" charset="0"/>
              </a:rPr>
              <a:t> </a:t>
            </a:r>
            <a:r>
              <a:rPr lang="en-US" sz="2800" b="0" dirty="0">
                <a:solidFill>
                  <a:srgbClr val="FFFFFF"/>
                </a:solidFill>
                <a:latin typeface="Comic Sans MS" pitchFamily="66" charset="0"/>
              </a:rPr>
              <a:t>Reference case: Daily AMPS winds and air temperatures for Sept. 2003 – Sept. 2005</a:t>
            </a:r>
          </a:p>
          <a:p>
            <a:pPr>
              <a:buFontTx/>
              <a:buChar char="•"/>
            </a:pPr>
            <a:endParaRPr lang="en-US" sz="800" b="0" dirty="0">
              <a:solidFill>
                <a:srgbClr val="FFFFFF"/>
              </a:solidFill>
              <a:latin typeface="Comic Sans MS" pitchFamily="66" charset="0"/>
            </a:endParaRPr>
          </a:p>
          <a:p>
            <a:pPr>
              <a:buFontTx/>
              <a:buChar char="•"/>
            </a:pPr>
            <a:r>
              <a:rPr lang="en-US" sz="2800" b="0" dirty="0">
                <a:solidFill>
                  <a:srgbClr val="FFFFFF"/>
                </a:solidFill>
                <a:latin typeface="Comic Sans MS" pitchFamily="66" charset="0"/>
              </a:rPr>
              <a:t> Winds sped up or slowed down by simply multiplying both wind components by a constant factor</a:t>
            </a:r>
          </a:p>
          <a:p>
            <a:pPr>
              <a:buFontTx/>
              <a:buChar char="•"/>
            </a:pPr>
            <a:endParaRPr lang="en-US" sz="800" b="0" dirty="0">
              <a:solidFill>
                <a:srgbClr val="FFFFFF"/>
              </a:solidFill>
              <a:latin typeface="Comic Sans MS" pitchFamily="66" charset="0"/>
            </a:endParaRPr>
          </a:p>
          <a:p>
            <a:pPr>
              <a:buFontTx/>
              <a:buChar char="•"/>
            </a:pPr>
            <a:r>
              <a:rPr lang="en-US" sz="2800" b="0" dirty="0">
                <a:solidFill>
                  <a:srgbClr val="FFFFFF"/>
                </a:solidFill>
                <a:latin typeface="Comic Sans MS" pitchFamily="66" charset="0"/>
              </a:rPr>
              <a:t> Atmospheric temperatures changed by a constant offset everywhere </a:t>
            </a:r>
          </a:p>
        </p:txBody>
      </p:sp>
      <p:graphicFrame>
        <p:nvGraphicFramePr>
          <p:cNvPr id="4" name="Table 3"/>
          <p:cNvGraphicFramePr>
            <a:graphicFrameLocks noGrp="1"/>
          </p:cNvGraphicFramePr>
          <p:nvPr/>
        </p:nvGraphicFramePr>
        <p:xfrm>
          <a:off x="1524000" y="4572000"/>
          <a:ext cx="6095999" cy="1981200"/>
        </p:xfrm>
        <a:graphic>
          <a:graphicData uri="http://schemas.openxmlformats.org/drawingml/2006/table">
            <a:tbl>
              <a:tblPr/>
              <a:tblGrid>
                <a:gridCol w="1907309"/>
                <a:gridCol w="1839190"/>
                <a:gridCol w="2349500"/>
              </a:tblGrid>
              <a:tr h="568960">
                <a:tc>
                  <a:txBody>
                    <a:bodyPr/>
                    <a:lstStyle/>
                    <a:p>
                      <a:pPr marL="0" marR="0">
                        <a:spcBef>
                          <a:spcPts val="0"/>
                        </a:spcBef>
                        <a:spcAft>
                          <a:spcPts val="0"/>
                        </a:spcAft>
                      </a:pPr>
                      <a:r>
                        <a:rPr lang="en-US" sz="2000" b="1" dirty="0">
                          <a:solidFill>
                            <a:schemeClr val="bg2"/>
                          </a:solidFill>
                          <a:latin typeface="Times New Roman"/>
                          <a:ea typeface="Batang"/>
                          <a:cs typeface="Times New Roman"/>
                        </a:rPr>
                        <a:t>Simulation</a:t>
                      </a:r>
                      <a:endParaRPr lang="en-US" sz="20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2"/>
                          </a:solidFill>
                          <a:latin typeface="Times New Roman"/>
                          <a:ea typeface="Batang"/>
                          <a:cs typeface="Times New Roman"/>
                        </a:rPr>
                        <a:t>Wind Strength</a:t>
                      </a:r>
                      <a:endParaRPr lang="en-US" sz="20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smtClean="0">
                          <a:solidFill>
                            <a:schemeClr val="bg2"/>
                          </a:solidFill>
                          <a:latin typeface="Times New Roman"/>
                          <a:ea typeface="Batang"/>
                          <a:cs typeface="Times New Roman"/>
                        </a:rPr>
                        <a:t>Atmospheric</a:t>
                      </a:r>
                      <a:r>
                        <a:rPr lang="en-US" sz="2000" b="1" baseline="0" dirty="0" smtClean="0">
                          <a:solidFill>
                            <a:schemeClr val="bg2"/>
                          </a:solidFill>
                          <a:latin typeface="Times New Roman"/>
                          <a:ea typeface="Batang"/>
                          <a:cs typeface="Times New Roman"/>
                        </a:rPr>
                        <a:t> Temperature</a:t>
                      </a:r>
                      <a:endParaRPr lang="en-US" sz="20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6032">
                <a:tc>
                  <a:txBody>
                    <a:bodyPr/>
                    <a:lstStyle/>
                    <a:p>
                      <a:pPr marL="0" marR="0">
                        <a:spcBef>
                          <a:spcPts val="0"/>
                        </a:spcBef>
                        <a:spcAft>
                          <a:spcPts val="0"/>
                        </a:spcAft>
                      </a:pPr>
                      <a:r>
                        <a:rPr lang="en-US" sz="1800" dirty="0">
                          <a:solidFill>
                            <a:schemeClr val="bg2"/>
                          </a:solidFill>
                          <a:latin typeface="Times New Roman"/>
                          <a:ea typeface="Batang"/>
                          <a:cs typeface="Times New Roman"/>
                        </a:rPr>
                        <a:t>Base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solidFill>
                            <a:schemeClr val="bg2"/>
                          </a:solidFill>
                          <a:latin typeface="Times New Roman"/>
                          <a:ea typeface="Batang"/>
                          <a:cs typeface="Times New Roman"/>
                        </a:rPr>
                        <a:t>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solidFill>
                            <a:schemeClr val="bg2"/>
                          </a:solidFill>
                          <a:latin typeface="Times New Roman"/>
                          <a:ea typeface="Batang"/>
                          <a:cs typeface="Times New Roman"/>
                        </a:rPr>
                        <a:t>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6032">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Wind*0.8</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Current*0.8</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Current</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6032">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Wind*1.2</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Current*1.2</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solidFill>
                            <a:schemeClr val="bg2"/>
                          </a:solidFill>
                          <a:latin typeface="Times New Roman"/>
                          <a:ea typeface="Batang"/>
                          <a:cs typeface="Times New Roman"/>
                        </a:rPr>
                        <a:t>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6032">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T-1.0C</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Current</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Current – 1.0 °C</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6032">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T-1.0C+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solidFill>
                            <a:schemeClr val="bg2"/>
                          </a:solidFill>
                          <a:latin typeface="Times New Roman"/>
                          <a:ea typeface="Batang"/>
                          <a:cs typeface="Times New Roman"/>
                        </a:rPr>
                        <a:t>Current*1.2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Current</a:t>
                      </a:r>
                      <a:r>
                        <a:rPr lang="en-US" sz="1800" baseline="0" dirty="0" smtClean="0">
                          <a:solidFill>
                            <a:schemeClr val="bg2"/>
                          </a:solidFill>
                          <a:latin typeface="Times New Roman"/>
                          <a:ea typeface="Batang"/>
                          <a:cs typeface="Times New Roman"/>
                        </a:rPr>
                        <a:t> – 1.0 °C</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606376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1" name="TextBox 2"/>
          <p:cNvSpPr txBox="1">
            <a:spLocks noChangeArrowheads="1"/>
          </p:cNvSpPr>
          <p:nvPr/>
        </p:nvSpPr>
        <p:spPr bwMode="auto">
          <a:xfrm>
            <a:off x="152400" y="533400"/>
            <a:ext cx="3581400" cy="4093428"/>
          </a:xfrm>
          <a:prstGeom prst="rect">
            <a:avLst/>
          </a:prstGeom>
          <a:noFill/>
          <a:ln w="9525">
            <a:noFill/>
            <a:miter lim="800000"/>
            <a:headEnd/>
            <a:tailEnd/>
          </a:ln>
        </p:spPr>
        <p:txBody>
          <a:bodyPr wrap="square">
            <a:spAutoFit/>
          </a:bodyPr>
          <a:lstStyle/>
          <a:p>
            <a:r>
              <a:rPr lang="en-US" sz="2000" b="0" dirty="0">
                <a:solidFill>
                  <a:srgbClr val="000099"/>
                </a:solidFill>
                <a:latin typeface="Comic Sans MS" pitchFamily="66" charset="0"/>
              </a:rPr>
              <a:t>Increases in just the wind speed reduced the summer sea-ice extent and increased the polynya duration (opposite of what has been observed)</a:t>
            </a:r>
          </a:p>
          <a:p>
            <a:endParaRPr lang="en-US" sz="2000" b="0" dirty="0">
              <a:solidFill>
                <a:srgbClr val="000099"/>
              </a:solidFill>
              <a:latin typeface="Comic Sans MS" pitchFamily="66" charset="0"/>
            </a:endParaRPr>
          </a:p>
          <a:p>
            <a:r>
              <a:rPr lang="en-US" sz="2000" b="0" dirty="0">
                <a:solidFill>
                  <a:srgbClr val="000099"/>
                </a:solidFill>
                <a:latin typeface="Comic Sans MS" pitchFamily="66" charset="0"/>
              </a:rPr>
              <a:t>However, increases in the wind speed combined with decreases in the atmospheric temperature led to an increase in the summer sea-ice extent</a:t>
            </a:r>
          </a:p>
        </p:txBody>
      </p:sp>
      <p:pic>
        <p:nvPicPr>
          <p:cNvPr id="68612" name="Picture 4" descr="θ"/>
          <p:cNvPicPr>
            <a:picLocks noChangeAspect="1" noChangeArrowheads="1"/>
          </p:cNvPicPr>
          <p:nvPr/>
        </p:nvPicPr>
        <p:blipFill>
          <a:blip r:embed="rId3" cstate="print"/>
          <a:srcRect/>
          <a:stretch>
            <a:fillRect/>
          </a:stretch>
        </p:blipFill>
        <p:spPr bwMode="auto">
          <a:xfrm>
            <a:off x="10653713" y="-365125"/>
            <a:ext cx="57150" cy="114300"/>
          </a:xfrm>
          <a:prstGeom prst="rect">
            <a:avLst/>
          </a:prstGeom>
          <a:noFill/>
          <a:ln w="9525">
            <a:noFill/>
            <a:miter lim="800000"/>
            <a:headEnd/>
            <a:tailEnd/>
          </a:ln>
        </p:spPr>
      </p:pic>
      <p:pic>
        <p:nvPicPr>
          <p:cNvPr id="6" name="Picture 5" descr="ice.071multi.shelf.png"/>
          <p:cNvPicPr>
            <a:picLocks noChangeAspect="1"/>
          </p:cNvPicPr>
          <p:nvPr/>
        </p:nvPicPr>
        <p:blipFill>
          <a:blip r:embed="rId4" cstate="print"/>
          <a:stretch>
            <a:fillRect/>
          </a:stretch>
        </p:blipFill>
        <p:spPr>
          <a:xfrm>
            <a:off x="3962400" y="0"/>
            <a:ext cx="5299364" cy="6858000"/>
          </a:xfrm>
          <a:prstGeom prst="rect">
            <a:avLst/>
          </a:prstGeom>
        </p:spPr>
      </p:pic>
    </p:spTree>
    <p:extLst>
      <p:ext uri="{BB962C8B-B14F-4D97-AF65-F5344CB8AC3E}">
        <p14:creationId xmlns:p14="http://schemas.microsoft.com/office/powerpoint/2010/main" val="1196046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1" name="TextBox 2"/>
          <p:cNvSpPr txBox="1">
            <a:spLocks noChangeArrowheads="1"/>
          </p:cNvSpPr>
          <p:nvPr/>
        </p:nvSpPr>
        <p:spPr bwMode="auto">
          <a:xfrm>
            <a:off x="342900" y="152400"/>
            <a:ext cx="8458200" cy="1015663"/>
          </a:xfrm>
          <a:prstGeom prst="rect">
            <a:avLst/>
          </a:prstGeom>
          <a:noFill/>
          <a:ln w="9525">
            <a:noFill/>
            <a:miter lim="800000"/>
            <a:headEnd/>
            <a:tailEnd/>
          </a:ln>
        </p:spPr>
        <p:txBody>
          <a:bodyPr wrap="square">
            <a:spAutoFit/>
          </a:bodyPr>
          <a:lstStyle/>
          <a:p>
            <a:r>
              <a:rPr lang="en-US" sz="2000" b="0" dirty="0">
                <a:solidFill>
                  <a:srgbClr val="000099"/>
                </a:solidFill>
                <a:latin typeface="Comic Sans MS" pitchFamily="66" charset="0"/>
              </a:rPr>
              <a:t>Stronger winds and cooler air temperatures both led to increased MCDW transport onto the continental shelf and increased vertical mixing of MCDW into the upper water column</a:t>
            </a:r>
          </a:p>
        </p:txBody>
      </p:sp>
      <p:pic>
        <p:nvPicPr>
          <p:cNvPr id="68612" name="Picture 4" descr="θ"/>
          <p:cNvPicPr>
            <a:picLocks noChangeAspect="1" noChangeArrowheads="1"/>
          </p:cNvPicPr>
          <p:nvPr/>
        </p:nvPicPr>
        <p:blipFill>
          <a:blip r:embed="rId3" cstate="print"/>
          <a:srcRect/>
          <a:stretch>
            <a:fillRect/>
          </a:stretch>
        </p:blipFill>
        <p:spPr bwMode="auto">
          <a:xfrm>
            <a:off x="10653713" y="-365125"/>
            <a:ext cx="57150" cy="114300"/>
          </a:xfrm>
          <a:prstGeom prst="rect">
            <a:avLst/>
          </a:prstGeom>
          <a:noFill/>
          <a:ln w="9525">
            <a:noFill/>
            <a:miter lim="800000"/>
            <a:headEnd/>
            <a:tailEnd/>
          </a:ln>
        </p:spPr>
      </p:pic>
      <p:pic>
        <p:nvPicPr>
          <p:cNvPr id="5" name="Picture 4" descr="dye.071multi.openshelf.png"/>
          <p:cNvPicPr>
            <a:picLocks noChangeAspect="1"/>
          </p:cNvPicPr>
          <p:nvPr/>
        </p:nvPicPr>
        <p:blipFill>
          <a:blip r:embed="rId4" cstate="print"/>
          <a:srcRect l="5882" t="4545" r="5882" b="9091"/>
          <a:stretch>
            <a:fillRect/>
          </a:stretch>
        </p:blipFill>
        <p:spPr>
          <a:xfrm>
            <a:off x="152400" y="1219200"/>
            <a:ext cx="4211026" cy="5334000"/>
          </a:xfrm>
          <a:prstGeom prst="rect">
            <a:avLst/>
          </a:prstGeom>
        </p:spPr>
      </p:pic>
      <p:pic>
        <p:nvPicPr>
          <p:cNvPr id="7" name="Picture 6" descr="dye.071multi.openshelf.50m.png"/>
          <p:cNvPicPr>
            <a:picLocks noChangeAspect="1"/>
          </p:cNvPicPr>
          <p:nvPr/>
        </p:nvPicPr>
        <p:blipFill>
          <a:blip r:embed="rId5" cstate="print"/>
          <a:srcRect l="5882" t="4545" r="5882" b="9091"/>
          <a:stretch>
            <a:fillRect/>
          </a:stretch>
        </p:blipFill>
        <p:spPr>
          <a:xfrm>
            <a:off x="4800600" y="1219200"/>
            <a:ext cx="4208636" cy="5330952"/>
          </a:xfrm>
          <a:prstGeom prst="rect">
            <a:avLst/>
          </a:prstGeom>
        </p:spPr>
      </p:pic>
    </p:spTree>
    <p:extLst>
      <p:ext uri="{BB962C8B-B14F-4D97-AF65-F5344CB8AC3E}">
        <p14:creationId xmlns:p14="http://schemas.microsoft.com/office/powerpoint/2010/main" val="3458667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1" name="TextBox 2"/>
          <p:cNvSpPr txBox="1">
            <a:spLocks noChangeArrowheads="1"/>
          </p:cNvSpPr>
          <p:nvPr/>
        </p:nvSpPr>
        <p:spPr bwMode="auto">
          <a:xfrm>
            <a:off x="152400" y="533400"/>
            <a:ext cx="3581400" cy="3170099"/>
          </a:xfrm>
          <a:prstGeom prst="rect">
            <a:avLst/>
          </a:prstGeom>
          <a:noFill/>
          <a:ln w="9525">
            <a:noFill/>
            <a:miter lim="800000"/>
            <a:headEnd/>
            <a:tailEnd/>
          </a:ln>
        </p:spPr>
        <p:txBody>
          <a:bodyPr wrap="square">
            <a:spAutoFit/>
          </a:bodyPr>
          <a:lstStyle/>
          <a:p>
            <a:r>
              <a:rPr lang="en-US" sz="2000" b="0" dirty="0" smtClean="0">
                <a:solidFill>
                  <a:srgbClr val="000099"/>
                </a:solidFill>
                <a:latin typeface="Comic Sans MS" pitchFamily="66" charset="0"/>
              </a:rPr>
              <a:t>Increasing/decreasing the winds changes the timing of the annual cycle of HSSW formation, but makes little difference in the maximum volume at the end of winter</a:t>
            </a:r>
          </a:p>
          <a:p>
            <a:endParaRPr lang="en-US" sz="2000" b="0" dirty="0" smtClean="0">
              <a:solidFill>
                <a:srgbClr val="000099"/>
              </a:solidFill>
              <a:latin typeface="Comic Sans MS" pitchFamily="66" charset="0"/>
            </a:endParaRPr>
          </a:p>
          <a:p>
            <a:r>
              <a:rPr lang="en-US" sz="2000" b="0" dirty="0" smtClean="0">
                <a:solidFill>
                  <a:srgbClr val="000099"/>
                </a:solidFill>
                <a:latin typeface="Comic Sans MS" pitchFamily="66" charset="0"/>
              </a:rPr>
              <a:t>Decreasing the temperature does increase the total volume of HSSW created</a:t>
            </a:r>
            <a:endParaRPr lang="en-US" sz="2000" b="0" dirty="0">
              <a:solidFill>
                <a:srgbClr val="000099"/>
              </a:solidFill>
              <a:latin typeface="Comic Sans MS" pitchFamily="66" charset="0"/>
            </a:endParaRPr>
          </a:p>
        </p:txBody>
      </p:sp>
      <p:pic>
        <p:nvPicPr>
          <p:cNvPr id="68612" name="Picture 4" descr="θ"/>
          <p:cNvPicPr>
            <a:picLocks noChangeAspect="1" noChangeArrowheads="1"/>
          </p:cNvPicPr>
          <p:nvPr/>
        </p:nvPicPr>
        <p:blipFill>
          <a:blip r:embed="rId3" cstate="print"/>
          <a:srcRect/>
          <a:stretch>
            <a:fillRect/>
          </a:stretch>
        </p:blipFill>
        <p:spPr bwMode="auto">
          <a:xfrm>
            <a:off x="10653713" y="-365125"/>
            <a:ext cx="57150" cy="114300"/>
          </a:xfrm>
          <a:prstGeom prst="rect">
            <a:avLst/>
          </a:prstGeom>
          <a:no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4636" y="0"/>
            <a:ext cx="5299364" cy="6858000"/>
          </a:xfrm>
          <a:prstGeom prst="rect">
            <a:avLst/>
          </a:prstGeom>
        </p:spPr>
      </p:pic>
    </p:spTree>
    <p:extLst>
      <p:ext uri="{BB962C8B-B14F-4D97-AF65-F5344CB8AC3E}">
        <p14:creationId xmlns:p14="http://schemas.microsoft.com/office/powerpoint/2010/main" val="76993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1" name="TextBox 2"/>
          <p:cNvSpPr txBox="1">
            <a:spLocks noChangeArrowheads="1"/>
          </p:cNvSpPr>
          <p:nvPr/>
        </p:nvSpPr>
        <p:spPr bwMode="auto">
          <a:xfrm>
            <a:off x="152400" y="533400"/>
            <a:ext cx="3581400" cy="4093428"/>
          </a:xfrm>
          <a:prstGeom prst="rect">
            <a:avLst/>
          </a:prstGeom>
          <a:noFill/>
          <a:ln w="9525">
            <a:noFill/>
            <a:miter lim="800000"/>
            <a:headEnd/>
            <a:tailEnd/>
          </a:ln>
        </p:spPr>
        <p:txBody>
          <a:bodyPr wrap="square">
            <a:spAutoFit/>
          </a:bodyPr>
          <a:lstStyle/>
          <a:p>
            <a:r>
              <a:rPr lang="en-US" sz="2000" b="0" dirty="0">
                <a:solidFill>
                  <a:srgbClr val="000099"/>
                </a:solidFill>
                <a:latin typeface="Comic Sans MS" pitchFamily="66" charset="0"/>
              </a:rPr>
              <a:t>Basal melt rate underneath RIS increased with increased winds, decreased with lower temperatures and increased slightly with combined stronger winds and lower temperatures</a:t>
            </a:r>
          </a:p>
          <a:p>
            <a:endParaRPr lang="en-US" sz="2000" b="0" dirty="0">
              <a:solidFill>
                <a:srgbClr val="000099"/>
              </a:solidFill>
              <a:latin typeface="Comic Sans MS" pitchFamily="66" charset="0"/>
            </a:endParaRPr>
          </a:p>
          <a:p>
            <a:r>
              <a:rPr lang="en-US" sz="2000" b="0" dirty="0">
                <a:solidFill>
                  <a:srgbClr val="000099"/>
                </a:solidFill>
                <a:latin typeface="Comic Sans MS" pitchFamily="66" charset="0"/>
              </a:rPr>
              <a:t>Note that the stronger wind effect is year round while the reduced temperature effect is primarily only in the summer</a:t>
            </a:r>
          </a:p>
        </p:txBody>
      </p:sp>
      <p:pic>
        <p:nvPicPr>
          <p:cNvPr id="68612" name="Picture 4" descr="θ"/>
          <p:cNvPicPr>
            <a:picLocks noChangeAspect="1" noChangeArrowheads="1"/>
          </p:cNvPicPr>
          <p:nvPr/>
        </p:nvPicPr>
        <p:blipFill>
          <a:blip r:embed="rId3" cstate="print"/>
          <a:srcRect/>
          <a:stretch>
            <a:fillRect/>
          </a:stretch>
        </p:blipFill>
        <p:spPr bwMode="auto">
          <a:xfrm>
            <a:off x="10653713" y="-365125"/>
            <a:ext cx="57150" cy="114300"/>
          </a:xfrm>
          <a:prstGeom prst="rect">
            <a:avLst/>
          </a:prstGeom>
          <a:noFill/>
          <a:ln w="9525">
            <a:noFill/>
            <a:miter lim="800000"/>
            <a:headEnd/>
            <a:tailEnd/>
          </a:ln>
        </p:spPr>
      </p:pic>
      <p:pic>
        <p:nvPicPr>
          <p:cNvPr id="6" name="Picture 5" descr="meltrate.071multi.png"/>
          <p:cNvPicPr>
            <a:picLocks noChangeAspect="1"/>
          </p:cNvPicPr>
          <p:nvPr/>
        </p:nvPicPr>
        <p:blipFill>
          <a:blip r:embed="rId4" cstate="print"/>
          <a:stretch>
            <a:fillRect/>
          </a:stretch>
        </p:blipFill>
        <p:spPr>
          <a:xfrm>
            <a:off x="3844636" y="0"/>
            <a:ext cx="5299364" cy="6858000"/>
          </a:xfrm>
          <a:prstGeom prst="rect">
            <a:avLst/>
          </a:prstGeom>
        </p:spPr>
      </p:pic>
    </p:spTree>
    <p:extLst>
      <p:ext uri="{BB962C8B-B14F-4D97-AF65-F5344CB8AC3E}">
        <p14:creationId xmlns:p14="http://schemas.microsoft.com/office/powerpoint/2010/main" val="3531834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19813</TotalTime>
  <Words>1711</Words>
  <Application>Microsoft Office PowerPoint</Application>
  <PresentationFormat>On-screen Show (4:3)</PresentationFormat>
  <Paragraphs>212</Paragraphs>
  <Slides>26</Slides>
  <Notes>26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26</vt:i4>
      </vt:variant>
    </vt:vector>
  </HeadingPairs>
  <TitlesOfParts>
    <vt:vector size="38" baseType="lpstr">
      <vt:lpstr>Arial</vt:lpstr>
      <vt:lpstr>Times New Roman</vt:lpstr>
      <vt:lpstr>Batang</vt:lpstr>
      <vt:lpstr>Tahoma</vt:lpstr>
      <vt:lpstr>Comic Sans MS</vt:lpstr>
      <vt:lpstr>Wingdings</vt:lpstr>
      <vt:lpstr>Ocean</vt:lpstr>
      <vt:lpstr>9_Ocean</vt:lpstr>
      <vt:lpstr>10_Ocean</vt:lpstr>
      <vt:lpstr>3_Ocean</vt:lpstr>
      <vt:lpstr>2_Ocean</vt:lpstr>
      <vt:lpstr>4_Ocean</vt:lpstr>
      <vt:lpstr>Sensitivity of water masses in the Ross Sea to changes in the winds, atmospheric temperatures and fresh water inflow + Other Ross Sea model updates</vt:lpstr>
      <vt:lpstr>Outline</vt:lpstr>
      <vt:lpstr>Downscaling Simulations of the Ross Sea</vt:lpstr>
      <vt:lpstr>PowerPoint Presentation</vt:lpstr>
      <vt:lpstr>Idealized Forcing Simulations</vt:lpstr>
      <vt:lpstr>PowerPoint Presentation</vt:lpstr>
      <vt:lpstr>PowerPoint Presentation</vt:lpstr>
      <vt:lpstr>PowerPoint Presentation</vt:lpstr>
      <vt:lpstr>PowerPoint Presentation</vt:lpstr>
      <vt:lpstr>AR4 Forcing Simulations</vt:lpstr>
      <vt:lpstr>PowerPoint Presentation</vt:lpstr>
      <vt:lpstr>PowerPoint Presentation</vt:lpstr>
      <vt:lpstr>PowerPoint Presentation</vt:lpstr>
      <vt:lpstr>PowerPoint Presentation</vt:lpstr>
      <vt:lpstr>Conclusions</vt:lpstr>
      <vt:lpstr>Ross Sea Sector of Southern Ocean Model</vt:lpstr>
      <vt:lpstr>PowerPoint Presentation</vt:lpstr>
      <vt:lpstr>PowerPoint Presentation</vt:lpstr>
      <vt:lpstr>PowerPoint Presentation</vt:lpstr>
      <vt:lpstr>PowerPoint Presentation</vt:lpstr>
      <vt:lpstr>Work with SEAFARERS project</vt:lpstr>
      <vt:lpstr>PowerPoint Presentation</vt:lpstr>
      <vt:lpstr>Future Modeling Plans</vt:lpstr>
      <vt:lpstr>PowerPoint Presentation</vt:lpstr>
      <vt:lpstr>PowerPoint Presentation</vt:lpstr>
      <vt:lpstr>Summary</vt:lpstr>
    </vt:vector>
  </TitlesOfParts>
  <Company>ccpo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Dinniman</dc:creator>
  <cp:lastModifiedBy>Michael Dinniman</cp:lastModifiedBy>
  <cp:revision>1147</cp:revision>
  <cp:lastPrinted>2014-10-06T15:31:46Z</cp:lastPrinted>
  <dcterms:created xsi:type="dcterms:W3CDTF">2003-06-09T18:18:33Z</dcterms:created>
  <dcterms:modified xsi:type="dcterms:W3CDTF">2014-10-06T16:00:30Z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