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8" r:id="rId3"/>
    <p:sldId id="263" r:id="rId4"/>
    <p:sldId id="264" r:id="rId5"/>
    <p:sldId id="265" r:id="rId6"/>
    <p:sldId id="266" r:id="rId7"/>
    <p:sldId id="269" r:id="rId8"/>
    <p:sldId id="270" r:id="rId9"/>
    <p:sldId id="272" r:id="rId10"/>
    <p:sldId id="260" r:id="rId11"/>
    <p:sldId id="271" r:id="rId12"/>
    <p:sldId id="267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6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4F576-FA15-4DB5-A22F-7C44C47A9DF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D7A8-1059-474A-BE15-4B93A7DC1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9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0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45095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9550BD-D761-47C3-90F9-0A9191649B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9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2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6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3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16FB-F808-49B5-9283-C2F17A87C5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: CDW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 Sediment: banks/coastal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: Sea ice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: Glacial melt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3241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  <p:sp>
        <p:nvSpPr>
          <p:cNvPr id="7" name="Oval 6"/>
          <p:cNvSpPr/>
          <p:nvPr/>
        </p:nvSpPr>
        <p:spPr>
          <a:xfrm>
            <a:off x="4038600" y="4800600"/>
            <a:ext cx="1905000" cy="8121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878471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13DD"/>
                </a:solidFill>
              </a:rPr>
              <a:t>ACC Sea Ice</a:t>
            </a:r>
          </a:p>
        </p:txBody>
      </p:sp>
    </p:spTree>
    <p:extLst>
      <p:ext uri="{BB962C8B-B14F-4D97-AF65-F5344CB8AC3E}">
        <p14:creationId xmlns:p14="http://schemas.microsoft.com/office/powerpoint/2010/main" val="9948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Ross Ice Shelf Circulation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26994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27417" y="63362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Smethie</a:t>
            </a:r>
            <a:r>
              <a:rPr lang="en-US" dirty="0" smtClean="0"/>
              <a:t> and Jacobs,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68562"/>
          </a:xfrm>
        </p:spPr>
        <p:txBody>
          <a:bodyPr/>
          <a:lstStyle/>
          <a:p>
            <a:r>
              <a:rPr lang="en-US" sz="4000" dirty="0" smtClean="0"/>
              <a:t>Hypothesis: wind-driven upwelling and downwelling reduces stratification along the edge of the RIS.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124200"/>
            <a:ext cx="1981200" cy="3276600"/>
            <a:chOff x="381000" y="3124200"/>
            <a:chExt cx="1981200" cy="3276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1000" y="3124200"/>
              <a:ext cx="19812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81000" y="4953000"/>
              <a:ext cx="1981200" cy="14478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3124200"/>
              <a:ext cx="0" cy="18288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65652" y="3886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Shelf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29000" y="33528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7452" y="29834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Surface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429000" y="42672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4888" y="40386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33800" y="2514599"/>
            <a:ext cx="3810000" cy="1752601"/>
            <a:chOff x="3733800" y="2514599"/>
            <a:chExt cx="3810000" cy="175260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572000" y="4267200"/>
              <a:ext cx="297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733800" y="2514599"/>
              <a:ext cx="1981200" cy="1752600"/>
              <a:chOff x="3733800" y="2514599"/>
              <a:chExt cx="1981200" cy="1752600"/>
            </a:xfrm>
          </p:grpSpPr>
          <p:sp>
            <p:nvSpPr>
              <p:cNvPr id="21" name="Arc 20"/>
              <p:cNvSpPr/>
              <p:nvPr/>
            </p:nvSpPr>
            <p:spPr>
              <a:xfrm rot="10800000">
                <a:off x="3733800" y="2514599"/>
                <a:ext cx="1981200" cy="17526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20460" y="3669268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Upwelling</a:t>
                </a:r>
                <a:endParaRPr lang="en-US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733800" y="4267201"/>
            <a:ext cx="1752600" cy="1981200"/>
            <a:chOff x="3733800" y="4267201"/>
            <a:chExt cx="1752600" cy="1981200"/>
          </a:xfrm>
        </p:grpSpPr>
        <p:sp>
          <p:nvSpPr>
            <p:cNvPr id="20" name="Arc 19"/>
            <p:cNvSpPr/>
            <p:nvPr/>
          </p:nvSpPr>
          <p:spPr>
            <a:xfrm rot="16200000">
              <a:off x="3619500" y="4381501"/>
              <a:ext cx="1981200" cy="1752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45836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Downwelling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4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Ross Ice Shelf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1910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ever iron measurements in Ice Shelf Water; concentrations similar to the MCDW end-member at 0.3-0.5 </a:t>
            </a:r>
            <a:r>
              <a:rPr lang="en-US" dirty="0" err="1" smtClean="0"/>
              <a:t>nM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Near-surface waters adjacent to the RIS were cold, fresh, and relatively enhanced in iron (ca. 0.2 </a:t>
            </a:r>
            <a:r>
              <a:rPr lang="en-US" dirty="0" err="1" smtClean="0"/>
              <a:t>nM</a:t>
            </a:r>
            <a:r>
              <a:rPr lang="en-US" dirty="0" smtClean="0"/>
              <a:t>) apparently due to glacial </a:t>
            </a:r>
            <a:r>
              <a:rPr lang="en-US" dirty="0" err="1" smtClean="0"/>
              <a:t>meltwater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Upper-ocean </a:t>
            </a:r>
            <a:r>
              <a:rPr lang="en-US" dirty="0" err="1" smtClean="0"/>
              <a:t>anticyclonic</a:t>
            </a:r>
            <a:r>
              <a:rPr lang="en-US" dirty="0" smtClean="0"/>
              <a:t> eddies can transport (previously) iron-rich waters northward, producing substantial blooms of </a:t>
            </a:r>
            <a:r>
              <a:rPr lang="en-US" i="1" dirty="0" err="1" smtClean="0"/>
              <a:t>Phaeocystis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11826" r="57607" b="45969"/>
          <a:stretch/>
        </p:blipFill>
        <p:spPr>
          <a:xfrm>
            <a:off x="228600" y="1213620"/>
            <a:ext cx="2743200" cy="2291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r="41266"/>
          <a:stretch/>
        </p:blipFill>
        <p:spPr>
          <a:xfrm>
            <a:off x="5974080" y="796864"/>
            <a:ext cx="3017520" cy="3317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54031" r="57607" b="3765"/>
          <a:stretch/>
        </p:blipFill>
        <p:spPr>
          <a:xfrm>
            <a:off x="3106384" y="1213620"/>
            <a:ext cx="2743200" cy="22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35208" cy="1447800"/>
          </a:xfrm>
        </p:spPr>
        <p:txBody>
          <a:bodyPr/>
          <a:lstStyle/>
          <a:p>
            <a:r>
              <a:rPr lang="en-US" sz="3600" dirty="0" smtClean="0"/>
              <a:t>Ross Bank to Ice Shelf XBT Survey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4181329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40480"/>
            <a:ext cx="4181329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754880" cy="35360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67000" y="2819400"/>
            <a:ext cx="6324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124200"/>
            <a:ext cx="36576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4191000"/>
            <a:ext cx="365760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4876800"/>
            <a:ext cx="4724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Shelf CTD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19090" r="11564" b="17472"/>
          <a:stretch/>
        </p:blipFill>
        <p:spPr>
          <a:xfrm>
            <a:off x="3925461" y="3840480"/>
            <a:ext cx="5218539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river of </a:t>
            </a:r>
            <a:r>
              <a:rPr lang="en-US" i="1" dirty="0" err="1" smtClean="0"/>
              <a:t>Phaeocystis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along the Ross Ice</a:t>
            </a:r>
            <a:r>
              <a:rPr lang="en-US" baseline="0" dirty="0" smtClean="0"/>
              <a:t> Shelf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16851" r="11191" b="16726"/>
          <a:stretch/>
        </p:blipFill>
        <p:spPr>
          <a:xfrm>
            <a:off x="0" y="1600200"/>
            <a:ext cx="5029201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762780"/>
            <a:ext cx="23455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Fluorescence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79287" y="3667780"/>
            <a:ext cx="35429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 smtClean="0"/>
              <a:t>Phaeocystis</a:t>
            </a:r>
            <a:r>
              <a:rPr lang="en-US" sz="2800" dirty="0" smtClean="0"/>
              <a:t> colonies</a:t>
            </a:r>
          </a:p>
        </p:txBody>
      </p:sp>
    </p:spTree>
    <p:extLst>
      <p:ext uri="{BB962C8B-B14F-4D97-AF65-F5344CB8AC3E}">
        <p14:creationId xmlns:p14="http://schemas.microsoft.com/office/powerpoint/2010/main" val="40342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r>
              <a:rPr lang="en-US" sz="3600" dirty="0" smtClean="0"/>
              <a:t>Ross Ice Shelf </a:t>
            </a:r>
            <a:r>
              <a:rPr lang="en-US" sz="3600" dirty="0"/>
              <a:t>s</a:t>
            </a:r>
            <a:r>
              <a:rPr lang="en-US" sz="3600" dirty="0" smtClean="0"/>
              <a:t>atellite imagery – Jan 22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 b="8134"/>
          <a:stretch/>
        </p:blipFill>
        <p:spPr bwMode="auto">
          <a:xfrm>
            <a:off x="1332963" y="929640"/>
            <a:ext cx="6439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8133"/>
          <a:stretch/>
        </p:blipFill>
        <p:spPr bwMode="auto">
          <a:xfrm>
            <a:off x="1332963" y="3962400"/>
            <a:ext cx="64394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027" y="1752600"/>
            <a:ext cx="8819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Chl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371600"/>
          </a:xfrm>
        </p:spPr>
        <p:txBody>
          <a:bodyPr/>
          <a:lstStyle/>
          <a:p>
            <a:r>
              <a:rPr lang="en-US" sz="3600" dirty="0" smtClean="0"/>
              <a:t>Ross Ice Shelf </a:t>
            </a:r>
            <a:r>
              <a:rPr lang="en-US" sz="3600" dirty="0"/>
              <a:t>s</a:t>
            </a:r>
            <a:r>
              <a:rPr lang="en-US" sz="3600" dirty="0" smtClean="0"/>
              <a:t>atellite imagery – Jan 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027" y="1752600"/>
            <a:ext cx="8819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Chl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SST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7" b="8667"/>
          <a:stretch/>
        </p:blipFill>
        <p:spPr bwMode="auto">
          <a:xfrm>
            <a:off x="1600200" y="838200"/>
            <a:ext cx="63280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b="7866"/>
          <a:stretch/>
        </p:blipFill>
        <p:spPr bwMode="auto">
          <a:xfrm>
            <a:off x="1621946" y="3733800"/>
            <a:ext cx="62845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47066" r="34165" b="28401"/>
          <a:stretch/>
        </p:blipFill>
        <p:spPr bwMode="auto">
          <a:xfrm>
            <a:off x="0" y="1219200"/>
            <a:ext cx="472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1" t="45733" r="33734" b="28933"/>
          <a:stretch/>
        </p:blipFill>
        <p:spPr bwMode="auto">
          <a:xfrm>
            <a:off x="0" y="3124200"/>
            <a:ext cx="46887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1" t="45734" r="33734" b="28933"/>
          <a:stretch/>
        </p:blipFill>
        <p:spPr bwMode="auto">
          <a:xfrm>
            <a:off x="0" y="5029200"/>
            <a:ext cx="46887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51466"/>
          </a:xfrm>
        </p:spPr>
        <p:txBody>
          <a:bodyPr/>
          <a:lstStyle/>
          <a:p>
            <a:r>
              <a:rPr lang="en-US" sz="3200" dirty="0" smtClean="0"/>
              <a:t>Ross Ice Shelf Eddy</a:t>
            </a:r>
            <a:r>
              <a:rPr lang="en-US" sz="3200" dirty="0"/>
              <a:t> </a:t>
            </a:r>
            <a:r>
              <a:rPr lang="en-US" sz="3200" dirty="0" smtClean="0"/>
              <a:t>(VPR9, 1/26)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16634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21562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7177" y="5056108"/>
            <a:ext cx="27238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Fluorescence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0" t="34267" r="12950" b="25200"/>
          <a:stretch/>
        </p:blipFill>
        <p:spPr bwMode="auto">
          <a:xfrm>
            <a:off x="4419600" y="5029200"/>
            <a:ext cx="6376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0" t="33733" r="13850" b="23334"/>
          <a:stretch/>
        </p:blipFill>
        <p:spPr bwMode="auto">
          <a:xfrm>
            <a:off x="4495800" y="1219200"/>
            <a:ext cx="5452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0" t="32933" r="13550" b="23333"/>
          <a:stretch/>
        </p:blipFill>
        <p:spPr bwMode="auto">
          <a:xfrm>
            <a:off x="4495800" y="3124200"/>
            <a:ext cx="54641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272" r="7109"/>
          <a:stretch/>
        </p:blipFill>
        <p:spPr>
          <a:xfrm>
            <a:off x="5029200" y="1219200"/>
            <a:ext cx="4099560" cy="5486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019800" y="3550920"/>
            <a:ext cx="1752600" cy="1859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MVP Survey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806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Near-surface waters adjacent to the RIS were cold, fresh, and relatively enhanced in iron (ca. 0.2 </a:t>
            </a:r>
            <a:r>
              <a:rPr lang="en-US" dirty="0" err="1" smtClean="0"/>
              <a:t>nM</a:t>
            </a:r>
            <a:r>
              <a:rPr lang="en-US" dirty="0" smtClean="0"/>
              <a:t>) apparently due to glacial </a:t>
            </a:r>
            <a:r>
              <a:rPr lang="en-US" dirty="0" err="1" smtClean="0"/>
              <a:t>meltwater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Upper-ocean </a:t>
            </a:r>
            <a:r>
              <a:rPr lang="en-US" dirty="0" err="1" smtClean="0"/>
              <a:t>anticyclonic</a:t>
            </a:r>
            <a:r>
              <a:rPr lang="en-US" dirty="0" smtClean="0"/>
              <a:t> eddies can transport (previously) iron-rich waters northward, producing substantial blooms of </a:t>
            </a:r>
            <a:r>
              <a:rPr lang="en-US" i="1" dirty="0" err="1" smtClean="0"/>
              <a:t>Phaeocystis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11826" r="57607" b="45969"/>
          <a:stretch/>
        </p:blipFill>
        <p:spPr>
          <a:xfrm>
            <a:off x="2895600" y="1371600"/>
            <a:ext cx="2743200" cy="2291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54031" r="57607" b="3765"/>
          <a:stretch/>
        </p:blipFill>
        <p:spPr>
          <a:xfrm>
            <a:off x="6096000" y="1377180"/>
            <a:ext cx="2743200" cy="229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10507" r="10807" b="44616"/>
          <a:stretch/>
        </p:blipFill>
        <p:spPr bwMode="auto">
          <a:xfrm>
            <a:off x="228600" y="1377180"/>
            <a:ext cx="2420598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1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68562"/>
          </a:xfrm>
        </p:spPr>
        <p:txBody>
          <a:bodyPr/>
          <a:lstStyle/>
          <a:p>
            <a:r>
              <a:rPr lang="en-US" sz="4000" dirty="0" smtClean="0"/>
              <a:t>Hypothesis: wind-driven upwelling and downwelling reduces stratification along the edge of the RIS.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124200"/>
            <a:ext cx="1981200" cy="3276600"/>
            <a:chOff x="381000" y="3124200"/>
            <a:chExt cx="1981200" cy="3276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1000" y="3124200"/>
              <a:ext cx="19812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81000" y="4953000"/>
              <a:ext cx="1981200" cy="14478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3124200"/>
              <a:ext cx="0" cy="18288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65652" y="3886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Shelf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29000" y="33528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7452" y="29834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Surface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429000" y="4267200"/>
            <a:ext cx="411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4888" y="40386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33800" y="2514599"/>
            <a:ext cx="3810000" cy="1752601"/>
            <a:chOff x="3733800" y="2514599"/>
            <a:chExt cx="3810000" cy="175260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572000" y="4267200"/>
              <a:ext cx="297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733800" y="2514599"/>
              <a:ext cx="1981200" cy="1752600"/>
              <a:chOff x="3733800" y="2514599"/>
              <a:chExt cx="1981200" cy="1752600"/>
            </a:xfrm>
          </p:grpSpPr>
          <p:sp>
            <p:nvSpPr>
              <p:cNvPr id="21" name="Arc 20"/>
              <p:cNvSpPr/>
              <p:nvPr/>
            </p:nvSpPr>
            <p:spPr>
              <a:xfrm rot="10800000">
                <a:off x="3733800" y="2514599"/>
                <a:ext cx="1981200" cy="175260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20460" y="3669268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Upwelling</a:t>
                </a:r>
                <a:endParaRPr lang="en-US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733800" y="4267201"/>
            <a:ext cx="1752600" cy="1981200"/>
            <a:chOff x="3733800" y="4267201"/>
            <a:chExt cx="1752600" cy="1981200"/>
          </a:xfrm>
        </p:grpSpPr>
        <p:sp>
          <p:nvSpPr>
            <p:cNvPr id="20" name="Arc 19"/>
            <p:cNvSpPr/>
            <p:nvPr/>
          </p:nvSpPr>
          <p:spPr>
            <a:xfrm rot="16200000">
              <a:off x="3619500" y="4381501"/>
              <a:ext cx="1981200" cy="17526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4583668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Downwelling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7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1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 plan</a:t>
            </a:r>
          </a:p>
          <a:p>
            <a:endParaRPr lang="en-US" sz="2800" dirty="0"/>
          </a:p>
          <a:p>
            <a:r>
              <a:rPr lang="en-US" sz="2800" dirty="0" smtClean="0"/>
              <a:t>Interrogate present model to see if the hypothesized process is active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(animation of x-z density slice normal to the RIS</a:t>
            </a:r>
          </a:p>
          <a:p>
            <a:endParaRPr lang="en-US" sz="2800" dirty="0"/>
          </a:p>
          <a:p>
            <a:r>
              <a:rPr lang="en-US" sz="2800" dirty="0" smtClean="0"/>
              <a:t>Develop simple 2-D process-oriented simulation to illustrate the process and parameter dependence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 background stratification</a:t>
            </a:r>
          </a:p>
          <a:p>
            <a:r>
              <a:rPr lang="en-US" sz="2800"/>
              <a:t>	</a:t>
            </a:r>
            <a:r>
              <a:rPr lang="en-US" sz="2800" smtClean="0"/>
              <a:t>- wind </a:t>
            </a:r>
            <a:r>
              <a:rPr lang="en-US" sz="2800" dirty="0" smtClean="0"/>
              <a:t>forcing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7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2313"/>
            <a:ext cx="8686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Misc. action items</a:t>
            </a:r>
          </a:p>
          <a:p>
            <a:endParaRPr lang="en-US" sz="2800" dirty="0"/>
          </a:p>
          <a:p>
            <a:r>
              <a:rPr lang="en-US" dirty="0"/>
              <a:t>ADCP</a:t>
            </a:r>
          </a:p>
          <a:p>
            <a:r>
              <a:rPr lang="en-US" dirty="0"/>
              <a:t>	Is the plume detected in surface currents near the shelf?</a:t>
            </a:r>
          </a:p>
          <a:p>
            <a:r>
              <a:rPr lang="en-US" dirty="0"/>
              <a:t>	Enhanced shear near the shelf?</a:t>
            </a:r>
          </a:p>
          <a:p>
            <a:endParaRPr lang="en-US" dirty="0"/>
          </a:p>
          <a:p>
            <a:r>
              <a:rPr lang="en-US" dirty="0"/>
              <a:t>Eddies export the effect into the interior; incubator (edge-driven mixing) is turned off.</a:t>
            </a:r>
          </a:p>
          <a:p>
            <a:endParaRPr lang="en-US" dirty="0"/>
          </a:p>
          <a:p>
            <a:r>
              <a:rPr lang="en-US" dirty="0"/>
              <a:t>Is there an </a:t>
            </a:r>
            <a:r>
              <a:rPr lang="en-US" dirty="0" err="1"/>
              <a:t>Fv</a:t>
            </a:r>
            <a:r>
              <a:rPr lang="en-US" dirty="0"/>
              <a:t>/</a:t>
            </a:r>
            <a:r>
              <a:rPr lang="en-US" dirty="0" err="1"/>
              <a:t>Fm</a:t>
            </a:r>
            <a:r>
              <a:rPr lang="en-US" dirty="0"/>
              <a:t> signal in the eddies?</a:t>
            </a:r>
          </a:p>
          <a:p>
            <a:endParaRPr lang="en-US" dirty="0"/>
          </a:p>
          <a:p>
            <a:r>
              <a:rPr lang="en-US" dirty="0"/>
              <a:t>MODIS retrospective: are eddies present on a regular basis?</a:t>
            </a:r>
          </a:p>
          <a:p>
            <a:endParaRPr lang="en-US" dirty="0"/>
          </a:p>
          <a:p>
            <a:r>
              <a:rPr lang="en-US" dirty="0"/>
              <a:t>MSD to contact Paul Holland about ice shelf simulations.</a:t>
            </a:r>
          </a:p>
          <a:p>
            <a:endParaRPr lang="en-US" dirty="0"/>
          </a:p>
          <a:p>
            <a:r>
              <a:rPr lang="en-US" dirty="0"/>
              <a:t>Pierre to consider new ice shelf runs.</a:t>
            </a:r>
          </a:p>
          <a:p>
            <a:endParaRPr lang="en-US" dirty="0"/>
          </a:p>
          <a:p>
            <a:r>
              <a:rPr lang="en-US" dirty="0"/>
              <a:t>WOS looking into historical data, including Italian database (Giorgio).</a:t>
            </a:r>
          </a:p>
          <a:p>
            <a:endParaRPr lang="en-US" dirty="0"/>
          </a:p>
          <a:p>
            <a:r>
              <a:rPr lang="en-US" dirty="0"/>
              <a:t>Connection with stations further W?</a:t>
            </a:r>
          </a:p>
          <a:p>
            <a:endParaRPr lang="en-US" dirty="0"/>
          </a:p>
          <a:p>
            <a:r>
              <a:rPr lang="en-US" dirty="0"/>
              <a:t>PNS will contact Giorgio about mooring F and sediment trap data.</a:t>
            </a:r>
          </a:p>
        </p:txBody>
      </p:sp>
    </p:spTree>
    <p:extLst>
      <p:ext uri="{BB962C8B-B14F-4D97-AF65-F5344CB8AC3E}">
        <p14:creationId xmlns:p14="http://schemas.microsoft.com/office/powerpoint/2010/main" val="36485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307</Words>
  <Application>Microsoft Office PowerPoint</Application>
  <PresentationFormat>On-screen Show (4:3)</PresentationFormat>
  <Paragraphs>103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PRISM cruise track</vt:lpstr>
      <vt:lpstr>A river of Phaeocystis  along the Ross Ice Shelf</vt:lpstr>
      <vt:lpstr>Ross Ice Shelf satellite imagery – Jan 22</vt:lpstr>
      <vt:lpstr>Ross Ice Shelf satellite imagery – Jan 25</vt:lpstr>
      <vt:lpstr>Ross Ice Shelf Eddy (VPR9, 1/26)</vt:lpstr>
      <vt:lpstr>MVP Survey</vt:lpstr>
      <vt:lpstr>Hypothesis: wind-driven upwelling and downwelling reduces stratification along the edge of the RIS.</vt:lpstr>
      <vt:lpstr>PowerPoint Presentation</vt:lpstr>
      <vt:lpstr>PowerPoint Presentation</vt:lpstr>
      <vt:lpstr>Ross Ice Shelf Circulation</vt:lpstr>
      <vt:lpstr>Hypothesis: wind-driven upwelling and downwelling reduces stratification along the edge of the RIS.</vt:lpstr>
      <vt:lpstr>Ross Ice Shelf</vt:lpstr>
      <vt:lpstr>Ross Bank to Ice Shelf XBT Survey </vt:lpstr>
      <vt:lpstr>Ice Shelf CTD Survey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Ross Ice Shelf satellite imagery – Jan 22</dc:title>
  <dc:creator>Anonymous</dc:creator>
  <cp:lastModifiedBy>Dennis</cp:lastModifiedBy>
  <cp:revision>9</cp:revision>
  <dcterms:created xsi:type="dcterms:W3CDTF">2013-11-21T15:05:19Z</dcterms:created>
  <dcterms:modified xsi:type="dcterms:W3CDTF">2014-10-06T16:58:20Z</dcterms:modified>
</cp:coreProperties>
</file>