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76" r:id="rId3"/>
    <p:sldId id="416" r:id="rId4"/>
    <p:sldId id="256" r:id="rId5"/>
    <p:sldId id="257" r:id="rId6"/>
    <p:sldId id="258" r:id="rId7"/>
    <p:sldId id="260" r:id="rId8"/>
    <p:sldId id="261" r:id="rId9"/>
    <p:sldId id="262" r:id="rId10"/>
    <p:sldId id="267" r:id="rId11"/>
    <p:sldId id="266" r:id="rId12"/>
    <p:sldId id="263" r:id="rId13"/>
    <p:sldId id="412" r:id="rId14"/>
    <p:sldId id="264" r:id="rId15"/>
    <p:sldId id="415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6C4"/>
    <a:srgbClr val="EC7728"/>
    <a:srgbClr val="ED7E37"/>
    <a:srgbClr val="ED7E33"/>
    <a:srgbClr val="ED7C2F"/>
    <a:srgbClr val="EA8B00"/>
    <a:srgbClr val="FF9A05"/>
    <a:srgbClr val="FFAB2F"/>
    <a:srgbClr val="FF9900"/>
    <a:srgbClr val="4C9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E7FC0-9EE6-4C55-BE0C-CD110948ECB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73FC2-802F-464F-B7ED-A05322A0E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5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3FC2-802F-464F-B7ED-A05322A0E4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19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3FC2-802F-464F-B7ED-A05322A0E4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9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3FC2-802F-464F-B7ED-A05322A0E4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7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3FC2-802F-464F-B7ED-A05322A0E4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AMO enzyme catalyzes the first and potentially rate-limiting step in nitrification, </a:t>
            </a:r>
            <a:r>
              <a:rPr lang="en-US" sz="1200" i="1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amoA</a:t>
            </a:r>
            <a:r>
              <a:rPr lang="en-US" sz="12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 gene is a useful </a:t>
            </a:r>
            <a:r>
              <a:rPr lang="en-US" sz="1200" b="1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phylogenetic marker </a:t>
            </a:r>
            <a:r>
              <a:rPr lang="en-US" sz="12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for studying the distribution and abundance of ammonia-oxidizing organisms in the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73FC2-802F-464F-B7ED-A05322A0E4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2454-79F0-45FD-8A6C-5BD86024C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CFB67-B142-4418-853D-5BCEC9A90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8FEA-BA49-4213-A387-B05100F9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682F-3455-458A-8B90-F1C46379584E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3BD7-5F33-472B-9280-9DA3BE9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8010-1A1B-4EB1-A4BF-BC90A0B9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7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C2E73-17BC-4071-B4F4-2D27D83D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8387B-E1F1-48E9-9956-97330EB6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3DD9-8674-4209-B683-7B2DF68D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A826-FEFC-4BF5-ADC7-8364D2DCAF18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669A-2491-4FBF-8BE6-A8C1FCC3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D012-6946-4B42-92C6-9E11453B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7F63F-BD1D-4C06-B2AE-347E82809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87F01-DAF7-421C-AE5B-CB48457F8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BC654-ED9D-459C-89B0-DD91C65D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123-BBA4-4EF6-8659-0BAFBF28CF8C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E625-C77F-4D75-9778-9F77EDB5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12BC8-FA7D-462F-87B2-9A2A82C2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5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F3D9-4A50-4FFC-9A03-12D1A1F9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78FC-BCEB-4E8A-9372-7E537918C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ACF36-6CC1-4F50-B292-B2A05AC3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D60E-17E9-47ED-A099-1D0CF2BBA5A5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AF5D1-CD96-4510-A083-208006CF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F2E01-A092-4FC9-B30A-CF5D72C9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CE73-F630-4700-BC79-ED5482FD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13B36-40DD-489D-9EA3-4ED5625AB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220A4-5F0E-48B0-BBC6-1514E8830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B15A3-ECD9-46B3-A9D9-9ED4E567285C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0D232-D98A-4E07-9491-D65DF5D6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E02F5-86F6-4569-BEF7-58D9BD9E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2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274D-D86E-460C-95B4-BC2CA05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9F31-592E-4F91-A709-A8787DE3B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3CF9E-6F83-4665-92C3-F260D486B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192DF-89FE-4BAB-B60B-A7C95EC0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0FD-3A64-43DD-BBE1-276E6C51F714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AD346-313F-4EFC-ABCA-DA39C4FFD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90A62-9EE9-49CC-B43F-E14149A8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015F-AD02-4BE4-AF86-910E568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B5A73-872A-42DC-A460-651F2B35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CD3A3-37D2-4B4C-9C4C-D0E34669B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2CC2B-5D37-4A67-B447-C56162DC3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D20C0-86A8-434F-9F23-8455A1A8F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38C4D-4872-410B-98DC-524AAC06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008-F45A-485D-8DBC-48456296524C}" type="datetime1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DB0C9-D7A0-450A-96F3-922D99AD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05C88-F6CE-4353-B7F3-4E590C70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3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533BF-79A1-4F67-95A4-9DE609B0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8158B-95CB-4239-B97A-C0231CFC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7905-2200-41B5-932D-DA563FCA9BE6}" type="datetime1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3C83-14D1-4EFF-9582-7193B77C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95D39-BF5A-44EA-8302-E4E4FB7E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9B48C8-22E7-49DF-AB42-CB738624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0EEB-E63C-4D70-9E68-CACAE23C8D82}" type="datetime1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349FC-6046-4A60-9A29-1DBB812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8D2E0-62A8-4FD7-A0FD-A65ED5DC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11E6-3939-48BE-AAA4-2B9E6171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817A-2BF7-45E3-A5A7-7692F30FE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D49D7-D94D-4DBE-BF4C-6AD7EF89B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9F7D2-46B3-433A-BB89-8C579ADC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D49E-FF8B-4803-A67E-2CF30FD0ACC4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5087A-5F5A-4E2F-9323-4A5E5A81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0F72D-C702-4D36-9E17-BB6D2AF1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E610-B538-44AF-811A-0D163136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ECC20F-E572-4B3C-8F69-4E3F32E0B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A3570-CC57-4AFE-A213-A44556EEC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FD8DF-E1CB-40B1-8F7E-C69943E5E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9F8B-83BD-41D6-8ACB-3BD40FDB15B5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3C053-3BD4-4821-810F-6903B229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5BA88-5D49-446D-9E7A-E5ED9912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3CCB8-7E9B-4906-BC30-E408E413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89C87-1A8C-46DA-AF20-D371DFA0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AE56C-77A5-4F97-9D49-5241602D6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A24A7-283B-4B7D-BFA2-6365E46C8562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7DB36-09C3-49C6-88A7-544C6F0E4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0F36-1475-42B3-924B-F074E758C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A0869-6C8D-4649-92DC-5C42885E8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1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image" Target="../media/image12.tif"/><Relationship Id="rId7" Type="http://schemas.openxmlformats.org/officeDocument/2006/relationships/image" Target="../media/image16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10" Type="http://schemas.openxmlformats.org/officeDocument/2006/relationships/image" Target="../media/image19.tif"/><Relationship Id="rId4" Type="http://schemas.openxmlformats.org/officeDocument/2006/relationships/image" Target="../media/image13.tif"/><Relationship Id="rId9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2.tif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AE9FC70-8A26-4CF2-8E04-EBDADB8B8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09FFE-AF1C-4C81-ACFF-142D97DA8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941" y="488443"/>
            <a:ext cx="5833787" cy="2274155"/>
          </a:xfrm>
        </p:spPr>
        <p:txBody>
          <a:bodyPr anchor="b">
            <a:normAutofit/>
          </a:bodyPr>
          <a:lstStyle/>
          <a:p>
            <a:pPr algn="r"/>
            <a:r>
              <a:rPr lang="en-US" sz="5200" dirty="0">
                <a:solidFill>
                  <a:srgbClr val="FFFFFF"/>
                </a:solidFill>
              </a:rPr>
              <a:t>Ammonium Dynamics in the mid-Atlantic front zone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0E804-52B3-464B-B558-FAF350C6B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924" y="3030716"/>
            <a:ext cx="11199905" cy="2224306"/>
          </a:xfrm>
        </p:spPr>
        <p:txBody>
          <a:bodyPr>
            <a:normAutofit fontScale="92500" lnSpcReduction="10000"/>
          </a:bodyPr>
          <a:lstStyle/>
          <a:p>
            <a:pPr marL="0" marR="0" algn="r">
              <a:spcBef>
                <a:spcPts val="0"/>
              </a:spcBef>
              <a:spcAft>
                <a:spcPts val="800"/>
              </a:spcAft>
            </a:pPr>
            <a:r>
              <a:rPr lang="en-US" b="1" u="sng" dirty="0">
                <a:solidFill>
                  <a:srgbClr val="FFFFFF"/>
                </a:solidFill>
                <a:effectLst/>
                <a:highlight>
                  <a:srgbClr val="8776C4"/>
                </a:highlight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Yifan Zhu</a:t>
            </a:r>
            <a:r>
              <a:rPr lang="en-US" sz="2000" b="1" u="sng" baseline="30000" dirty="0">
                <a:solidFill>
                  <a:srgbClr val="FFFFFF"/>
                </a:solidFill>
                <a:effectLst/>
                <a:highlight>
                  <a:srgbClr val="8776C4"/>
                </a:highlight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1, *</a:t>
            </a:r>
            <a:r>
              <a:rPr lang="en-US" sz="20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Margaret R. Mulholland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 Dennis J. Mcgillicuddy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0" marR="0" algn="r">
              <a:spcBef>
                <a:spcPts val="0"/>
              </a:spcBef>
              <a:spcAft>
                <a:spcPts val="2400"/>
              </a:spcAft>
            </a:pP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 Corday </a:t>
            </a:r>
            <a:r>
              <a:rPr lang="en-US" sz="2200" b="1" dirty="0">
                <a:solidFill>
                  <a:srgbClr val="FFFFFF"/>
                </a:solidFill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R. Selden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solidFill>
                  <a:srgbClr val="FFFFFF"/>
                </a:solidFill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en-US" sz="2200" b="1" dirty="0" err="1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Dreux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 Chappell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Weifeng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 Gordon Zhang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, Sophie Clayton</a:t>
            </a:r>
            <a:r>
              <a:rPr lang="en-US" sz="22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1 </a:t>
            </a:r>
          </a:p>
          <a:p>
            <a:pPr marL="0" marR="0" algn="r">
              <a:spcBef>
                <a:spcPts val="0"/>
              </a:spcBef>
              <a:spcAft>
                <a:spcPts val="1200"/>
              </a:spcAft>
            </a:pPr>
            <a:r>
              <a:rPr lang="en-US" sz="2100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21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 Department of Ocean and Earth Sciences, Old Dominion University</a:t>
            </a:r>
          </a:p>
          <a:p>
            <a:pPr marL="0" marR="0" algn="r">
              <a:spcBef>
                <a:spcPts val="0"/>
              </a:spcBef>
              <a:spcAft>
                <a:spcPts val="1000"/>
              </a:spcAft>
            </a:pPr>
            <a:r>
              <a:rPr lang="en-US" sz="2100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21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Department of Applied Ocean Physics &amp; Engineering, Woods Hole Oceanographic Institution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100" baseline="30000" dirty="0">
                <a:solidFill>
                  <a:srgbClr val="FFFFFF"/>
                </a:solidFill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srgbClr val="FFFFFF"/>
                </a:solidFill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Department of Marine and Coastal Sciences, Rutgers University</a:t>
            </a:r>
          </a:p>
          <a:p>
            <a:pPr marL="0" marR="0" algn="r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FFFFFF"/>
              </a:solidFill>
              <a:effectLst/>
              <a:latin typeface="Calibri 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FFFFFF"/>
              </a:solidFill>
              <a:effectLst/>
              <a:latin typeface="Calibri 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  <a:spcAft>
                <a:spcPts val="1000"/>
              </a:spcAft>
            </a:pPr>
            <a:endParaRPr lang="en-US" sz="1600" dirty="0">
              <a:solidFill>
                <a:srgbClr val="FFFFFF"/>
              </a:solidFill>
              <a:effectLst/>
              <a:latin typeface="Calibri "/>
              <a:ea typeface="Times New Roman" panose="02020603050405020304" pitchFamily="18" charset="0"/>
            </a:endParaRPr>
          </a:p>
        </p:txBody>
      </p:sp>
      <p:sp>
        <p:nvSpPr>
          <p:cNvPr id="4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041" y="259737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821" y="282667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869" y="610939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244E33-394C-4862-A0E4-AF3855AB434F}"/>
              </a:ext>
            </a:extLst>
          </p:cNvPr>
          <p:cNvSpPr txBox="1"/>
          <p:nvPr/>
        </p:nvSpPr>
        <p:spPr>
          <a:xfrm>
            <a:off x="-16809" y="367853"/>
            <a:ext cx="2701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800" b="1" baseline="30000" dirty="0">
                <a:solidFill>
                  <a:srgbClr val="FFFFFF"/>
                </a:solidFill>
                <a:effectLst/>
                <a:latin typeface="Calibri "/>
                <a:ea typeface="DengXia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FFFFFF"/>
                </a:solidFill>
                <a:effectLst/>
                <a:latin typeface="Calibri "/>
                <a:ea typeface="Times New Roman" panose="02020603050405020304" pitchFamily="18" charset="0"/>
              </a:rPr>
              <a:t>Email: </a:t>
            </a:r>
            <a:r>
              <a:rPr lang="en-US" sz="1800" u="sng" dirty="0">
                <a:solidFill>
                  <a:srgbClr val="FFFFFF"/>
                </a:solidFill>
                <a:latin typeface="Calibri "/>
                <a:ea typeface="Times New Roman" panose="02020603050405020304" pitchFamily="18" charset="0"/>
              </a:rPr>
              <a:t>yzhu003@odu.edu</a:t>
            </a:r>
            <a:endParaRPr lang="en-US" sz="1800" dirty="0">
              <a:solidFill>
                <a:srgbClr val="FFFFFF"/>
              </a:solidFill>
              <a:effectLst/>
              <a:latin typeface="Calibri 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9D020-4D75-43A3-94FD-1E1FBEB5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Ocean Science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B07A6-A8D6-44E9-8CE7-F6F64A3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6249F8-4162-40A7-9815-9BDC76ED0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76" y="6089652"/>
            <a:ext cx="279414" cy="190510"/>
          </a:xfrm>
          <a:prstGeom prst="rect">
            <a:avLst/>
          </a:prstGeom>
        </p:spPr>
      </p:pic>
      <p:pic>
        <p:nvPicPr>
          <p:cNvPr id="20" name="Picture 19" descr="Shape, rectangle&#10;&#10;Description automatically generated">
            <a:extLst>
              <a:ext uri="{FF2B5EF4-FFF2-40B4-BE49-F238E27FC236}">
                <a16:creationId xmlns:a16="http://schemas.microsoft.com/office/drawing/2014/main" id="{9CBCF7E8-3745-47F2-8832-C3251AA3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32" y="2560603"/>
            <a:ext cx="746811" cy="464480"/>
          </a:xfrm>
          <a:prstGeom prst="rect">
            <a:avLst/>
          </a:prstGeom>
        </p:spPr>
      </p:pic>
      <p:pic>
        <p:nvPicPr>
          <p:cNvPr id="17" name="Picture 2" descr="Ocean &amp;amp; Earth Sciences at Old Dominion University - Home | Facebook">
            <a:extLst>
              <a:ext uri="{FF2B5EF4-FFF2-40B4-BE49-F238E27FC236}">
                <a16:creationId xmlns:a16="http://schemas.microsoft.com/office/drawing/2014/main" id="{56839439-4737-4226-896B-AABFBDA5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7825" y="5449106"/>
            <a:ext cx="2584175" cy="14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EA611A-C556-45C0-8813-6237D0E6E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17" y="5255022"/>
            <a:ext cx="1948338" cy="16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49" descr="Diagram&#10;&#10;Description automatically generated">
            <a:extLst>
              <a:ext uri="{FF2B5EF4-FFF2-40B4-BE49-F238E27FC236}">
                <a16:creationId xmlns:a16="http://schemas.microsoft.com/office/drawing/2014/main" id="{EFA31BBD-D0AE-4ADE-8AD9-4FA7FED5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3" y="961938"/>
            <a:ext cx="4553712" cy="5976747"/>
          </a:xfr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46332A5-6E61-4353-AE12-1E140CBFB56A}"/>
              </a:ext>
            </a:extLst>
          </p:cNvPr>
          <p:cNvGrpSpPr/>
          <p:nvPr/>
        </p:nvGrpSpPr>
        <p:grpSpPr>
          <a:xfrm>
            <a:off x="52691" y="961937"/>
            <a:ext cx="8071753" cy="5976748"/>
            <a:chOff x="5448" y="1080288"/>
            <a:chExt cx="8071753" cy="5976748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7F7BB2A2-1FFD-449E-AA78-6CE2AFB5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" y="1080289"/>
              <a:ext cx="4553712" cy="5976747"/>
            </a:xfrm>
            <a:prstGeom prst="rect">
              <a:avLst/>
            </a:prstGeom>
          </p:spPr>
        </p:pic>
        <p:pic>
          <p:nvPicPr>
            <p:cNvPr id="37" name="Picture 36" descr="Diagram&#10;&#10;Description automatically generated">
              <a:extLst>
                <a:ext uri="{FF2B5EF4-FFF2-40B4-BE49-F238E27FC236}">
                  <a16:creationId xmlns:a16="http://schemas.microsoft.com/office/drawing/2014/main" id="{A26C71E4-4938-41E0-A503-DE1CD0549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r="6493"/>
            <a:stretch/>
          </p:blipFill>
          <p:spPr>
            <a:xfrm>
              <a:off x="4258055" y="1080288"/>
              <a:ext cx="3819146" cy="597674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F13B88-3265-4C4E-BEFF-5126FC474208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Ammonium distribution showing the subsurface maximum, closely coupled with euphotic depth and DCM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DBD42-EF06-467A-A5FA-A9105C0E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7205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94898C-EB44-43B9-8750-276DCE350D20}"/>
              </a:ext>
            </a:extLst>
          </p:cNvPr>
          <p:cNvGrpSpPr/>
          <p:nvPr/>
        </p:nvGrpSpPr>
        <p:grpSpPr>
          <a:xfrm>
            <a:off x="545774" y="2414453"/>
            <a:ext cx="8136833" cy="3898803"/>
            <a:chOff x="545774" y="2533598"/>
            <a:chExt cx="8136833" cy="38988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893C23-861A-401B-9C86-61D4BBBD7570}"/>
                </a:ext>
              </a:extLst>
            </p:cNvPr>
            <p:cNvSpPr txBox="1"/>
            <p:nvPr/>
          </p:nvSpPr>
          <p:spPr>
            <a:xfrm>
              <a:off x="552650" y="2546771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C327A9-7168-4308-AE02-54126F029682}"/>
                </a:ext>
              </a:extLst>
            </p:cNvPr>
            <p:cNvSpPr txBox="1"/>
            <p:nvPr/>
          </p:nvSpPr>
          <p:spPr>
            <a:xfrm>
              <a:off x="4359046" y="2533598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(b)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B94570-B768-4CBC-BA13-BD126D0ABB2F}"/>
                </a:ext>
              </a:extLst>
            </p:cNvPr>
            <p:cNvSpPr txBox="1"/>
            <p:nvPr/>
          </p:nvSpPr>
          <p:spPr>
            <a:xfrm>
              <a:off x="8153218" y="2546771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68FEBE-21DA-4ECE-A4CE-34D26AFBDDA9}"/>
                </a:ext>
              </a:extLst>
            </p:cNvPr>
            <p:cNvSpPr txBox="1"/>
            <p:nvPr/>
          </p:nvSpPr>
          <p:spPr>
            <a:xfrm>
              <a:off x="545774" y="4324245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(d)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93B06C-6D2D-4D8E-BAC8-730A4389B884}"/>
                </a:ext>
              </a:extLst>
            </p:cNvPr>
            <p:cNvSpPr txBox="1"/>
            <p:nvPr/>
          </p:nvSpPr>
          <p:spPr>
            <a:xfrm>
              <a:off x="4352170" y="4311071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(e)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857726-01C9-4501-923C-1771E44EF8B6}"/>
                </a:ext>
              </a:extLst>
            </p:cNvPr>
            <p:cNvSpPr txBox="1"/>
            <p:nvPr/>
          </p:nvSpPr>
          <p:spPr>
            <a:xfrm>
              <a:off x="8146799" y="4315279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(f)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B4BB21-A3C8-4A32-B2FE-41956F635976}"/>
                </a:ext>
              </a:extLst>
            </p:cNvPr>
            <p:cNvSpPr txBox="1"/>
            <p:nvPr/>
          </p:nvSpPr>
          <p:spPr>
            <a:xfrm>
              <a:off x="552650" y="6111328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(g)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261740-D1BD-4FA3-A8D4-1717CFDAB03F}"/>
                </a:ext>
              </a:extLst>
            </p:cNvPr>
            <p:cNvSpPr txBox="1"/>
            <p:nvPr/>
          </p:nvSpPr>
          <p:spPr>
            <a:xfrm>
              <a:off x="4360063" y="6124624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(h)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30E943-331F-46A2-A702-89C7587BE10D}"/>
                </a:ext>
              </a:extLst>
            </p:cNvPr>
            <p:cNvSpPr txBox="1"/>
            <p:nvPr/>
          </p:nvSpPr>
          <p:spPr>
            <a:xfrm>
              <a:off x="8166968" y="6117777"/>
              <a:ext cx="515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(</a:t>
              </a:r>
              <a:r>
                <a:rPr lang="en-US" sz="1400" b="1" dirty="0" err="1"/>
                <a:t>i</a:t>
              </a:r>
              <a:r>
                <a:rPr lang="en-US" sz="1400" b="1" dirty="0"/>
                <a:t>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FF1D76C-CAFC-48D3-959D-705634E883DB}"/>
              </a:ext>
            </a:extLst>
          </p:cNvPr>
          <p:cNvSpPr txBox="1"/>
          <p:nvPr/>
        </p:nvSpPr>
        <p:spPr>
          <a:xfrm>
            <a:off x="1269762" y="647500"/>
            <a:ext cx="9975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line shows isohaline of 34.5, white line shows euphotic depth with 1% surface PAR</a:t>
            </a:r>
          </a:p>
        </p:txBody>
      </p:sp>
    </p:spTree>
    <p:extLst>
      <p:ext uri="{BB962C8B-B14F-4D97-AF65-F5344CB8AC3E}">
        <p14:creationId xmlns:p14="http://schemas.microsoft.com/office/powerpoint/2010/main" val="318106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255B4-3616-44F1-B8F3-B54A2168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2801"/>
            <a:ext cx="4114800" cy="365125"/>
          </a:xfrm>
        </p:spPr>
        <p:txBody>
          <a:bodyPr/>
          <a:lstStyle/>
          <a:p>
            <a:r>
              <a:rPr lang="en-US" dirty="0"/>
              <a:t>Ocean Science Meeting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8A301-A17D-4732-A01B-D4627148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492875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2EEADD-8029-4812-B125-F3F54886819B}"/>
              </a:ext>
            </a:extLst>
          </p:cNvPr>
          <p:cNvGrpSpPr/>
          <p:nvPr/>
        </p:nvGrpSpPr>
        <p:grpSpPr>
          <a:xfrm>
            <a:off x="68222" y="923730"/>
            <a:ext cx="12123780" cy="5991338"/>
            <a:chOff x="68222" y="923730"/>
            <a:chExt cx="12123780" cy="59913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3A6466-396C-4F25-8CDC-F57AB12A7424}"/>
                </a:ext>
              </a:extLst>
            </p:cNvPr>
            <p:cNvGrpSpPr/>
            <p:nvPr/>
          </p:nvGrpSpPr>
          <p:grpSpPr>
            <a:xfrm>
              <a:off x="68222" y="923730"/>
              <a:ext cx="12123780" cy="5991338"/>
              <a:chOff x="68222" y="923730"/>
              <a:chExt cx="12123780" cy="5991338"/>
            </a:xfrm>
          </p:grpSpPr>
          <p:pic>
            <p:nvPicPr>
              <p:cNvPr id="25" name="Picture 24" descr="Diagram&#10;&#10;Description automatically generated">
                <a:extLst>
                  <a:ext uri="{FF2B5EF4-FFF2-40B4-BE49-F238E27FC236}">
                    <a16:creationId xmlns:a16="http://schemas.microsoft.com/office/drawing/2014/main" id="{95008289-5D6A-4982-8B24-58A031F87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4282" y="923730"/>
                <a:ext cx="4557720" cy="5982007"/>
              </a:xfrm>
              <a:prstGeom prst="rect">
                <a:avLst/>
              </a:prstGeom>
            </p:spPr>
          </p:pic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id="{1DBAAB32-BEAD-4CD9-AAEF-4916BA576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22" y="933061"/>
                <a:ext cx="4557720" cy="5982007"/>
              </a:xfrm>
              <a:prstGeom prst="rect">
                <a:avLst/>
              </a:prstGeom>
            </p:spPr>
          </p:pic>
          <p:pic>
            <p:nvPicPr>
              <p:cNvPr id="23" name="Picture 22" descr="Diagram&#10;&#10;Description automatically generated">
                <a:extLst>
                  <a:ext uri="{FF2B5EF4-FFF2-40B4-BE49-F238E27FC236}">
                    <a16:creationId xmlns:a16="http://schemas.microsoft.com/office/drawing/2014/main" id="{BE5FE6E8-8C46-4DD9-B3E6-59F1BA7A9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57" r="7150"/>
              <a:stretch/>
            </p:blipFill>
            <p:spPr>
              <a:xfrm>
                <a:off x="4248495" y="933061"/>
                <a:ext cx="3814503" cy="5982007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CD49A5-63B6-491C-96A2-F29F32FDC975}"/>
                </a:ext>
              </a:extLst>
            </p:cNvPr>
            <p:cNvGrpSpPr/>
            <p:nvPr/>
          </p:nvGrpSpPr>
          <p:grpSpPr>
            <a:xfrm>
              <a:off x="556074" y="2392890"/>
              <a:ext cx="8114472" cy="3899275"/>
              <a:chOff x="556074" y="2392890"/>
              <a:chExt cx="8114472" cy="389927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D70437-111D-455F-A15B-A1977F4E54EE}"/>
                  </a:ext>
                </a:extLst>
              </p:cNvPr>
              <p:cNvSpPr txBox="1"/>
              <p:nvPr/>
            </p:nvSpPr>
            <p:spPr>
              <a:xfrm>
                <a:off x="562950" y="2394607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(a)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11438E-BA3F-448F-BB3D-38C65CD13F44}"/>
                  </a:ext>
                </a:extLst>
              </p:cNvPr>
              <p:cNvSpPr txBox="1"/>
              <p:nvPr/>
            </p:nvSpPr>
            <p:spPr>
              <a:xfrm>
                <a:off x="8141157" y="2392890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(c)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15C6E1-6FE3-4775-B062-23DF08F5F46A}"/>
                  </a:ext>
                </a:extLst>
              </p:cNvPr>
              <p:cNvSpPr txBox="1"/>
              <p:nvPr/>
            </p:nvSpPr>
            <p:spPr>
              <a:xfrm>
                <a:off x="556074" y="4177460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(d)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555D15-7D75-4AF7-8A11-475D62A6AA3A}"/>
                  </a:ext>
                </a:extLst>
              </p:cNvPr>
              <p:cNvSpPr txBox="1"/>
              <p:nvPr/>
            </p:nvSpPr>
            <p:spPr>
              <a:xfrm>
                <a:off x="8134738" y="4171461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(f)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EEF47A-4407-4513-A8DE-87269C1464C1}"/>
                  </a:ext>
                </a:extLst>
              </p:cNvPr>
              <p:cNvSpPr txBox="1"/>
              <p:nvPr/>
            </p:nvSpPr>
            <p:spPr>
              <a:xfrm>
                <a:off x="562950" y="5974240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(g)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F3B196-87D1-4FE2-816C-80EACDBF2EC1}"/>
                  </a:ext>
                </a:extLst>
              </p:cNvPr>
              <p:cNvSpPr txBox="1"/>
              <p:nvPr/>
            </p:nvSpPr>
            <p:spPr>
              <a:xfrm>
                <a:off x="8154907" y="5984388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</a:t>
                </a:r>
                <a:r>
                  <a:rPr lang="en-US" sz="1400" b="1" dirty="0" err="1"/>
                  <a:t>i</a:t>
                </a:r>
                <a:r>
                  <a:rPr lang="en-US" sz="1400" b="1" dirty="0"/>
                  <a:t>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00F675-3970-4204-B099-09B522B7FFD7}"/>
                  </a:ext>
                </a:extLst>
              </p:cNvPr>
              <p:cNvSpPr txBox="1"/>
              <p:nvPr/>
            </p:nvSpPr>
            <p:spPr>
              <a:xfrm>
                <a:off x="4326898" y="2420069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(b)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85C68B-A9C0-4F5C-B6FA-66A9650ADA5B}"/>
                  </a:ext>
                </a:extLst>
              </p:cNvPr>
              <p:cNvSpPr txBox="1"/>
              <p:nvPr/>
            </p:nvSpPr>
            <p:spPr>
              <a:xfrm>
                <a:off x="4320022" y="4170647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(e)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008780-39E4-45FE-9338-6A74B488C3EA}"/>
                  </a:ext>
                </a:extLst>
              </p:cNvPr>
              <p:cNvSpPr txBox="1"/>
              <p:nvPr/>
            </p:nvSpPr>
            <p:spPr>
              <a:xfrm>
                <a:off x="4327915" y="5976699"/>
                <a:ext cx="515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(h)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A59140-4571-4D5E-B091-3A92BFE30245}"/>
              </a:ext>
            </a:extLst>
          </p:cNvPr>
          <p:cNvSpPr txBox="1"/>
          <p:nvPr/>
        </p:nvSpPr>
        <p:spPr>
          <a:xfrm>
            <a:off x="1167976" y="629951"/>
            <a:ext cx="9975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line shows isohaline of 34.5, white line shows euphotic depth with 1% surface PAR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2E2C4-BC47-4530-A48B-7C1604D0BB3E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Ammonium distribution showing the subsurface maximum, closely coupled with euphotic depth and DCM</a:t>
            </a:r>
          </a:p>
        </p:txBody>
      </p:sp>
    </p:spTree>
    <p:extLst>
      <p:ext uri="{BB962C8B-B14F-4D97-AF65-F5344CB8AC3E}">
        <p14:creationId xmlns:p14="http://schemas.microsoft.com/office/powerpoint/2010/main" val="372322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7F56C-712B-4EFE-8F14-407F4F10F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30C82AA-587A-4D05-BF1A-D89A6A0C7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1" y="931860"/>
            <a:ext cx="11430000" cy="55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3FE36-6A4D-48D7-B33F-6CE5A64D8BDA}"/>
              </a:ext>
            </a:extLst>
          </p:cNvPr>
          <p:cNvSpPr txBox="1"/>
          <p:nvPr/>
        </p:nvSpPr>
        <p:spPr>
          <a:xfrm>
            <a:off x="0" y="0"/>
            <a:ext cx="7425203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Vertical profiles of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Chl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, PAR, PON, NH</a:t>
            </a:r>
            <a:r>
              <a:rPr lang="en-US" sz="2800" baseline="-25000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800" baseline="30000" dirty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, and NO</a:t>
            </a:r>
            <a:r>
              <a:rPr lang="en-US" sz="2800" baseline="-25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2800" baseline="30000" dirty="0">
                <a:solidFill>
                  <a:schemeClr val="accent5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15DE5-D09C-47A8-B7B4-22DB558F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Ocean Science Meeting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ACAE7-DCBD-48D2-AB11-256FC948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6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1CC5A-264E-4724-A64F-8EFC45EB8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8D475-607A-4339-A06F-E1EDCD63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3C54C-36FE-4950-8170-6F63236ED61D}"/>
              </a:ext>
            </a:extLst>
          </p:cNvPr>
          <p:cNvSpPr/>
          <p:nvPr/>
        </p:nvSpPr>
        <p:spPr>
          <a:xfrm>
            <a:off x="9270056" y="-101769"/>
            <a:ext cx="296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Microbial Nitrogen Transformations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E6CA40-B20B-46F2-91A8-8C3EE408F564}"/>
              </a:ext>
            </a:extLst>
          </p:cNvPr>
          <p:cNvGrpSpPr/>
          <p:nvPr/>
        </p:nvGrpSpPr>
        <p:grpSpPr>
          <a:xfrm>
            <a:off x="534299" y="507526"/>
            <a:ext cx="5577840" cy="5842947"/>
            <a:chOff x="-37707" y="-7939"/>
            <a:chExt cx="5577840" cy="5842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7C82D5-3F01-47C4-96AF-4573EC01B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7707" y="-7939"/>
              <a:ext cx="5577840" cy="5842947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BCFECBB-96CF-4FE6-AD3E-34CCBB8D1BAA}"/>
                </a:ext>
              </a:extLst>
            </p:cNvPr>
            <p:cNvSpPr/>
            <p:nvPr/>
          </p:nvSpPr>
          <p:spPr>
            <a:xfrm>
              <a:off x="1658585" y="832848"/>
              <a:ext cx="1206631" cy="4458879"/>
            </a:xfrm>
            <a:prstGeom prst="roundRect">
              <a:avLst/>
            </a:prstGeom>
            <a:solidFill>
              <a:srgbClr val="FF33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8F6C05E1-AC6C-419C-9220-726FC5371501}"/>
              </a:ext>
            </a:extLst>
          </p:cNvPr>
          <p:cNvSpPr txBox="1">
            <a:spLocks noChangeArrowheads="1"/>
          </p:cNvSpPr>
          <p:nvPr/>
        </p:nvSpPr>
        <p:spPr>
          <a:xfrm>
            <a:off x="6261178" y="2014746"/>
            <a:ext cx="5930822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Nitrification</a:t>
            </a:r>
            <a:r>
              <a:rPr lang="en-US" sz="2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 is a two-step process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CAD7B7-AEC1-4DF2-A20D-1CA8E9D52839}"/>
              </a:ext>
            </a:extLst>
          </p:cNvPr>
          <p:cNvGrpSpPr/>
          <p:nvPr/>
        </p:nvGrpSpPr>
        <p:grpSpPr>
          <a:xfrm>
            <a:off x="5994986" y="2890048"/>
            <a:ext cx="7026663" cy="2368422"/>
            <a:chOff x="241688" y="1208090"/>
            <a:chExt cx="8236837" cy="2859282"/>
          </a:xfrm>
        </p:grpSpPr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85840F09-8F9B-4E83-A378-6D3D8EC16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88" y="1396519"/>
              <a:ext cx="7529791" cy="483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Ammonia oxidation:    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NH</a:t>
              </a:r>
              <a:r>
                <a:rPr lang="en-US" sz="2000" baseline="-25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3</a:t>
              </a:r>
              <a:r>
                <a:rPr lang="en-US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     NH</a:t>
              </a:r>
              <a:r>
                <a:rPr lang="en-US" baseline="-25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</a:t>
              </a:r>
              <a:r>
                <a:rPr lang="en-US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OH             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</a:t>
              </a:r>
              <a:r>
                <a:rPr lang="en-US" sz="2000" baseline="-25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</a:t>
              </a:r>
              <a:r>
                <a:rPr lang="en-US" sz="2000" baseline="30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-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2AEB0EF8-88C6-4087-BEC9-A0507A259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725" y="3584337"/>
              <a:ext cx="7924800" cy="48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Nitrite oxidation:        NO</a:t>
              </a:r>
              <a:r>
                <a:rPr lang="en-US" sz="2000" baseline="-25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</a:t>
              </a:r>
              <a:r>
                <a:rPr lang="en-US" sz="2000" baseline="30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-</a:t>
              </a:r>
              <a:r>
                <a:rPr lang="en-US" sz="2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                 NO</a:t>
              </a:r>
              <a:r>
                <a:rPr lang="en-US" sz="2000" baseline="-25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3</a:t>
              </a:r>
              <a:r>
                <a:rPr lang="en-US" sz="2000" baseline="30000" dirty="0">
                  <a:solidFill>
                    <a:srgbClr val="0070C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-</a:t>
              </a:r>
              <a:endParaRPr lang="en-US" sz="2000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5A9FD518-7726-4FCD-A477-517A925E8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8555" y="1690140"/>
              <a:ext cx="6960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069D823C-43D7-48BB-ADB1-B481BA8C7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257" y="3938575"/>
              <a:ext cx="845950" cy="4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8C1BA836-AD73-41E3-8C7D-0A91DF34A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9339" y="1208090"/>
              <a:ext cx="2736851" cy="422276"/>
              <a:chOff x="2261" y="761"/>
              <a:chExt cx="1724" cy="266"/>
            </a:xfrm>
          </p:grpSpPr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41C93AA3-AD75-4145-825F-4E89AC0B2F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1" y="761"/>
                <a:ext cx="482" cy="25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70C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AMO</a:t>
                </a:r>
              </a:p>
            </p:txBody>
          </p:sp>
          <p:sp>
            <p:nvSpPr>
              <p:cNvPr id="20" name="Text Box 11">
                <a:extLst>
                  <a:ext uri="{FF2B5EF4-FFF2-40B4-BE49-F238E27FC236}">
                    <a16:creationId xmlns:a16="http://schemas.microsoft.com/office/drawing/2014/main" id="{425CBD7D-BF82-4352-9E40-73DBFCFFB2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1" y="793"/>
                <a:ext cx="42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70C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HAO</a:t>
                </a:r>
              </a:p>
            </p:txBody>
          </p:sp>
        </p:grpSp>
      </p:grpSp>
      <p:sp>
        <p:nvSpPr>
          <p:cNvPr id="21" name="Line 6">
            <a:extLst>
              <a:ext uri="{FF2B5EF4-FFF2-40B4-BE49-F238E27FC236}">
                <a16:creationId xmlns:a16="http://schemas.microsoft.com/office/drawing/2014/main" id="{9881D95B-CDCE-455E-ACC6-8ED9A2C93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7198" y="3289343"/>
            <a:ext cx="59379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70C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80EA0A9B-F451-474D-BBEA-305534C91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4795113"/>
            <a:ext cx="933269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16S RNA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FE91B8-388A-4759-A563-3FF09C5C36A4}"/>
              </a:ext>
            </a:extLst>
          </p:cNvPr>
          <p:cNvSpPr txBox="1"/>
          <p:nvPr/>
        </p:nvSpPr>
        <p:spPr>
          <a:xfrm>
            <a:off x="6294990" y="3560242"/>
            <a:ext cx="5863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Archaeal </a:t>
            </a:r>
            <a:r>
              <a:rPr lang="en-US" i="1" dirty="0" err="1"/>
              <a:t>amoA</a:t>
            </a:r>
            <a:r>
              <a:rPr lang="en-US" i="1" dirty="0"/>
              <a:t> for ammonium oxidizing archaea (AOA)</a:t>
            </a:r>
          </a:p>
          <a:p>
            <a:endParaRPr lang="en-US" i="1" dirty="0"/>
          </a:p>
          <a:p>
            <a:r>
              <a:rPr lang="en-US" i="1" dirty="0"/>
              <a:t>Bacterial </a:t>
            </a:r>
            <a:r>
              <a:rPr lang="en-US" i="1" dirty="0" err="1"/>
              <a:t>amoA</a:t>
            </a:r>
            <a:r>
              <a:rPr lang="en-US" i="1" dirty="0"/>
              <a:t> for ammonium oxidizing bacteria (AOB)</a:t>
            </a:r>
          </a:p>
          <a:p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66A2DE-20C1-43AA-9C05-A98F197F09F5}"/>
              </a:ext>
            </a:extLst>
          </p:cNvPr>
          <p:cNvSpPr txBox="1"/>
          <p:nvPr/>
        </p:nvSpPr>
        <p:spPr>
          <a:xfrm>
            <a:off x="5971523" y="5578391"/>
            <a:ext cx="651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16S rRNA of </a:t>
            </a:r>
            <a:r>
              <a:rPr lang="en-US" i="1" dirty="0" err="1"/>
              <a:t>Nitrospina</a:t>
            </a:r>
            <a:r>
              <a:rPr lang="en-US" i="1" dirty="0"/>
              <a:t> for nitrite oxidizing bacteria (NOB)</a:t>
            </a:r>
          </a:p>
        </p:txBody>
      </p:sp>
    </p:spTree>
    <p:extLst>
      <p:ext uri="{BB962C8B-B14F-4D97-AF65-F5344CB8AC3E}">
        <p14:creationId xmlns:p14="http://schemas.microsoft.com/office/powerpoint/2010/main" val="3271394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69162697-21CC-486C-95C6-A32ECF3A0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4" y="0"/>
            <a:ext cx="11430000" cy="4518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68C37-145B-4F2E-BA06-4043C766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45A6-2C71-4EBA-8106-8BE23462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1287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251447-1B77-4A33-B56D-D41372BD8FB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3506" y="4268513"/>
            <a:ext cx="1173995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AOA and NOB were not detected at surface depth, 48% vs 62%.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AOA increased with depth in all water sampled.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AOB and NOB increased with depth in shelf and front waters, but remained constant in slope waters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5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38B2A-5305-4270-BAF5-235176D2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Object 4" descr="Project Path: D:\OriginLab_Documents\Nitrifirs_SPIROPA.opju&#10;PE Folder: /Nitrifirs_SPIROPA/Folder1/&#10;Short Name: Graph7">
            <a:extLst>
              <a:ext uri="{FF2B5EF4-FFF2-40B4-BE49-F238E27FC236}">
                <a16:creationId xmlns:a16="http://schemas.microsoft.com/office/drawing/2014/main" id="{13753E9C-8CE9-44D4-8923-1104F62ADD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075396"/>
              </p:ext>
            </p:extLst>
          </p:nvPr>
        </p:nvGraphicFramePr>
        <p:xfrm>
          <a:off x="6199510" y="0"/>
          <a:ext cx="6415583" cy="491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4" name="Object 3" descr="Project Path: D:\OriginLab_Documents\Nitrifirs_SPIROPA.opju&#10;PE Folder: /Nitrifirs_SPIROPA/Folder1/&#10;Short Name: Graph7">
                        <a:extLst>
                          <a:ext uri="{FF2B5EF4-FFF2-40B4-BE49-F238E27FC236}">
                            <a16:creationId xmlns:a16="http://schemas.microsoft.com/office/drawing/2014/main" id="{F05703BC-F539-458B-8975-54048337E4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99510" y="0"/>
                        <a:ext cx="6415583" cy="4910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Project Path: D:\OriginLab_Documents\Nitrifiers_TN368.opju&#10;PE Folder: /Nitrifiers_TN368/Column and Bar Charts - Grouped Stacked Column/&#10;Short Name: Graph3">
            <a:extLst>
              <a:ext uri="{FF2B5EF4-FFF2-40B4-BE49-F238E27FC236}">
                <a16:creationId xmlns:a16="http://schemas.microsoft.com/office/drawing/2014/main" id="{5C7649F9-63B6-4EFE-A164-B194E145D5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738935"/>
              </p:ext>
            </p:extLst>
          </p:nvPr>
        </p:nvGraphicFramePr>
        <p:xfrm>
          <a:off x="0" y="-264778"/>
          <a:ext cx="6073174" cy="4648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4" name="Object 3" descr="Project Path: D:\OriginLab_Documents\Nitrifiers_TN368.opju&#10;PE Folder: /Nitrifiers_TN368/Column and Bar Charts - Grouped Stacked Column/&#10;Short Name: Graph3">
                        <a:extLst>
                          <a:ext uri="{FF2B5EF4-FFF2-40B4-BE49-F238E27FC236}">
                            <a16:creationId xmlns:a16="http://schemas.microsoft.com/office/drawing/2014/main" id="{8FE7DAF0-C5D8-40DA-9C4C-DA6136B92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-264778"/>
                        <a:ext cx="6073174" cy="4648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0CBF5C5-F992-4F42-9890-01D9A13EA5DA}"/>
              </a:ext>
            </a:extLst>
          </p:cNvPr>
          <p:cNvSpPr txBox="1"/>
          <p:nvPr/>
        </p:nvSpPr>
        <p:spPr>
          <a:xfrm>
            <a:off x="461682" y="4459630"/>
            <a:ext cx="12066494" cy="234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70C0"/>
                </a:solidFill>
                <a:latin typeface="Abadi" panose="020B0604020104020204" pitchFamily="34" charset="0"/>
              </a:rPr>
              <a:t> NOB outnumbered AOA and AOB by 1-2 order of magnitude</a:t>
            </a:r>
            <a:endParaRPr lang="en-US" dirty="0">
              <a:solidFill>
                <a:srgbClr val="0070C0"/>
              </a:solidFill>
              <a:latin typeface="Abadi" panose="020B0604020104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70C0"/>
                </a:solidFill>
                <a:latin typeface="Abadi" panose="020B0604020104020204" pitchFamily="34" charset="0"/>
              </a:rPr>
              <a:t> Shelf waters has highest AOB and NOB, but lowest AOA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 Slope waters has highest AOA, but lowest AOB and NOB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 Front acts like transitional regime </a:t>
            </a:r>
            <a:endParaRPr lang="en-US" sz="1800" dirty="0">
              <a:solidFill>
                <a:srgbClr val="0070C0"/>
              </a:solidFill>
              <a:latin typeface="Abadi" panose="020B0604020104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badi" panose="020B0604020104020204" pitchFamily="34" charset="0"/>
              </a:rPr>
              <a:t> A shift of dominance from shelf to slope for AOA?  Opposite for NOB and AOB.</a:t>
            </a:r>
          </a:p>
        </p:txBody>
      </p:sp>
    </p:spTree>
    <p:extLst>
      <p:ext uri="{BB962C8B-B14F-4D97-AF65-F5344CB8AC3E}">
        <p14:creationId xmlns:p14="http://schemas.microsoft.com/office/powerpoint/2010/main" val="171757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FB09F2-F4EF-4A0E-9F3E-61260A9D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2957" y="6492875"/>
            <a:ext cx="4114800" cy="365125"/>
          </a:xfrm>
        </p:spPr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4A2CD2-A81E-49BE-AB64-98D2AD37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16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930A3D-C5FE-4877-A358-1E726B159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200" y="821054"/>
            <a:ext cx="6868313" cy="106824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Is ammonium cycling enhanced at the mid-Atlantic Bight shelf-break front, as observed in the South China Sea-Kuroshio front?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EC69B9-A133-4D62-A967-85B79D6C2EAE}"/>
              </a:ext>
            </a:extLst>
          </p:cNvPr>
          <p:cNvSpPr txBox="1"/>
          <p:nvPr/>
        </p:nvSpPr>
        <p:spPr>
          <a:xfrm>
            <a:off x="2054982" y="1768718"/>
            <a:ext cx="2426940" cy="726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Abadi" panose="020B0604020104020204" pitchFamily="34" charset="0"/>
              </a:rPr>
              <a:t>Seems not!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A711963-117A-48AA-BA21-4FF52CE5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2064050" cy="556650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Conclusion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4B0D5E-8DFC-40B9-BD8A-7903A50AFD81}"/>
              </a:ext>
            </a:extLst>
          </p:cNvPr>
          <p:cNvGrpSpPr/>
          <p:nvPr/>
        </p:nvGrpSpPr>
        <p:grpSpPr>
          <a:xfrm>
            <a:off x="6127883" y="9008"/>
            <a:ext cx="6064117" cy="6858000"/>
            <a:chOff x="6115625" y="312150"/>
            <a:chExt cx="6064117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6798BB-EC78-448C-A4E0-9E7668B13D41}"/>
                </a:ext>
              </a:extLst>
            </p:cNvPr>
            <p:cNvGrpSpPr/>
            <p:nvPr/>
          </p:nvGrpSpPr>
          <p:grpSpPr>
            <a:xfrm>
              <a:off x="6115625" y="312150"/>
              <a:ext cx="6064117" cy="6858000"/>
              <a:chOff x="6088125" y="312150"/>
              <a:chExt cx="6064117" cy="6858000"/>
            </a:xfrm>
          </p:grpSpPr>
          <p:pic>
            <p:nvPicPr>
              <p:cNvPr id="7" name="Picture 6" descr="A large ship in the water&#10;&#10;Description automatically generated with low confidence">
                <a:extLst>
                  <a:ext uri="{FF2B5EF4-FFF2-40B4-BE49-F238E27FC236}">
                    <a16:creationId xmlns:a16="http://schemas.microsoft.com/office/drawing/2014/main" id="{9DD96F29-FD14-4783-80A9-265A504CA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8742" y="312150"/>
                <a:ext cx="5143500" cy="6858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751A1D-553B-40F7-B757-0620AADECA08}"/>
                  </a:ext>
                </a:extLst>
              </p:cNvPr>
              <p:cNvSpPr txBox="1"/>
              <p:nvPr/>
            </p:nvSpPr>
            <p:spPr>
              <a:xfrm>
                <a:off x="6088125" y="929816"/>
                <a:ext cx="6064117" cy="3737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algn="r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R/V</a:t>
                </a:r>
                <a:r>
                  <a:rPr lang="en-US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Thomas Thompson</a:t>
                </a:r>
                <a:endParaRPr lang="en-US" sz="2000" b="1" dirty="0">
                  <a:effectLst/>
                </a:endParaRPr>
              </a:p>
              <a:p>
                <a:pPr marL="457200" algn="r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SPIROPA project funded by NSF</a:t>
                </a:r>
                <a:endParaRPr lang="en-US" sz="2000" b="1" dirty="0"/>
              </a:p>
              <a:p>
                <a:pPr marL="457200" algn="r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Cruise participation was supported by a grant</a:t>
                </a:r>
                <a:endParaRPr lang="en-US" sz="2000" b="1" dirty="0">
                  <a:effectLst/>
                </a:endParaRPr>
              </a:p>
              <a:p>
                <a:pPr marL="457200" indent="457200" algn="r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from OES to MRM, PDC, and SC</a:t>
                </a:r>
                <a:endParaRPr lang="en-US" sz="2000" b="1" dirty="0">
                  <a:effectLst/>
                </a:endParaRPr>
              </a:p>
              <a:p>
                <a:pPr marL="457200" algn="r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u="none" strike="noStrike" dirty="0" err="1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Hillegass</a:t>
                </a:r>
                <a:r>
                  <a:rPr lang="en-US" b="1" i="1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</a:rPr>
                  <a:t> &amp; Dorothy Brown scholarships to YZ</a:t>
                </a:r>
                <a:endParaRPr lang="en-US" sz="2000" b="1" dirty="0">
                  <a:effectLst/>
                </a:endParaRPr>
              </a:p>
              <a:p>
                <a:pPr algn="r">
                  <a:lnSpc>
                    <a:spcPct val="150000"/>
                  </a:lnSpc>
                </a:pPr>
                <a:br>
                  <a:rPr lang="en-US" sz="2000" b="1" dirty="0"/>
                </a:br>
                <a:endParaRPr lang="en-US" sz="2000" b="1" i="1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p:grp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845342DD-97B8-4A98-9EA1-FACE4C289592}"/>
                </a:ext>
              </a:extLst>
            </p:cNvPr>
            <p:cNvSpPr txBox="1">
              <a:spLocks/>
            </p:cNvSpPr>
            <p:nvPr/>
          </p:nvSpPr>
          <p:spPr>
            <a:xfrm>
              <a:off x="8211970" y="325160"/>
              <a:ext cx="2990811" cy="64650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"/>
                </a:rPr>
                <a:t>Acknowledgments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1A8464-CB84-4A69-A909-43149BB49B94}"/>
              </a:ext>
            </a:extLst>
          </p:cNvPr>
          <p:cNvSpPr txBox="1"/>
          <p:nvPr/>
        </p:nvSpPr>
        <p:spPr>
          <a:xfrm>
            <a:off x="-407259" y="2552660"/>
            <a:ext cx="7188674" cy="1428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1. </a:t>
            </a:r>
            <a:r>
              <a:rPr lang="en-US" sz="2000" dirty="0" err="1">
                <a:solidFill>
                  <a:srgbClr val="0070C0"/>
                </a:solidFill>
                <a:latin typeface="Abadi" panose="020B0604020104020204" pitchFamily="34" charset="0"/>
              </a:rPr>
              <a:t>Chl</a:t>
            </a: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 was not enhanced at the front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2. Ammonium was not enhanced at the front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000" dirty="0">
                <a:solidFill>
                  <a:srgbClr val="0070C0"/>
                </a:solidFill>
                <a:latin typeface="Abadi" panose="020B0604020104020204" pitchFamily="34" charset="0"/>
              </a:rPr>
              <a:t>3. Nitrifiers abundance was not enhanced at the front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D8AF07-487C-4F00-A7DE-6982D501FCA1}"/>
              </a:ext>
            </a:extLst>
          </p:cNvPr>
          <p:cNvSpPr txBox="1">
            <a:spLocks/>
          </p:cNvSpPr>
          <p:nvPr/>
        </p:nvSpPr>
        <p:spPr>
          <a:xfrm>
            <a:off x="-21200" y="4541500"/>
            <a:ext cx="1957485" cy="50541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Future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75C5F-9151-4B7E-98C7-9ABF6ABA4797}"/>
              </a:ext>
            </a:extLst>
          </p:cNvPr>
          <p:cNvSpPr txBox="1"/>
          <p:nvPr/>
        </p:nvSpPr>
        <p:spPr>
          <a:xfrm>
            <a:off x="-407259" y="5243814"/>
            <a:ext cx="7320069" cy="129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1800" dirty="0">
                <a:solidFill>
                  <a:srgbClr val="0070C0"/>
                </a:solidFill>
                <a:latin typeface="Abadi" panose="020B0604020104020204" pitchFamily="34" charset="0"/>
              </a:rPr>
              <a:t>1. </a:t>
            </a: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Investigate the interactions among light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</a:t>
            </a: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nutrient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− </a:t>
            </a:r>
            <a:r>
              <a:rPr lang="en-US" dirty="0" err="1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</a:t>
            </a:r>
            <a:r>
              <a:rPr lang="en-US" dirty="0" err="1">
                <a:solidFill>
                  <a:srgbClr val="0070C0"/>
                </a:solidFill>
                <a:latin typeface="Abadi" panose="020B0604020104020204" pitchFamily="34" charset="0"/>
              </a:rPr>
              <a:t>hl</a:t>
            </a: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 maximum </a:t>
            </a:r>
            <a:endParaRPr lang="en-US" sz="1800" dirty="0">
              <a:solidFill>
                <a:srgbClr val="0070C0"/>
              </a:solidFill>
              <a:latin typeface="Abadi" panose="020B0604020104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dirty="0">
                <a:solidFill>
                  <a:srgbClr val="0070C0"/>
                </a:solidFill>
                <a:latin typeface="Abadi" panose="020B0604020104020204" pitchFamily="34" charset="0"/>
              </a:rPr>
              <a:t>2. </a:t>
            </a:r>
            <a:r>
              <a:rPr lang="en-US" sz="1800" dirty="0">
                <a:solidFill>
                  <a:srgbClr val="0070C0"/>
                </a:solidFill>
                <a:latin typeface="Abadi" panose="020B0604020104020204" pitchFamily="34" charset="0"/>
              </a:rPr>
              <a:t>Examine the role of environmental factor, e.g., substrate conc, temperature, and salinity on nitrifiers abundance</a:t>
            </a:r>
          </a:p>
        </p:txBody>
      </p:sp>
    </p:spTree>
    <p:extLst>
      <p:ext uri="{BB962C8B-B14F-4D97-AF65-F5344CB8AC3E}">
        <p14:creationId xmlns:p14="http://schemas.microsoft.com/office/powerpoint/2010/main" val="24287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AE9FC70-8A26-4CF2-8E04-EBDADB8B8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09FFE-AF1C-4C81-ACFF-142D97DA8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4873" y="944921"/>
            <a:ext cx="5833787" cy="727981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5200" dirty="0">
                <a:solidFill>
                  <a:srgbClr val="FFFFFF"/>
                </a:solidFill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0E804-52B3-464B-B558-FAF350C6B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498" y="2468274"/>
            <a:ext cx="8259388" cy="3641117"/>
          </a:xfrm>
        </p:spPr>
        <p:txBody>
          <a:bodyPr>
            <a:normAutofit fontScale="77500" lnSpcReduction="20000"/>
          </a:bodyPr>
          <a:lstStyle/>
          <a:p>
            <a:pPr marL="457200" indent="-457200" algn="r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Introduction to the scientific question</a:t>
            </a:r>
          </a:p>
          <a:p>
            <a:pPr marL="342900" indent="-342900" algn="r">
              <a:lnSpc>
                <a:spcPct val="200000"/>
              </a:lnSpc>
              <a:buFont typeface="Arial"/>
              <a:buChar char="•"/>
              <a:defRPr/>
            </a:pP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Water masses in the MAB shelf-break front (shelf, front, slope)   </a:t>
            </a:r>
          </a:p>
          <a:p>
            <a:pPr marL="342900" indent="-342900" algn="r">
              <a:lnSpc>
                <a:spcPct val="200000"/>
              </a:lnSpc>
              <a:buFont typeface="Arial"/>
              <a:buChar char="•"/>
              <a:defRPr/>
            </a:pP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N distribution (e.g., </a:t>
            </a:r>
            <a:r>
              <a:rPr lang="en-US" sz="2900" dirty="0">
                <a:solidFill>
                  <a:schemeClr val="bg1"/>
                </a:solidFill>
                <a:highlight>
                  <a:srgbClr val="8776C4"/>
                </a:highlight>
                <a:latin typeface="Abadi" panose="020B0604020104020204" pitchFamily="34" charset="0"/>
              </a:rPr>
              <a:t>NH</a:t>
            </a:r>
            <a:r>
              <a:rPr lang="en-US" sz="2900" baseline="-25000" dirty="0">
                <a:solidFill>
                  <a:schemeClr val="bg1"/>
                </a:solidFill>
                <a:highlight>
                  <a:srgbClr val="8776C4"/>
                </a:highlight>
                <a:latin typeface="Abadi" panose="020B0604020104020204" pitchFamily="34" charset="0"/>
              </a:rPr>
              <a:t>4</a:t>
            </a:r>
            <a:r>
              <a:rPr lang="en-US" sz="2900" baseline="30000" dirty="0">
                <a:solidFill>
                  <a:schemeClr val="bg1"/>
                </a:solidFill>
                <a:highlight>
                  <a:srgbClr val="8776C4"/>
                </a:highlight>
                <a:latin typeface="Abadi" panose="020B0604020104020204" pitchFamily="34" charset="0"/>
              </a:rPr>
              <a:t>+</a:t>
            </a: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, NO</a:t>
            </a:r>
            <a:r>
              <a:rPr lang="en-US" sz="2900" baseline="-25000" dirty="0">
                <a:solidFill>
                  <a:schemeClr val="bg1"/>
                </a:solidFill>
                <a:latin typeface="Abadi" panose="020B0604020104020204" pitchFamily="34" charset="0"/>
              </a:rPr>
              <a:t>3</a:t>
            </a:r>
            <a:r>
              <a:rPr lang="en-US" sz="2900" baseline="30000" dirty="0">
                <a:solidFill>
                  <a:schemeClr val="bg1"/>
                </a:solidFill>
                <a:latin typeface="Abadi" panose="020B0604020104020204" pitchFamily="34" charset="0"/>
              </a:rPr>
              <a:t>-</a:t>
            </a: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 , PON)</a:t>
            </a:r>
          </a:p>
          <a:p>
            <a:pPr marL="342900" indent="-342900" algn="r">
              <a:lnSpc>
                <a:spcPct val="200000"/>
              </a:lnSpc>
              <a:buFont typeface="Arial"/>
              <a:buChar char="•"/>
              <a:defRPr/>
            </a:pPr>
            <a:r>
              <a:rPr lang="en-US" sz="2900" dirty="0">
                <a:solidFill>
                  <a:schemeClr val="bg1"/>
                </a:solidFill>
                <a:latin typeface="Abadi" panose="020B0604020104020204" pitchFamily="34" charset="0"/>
              </a:rPr>
              <a:t>Nitrifiers genes abundance (nitrification)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endParaRPr lang="en-US" sz="1100" dirty="0">
              <a:solidFill>
                <a:schemeClr val="bg1"/>
              </a:solidFill>
              <a:latin typeface="Calibri "/>
              <a:ea typeface="Times New Roman" panose="02020603050405020304" pitchFamily="18" charset="0"/>
            </a:endParaRPr>
          </a:p>
          <a:p>
            <a:pPr marL="457200" indent="-457200" algn="r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 "/>
                <a:ea typeface="Times New Roman" panose="02020603050405020304" pitchFamily="18" charset="0"/>
              </a:rPr>
              <a:t>Conclusion, future work &amp; Acknowledgement</a:t>
            </a:r>
            <a:endParaRPr lang="en-US" sz="2800" dirty="0">
              <a:solidFill>
                <a:schemeClr val="bg1"/>
              </a:solidFill>
              <a:effectLst/>
              <a:latin typeface="Calibri "/>
              <a:ea typeface="Times New Roman" panose="02020603050405020304" pitchFamily="18" charset="0"/>
            </a:endParaRPr>
          </a:p>
        </p:txBody>
      </p:sp>
      <p:sp>
        <p:nvSpPr>
          <p:cNvPr id="4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041" y="259737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821" y="282667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869" y="610939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7BD9B-6E78-4355-AE61-8E39D689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Ocean Science Meeting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CA365-4875-42B2-AE11-D96B2387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5731" y="6433792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t>2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C67E477D-DF70-4F24-B7DA-88A12EB1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189">
            <a:off x="4578362" y="2599973"/>
            <a:ext cx="632559" cy="323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0D3FE-41E4-4DFB-B3D1-5001A2EE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19" y="6109391"/>
            <a:ext cx="279414" cy="1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A3662B2-9518-48E2-8EE5-EE9B27658286}"/>
              </a:ext>
            </a:extLst>
          </p:cNvPr>
          <p:cNvGrpSpPr/>
          <p:nvPr/>
        </p:nvGrpSpPr>
        <p:grpSpPr>
          <a:xfrm>
            <a:off x="22448" y="2348633"/>
            <a:ext cx="4313972" cy="4183479"/>
            <a:chOff x="24336" y="2795363"/>
            <a:chExt cx="4313972" cy="4183479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82F8E54-7C9C-4594-8B78-13FA5911E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"/>
            <a:stretch/>
          </p:blipFill>
          <p:spPr>
            <a:xfrm>
              <a:off x="24336" y="2795363"/>
              <a:ext cx="4313972" cy="36307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063CDD-3E11-403C-9EE4-D2E1F346129E}"/>
                </a:ext>
              </a:extLst>
            </p:cNvPr>
            <p:cNvSpPr txBox="1"/>
            <p:nvPr/>
          </p:nvSpPr>
          <p:spPr>
            <a:xfrm>
              <a:off x="254068" y="6640288"/>
              <a:ext cx="3403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Zhu et al., 2021, </a:t>
              </a:r>
              <a:r>
                <a: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Marine Chemistry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ECED33-64BD-4BB2-9E50-A10F10F1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7" y="80425"/>
            <a:ext cx="4207615" cy="646267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</a:rPr>
              <a:t>Scientific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977D-8FE9-47FF-ADB4-96B2C59A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4426"/>
            <a:ext cx="12031579" cy="79382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Is ammonium cycling enhanced at the mid-Atlantic shelf-break front, as South China Sea-Kuroshio front?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B2FE0FA-6E54-4F7E-A5BA-C6F1F19FB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>
          <a:xfrm>
            <a:off x="75627" y="2441683"/>
            <a:ext cx="5567452" cy="3546284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D5655203-4126-48B9-8EF7-7F6D54D8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8" y="2891032"/>
            <a:ext cx="6600212" cy="3162678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E6CDFD-2680-4FA8-A0BE-71B35385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346"/>
            <a:ext cx="4114800" cy="365125"/>
          </a:xfrm>
        </p:spPr>
        <p:txBody>
          <a:bodyPr/>
          <a:lstStyle/>
          <a:p>
            <a:r>
              <a:rPr lang="en-US" dirty="0"/>
              <a:t>Ocean Science Meeting 2022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0A0F390-F40D-4C88-B07E-74EC027B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379" y="6490306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FA5AD-527A-4C06-87ED-91A28F554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847" y="2996962"/>
            <a:ext cx="6619706" cy="3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lendar, map&#10;&#10;Description automatically generated">
            <a:extLst>
              <a:ext uri="{FF2B5EF4-FFF2-40B4-BE49-F238E27FC236}">
                <a16:creationId xmlns:a16="http://schemas.microsoft.com/office/drawing/2014/main" id="{EB731E7C-E24A-41A6-A9FB-5BFA55CD2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93081"/>
            <a:ext cx="5294716" cy="39710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F13BC0B-C71D-47C7-83B5-7CF25D70F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/>
          <a:stretch/>
        </p:blipFill>
        <p:spPr>
          <a:xfrm>
            <a:off x="6280747" y="1089686"/>
            <a:ext cx="5062628" cy="3971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4E6D0-8795-46B1-9CC2-B98918AA2AA8}"/>
              </a:ext>
            </a:extLst>
          </p:cNvPr>
          <p:cNvSpPr txBox="1"/>
          <p:nvPr/>
        </p:nvSpPr>
        <p:spPr>
          <a:xfrm>
            <a:off x="487975" y="5492473"/>
            <a:ext cx="550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8-day mean SST from MODIS during July 4−11,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Cruise time: July 5−July 18,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AEACC-63B5-4C9A-A22D-FDD8CEAE9A2E}"/>
              </a:ext>
            </a:extLst>
          </p:cNvPr>
          <p:cNvSpPr txBox="1"/>
          <p:nvPr/>
        </p:nvSpPr>
        <p:spPr>
          <a:xfrm>
            <a:off x="6187669" y="5215474"/>
            <a:ext cx="5618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A5-A18 transect, ranging 80−2300 m, 7 km apart, </a:t>
            </a:r>
          </a:p>
          <a:p>
            <a:r>
              <a:rPr lang="en-US" dirty="0"/>
              <a:t>      8 repeating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horizontal transects: SSF1−SSF6 and S1−S8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69612-CCE4-415E-BB14-0E4E7D6F49B7}"/>
              </a:ext>
            </a:extLst>
          </p:cNvPr>
          <p:cNvSpPr txBox="1"/>
          <p:nvPr/>
        </p:nvSpPr>
        <p:spPr>
          <a:xfrm>
            <a:off x="5196533" y="523263"/>
            <a:ext cx="1798933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C9A98"/>
                </a:solidFill>
              </a:rPr>
              <a:t>Study Area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08EE2-11F2-4CDB-ABBC-252656A7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80951-867A-4114-B8B6-658CF761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092ECFE-53C9-4025-9BDF-A807847192AC}"/>
              </a:ext>
            </a:extLst>
          </p:cNvPr>
          <p:cNvGrpSpPr/>
          <p:nvPr/>
        </p:nvGrpSpPr>
        <p:grpSpPr>
          <a:xfrm>
            <a:off x="20625" y="661171"/>
            <a:ext cx="12192001" cy="6114326"/>
            <a:chOff x="-44661" y="-20627"/>
            <a:chExt cx="12192001" cy="6114326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66882FDF-6545-4C35-B323-143D4839C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25" y="-6874"/>
              <a:ext cx="3141156" cy="3046849"/>
            </a:xfrm>
            <a:prstGeom prst="rect">
              <a:avLst/>
            </a:prstGeom>
          </p:spPr>
        </p:pic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4EDBAD5A-42DF-4FE0-9230-A209B20E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62" y="-20627"/>
              <a:ext cx="3104885" cy="3046850"/>
            </a:xfrm>
            <a:prstGeom prst="rect">
              <a:avLst/>
            </a:prstGeom>
          </p:spPr>
        </p:pic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EFE9F30F-F194-4BD0-B633-CD48C2A9E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174" y="6874"/>
              <a:ext cx="3104885" cy="3046850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1B4E5EE2-B824-431D-BFD3-4F59467C0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716" y="0"/>
              <a:ext cx="3097631" cy="3046850"/>
            </a:xfrm>
            <a:prstGeom prst="rect">
              <a:avLst/>
            </a:prstGeom>
          </p:spPr>
        </p:pic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173C7932-F107-43ED-882A-78F0DDAD2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4"/>
            <a:stretch/>
          </p:blipFill>
          <p:spPr>
            <a:xfrm>
              <a:off x="9339278" y="13751"/>
              <a:ext cx="2808062" cy="3046850"/>
            </a:xfrm>
            <a:prstGeom prst="rect">
              <a:avLst/>
            </a:prstGeom>
          </p:spPr>
        </p:pic>
        <p:pic>
          <p:nvPicPr>
            <p:cNvPr id="15" name="Picture 14" descr="Chart&#10;&#10;Description automatically generated">
              <a:extLst>
                <a:ext uri="{FF2B5EF4-FFF2-40B4-BE49-F238E27FC236}">
                  <a16:creationId xmlns:a16="http://schemas.microsoft.com/office/drawing/2014/main" id="{C265E424-E44B-438D-A158-DA0FB5303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661" y="3026223"/>
              <a:ext cx="3115766" cy="3046849"/>
            </a:xfrm>
            <a:prstGeom prst="rect">
              <a:avLst/>
            </a:prstGeom>
          </p:spPr>
        </p:pic>
        <p:pic>
          <p:nvPicPr>
            <p:cNvPr id="17" name="Picture 16" descr="Chart&#10;&#10;Description automatically generated">
              <a:extLst>
                <a:ext uri="{FF2B5EF4-FFF2-40B4-BE49-F238E27FC236}">
                  <a16:creationId xmlns:a16="http://schemas.microsoft.com/office/drawing/2014/main" id="{7AA51BEC-B7BD-4678-8E1A-7E29CF71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261" y="3046849"/>
              <a:ext cx="3101257" cy="3046850"/>
            </a:xfrm>
            <a:prstGeom prst="rect">
              <a:avLst/>
            </a:prstGeom>
          </p:spPr>
        </p:pic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7A120124-D488-4B0F-BAA8-6A17842D2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452" y="3026222"/>
              <a:ext cx="3097631" cy="3046850"/>
            </a:xfrm>
            <a:prstGeom prst="rect">
              <a:avLst/>
            </a:prstGeom>
          </p:spPr>
        </p:pic>
        <p:pic>
          <p:nvPicPr>
            <p:cNvPr id="21" name="Picture 20" descr="Chart&#10;&#10;Description automatically generated">
              <a:extLst>
                <a:ext uri="{FF2B5EF4-FFF2-40B4-BE49-F238E27FC236}">
                  <a16:creationId xmlns:a16="http://schemas.microsoft.com/office/drawing/2014/main" id="{E022ECFC-E0DB-4E6E-B5A0-DA1690809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300" y="3046849"/>
              <a:ext cx="3104885" cy="304685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5308A0-9D82-40DA-B535-93EA591897F8}"/>
              </a:ext>
            </a:extLst>
          </p:cNvPr>
          <p:cNvSpPr txBox="1"/>
          <p:nvPr/>
        </p:nvSpPr>
        <p:spPr>
          <a:xfrm>
            <a:off x="20625" y="0"/>
            <a:ext cx="7032962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776C4"/>
                </a:solidFill>
              </a:rPr>
              <a:t>MODIS SST before, during, and after the cruise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1C59F-5CB8-4768-96CF-4EEDF7A85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en-US" dirty="0"/>
              <a:t>Ocean Science Meeting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A7331-AF78-431F-8639-556707EC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70" y="6538912"/>
            <a:ext cx="3425755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75874-9AE1-462E-BCAD-3AE26D0F61B6}"/>
              </a:ext>
            </a:extLst>
          </p:cNvPr>
          <p:cNvSpPr txBox="1"/>
          <p:nvPr/>
        </p:nvSpPr>
        <p:spPr>
          <a:xfrm>
            <a:off x="10558571" y="4769780"/>
            <a:ext cx="1521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8776C4"/>
                </a:solidFill>
              </a:rPr>
              <a:t>Streamer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984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6345AED-0B85-4C6D-820F-C5315DFC3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79" y="1137359"/>
            <a:ext cx="4267143" cy="5600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B5D25-68AC-4B53-A3B4-1E631B03B7AD}"/>
              </a:ext>
            </a:extLst>
          </p:cNvPr>
          <p:cNvSpPr txBox="1"/>
          <p:nvPr/>
        </p:nvSpPr>
        <p:spPr>
          <a:xfrm>
            <a:off x="61876" y="46389"/>
            <a:ext cx="10484662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T−S structures reveal the changing nature of the front due to streamer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C9B5D-6355-432C-8ACE-4D6D6B25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en-US" dirty="0"/>
              <a:t>Ocean Science Meeting 2022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FF2FA83-82B1-43BC-A930-613979225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" y="1159978"/>
            <a:ext cx="4267143" cy="560062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FE46DB9-E0E1-471F-9EAF-63C8F61B1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29" y="1125381"/>
            <a:ext cx="4270248" cy="560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F7281-DBD8-4960-8FAD-163333212386}"/>
              </a:ext>
            </a:extLst>
          </p:cNvPr>
          <p:cNvSpPr txBox="1"/>
          <p:nvPr/>
        </p:nvSpPr>
        <p:spPr>
          <a:xfrm>
            <a:off x="402821" y="904430"/>
            <a:ext cx="258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Cross-shelf transect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6D1C0-8430-4899-A53D-FB858C993B9B}"/>
              </a:ext>
            </a:extLst>
          </p:cNvPr>
          <p:cNvSpPr txBox="1"/>
          <p:nvPr/>
        </p:nvSpPr>
        <p:spPr>
          <a:xfrm>
            <a:off x="8962252" y="952693"/>
            <a:ext cx="27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Transect  S in the slope sea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82340-E74E-4AEF-BE88-37C8FC8F30D9}"/>
              </a:ext>
            </a:extLst>
          </p:cNvPr>
          <p:cNvSpPr txBox="1"/>
          <p:nvPr/>
        </p:nvSpPr>
        <p:spPr>
          <a:xfrm>
            <a:off x="4245802" y="688986"/>
            <a:ext cx="386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line shows isohaline of 34.5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72DDCB8-7E57-4E34-9CC8-2C53F90B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8668" y="6446486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5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0B78B85B-4EA0-442D-B271-C309F8F5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" y="1049399"/>
            <a:ext cx="4581302" cy="6012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BDA71-9F1C-4B85-A2D2-267B36D78E96}"/>
              </a:ext>
            </a:extLst>
          </p:cNvPr>
          <p:cNvSpPr txBox="1"/>
          <p:nvPr/>
        </p:nvSpPr>
        <p:spPr>
          <a:xfrm>
            <a:off x="61876" y="46389"/>
            <a:ext cx="10484662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T−S structures reveal the changing nature of the front due to streamer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FBEF8-2D2C-4F83-AC9E-28B4C573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E2D98-AC92-4575-BF64-165DB65A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A0869-6C8D-4649-92DC-5C42885E8836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8CFF4FC-E4A9-4BBC-8389-C55530849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20" y="1031465"/>
            <a:ext cx="4581302" cy="601295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BFF1BCF-FFF1-4E26-BE3A-0557B760E1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r="5961"/>
          <a:stretch/>
        </p:blipFill>
        <p:spPr>
          <a:xfrm>
            <a:off x="4211016" y="1049397"/>
            <a:ext cx="3841689" cy="6012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8BD8B-5B6B-4517-BF01-575E2A48177D}"/>
              </a:ext>
            </a:extLst>
          </p:cNvPr>
          <p:cNvSpPr txBox="1"/>
          <p:nvPr/>
        </p:nvSpPr>
        <p:spPr>
          <a:xfrm>
            <a:off x="4291080" y="649288"/>
            <a:ext cx="386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line shows isohaline of 34.5</a:t>
            </a:r>
          </a:p>
        </p:txBody>
      </p:sp>
    </p:spTree>
    <p:extLst>
      <p:ext uri="{BB962C8B-B14F-4D97-AF65-F5344CB8AC3E}">
        <p14:creationId xmlns:p14="http://schemas.microsoft.com/office/powerpoint/2010/main" val="286781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991FEBE9-0070-4D4D-880C-9D99C33F2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78"/>
            <a:ext cx="4243132" cy="55691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2EC8A-AA0D-4D40-B2F2-A2F46795C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78" y="1897782"/>
            <a:ext cx="4544644" cy="3525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3CDFA-3B64-4E71-9EBC-78C42D0C30FF}"/>
              </a:ext>
            </a:extLst>
          </p:cNvPr>
          <p:cNvSpPr txBox="1"/>
          <p:nvPr/>
        </p:nvSpPr>
        <p:spPr>
          <a:xfrm>
            <a:off x="61876" y="46389"/>
            <a:ext cx="10484662" cy="523220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T−S structures reveal the changing nature of the front due to streamer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DCC29-FC84-426F-B530-9D863132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 Science Meeting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5CCF7-0257-49D3-AC6C-E24BD1D2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182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33D05E5-EA74-4FDC-81D3-68ADAE05F1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/>
          <a:stretch/>
        </p:blipFill>
        <p:spPr>
          <a:xfrm>
            <a:off x="3917577" y="1068778"/>
            <a:ext cx="3817308" cy="5569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452E08-15A7-4DD5-ABDE-02B894081873}"/>
              </a:ext>
            </a:extLst>
          </p:cNvPr>
          <p:cNvSpPr txBox="1"/>
          <p:nvPr/>
        </p:nvSpPr>
        <p:spPr>
          <a:xfrm>
            <a:off x="1567902" y="684780"/>
            <a:ext cx="386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 line shows isohaline of 34.5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BA0D50-CE27-4677-A606-FDF621F3D9F7}"/>
              </a:ext>
            </a:extLst>
          </p:cNvPr>
          <p:cNvSpPr txBox="1"/>
          <p:nvPr/>
        </p:nvSpPr>
        <p:spPr>
          <a:xfrm>
            <a:off x="9429949" y="1283225"/>
            <a:ext cx="1923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Front variation</a:t>
            </a:r>
          </a:p>
        </p:txBody>
      </p:sp>
    </p:spTree>
    <p:extLst>
      <p:ext uri="{BB962C8B-B14F-4D97-AF65-F5344CB8AC3E}">
        <p14:creationId xmlns:p14="http://schemas.microsoft.com/office/powerpoint/2010/main" val="314888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Chart, scatter chart&#10;&#10;Description automatically generated">
            <a:extLst>
              <a:ext uri="{FF2B5EF4-FFF2-40B4-BE49-F238E27FC236}">
                <a16:creationId xmlns:a16="http://schemas.microsoft.com/office/drawing/2014/main" id="{9260635E-12E5-41D0-A688-AC08A6BB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2" y="0"/>
            <a:ext cx="4842326" cy="37868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181B5-6DC1-4968-BD5C-C794670630BA}"/>
              </a:ext>
            </a:extLst>
          </p:cNvPr>
          <p:cNvSpPr txBox="1"/>
          <p:nvPr/>
        </p:nvSpPr>
        <p:spPr>
          <a:xfrm>
            <a:off x="6695192" y="39362"/>
            <a:ext cx="51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34D449-C462-4767-80E1-F9EED233C560}"/>
              </a:ext>
            </a:extLst>
          </p:cNvPr>
          <p:cNvSpPr txBox="1"/>
          <p:nvPr/>
        </p:nvSpPr>
        <p:spPr>
          <a:xfrm>
            <a:off x="6789089" y="3211489"/>
            <a:ext cx="51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87DC5D-909D-4221-AC70-460A0C8F95E9}"/>
              </a:ext>
            </a:extLst>
          </p:cNvPr>
          <p:cNvGrpSpPr/>
          <p:nvPr/>
        </p:nvGrpSpPr>
        <p:grpSpPr>
          <a:xfrm>
            <a:off x="327294" y="89002"/>
            <a:ext cx="604623" cy="3524500"/>
            <a:chOff x="1520873" y="89002"/>
            <a:chExt cx="604623" cy="35245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537FDD-9FB3-4DA5-8B85-78C33D35A29B}"/>
                </a:ext>
              </a:extLst>
            </p:cNvPr>
            <p:cNvSpPr txBox="1"/>
            <p:nvPr/>
          </p:nvSpPr>
          <p:spPr>
            <a:xfrm>
              <a:off x="1520873" y="89002"/>
              <a:ext cx="51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E72991-FA14-4D00-93C4-6278F66FF548}"/>
                </a:ext>
              </a:extLst>
            </p:cNvPr>
            <p:cNvSpPr txBox="1"/>
            <p:nvPr/>
          </p:nvSpPr>
          <p:spPr>
            <a:xfrm>
              <a:off x="1609857" y="3244170"/>
              <a:ext cx="51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05277-4863-4BD1-BFC2-FC6D7899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7BCA0869-6C8D-4649-92DC-5C42885E8836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5" name="Object 14" descr="Project Path: D:\OriginLab_Documents\DCMs_Histrogram.opju&#10;PE Folder: /DCMs_Histrogram/Folder1/&#10;Short Name: Graph1">
            <a:extLst>
              <a:ext uri="{FF2B5EF4-FFF2-40B4-BE49-F238E27FC236}">
                <a16:creationId xmlns:a16="http://schemas.microsoft.com/office/drawing/2014/main" id="{91D609F8-F576-4EB2-8392-6B900FA680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07531"/>
              </p:ext>
            </p:extLst>
          </p:nvPr>
        </p:nvGraphicFramePr>
        <p:xfrm>
          <a:off x="448139" y="3429000"/>
          <a:ext cx="4459779" cy="34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4" name="Graph" r:id="rId4" imgW="9753480" imgH="7467480" progId="Origin95.Graph">
                  <p:embed/>
                </p:oleObj>
              </mc:Choice>
              <mc:Fallback>
                <p:oleObj name="Graph" r:id="rId4" imgW="9753480" imgH="7467480" progId="Origin95.Graph">
                  <p:embed/>
                  <p:pic>
                    <p:nvPicPr>
                      <p:cNvPr id="4" name="Object 3" descr="Project Path: D:\OriginLab_Documents\DCMs_Histrogram.opju&#10;PE Folder: /DCMs_Histrogram/Folder1/&#10;Short Name: Graph1">
                        <a:extLst>
                          <a:ext uri="{FF2B5EF4-FFF2-40B4-BE49-F238E27FC236}">
                            <a16:creationId xmlns:a16="http://schemas.microsoft.com/office/drawing/2014/main" id="{F31831DE-38E0-4A5C-917F-459D2C267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139" y="3429000"/>
                        <a:ext cx="4459779" cy="34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Project Path: D:\OriginLab_Documents\Nutrient_Chl.opju&#10;PE Folder: /Nutrient_Chl/Folder1/&#10;Short Name: Graph2">
            <a:extLst>
              <a:ext uri="{FF2B5EF4-FFF2-40B4-BE49-F238E27FC236}">
                <a16:creationId xmlns:a16="http://schemas.microsoft.com/office/drawing/2014/main" id="{A4445823-A8EA-4BF1-BC14-047BD61A68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233745"/>
              </p:ext>
            </p:extLst>
          </p:nvPr>
        </p:nvGraphicFramePr>
        <p:xfrm>
          <a:off x="6695192" y="180437"/>
          <a:ext cx="4173587" cy="343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5" name="Graph" r:id="rId6" imgW="9584280" imgH="7891200" progId="Origin95.Graph">
                  <p:embed/>
                </p:oleObj>
              </mc:Choice>
              <mc:Fallback>
                <p:oleObj name="Graph" r:id="rId6" imgW="9584280" imgH="7891200" progId="Origin95.Graph">
                  <p:embed/>
                  <p:pic>
                    <p:nvPicPr>
                      <p:cNvPr id="4" name="Object 3" descr="Project Path: D:\OriginLab_Documents\Nutrient_Chl.opju&#10;PE Folder: /Nutrient_Chl/Folder1/&#10;Short Name: Graph2">
                        <a:extLst>
                          <a:ext uri="{FF2B5EF4-FFF2-40B4-BE49-F238E27FC236}">
                            <a16:creationId xmlns:a16="http://schemas.microsoft.com/office/drawing/2014/main" id="{168C8EDB-F7EF-4095-9B76-7C93C0841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95192" y="180437"/>
                        <a:ext cx="4173587" cy="3436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Project Path: D:\OriginLab_Documents\Nutrient_Chl.opju&#10;PE Folder: /Nutrient_Chl/Folder1/&#10;Short Name: Graph1">
            <a:extLst>
              <a:ext uri="{FF2B5EF4-FFF2-40B4-BE49-F238E27FC236}">
                <a16:creationId xmlns:a16="http://schemas.microsoft.com/office/drawing/2014/main" id="{1D4F5198-E802-43D6-A9B1-8F31EA84A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155558"/>
              </p:ext>
            </p:extLst>
          </p:nvPr>
        </p:nvGraphicFramePr>
        <p:xfrm>
          <a:off x="6827773" y="3609257"/>
          <a:ext cx="3979558" cy="3255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6" name="Graph" r:id="rId8" imgW="9630000" imgH="7878960" progId="Origin95.Graph">
                  <p:embed/>
                </p:oleObj>
              </mc:Choice>
              <mc:Fallback>
                <p:oleObj name="Graph" r:id="rId8" imgW="9630000" imgH="7878960" progId="Origin95.Graph">
                  <p:embed/>
                  <p:pic>
                    <p:nvPicPr>
                      <p:cNvPr id="4" name="Object 3" descr="Project Path: D:\OriginLab_Documents\Nutrient_Chl.opju&#10;PE Folder: /Nutrient_Chl/Folder1/&#10;Short Name: Graph1">
                        <a:extLst>
                          <a:ext uri="{FF2B5EF4-FFF2-40B4-BE49-F238E27FC236}">
                            <a16:creationId xmlns:a16="http://schemas.microsoft.com/office/drawing/2014/main" id="{6FACAB15-2957-4C3A-BA65-47DBB53D91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27773" y="3609257"/>
                        <a:ext cx="3979558" cy="3255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F9A365-4BEE-4F04-BA37-DC3D18299B5D}"/>
              </a:ext>
            </a:extLst>
          </p:cNvPr>
          <p:cNvSpPr txBox="1"/>
          <p:nvPr/>
        </p:nvSpPr>
        <p:spPr>
          <a:xfrm>
            <a:off x="2024109" y="4391755"/>
            <a:ext cx="2429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</a:t>
            </a:r>
            <a:r>
              <a:rPr lang="en-US" dirty="0" err="1"/>
              <a:t>Chl</a:t>
            </a:r>
            <a:r>
              <a:rPr lang="en-US" dirty="0"/>
              <a:t> hotspots were observed at shelf and slope waters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B39677-FBD7-482C-8C15-4B59D7512D49}"/>
              </a:ext>
            </a:extLst>
          </p:cNvPr>
          <p:cNvSpPr txBox="1"/>
          <p:nvPr/>
        </p:nvSpPr>
        <p:spPr>
          <a:xfrm>
            <a:off x="10704668" y="3945358"/>
            <a:ext cx="1353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Nutrients and light probably affect the variability of </a:t>
            </a:r>
            <a:r>
              <a:rPr lang="en-US" dirty="0" err="1"/>
              <a:t>Chl</a:t>
            </a:r>
            <a:r>
              <a:rPr lang="en-US" dirty="0"/>
              <a:t> at the DCMs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B23DAE-6FDE-4E37-83CB-543EA1D8FE5A}"/>
                  </a:ext>
                </a:extLst>
              </p:cNvPr>
              <p:cNvSpPr txBox="1"/>
              <p:nvPr/>
            </p:nvSpPr>
            <p:spPr>
              <a:xfrm>
                <a:off x="4590201" y="707018"/>
                <a:ext cx="2827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Consider the front as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&lt;35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B23DAE-6FDE-4E37-83CB-543EA1D8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01" y="707018"/>
                <a:ext cx="2827830" cy="646331"/>
              </a:xfrm>
              <a:prstGeom prst="rect">
                <a:avLst/>
              </a:prstGeom>
              <a:blipFill>
                <a:blip r:embed="rId10"/>
                <a:stretch>
                  <a:fillRect l="-1940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2CBAFA8-A297-4943-8895-2E752DA08C1F}"/>
              </a:ext>
            </a:extLst>
          </p:cNvPr>
          <p:cNvSpPr txBox="1"/>
          <p:nvPr/>
        </p:nvSpPr>
        <p:spPr>
          <a:xfrm>
            <a:off x="4471505" y="3927884"/>
            <a:ext cx="24815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[</a:t>
            </a:r>
            <a:r>
              <a:rPr lang="en-US" dirty="0" err="1"/>
              <a:t>Chl</a:t>
            </a:r>
            <a:r>
              <a:rPr lang="en-US" dirty="0"/>
              <a:t>] is controlled by nutrients at low nutrient con.</a:t>
            </a:r>
          </a:p>
          <a:p>
            <a:pPr marL="342900" indent="-342900">
              <a:buAutoNum type="arabicPeriod"/>
            </a:pPr>
            <a:r>
              <a:rPr lang="en-US" dirty="0"/>
              <a:t>and by light when nutrients are saturating (Li and Hansell, 2016)</a:t>
            </a:r>
          </a:p>
          <a:p>
            <a:pPr marL="342900" indent="-342900">
              <a:buAutoNum type="arabicPeriod"/>
            </a:pPr>
            <a:r>
              <a:rPr lang="en-US" dirty="0"/>
              <a:t>Other possibilities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59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3714</TotalTime>
  <Words>864</Words>
  <Application>Microsoft Office PowerPoint</Application>
  <PresentationFormat>Widescreen</PresentationFormat>
  <Paragraphs>140</Paragraphs>
  <Slides>16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 </vt:lpstr>
      <vt:lpstr>Abadi</vt:lpstr>
      <vt:lpstr>Arial</vt:lpstr>
      <vt:lpstr>Calibri</vt:lpstr>
      <vt:lpstr>Calibri Light</vt:lpstr>
      <vt:lpstr>Cambria Math</vt:lpstr>
      <vt:lpstr>Times</vt:lpstr>
      <vt:lpstr>Office Theme</vt:lpstr>
      <vt:lpstr>Graph</vt:lpstr>
      <vt:lpstr>Ammonium Dynamics in the mid-Atlantic front zone </vt:lpstr>
      <vt:lpstr>Outline</vt:lpstr>
      <vt:lpstr>Scientific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Zhu, Yifan</dc:creator>
  <cp:lastModifiedBy>Zhu, Yifan</cp:lastModifiedBy>
  <cp:revision>90</cp:revision>
  <dcterms:created xsi:type="dcterms:W3CDTF">2022-02-09T00:28:08Z</dcterms:created>
  <dcterms:modified xsi:type="dcterms:W3CDTF">2022-02-28T20:17:27Z</dcterms:modified>
</cp:coreProperties>
</file>