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6" r:id="rId2"/>
  </p:sldMasterIdLst>
  <p:notesMasterIdLst>
    <p:notesMasterId r:id="rId16"/>
  </p:notesMasterIdLst>
  <p:sldIdLst>
    <p:sldId id="505" r:id="rId3"/>
    <p:sldId id="270" r:id="rId4"/>
    <p:sldId id="256" r:id="rId5"/>
    <p:sldId id="261" r:id="rId6"/>
    <p:sldId id="495" r:id="rId7"/>
    <p:sldId id="503" r:id="rId8"/>
    <p:sldId id="476" r:id="rId9"/>
    <p:sldId id="273" r:id="rId10"/>
    <p:sldId id="272" r:id="rId11"/>
    <p:sldId id="281" r:id="rId12"/>
    <p:sldId id="312" r:id="rId13"/>
    <p:sldId id="313" r:id="rId14"/>
    <p:sldId id="290" r:id="rId1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15" autoAdjust="0"/>
    <p:restoredTop sz="86408" autoAdjust="0"/>
  </p:normalViewPr>
  <p:slideViewPr>
    <p:cSldViewPr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513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1"/>
            <a:ext cx="2982742" cy="46513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CCB7175D-FFEF-43F4-8B07-25CF5F6E6E2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843ADD14-EBFA-4506-BB55-C3A144C8C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ADD14-EBFA-4506-BB55-C3A144C8CC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82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98003">
              <a:defRPr/>
            </a:pPr>
            <a:fld id="{9B09B6B1-D77D-7D47-B940-BF8A3A54552E}" type="slidenum">
              <a:rPr lang="en-US">
                <a:solidFill>
                  <a:prstClr val="black"/>
                </a:solidFill>
                <a:latin typeface="Red Hat Display" panose="02010503040201060303" pitchFamily="2" charset="77"/>
              </a:rPr>
              <a:pPr defTabSz="598003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Red Hat Display" panose="020105030402010603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73587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98003">
              <a:defRPr/>
            </a:pPr>
            <a:fld id="{9B09B6B1-D77D-7D47-B940-BF8A3A54552E}" type="slidenum">
              <a:rPr lang="en-US">
                <a:solidFill>
                  <a:prstClr val="black"/>
                </a:solidFill>
                <a:latin typeface="Red Hat Display" panose="02010503040201060303" pitchFamily="2" charset="77"/>
              </a:rPr>
              <a:pPr defTabSz="598003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Red Hat Display" panose="020105030402010603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196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98003">
              <a:defRPr/>
            </a:pPr>
            <a:fld id="{9B09B6B1-D77D-7D47-B940-BF8A3A54552E}" type="slidenum">
              <a:rPr lang="en-US">
                <a:solidFill>
                  <a:prstClr val="black"/>
                </a:solidFill>
                <a:latin typeface="Red Hat Display" panose="02010503040201060303" pitchFamily="2" charset="77"/>
              </a:rPr>
              <a:pPr defTabSz="598003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Red Hat Display" panose="020105030402010603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32243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98003">
              <a:defRPr/>
            </a:pPr>
            <a:fld id="{3D107154-71C4-C84E-9F7B-E5E2FA75E2B5}" type="slidenum">
              <a:rPr lang="en-US">
                <a:solidFill>
                  <a:prstClr val="black"/>
                </a:solidFill>
                <a:latin typeface="Red Hat Display" panose="02010503040201060303" pitchFamily="2" charset="77"/>
              </a:rPr>
              <a:pPr defTabSz="598003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Red Hat Display" panose="020105030402010603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565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ADD14-EBFA-4506-BB55-C3A144C8CC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62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ADD14-EBFA-4506-BB55-C3A144C8CC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80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ADD14-EBFA-4506-BB55-C3A144C8CC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0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09544">
              <a:defRPr/>
            </a:pPr>
            <a:fld id="{9B09B6B1-D77D-7D47-B940-BF8A3A54552E}" type="slidenum">
              <a:rPr lang="en-US">
                <a:solidFill>
                  <a:prstClr val="black"/>
                </a:solidFill>
                <a:latin typeface="Red Hat Display" panose="02010503040201060303" pitchFamily="2" charset="77"/>
              </a:rPr>
              <a:pPr defTabSz="609544">
                <a:defRPr/>
              </a:pPr>
              <a:t>5</a:t>
            </a:fld>
            <a:endParaRPr lang="en-US">
              <a:solidFill>
                <a:prstClr val="black"/>
              </a:solidFill>
              <a:latin typeface="Red Hat Display" panose="020105030402010603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311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09544">
              <a:defRPr/>
            </a:pPr>
            <a:fld id="{9B09B6B1-D77D-7D47-B940-BF8A3A54552E}" type="slidenum">
              <a:rPr lang="en-US">
                <a:solidFill>
                  <a:prstClr val="black"/>
                </a:solidFill>
                <a:latin typeface="Red Hat Display" panose="02010503040201060303" pitchFamily="2" charset="77"/>
              </a:rPr>
              <a:pPr defTabSz="609544">
                <a:defRPr/>
              </a:pPr>
              <a:t>6</a:t>
            </a:fld>
            <a:endParaRPr lang="en-US">
              <a:solidFill>
                <a:prstClr val="black"/>
              </a:solidFill>
              <a:latin typeface="Red Hat Display" panose="020105030402010603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244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09544">
              <a:defRPr/>
            </a:pPr>
            <a:fld id="{3D107154-71C4-C84E-9F7B-E5E2FA75E2B5}" type="slidenum">
              <a:rPr lang="en-US">
                <a:solidFill>
                  <a:prstClr val="black"/>
                </a:solidFill>
                <a:latin typeface="Red Hat Display" panose="02010503040201060303" pitchFamily="2" charset="77"/>
              </a:rPr>
              <a:pPr defTabSz="609544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Red Hat Display" panose="020105030402010603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37760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ADD14-EBFA-4506-BB55-C3A144C8CC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88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Top 30 m glider data binned by horizontal density gradient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𝛿𝜎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>
                    <a:effectLst/>
                  </a:rPr>
                  <a:t>) and vertical density gradient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𝛿𝜎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dirty="0">
                    <a:effectLst/>
                  </a:rPr>
                  <a:t>)</a:t>
                </a:r>
              </a:p>
              <a:p>
                <a:r>
                  <a:rPr lang="en-US" dirty="0"/>
                  <a:t>High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𝛿𝜎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-&gt; near the shelf-slope front</a:t>
                </a:r>
              </a:p>
              <a:p>
                <a:r>
                  <a:rPr lang="en-US" dirty="0"/>
                  <a:t>High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𝛿𝜎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dirty="0"/>
                  <a:t> -&gt; front stratified near surface -&gt; shallow MLD</a:t>
                </a:r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Top 30 m glider data binned by horizontal density gradient (</a:t>
                </a:r>
                <a:r>
                  <a:rPr lang="en-US" i="0">
                    <a:latin typeface="Cambria Math" panose="02040503050406030204" pitchFamily="18" charset="0"/>
                  </a:rPr>
                  <a:t>𝛿𝜎/𝛿𝑥</a:t>
                </a:r>
                <a:r>
                  <a:rPr lang="en-US" dirty="0">
                    <a:effectLst/>
                  </a:rPr>
                  <a:t>) and vertical density gradient (</a:t>
                </a:r>
                <a:r>
                  <a:rPr lang="en-US" i="0">
                    <a:latin typeface="Cambria Math" panose="02040503050406030204" pitchFamily="18" charset="0"/>
                  </a:rPr>
                  <a:t>𝛿𝜎/𝛿𝑧</a:t>
                </a:r>
                <a:r>
                  <a:rPr lang="en-US" dirty="0">
                    <a:effectLst/>
                  </a:rPr>
                  <a:t>)</a:t>
                </a:r>
              </a:p>
              <a:p>
                <a:r>
                  <a:rPr lang="en-US" dirty="0"/>
                  <a:t>High </a:t>
                </a:r>
                <a:r>
                  <a:rPr lang="en-US" i="0">
                    <a:latin typeface="Cambria Math" panose="02040503050406030204" pitchFamily="18" charset="0"/>
                  </a:rPr>
                  <a:t>𝛿𝜎/𝛿𝑥  </a:t>
                </a:r>
                <a:r>
                  <a:rPr lang="en-US" dirty="0"/>
                  <a:t>-&gt; near the shelf-slope front</a:t>
                </a:r>
              </a:p>
              <a:p>
                <a:r>
                  <a:rPr lang="en-US" dirty="0"/>
                  <a:t>High</a:t>
                </a:r>
                <a:r>
                  <a:rPr lang="en-US" b="0" i="0">
                    <a:latin typeface="Cambria Math" panose="02040503050406030204" pitchFamily="18" charset="0"/>
                  </a:rPr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 𝛿𝜎/𝛿𝑧</a:t>
                </a:r>
                <a:r>
                  <a:rPr lang="en-US" dirty="0"/>
                  <a:t> -&gt; front stratified near surface -&gt; shallow MLD</a:t>
                </a:r>
                <a:endParaRPr lang="en-US" baseline="-250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98003">
              <a:defRPr/>
            </a:pPr>
            <a:fld id="{3D107154-71C4-C84E-9F7B-E5E2FA75E2B5}" type="slidenum">
              <a:rPr lang="en-US">
                <a:solidFill>
                  <a:prstClr val="black"/>
                </a:solidFill>
                <a:latin typeface="Red Hat Display" panose="02010503040201060303" pitchFamily="2" charset="77"/>
              </a:rPr>
              <a:pPr defTabSz="598003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Red Hat Display" panose="020105030402010603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2856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3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2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72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D836-3A12-994A-9AD3-4753C42A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5064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99511-C947-9D43-8043-B51D6B7E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1755" y="6356352"/>
            <a:ext cx="126873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ed Hat Display" panose="02010503040201060303" pitchFamily="2" charset="77"/>
              </a:defRPr>
            </a:lvl1pPr>
          </a:lstStyle>
          <a:p>
            <a:fld id="{60885946-386D-C34D-849A-9E43AA6AD788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C4C84-3B12-484F-A22B-DE6C4A81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ed Hat Display" panose="02010503040201060303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285D3-58E6-CD4C-8B6B-1393B6B1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6619" y="6356352"/>
            <a:ext cx="1399784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ed Hat Display" panose="02010503040201060303" pitchFamily="2" charset="77"/>
              </a:defRPr>
            </a:lvl1pPr>
          </a:lstStyle>
          <a:p>
            <a:fld id="{D24245E7-BBCF-7940-A178-4B8117D3E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07EC54-CBF0-134C-81EA-DCCD990794F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solidFill>
                <a:schemeClr val="accent4"/>
              </a:solidFill>
              <a:latin typeface="Red Hat Display" panose="02010503040201060303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EDCC4C-DD4D-0848-84B8-2345CB90A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8000"/>
          </a:blip>
          <a:srcRect l="214" t="8751" r="494" b="7763"/>
          <a:stretch/>
        </p:blipFill>
        <p:spPr>
          <a:xfrm>
            <a:off x="5196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0E53E3-F36A-4A45-B46F-4B76C42E79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861" y="5217040"/>
            <a:ext cx="2436827" cy="793899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54643C9-7F91-5742-BC57-983F61138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2489" y="2366685"/>
            <a:ext cx="7374754" cy="606309"/>
          </a:xfrm>
        </p:spPr>
        <p:txBody>
          <a:bodyPr lIns="0" tIns="0" rIns="91440" anchor="t">
            <a:norm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Red Hat Display" panose="02010503040201060303" pitchFamily="2" charset="77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B5C42FC-7709-6B4B-A11E-1F4E14AA08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860" y="2972995"/>
            <a:ext cx="7374754" cy="456007"/>
          </a:xfrm>
        </p:spPr>
        <p:txBody>
          <a:bodyPr lIns="0">
            <a:noAutofit/>
          </a:bodyPr>
          <a:lstStyle>
            <a:lvl1pPr marL="0" indent="0">
              <a:buNone/>
              <a:defRPr sz="2200" b="0" i="0">
                <a:solidFill>
                  <a:schemeClr val="bg2"/>
                </a:solidFill>
                <a:latin typeface="Red Hat Display" panose="02010503040201060303" pitchFamily="2" charset="77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76681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/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F2F67F-28DF-944A-932E-E68494990CBC}"/>
              </a:ext>
            </a:extLst>
          </p:cNvPr>
          <p:cNvSpPr/>
          <p:nvPr userDrawn="1"/>
        </p:nvSpPr>
        <p:spPr>
          <a:xfrm>
            <a:off x="0" y="0"/>
            <a:ext cx="9144000" cy="68844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Red Hat Display" panose="02010503040201060303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2403355"/>
            <a:ext cx="2316569" cy="58532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 b="0" i="0">
                <a:solidFill>
                  <a:schemeClr val="bg2"/>
                </a:solidFill>
                <a:latin typeface="Red Hat Display" panose="02010503040201060303" pitchFamily="2" charset="77"/>
              </a:defRPr>
            </a:lvl1pPr>
          </a:lstStyle>
          <a:p>
            <a:r>
              <a:rPr lang="en-US" dirty="0"/>
              <a:t>Introduction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CBE51F-C302-6847-8CEF-66406B05D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5214" y="2292352"/>
            <a:ext cx="3965575" cy="1918143"/>
          </a:xfrm>
        </p:spPr>
        <p:txBody>
          <a:bodyPr t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ed Hat Display" panose="02010503040201060303" pitchFamily="2" charset="77"/>
              </a:defRPr>
            </a:lvl1pPr>
          </a:lstStyle>
          <a:p>
            <a:pPr lvl="0"/>
            <a:r>
              <a:rPr lang="en-US" dirty="0"/>
              <a:t>About Section goes here.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0FCE3D-7F77-8D43-8C61-71AEFF1E3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1766" y="2292351"/>
            <a:ext cx="58061" cy="807328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3991DF0-3C7E-3B47-AA8B-2F25ACAC4A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5214" y="4803336"/>
            <a:ext cx="3965575" cy="1150899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Red Hat Display" panose="02010503040201060303" pitchFamily="2" charset="77"/>
              </a:defRPr>
            </a:lvl1pPr>
          </a:lstStyle>
          <a:p>
            <a:pPr lvl="0"/>
            <a:r>
              <a:rPr lang="en-US" dirty="0"/>
              <a:t>“Quote Goes here”</a:t>
            </a:r>
          </a:p>
        </p:txBody>
      </p:sp>
    </p:spTree>
    <p:extLst>
      <p:ext uri="{BB962C8B-B14F-4D97-AF65-F5344CB8AC3E}">
        <p14:creationId xmlns:p14="http://schemas.microsoft.com/office/powerpoint/2010/main" val="1802266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C3ADF3A-6027-1C47-A9A3-B7FA879B5B9F}"/>
              </a:ext>
            </a:extLst>
          </p:cNvPr>
          <p:cNvSpPr/>
          <p:nvPr userDrawn="1"/>
        </p:nvSpPr>
        <p:spPr>
          <a:xfrm>
            <a:off x="-19708" y="0"/>
            <a:ext cx="91834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solidFill>
                <a:schemeClr val="accent4"/>
              </a:solidFill>
              <a:latin typeface="Red Hat Display" panose="02010503040201060303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854E58C-703D-534F-862F-D176679919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8000"/>
          </a:blip>
          <a:srcRect l="214" t="8751" r="494" b="7763"/>
          <a:stretch/>
        </p:blipFill>
        <p:spPr>
          <a:xfrm>
            <a:off x="-9854" y="0"/>
            <a:ext cx="9163708" cy="68580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6EC9D89-28AE-3743-8645-C767A0C29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4082" y="2705429"/>
            <a:ext cx="5886348" cy="579512"/>
          </a:xfrm>
        </p:spPr>
        <p:txBody>
          <a:bodyPr tIns="0"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DE2A2DB-9B37-8246-BC49-366D23FE79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4083" y="3291291"/>
            <a:ext cx="5886347" cy="680152"/>
          </a:xfrm>
        </p:spPr>
        <p:txBody>
          <a:bodyPr tIns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ed Hat Display" panose="02010503040201060303" pitchFamily="2" charset="77"/>
              </a:defRPr>
            </a:lvl1pPr>
          </a:lstStyle>
          <a:p>
            <a:pPr lvl="0"/>
            <a:r>
              <a:rPr lang="en-US" dirty="0"/>
              <a:t>About Section goes here.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8ACCEF-7E32-244C-B61B-AD2AE25CD162}"/>
              </a:ext>
            </a:extLst>
          </p:cNvPr>
          <p:cNvSpPr/>
          <p:nvPr/>
        </p:nvSpPr>
        <p:spPr>
          <a:xfrm>
            <a:off x="1656348" y="2541321"/>
            <a:ext cx="1124953" cy="14999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b="0" i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ed Hat Display" panose="02010503040201060303" pitchFamily="2" charset="77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0613C23-DF69-CA4E-86C3-A8F5C19FA1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56348" y="2822508"/>
            <a:ext cx="1124953" cy="924867"/>
          </a:xfrm>
        </p:spPr>
        <p:txBody>
          <a:bodyPr tIns="91440" bIns="91440" anchor="t" anchorCtr="0">
            <a:noAutofit/>
          </a:bodyPr>
          <a:lstStyle>
            <a:lvl1pPr marL="0" indent="0" algn="ctr">
              <a:buNone/>
              <a:defRPr sz="54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80265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8E302A-CC11-B540-A1EA-1ECB1170F76B}"/>
              </a:ext>
            </a:extLst>
          </p:cNvPr>
          <p:cNvSpPr/>
          <p:nvPr userDrawn="1"/>
        </p:nvSpPr>
        <p:spPr>
          <a:xfrm>
            <a:off x="-9854" y="0"/>
            <a:ext cx="25419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Red Hat Display" panose="02010503040201060303" pitchFamily="2" charset="77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F3D378B-5D38-B249-8145-2E4F0F314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32064" y="0"/>
            <a:ext cx="6611937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690F676-F218-3741-9759-AC567446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579" y="833719"/>
            <a:ext cx="1872453" cy="1486149"/>
          </a:xfrm>
        </p:spPr>
        <p:txBody>
          <a:bodyPr lIns="0" anchor="b" anchorCtr="0"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Red Hat Display" panose="02010503040201060303" pitchFamily="2" charset="77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33F2E25-178E-2F40-82AE-F55B132729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0579" y="2410510"/>
            <a:ext cx="1872453" cy="343447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</a:lstStyle>
          <a:p>
            <a:pPr lvl="0"/>
            <a:r>
              <a:rPr lang="en-US" dirty="0"/>
              <a:t>Descriptive paragraph goes here.</a:t>
            </a:r>
          </a:p>
        </p:txBody>
      </p:sp>
    </p:spTree>
    <p:extLst>
      <p:ext uri="{BB962C8B-B14F-4D97-AF65-F5344CB8AC3E}">
        <p14:creationId xmlns:p14="http://schemas.microsoft.com/office/powerpoint/2010/main" val="687405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533360C-A522-5D4C-A0F5-2D6283286334}"/>
              </a:ext>
            </a:extLst>
          </p:cNvPr>
          <p:cNvSpPr/>
          <p:nvPr userDrawn="1"/>
        </p:nvSpPr>
        <p:spPr>
          <a:xfrm>
            <a:off x="-9854" y="0"/>
            <a:ext cx="9173561" cy="177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Red Hat Display" panose="02010503040201060303" pitchFamily="2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9037C4-A9A8-814C-AF00-ADFE6B3F6532}"/>
              </a:ext>
            </a:extLst>
          </p:cNvPr>
          <p:cNvSpPr/>
          <p:nvPr userDrawn="1"/>
        </p:nvSpPr>
        <p:spPr>
          <a:xfrm rot="16200000" flipV="1">
            <a:off x="927222" y="3411856"/>
            <a:ext cx="5548100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solidFill>
                <a:schemeClr val="tx1"/>
              </a:solidFill>
              <a:latin typeface="Red Hat Display" panose="02010503040201060303" pitchFamily="2" charset="77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3A6386-84EC-8642-88C5-10835E5DF3BD}"/>
              </a:ext>
            </a:extLst>
          </p:cNvPr>
          <p:cNvGrpSpPr/>
          <p:nvPr userDrawn="1"/>
        </p:nvGrpSpPr>
        <p:grpSpPr>
          <a:xfrm>
            <a:off x="4063852" y="767328"/>
            <a:ext cx="471949" cy="629265"/>
            <a:chOff x="2135864" y="2830781"/>
            <a:chExt cx="629265" cy="62926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C23751-E632-CE43-844C-B355A2E11385}"/>
                </a:ext>
              </a:extLst>
            </p:cNvPr>
            <p:cNvSpPr/>
            <p:nvPr userDrawn="1"/>
          </p:nvSpPr>
          <p:spPr>
            <a:xfrm>
              <a:off x="2135864" y="2830781"/>
              <a:ext cx="629265" cy="6292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0" i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ed Hat Display" panose="02010503040201060303" pitchFamily="2" charset="77"/>
              </a:endParaRP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0F35C088-0F94-9F49-9FBE-E41DB428967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266652" y="2937334"/>
              <a:ext cx="344128" cy="440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Arial Black" panose="020B0604020202020204" pitchFamily="34" charset="0"/>
                </a:defRPr>
              </a:lvl1pPr>
            </a:lstStyle>
            <a:p>
              <a:r>
                <a:rPr lang="en-US" sz="15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92DD5A-EBBF-B24D-926A-2EC92B680118}"/>
              </a:ext>
            </a:extLst>
          </p:cNvPr>
          <p:cNvGrpSpPr/>
          <p:nvPr userDrawn="1"/>
        </p:nvGrpSpPr>
        <p:grpSpPr>
          <a:xfrm>
            <a:off x="4063852" y="2858735"/>
            <a:ext cx="471949" cy="629265"/>
            <a:chOff x="5812174" y="2830781"/>
            <a:chExt cx="629265" cy="62926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35841B0-90F4-AB4E-8ADD-C51FD28D3184}"/>
                </a:ext>
              </a:extLst>
            </p:cNvPr>
            <p:cNvSpPr/>
            <p:nvPr userDrawn="1"/>
          </p:nvSpPr>
          <p:spPr>
            <a:xfrm>
              <a:off x="5812174" y="2830781"/>
              <a:ext cx="629265" cy="6292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0" i="0" dirty="0">
                <a:latin typeface="Red Hat Display" panose="02010503040201060303" pitchFamily="2" charset="77"/>
              </a:endParaRPr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89A03B28-8A25-BD42-89FE-DB6CEBC2825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60186" y="2970073"/>
              <a:ext cx="344128" cy="3797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Arial Black" panose="020B0604020202020204" pitchFamily="34" charset="0"/>
                </a:defRPr>
              </a:lvl1pPr>
            </a:lstStyle>
            <a:p>
              <a:r>
                <a:rPr lang="en-US" sz="15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6C14A55-108D-174A-8FAE-315563EB83DF}"/>
              </a:ext>
            </a:extLst>
          </p:cNvPr>
          <p:cNvGrpSpPr/>
          <p:nvPr userDrawn="1"/>
        </p:nvGrpSpPr>
        <p:grpSpPr>
          <a:xfrm>
            <a:off x="4063852" y="4950038"/>
            <a:ext cx="471949" cy="629265"/>
            <a:chOff x="9494420" y="2830781"/>
            <a:chExt cx="629265" cy="62926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A2F990D-A579-E34F-A42D-CCF95383ECCD}"/>
                </a:ext>
              </a:extLst>
            </p:cNvPr>
            <p:cNvSpPr/>
            <p:nvPr userDrawn="1"/>
          </p:nvSpPr>
          <p:spPr>
            <a:xfrm>
              <a:off x="9494420" y="2830781"/>
              <a:ext cx="629265" cy="62926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0" i="0" dirty="0">
                <a:latin typeface="Red Hat Display" panose="02010503040201060303" pitchFamily="2" charset="77"/>
              </a:endParaRPr>
            </a:p>
          </p:txBody>
        </p:sp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03881A8D-4BD1-D049-A8C9-C55E1130E09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641671" y="2973473"/>
              <a:ext cx="344128" cy="3797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Arial Black" panose="020B0604020202020204" pitchFamily="34" charset="0"/>
                </a:defRPr>
              </a:lvl1pPr>
            </a:lstStyle>
            <a:p>
              <a:r>
                <a:rPr lang="en-US" sz="15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746566A5-013A-1946-A713-0396DF22A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969" y="2419832"/>
            <a:ext cx="2883083" cy="1121391"/>
          </a:xfrm>
          <a:prstGeom prst="rect">
            <a:avLst/>
          </a:prstGeom>
        </p:spPr>
        <p:txBody>
          <a:bodyPr lIns="91440" rIns="0">
            <a:normAutofit/>
          </a:bodyPr>
          <a:lstStyle>
            <a:lvl1pPr algn="r">
              <a:defRPr sz="2700" b="0" i="0">
                <a:solidFill>
                  <a:schemeClr val="tx1"/>
                </a:solidFill>
                <a:latin typeface="Red Hat Display" panose="02010503040201060303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Click To Edit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0EB697AC-B859-5241-B174-121EE6F76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21981" y="767328"/>
            <a:ext cx="3706810" cy="492125"/>
          </a:xfrm>
        </p:spPr>
        <p:txBody>
          <a:bodyPr lIns="0"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Red Hat Display" panose="02010503040201060303" pitchFamily="2" charset="77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CDA07B5-E52E-E947-A6DC-46E8181482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17531" y="1259451"/>
            <a:ext cx="3706810" cy="949642"/>
          </a:xfrm>
        </p:spPr>
        <p:txBody>
          <a:bodyPr lIns="0"/>
          <a:lstStyle>
            <a:lvl1pPr marL="0" indent="0" algn="l">
              <a:buNone/>
              <a:defRPr sz="1350" b="0" i="0">
                <a:solidFill>
                  <a:schemeClr val="tx1"/>
                </a:solidFill>
                <a:latin typeface="Red Hat Display" panose="02010503040201060303" pitchFamily="2" charset="77"/>
                <a:cs typeface="Arial" panose="020B0604020202020204" pitchFamily="34" charset="0"/>
              </a:defRPr>
            </a:lvl1pPr>
            <a:lvl2pPr algn="l">
              <a:defRPr sz="1200" b="0" i="0">
                <a:solidFill>
                  <a:schemeClr val="tx1"/>
                </a:solidFill>
                <a:latin typeface="Red Hat Display" panose="02010503040201060303" pitchFamily="2" charset="77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637DC276-262A-914F-B4B0-AE28A82298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21981" y="2858735"/>
            <a:ext cx="3706810" cy="492125"/>
          </a:xfrm>
        </p:spPr>
        <p:txBody>
          <a:bodyPr lIns="0"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Red Hat Display" panose="02010503040201060303" pitchFamily="2" charset="77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85D17BBB-E9CB-F848-AD7E-004D80406C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17531" y="3350858"/>
            <a:ext cx="3706810" cy="949642"/>
          </a:xfrm>
        </p:spPr>
        <p:txBody>
          <a:bodyPr lIns="0"/>
          <a:lstStyle>
            <a:lvl1pPr marL="0" indent="0" algn="l">
              <a:buNone/>
              <a:defRPr sz="1350" b="0" i="0">
                <a:solidFill>
                  <a:schemeClr val="tx1"/>
                </a:solidFill>
                <a:latin typeface="Red Hat Display" panose="02010503040201060303" pitchFamily="2" charset="77"/>
                <a:cs typeface="Arial" panose="020B0604020202020204" pitchFamily="34" charset="0"/>
              </a:defRPr>
            </a:lvl1pPr>
            <a:lvl2pPr algn="l">
              <a:defRPr sz="1200" b="0" i="0">
                <a:solidFill>
                  <a:schemeClr val="tx1"/>
                </a:solidFill>
                <a:latin typeface="Red Hat Display" panose="02010503040201060303" pitchFamily="2" charset="77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A21E78E5-2D61-2D44-ABD3-90C75FC0662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17531" y="4950038"/>
            <a:ext cx="3711260" cy="492125"/>
          </a:xfrm>
        </p:spPr>
        <p:txBody>
          <a:bodyPr lIns="0"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Red Hat Display" panose="02010503040201060303" pitchFamily="2" charset="77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5E452B9D-F772-5249-833B-7AFDF1CA7E0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13082" y="5442161"/>
            <a:ext cx="3706810" cy="949642"/>
          </a:xfrm>
        </p:spPr>
        <p:txBody>
          <a:bodyPr lIns="0"/>
          <a:lstStyle>
            <a:lvl1pPr marL="0" indent="0" algn="l">
              <a:buNone/>
              <a:defRPr sz="1350" b="0" i="0">
                <a:solidFill>
                  <a:schemeClr val="tx1"/>
                </a:solidFill>
                <a:latin typeface="Red Hat Display" panose="02010503040201060303" pitchFamily="2" charset="77"/>
                <a:cs typeface="Arial" panose="020B0604020202020204" pitchFamily="34" charset="0"/>
              </a:defRPr>
            </a:lvl1pPr>
            <a:lvl2pPr algn="l">
              <a:defRPr sz="1200" b="0" i="0">
                <a:solidFill>
                  <a:schemeClr val="tx1"/>
                </a:solidFill>
                <a:latin typeface="Red Hat Display" panose="02010503040201060303" pitchFamily="2" charset="77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2AEE7C-AFB7-6746-B447-28393B6F5E2D}"/>
              </a:ext>
            </a:extLst>
          </p:cNvPr>
          <p:cNvSpPr/>
          <p:nvPr userDrawn="1"/>
        </p:nvSpPr>
        <p:spPr>
          <a:xfrm>
            <a:off x="346165" y="6296298"/>
            <a:ext cx="3828125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Red Hat Display" panose="020105030402010603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5872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DD77EC8-9D74-CC45-B471-F1BFF4DB3D32}"/>
              </a:ext>
            </a:extLst>
          </p:cNvPr>
          <p:cNvSpPr/>
          <p:nvPr userDrawn="1"/>
        </p:nvSpPr>
        <p:spPr>
          <a:xfrm>
            <a:off x="3048001" y="0"/>
            <a:ext cx="611570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Red Hat Display" panose="02010503040201060303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E4FF0-C969-5E44-AA3F-525C7DF8FC0B}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Red Hat Display" panose="02010503040201060303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7CF16F-BCB1-5D46-BCC0-6D9D796DAA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579" y="833719"/>
            <a:ext cx="2603500" cy="1486149"/>
          </a:xfrm>
        </p:spPr>
        <p:txBody>
          <a:bodyPr lIns="0" anchor="b" anchorCtr="0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Red Hat Display" panose="02010503040201060303" pitchFamily="2" charset="77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6215947-95C3-5645-9400-9DACF5F8D1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0579" y="2410510"/>
            <a:ext cx="2603500" cy="343447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2"/>
                </a:solidFill>
                <a:latin typeface="Red Hat Display" panose="02010503040201060303" pitchFamily="2" charset="77"/>
              </a:defRPr>
            </a:lvl1pPr>
          </a:lstStyle>
          <a:p>
            <a:pPr lvl="0"/>
            <a:r>
              <a:rPr lang="en-US" dirty="0"/>
              <a:t>Descriptive paragraph goes here.</a:t>
            </a:r>
          </a:p>
        </p:txBody>
      </p:sp>
      <p:sp>
        <p:nvSpPr>
          <p:cNvPr id="20" name="Chart Placeholder 19">
            <a:extLst>
              <a:ext uri="{FF2B5EF4-FFF2-40B4-BE49-F238E27FC236}">
                <a16:creationId xmlns:a16="http://schemas.microsoft.com/office/drawing/2014/main" id="{B59BDC3B-0CCA-AA46-90F7-3D1E493E736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355846" y="833717"/>
            <a:ext cx="5518408" cy="4912784"/>
          </a:xfrm>
          <a:pattFill prst="pct7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376984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_ Bullet/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59E0520-3F32-9444-B5CF-284221523060}"/>
              </a:ext>
            </a:extLst>
          </p:cNvPr>
          <p:cNvSpPr/>
          <p:nvPr userDrawn="1"/>
        </p:nvSpPr>
        <p:spPr>
          <a:xfrm>
            <a:off x="346165" y="6296298"/>
            <a:ext cx="3828125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Red Hat Display" panose="02010503040201060303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5C3C7A-5A2D-9942-9E17-AFD09FB087D5}"/>
              </a:ext>
            </a:extLst>
          </p:cNvPr>
          <p:cNvSpPr/>
          <p:nvPr userDrawn="1"/>
        </p:nvSpPr>
        <p:spPr>
          <a:xfrm>
            <a:off x="0" y="0"/>
            <a:ext cx="9144000" cy="20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Red Hat Display" panose="02010503040201060303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19EF93-8F89-9946-9895-713D51D02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19" b="84128"/>
          <a:stretch/>
        </p:blipFill>
        <p:spPr>
          <a:xfrm>
            <a:off x="3778250" y="0"/>
            <a:ext cx="5365750" cy="1088528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6515D97-BF43-1C41-BD70-EA9EA681F2A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7083" y="326067"/>
            <a:ext cx="3361427" cy="6244067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72A0041-459F-314D-B19C-1FBE8DF737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5592" y="3103735"/>
            <a:ext cx="2317122" cy="2381803"/>
          </a:xfrm>
        </p:spPr>
        <p:txBody>
          <a:bodyPr/>
          <a:lstStyle>
            <a:lvl1pPr marL="0" indent="0">
              <a:buNone/>
              <a:defRPr sz="1100" b="0" i="0">
                <a:latin typeface="Red Hat Display" panose="02010503040201060303" pitchFamily="2" charset="77"/>
              </a:defRPr>
            </a:lvl1pPr>
            <a:lvl2pPr marL="571486" marR="0" indent="-228594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100" b="0" i="0">
                <a:latin typeface="Red Hat Display" panose="02010503040201060303" pitchFamily="2" charset="77"/>
              </a:defRPr>
            </a:lvl2pPr>
            <a:lvl3pPr>
              <a:defRPr>
                <a:latin typeface="Red Hat Display" panose="02010503040201060303" pitchFamily="2" charset="77"/>
              </a:defRPr>
            </a:lvl3pPr>
            <a:lvl4pPr>
              <a:defRPr>
                <a:latin typeface="Red Hat Display" panose="02010503040201060303" pitchFamily="2" charset="77"/>
              </a:defRPr>
            </a:lvl4pPr>
            <a:lvl5pPr>
              <a:defRPr>
                <a:latin typeface="Red Hat Display" panose="02010503040201060303" pitchFamily="2" charset="77"/>
              </a:defRPr>
            </a:lvl5pPr>
          </a:lstStyle>
          <a:p>
            <a:pPr lvl="0"/>
            <a:r>
              <a:rPr lang="en-US" dirty="0"/>
              <a:t>Information section goes here.</a:t>
            </a:r>
          </a:p>
          <a:p>
            <a:pPr lvl="1"/>
            <a:r>
              <a:rPr lang="en-US" dirty="0"/>
              <a:t>Supporting Idea</a:t>
            </a:r>
          </a:p>
          <a:p>
            <a:pPr marL="571486" marR="0" lvl="1" indent="-228594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Supporting Idea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0A8E9B6-53D5-D848-A992-390ECF4D15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796" y="3103735"/>
            <a:ext cx="2317122" cy="2381803"/>
          </a:xfrm>
        </p:spPr>
        <p:txBody>
          <a:bodyPr/>
          <a:lstStyle>
            <a:lvl1pPr marL="0" indent="0">
              <a:buNone/>
              <a:defRPr sz="1100" b="0" i="0">
                <a:latin typeface="Red Hat Display" panose="02010503040201060303" pitchFamily="2" charset="77"/>
              </a:defRPr>
            </a:lvl1pPr>
            <a:lvl2pPr marL="571486" marR="0" indent="-228594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100" b="0" i="0">
                <a:latin typeface="Red Hat Display" panose="02010503040201060303" pitchFamily="2" charset="77"/>
              </a:defRPr>
            </a:lvl2pPr>
            <a:lvl3pPr>
              <a:defRPr>
                <a:latin typeface="Red Hat Display" panose="02010503040201060303" pitchFamily="2" charset="77"/>
              </a:defRPr>
            </a:lvl3pPr>
            <a:lvl4pPr>
              <a:defRPr>
                <a:latin typeface="Red Hat Display" panose="02010503040201060303" pitchFamily="2" charset="77"/>
              </a:defRPr>
            </a:lvl4pPr>
            <a:lvl5pPr>
              <a:defRPr>
                <a:latin typeface="Red Hat Display" panose="02010503040201060303" pitchFamily="2" charset="77"/>
              </a:defRPr>
            </a:lvl5pPr>
          </a:lstStyle>
          <a:p>
            <a:pPr lvl="0"/>
            <a:r>
              <a:rPr lang="en-US" dirty="0"/>
              <a:t>Information section goes here.</a:t>
            </a:r>
          </a:p>
          <a:p>
            <a:pPr lvl="1"/>
            <a:r>
              <a:rPr lang="en-US" dirty="0"/>
              <a:t>Supporting Idea</a:t>
            </a:r>
          </a:p>
          <a:p>
            <a:pPr marL="571486" marR="0" lvl="1" indent="-228594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Supporting Idea</a:t>
            </a:r>
          </a:p>
          <a:p>
            <a:pPr lvl="1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C5F989-F874-4946-93CE-BAB709E67848}"/>
              </a:ext>
            </a:extLst>
          </p:cNvPr>
          <p:cNvSpPr txBox="1">
            <a:spLocks/>
          </p:cNvSpPr>
          <p:nvPr userDrawn="1"/>
        </p:nvSpPr>
        <p:spPr>
          <a:xfrm>
            <a:off x="3935592" y="2614240"/>
            <a:ext cx="2317122" cy="43261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Red Hat Display" panose="02010503040201060303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600" b="0" i="0" dirty="0">
                <a:solidFill>
                  <a:schemeClr val="bg1"/>
                </a:solidFill>
                <a:latin typeface="Red Hat Display" panose="02010503040201060303" pitchFamily="2" charset="77"/>
              </a:rPr>
              <a:t>TITLE GOES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A88EEB-0F4B-A54B-B3BC-EBB7F70411EB}"/>
              </a:ext>
            </a:extLst>
          </p:cNvPr>
          <p:cNvSpPr txBox="1">
            <a:spLocks/>
          </p:cNvSpPr>
          <p:nvPr userDrawn="1"/>
        </p:nvSpPr>
        <p:spPr>
          <a:xfrm>
            <a:off x="6539797" y="2608165"/>
            <a:ext cx="2317121" cy="43261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Red Hat Display" panose="02010503040201060303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600" b="0" i="0" dirty="0">
                <a:solidFill>
                  <a:schemeClr val="bg1"/>
                </a:solidFill>
                <a:latin typeface="Red Hat Display" panose="02010503040201060303" pitchFamily="2" charset="77"/>
              </a:rPr>
              <a:t>TITLE GOES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910C79B-DA4F-8646-9328-8D60A6F091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35592" y="1151488"/>
            <a:ext cx="4921327" cy="585863"/>
          </a:xfrm>
        </p:spPr>
        <p:txBody>
          <a:bodyPr>
            <a:normAutofit/>
          </a:bodyPr>
          <a:lstStyle>
            <a:lvl1pPr marL="0" indent="0" algn="ctr">
              <a:buNone/>
              <a:defRPr sz="33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014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58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7514C97-392A-2346-85E0-C44D465B4999}"/>
              </a:ext>
            </a:extLst>
          </p:cNvPr>
          <p:cNvSpPr/>
          <p:nvPr userDrawn="1"/>
        </p:nvSpPr>
        <p:spPr>
          <a:xfrm>
            <a:off x="346165" y="6296298"/>
            <a:ext cx="3828125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Red Hat Display" panose="02010503040201060303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182CB61-D2D6-074A-A6B3-4CBC230020EE}"/>
              </a:ext>
            </a:extLst>
          </p:cNvPr>
          <p:cNvSpPr/>
          <p:nvPr userDrawn="1"/>
        </p:nvSpPr>
        <p:spPr>
          <a:xfrm>
            <a:off x="0" y="0"/>
            <a:ext cx="9144000" cy="212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Red Hat Display" panose="02010503040201060303" pitchFamily="2" charset="7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4C0DA7-7B3E-2543-B9AD-BED6D89B8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416"/>
          <a:stretch/>
        </p:blipFill>
        <p:spPr>
          <a:xfrm>
            <a:off x="28137" y="0"/>
            <a:ext cx="1056004" cy="68580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CF508EF-55EB-0348-8343-83F51FC88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1502" y="874678"/>
            <a:ext cx="3550499" cy="585863"/>
          </a:xfrm>
        </p:spPr>
        <p:txBody>
          <a:bodyPr lIns="0">
            <a:normAutofit/>
          </a:bodyPr>
          <a:lstStyle>
            <a:lvl1pPr marL="0" indent="0">
              <a:buNone/>
              <a:defRPr sz="27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CD61AA3-55F0-F243-808A-5C716678DE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1501" y="1460539"/>
            <a:ext cx="3550500" cy="874676"/>
          </a:xfrm>
        </p:spPr>
        <p:txBody>
          <a:bodyPr lIns="0"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</a:lstStyle>
          <a:p>
            <a:pPr lvl="0"/>
            <a:r>
              <a:rPr lang="en-US" dirty="0"/>
              <a:t>Short description goes here.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B9D6EF01-134C-194E-83A6-3D2A45F083E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49773" y="4491319"/>
            <a:ext cx="3893859" cy="2124636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32CF2AAC-5ECF-5E43-BBD6-4F5B4D6CA7F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049773" y="2366682"/>
            <a:ext cx="3893859" cy="2124636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BCEC6511-4116-3243-883C-34DA2CE8C35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049773" y="247450"/>
            <a:ext cx="3893859" cy="2124636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624D7-D314-724E-BFAB-923A7BC752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85900" y="2621721"/>
            <a:ext cx="3086100" cy="3974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600" b="0" i="0">
                <a:latin typeface="Red Hat Display" panose="02010503040201060303" pitchFamily="2" charset="77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5B83B6-4AE2-1040-A455-38F95B59CA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5900" y="3030946"/>
            <a:ext cx="3086100" cy="618067"/>
          </a:xfrm>
        </p:spPr>
        <p:txBody>
          <a:bodyPr lIns="0" rIns="0">
            <a:normAutofit/>
          </a:bodyPr>
          <a:lstStyle>
            <a:lvl1pPr marL="0" indent="0">
              <a:buNone/>
              <a:defRPr sz="1200" b="0" i="0">
                <a:latin typeface="Red Hat Display" panose="02010503040201060303" pitchFamily="2" charset="77"/>
              </a:defRPr>
            </a:lvl1pPr>
          </a:lstStyle>
          <a:p>
            <a:pPr lvl="0"/>
            <a:r>
              <a:rPr lang="en-US" dirty="0"/>
              <a:t>Short description goes here.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025EFAA-2C38-4846-88F9-F9BAE17C5D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5900" y="3938190"/>
            <a:ext cx="3086100" cy="3974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600" b="0" i="0">
                <a:latin typeface="Red Hat Display" panose="02010503040201060303" pitchFamily="2" charset="77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E676937F-804D-B54B-98AC-999C7E584F1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85900" y="4347416"/>
            <a:ext cx="3086100" cy="618067"/>
          </a:xfrm>
        </p:spPr>
        <p:txBody>
          <a:bodyPr lIns="0" rIns="0">
            <a:normAutofit/>
          </a:bodyPr>
          <a:lstStyle>
            <a:lvl1pPr marL="0" indent="0">
              <a:buNone/>
              <a:defRPr sz="1200" b="0" i="0">
                <a:latin typeface="Red Hat Display" panose="02010503040201060303" pitchFamily="2" charset="77"/>
              </a:defRPr>
            </a:lvl1pPr>
          </a:lstStyle>
          <a:p>
            <a:pPr lvl="0"/>
            <a:r>
              <a:rPr lang="en-US" dirty="0"/>
              <a:t>Short description goes here.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7A780A3-BB1D-2249-A710-D68B079D5C6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85900" y="5253235"/>
            <a:ext cx="3086100" cy="3974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600" b="0" i="0">
                <a:latin typeface="Red Hat Display" panose="02010503040201060303" pitchFamily="2" charset="77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C459833-E9FF-0446-969C-7F98B21FC4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85900" y="5662461"/>
            <a:ext cx="3086100" cy="618067"/>
          </a:xfrm>
        </p:spPr>
        <p:txBody>
          <a:bodyPr lIns="0" rIns="0">
            <a:normAutofit/>
          </a:bodyPr>
          <a:lstStyle>
            <a:lvl1pPr marL="0" indent="0">
              <a:buNone/>
              <a:defRPr sz="1200" b="0" i="0">
                <a:latin typeface="Red Hat Display" panose="02010503040201060303" pitchFamily="2" charset="77"/>
              </a:defRPr>
            </a:lvl1pPr>
          </a:lstStyle>
          <a:p>
            <a:pPr lvl="0"/>
            <a:r>
              <a:rPr lang="en-US" dirty="0"/>
              <a:t>Short description goes here.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D5452B-1BD6-7946-9900-DCD799D4AE05}"/>
              </a:ext>
            </a:extLst>
          </p:cNvPr>
          <p:cNvGrpSpPr/>
          <p:nvPr/>
        </p:nvGrpSpPr>
        <p:grpSpPr>
          <a:xfrm>
            <a:off x="914446" y="2600674"/>
            <a:ext cx="471949" cy="629265"/>
            <a:chOff x="2135864" y="2830781"/>
            <a:chExt cx="629265" cy="62926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155ECCA-A426-4849-8172-CD6F3C1FA969}"/>
                </a:ext>
              </a:extLst>
            </p:cNvPr>
            <p:cNvSpPr/>
            <p:nvPr/>
          </p:nvSpPr>
          <p:spPr>
            <a:xfrm>
              <a:off x="2135864" y="2830781"/>
              <a:ext cx="629265" cy="6292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b="0" i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ed Hat Display" panose="02010503040201060303" pitchFamily="2" charset="77"/>
              </a:endParaRPr>
            </a:p>
          </p:txBody>
        </p:sp>
        <p:sp>
          <p:nvSpPr>
            <p:cNvPr id="54" name="Title 1">
              <a:extLst>
                <a:ext uri="{FF2B5EF4-FFF2-40B4-BE49-F238E27FC236}">
                  <a16:creationId xmlns:a16="http://schemas.microsoft.com/office/drawing/2014/main" id="{AF2E1B3B-C455-0E49-B8D0-67D51E0E8FCD}"/>
                </a:ext>
              </a:extLst>
            </p:cNvPr>
            <p:cNvSpPr txBox="1">
              <a:spLocks/>
            </p:cNvSpPr>
            <p:nvPr/>
          </p:nvSpPr>
          <p:spPr>
            <a:xfrm>
              <a:off x="2281166" y="2937334"/>
              <a:ext cx="344128" cy="440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en-US" sz="1500" b="0" i="0" dirty="0">
                  <a:solidFill>
                    <a:schemeClr val="bg1"/>
                  </a:solidFill>
                  <a:latin typeface="Red Hat Display" panose="02010503040201060303" pitchFamily="2" charset="77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4048D5-ED15-5741-834B-C7D8FE8C7AA2}"/>
              </a:ext>
            </a:extLst>
          </p:cNvPr>
          <p:cNvGrpSpPr/>
          <p:nvPr/>
        </p:nvGrpSpPr>
        <p:grpSpPr>
          <a:xfrm>
            <a:off x="914446" y="3926955"/>
            <a:ext cx="471949" cy="629265"/>
            <a:chOff x="5812174" y="2830781"/>
            <a:chExt cx="629265" cy="62926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4788AC-7947-0443-81C3-9B310E8F35DC}"/>
                </a:ext>
              </a:extLst>
            </p:cNvPr>
            <p:cNvSpPr/>
            <p:nvPr/>
          </p:nvSpPr>
          <p:spPr>
            <a:xfrm>
              <a:off x="5812174" y="2830781"/>
              <a:ext cx="629265" cy="6292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b="0" i="0" dirty="0">
                <a:latin typeface="Red Hat Display" panose="02010503040201060303" pitchFamily="2" charset="77"/>
              </a:endParaRPr>
            </a:p>
          </p:txBody>
        </p:sp>
        <p:sp>
          <p:nvSpPr>
            <p:cNvPr id="52" name="Title 1">
              <a:extLst>
                <a:ext uri="{FF2B5EF4-FFF2-40B4-BE49-F238E27FC236}">
                  <a16:creationId xmlns:a16="http://schemas.microsoft.com/office/drawing/2014/main" id="{D87B443B-6E34-034E-8D44-A0CB40CBE6EF}"/>
                </a:ext>
              </a:extLst>
            </p:cNvPr>
            <p:cNvSpPr txBox="1">
              <a:spLocks/>
            </p:cNvSpPr>
            <p:nvPr/>
          </p:nvSpPr>
          <p:spPr>
            <a:xfrm>
              <a:off x="5960186" y="2970073"/>
              <a:ext cx="344128" cy="3797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en-US" sz="1500" b="0" i="0" dirty="0">
                  <a:solidFill>
                    <a:schemeClr val="bg1"/>
                  </a:solidFill>
                  <a:latin typeface="Red Hat Display" panose="02010503040201060303" pitchFamily="2" charset="77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44D69A3-16AD-C34D-A355-843F46F2E15B}"/>
              </a:ext>
            </a:extLst>
          </p:cNvPr>
          <p:cNvGrpSpPr/>
          <p:nvPr/>
        </p:nvGrpSpPr>
        <p:grpSpPr>
          <a:xfrm>
            <a:off x="905611" y="5253236"/>
            <a:ext cx="471949" cy="629265"/>
            <a:chOff x="9494420" y="2830781"/>
            <a:chExt cx="629265" cy="62926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B5C6E3C-B010-AF40-8B6D-C962E8FA1239}"/>
                </a:ext>
              </a:extLst>
            </p:cNvPr>
            <p:cNvSpPr/>
            <p:nvPr/>
          </p:nvSpPr>
          <p:spPr>
            <a:xfrm>
              <a:off x="9494420" y="2830781"/>
              <a:ext cx="629265" cy="62926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b="0" i="0" dirty="0">
                <a:latin typeface="Red Hat Display" panose="02010503040201060303" pitchFamily="2" charset="77"/>
              </a:endParaRPr>
            </a:p>
          </p:txBody>
        </p:sp>
        <p:sp>
          <p:nvSpPr>
            <p:cNvPr id="50" name="Title 1">
              <a:extLst>
                <a:ext uri="{FF2B5EF4-FFF2-40B4-BE49-F238E27FC236}">
                  <a16:creationId xmlns:a16="http://schemas.microsoft.com/office/drawing/2014/main" id="{2F9EB9F7-3313-F240-85AD-94DF9B4A3B3D}"/>
                </a:ext>
              </a:extLst>
            </p:cNvPr>
            <p:cNvSpPr txBox="1">
              <a:spLocks/>
            </p:cNvSpPr>
            <p:nvPr/>
          </p:nvSpPr>
          <p:spPr>
            <a:xfrm>
              <a:off x="9641671" y="2973473"/>
              <a:ext cx="344128" cy="3797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r>
                <a:rPr lang="en-US" sz="1500" b="0" i="0" dirty="0">
                  <a:solidFill>
                    <a:schemeClr val="bg1"/>
                  </a:solidFill>
                  <a:latin typeface="Red Hat Display" panose="02010503040201060303" pitchFamily="2" charset="77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1465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BC2AE7-C29F-2F49-A71F-2E9E4330906F}"/>
              </a:ext>
            </a:extLst>
          </p:cNvPr>
          <p:cNvSpPr/>
          <p:nvPr userDrawn="1"/>
        </p:nvSpPr>
        <p:spPr>
          <a:xfrm>
            <a:off x="-9854" y="1"/>
            <a:ext cx="9173561" cy="1758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Red Hat Display" panose="02010503040201060303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BD4CD4-1B6D-3F43-B2A8-C6DE0FF6C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810"/>
          <a:stretch/>
        </p:blipFill>
        <p:spPr>
          <a:xfrm>
            <a:off x="1" y="0"/>
            <a:ext cx="4242391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71755" y="6356352"/>
            <a:ext cx="126873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ed Hat Display" panose="02010503040201060303" pitchFamily="2" charset="77"/>
              </a:defRPr>
            </a:lvl1pPr>
          </a:lstStyle>
          <a:p>
            <a:fld id="{472A2E71-E917-4949-A13D-65BB747494D1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47735B5-E26A-3C4E-8737-07AB7268FF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1" y="0"/>
            <a:ext cx="3613741" cy="6858000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4223F0F-56C1-5C46-94A3-EB53B3820E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5549" y="2896795"/>
            <a:ext cx="3667457" cy="1758879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</a:lstStyle>
          <a:p>
            <a:pPr lvl="0"/>
            <a:r>
              <a:rPr lang="en-US" dirty="0"/>
              <a:t>About Section goes here.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A0561DC-3648-0040-BB94-6171DF73E4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5549" y="4964980"/>
            <a:ext cx="3667457" cy="853187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Red Hat Display" panose="02010503040201060303" pitchFamily="2" charset="77"/>
              </a:defRPr>
            </a:lvl1pPr>
          </a:lstStyle>
          <a:p>
            <a:pPr lvl="0"/>
            <a:r>
              <a:rPr lang="en-US" dirty="0"/>
              <a:t>“Quote Goes here”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09F0B28-7C7C-7146-8913-32AE7374B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1" y="2001626"/>
            <a:ext cx="4051005" cy="58586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D2768B-426E-4D44-B8E6-2A584557D1A3}"/>
              </a:ext>
            </a:extLst>
          </p:cNvPr>
          <p:cNvSpPr/>
          <p:nvPr userDrawn="1"/>
        </p:nvSpPr>
        <p:spPr>
          <a:xfrm>
            <a:off x="4751109" y="2896794"/>
            <a:ext cx="47134" cy="11940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Red Hat Display" panose="020105030402010603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7245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/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A9125D-5131-D94A-A4BB-D32B0FCE9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1583267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09AB11F-55E9-D64C-9521-B92ABD7109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4006" y="3028260"/>
            <a:ext cx="3200399" cy="2381803"/>
          </a:xfr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  <a:lvl2pPr marL="600067" marR="0" indent="-257175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 b="0" i="0">
                <a:solidFill>
                  <a:schemeClr val="tx1"/>
                </a:solidFill>
                <a:latin typeface="Red Hat Display" panose="02010503040201060303" pitchFamily="2" charset="77"/>
              </a:defRPr>
            </a:lvl2pPr>
            <a:lvl3pPr>
              <a:defRPr>
                <a:latin typeface="Red Hat Display" panose="02010503040201060303" pitchFamily="2" charset="77"/>
              </a:defRPr>
            </a:lvl3pPr>
            <a:lvl4pPr>
              <a:defRPr>
                <a:latin typeface="Red Hat Display" panose="02010503040201060303" pitchFamily="2" charset="77"/>
              </a:defRPr>
            </a:lvl4pPr>
            <a:lvl5pPr>
              <a:defRPr>
                <a:latin typeface="Red Hat Display" panose="02010503040201060303" pitchFamily="2" charset="77"/>
              </a:defRPr>
            </a:lvl5pPr>
          </a:lstStyle>
          <a:p>
            <a:pPr lvl="0"/>
            <a:r>
              <a:rPr lang="en-US" dirty="0"/>
              <a:t>Information section goes here.</a:t>
            </a:r>
          </a:p>
          <a:p>
            <a:pPr lvl="1"/>
            <a:r>
              <a:rPr lang="en-US" dirty="0"/>
              <a:t>Supporting Idea</a:t>
            </a:r>
          </a:p>
          <a:p>
            <a:pPr lvl="1"/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62A7D61-3B4A-8147-8BC6-292BB58BDF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9597" y="3028260"/>
            <a:ext cx="3200398" cy="2381803"/>
          </a:xfr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  <a:lvl2pPr marL="600067" marR="0" indent="-257175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 b="0" i="0">
                <a:solidFill>
                  <a:schemeClr val="tx1"/>
                </a:solidFill>
                <a:latin typeface="Red Hat Display" panose="02010503040201060303" pitchFamily="2" charset="77"/>
              </a:defRPr>
            </a:lvl2pPr>
            <a:lvl3pPr>
              <a:defRPr>
                <a:latin typeface="Red Hat Display" panose="02010503040201060303" pitchFamily="2" charset="77"/>
              </a:defRPr>
            </a:lvl3pPr>
            <a:lvl4pPr>
              <a:defRPr>
                <a:latin typeface="Red Hat Display" panose="02010503040201060303" pitchFamily="2" charset="77"/>
              </a:defRPr>
            </a:lvl4pPr>
            <a:lvl5pPr>
              <a:defRPr>
                <a:latin typeface="Red Hat Display" panose="02010503040201060303" pitchFamily="2" charset="77"/>
              </a:defRPr>
            </a:lvl5pPr>
          </a:lstStyle>
          <a:p>
            <a:pPr lvl="0"/>
            <a:r>
              <a:rPr lang="en-US" dirty="0"/>
              <a:t>Information section goes here.</a:t>
            </a:r>
          </a:p>
          <a:p>
            <a:pPr lvl="1"/>
            <a:r>
              <a:rPr lang="en-US" dirty="0"/>
              <a:t>Supporting Idea</a:t>
            </a:r>
          </a:p>
          <a:p>
            <a:pPr lvl="1"/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C4AEB3F-5409-494B-A98D-C3D9F99DED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0201" y="498702"/>
            <a:ext cx="7110617" cy="585863"/>
          </a:xfrm>
        </p:spPr>
        <p:txBody>
          <a:bodyPr lIns="0"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BBE470-94C5-C446-9CCF-9FFFE306920D}"/>
              </a:ext>
            </a:extLst>
          </p:cNvPr>
          <p:cNvSpPr txBox="1">
            <a:spLocks/>
          </p:cNvSpPr>
          <p:nvPr userDrawn="1"/>
        </p:nvSpPr>
        <p:spPr>
          <a:xfrm>
            <a:off x="1004005" y="2529557"/>
            <a:ext cx="3200399" cy="43261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Red Hat Display" panose="02010503040201060303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600" b="0" i="0" dirty="0">
                <a:solidFill>
                  <a:schemeClr val="bg1"/>
                </a:solidFill>
                <a:latin typeface="Red Hat Display" panose="02010503040201060303" pitchFamily="2" charset="77"/>
              </a:rPr>
              <a:t>TITLE GOES HERE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A926FD6-8323-C340-875A-B94AEFB4B365}"/>
              </a:ext>
            </a:extLst>
          </p:cNvPr>
          <p:cNvSpPr txBox="1">
            <a:spLocks/>
          </p:cNvSpPr>
          <p:nvPr userDrawn="1"/>
        </p:nvSpPr>
        <p:spPr>
          <a:xfrm>
            <a:off x="4939598" y="2529556"/>
            <a:ext cx="3200398" cy="43261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Red Hat Display" panose="02010503040201060303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600" b="0" i="0" dirty="0">
                <a:solidFill>
                  <a:schemeClr val="bg1"/>
                </a:solidFill>
                <a:latin typeface="Red Hat Display" panose="02010503040201060303" pitchFamily="2" charset="77"/>
              </a:rPr>
              <a:t>TITLE GOES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DA8A11-4B48-F649-987D-1F452FFA11EE}"/>
              </a:ext>
            </a:extLst>
          </p:cNvPr>
          <p:cNvSpPr/>
          <p:nvPr userDrawn="1"/>
        </p:nvSpPr>
        <p:spPr>
          <a:xfrm rot="16200000">
            <a:off x="433553" y="774488"/>
            <a:ext cx="953716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solidFill>
                <a:schemeClr val="tx1"/>
              </a:solidFill>
              <a:latin typeface="Red Hat Display" panose="020105030402010603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2998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FA75D0-D724-5349-92A7-48D3D4335E83}"/>
              </a:ext>
            </a:extLst>
          </p:cNvPr>
          <p:cNvSpPr/>
          <p:nvPr userDrawn="1"/>
        </p:nvSpPr>
        <p:spPr>
          <a:xfrm>
            <a:off x="346165" y="6296298"/>
            <a:ext cx="3828125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Red Hat Display" panose="02010503040201060303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75385C0-C70E-114A-B499-C4BAF93E7683}"/>
              </a:ext>
            </a:extLst>
          </p:cNvPr>
          <p:cNvSpPr/>
          <p:nvPr userDrawn="1"/>
        </p:nvSpPr>
        <p:spPr>
          <a:xfrm>
            <a:off x="-9854" y="1"/>
            <a:ext cx="9173561" cy="231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Red Hat Display" panose="02010503040201060303" pitchFamily="2" charset="77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494F97A1-C643-6F49-9ED1-EEC92AF1F8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9301" y="449793"/>
            <a:ext cx="2127647" cy="2835275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C1F236D9-28E5-5C45-B0D4-4E6E1B6761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43401" y="449793"/>
            <a:ext cx="2127647" cy="2835275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D1F8E7F2-4041-8A43-B647-7986A7B4A4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67501" y="449793"/>
            <a:ext cx="2127647" cy="2835275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5" name="Picture Placeholder 31">
            <a:extLst>
              <a:ext uri="{FF2B5EF4-FFF2-40B4-BE49-F238E27FC236}">
                <a16:creationId xmlns:a16="http://schemas.microsoft.com/office/drawing/2014/main" id="{A0570B90-D704-CE46-A145-D401CBAE5A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19301" y="3531660"/>
            <a:ext cx="2127647" cy="2835275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6" name="Picture Placeholder 31">
            <a:extLst>
              <a:ext uri="{FF2B5EF4-FFF2-40B4-BE49-F238E27FC236}">
                <a16:creationId xmlns:a16="http://schemas.microsoft.com/office/drawing/2014/main" id="{B3D24EDF-B669-C242-A1A9-E277009321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3401" y="3531660"/>
            <a:ext cx="2127647" cy="2835275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7" name="Picture Placeholder 31">
            <a:extLst>
              <a:ext uri="{FF2B5EF4-FFF2-40B4-BE49-F238E27FC236}">
                <a16:creationId xmlns:a16="http://schemas.microsoft.com/office/drawing/2014/main" id="{06A9AAC6-D531-F146-A8F5-2EF97BC7E9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7501" y="3531659"/>
            <a:ext cx="2127647" cy="2835275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0250C45D-83E2-4B40-94D3-F237EBAE8F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579" y="833719"/>
            <a:ext cx="1472268" cy="1486149"/>
          </a:xfrm>
        </p:spPr>
        <p:txBody>
          <a:bodyPr lIns="0" anchor="b" anchorCtr="0">
            <a:normAutofit/>
          </a:bodyPr>
          <a:lstStyle>
            <a:lvl1pPr marL="0" indent="0" algn="r">
              <a:buNone/>
              <a:defRPr sz="2400" b="0" i="0">
                <a:solidFill>
                  <a:schemeClr val="bg2"/>
                </a:solidFill>
                <a:latin typeface="Red Hat Display" panose="02010503040201060303" pitchFamily="2" charset="77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0AE349F6-55B0-C24C-8DFA-86EC288DB3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579" y="2410510"/>
            <a:ext cx="1472268" cy="3434479"/>
          </a:xfrm>
        </p:spPr>
        <p:txBody>
          <a:bodyPr lIns="0" tIns="0" anchor="t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</a:lstStyle>
          <a:p>
            <a:pPr lvl="0"/>
            <a:r>
              <a:rPr lang="en-US" dirty="0"/>
              <a:t>Descriptive paragraph goes here.</a:t>
            </a:r>
          </a:p>
        </p:txBody>
      </p:sp>
    </p:spTree>
    <p:extLst>
      <p:ext uri="{BB962C8B-B14F-4D97-AF65-F5344CB8AC3E}">
        <p14:creationId xmlns:p14="http://schemas.microsoft.com/office/powerpoint/2010/main" val="4157477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4654AE-A608-3A4B-8DE7-35161BFF9FF5}"/>
              </a:ext>
            </a:extLst>
          </p:cNvPr>
          <p:cNvSpPr/>
          <p:nvPr userDrawn="1"/>
        </p:nvSpPr>
        <p:spPr>
          <a:xfrm>
            <a:off x="-29562" y="0"/>
            <a:ext cx="917356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solidFill>
                <a:schemeClr val="accent4"/>
              </a:solidFill>
              <a:latin typeface="Red Hat Display" panose="02010503040201060303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BB2EF5-7976-AF49-8366-83C57B812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8000"/>
          </a:blip>
          <a:srcRect l="214" t="8751" r="494" b="776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263A19-899D-9243-A640-2F062A146C2A}"/>
              </a:ext>
            </a:extLst>
          </p:cNvPr>
          <p:cNvSpPr txBox="1">
            <a:spLocks/>
          </p:cNvSpPr>
          <p:nvPr userDrawn="1"/>
        </p:nvSpPr>
        <p:spPr>
          <a:xfrm>
            <a:off x="1456660" y="3012749"/>
            <a:ext cx="6230679" cy="11423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i="0" dirty="0">
                <a:solidFill>
                  <a:schemeClr val="bg1"/>
                </a:solidFill>
                <a:latin typeface="Arial Black" panose="020B0604020202020204" pitchFamily="34" charset="0"/>
              </a:rPr>
              <a:t>Questions?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CDFA4B-E51D-CD48-8CBF-F8898C9EB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5999" y="5602141"/>
            <a:ext cx="4572000" cy="4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66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99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F20EE2-F73A-7446-A6DF-343BBA4C23A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Red Hat Display" panose="020105030402010603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9886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28A934-3162-EB4A-A6C0-C62AE0C2607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Red Hat Display" panose="020105030402010603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6107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32DA-8A1A-684D-AA21-D546FFB3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3CE8F-8E9F-A143-A03B-6A5C10A17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15DB8-D4E6-E849-A553-7F24172A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FBD7-7009-E045-B41E-0E460603455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356F3-61AA-594B-BBA0-E84DDEDA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6F88B-2D42-9149-9C0A-447142C5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EF88-78A3-E148-AABC-BEA415A19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51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CE47E-173D-7746-85F6-6112446B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C3134-DEC2-1544-967E-EC34F5E2E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82D94-AD58-B34A-8694-1BC9C87F8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7B202-2931-8D4D-9E69-E80A2C04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FBD7-7009-E045-B41E-0E460603455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5E9B6-93CA-7448-ADD5-978B5E93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2097D-1789-B748-A4A2-0C14A856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EF88-78A3-E148-AABC-BEA415A19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6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46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031008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6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8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8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4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0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2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3D5F-761B-4046-A6E0-282303DC467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9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88967"/>
            <a:ext cx="7886699" cy="4887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85692-983A-A248-8231-B8CAB56CC70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1"/>
            <a:ext cx="9144000" cy="9741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519DE8-2791-B541-B2A5-C9EF3FF1515E}"/>
              </a:ext>
            </a:extLst>
          </p:cNvPr>
          <p:cNvSpPr/>
          <p:nvPr userDrawn="1"/>
        </p:nvSpPr>
        <p:spPr>
          <a:xfrm rot="16200000" flipV="1">
            <a:off x="341941" y="496732"/>
            <a:ext cx="607706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solidFill>
                <a:schemeClr val="tx1"/>
              </a:solidFill>
              <a:latin typeface="Red Hat Display" panose="02010503040201060303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B4270B-1095-1C4F-A6F2-BFF495E39F9A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8651" y="6419322"/>
            <a:ext cx="3370217" cy="30003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FAD6FF-696D-9148-8A1F-01413338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03" y="136524"/>
            <a:ext cx="7886700" cy="83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9B547B-B9F8-1F45-B478-591852B45AEA}"/>
              </a:ext>
            </a:extLst>
          </p:cNvPr>
          <p:cNvSpPr txBox="1"/>
          <p:nvPr userDrawn="1"/>
        </p:nvSpPr>
        <p:spPr>
          <a:xfrm>
            <a:off x="7709926" y="6419322"/>
            <a:ext cx="9364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9633C3-66DA-174A-8C1B-414C91C96627}" type="slidenum">
              <a:rPr lang="en-US" sz="900" b="0" i="0" smtClean="0">
                <a:solidFill>
                  <a:schemeClr val="accent6">
                    <a:lumMod val="75000"/>
                  </a:schemeClr>
                </a:solidFill>
                <a:latin typeface="Red Hat Display" panose="02010503040201060303" pitchFamily="2" charset="77"/>
              </a:rPr>
              <a:pPr algn="r"/>
              <a:t>‹#›</a:t>
            </a:fld>
            <a:endParaRPr lang="en-US" sz="900" b="0" i="0" dirty="0">
              <a:solidFill>
                <a:schemeClr val="accent6">
                  <a:lumMod val="75000"/>
                </a:schemeClr>
              </a:solidFill>
              <a:latin typeface="Red Hat Display" panose="02010503040201060303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3188F3-B2F0-1A42-AF8F-FC9F2A7CE52E}"/>
              </a:ext>
            </a:extLst>
          </p:cNvPr>
          <p:cNvSpPr txBox="1"/>
          <p:nvPr userDrawn="1"/>
        </p:nvSpPr>
        <p:spPr>
          <a:xfrm>
            <a:off x="6084360" y="6419323"/>
            <a:ext cx="198642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F4359C-9BB2-9145-B018-A8FE93BFD89C}" type="datetime3">
              <a:rPr lang="en-US" sz="750" b="0" i="0" smtClean="0">
                <a:solidFill>
                  <a:schemeClr val="accent6">
                    <a:lumMod val="75000"/>
                  </a:schemeClr>
                </a:solidFill>
                <a:latin typeface="Red Hat Display" panose="02010503040201060303" pitchFamily="2" charset="77"/>
              </a:rPr>
              <a:t>28 February 2022</a:t>
            </a:fld>
            <a:endParaRPr lang="en-US" sz="750" b="0" i="0" dirty="0">
              <a:solidFill>
                <a:schemeClr val="accent6">
                  <a:lumMod val="75000"/>
                </a:schemeClr>
              </a:solidFill>
              <a:latin typeface="Red Hat Display" panose="020105030402010603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587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bg1"/>
          </a:solidFill>
          <a:latin typeface="Red Hat Display" panose="02010503040201060303" pitchFamily="2" charset="77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Red Hat Display" panose="02010503040201060303" pitchFamily="2" charset="77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ed Hat Display" panose="02010503040201060303" pitchFamily="2" charset="77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Red Hat Display" panose="02010503040201060303" pitchFamily="2" charset="77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Red Hat Display" panose="02010503040201060303" pitchFamily="2" charset="77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Red Hat Display" panose="02010503040201060303" pitchFamily="2" charset="77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29/2021JC01771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emf"/><Relationship Id="rId5" Type="http://schemas.openxmlformats.org/officeDocument/2006/relationships/image" Target="../media/image19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tiff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54499-6C70-410F-93DE-E730E5935277}"/>
              </a:ext>
            </a:extLst>
          </p:cNvPr>
          <p:cNvSpPr txBox="1"/>
          <p:nvPr/>
        </p:nvSpPr>
        <p:spPr>
          <a:xfrm>
            <a:off x="0" y="0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Ekman </a:t>
            </a:r>
            <a:r>
              <a:rPr lang="en-US" sz="4000" dirty="0" err="1"/>
              <a:t>restratification</a:t>
            </a:r>
            <a:r>
              <a:rPr lang="en-US" sz="4000" dirty="0"/>
              <a:t> drives ephemeral surface chlorophyll enhancements at the New England shelf break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3AFCC-E84B-4EC6-AD94-A459E9653020}"/>
              </a:ext>
            </a:extLst>
          </p:cNvPr>
          <p:cNvSpPr txBox="1"/>
          <p:nvPr/>
        </p:nvSpPr>
        <p:spPr>
          <a:xfrm>
            <a:off x="533400" y="2133600"/>
            <a:ext cx="838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Hilde Oliver, Weifeng Gordon Zhang, Kevin M. Archibald, Andrew J. Hirzel, Walker O. Smith, Jr., Heidi M. Sosik, Rachel H. R. Stanley, Dennis J. McGillicuddy, Jr.</a:t>
            </a:r>
          </a:p>
        </p:txBody>
      </p:sp>
      <p:pic>
        <p:nvPicPr>
          <p:cNvPr id="5" name="Picture 4" descr="A person standing in front of a body of water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D8D6EFC2-AE9E-4FF3-AB96-EFD569396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29000"/>
            <a:ext cx="3291840" cy="3291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75FC25-1A81-4D95-9345-5DB685EF6CB5}"/>
              </a:ext>
            </a:extLst>
          </p:cNvPr>
          <p:cNvSpPr txBox="1"/>
          <p:nvPr/>
        </p:nvSpPr>
        <p:spPr>
          <a:xfrm>
            <a:off x="4758446" y="4428589"/>
            <a:ext cx="3937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JGR-Oceans (2022)</a:t>
            </a:r>
          </a:p>
          <a:p>
            <a:r>
              <a:rPr lang="en-US" dirty="0">
                <a:hlinkClick r:id="rId4"/>
              </a:rPr>
              <a:t>https://doi.org/10.1029/2021JC017715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939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DA940D-1348-5349-920C-1FA06A11DA7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99" r="495" b="78765"/>
          <a:stretch/>
        </p:blipFill>
        <p:spPr>
          <a:xfrm>
            <a:off x="1033421" y="3058676"/>
            <a:ext cx="7339263" cy="1970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6BBE59-7B7C-AD47-81C5-576E66CC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</a:t>
            </a:r>
            <a:r>
              <a:rPr lang="en-US" dirty="0" err="1"/>
              <a:t>restratification</a:t>
            </a:r>
            <a:r>
              <a:rPr lang="en-US" dirty="0"/>
              <a:t>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7A5F-7A55-D24C-86D7-5E75AD232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797248"/>
            <a:ext cx="8175458" cy="3263504"/>
          </a:xfrm>
        </p:spPr>
        <p:txBody>
          <a:bodyPr/>
          <a:lstStyle/>
          <a:p>
            <a:r>
              <a:rPr lang="en-US" dirty="0"/>
              <a:t>Test role of upfront/downfront winds with 2D ROMS with NPZD-Powell (from Zhang et al. 2013)</a:t>
            </a:r>
          </a:p>
          <a:p>
            <a:r>
              <a:rPr lang="en-US" dirty="0"/>
              <a:t>Initialized with climatological N profile and low values of P, Z &amp; 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E755-E656-CD41-ABE7-267D70AE1517}"/>
              </a:ext>
            </a:extLst>
          </p:cNvPr>
          <p:cNvSpPr/>
          <p:nvPr/>
        </p:nvSpPr>
        <p:spPr>
          <a:xfrm>
            <a:off x="397042" y="2722720"/>
            <a:ext cx="1082843" cy="700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51A9EC-690C-4348-A814-0A0E5646C939}"/>
              </a:ext>
            </a:extLst>
          </p:cNvPr>
          <p:cNvSpPr/>
          <p:nvPr/>
        </p:nvSpPr>
        <p:spPr>
          <a:xfrm>
            <a:off x="1323473" y="4780141"/>
            <a:ext cx="842211" cy="700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2369FB-29C4-CB4C-AA08-BAC2145F228A}"/>
              </a:ext>
            </a:extLst>
          </p:cNvPr>
          <p:cNvSpPr/>
          <p:nvPr/>
        </p:nvSpPr>
        <p:spPr>
          <a:xfrm>
            <a:off x="511342" y="2837020"/>
            <a:ext cx="1082843" cy="700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8C9D06-2BB9-644A-AE08-F43E15BFB427}"/>
              </a:ext>
            </a:extLst>
          </p:cNvPr>
          <p:cNvSpPr/>
          <p:nvPr/>
        </p:nvSpPr>
        <p:spPr>
          <a:xfrm>
            <a:off x="4749466" y="4780141"/>
            <a:ext cx="842211" cy="700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8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DA940D-1348-5349-920C-1FA06A11DA7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7" r="46444" b="7059"/>
          <a:stretch/>
        </p:blipFill>
        <p:spPr>
          <a:xfrm>
            <a:off x="4791603" y="1587895"/>
            <a:ext cx="2745209" cy="4412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6BBE59-7B7C-AD47-81C5-576E66CC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</a:t>
            </a:r>
            <a:r>
              <a:rPr lang="en-US" dirty="0" err="1"/>
              <a:t>restratification</a:t>
            </a:r>
            <a:r>
              <a:rPr lang="en-US" dirty="0"/>
              <a:t>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694CB-9723-584C-8F3C-84ED50C17BC8}"/>
              </a:ext>
            </a:extLst>
          </p:cNvPr>
          <p:cNvSpPr/>
          <p:nvPr/>
        </p:nvSpPr>
        <p:spPr>
          <a:xfrm>
            <a:off x="4791603" y="1933570"/>
            <a:ext cx="13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defTabSz="457189"/>
            <a:r>
              <a:rPr lang="en-US" dirty="0">
                <a:solidFill>
                  <a:srgbClr val="FFFFFF"/>
                </a:solidFill>
                <a:latin typeface="Red Hat Display" panose="02010503040201060303" pitchFamily="2" charset="77"/>
              </a:rPr>
              <a:t>Shelf water</a:t>
            </a:r>
            <a:endParaRPr lang="en-US" sz="1200" dirty="0">
              <a:solidFill>
                <a:srgbClr val="FFFFFF"/>
              </a:solidFill>
              <a:latin typeface="Red Hat Display" panose="02010503040201060303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ADC42B-E2AC-FD4C-9B72-5ECE9C24E0E7}"/>
              </a:ext>
            </a:extLst>
          </p:cNvPr>
          <p:cNvSpPr/>
          <p:nvPr/>
        </p:nvSpPr>
        <p:spPr>
          <a:xfrm>
            <a:off x="6301540" y="2355669"/>
            <a:ext cx="13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defTabSz="457189"/>
            <a:r>
              <a:rPr lang="en-US" dirty="0">
                <a:solidFill>
                  <a:srgbClr val="FFFFFF"/>
                </a:solidFill>
                <a:latin typeface="Red Hat Display" panose="02010503040201060303" pitchFamily="2" charset="77"/>
              </a:rPr>
              <a:t>Slope water</a:t>
            </a:r>
            <a:endParaRPr lang="en-US" sz="1200" dirty="0">
              <a:solidFill>
                <a:srgbClr val="FFFFFF"/>
              </a:solidFill>
              <a:latin typeface="Red Hat Display" panose="02010503040201060303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D65FA5-187D-EC40-8C13-AEF1D4FD1B5E}"/>
              </a:ext>
            </a:extLst>
          </p:cNvPr>
          <p:cNvSpPr/>
          <p:nvPr/>
        </p:nvSpPr>
        <p:spPr>
          <a:xfrm rot="16514883">
            <a:off x="5638172" y="2302332"/>
            <a:ext cx="1398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defTabSz="457189"/>
            <a:r>
              <a:rPr lang="en-US" dirty="0">
                <a:solidFill>
                  <a:srgbClr val="FFFFFF"/>
                </a:solidFill>
                <a:latin typeface="Red Hat Display" panose="02010503040201060303" pitchFamily="2" charset="77"/>
              </a:rPr>
              <a:t>front</a:t>
            </a:r>
            <a:endParaRPr lang="en-US" sz="1500" dirty="0">
              <a:solidFill>
                <a:srgbClr val="FFFFFF"/>
              </a:solidFill>
              <a:latin typeface="Red Hat Display" panose="02010503040201060303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C537C7-3876-6242-9726-04AB29380C07}"/>
              </a:ext>
            </a:extLst>
          </p:cNvPr>
          <p:cNvSpPr/>
          <p:nvPr/>
        </p:nvSpPr>
        <p:spPr>
          <a:xfrm>
            <a:off x="750451" y="2840378"/>
            <a:ext cx="4041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US" sz="2400" dirty="0">
                <a:solidFill>
                  <a:srgbClr val="041E41"/>
                </a:solidFill>
                <a:latin typeface="Red Hat Display" panose="02010503040201060303" pitchFamily="2" charset="77"/>
              </a:rPr>
              <a:t>5 m/s upfront winds -&gt; mixed layer shoals -&gt; rapid accumulation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ED39-10F8-EE4B-9388-8C000AA65A99}"/>
              </a:ext>
            </a:extLst>
          </p:cNvPr>
          <p:cNvSpPr/>
          <p:nvPr/>
        </p:nvSpPr>
        <p:spPr>
          <a:xfrm>
            <a:off x="5188991" y="1587896"/>
            <a:ext cx="2347820" cy="152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BA5241-7CFF-104C-AA67-0A3B35BC642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t="91800" r="9189" b="-454"/>
          <a:stretch/>
        </p:blipFill>
        <p:spPr>
          <a:xfrm rot="5400000">
            <a:off x="5971759" y="3278918"/>
            <a:ext cx="3924881" cy="54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83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DA940D-1348-5349-920C-1FA06A11DA7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0" t="24313" r="-8236" b="6965"/>
          <a:stretch/>
        </p:blipFill>
        <p:spPr>
          <a:xfrm>
            <a:off x="5596834" y="1640931"/>
            <a:ext cx="2745209" cy="43104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6BBE59-7B7C-AD47-81C5-576E66CC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</a:t>
            </a:r>
            <a:r>
              <a:rPr lang="en-US" dirty="0" err="1"/>
              <a:t>restratification</a:t>
            </a:r>
            <a:r>
              <a:rPr lang="en-US" dirty="0"/>
              <a:t>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694CB-9723-584C-8F3C-84ED50C17BC8}"/>
              </a:ext>
            </a:extLst>
          </p:cNvPr>
          <p:cNvSpPr/>
          <p:nvPr/>
        </p:nvSpPr>
        <p:spPr>
          <a:xfrm>
            <a:off x="5459501" y="1933570"/>
            <a:ext cx="13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defTabSz="457189"/>
            <a:r>
              <a:rPr lang="en-US" dirty="0">
                <a:solidFill>
                  <a:srgbClr val="FFFFFF"/>
                </a:solidFill>
                <a:latin typeface="Red Hat Display" panose="02010503040201060303" pitchFamily="2" charset="77"/>
              </a:rPr>
              <a:t>Shelf water</a:t>
            </a:r>
            <a:endParaRPr lang="en-US" sz="1200" dirty="0">
              <a:solidFill>
                <a:srgbClr val="FFFFFF"/>
              </a:solidFill>
              <a:latin typeface="Red Hat Display" panose="02010503040201060303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ADC42B-E2AC-FD4C-9B72-5ECE9C24E0E7}"/>
              </a:ext>
            </a:extLst>
          </p:cNvPr>
          <p:cNvSpPr/>
          <p:nvPr/>
        </p:nvSpPr>
        <p:spPr>
          <a:xfrm>
            <a:off x="6774475" y="2340812"/>
            <a:ext cx="13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defTabSz="457189"/>
            <a:r>
              <a:rPr lang="en-US" dirty="0">
                <a:solidFill>
                  <a:srgbClr val="FFFFFF"/>
                </a:solidFill>
                <a:latin typeface="Red Hat Display" panose="02010503040201060303" pitchFamily="2" charset="77"/>
              </a:rPr>
              <a:t>Slope water</a:t>
            </a:r>
            <a:endParaRPr lang="en-US" sz="1200" dirty="0">
              <a:solidFill>
                <a:srgbClr val="FFFFFF"/>
              </a:solidFill>
              <a:latin typeface="Red Hat Display" panose="02010503040201060303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D65FA5-187D-EC40-8C13-AEF1D4FD1B5E}"/>
              </a:ext>
            </a:extLst>
          </p:cNvPr>
          <p:cNvSpPr/>
          <p:nvPr/>
        </p:nvSpPr>
        <p:spPr>
          <a:xfrm rot="16514883">
            <a:off x="6306070" y="2302332"/>
            <a:ext cx="1398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defTabSz="457189"/>
            <a:r>
              <a:rPr lang="en-US" dirty="0">
                <a:solidFill>
                  <a:srgbClr val="FFFFFF"/>
                </a:solidFill>
                <a:latin typeface="Red Hat Display" panose="02010503040201060303" pitchFamily="2" charset="77"/>
              </a:rPr>
              <a:t>front</a:t>
            </a:r>
            <a:endParaRPr lang="en-US" sz="1500" dirty="0">
              <a:solidFill>
                <a:srgbClr val="FFFFFF"/>
              </a:solidFill>
              <a:latin typeface="Red Hat Display" panose="02010503040201060303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C537C7-3876-6242-9726-04AB29380C07}"/>
              </a:ext>
            </a:extLst>
          </p:cNvPr>
          <p:cNvSpPr/>
          <p:nvPr/>
        </p:nvSpPr>
        <p:spPr>
          <a:xfrm>
            <a:off x="949569" y="2840378"/>
            <a:ext cx="38420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US" sz="2400" dirty="0">
                <a:solidFill>
                  <a:srgbClr val="041E41"/>
                </a:solidFill>
                <a:latin typeface="Red Hat Display" panose="02010503040201060303" pitchFamily="2" charset="77"/>
              </a:rPr>
              <a:t>5 m/s downfront winds -&gt; denser water advected over less dense water -&gt; convective overturning -&gt; </a:t>
            </a:r>
            <a:r>
              <a:rPr lang="en-US" sz="2400" dirty="0" err="1">
                <a:solidFill>
                  <a:srgbClr val="041E41"/>
                </a:solidFill>
                <a:latin typeface="Red Hat Display" panose="02010503040201060303" pitchFamily="2" charset="77"/>
              </a:rPr>
              <a:t>Chl</a:t>
            </a:r>
            <a:r>
              <a:rPr lang="en-US" sz="2400" dirty="0">
                <a:solidFill>
                  <a:srgbClr val="041E41"/>
                </a:solidFill>
                <a:latin typeface="Red Hat Display" panose="02010503040201060303" pitchFamily="2" charset="77"/>
              </a:rPr>
              <a:t> diluted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B5E17A-FBE6-C44E-902B-872AD2BD933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t="23985" r="92426" b="7058"/>
          <a:stretch/>
        </p:blipFill>
        <p:spPr>
          <a:xfrm>
            <a:off x="5272550" y="1640931"/>
            <a:ext cx="309537" cy="4325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5180BC-964A-6B4A-946E-00299AD7D93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t="91800" r="9189" b="-454"/>
          <a:stretch/>
        </p:blipFill>
        <p:spPr>
          <a:xfrm rot="5400000">
            <a:off x="6398427" y="3278918"/>
            <a:ext cx="3924881" cy="54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0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82B81FD-5C89-2B46-8167-1621066446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31" y="990600"/>
            <a:ext cx="6006338" cy="2108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554F4F-83D8-354D-A643-ECCB010F57F6}"/>
              </a:ext>
            </a:extLst>
          </p:cNvPr>
          <p:cNvSpPr txBox="1"/>
          <p:nvPr/>
        </p:nvSpPr>
        <p:spPr>
          <a:xfrm>
            <a:off x="251050" y="19883"/>
            <a:ext cx="60063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2400" b="1" dirty="0">
                <a:solidFill>
                  <a:srgbClr val="0A804A"/>
                </a:solidFill>
                <a:latin typeface="Red Hat Display" panose="02010503040201060303" pitchFamily="2" charset="77"/>
              </a:rPr>
              <a:t>Conclusions</a:t>
            </a:r>
          </a:p>
          <a:p>
            <a:pPr marL="257175" indent="-257175" defTabSz="457189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ed Hat Display" panose="02010503040201060303" pitchFamily="2" charset="77"/>
              </a:rPr>
              <a:t>Surface enhancements are ephemeral</a:t>
            </a:r>
          </a:p>
          <a:p>
            <a:pPr marL="257175" indent="-257175" defTabSz="457189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ed Hat Display" panose="02010503040201060303" pitchFamily="2" charset="77"/>
              </a:rPr>
              <a:t>Upfront winds precede enhancements</a:t>
            </a:r>
          </a:p>
          <a:p>
            <a:pPr marL="714364" lvl="1" indent="-257175" defTabSz="457189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ed Hat Display" panose="02010503040201060303" pitchFamily="2" charset="77"/>
              </a:rPr>
              <a:t>Driven by Ekman restratification</a:t>
            </a:r>
          </a:p>
          <a:p>
            <a:pPr marL="714364" lvl="1" indent="-257175" defTabSz="457189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Red Hat Display" panose="02010503040201060303" pitchFamily="2" charset="77"/>
            </a:endParaRPr>
          </a:p>
          <a:p>
            <a:pPr marL="714364" lvl="1" indent="-257175" defTabSz="457189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Red Hat Display" panose="02010503040201060303" pitchFamily="2" charset="77"/>
            </a:endParaRPr>
          </a:p>
          <a:p>
            <a:pPr marL="714364" lvl="1" indent="-257175" defTabSz="457189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Red Hat Display" panose="02010503040201060303" pitchFamily="2" charset="77"/>
            </a:endParaRPr>
          </a:p>
          <a:p>
            <a:pPr marL="714364" lvl="1" indent="-257175" defTabSz="457189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Red Hat Display" panose="02010503040201060303" pitchFamily="2" charset="77"/>
            </a:endParaRPr>
          </a:p>
          <a:p>
            <a:pPr marL="714364" lvl="1" indent="-257175" defTabSz="457189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Red Hat Display" panose="02010503040201060303" pitchFamily="2" charset="77"/>
            </a:endParaRPr>
          </a:p>
          <a:p>
            <a:pPr marL="714364" lvl="1" indent="-257175" defTabSz="457189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B7BD"/>
              </a:solidFill>
              <a:latin typeface="Red Hat Display" panose="02010503040201060303" pitchFamily="2" charset="77"/>
            </a:endParaRPr>
          </a:p>
          <a:p>
            <a:pPr defTabSz="457189"/>
            <a:r>
              <a:rPr lang="en-US" sz="2400" b="1" dirty="0">
                <a:solidFill>
                  <a:srgbClr val="0A804A"/>
                </a:solidFill>
                <a:latin typeface="Red Hat Display" panose="02010503040201060303" pitchFamily="2" charset="77"/>
              </a:rPr>
              <a:t>Ongoing Questions</a:t>
            </a:r>
            <a:endParaRPr lang="en-US" sz="2100" b="1" dirty="0">
              <a:solidFill>
                <a:srgbClr val="0A804A"/>
              </a:solidFill>
              <a:latin typeface="Red Hat Display" panose="02010503040201060303" pitchFamily="2" charset="77"/>
            </a:endParaRPr>
          </a:p>
          <a:p>
            <a:pPr marL="257175" indent="-257175" defTabSz="457189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ed Hat Display" panose="02010503040201060303" pitchFamily="2" charset="77"/>
              </a:rPr>
              <a:t>Role of 3D processes/frontal eddies</a:t>
            </a:r>
          </a:p>
          <a:p>
            <a:pPr marL="257175" indent="-257175" defTabSz="457189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ed Hat Display" panose="02010503040201060303" pitchFamily="2" charset="77"/>
              </a:rPr>
              <a:t>Surface chlorophyll ≠ total water column productivity!</a:t>
            </a:r>
          </a:p>
          <a:p>
            <a:pPr marL="714364" lvl="1" indent="-257175" defTabSz="457189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ed Hat Display" panose="02010503040201060303" pitchFamily="2" charset="77"/>
              </a:rPr>
              <a:t>Subsurface productivity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997DB-8FE7-4F37-8799-D6CF506C12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" y="5923717"/>
            <a:ext cx="1109725" cy="914400"/>
          </a:xfrm>
          <a:prstGeom prst="rect">
            <a:avLst/>
          </a:prstGeom>
        </p:spPr>
      </p:pic>
      <p:pic>
        <p:nvPicPr>
          <p:cNvPr id="5" name="Picture 6" descr="https://www.nsf.gov/images/logos/nsf1.jpg">
            <a:extLst>
              <a:ext uri="{FF2B5EF4-FFF2-40B4-BE49-F238E27FC236}">
                <a16:creationId xmlns:a16="http://schemas.microsoft.com/office/drawing/2014/main" id="{51398AD7-81BA-4759-A303-612A00C24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91200"/>
            <a:ext cx="90892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B642C4-4F68-4C03-9B39-05E5F27EF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430793"/>
            <a:ext cx="6903448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7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56" y="518160"/>
            <a:ext cx="6769344" cy="557784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F17F3D7-BC4F-4DCD-9A4A-5273CAAB1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2" y="1719677"/>
            <a:ext cx="1005840" cy="1005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EC03D-F6A9-4E96-ABA0-031D500C66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2" y="3066510"/>
            <a:ext cx="914400" cy="923454"/>
          </a:xfrm>
          <a:prstGeom prst="rect">
            <a:avLst/>
          </a:prstGeom>
        </p:spPr>
      </p:pic>
      <p:pic>
        <p:nvPicPr>
          <p:cNvPr id="6" name="Picture 5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5DE97B51-C45E-47D6-AFE0-F51E646390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" y="132785"/>
            <a:ext cx="2617914" cy="6400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00A708A-8A6A-4846-8EF4-FD30CC4A6F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" y="5806340"/>
            <a:ext cx="2483513" cy="640080"/>
          </a:xfrm>
          <a:prstGeom prst="rect">
            <a:avLst/>
          </a:prstGeom>
        </p:spPr>
      </p:pic>
      <p:pic>
        <p:nvPicPr>
          <p:cNvPr id="10" name="Picture 9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85403AF4-ED0A-4A10-88D3-473DB2991C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4" y="4567944"/>
            <a:ext cx="984738" cy="64008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0C563E36-B81F-4D3B-B420-E001B06E76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82" y="5907804"/>
            <a:ext cx="2186608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2D8394-CE63-48E5-9AD2-E0F3D9B9F0D2}"/>
              </a:ext>
            </a:extLst>
          </p:cNvPr>
          <p:cNvSpPr txBox="1"/>
          <p:nvPr/>
        </p:nvSpPr>
        <p:spPr>
          <a:xfrm>
            <a:off x="69148" y="813620"/>
            <a:ext cx="1263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McGillicuddy</a:t>
            </a:r>
          </a:p>
          <a:p>
            <a:r>
              <a:rPr lang="en-US" sz="1600" dirty="0"/>
              <a:t>Sosik</a:t>
            </a:r>
          </a:p>
          <a:p>
            <a:r>
              <a:rPr lang="en-US" sz="1600" dirty="0"/>
              <a:t>Zhang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FF425A-441A-4ADD-ADC3-4D2C53BBA197}"/>
              </a:ext>
            </a:extLst>
          </p:cNvPr>
          <p:cNvSpPr txBox="1"/>
          <p:nvPr/>
        </p:nvSpPr>
        <p:spPr>
          <a:xfrm>
            <a:off x="177952" y="2613532"/>
            <a:ext cx="733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Turner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2E2B1-A7B3-4820-9C4B-D242BD0F24E5}"/>
              </a:ext>
            </a:extLst>
          </p:cNvPr>
          <p:cNvSpPr txBox="1"/>
          <p:nvPr/>
        </p:nvSpPr>
        <p:spPr>
          <a:xfrm>
            <a:off x="82403" y="6538067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Smith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0D7E44-4120-420F-9958-14FA7F098642}"/>
              </a:ext>
            </a:extLst>
          </p:cNvPr>
          <p:cNvSpPr txBox="1"/>
          <p:nvPr/>
        </p:nvSpPr>
        <p:spPr>
          <a:xfrm>
            <a:off x="71121" y="5215269"/>
            <a:ext cx="791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Stanley</a:t>
            </a:r>
          </a:p>
        </p:txBody>
      </p:sp>
      <p:pic>
        <p:nvPicPr>
          <p:cNvPr id="1026" name="Picture 2" descr="Rutgers Scarlet Knights / Big Ten Conference • Download Rutgers Scarlet  Knights vector logo SVG • Logotyp.us">
            <a:extLst>
              <a:ext uri="{FF2B5EF4-FFF2-40B4-BE49-F238E27FC236}">
                <a16:creationId xmlns:a16="http://schemas.microsoft.com/office/drawing/2014/main" id="{26A31BE8-9727-481C-A42E-0D8D65906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81"/>
          <a:stretch/>
        </p:blipFill>
        <p:spPr bwMode="auto">
          <a:xfrm>
            <a:off x="8245125" y="4121067"/>
            <a:ext cx="871728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www.nsf.gov/images/logos/nsf1.jpg">
            <a:extLst>
              <a:ext uri="{FF2B5EF4-FFF2-40B4-BE49-F238E27FC236}">
                <a16:creationId xmlns:a16="http://schemas.microsoft.com/office/drawing/2014/main" id="{C003822E-5AAC-4874-8B3E-1EACC16F6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985" y="112850"/>
            <a:ext cx="1181605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F33F40-36BA-488F-8045-20D05F247855}"/>
              </a:ext>
            </a:extLst>
          </p:cNvPr>
          <p:cNvSpPr txBox="1"/>
          <p:nvPr/>
        </p:nvSpPr>
        <p:spPr>
          <a:xfrm>
            <a:off x="124736" y="3951790"/>
            <a:ext cx="857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Petitpas</a:t>
            </a:r>
          </a:p>
        </p:txBody>
      </p:sp>
      <p:pic>
        <p:nvPicPr>
          <p:cNvPr id="3074" name="Picture 2" descr="university-of-sao-paulo-logo - Combat Blindness International">
            <a:extLst>
              <a:ext uri="{FF2B5EF4-FFF2-40B4-BE49-F238E27FC236}">
                <a16:creationId xmlns:a16="http://schemas.microsoft.com/office/drawing/2014/main" id="{2DD56E4D-9C18-429E-A4F7-D10B6B127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7"/>
          <a:stretch/>
        </p:blipFill>
        <p:spPr bwMode="auto">
          <a:xfrm>
            <a:off x="7639855" y="4947391"/>
            <a:ext cx="148631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8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47697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Shelfbreak frontal dynamics: mechanisms of upwelling, net community production, and ecological implications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8" t="21296" r="11582" b="12037"/>
          <a:stretch/>
        </p:blipFill>
        <p:spPr bwMode="auto">
          <a:xfrm rot="10800000">
            <a:off x="250353" y="2338982"/>
            <a:ext cx="2743200" cy="2008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2812" y="4486870"/>
            <a:ext cx="167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Ryan et al. 1999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20922" y="2353270"/>
            <a:ext cx="3346878" cy="3361730"/>
            <a:chOff x="5720922" y="2353270"/>
            <a:chExt cx="3346878" cy="3361730"/>
          </a:xfrm>
        </p:grpSpPr>
        <p:sp>
          <p:nvSpPr>
            <p:cNvPr id="15" name="TextBox 14"/>
            <p:cNvSpPr txBox="1"/>
            <p:nvPr/>
          </p:nvSpPr>
          <p:spPr>
            <a:xfrm>
              <a:off x="5720922" y="4791670"/>
              <a:ext cx="33468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Linder et al. 2004</a:t>
              </a:r>
            </a:p>
            <a:p>
              <a:pPr algn="ctr"/>
              <a:r>
                <a:rPr lang="en-US" dirty="0"/>
                <a:t>Gawarkiewicz and Chapman 1992</a:t>
              </a:r>
            </a:p>
            <a:p>
              <a:pPr algn="ctr"/>
              <a:r>
                <a:rPr lang="en-US" dirty="0"/>
                <a:t>Chapman and Lentz 1994</a:t>
              </a:r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867" y="2353270"/>
              <a:ext cx="3065333" cy="237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Straight Connector 5"/>
          <p:cNvCxnSpPr/>
          <p:nvPr/>
        </p:nvCxnSpPr>
        <p:spPr>
          <a:xfrm>
            <a:off x="1371600" y="2895600"/>
            <a:ext cx="0" cy="304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447800" y="2204442"/>
            <a:ext cx="4018443" cy="3108960"/>
            <a:chOff x="1447800" y="2204442"/>
            <a:chExt cx="4018443" cy="31089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06" b="1530"/>
            <a:stretch/>
          </p:blipFill>
          <p:spPr bwMode="auto">
            <a:xfrm>
              <a:off x="3085398" y="2204442"/>
              <a:ext cx="2380845" cy="26517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505200" y="4944070"/>
              <a:ext cx="1797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Marra</a:t>
              </a:r>
              <a:r>
                <a:rPr lang="en-US" dirty="0"/>
                <a:t> et al. 1990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1447800" y="2514600"/>
              <a:ext cx="1905000" cy="533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CAE709-4964-40B7-A516-98FFAA27A8F2}"/>
              </a:ext>
            </a:extLst>
          </p:cNvPr>
          <p:cNvCxnSpPr>
            <a:cxnSpLocks/>
          </p:cNvCxnSpPr>
          <p:nvPr/>
        </p:nvCxnSpPr>
        <p:spPr>
          <a:xfrm flipH="1" flipV="1">
            <a:off x="8077200" y="2590800"/>
            <a:ext cx="457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F0A706-762D-4D65-A9A3-C9C90CDD9BBE}"/>
              </a:ext>
            </a:extLst>
          </p:cNvPr>
          <p:cNvCxnSpPr>
            <a:cxnSpLocks/>
          </p:cNvCxnSpPr>
          <p:nvPr/>
        </p:nvCxnSpPr>
        <p:spPr>
          <a:xfrm>
            <a:off x="8534400" y="29718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5DA7509-6861-4204-B7F3-8D6EF55A8C10}"/>
              </a:ext>
            </a:extLst>
          </p:cNvPr>
          <p:cNvSpPr txBox="1"/>
          <p:nvPr/>
        </p:nvSpPr>
        <p:spPr>
          <a:xfrm>
            <a:off x="8153400" y="2895600"/>
            <a:ext cx="104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Zhang et al. 2011</a:t>
            </a:r>
          </a:p>
        </p:txBody>
      </p:sp>
    </p:spTree>
    <p:extLst>
      <p:ext uri="{BB962C8B-B14F-4D97-AF65-F5344CB8AC3E}">
        <p14:creationId xmlns:p14="http://schemas.microsoft.com/office/powerpoint/2010/main" val="4603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259428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1" y="5221337"/>
            <a:ext cx="2600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7081192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73867" y="556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6199" y="1600200"/>
            <a:ext cx="248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Satellite CHL climatology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8600" y="2919948"/>
            <a:ext cx="495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Why is there no mean enhancement of chlorophyll at the shelf break front?</a:t>
            </a:r>
          </a:p>
          <a:p>
            <a:endParaRPr lang="en-US" sz="2400" dirty="0"/>
          </a:p>
          <a:p>
            <a:r>
              <a:rPr lang="en-US" sz="2400" dirty="0"/>
              <a:t>H</a:t>
            </a:r>
            <a:r>
              <a:rPr lang="en-US" sz="2400" baseline="-25000" dirty="0"/>
              <a:t>1</a:t>
            </a:r>
            <a:r>
              <a:rPr lang="en-US" sz="2400" dirty="0"/>
              <a:t>: Top-down control by zooplankton grazing</a:t>
            </a:r>
          </a:p>
          <a:p>
            <a:endParaRPr lang="en-US" sz="2400" dirty="0"/>
          </a:p>
          <a:p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: Spatial and temporal intermittency of the upwelling events causes their net impact to be smoothed out in long-term means.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7204" y="6212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2013, JGR</a:t>
            </a:r>
          </a:p>
        </p:txBody>
      </p:sp>
      <p:pic>
        <p:nvPicPr>
          <p:cNvPr id="2050" name="Picture 2" descr="Weifeng Gordon Zha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92" y="152400"/>
            <a:ext cx="162877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F64CB-BB12-204E-906E-8A5A7529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0131"/>
            <a:ext cx="8515350" cy="994172"/>
          </a:xfrm>
        </p:spPr>
        <p:txBody>
          <a:bodyPr>
            <a:normAutofit/>
          </a:bodyPr>
          <a:lstStyle/>
          <a:p>
            <a:r>
              <a:rPr lang="en-US" sz="2400" dirty="0"/>
              <a:t>Why is enhanced chlorophyll not visible in the seasonal means?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AF9BC-9D55-46F1-8B8D-D74D18E1B9A8}"/>
              </a:ext>
            </a:extLst>
          </p:cNvPr>
          <p:cNvSpPr txBox="1"/>
          <p:nvPr/>
        </p:nvSpPr>
        <p:spPr>
          <a:xfrm>
            <a:off x="771525" y="226785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alibri" panose="020F0502020204030204"/>
              </a:rPr>
              <a:t>Hypothesis 1: Spatial and temporal intermittency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66099-5408-462F-9C61-69F11FA42C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2" b="36797"/>
          <a:stretch/>
        </p:blipFill>
        <p:spPr>
          <a:xfrm>
            <a:off x="3417286" y="990600"/>
            <a:ext cx="5003582" cy="1611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748D98-2C86-44BC-9BDF-A03510A075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5" b="66915"/>
          <a:stretch/>
        </p:blipFill>
        <p:spPr>
          <a:xfrm>
            <a:off x="3417286" y="2721699"/>
            <a:ext cx="5127700" cy="18073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85FE83-E85E-453F-99B6-817C6924F5B9}"/>
              </a:ext>
            </a:extLst>
          </p:cNvPr>
          <p:cNvSpPr txBox="1"/>
          <p:nvPr/>
        </p:nvSpPr>
        <p:spPr>
          <a:xfrm>
            <a:off x="820485" y="2100157"/>
            <a:ext cx="2596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VPR tow #1</a:t>
            </a:r>
          </a:p>
          <a:p>
            <a:r>
              <a:rPr lang="en-US" sz="2400" dirty="0"/>
              <a:t>R/V Neil Armstrong</a:t>
            </a:r>
          </a:p>
          <a:p>
            <a:r>
              <a:rPr lang="en-US" sz="2400" dirty="0"/>
              <a:t>18 April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40AC80-47FE-419B-9646-FCBE82BB6850}"/>
              </a:ext>
            </a:extLst>
          </p:cNvPr>
          <p:cNvSpPr txBox="1"/>
          <p:nvPr/>
        </p:nvSpPr>
        <p:spPr>
          <a:xfrm>
            <a:off x="4140631" y="1965467"/>
            <a:ext cx="8627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Salinity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FF0903-3C00-42E0-A4A1-07F5509A32DF}"/>
              </a:ext>
            </a:extLst>
          </p:cNvPr>
          <p:cNvSpPr txBox="1"/>
          <p:nvPr/>
        </p:nvSpPr>
        <p:spPr>
          <a:xfrm>
            <a:off x="4114800" y="3821668"/>
            <a:ext cx="14109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Chlorophyll F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553773-7678-4481-B59F-B3D1DCF96035}"/>
              </a:ext>
            </a:extLst>
          </p:cNvPr>
          <p:cNvGrpSpPr/>
          <p:nvPr/>
        </p:nvGrpSpPr>
        <p:grpSpPr>
          <a:xfrm>
            <a:off x="820485" y="4786290"/>
            <a:ext cx="6920799" cy="1538310"/>
            <a:chOff x="820485" y="4649130"/>
            <a:chExt cx="6920799" cy="153831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ED4B432-1982-47AF-BF43-C778FA2A9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4" t="4248" b="75283"/>
            <a:stretch/>
          </p:blipFill>
          <p:spPr>
            <a:xfrm>
              <a:off x="4220989" y="4649130"/>
              <a:ext cx="3520295" cy="153831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AEDF5F-0B51-41BB-A3F0-2C83EE1EA0EC}"/>
                </a:ext>
              </a:extLst>
            </p:cNvPr>
            <p:cNvSpPr txBox="1"/>
            <p:nvPr/>
          </p:nvSpPr>
          <p:spPr>
            <a:xfrm>
              <a:off x="4467652" y="5520517"/>
              <a:ext cx="8373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Nitrate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01F00E-BA33-492C-A5B0-8118C97DCF6D}"/>
                </a:ext>
              </a:extLst>
            </p:cNvPr>
            <p:cNvSpPr txBox="1"/>
            <p:nvPr/>
          </p:nvSpPr>
          <p:spPr>
            <a:xfrm>
              <a:off x="820485" y="4956620"/>
              <a:ext cx="28976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CTD section #1</a:t>
              </a:r>
            </a:p>
            <a:p>
              <a:r>
                <a:rPr lang="en-US" sz="2400" dirty="0"/>
                <a:t>Surface nitrate &gt; 3µM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CCD7AAF-43DA-4262-9E3C-BDA9CCF20B1D}"/>
              </a:ext>
            </a:extLst>
          </p:cNvPr>
          <p:cNvSpPr txBox="1"/>
          <p:nvPr/>
        </p:nvSpPr>
        <p:spPr>
          <a:xfrm>
            <a:off x="4612212" y="4416958"/>
            <a:ext cx="2613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Across shelf distance (km)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0C628A-C674-4E2F-A788-F958FDD2C345}"/>
              </a:ext>
            </a:extLst>
          </p:cNvPr>
          <p:cNvSpPr txBox="1"/>
          <p:nvPr/>
        </p:nvSpPr>
        <p:spPr>
          <a:xfrm>
            <a:off x="6096000" y="140821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S=34.5</a:t>
            </a:r>
          </a:p>
        </p:txBody>
      </p:sp>
    </p:spTree>
    <p:extLst>
      <p:ext uri="{BB962C8B-B14F-4D97-AF65-F5344CB8AC3E}">
        <p14:creationId xmlns:p14="http://schemas.microsoft.com/office/powerpoint/2010/main" val="8501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FC7E3F-D17F-0640-BDB9-BB60AD7D8967}"/>
              </a:ext>
            </a:extLst>
          </p:cNvPr>
          <p:cNvSpPr/>
          <p:nvPr/>
        </p:nvSpPr>
        <p:spPr>
          <a:xfrm>
            <a:off x="423949" y="5275021"/>
            <a:ext cx="5420298" cy="725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74BCE4-2BA0-EC4E-AC3F-A80D5208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Surface enhancements are ephemeral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22666E-7048-D549-BD62-D79AF8277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606"/>
          <a:stretch/>
        </p:blipFill>
        <p:spPr>
          <a:xfrm>
            <a:off x="494847" y="1103411"/>
            <a:ext cx="2762058" cy="50292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ED28942-74DB-41DD-BEEF-8C5CCD9AECEC}"/>
              </a:ext>
            </a:extLst>
          </p:cNvPr>
          <p:cNvGrpSpPr/>
          <p:nvPr/>
        </p:nvGrpSpPr>
        <p:grpSpPr>
          <a:xfrm>
            <a:off x="2133600" y="1233902"/>
            <a:ext cx="6387915" cy="3261898"/>
            <a:chOff x="2133600" y="1233902"/>
            <a:chExt cx="6387915" cy="326189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A16B128-F181-4C5B-9A9A-81127668EB2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76339" y="1233902"/>
              <a:ext cx="3945176" cy="2309631"/>
              <a:chOff x="2340839" y="2076558"/>
              <a:chExt cx="6519881" cy="381694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47FC127-8269-E142-914B-4C35A0ECCC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9182" y="2076558"/>
                <a:ext cx="4231538" cy="3474720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A20BB8-6251-4A35-B4C2-A7745259770F}"/>
                  </a:ext>
                </a:extLst>
              </p:cNvPr>
              <p:cNvSpPr txBox="1"/>
              <p:nvPr/>
            </p:nvSpPr>
            <p:spPr>
              <a:xfrm>
                <a:off x="2340839" y="2138183"/>
                <a:ext cx="2442728" cy="32044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sz="1600" dirty="0"/>
                  <a:t>Number </a:t>
                </a:r>
              </a:p>
              <a:p>
                <a:pPr algn="ctr"/>
                <a:r>
                  <a:rPr lang="en-US" sz="1600" dirty="0"/>
                  <a:t>of enhancements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50E5FD-438F-4678-AF2F-90D0DF3BBBE4}"/>
                  </a:ext>
                </a:extLst>
              </p:cNvPr>
              <p:cNvSpPr txBox="1"/>
              <p:nvPr/>
            </p:nvSpPr>
            <p:spPr>
              <a:xfrm>
                <a:off x="5562601" y="5333999"/>
                <a:ext cx="2603529" cy="5595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Duration (days)</a:t>
                </a:r>
              </a:p>
            </p:txBody>
          </p:sp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877C138-2CCC-814C-A695-8F7176B122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87250" y="2164370"/>
                <a:ext cx="2603528" cy="76940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chemeClr val="tx1"/>
                    </a:solidFill>
                    <a:latin typeface="Avenir Next" panose="020B0503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Avenir Next" panose="020B0503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Avenir Next" panose="020B0503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venir Next" panose="020B0503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venir Next" panose="020B0503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685800">
                  <a:spcBef>
                    <a:spcPts val="750"/>
                  </a:spcBef>
                  <a:buNone/>
                </a:pPr>
                <a:r>
                  <a:rPr lang="en-US" sz="1800" dirty="0">
                    <a:solidFill>
                      <a:srgbClr val="041E41"/>
                    </a:solidFill>
                    <a:latin typeface="Red Hat Display" panose="02010503040201060303" pitchFamily="2" charset="77"/>
                  </a:rPr>
                  <a:t>Interquartile range: 1.5-6 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EFDBB75-0B4C-40B9-A25D-88BF93AF7E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3600" y="2853154"/>
              <a:ext cx="3827414" cy="1642646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EFE8FB3-B106-4D52-BEA1-C4D1ED5FB379}"/>
              </a:ext>
            </a:extLst>
          </p:cNvPr>
          <p:cNvSpPr txBox="1"/>
          <p:nvPr/>
        </p:nvSpPr>
        <p:spPr>
          <a:xfrm>
            <a:off x="4541196" y="6345839"/>
            <a:ext cx="183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Oliver et al., 2022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DDE681-7D56-4F94-9834-80C21383A62E}"/>
              </a:ext>
            </a:extLst>
          </p:cNvPr>
          <p:cNvGrpSpPr/>
          <p:nvPr/>
        </p:nvGrpSpPr>
        <p:grpSpPr>
          <a:xfrm>
            <a:off x="5023551" y="3247472"/>
            <a:ext cx="3497964" cy="3153328"/>
            <a:chOff x="5023551" y="3247472"/>
            <a:chExt cx="3497964" cy="315332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993F903-45BF-4F20-AFB4-B0A5E9A04AD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23551" y="3651551"/>
              <a:ext cx="3497964" cy="2749249"/>
              <a:chOff x="2895511" y="2878068"/>
              <a:chExt cx="5464512" cy="429487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CC1F9A4-961D-46CE-8566-0BF3AB2FB8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1495" y="3200400"/>
                <a:ext cx="4152579" cy="320040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8EB4F4-0D0B-4AFE-88FB-4A2985B15BF6}"/>
                  </a:ext>
                </a:extLst>
              </p:cNvPr>
              <p:cNvSpPr txBox="1"/>
              <p:nvPr/>
            </p:nvSpPr>
            <p:spPr>
              <a:xfrm>
                <a:off x="4947909" y="6259406"/>
                <a:ext cx="3412114" cy="9135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Days before enhancement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12250DD-7285-4287-82FD-557294E9EC16}"/>
                  </a:ext>
                </a:extLst>
              </p:cNvPr>
              <p:cNvSpPr txBox="1"/>
              <p:nvPr/>
            </p:nvSpPr>
            <p:spPr>
              <a:xfrm>
                <a:off x="2895511" y="2878068"/>
                <a:ext cx="1610440" cy="37983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sz="1600" dirty="0"/>
                  <a:t>Wind stress in the upfront direction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568D69-EF8F-48BC-9042-8137E62B585A}"/>
                </a:ext>
              </a:extLst>
            </p:cNvPr>
            <p:cNvCxnSpPr>
              <a:cxnSpLocks/>
            </p:cNvCxnSpPr>
            <p:nvPr/>
          </p:nvCxnSpPr>
          <p:spPr>
            <a:xfrm>
              <a:off x="6515616" y="3247472"/>
              <a:ext cx="10209" cy="58908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654B2F6-12FF-4C2E-A0BE-768EE16A0808}"/>
              </a:ext>
            </a:extLst>
          </p:cNvPr>
          <p:cNvSpPr txBox="1"/>
          <p:nvPr/>
        </p:nvSpPr>
        <p:spPr>
          <a:xfrm>
            <a:off x="1740405" y="2620203"/>
            <a:ext cx="69281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75m </a:t>
            </a:r>
          </a:p>
          <a:p>
            <a:r>
              <a:rPr lang="en-US" sz="1400" dirty="0"/>
              <a:t>100m </a:t>
            </a:r>
          </a:p>
          <a:p>
            <a:r>
              <a:rPr lang="en-US" sz="1400" dirty="0"/>
              <a:t>200m </a:t>
            </a:r>
          </a:p>
          <a:p>
            <a:r>
              <a:rPr lang="en-US" sz="1400" dirty="0"/>
              <a:t>500m</a:t>
            </a:r>
          </a:p>
          <a:p>
            <a:r>
              <a:rPr lang="en-US" sz="1400" dirty="0"/>
              <a:t>1000m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092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82B81FD-5C89-2B46-8167-1621066446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"/>
          <a:stretch/>
        </p:blipFill>
        <p:spPr>
          <a:xfrm>
            <a:off x="-7088" y="3731527"/>
            <a:ext cx="9144000" cy="31264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554F4F-83D8-354D-A643-ECCB010F57F6}"/>
              </a:ext>
            </a:extLst>
          </p:cNvPr>
          <p:cNvSpPr txBox="1"/>
          <p:nvPr/>
        </p:nvSpPr>
        <p:spPr>
          <a:xfrm>
            <a:off x="457200" y="6096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2800" b="1" dirty="0">
                <a:solidFill>
                  <a:srgbClr val="0A804A"/>
                </a:solidFill>
                <a:latin typeface="Red Hat Display" panose="02010503040201060303" pitchFamily="2" charset="77"/>
              </a:rPr>
              <a:t>A conceptual model</a:t>
            </a:r>
            <a:endParaRPr lang="en-US" sz="2400" b="1" dirty="0">
              <a:solidFill>
                <a:srgbClr val="0A804A"/>
              </a:solidFill>
              <a:latin typeface="Red Hat Display" panose="02010503040201060303" pitchFamily="2" charset="77"/>
            </a:endParaRPr>
          </a:p>
          <a:p>
            <a:pPr defTabSz="457189"/>
            <a:r>
              <a:rPr lang="en-US" sz="2000" dirty="0">
                <a:solidFill>
                  <a:srgbClr val="000000"/>
                </a:solidFill>
                <a:latin typeface="Red Hat Display" panose="02010503040201060303" pitchFamily="2" charset="77"/>
              </a:rPr>
              <a:t>Late winter / early spring</a:t>
            </a:r>
          </a:p>
          <a:p>
            <a:pPr defTabSz="457189"/>
            <a:r>
              <a:rPr lang="en-US" sz="2000" dirty="0">
                <a:solidFill>
                  <a:srgbClr val="000000"/>
                </a:solidFill>
                <a:latin typeface="Red Hat Display" panose="02010503040201060303" pitchFamily="2" charset="77"/>
              </a:rPr>
              <a:t>	Deep mixing</a:t>
            </a:r>
          </a:p>
          <a:p>
            <a:pPr defTabSz="457189"/>
            <a:r>
              <a:rPr lang="en-US" sz="2000" dirty="0">
                <a:solidFill>
                  <a:srgbClr val="000000"/>
                </a:solidFill>
                <a:latin typeface="Red Hat Display" panose="02010503040201060303" pitchFamily="2" charset="77"/>
              </a:rPr>
              <a:t>	Abundant nutrients</a:t>
            </a:r>
          </a:p>
          <a:p>
            <a:pPr defTabSz="457189"/>
            <a:r>
              <a:rPr lang="en-US" sz="2000" dirty="0">
                <a:solidFill>
                  <a:srgbClr val="000000"/>
                </a:solidFill>
                <a:latin typeface="Red Hat Display" panose="02010503040201060303" pitchFamily="2" charset="77"/>
              </a:rPr>
              <a:t>	Light limited conditions</a:t>
            </a:r>
          </a:p>
          <a:p>
            <a:pPr defTabSz="457189"/>
            <a:r>
              <a:rPr lang="en-US" sz="2000" dirty="0">
                <a:solidFill>
                  <a:srgbClr val="000000"/>
                </a:solidFill>
                <a:latin typeface="Red Hat Display" panose="02010503040201060303" pitchFamily="2" charset="77"/>
              </a:rPr>
              <a:t>Frontal stratification </a:t>
            </a:r>
            <a:r>
              <a:rPr lang="en-US" sz="2000" b="1" dirty="0">
                <a:solidFill>
                  <a:srgbClr val="000000"/>
                </a:solidFill>
                <a:latin typeface="Red Hat Display" panose="02010503040201060303" pitchFamily="2" charset="77"/>
              </a:rPr>
              <a:t>driven by up-front winds</a:t>
            </a:r>
          </a:p>
          <a:p>
            <a:pPr marL="457189" lvl="1" defTabSz="457189"/>
            <a:r>
              <a:rPr lang="en-US" sz="2000" dirty="0">
                <a:solidFill>
                  <a:srgbClr val="000000"/>
                </a:solidFill>
                <a:latin typeface="Red Hat Display" panose="02010503040201060303" pitchFamily="2" charset="77"/>
              </a:rPr>
              <a:t>Shallower mixing relieves light limitation</a:t>
            </a:r>
          </a:p>
          <a:p>
            <a:pPr marL="457189" lvl="1" defTabSz="457189"/>
            <a:r>
              <a:rPr lang="en-US" sz="2000" dirty="0">
                <a:solidFill>
                  <a:srgbClr val="000000"/>
                </a:solidFill>
                <a:latin typeface="Red Hat Display" panose="02010503040201060303" pitchFamily="2" charset="77"/>
              </a:rPr>
              <a:t>Phytoplankton bloom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3A1EB3-1A21-4085-97EC-1A8F1C6893BB}"/>
              </a:ext>
            </a:extLst>
          </p:cNvPr>
          <p:cNvSpPr/>
          <p:nvPr/>
        </p:nvSpPr>
        <p:spPr>
          <a:xfrm>
            <a:off x="4648200" y="3733800"/>
            <a:ext cx="4488712" cy="3050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EV OOI Coastal Pioneer Array">
            <a:extLst>
              <a:ext uri="{FF2B5EF4-FFF2-40B4-BE49-F238E27FC236}">
                <a16:creationId xmlns:a16="http://schemas.microsoft.com/office/drawing/2014/main" id="{35281931-6603-7640-832B-FD63448A6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2"/>
          <a:stretch/>
        </p:blipFill>
        <p:spPr bwMode="auto">
          <a:xfrm>
            <a:off x="0" y="1711689"/>
            <a:ext cx="9144000" cy="42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27D66D5-B94F-C144-BCA9-2F6FA91EE3D3}"/>
              </a:ext>
            </a:extLst>
          </p:cNvPr>
          <p:cNvSpPr txBox="1">
            <a:spLocks/>
          </p:cNvSpPr>
          <p:nvPr/>
        </p:nvSpPr>
        <p:spPr>
          <a:xfrm>
            <a:off x="673331" y="152400"/>
            <a:ext cx="8557953" cy="69826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pPr defTabSz="685800"/>
            <a:r>
              <a:rPr lang="en-US" sz="3300" dirty="0">
                <a:solidFill>
                  <a:srgbClr val="FFFFFF"/>
                </a:solidFill>
                <a:latin typeface="Red Hat Display" panose="02010503040201060303" pitchFamily="2" charset="77"/>
              </a:rPr>
              <a:t>Testing the conceptual model with OOI glider data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470D00-DEC7-314F-A7BC-9907E5B27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8" y="2512453"/>
            <a:ext cx="2210019" cy="9941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OOI glider data: 2014-present</a:t>
            </a:r>
          </a:p>
          <a:p>
            <a:pPr marL="0" indent="0">
              <a:buNone/>
            </a:pPr>
            <a:r>
              <a:rPr lang="en-US" dirty="0"/>
              <a:t>6 coastal gliders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162C9-FB75-C64F-96FB-C3B8A1DF943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r="9467" b="67809"/>
          <a:stretch/>
        </p:blipFill>
        <p:spPr>
          <a:xfrm>
            <a:off x="5577840" y="4319946"/>
            <a:ext cx="3566160" cy="16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8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659EEB-D82F-4D4B-973F-F46997FD7523}"/>
              </a:ext>
            </a:extLst>
          </p:cNvPr>
          <p:cNvSpPr txBox="1">
            <a:spLocks/>
          </p:cNvSpPr>
          <p:nvPr/>
        </p:nvSpPr>
        <p:spPr>
          <a:xfrm>
            <a:off x="673331" y="152400"/>
            <a:ext cx="8557953" cy="69826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pPr defTabSz="685800"/>
            <a:r>
              <a:rPr lang="en-US" sz="3300" dirty="0">
                <a:solidFill>
                  <a:srgbClr val="FFFFFF"/>
                </a:solidFill>
                <a:latin typeface="Red Hat Display" panose="02010503040201060303" pitchFamily="2" charset="77"/>
              </a:rPr>
              <a:t>Testing the conceptual model: OOI glider data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5F1D6C-B69B-4435-B6D4-3365A4756CEF}"/>
              </a:ext>
            </a:extLst>
          </p:cNvPr>
          <p:cNvGrpSpPr/>
          <p:nvPr/>
        </p:nvGrpSpPr>
        <p:grpSpPr>
          <a:xfrm>
            <a:off x="1998897" y="1676400"/>
            <a:ext cx="5146205" cy="4019234"/>
            <a:chOff x="4788130" y="1041412"/>
            <a:chExt cx="6861606" cy="53589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5D050E-FA68-4D94-A95D-B0E9BF7D7F76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81"/>
            <a:stretch/>
          </p:blipFill>
          <p:spPr>
            <a:xfrm>
              <a:off x="5066676" y="1041412"/>
              <a:ext cx="6583060" cy="535897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A88AD2-1E93-41D2-A3A6-FC1CE3F129EF}"/>
                </a:ext>
              </a:extLst>
            </p:cNvPr>
            <p:cNvSpPr/>
            <p:nvPr/>
          </p:nvSpPr>
          <p:spPr>
            <a:xfrm>
              <a:off x="4788130" y="1041412"/>
              <a:ext cx="665019" cy="47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CF02363-281A-4E61-BBA7-5BCFFE78BC03}"/>
              </a:ext>
            </a:extLst>
          </p:cNvPr>
          <p:cNvSpPr txBox="1"/>
          <p:nvPr/>
        </p:nvSpPr>
        <p:spPr>
          <a:xfrm>
            <a:off x="762000" y="3239869"/>
            <a:ext cx="1363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</a:t>
            </a:r>
          </a:p>
          <a:p>
            <a:r>
              <a:rPr lang="en-US" dirty="0"/>
              <a:t>stratification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0709B4-D913-4BD9-9087-39CA699BF7BA}"/>
              </a:ext>
            </a:extLst>
          </p:cNvPr>
          <p:cNvSpPr txBox="1"/>
          <p:nvPr/>
        </p:nvSpPr>
        <p:spPr>
          <a:xfrm>
            <a:off x="3657600" y="5731302"/>
            <a:ext cx="238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 stratification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98E267-6947-48C8-9B97-5B4E863F4230}"/>
              </a:ext>
            </a:extLst>
          </p:cNvPr>
          <p:cNvSpPr/>
          <p:nvPr/>
        </p:nvSpPr>
        <p:spPr>
          <a:xfrm>
            <a:off x="6378111" y="3639799"/>
            <a:ext cx="556089" cy="4750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Red Hat Display" panose="02010503040201060303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326923-FBE7-4D20-80C6-6B93B0CE6F36}"/>
              </a:ext>
            </a:extLst>
          </p:cNvPr>
          <p:cNvSpPr/>
          <p:nvPr/>
        </p:nvSpPr>
        <p:spPr>
          <a:xfrm>
            <a:off x="3904440" y="3639799"/>
            <a:ext cx="556089" cy="4750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FFFFFF"/>
              </a:solidFill>
              <a:latin typeface="Red Hat Display" panose="020105030402010603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39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WHOI COLORS">
      <a:dk1>
        <a:srgbClr val="041E41"/>
      </a:dk1>
      <a:lt1>
        <a:srgbClr val="FFFFFF"/>
      </a:lt1>
      <a:dk2>
        <a:srgbClr val="0069B1"/>
      </a:dk2>
      <a:lt2>
        <a:srgbClr val="00A9E0"/>
      </a:lt2>
      <a:accent1>
        <a:srgbClr val="00B7BD"/>
      </a:accent1>
      <a:accent2>
        <a:srgbClr val="B7BF10"/>
      </a:accent2>
      <a:accent3>
        <a:srgbClr val="EE5340"/>
      </a:accent3>
      <a:accent4>
        <a:srgbClr val="FFD100"/>
      </a:accent4>
      <a:accent5>
        <a:srgbClr val="031D41"/>
      </a:accent5>
      <a:accent6>
        <a:srgbClr val="BBBCBC"/>
      </a:accent6>
      <a:hlink>
        <a:srgbClr val="CDD74C"/>
      </a:hlink>
      <a:folHlink>
        <a:srgbClr val="B7BF1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ation Design_Modern_Dark Blue" id="{4AD1375E-130B-294E-81E3-7B768EB3F855}" vid="{6ABFAD37-CCE5-5749-BFD3-4F8EF50138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18827</TotalTime>
  <Words>488</Words>
  <Application>Microsoft Office PowerPoint</Application>
  <PresentationFormat>On-screen Show (4:3)</PresentationFormat>
  <Paragraphs>112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Cambria Math</vt:lpstr>
      <vt:lpstr>Red Hat Display</vt:lpstr>
      <vt:lpstr>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Why is enhanced chlorophyll not visible in the seasonal means?</vt:lpstr>
      <vt:lpstr>Surface enhancements are ephemeral</vt:lpstr>
      <vt:lpstr>PowerPoint Presentation</vt:lpstr>
      <vt:lpstr>PowerPoint Presentation</vt:lpstr>
      <vt:lpstr>PowerPoint Presentation</vt:lpstr>
      <vt:lpstr>A model of the restratification process</vt:lpstr>
      <vt:lpstr>A model of the restratification process</vt:lpstr>
      <vt:lpstr>A model of the restratification process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</dc:creator>
  <cp:lastModifiedBy>Dennis J Mcgillicuddy</cp:lastModifiedBy>
  <cp:revision>189</cp:revision>
  <cp:lastPrinted>2022-02-14T14:03:57Z</cp:lastPrinted>
  <dcterms:created xsi:type="dcterms:W3CDTF">2017-08-11T19:56:47Z</dcterms:created>
  <dcterms:modified xsi:type="dcterms:W3CDTF">2022-02-28T19:52:32Z</dcterms:modified>
</cp:coreProperties>
</file>