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75b3077a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75b3077a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75b3077ac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75b3077ac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75b3077ac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175b3077ac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75b3077ac_0_5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175b3077ac_0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75b3077ac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175b3077ac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Acknowledgements: Captain + crew of ship, SPIROPA team, NSF, Wellesley College Chemistry Department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79B9E8">
            <a:alpha val="64800"/>
          </a:srgbClr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223425" y="431600"/>
            <a:ext cx="8520600" cy="6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Net Community </a:t>
            </a:r>
            <a:r>
              <a:rPr b="1" lang="en" sz="2400"/>
              <a:t>P</a:t>
            </a:r>
            <a:r>
              <a:rPr b="1" lang="en" sz="2400"/>
              <a:t>roduction, Temperature, and Salinity Coupling at the Mid Atlantic Bight Shelf-break Front</a:t>
            </a:r>
            <a:r>
              <a:rPr b="1" lang="en" sz="3700"/>
              <a:t> </a:t>
            </a:r>
            <a:endParaRPr b="1" sz="3700"/>
          </a:p>
        </p:txBody>
      </p:sp>
      <p:sp>
        <p:nvSpPr>
          <p:cNvPr id="100" name="Google Shape;100;p25"/>
          <p:cNvSpPr txBox="1"/>
          <p:nvPr>
            <p:ph idx="1" type="subTitle"/>
          </p:nvPr>
        </p:nvSpPr>
        <p:spPr>
          <a:xfrm>
            <a:off x="905700" y="1074425"/>
            <a:ext cx="7623000" cy="5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b="1" lang="en" sz="1328">
                <a:solidFill>
                  <a:schemeClr val="dk1"/>
                </a:solidFill>
              </a:rPr>
              <a:t>Natalie A. O’Hern, Dennis J. McGillicuddy, Jr.,  Zoe O. Sandwith, &amp; Rachel H. R. Stanley </a:t>
            </a:r>
            <a:endParaRPr sz="1172">
              <a:solidFill>
                <a:schemeClr val="dk1"/>
              </a:solidFill>
            </a:endParaRPr>
          </a:p>
        </p:txBody>
      </p:sp>
      <p:cxnSp>
        <p:nvCxnSpPr>
          <p:cNvPr id="101" name="Google Shape;101;p25"/>
          <p:cNvCxnSpPr/>
          <p:nvPr/>
        </p:nvCxnSpPr>
        <p:spPr>
          <a:xfrm>
            <a:off x="4132950" y="1074425"/>
            <a:ext cx="806700" cy="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02" name="Google Shape;102;p25"/>
          <p:cNvSpPr txBox="1"/>
          <p:nvPr/>
        </p:nvSpPr>
        <p:spPr>
          <a:xfrm>
            <a:off x="84425" y="4698625"/>
            <a:ext cx="475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Contact: </a:t>
            </a:r>
            <a:r>
              <a:rPr b="1" lang="en" sz="1200" u="sng"/>
              <a:t>nohern@wellesley.edu</a:t>
            </a:r>
            <a:endParaRPr b="1" sz="1200" u="sng"/>
          </a:p>
        </p:txBody>
      </p:sp>
      <p:pic>
        <p:nvPicPr>
          <p:cNvPr id="103" name="Google Shape;103;p25"/>
          <p:cNvPicPr preferRelativeResize="0"/>
          <p:nvPr/>
        </p:nvPicPr>
        <p:blipFill rotWithShape="1">
          <a:blip r:embed="rId3">
            <a:alphaModFix/>
          </a:blip>
          <a:srcRect b="0" l="7320" r="7063" t="0"/>
          <a:stretch/>
        </p:blipFill>
        <p:spPr>
          <a:xfrm>
            <a:off x="223425" y="1594625"/>
            <a:ext cx="2826659" cy="27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5"/>
          <p:cNvSpPr txBox="1"/>
          <p:nvPr/>
        </p:nvSpPr>
        <p:spPr>
          <a:xfrm>
            <a:off x="3204400" y="1594625"/>
            <a:ext cx="5794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dk2"/>
                </a:solidFill>
              </a:rPr>
              <a:t>SPIROPA project: </a:t>
            </a:r>
            <a:endParaRPr sz="1600" u="sng">
              <a:solidFill>
                <a:schemeClr val="dk2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lang="en" sz="1600" u="sng">
                <a:solidFill>
                  <a:schemeClr val="dk2"/>
                </a:solidFill>
              </a:rPr>
              <a:t>S</a:t>
            </a:r>
            <a:r>
              <a:rPr lang="en" sz="1600">
                <a:solidFill>
                  <a:schemeClr val="dk2"/>
                </a:solidFill>
              </a:rPr>
              <a:t>helfbreak </a:t>
            </a:r>
            <a:r>
              <a:rPr lang="en" sz="1600" u="sng">
                <a:solidFill>
                  <a:schemeClr val="dk2"/>
                </a:solidFill>
              </a:rPr>
              <a:t>P</a:t>
            </a:r>
            <a:r>
              <a:rPr lang="en" sz="1600">
                <a:solidFill>
                  <a:schemeClr val="dk2"/>
                </a:solidFill>
              </a:rPr>
              <a:t>roductivity </a:t>
            </a:r>
            <a:r>
              <a:rPr lang="en" sz="1600" u="sng">
                <a:solidFill>
                  <a:schemeClr val="dk2"/>
                </a:solidFill>
              </a:rPr>
              <a:t>I</a:t>
            </a:r>
            <a:r>
              <a:rPr lang="en" sz="1600">
                <a:solidFill>
                  <a:schemeClr val="dk2"/>
                </a:solidFill>
              </a:rPr>
              <a:t>nterdisciplinary </a:t>
            </a:r>
            <a:r>
              <a:rPr lang="en" sz="1600" u="sng">
                <a:solidFill>
                  <a:schemeClr val="dk2"/>
                </a:solidFill>
              </a:rPr>
              <a:t>R</a:t>
            </a:r>
            <a:r>
              <a:rPr lang="en" sz="1600">
                <a:solidFill>
                  <a:schemeClr val="dk2"/>
                </a:solidFill>
              </a:rPr>
              <a:t>esearch </a:t>
            </a:r>
            <a:r>
              <a:rPr lang="en" sz="1600" u="sng">
                <a:solidFill>
                  <a:schemeClr val="dk2"/>
                </a:solidFill>
              </a:rPr>
              <a:t>O</a:t>
            </a:r>
            <a:r>
              <a:rPr lang="en" sz="1600">
                <a:solidFill>
                  <a:schemeClr val="dk2"/>
                </a:solidFill>
              </a:rPr>
              <a:t>peration at the </a:t>
            </a:r>
            <a:r>
              <a:rPr lang="en" sz="1600" u="sng">
                <a:solidFill>
                  <a:schemeClr val="dk2"/>
                </a:solidFill>
              </a:rPr>
              <a:t>P</a:t>
            </a:r>
            <a:r>
              <a:rPr lang="en" sz="1600">
                <a:solidFill>
                  <a:schemeClr val="dk2"/>
                </a:solidFill>
              </a:rPr>
              <a:t>ioneer </a:t>
            </a:r>
            <a:r>
              <a:rPr lang="en" sz="1600" u="sng">
                <a:solidFill>
                  <a:schemeClr val="dk2"/>
                </a:solidFill>
              </a:rPr>
              <a:t>A</a:t>
            </a:r>
            <a:r>
              <a:rPr lang="en" sz="1600">
                <a:solidFill>
                  <a:schemeClr val="dk2"/>
                </a:solidFill>
              </a:rPr>
              <a:t>rray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lang="en" sz="1600">
                <a:solidFill>
                  <a:schemeClr val="dk2"/>
                </a:solidFill>
              </a:rPr>
              <a:t>High resolution net community production, temperature, and salinity data was collected on all three cruises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05" name="Google Shape;105;p25"/>
          <p:cNvSpPr txBox="1"/>
          <p:nvPr/>
        </p:nvSpPr>
        <p:spPr>
          <a:xfrm>
            <a:off x="3217200" y="3120000"/>
            <a:ext cx="55269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dk2"/>
                </a:solidFill>
              </a:rPr>
              <a:t>Net Community Production (NCP)</a:t>
            </a:r>
            <a:r>
              <a:rPr lang="en" sz="1600">
                <a:solidFill>
                  <a:schemeClr val="dk2"/>
                </a:solidFill>
              </a:rPr>
              <a:t>- Photosynthesis by autotrophs minus respiration by heterotrophs and autotrophs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lang="en" sz="1600">
                <a:solidFill>
                  <a:schemeClr val="dk2"/>
                </a:solidFill>
              </a:rPr>
              <a:t>Measured using the oxygen-argon saturation anomaly (ΔO</a:t>
            </a:r>
            <a:r>
              <a:rPr baseline="-25000" lang="en" sz="1600">
                <a:solidFill>
                  <a:schemeClr val="dk2"/>
                </a:solidFill>
              </a:rPr>
              <a:t>2</a:t>
            </a:r>
            <a:r>
              <a:rPr lang="en" sz="1600">
                <a:solidFill>
                  <a:schemeClr val="dk2"/>
                </a:solidFill>
              </a:rPr>
              <a:t>/Ar)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/>
          <p:nvPr>
            <p:ph type="title"/>
          </p:nvPr>
        </p:nvSpPr>
        <p:spPr>
          <a:xfrm>
            <a:off x="277125" y="225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We seek to understand</a:t>
            </a:r>
            <a:r>
              <a:rPr lang="en"/>
              <a:t> </a:t>
            </a:r>
            <a:r>
              <a:rPr b="1" lang="en"/>
              <a:t>what caused strong coupling between NCP and temperature/salinity. </a:t>
            </a:r>
            <a:r>
              <a:rPr lang="en"/>
              <a:t> </a:t>
            </a:r>
            <a:endParaRPr/>
          </a:p>
        </p:txBody>
      </p:sp>
      <p:pic>
        <p:nvPicPr>
          <p:cNvPr id="111" name="Google Shape;111;p26"/>
          <p:cNvPicPr preferRelativeResize="0"/>
          <p:nvPr/>
        </p:nvPicPr>
        <p:blipFill rotWithShape="1">
          <a:blip r:embed="rId3">
            <a:alphaModFix/>
          </a:blip>
          <a:srcRect b="62979" l="5275" r="3132" t="0"/>
          <a:stretch/>
        </p:blipFill>
        <p:spPr>
          <a:xfrm>
            <a:off x="352175" y="1026562"/>
            <a:ext cx="8033449" cy="1904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26"/>
          <p:cNvGrpSpPr/>
          <p:nvPr/>
        </p:nvGrpSpPr>
        <p:grpSpPr>
          <a:xfrm>
            <a:off x="813100" y="1498125"/>
            <a:ext cx="1982125" cy="2247700"/>
            <a:chOff x="873600" y="2481100"/>
            <a:chExt cx="1982125" cy="2247700"/>
          </a:xfrm>
        </p:grpSpPr>
        <p:sp>
          <p:nvSpPr>
            <p:cNvPr id="113" name="Google Shape;113;p26"/>
            <p:cNvSpPr/>
            <p:nvPr/>
          </p:nvSpPr>
          <p:spPr>
            <a:xfrm>
              <a:off x="1687525" y="2481100"/>
              <a:ext cx="1168200" cy="917100"/>
            </a:xfrm>
            <a:prstGeom prst="rect">
              <a:avLst/>
            </a:prstGeom>
            <a:solidFill>
              <a:srgbClr val="75FF00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4" name="Google Shape;114;p26"/>
            <p:cNvGrpSpPr/>
            <p:nvPr/>
          </p:nvGrpSpPr>
          <p:grpSpPr>
            <a:xfrm>
              <a:off x="873600" y="3484850"/>
              <a:ext cx="1347600" cy="1243950"/>
              <a:chOff x="873600" y="3484850"/>
              <a:chExt cx="1347600" cy="1243950"/>
            </a:xfrm>
          </p:grpSpPr>
          <p:sp>
            <p:nvSpPr>
              <p:cNvPr id="115" name="Google Shape;115;p26"/>
              <p:cNvSpPr txBox="1"/>
              <p:nvPr/>
            </p:nvSpPr>
            <p:spPr>
              <a:xfrm>
                <a:off x="873600" y="4113200"/>
                <a:ext cx="13476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rgbClr val="43850C"/>
                    </a:solidFill>
                  </a:rPr>
                  <a:t>Direct relationship</a:t>
                </a:r>
                <a:endParaRPr b="1">
                  <a:solidFill>
                    <a:srgbClr val="43850C"/>
                  </a:solidFill>
                </a:endParaRPr>
              </a:p>
            </p:txBody>
          </p:sp>
          <p:cxnSp>
            <p:nvCxnSpPr>
              <p:cNvPr id="116" name="Google Shape;116;p26"/>
              <p:cNvCxnSpPr/>
              <p:nvPr/>
            </p:nvCxnSpPr>
            <p:spPr>
              <a:xfrm flipH="1" rot="10800000">
                <a:off x="1359900" y="3484850"/>
                <a:ext cx="724200" cy="7149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3850C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</p:grpSp>
      <p:grpSp>
        <p:nvGrpSpPr>
          <p:cNvPr id="117" name="Google Shape;117;p26"/>
          <p:cNvGrpSpPr/>
          <p:nvPr/>
        </p:nvGrpSpPr>
        <p:grpSpPr>
          <a:xfrm>
            <a:off x="3804850" y="1498125"/>
            <a:ext cx="1846200" cy="2247700"/>
            <a:chOff x="3865350" y="2481100"/>
            <a:chExt cx="1846200" cy="2247700"/>
          </a:xfrm>
        </p:grpSpPr>
        <p:sp>
          <p:nvSpPr>
            <p:cNvPr id="118" name="Google Shape;118;p26"/>
            <p:cNvSpPr/>
            <p:nvPr/>
          </p:nvSpPr>
          <p:spPr>
            <a:xfrm>
              <a:off x="4269175" y="2481100"/>
              <a:ext cx="822000" cy="917100"/>
            </a:xfrm>
            <a:prstGeom prst="rect">
              <a:avLst/>
            </a:prstGeom>
            <a:solidFill>
              <a:srgbClr val="FFDE00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6"/>
            <p:cNvSpPr txBox="1"/>
            <p:nvPr/>
          </p:nvSpPr>
          <p:spPr>
            <a:xfrm>
              <a:off x="3865350" y="4113200"/>
              <a:ext cx="1846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6B5D00"/>
                  </a:solidFill>
                </a:rPr>
                <a:t>Inverse relationship</a:t>
              </a:r>
              <a:endParaRPr b="1">
                <a:solidFill>
                  <a:srgbClr val="6B5D00"/>
                </a:solidFill>
              </a:endParaRPr>
            </a:p>
          </p:txBody>
        </p:sp>
        <p:cxnSp>
          <p:nvCxnSpPr>
            <p:cNvPr id="120" name="Google Shape;120;p26"/>
            <p:cNvCxnSpPr>
              <a:endCxn id="118" idx="2"/>
            </p:cNvCxnSpPr>
            <p:nvPr/>
          </p:nvCxnSpPr>
          <p:spPr>
            <a:xfrm flipH="1" rot="10800000">
              <a:off x="4399075" y="3398200"/>
              <a:ext cx="281100" cy="75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21" name="Google Shape;121;p26"/>
          <p:cNvGrpSpPr/>
          <p:nvPr/>
        </p:nvGrpSpPr>
        <p:grpSpPr>
          <a:xfrm>
            <a:off x="6344050" y="1498125"/>
            <a:ext cx="2235600" cy="2247700"/>
            <a:chOff x="6360475" y="2481100"/>
            <a:chExt cx="2235600" cy="2247700"/>
          </a:xfrm>
        </p:grpSpPr>
        <p:sp>
          <p:nvSpPr>
            <p:cNvPr id="122" name="Google Shape;122;p26"/>
            <p:cNvSpPr/>
            <p:nvPr/>
          </p:nvSpPr>
          <p:spPr>
            <a:xfrm>
              <a:off x="7056450" y="2481100"/>
              <a:ext cx="659700" cy="917100"/>
            </a:xfrm>
            <a:prstGeom prst="rect">
              <a:avLst/>
            </a:prstGeom>
            <a:solidFill>
              <a:srgbClr val="D300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6"/>
            <p:cNvSpPr txBox="1"/>
            <p:nvPr/>
          </p:nvSpPr>
          <p:spPr>
            <a:xfrm>
              <a:off x="6360475" y="4113200"/>
              <a:ext cx="2235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D300FF"/>
                  </a:solidFill>
                </a:rPr>
                <a:t>Noisy, no clear relationship </a:t>
              </a:r>
              <a:endParaRPr b="1">
                <a:solidFill>
                  <a:srgbClr val="D300FF"/>
                </a:solidFill>
              </a:endParaRPr>
            </a:p>
          </p:txBody>
        </p:sp>
        <p:cxnSp>
          <p:nvCxnSpPr>
            <p:cNvPr id="124" name="Google Shape;124;p26"/>
            <p:cNvCxnSpPr>
              <a:endCxn id="122" idx="2"/>
            </p:cNvCxnSpPr>
            <p:nvPr/>
          </p:nvCxnSpPr>
          <p:spPr>
            <a:xfrm flipH="1" rot="10800000">
              <a:off x="7038300" y="3398200"/>
              <a:ext cx="348000" cy="756000"/>
            </a:xfrm>
            <a:prstGeom prst="straightConnector1">
              <a:avLst/>
            </a:prstGeom>
            <a:noFill/>
            <a:ln cap="flat" cmpd="sng" w="19050">
              <a:solidFill>
                <a:srgbClr val="D300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25" name="Google Shape;125;p26"/>
          <p:cNvSpPr txBox="1"/>
          <p:nvPr/>
        </p:nvSpPr>
        <p:spPr>
          <a:xfrm>
            <a:off x="277125" y="3745825"/>
            <a:ext cx="8520600" cy="10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Moving correlations provide insight into how the relationship between NCP, temperature, and salinity changes through space and time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/>
          <p:nvPr/>
        </p:nvSpPr>
        <p:spPr>
          <a:xfrm>
            <a:off x="830900" y="969700"/>
            <a:ext cx="8001300" cy="402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7"/>
          <p:cNvSpPr txBox="1"/>
          <p:nvPr>
            <p:ph type="title"/>
          </p:nvPr>
        </p:nvSpPr>
        <p:spPr>
          <a:xfrm>
            <a:off x="357925" y="200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Moving correlation strength and</a:t>
            </a:r>
            <a:r>
              <a:rPr b="1" lang="en"/>
              <a:t> dir</a:t>
            </a:r>
            <a:r>
              <a:rPr b="1" lang="en"/>
              <a:t>ection did not depend on latitude or distance fr</a:t>
            </a:r>
            <a:r>
              <a:rPr b="1" lang="en"/>
              <a:t>o</a:t>
            </a:r>
            <a:r>
              <a:rPr b="1" lang="en"/>
              <a:t>m the front </a:t>
            </a:r>
            <a:endParaRPr b="1"/>
          </a:p>
        </p:txBody>
      </p:sp>
      <p:sp>
        <p:nvSpPr>
          <p:cNvPr id="132" name="Google Shape;132;p27"/>
          <p:cNvSpPr txBox="1"/>
          <p:nvPr/>
        </p:nvSpPr>
        <p:spPr>
          <a:xfrm>
            <a:off x="2040921" y="948675"/>
            <a:ext cx="165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Spr</a:t>
            </a:r>
            <a:r>
              <a:rPr b="1" lang="en">
                <a:solidFill>
                  <a:srgbClr val="000000"/>
                </a:solidFill>
              </a:rPr>
              <a:t>ing </a:t>
            </a:r>
            <a:r>
              <a:rPr b="1" lang="en">
                <a:solidFill>
                  <a:srgbClr val="000000"/>
                </a:solidFill>
              </a:rPr>
              <a:t>2018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33" name="Google Shape;133;p27"/>
          <p:cNvSpPr txBox="1"/>
          <p:nvPr/>
        </p:nvSpPr>
        <p:spPr>
          <a:xfrm>
            <a:off x="3820281" y="948675"/>
            <a:ext cx="165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Spring 2019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34" name="Google Shape;134;p27"/>
          <p:cNvSpPr txBox="1"/>
          <p:nvPr/>
        </p:nvSpPr>
        <p:spPr>
          <a:xfrm>
            <a:off x="5706507" y="948680"/>
            <a:ext cx="150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Summer 2019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2656981" y="1393280"/>
            <a:ext cx="23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7"/>
          <p:cNvSpPr txBox="1"/>
          <p:nvPr/>
        </p:nvSpPr>
        <p:spPr>
          <a:xfrm>
            <a:off x="3644932" y="1432703"/>
            <a:ext cx="76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7"/>
          <p:cNvPicPr preferRelativeResize="0"/>
          <p:nvPr/>
        </p:nvPicPr>
        <p:blipFill rotWithShape="1">
          <a:blip r:embed="rId3">
            <a:alphaModFix/>
          </a:blip>
          <a:srcRect b="10551" l="41085" r="50743" t="7272"/>
          <a:stretch/>
        </p:blipFill>
        <p:spPr>
          <a:xfrm>
            <a:off x="7563199" y="1314550"/>
            <a:ext cx="828750" cy="34663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27"/>
          <p:cNvGrpSpPr/>
          <p:nvPr/>
        </p:nvGrpSpPr>
        <p:grpSpPr>
          <a:xfrm>
            <a:off x="1773890" y="1314555"/>
            <a:ext cx="5688652" cy="3541595"/>
            <a:chOff x="1657025" y="607000"/>
            <a:chExt cx="6420600" cy="4213175"/>
          </a:xfrm>
        </p:grpSpPr>
        <p:grpSp>
          <p:nvGrpSpPr>
            <p:cNvPr id="139" name="Google Shape;139;p27"/>
            <p:cNvGrpSpPr/>
            <p:nvPr/>
          </p:nvGrpSpPr>
          <p:grpSpPr>
            <a:xfrm>
              <a:off x="1657025" y="607000"/>
              <a:ext cx="6420584" cy="4020146"/>
              <a:chOff x="1657025" y="607000"/>
              <a:chExt cx="6420584" cy="4020146"/>
            </a:xfrm>
          </p:grpSpPr>
          <p:grpSp>
            <p:nvGrpSpPr>
              <p:cNvPr id="140" name="Google Shape;140;p27"/>
              <p:cNvGrpSpPr/>
              <p:nvPr/>
            </p:nvGrpSpPr>
            <p:grpSpPr>
              <a:xfrm>
                <a:off x="1958528" y="607001"/>
                <a:ext cx="6119081" cy="4020144"/>
                <a:chOff x="2081855" y="628325"/>
                <a:chExt cx="4233193" cy="2963397"/>
              </a:xfrm>
            </p:grpSpPr>
            <p:pic>
              <p:nvPicPr>
                <p:cNvPr id="141" name="Google Shape;141;p27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11556" l="54075" r="13214" t="7347"/>
                <a:stretch/>
              </p:blipFill>
              <p:spPr>
                <a:xfrm>
                  <a:off x="2081855" y="2153019"/>
                  <a:ext cx="1409818" cy="14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2" name="Google Shape;142;p27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12006" l="54154" r="13379" t="5871"/>
                <a:stretch/>
              </p:blipFill>
              <p:spPr>
                <a:xfrm>
                  <a:off x="3493550" y="2153021"/>
                  <a:ext cx="1409801" cy="14387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3" name="Google Shape;143;p27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8475" l="53572" r="14199" t="7193"/>
                <a:stretch/>
              </p:blipFill>
              <p:spPr>
                <a:xfrm>
                  <a:off x="4905225" y="2153021"/>
                  <a:ext cx="1409823" cy="14387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4" name="Google Shape;144;p27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10551" l="9279" r="58011" t="7272"/>
                <a:stretch/>
              </p:blipFill>
              <p:spPr>
                <a:xfrm>
                  <a:off x="2081870" y="628330"/>
                  <a:ext cx="1409818" cy="14578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5" name="Google Shape;145;p27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12006" l="9272" r="58261" t="5871"/>
                <a:stretch/>
              </p:blipFill>
              <p:spPr>
                <a:xfrm>
                  <a:off x="3493550" y="628325"/>
                  <a:ext cx="1409801" cy="14578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6" name="Google Shape;146;p27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8475" l="9020" r="58751" t="7193"/>
                <a:stretch/>
              </p:blipFill>
              <p:spPr>
                <a:xfrm>
                  <a:off x="4905225" y="628325"/>
                  <a:ext cx="1409799" cy="14578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47" name="Google Shape;147;p27"/>
              <p:cNvSpPr/>
              <p:nvPr/>
            </p:nvSpPr>
            <p:spPr>
              <a:xfrm>
                <a:off x="1657025" y="607000"/>
                <a:ext cx="301500" cy="3929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8" name="Google Shape;148;p27"/>
            <p:cNvSpPr/>
            <p:nvPr/>
          </p:nvSpPr>
          <p:spPr>
            <a:xfrm>
              <a:off x="1657025" y="4513275"/>
              <a:ext cx="6420600" cy="30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" name="Google Shape;149;p27"/>
          <p:cNvSpPr txBox="1"/>
          <p:nvPr/>
        </p:nvSpPr>
        <p:spPr>
          <a:xfrm rot="-5400000">
            <a:off x="1404775" y="2407322"/>
            <a:ext cx="887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latitude</a:t>
            </a:r>
            <a:endParaRPr b="1" sz="1500"/>
          </a:p>
        </p:txBody>
      </p:sp>
      <p:sp>
        <p:nvSpPr>
          <p:cNvPr id="150" name="Google Shape;150;p27"/>
          <p:cNvSpPr txBox="1"/>
          <p:nvPr/>
        </p:nvSpPr>
        <p:spPr>
          <a:xfrm>
            <a:off x="4543274" y="4591000"/>
            <a:ext cx="1413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longitude</a:t>
            </a:r>
            <a:endParaRPr b="1" sz="1500"/>
          </a:p>
        </p:txBody>
      </p:sp>
      <p:sp>
        <p:nvSpPr>
          <p:cNvPr id="151" name="Google Shape;151;p27"/>
          <p:cNvSpPr txBox="1"/>
          <p:nvPr/>
        </p:nvSpPr>
        <p:spPr>
          <a:xfrm>
            <a:off x="2362024" y="1393280"/>
            <a:ext cx="1334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00"/>
                </a:solidFill>
              </a:rPr>
              <a:t>To shore</a:t>
            </a:r>
            <a:endParaRPr sz="1100">
              <a:solidFill>
                <a:srgbClr val="FFFF00"/>
              </a:solidFill>
            </a:endParaRPr>
          </a:p>
        </p:txBody>
      </p:sp>
      <p:cxnSp>
        <p:nvCxnSpPr>
          <p:cNvPr id="152" name="Google Shape;152;p27"/>
          <p:cNvCxnSpPr/>
          <p:nvPr/>
        </p:nvCxnSpPr>
        <p:spPr>
          <a:xfrm rot="10800000">
            <a:off x="2362008" y="1414418"/>
            <a:ext cx="4800" cy="27630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3" name="Google Shape;153;p27"/>
          <p:cNvSpPr txBox="1"/>
          <p:nvPr/>
        </p:nvSpPr>
        <p:spPr>
          <a:xfrm>
            <a:off x="8071500" y="2796100"/>
            <a:ext cx="760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R</a:t>
            </a:r>
            <a:endParaRPr sz="2100"/>
          </a:p>
        </p:txBody>
      </p:sp>
      <p:sp>
        <p:nvSpPr>
          <p:cNvPr id="154" name="Google Shape;154;p27"/>
          <p:cNvSpPr txBox="1"/>
          <p:nvPr/>
        </p:nvSpPr>
        <p:spPr>
          <a:xfrm rot="-773">
            <a:off x="830907" y="1244784"/>
            <a:ext cx="133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FF"/>
                </a:solidFill>
              </a:rPr>
              <a:t>NCP- Temperature</a:t>
            </a:r>
            <a:endParaRPr b="1">
              <a:solidFill>
                <a:srgbClr val="9900FF"/>
              </a:solidFill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830903" y="3137425"/>
            <a:ext cx="133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FF"/>
                </a:solidFill>
              </a:rPr>
              <a:t>NCP-Salinity</a:t>
            </a:r>
            <a:endParaRPr b="1">
              <a:solidFill>
                <a:srgbClr val="FF00FF"/>
              </a:solidFill>
            </a:endParaRPr>
          </a:p>
        </p:txBody>
      </p:sp>
      <p:sp>
        <p:nvSpPr>
          <p:cNvPr id="156" name="Google Shape;156;p27"/>
          <p:cNvSpPr/>
          <p:nvPr/>
        </p:nvSpPr>
        <p:spPr>
          <a:xfrm>
            <a:off x="2040925" y="1292025"/>
            <a:ext cx="5421600" cy="1683300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7"/>
          <p:cNvSpPr/>
          <p:nvPr/>
        </p:nvSpPr>
        <p:spPr>
          <a:xfrm>
            <a:off x="2040913" y="3017100"/>
            <a:ext cx="5421600" cy="1683300"/>
          </a:xfrm>
          <a:prstGeom prst="rect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/>
        </p:nvSpPr>
        <p:spPr>
          <a:xfrm>
            <a:off x="311700" y="267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0000"/>
                </a:solidFill>
              </a:rPr>
              <a:t>We decided to take a case-by-case approach, looking at the strongest correlations in either direction.</a:t>
            </a:r>
            <a:r>
              <a:rPr lang="en" sz="2500">
                <a:solidFill>
                  <a:srgbClr val="000000"/>
                </a:solidFill>
              </a:rPr>
              <a:t> </a:t>
            </a:r>
            <a:endParaRPr sz="2500">
              <a:solidFill>
                <a:srgbClr val="000000"/>
              </a:solidFill>
            </a:endParaRPr>
          </a:p>
        </p:txBody>
      </p:sp>
      <p:grpSp>
        <p:nvGrpSpPr>
          <p:cNvPr id="163" name="Google Shape;163;p28"/>
          <p:cNvGrpSpPr/>
          <p:nvPr/>
        </p:nvGrpSpPr>
        <p:grpSpPr>
          <a:xfrm>
            <a:off x="3967007" y="1113335"/>
            <a:ext cx="4664404" cy="3873364"/>
            <a:chOff x="477525" y="1310500"/>
            <a:chExt cx="3998975" cy="3602124"/>
          </a:xfrm>
        </p:grpSpPr>
        <p:pic>
          <p:nvPicPr>
            <p:cNvPr id="164" name="Google Shape;164;p28"/>
            <p:cNvPicPr preferRelativeResize="0"/>
            <p:nvPr/>
          </p:nvPicPr>
          <p:blipFill rotWithShape="1">
            <a:blip r:embed="rId3">
              <a:alphaModFix/>
            </a:blip>
            <a:srcRect b="0" l="14817" r="11463" t="0"/>
            <a:stretch/>
          </p:blipFill>
          <p:spPr>
            <a:xfrm>
              <a:off x="477525" y="1310500"/>
              <a:ext cx="3998975" cy="3602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28"/>
            <p:cNvSpPr/>
            <p:nvPr/>
          </p:nvSpPr>
          <p:spPr>
            <a:xfrm>
              <a:off x="775925" y="1683175"/>
              <a:ext cx="1587600" cy="167100"/>
            </a:xfrm>
            <a:prstGeom prst="ellipse">
              <a:avLst/>
            </a:prstGeom>
            <a:noFill/>
            <a:ln cap="flat" cmpd="sng" w="19050">
              <a:solidFill>
                <a:srgbClr val="F9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8"/>
            <p:cNvSpPr/>
            <p:nvPr/>
          </p:nvSpPr>
          <p:spPr>
            <a:xfrm rot="-1348886">
              <a:off x="1747915" y="2458158"/>
              <a:ext cx="1642851" cy="227194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" name="Google Shape;167;p28"/>
          <p:cNvGrpSpPr/>
          <p:nvPr/>
        </p:nvGrpSpPr>
        <p:grpSpPr>
          <a:xfrm>
            <a:off x="3923768" y="1113300"/>
            <a:ext cx="4707826" cy="3873424"/>
            <a:chOff x="5344926" y="1017724"/>
            <a:chExt cx="3426365" cy="3262380"/>
          </a:xfrm>
        </p:grpSpPr>
        <p:pic>
          <p:nvPicPr>
            <p:cNvPr id="168" name="Google Shape;168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44926" y="1017724"/>
              <a:ext cx="3426365" cy="32623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9" name="Google Shape;169;p28"/>
            <p:cNvCxnSpPr/>
            <p:nvPr/>
          </p:nvCxnSpPr>
          <p:spPr>
            <a:xfrm flipH="1">
              <a:off x="6183525" y="3581200"/>
              <a:ext cx="919200" cy="12000"/>
            </a:xfrm>
            <a:prstGeom prst="straightConnector1">
              <a:avLst/>
            </a:prstGeom>
            <a:noFill/>
            <a:ln cap="flat" cmpd="sng" w="1143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0" name="Google Shape;170;p28"/>
          <p:cNvSpPr txBox="1"/>
          <p:nvPr/>
        </p:nvSpPr>
        <p:spPr>
          <a:xfrm>
            <a:off x="319775" y="1322325"/>
            <a:ext cx="345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8"/>
          <p:cNvSpPr txBox="1"/>
          <p:nvPr/>
        </p:nvSpPr>
        <p:spPr>
          <a:xfrm>
            <a:off x="466700" y="1235900"/>
            <a:ext cx="360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8"/>
          <p:cNvSpPr txBox="1"/>
          <p:nvPr>
            <p:ph idx="4294967295" type="body"/>
          </p:nvPr>
        </p:nvSpPr>
        <p:spPr>
          <a:xfrm>
            <a:off x="350075" y="1159700"/>
            <a:ext cx="3396600" cy="29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n" sz="1937"/>
              <a:t>Used how windowed data fit into TS space to understand what processes were happening during times of strong correlation</a:t>
            </a:r>
            <a:r>
              <a:rPr lang="en" sz="1937"/>
              <a:t> </a:t>
            </a:r>
            <a:endParaRPr sz="1937"/>
          </a:p>
        </p:txBody>
      </p:sp>
      <p:sp>
        <p:nvSpPr>
          <p:cNvPr id="173" name="Google Shape;173;p28"/>
          <p:cNvSpPr txBox="1"/>
          <p:nvPr/>
        </p:nvSpPr>
        <p:spPr>
          <a:xfrm>
            <a:off x="356950" y="2891025"/>
            <a:ext cx="3290400" cy="13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37">
                <a:solidFill>
                  <a:schemeClr val="dk2"/>
                </a:solidFill>
              </a:rPr>
              <a:t>Example: spanning TS space corresponded to crossing between water masses 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type="title"/>
          </p:nvPr>
        </p:nvSpPr>
        <p:spPr>
          <a:xfrm>
            <a:off x="362700" y="316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</a:t>
            </a:r>
            <a:r>
              <a:rPr b="1" lang="en"/>
              <a:t>akeaways:</a:t>
            </a:r>
            <a:endParaRPr b="1"/>
          </a:p>
        </p:txBody>
      </p:sp>
      <p:sp>
        <p:nvSpPr>
          <p:cNvPr id="179" name="Google Shape;179;p29"/>
          <p:cNvSpPr txBox="1"/>
          <p:nvPr>
            <p:ph idx="1" type="body"/>
          </p:nvPr>
        </p:nvSpPr>
        <p:spPr>
          <a:xfrm>
            <a:off x="362700" y="802825"/>
            <a:ext cx="8418600" cy="27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937"/>
              <a:t>Strong correlations between NCP, salinity, and temperature were observed on all three SPIROPA cruises, with strongest correlations on the summer cruise</a:t>
            </a:r>
            <a:endParaRPr sz="1937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" sz="1937"/>
              <a:t>Strong moving correlations were found as the ship crossed between two very distinct water masses, as well as when there was submesoscale mixing within a water mass.</a:t>
            </a:r>
            <a:endParaRPr sz="1937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rPr lang="en" sz="1937"/>
              <a:t>The causes of strong moving correlation need to be investigated using a case by case approach</a:t>
            </a:r>
            <a:endParaRPr sz="1937"/>
          </a:p>
        </p:txBody>
      </p:sp>
      <p:grpSp>
        <p:nvGrpSpPr>
          <p:cNvPr id="180" name="Google Shape;180;p29"/>
          <p:cNvGrpSpPr/>
          <p:nvPr/>
        </p:nvGrpSpPr>
        <p:grpSpPr>
          <a:xfrm>
            <a:off x="311700" y="3827400"/>
            <a:ext cx="8520601" cy="1071300"/>
            <a:chOff x="311700" y="3827400"/>
            <a:chExt cx="8520601" cy="1071300"/>
          </a:xfrm>
        </p:grpSpPr>
        <p:sp>
          <p:nvSpPr>
            <p:cNvPr id="181" name="Google Shape;181;p29"/>
            <p:cNvSpPr txBox="1"/>
            <p:nvPr/>
          </p:nvSpPr>
          <p:spPr>
            <a:xfrm>
              <a:off x="311700" y="3827400"/>
              <a:ext cx="67935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Thank you to the captain and crew of the</a:t>
              </a:r>
              <a:r>
                <a:rPr i="1" lang="en"/>
                <a:t> RV Armstrong</a:t>
              </a:r>
              <a:r>
                <a:rPr lang="en"/>
                <a:t>, </a:t>
              </a:r>
              <a:r>
                <a:rPr i="1" lang="en"/>
                <a:t>RV Ron Brown</a:t>
              </a:r>
              <a:r>
                <a:rPr lang="en"/>
                <a:t>, and </a:t>
              </a:r>
              <a:r>
                <a:rPr i="1" lang="en"/>
                <a:t>RV Thompson</a:t>
              </a:r>
              <a:r>
                <a:rPr lang="en"/>
                <a:t>; the SPIROPA team; the National Science Foundation; and the Wellesley College Chemistry Department</a:t>
              </a:r>
              <a:endParaRPr/>
            </a:p>
          </p:txBody>
        </p:sp>
        <p:pic>
          <p:nvPicPr>
            <p:cNvPr id="182" name="Google Shape;182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105145" y="3827400"/>
              <a:ext cx="826969" cy="831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32113" y="3956703"/>
              <a:ext cx="900188" cy="572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29"/>
            <p:cNvSpPr txBox="1"/>
            <p:nvPr/>
          </p:nvSpPr>
          <p:spPr>
            <a:xfrm>
              <a:off x="311700" y="4529400"/>
              <a:ext cx="4757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/>
                <a:t>Contact: </a:t>
              </a:r>
              <a:r>
                <a:rPr b="1" lang="en" sz="1200" u="sng"/>
                <a:t>nohern@wellesley.edu</a:t>
              </a:r>
              <a:endParaRPr b="1" sz="1200" u="sng"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