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826" r:id="rId2"/>
  </p:sldMasterIdLst>
  <p:notesMasterIdLst>
    <p:notesMasterId r:id="rId25"/>
  </p:notesMasterIdLst>
  <p:sldIdLst>
    <p:sldId id="270" r:id="rId3"/>
    <p:sldId id="256" r:id="rId4"/>
    <p:sldId id="261" r:id="rId5"/>
    <p:sldId id="501" r:id="rId6"/>
    <p:sldId id="499" r:id="rId7"/>
    <p:sldId id="495" r:id="rId8"/>
    <p:sldId id="503" r:id="rId9"/>
    <p:sldId id="476" r:id="rId10"/>
    <p:sldId id="498" r:id="rId11"/>
    <p:sldId id="494" r:id="rId12"/>
    <p:sldId id="276" r:id="rId13"/>
    <p:sldId id="277" r:id="rId14"/>
    <p:sldId id="278" r:id="rId15"/>
    <p:sldId id="491" r:id="rId16"/>
    <p:sldId id="489" r:id="rId17"/>
    <p:sldId id="310" r:id="rId18"/>
    <p:sldId id="309" r:id="rId19"/>
    <p:sldId id="308" r:id="rId20"/>
    <p:sldId id="315" r:id="rId21"/>
    <p:sldId id="283" r:id="rId22"/>
    <p:sldId id="504" r:id="rId23"/>
    <p:sldId id="493" r:id="rId24"/>
  </p:sldIdLst>
  <p:sldSz cx="9144000" cy="6858000" type="screen4x3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615" autoAdjust="0"/>
    <p:restoredTop sz="70740" autoAdjust="0"/>
  </p:normalViewPr>
  <p:slideViewPr>
    <p:cSldViewPr>
      <p:cViewPr varScale="1">
        <p:scale>
          <a:sx n="80" d="100"/>
          <a:sy n="80" d="100"/>
        </p:scale>
        <p:origin x="2112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386"/>
    </p:cViewPr>
    <p:sldLst>
      <p:sld r:id="rId1" collapse="1"/>
    </p:sldLst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8382" cy="469745"/>
          </a:xfrm>
          <a:prstGeom prst="rect">
            <a:avLst/>
          </a:prstGeom>
        </p:spPr>
        <p:txBody>
          <a:bodyPr vert="horz" lIns="93205" tIns="46602" rIns="93205" bIns="4660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2485" y="0"/>
            <a:ext cx="3078382" cy="469745"/>
          </a:xfrm>
          <a:prstGeom prst="rect">
            <a:avLst/>
          </a:prstGeom>
        </p:spPr>
        <p:txBody>
          <a:bodyPr vert="horz" lIns="93205" tIns="46602" rIns="93205" bIns="46602" rtlCol="0"/>
          <a:lstStyle>
            <a:lvl1pPr algn="r">
              <a:defRPr sz="1200"/>
            </a:lvl1pPr>
          </a:lstStyle>
          <a:p>
            <a:fld id="{CCB7175D-FFEF-43F4-8B07-25CF5F6E6E2A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3325" y="703263"/>
            <a:ext cx="4695825" cy="3521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05" tIns="46602" rIns="93205" bIns="4660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891" y="4460168"/>
            <a:ext cx="5680694" cy="4224494"/>
          </a:xfrm>
          <a:prstGeom prst="rect">
            <a:avLst/>
          </a:prstGeom>
        </p:spPr>
        <p:txBody>
          <a:bodyPr vert="horz" lIns="93205" tIns="46602" rIns="93205" bIns="4660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917127"/>
            <a:ext cx="3078382" cy="469745"/>
          </a:xfrm>
          <a:prstGeom prst="rect">
            <a:avLst/>
          </a:prstGeom>
        </p:spPr>
        <p:txBody>
          <a:bodyPr vert="horz" lIns="93205" tIns="46602" rIns="93205" bIns="4660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2485" y="8917127"/>
            <a:ext cx="3078382" cy="469745"/>
          </a:xfrm>
          <a:prstGeom prst="rect">
            <a:avLst/>
          </a:prstGeom>
        </p:spPr>
        <p:txBody>
          <a:bodyPr vert="horz" lIns="93205" tIns="46602" rIns="93205" bIns="46602" rtlCol="0" anchor="b"/>
          <a:lstStyle>
            <a:lvl1pPr algn="r">
              <a:defRPr sz="1200"/>
            </a:lvl1pPr>
          </a:lstStyle>
          <a:p>
            <a:fld id="{843ADD14-EBFA-4506-BB55-C3A144C8C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578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3ADD14-EBFA-4506-BB55-C3A144C8CCF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5626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621350">
              <a:defRPr/>
            </a:pPr>
            <a:fld id="{9B09B6B1-D77D-7D47-B940-BF8A3A54552E}" type="slidenum">
              <a:rPr lang="en-US">
                <a:solidFill>
                  <a:prstClr val="black"/>
                </a:solidFill>
                <a:latin typeface="Red Hat Display" panose="02010503040201060303" pitchFamily="2" charset="77"/>
              </a:rPr>
              <a:pPr defTabSz="621350">
                <a:defRPr/>
              </a:pPr>
              <a:t>10</a:t>
            </a:fld>
            <a:endParaRPr lang="en-US">
              <a:solidFill>
                <a:prstClr val="black"/>
              </a:solidFill>
              <a:latin typeface="Red Hat Display" panose="02010503040201060303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7121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621350">
              <a:defRPr/>
            </a:pPr>
            <a:fld id="{3D107154-71C4-C84E-9F7B-E5E2FA75E2B5}" type="slidenum">
              <a:rPr lang="en-US">
                <a:solidFill>
                  <a:prstClr val="black"/>
                </a:solidFill>
                <a:latin typeface="Red Hat Display" panose="02010503040201060303" pitchFamily="2" charset="77"/>
              </a:rPr>
              <a:pPr defTabSz="621350">
                <a:defRPr/>
              </a:pPr>
              <a:t>11</a:t>
            </a:fld>
            <a:endParaRPr lang="en-US" dirty="0">
              <a:solidFill>
                <a:prstClr val="black"/>
              </a:solidFill>
              <a:latin typeface="Red Hat Display" panose="02010503040201060303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991459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3ADD14-EBFA-4506-BB55-C3A144C8CCF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7222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621350">
              <a:defRPr/>
            </a:pPr>
            <a:fld id="{3D107154-71C4-C84E-9F7B-E5E2FA75E2B5}" type="slidenum">
              <a:rPr lang="en-US">
                <a:solidFill>
                  <a:prstClr val="black"/>
                </a:solidFill>
                <a:latin typeface="Red Hat Display" panose="02010503040201060303" pitchFamily="2" charset="77"/>
              </a:rPr>
              <a:pPr defTabSz="621350">
                <a:defRPr/>
              </a:pPr>
              <a:t>13</a:t>
            </a:fld>
            <a:endParaRPr lang="en-US" dirty="0">
              <a:solidFill>
                <a:prstClr val="black"/>
              </a:solidFill>
              <a:latin typeface="Red Hat Display" panose="02010503040201060303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104676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3ADD14-EBFA-4506-BB55-C3A144C8CCF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9890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2048"/>
            <a:fld id="{843ADD14-EBFA-4506-BB55-C3A144C8CCFF}" type="slidenum">
              <a:rPr lang="en-US">
                <a:solidFill>
                  <a:prstClr val="black"/>
                </a:solidFill>
                <a:latin typeface="Calibri"/>
              </a:rPr>
              <a:pPr defTabSz="932048"/>
              <a:t>15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60220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2048"/>
            <a:fld id="{843ADD14-EBFA-4506-BB55-C3A144C8CCFF}" type="slidenum">
              <a:rPr lang="en-US">
                <a:solidFill>
                  <a:prstClr val="black"/>
                </a:solidFill>
                <a:latin typeface="Calibri"/>
              </a:rPr>
              <a:pPr defTabSz="932048"/>
              <a:t>16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77928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2048"/>
            <a:fld id="{843ADD14-EBFA-4506-BB55-C3A144C8CCFF}" type="slidenum">
              <a:rPr lang="en-US">
                <a:solidFill>
                  <a:prstClr val="black"/>
                </a:solidFill>
                <a:latin typeface="Calibri"/>
              </a:rPr>
              <a:pPr defTabSz="932048"/>
              <a:t>17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74675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2048"/>
            <a:fld id="{843ADD14-EBFA-4506-BB55-C3A144C8CCFF}" type="slidenum">
              <a:rPr lang="en-US">
                <a:solidFill>
                  <a:prstClr val="black"/>
                </a:solidFill>
                <a:latin typeface="Calibri"/>
              </a:rPr>
              <a:pPr defTabSz="932048"/>
              <a:t>18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29320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3ADD14-EBFA-4506-BB55-C3A144C8CCF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2798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3ADD14-EBFA-4506-BB55-C3A144C8CCF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0806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3ADD14-EBFA-4506-BB55-C3A144C8CCF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5905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621350">
              <a:defRPr/>
            </a:pPr>
            <a:fld id="{9B09B6B1-D77D-7D47-B940-BF8A3A54552E}" type="slidenum">
              <a:rPr lang="en-US">
                <a:solidFill>
                  <a:prstClr val="black"/>
                </a:solidFill>
                <a:latin typeface="Red Hat Display" panose="02010503040201060303" pitchFamily="2" charset="77"/>
              </a:rPr>
              <a:pPr defTabSz="621350">
                <a:defRPr/>
              </a:pPr>
              <a:t>21</a:t>
            </a:fld>
            <a:endParaRPr lang="en-US">
              <a:solidFill>
                <a:prstClr val="black"/>
              </a:solidFill>
              <a:latin typeface="Red Hat Display" panose="02010503040201060303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863173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621350">
              <a:defRPr/>
            </a:pPr>
            <a:fld id="{3D107154-71C4-C84E-9F7B-E5E2FA75E2B5}" type="slidenum">
              <a:rPr lang="en-US">
                <a:solidFill>
                  <a:prstClr val="black"/>
                </a:solidFill>
                <a:latin typeface="Red Hat Display" panose="02010503040201060303" pitchFamily="2" charset="77"/>
              </a:rPr>
              <a:pPr defTabSz="621350">
                <a:defRPr/>
              </a:pPr>
              <a:t>22</a:t>
            </a:fld>
            <a:endParaRPr lang="en-US" dirty="0">
              <a:solidFill>
                <a:prstClr val="black"/>
              </a:solidFill>
              <a:latin typeface="Red Hat Display" panose="02010503040201060303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073430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3ADD14-EBFA-4506-BB55-C3A144C8CCF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106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621350">
              <a:defRPr/>
            </a:pPr>
            <a:fld id="{9B09B6B1-D77D-7D47-B940-BF8A3A54552E}" type="slidenum">
              <a:rPr lang="en-US">
                <a:solidFill>
                  <a:prstClr val="black"/>
                </a:solidFill>
                <a:latin typeface="Red Hat Display" panose="02010503040201060303" pitchFamily="2" charset="77"/>
              </a:rPr>
              <a:pPr defTabSz="621350">
                <a:defRPr/>
              </a:pPr>
              <a:t>4</a:t>
            </a:fld>
            <a:endParaRPr lang="en-US">
              <a:solidFill>
                <a:prstClr val="black"/>
              </a:solidFill>
              <a:latin typeface="Red Hat Display" panose="02010503040201060303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70810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621350">
              <a:defRPr/>
            </a:pPr>
            <a:fld id="{9B09B6B1-D77D-7D47-B940-BF8A3A54552E}" type="slidenum">
              <a:rPr lang="en-US">
                <a:solidFill>
                  <a:prstClr val="black"/>
                </a:solidFill>
                <a:latin typeface="Red Hat Display" panose="02010503040201060303" pitchFamily="2" charset="77"/>
              </a:rPr>
              <a:pPr defTabSz="621350">
                <a:defRPr/>
              </a:pPr>
              <a:t>5</a:t>
            </a:fld>
            <a:endParaRPr lang="en-US">
              <a:solidFill>
                <a:prstClr val="black"/>
              </a:solidFill>
              <a:latin typeface="Red Hat Display" panose="02010503040201060303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141531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621350">
              <a:defRPr/>
            </a:pPr>
            <a:fld id="{9B09B6B1-D77D-7D47-B940-BF8A3A54552E}" type="slidenum">
              <a:rPr lang="en-US">
                <a:solidFill>
                  <a:prstClr val="black"/>
                </a:solidFill>
                <a:latin typeface="Red Hat Display" panose="02010503040201060303" pitchFamily="2" charset="77"/>
              </a:rPr>
              <a:pPr defTabSz="621350">
                <a:defRPr/>
              </a:pPr>
              <a:t>6</a:t>
            </a:fld>
            <a:endParaRPr lang="en-US">
              <a:solidFill>
                <a:prstClr val="black"/>
              </a:solidFill>
              <a:latin typeface="Red Hat Display" panose="02010503040201060303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831151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621350">
              <a:defRPr/>
            </a:pPr>
            <a:fld id="{9B09B6B1-D77D-7D47-B940-BF8A3A54552E}" type="slidenum">
              <a:rPr lang="en-US">
                <a:solidFill>
                  <a:prstClr val="black"/>
                </a:solidFill>
                <a:latin typeface="Red Hat Display" panose="02010503040201060303" pitchFamily="2" charset="77"/>
              </a:rPr>
              <a:pPr defTabSz="621350">
                <a:defRPr/>
              </a:pPr>
              <a:t>7</a:t>
            </a:fld>
            <a:endParaRPr lang="en-US">
              <a:solidFill>
                <a:prstClr val="black"/>
              </a:solidFill>
              <a:latin typeface="Red Hat Display" panose="02010503040201060303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42440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621350">
              <a:defRPr/>
            </a:pPr>
            <a:fld id="{3D107154-71C4-C84E-9F7B-E5E2FA75E2B5}" type="slidenum">
              <a:rPr lang="en-US">
                <a:solidFill>
                  <a:prstClr val="black"/>
                </a:solidFill>
                <a:latin typeface="Red Hat Display" panose="02010503040201060303" pitchFamily="2" charset="77"/>
              </a:rPr>
              <a:pPr defTabSz="621350">
                <a:defRPr/>
              </a:pPr>
              <a:t>8</a:t>
            </a:fld>
            <a:endParaRPr lang="en-US" dirty="0">
              <a:solidFill>
                <a:prstClr val="black"/>
              </a:solidFill>
              <a:latin typeface="Red Hat Display" panose="02010503040201060303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377608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621350">
              <a:defRPr/>
            </a:pPr>
            <a:fld id="{9B09B6B1-D77D-7D47-B940-BF8A3A54552E}" type="slidenum">
              <a:rPr lang="en-US">
                <a:solidFill>
                  <a:prstClr val="black"/>
                </a:solidFill>
                <a:latin typeface="Red Hat Display" panose="02010503040201060303" pitchFamily="2" charset="77"/>
              </a:rPr>
              <a:pPr defTabSz="621350">
                <a:defRPr/>
              </a:pPr>
              <a:t>9</a:t>
            </a:fld>
            <a:endParaRPr lang="en-US">
              <a:solidFill>
                <a:prstClr val="black"/>
              </a:solidFill>
              <a:latin typeface="Red Hat Display" panose="02010503040201060303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712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235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7280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9728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BD836-3A12-994A-9AD3-4753C42A0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150644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D99511-C947-9D43-8043-B51D6B7EC5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871755" y="6356352"/>
            <a:ext cx="126873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Red Hat Display" panose="02010503040201060303" pitchFamily="2" charset="77"/>
              </a:defRPr>
            </a:lvl1pPr>
          </a:lstStyle>
          <a:p>
            <a:fld id="{60885946-386D-C34D-849A-9E43AA6AD788}" type="datetimeFigureOut">
              <a:rPr lang="en-US" smtClean="0"/>
              <a:pPr/>
              <a:t>2/28/2022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2C4C84-3B12-484F-A22B-DE6C4A81E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Red Hat Display" panose="02010503040201060303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3285D3-58E6-CD4C-8B6B-1393B6B16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246619" y="6356352"/>
            <a:ext cx="1399784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Red Hat Display" panose="02010503040201060303" pitchFamily="2" charset="77"/>
              </a:defRPr>
            </a:lvl1pPr>
          </a:lstStyle>
          <a:p>
            <a:fld id="{D24245E7-BBCF-7940-A178-4B8117D3E90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B07EC54-CBF0-134C-81EA-DCCD990794F1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 dirty="0">
              <a:solidFill>
                <a:schemeClr val="accent4"/>
              </a:solidFill>
              <a:latin typeface="Red Hat Display" panose="02010503040201060303" pitchFamily="2" charset="77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3EDCC4C-DD4D-0848-84B8-2345CB90A9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68000"/>
          </a:blip>
          <a:srcRect l="214" t="8751" r="494" b="7763"/>
          <a:stretch/>
        </p:blipFill>
        <p:spPr>
          <a:xfrm>
            <a:off x="5196" y="0"/>
            <a:ext cx="9144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0E53E3-F36A-4A45-B46F-4B76C42E79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1861" y="5217040"/>
            <a:ext cx="2436827" cy="793899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54643C9-7F91-5742-BC57-983F611383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82489" y="2366685"/>
            <a:ext cx="7374754" cy="606309"/>
          </a:xfrm>
        </p:spPr>
        <p:txBody>
          <a:bodyPr lIns="0" tIns="0" rIns="91440" anchor="t">
            <a:normAutofit/>
          </a:bodyPr>
          <a:lstStyle>
            <a:lvl1pPr marL="0" indent="0">
              <a:buNone/>
              <a:defRPr sz="3600" b="0" i="0">
                <a:solidFill>
                  <a:schemeClr val="bg1"/>
                </a:solidFill>
                <a:latin typeface="Red Hat Display" panose="02010503040201060303" pitchFamily="2" charset="77"/>
              </a:defRPr>
            </a:lvl1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B5C42FC-7709-6B4B-A11E-1F4E14AA08B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1860" y="2972995"/>
            <a:ext cx="7374754" cy="456007"/>
          </a:xfrm>
        </p:spPr>
        <p:txBody>
          <a:bodyPr lIns="0">
            <a:noAutofit/>
          </a:bodyPr>
          <a:lstStyle>
            <a:lvl1pPr marL="0" indent="0">
              <a:buNone/>
              <a:defRPr sz="2200" b="0" i="0">
                <a:solidFill>
                  <a:schemeClr val="bg2"/>
                </a:solidFill>
                <a:latin typeface="Red Hat Display" panose="02010503040201060303" pitchFamily="2" charset="77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7668123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/ 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8F2F67F-28DF-944A-932E-E68494990CBC}"/>
              </a:ext>
            </a:extLst>
          </p:cNvPr>
          <p:cNvSpPr/>
          <p:nvPr userDrawn="1"/>
        </p:nvSpPr>
        <p:spPr>
          <a:xfrm>
            <a:off x="0" y="0"/>
            <a:ext cx="9144000" cy="688445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 dirty="0">
              <a:latin typeface="Red Hat Display" panose="02010503040201060303" pitchFamily="2" charset="77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1" y="2403355"/>
            <a:ext cx="2316569" cy="58532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2800" b="0" i="0">
                <a:solidFill>
                  <a:schemeClr val="bg2"/>
                </a:solidFill>
                <a:latin typeface="Red Hat Display" panose="02010503040201060303" pitchFamily="2" charset="77"/>
              </a:defRPr>
            </a:lvl1pPr>
          </a:lstStyle>
          <a:p>
            <a:r>
              <a:rPr lang="en-US" dirty="0"/>
              <a:t>Introduction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1CBE51F-C302-6847-8CEF-66406B05DB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05214" y="2292352"/>
            <a:ext cx="3965575" cy="1918143"/>
          </a:xfrm>
        </p:spPr>
        <p:txBody>
          <a:bodyPr tIns="0">
            <a:norm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Red Hat Display" panose="02010503040201060303" pitchFamily="2" charset="77"/>
              </a:defRPr>
            </a:lvl1pPr>
          </a:lstStyle>
          <a:p>
            <a:pPr lvl="0"/>
            <a:r>
              <a:rPr lang="en-US" dirty="0"/>
              <a:t>About Section goes here.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0FCE3D-7F77-8D43-8C61-71AEFF1E39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21766" y="2292351"/>
            <a:ext cx="58061" cy="807328"/>
          </a:xfrm>
          <a:prstGeom prst="rect">
            <a:avLst/>
          </a:prstGeom>
        </p:spPr>
      </p:pic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23991DF0-3C7E-3B47-AA8B-2F25ACAC4A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5214" y="4803336"/>
            <a:ext cx="3965575" cy="1150899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Red Hat Display" panose="02010503040201060303" pitchFamily="2" charset="77"/>
              </a:defRPr>
            </a:lvl1pPr>
          </a:lstStyle>
          <a:p>
            <a:pPr lvl="0"/>
            <a:r>
              <a:rPr lang="en-US" dirty="0"/>
              <a:t>“Quote Goes here”</a:t>
            </a:r>
          </a:p>
        </p:txBody>
      </p:sp>
    </p:spTree>
    <p:extLst>
      <p:ext uri="{BB962C8B-B14F-4D97-AF65-F5344CB8AC3E}">
        <p14:creationId xmlns:p14="http://schemas.microsoft.com/office/powerpoint/2010/main" val="18022662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C3ADF3A-6027-1C47-A9A3-B7FA879B5B9F}"/>
              </a:ext>
            </a:extLst>
          </p:cNvPr>
          <p:cNvSpPr/>
          <p:nvPr userDrawn="1"/>
        </p:nvSpPr>
        <p:spPr>
          <a:xfrm>
            <a:off x="-19708" y="0"/>
            <a:ext cx="918341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 dirty="0">
              <a:solidFill>
                <a:schemeClr val="accent4"/>
              </a:solidFill>
              <a:latin typeface="Red Hat Display" panose="02010503040201060303" pitchFamily="2" charset="77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854E58C-703D-534F-862F-D176679919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68000"/>
          </a:blip>
          <a:srcRect l="214" t="8751" r="494" b="7763"/>
          <a:stretch/>
        </p:blipFill>
        <p:spPr>
          <a:xfrm>
            <a:off x="-9854" y="0"/>
            <a:ext cx="9163708" cy="6858000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96EC9D89-28AE-3743-8645-C767A0C299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64082" y="2705429"/>
            <a:ext cx="5886348" cy="579512"/>
          </a:xfrm>
        </p:spPr>
        <p:txBody>
          <a:bodyPr tIns="0">
            <a:normAutofit/>
          </a:bodyPr>
          <a:lstStyle>
            <a:lvl1pPr marL="0" indent="0">
              <a:buNone/>
              <a:defRPr sz="2800" b="1" i="0">
                <a:solidFill>
                  <a:schemeClr val="bg1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SECTION TITLE GOES HERE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FDE2A2DB-9B37-8246-BC49-366D23FE790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4083" y="3291291"/>
            <a:ext cx="5886347" cy="680152"/>
          </a:xfrm>
        </p:spPr>
        <p:txBody>
          <a:bodyPr tIns="0"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ed Hat Display" panose="02010503040201060303" pitchFamily="2" charset="77"/>
              </a:defRPr>
            </a:lvl1pPr>
          </a:lstStyle>
          <a:p>
            <a:pPr lvl="0"/>
            <a:r>
              <a:rPr lang="en-US" dirty="0"/>
              <a:t>About Section goes here.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08ACCEF-7E32-244C-B61B-AD2AE25CD162}"/>
              </a:ext>
            </a:extLst>
          </p:cNvPr>
          <p:cNvSpPr/>
          <p:nvPr/>
        </p:nvSpPr>
        <p:spPr>
          <a:xfrm>
            <a:off x="1656348" y="2541321"/>
            <a:ext cx="1124953" cy="149993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50" b="0" i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Red Hat Display" panose="02010503040201060303" pitchFamily="2" charset="77"/>
            </a:endParaRP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F0613C23-DF69-CA4E-86C3-A8F5C19FA1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56348" y="2822508"/>
            <a:ext cx="1124953" cy="924867"/>
          </a:xfrm>
        </p:spPr>
        <p:txBody>
          <a:bodyPr tIns="91440" bIns="91440" anchor="t" anchorCtr="0">
            <a:noAutofit/>
          </a:bodyPr>
          <a:lstStyle>
            <a:lvl1pPr marL="0" indent="0" algn="ctr">
              <a:buNone/>
              <a:defRPr sz="5400" b="1" i="0">
                <a:solidFill>
                  <a:schemeClr val="bg1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0802659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78E302A-CC11-B540-A1EA-1ECB1170F76B}"/>
              </a:ext>
            </a:extLst>
          </p:cNvPr>
          <p:cNvSpPr/>
          <p:nvPr userDrawn="1"/>
        </p:nvSpPr>
        <p:spPr>
          <a:xfrm>
            <a:off x="-9854" y="0"/>
            <a:ext cx="254191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 dirty="0">
              <a:latin typeface="Red Hat Display" panose="02010503040201060303" pitchFamily="2" charset="77"/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F3D378B-5D38-B249-8145-2E4F0F31491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532064" y="0"/>
            <a:ext cx="6611937" cy="6858000"/>
          </a:xfr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marR="0" indent="0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171446" marR="0" lvl="0" indent="-171446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icon to add picture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9690F676-F218-3741-9759-AC56744658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0579" y="833719"/>
            <a:ext cx="1872453" cy="1486149"/>
          </a:xfrm>
        </p:spPr>
        <p:txBody>
          <a:bodyPr lIns="0" anchor="b" anchorCtr="0">
            <a:normAutofit/>
          </a:bodyPr>
          <a:lstStyle>
            <a:lvl1pPr marL="0" indent="0">
              <a:buNone/>
              <a:defRPr sz="2400" b="0" i="0">
                <a:solidFill>
                  <a:schemeClr val="bg2"/>
                </a:solidFill>
                <a:latin typeface="Red Hat Display" panose="02010503040201060303" pitchFamily="2" charset="77"/>
              </a:defRPr>
            </a:lvl1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733F2E25-178E-2F40-82AE-F55B1327292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0579" y="2410510"/>
            <a:ext cx="1872453" cy="3434479"/>
          </a:xfrm>
        </p:spPr>
        <p:txBody>
          <a:bodyPr lIns="0" tIns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Red Hat Display" panose="02010503040201060303" pitchFamily="2" charset="77"/>
              </a:defRPr>
            </a:lvl1pPr>
          </a:lstStyle>
          <a:p>
            <a:pPr lvl="0"/>
            <a:r>
              <a:rPr lang="en-US" dirty="0"/>
              <a:t>Descriptive paragraph goes here.</a:t>
            </a:r>
          </a:p>
        </p:txBody>
      </p:sp>
    </p:spTree>
    <p:extLst>
      <p:ext uri="{BB962C8B-B14F-4D97-AF65-F5344CB8AC3E}">
        <p14:creationId xmlns:p14="http://schemas.microsoft.com/office/powerpoint/2010/main" val="6874059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7533360C-A522-5D4C-A0F5-2D6283286334}"/>
              </a:ext>
            </a:extLst>
          </p:cNvPr>
          <p:cNvSpPr/>
          <p:nvPr userDrawn="1"/>
        </p:nvSpPr>
        <p:spPr>
          <a:xfrm>
            <a:off x="-9854" y="0"/>
            <a:ext cx="9173561" cy="17702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 dirty="0">
              <a:latin typeface="Red Hat Display" panose="02010503040201060303" pitchFamily="2" charset="77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E9037C4-A9A8-814C-AF00-ADFE6B3F6532}"/>
              </a:ext>
            </a:extLst>
          </p:cNvPr>
          <p:cNvSpPr/>
          <p:nvPr userDrawn="1"/>
        </p:nvSpPr>
        <p:spPr>
          <a:xfrm rot="16200000" flipV="1">
            <a:off x="927222" y="3411856"/>
            <a:ext cx="5548100" cy="342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 dirty="0">
              <a:solidFill>
                <a:schemeClr val="tx1"/>
              </a:solidFill>
              <a:latin typeface="Red Hat Display" panose="02010503040201060303" pitchFamily="2" charset="77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43A6386-84EC-8642-88C5-10835E5DF3BD}"/>
              </a:ext>
            </a:extLst>
          </p:cNvPr>
          <p:cNvGrpSpPr/>
          <p:nvPr userDrawn="1"/>
        </p:nvGrpSpPr>
        <p:grpSpPr>
          <a:xfrm>
            <a:off x="4063852" y="767328"/>
            <a:ext cx="471949" cy="629265"/>
            <a:chOff x="2135864" y="2830781"/>
            <a:chExt cx="629265" cy="629265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E0C23751-E632-CE43-844C-B355A2E11385}"/>
                </a:ext>
              </a:extLst>
            </p:cNvPr>
            <p:cNvSpPr/>
            <p:nvPr userDrawn="1"/>
          </p:nvSpPr>
          <p:spPr>
            <a:xfrm>
              <a:off x="2135864" y="2830781"/>
              <a:ext cx="629265" cy="62926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b="0" i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Red Hat Display" panose="02010503040201060303" pitchFamily="2" charset="77"/>
              </a:endParaRPr>
            </a:p>
          </p:txBody>
        </p:sp>
        <p:sp>
          <p:nvSpPr>
            <p:cNvPr id="24" name="Title 1">
              <a:extLst>
                <a:ext uri="{FF2B5EF4-FFF2-40B4-BE49-F238E27FC236}">
                  <a16:creationId xmlns:a16="http://schemas.microsoft.com/office/drawing/2014/main" id="{0F35C088-0F94-9F49-9FBE-E41DB4289678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266652" y="2937334"/>
              <a:ext cx="344128" cy="44012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i="0" kern="1200">
                  <a:solidFill>
                    <a:schemeClr val="tx1"/>
                  </a:solidFill>
                  <a:latin typeface="Arial Black" panose="020B0604020202020204" pitchFamily="34" charset="0"/>
                  <a:ea typeface="+mj-ea"/>
                  <a:cs typeface="Arial Black" panose="020B0604020202020204" pitchFamily="34" charset="0"/>
                </a:defRPr>
              </a:lvl1pPr>
            </a:lstStyle>
            <a:p>
              <a:r>
                <a:rPr lang="en-US" sz="15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E92DD5A-EBBF-B24D-926A-2EC92B680118}"/>
              </a:ext>
            </a:extLst>
          </p:cNvPr>
          <p:cNvGrpSpPr/>
          <p:nvPr userDrawn="1"/>
        </p:nvGrpSpPr>
        <p:grpSpPr>
          <a:xfrm>
            <a:off x="4063852" y="2858735"/>
            <a:ext cx="471949" cy="629265"/>
            <a:chOff x="5812174" y="2830781"/>
            <a:chExt cx="629265" cy="629265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535841B0-90F4-AB4E-8ADD-C51FD28D3184}"/>
                </a:ext>
              </a:extLst>
            </p:cNvPr>
            <p:cNvSpPr/>
            <p:nvPr userDrawn="1"/>
          </p:nvSpPr>
          <p:spPr>
            <a:xfrm>
              <a:off x="5812174" y="2830781"/>
              <a:ext cx="629265" cy="629265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b="0" i="0" dirty="0">
                <a:latin typeface="Red Hat Display" panose="02010503040201060303" pitchFamily="2" charset="77"/>
              </a:endParaRPr>
            </a:p>
          </p:txBody>
        </p:sp>
        <p:sp>
          <p:nvSpPr>
            <p:cNvPr id="27" name="Title 1">
              <a:extLst>
                <a:ext uri="{FF2B5EF4-FFF2-40B4-BE49-F238E27FC236}">
                  <a16:creationId xmlns:a16="http://schemas.microsoft.com/office/drawing/2014/main" id="{89A03B28-8A25-BD42-89FE-DB6CEBC28258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5960186" y="2970073"/>
              <a:ext cx="344128" cy="37970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i="0" kern="1200">
                  <a:solidFill>
                    <a:schemeClr val="tx1"/>
                  </a:solidFill>
                  <a:latin typeface="Arial Black" panose="020B0604020202020204" pitchFamily="34" charset="0"/>
                  <a:ea typeface="+mj-ea"/>
                  <a:cs typeface="Arial Black" panose="020B0604020202020204" pitchFamily="34" charset="0"/>
                </a:defRPr>
              </a:lvl1pPr>
            </a:lstStyle>
            <a:p>
              <a:r>
                <a:rPr lang="en-US" sz="15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6C14A55-108D-174A-8FAE-315563EB83DF}"/>
              </a:ext>
            </a:extLst>
          </p:cNvPr>
          <p:cNvGrpSpPr/>
          <p:nvPr userDrawn="1"/>
        </p:nvGrpSpPr>
        <p:grpSpPr>
          <a:xfrm>
            <a:off x="4063852" y="4950038"/>
            <a:ext cx="471949" cy="629265"/>
            <a:chOff x="9494420" y="2830781"/>
            <a:chExt cx="629265" cy="629265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DA2F990D-A579-E34F-A42D-CCF95383ECCD}"/>
                </a:ext>
              </a:extLst>
            </p:cNvPr>
            <p:cNvSpPr/>
            <p:nvPr userDrawn="1"/>
          </p:nvSpPr>
          <p:spPr>
            <a:xfrm>
              <a:off x="9494420" y="2830781"/>
              <a:ext cx="629265" cy="629265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b="0" i="0" dirty="0">
                <a:latin typeface="Red Hat Display" panose="02010503040201060303" pitchFamily="2" charset="77"/>
              </a:endParaRPr>
            </a:p>
          </p:txBody>
        </p:sp>
        <p:sp>
          <p:nvSpPr>
            <p:cNvPr id="30" name="Title 1">
              <a:extLst>
                <a:ext uri="{FF2B5EF4-FFF2-40B4-BE49-F238E27FC236}">
                  <a16:creationId xmlns:a16="http://schemas.microsoft.com/office/drawing/2014/main" id="{03881A8D-4BD1-D049-A8C9-C55E1130E09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9641671" y="2973473"/>
              <a:ext cx="344128" cy="37970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i="0" kern="1200">
                  <a:solidFill>
                    <a:schemeClr val="tx1"/>
                  </a:solidFill>
                  <a:latin typeface="Arial Black" panose="020B0604020202020204" pitchFamily="34" charset="0"/>
                  <a:ea typeface="+mj-ea"/>
                  <a:cs typeface="Arial Black" panose="020B0604020202020204" pitchFamily="34" charset="0"/>
                </a:defRPr>
              </a:lvl1pPr>
            </a:lstStyle>
            <a:p>
              <a:r>
                <a:rPr lang="en-US" sz="15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sp>
        <p:nvSpPr>
          <p:cNvPr id="31" name="Title 1">
            <a:extLst>
              <a:ext uri="{FF2B5EF4-FFF2-40B4-BE49-F238E27FC236}">
                <a16:creationId xmlns:a16="http://schemas.microsoft.com/office/drawing/2014/main" id="{746566A5-013A-1946-A713-0396DF22A0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969" y="2419832"/>
            <a:ext cx="2883083" cy="1121391"/>
          </a:xfrm>
          <a:prstGeom prst="rect">
            <a:avLst/>
          </a:prstGeom>
        </p:spPr>
        <p:txBody>
          <a:bodyPr lIns="91440" rIns="0">
            <a:normAutofit/>
          </a:bodyPr>
          <a:lstStyle>
            <a:lvl1pPr algn="r">
              <a:defRPr sz="2700" b="0" i="0">
                <a:solidFill>
                  <a:schemeClr val="tx1"/>
                </a:solidFill>
                <a:latin typeface="Red Hat Display" panose="02010503040201060303" pitchFamily="2" charset="77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Title Goes Here</a:t>
            </a:r>
            <a:br>
              <a:rPr lang="en-US" dirty="0"/>
            </a:br>
            <a:r>
              <a:rPr lang="en-US" dirty="0"/>
              <a:t>Click To Edit</a:t>
            </a:r>
          </a:p>
        </p:txBody>
      </p:sp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0EB697AC-B859-5241-B174-121EE6F76B5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21981" y="767328"/>
            <a:ext cx="3706810" cy="492125"/>
          </a:xfrm>
        </p:spPr>
        <p:txBody>
          <a:bodyPr lIns="0"/>
          <a:lstStyle>
            <a:lvl1pPr marL="0" indent="0" algn="l">
              <a:buNone/>
              <a:defRPr b="0" i="0">
                <a:solidFill>
                  <a:schemeClr val="tx1"/>
                </a:solidFill>
                <a:latin typeface="Red Hat Display" panose="02010503040201060303" pitchFamily="2" charset="77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33" name="Text Placeholder 9">
            <a:extLst>
              <a:ext uri="{FF2B5EF4-FFF2-40B4-BE49-F238E27FC236}">
                <a16:creationId xmlns:a16="http://schemas.microsoft.com/office/drawing/2014/main" id="{ECDA07B5-E52E-E947-A6DC-46E8181482E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617531" y="1259451"/>
            <a:ext cx="3706810" cy="949642"/>
          </a:xfrm>
        </p:spPr>
        <p:txBody>
          <a:bodyPr lIns="0"/>
          <a:lstStyle>
            <a:lvl1pPr marL="0" indent="0" algn="l">
              <a:buNone/>
              <a:defRPr sz="1350" b="0" i="0">
                <a:solidFill>
                  <a:schemeClr val="tx1"/>
                </a:solidFill>
                <a:latin typeface="Red Hat Display" panose="02010503040201060303" pitchFamily="2" charset="77"/>
                <a:cs typeface="Arial" panose="020B0604020202020204" pitchFamily="34" charset="0"/>
              </a:defRPr>
            </a:lvl1pPr>
            <a:lvl2pPr algn="l">
              <a:defRPr sz="1200" b="0" i="0">
                <a:solidFill>
                  <a:schemeClr val="tx1"/>
                </a:solidFill>
                <a:latin typeface="Red Hat Display" panose="02010503040201060303" pitchFamily="2" charset="77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4" name="Text Placeholder 5">
            <a:extLst>
              <a:ext uri="{FF2B5EF4-FFF2-40B4-BE49-F238E27FC236}">
                <a16:creationId xmlns:a16="http://schemas.microsoft.com/office/drawing/2014/main" id="{637DC276-262A-914F-B4B0-AE28A82298E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21981" y="2858735"/>
            <a:ext cx="3706810" cy="492125"/>
          </a:xfrm>
        </p:spPr>
        <p:txBody>
          <a:bodyPr lIns="0"/>
          <a:lstStyle>
            <a:lvl1pPr marL="0" indent="0" algn="l">
              <a:buNone/>
              <a:defRPr b="0" i="0">
                <a:solidFill>
                  <a:schemeClr val="tx1"/>
                </a:solidFill>
                <a:latin typeface="Red Hat Display" panose="02010503040201060303" pitchFamily="2" charset="77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35" name="Text Placeholder 9">
            <a:extLst>
              <a:ext uri="{FF2B5EF4-FFF2-40B4-BE49-F238E27FC236}">
                <a16:creationId xmlns:a16="http://schemas.microsoft.com/office/drawing/2014/main" id="{85D17BBB-E9CB-F848-AD7E-004D80406CD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617531" y="3350858"/>
            <a:ext cx="3706810" cy="949642"/>
          </a:xfrm>
        </p:spPr>
        <p:txBody>
          <a:bodyPr lIns="0"/>
          <a:lstStyle>
            <a:lvl1pPr marL="0" indent="0" algn="l">
              <a:buNone/>
              <a:defRPr sz="1350" b="0" i="0">
                <a:solidFill>
                  <a:schemeClr val="tx1"/>
                </a:solidFill>
                <a:latin typeface="Red Hat Display" panose="02010503040201060303" pitchFamily="2" charset="77"/>
                <a:cs typeface="Arial" panose="020B0604020202020204" pitchFamily="34" charset="0"/>
              </a:defRPr>
            </a:lvl1pPr>
            <a:lvl2pPr algn="l">
              <a:defRPr sz="1200" b="0" i="0">
                <a:solidFill>
                  <a:schemeClr val="tx1"/>
                </a:solidFill>
                <a:latin typeface="Red Hat Display" panose="02010503040201060303" pitchFamily="2" charset="77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6" name="Text Placeholder 5">
            <a:extLst>
              <a:ext uri="{FF2B5EF4-FFF2-40B4-BE49-F238E27FC236}">
                <a16:creationId xmlns:a16="http://schemas.microsoft.com/office/drawing/2014/main" id="{A21E78E5-2D61-2D44-ABD3-90C75FC0662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17531" y="4950038"/>
            <a:ext cx="3711260" cy="492125"/>
          </a:xfrm>
        </p:spPr>
        <p:txBody>
          <a:bodyPr lIns="0"/>
          <a:lstStyle>
            <a:lvl1pPr marL="0" indent="0" algn="l">
              <a:buNone/>
              <a:defRPr b="0" i="0">
                <a:solidFill>
                  <a:schemeClr val="tx1"/>
                </a:solidFill>
                <a:latin typeface="Red Hat Display" panose="02010503040201060303" pitchFamily="2" charset="77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37" name="Text Placeholder 9">
            <a:extLst>
              <a:ext uri="{FF2B5EF4-FFF2-40B4-BE49-F238E27FC236}">
                <a16:creationId xmlns:a16="http://schemas.microsoft.com/office/drawing/2014/main" id="{5E452B9D-F772-5249-833B-7AFDF1CA7E0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613082" y="5442161"/>
            <a:ext cx="3706810" cy="949642"/>
          </a:xfrm>
        </p:spPr>
        <p:txBody>
          <a:bodyPr lIns="0"/>
          <a:lstStyle>
            <a:lvl1pPr marL="0" indent="0" algn="l">
              <a:buNone/>
              <a:defRPr sz="1350" b="0" i="0">
                <a:solidFill>
                  <a:schemeClr val="tx1"/>
                </a:solidFill>
                <a:latin typeface="Red Hat Display" panose="02010503040201060303" pitchFamily="2" charset="77"/>
                <a:cs typeface="Arial" panose="020B0604020202020204" pitchFamily="34" charset="0"/>
              </a:defRPr>
            </a:lvl1pPr>
            <a:lvl2pPr algn="l">
              <a:defRPr sz="1200" b="0" i="0">
                <a:solidFill>
                  <a:schemeClr val="tx1"/>
                </a:solidFill>
                <a:latin typeface="Red Hat Display" panose="02010503040201060303" pitchFamily="2" charset="77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A2AEE7C-AFB7-6746-B447-28393B6F5E2D}"/>
              </a:ext>
            </a:extLst>
          </p:cNvPr>
          <p:cNvSpPr/>
          <p:nvPr userDrawn="1"/>
        </p:nvSpPr>
        <p:spPr>
          <a:xfrm>
            <a:off x="346165" y="6296298"/>
            <a:ext cx="3828125" cy="561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 dirty="0">
              <a:latin typeface="Red Hat Display" panose="02010503040201060303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358720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/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DD77EC8-9D74-CC45-B471-F1BFF4DB3D32}"/>
              </a:ext>
            </a:extLst>
          </p:cNvPr>
          <p:cNvSpPr/>
          <p:nvPr userDrawn="1"/>
        </p:nvSpPr>
        <p:spPr>
          <a:xfrm>
            <a:off x="3048001" y="0"/>
            <a:ext cx="611570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 dirty="0">
              <a:latin typeface="Red Hat Display" panose="02010503040201060303" pitchFamily="2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3DE4FF0-C969-5E44-AA3F-525C7DF8FC0B}"/>
              </a:ext>
            </a:extLst>
          </p:cNvPr>
          <p:cNvSpPr/>
          <p:nvPr userDrawn="1"/>
        </p:nvSpPr>
        <p:spPr>
          <a:xfrm>
            <a:off x="0" y="0"/>
            <a:ext cx="3048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 dirty="0">
              <a:latin typeface="Red Hat Display" panose="02010503040201060303" pitchFamily="2" charset="77"/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07CF16F-BCB1-5D46-BCC0-6D9D796DAA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0579" y="833719"/>
            <a:ext cx="2603500" cy="1486149"/>
          </a:xfrm>
        </p:spPr>
        <p:txBody>
          <a:bodyPr lIns="0" anchor="b" anchorCtr="0">
            <a:normAutofit/>
          </a:bodyPr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Red Hat Display" panose="02010503040201060303" pitchFamily="2" charset="77"/>
              </a:defRPr>
            </a:lvl1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66215947-95C3-5645-9400-9DACF5F8D12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0579" y="2410510"/>
            <a:ext cx="2603500" cy="3434479"/>
          </a:xfrm>
        </p:spPr>
        <p:txBody>
          <a:bodyPr lIns="0" tIns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2"/>
                </a:solidFill>
                <a:latin typeface="Red Hat Display" panose="02010503040201060303" pitchFamily="2" charset="77"/>
              </a:defRPr>
            </a:lvl1pPr>
          </a:lstStyle>
          <a:p>
            <a:pPr lvl="0"/>
            <a:r>
              <a:rPr lang="en-US" dirty="0"/>
              <a:t>Descriptive paragraph goes here.</a:t>
            </a:r>
          </a:p>
        </p:txBody>
      </p:sp>
      <p:sp>
        <p:nvSpPr>
          <p:cNvPr id="20" name="Chart Placeholder 19">
            <a:extLst>
              <a:ext uri="{FF2B5EF4-FFF2-40B4-BE49-F238E27FC236}">
                <a16:creationId xmlns:a16="http://schemas.microsoft.com/office/drawing/2014/main" id="{B59BDC3B-0CCA-AA46-90F7-3D1E493E736B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3355846" y="833717"/>
            <a:ext cx="5518408" cy="4912784"/>
          </a:xfrm>
          <a:pattFill prst="pct7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marR="0" indent="0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171446" marR="0" lvl="0" indent="-171446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23769841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hoto_ Bullet/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59E0520-3F32-9444-B5CF-284221523060}"/>
              </a:ext>
            </a:extLst>
          </p:cNvPr>
          <p:cNvSpPr/>
          <p:nvPr userDrawn="1"/>
        </p:nvSpPr>
        <p:spPr>
          <a:xfrm>
            <a:off x="346165" y="6296298"/>
            <a:ext cx="3828125" cy="561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 dirty="0">
              <a:latin typeface="Red Hat Display" panose="02010503040201060303" pitchFamily="2" charset="77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C5C3C7A-5A2D-9942-9E17-AFD09FB087D5}"/>
              </a:ext>
            </a:extLst>
          </p:cNvPr>
          <p:cNvSpPr/>
          <p:nvPr userDrawn="1"/>
        </p:nvSpPr>
        <p:spPr>
          <a:xfrm>
            <a:off x="0" y="0"/>
            <a:ext cx="9144000" cy="203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 dirty="0">
              <a:latin typeface="Red Hat Display" panose="02010503040201060303" pitchFamily="2" charset="77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19EF93-8F89-9946-9895-713D51D02E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1319" b="84128"/>
          <a:stretch/>
        </p:blipFill>
        <p:spPr>
          <a:xfrm>
            <a:off x="3778250" y="0"/>
            <a:ext cx="5365750" cy="1088528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B6515D97-BF43-1C41-BD70-EA9EA681F2A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87083" y="326067"/>
            <a:ext cx="3361427" cy="6244067"/>
          </a:xfr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672A0041-459F-314D-B19C-1FBE8DF737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35592" y="3103735"/>
            <a:ext cx="2317122" cy="2381803"/>
          </a:xfrm>
        </p:spPr>
        <p:txBody>
          <a:bodyPr/>
          <a:lstStyle>
            <a:lvl1pPr marL="0" indent="0">
              <a:buNone/>
              <a:defRPr sz="1100" b="0" i="0">
                <a:latin typeface="Red Hat Display" panose="02010503040201060303" pitchFamily="2" charset="77"/>
              </a:defRPr>
            </a:lvl1pPr>
            <a:lvl2pPr marL="571486" marR="0" indent="-228594" algn="l" defTabSz="685783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1100" b="0" i="0">
                <a:latin typeface="Red Hat Display" panose="02010503040201060303" pitchFamily="2" charset="77"/>
              </a:defRPr>
            </a:lvl2pPr>
            <a:lvl3pPr>
              <a:defRPr>
                <a:latin typeface="Red Hat Display" panose="02010503040201060303" pitchFamily="2" charset="77"/>
              </a:defRPr>
            </a:lvl3pPr>
            <a:lvl4pPr>
              <a:defRPr>
                <a:latin typeface="Red Hat Display" panose="02010503040201060303" pitchFamily="2" charset="77"/>
              </a:defRPr>
            </a:lvl4pPr>
            <a:lvl5pPr>
              <a:defRPr>
                <a:latin typeface="Red Hat Display" panose="02010503040201060303" pitchFamily="2" charset="77"/>
              </a:defRPr>
            </a:lvl5pPr>
          </a:lstStyle>
          <a:p>
            <a:pPr lvl="0"/>
            <a:r>
              <a:rPr lang="en-US" dirty="0"/>
              <a:t>Information section goes here.</a:t>
            </a:r>
          </a:p>
          <a:p>
            <a:pPr lvl="1"/>
            <a:r>
              <a:rPr lang="en-US" dirty="0"/>
              <a:t>Supporting Idea</a:t>
            </a:r>
          </a:p>
          <a:p>
            <a:pPr marL="571486" marR="0" lvl="1" indent="-228594" algn="l" defTabSz="685783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/>
              <a:t>Supporting Idea</a:t>
            </a:r>
          </a:p>
          <a:p>
            <a:pPr lvl="1"/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80A8E9B6-53D5-D848-A992-390ECF4D15A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39796" y="3103735"/>
            <a:ext cx="2317122" cy="2381803"/>
          </a:xfrm>
        </p:spPr>
        <p:txBody>
          <a:bodyPr/>
          <a:lstStyle>
            <a:lvl1pPr marL="0" indent="0">
              <a:buNone/>
              <a:defRPr sz="1100" b="0" i="0">
                <a:latin typeface="Red Hat Display" panose="02010503040201060303" pitchFamily="2" charset="77"/>
              </a:defRPr>
            </a:lvl1pPr>
            <a:lvl2pPr marL="571486" marR="0" indent="-228594" algn="l" defTabSz="685783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1100" b="0" i="0">
                <a:latin typeface="Red Hat Display" panose="02010503040201060303" pitchFamily="2" charset="77"/>
              </a:defRPr>
            </a:lvl2pPr>
            <a:lvl3pPr>
              <a:defRPr>
                <a:latin typeface="Red Hat Display" panose="02010503040201060303" pitchFamily="2" charset="77"/>
              </a:defRPr>
            </a:lvl3pPr>
            <a:lvl4pPr>
              <a:defRPr>
                <a:latin typeface="Red Hat Display" panose="02010503040201060303" pitchFamily="2" charset="77"/>
              </a:defRPr>
            </a:lvl4pPr>
            <a:lvl5pPr>
              <a:defRPr>
                <a:latin typeface="Red Hat Display" panose="02010503040201060303" pitchFamily="2" charset="77"/>
              </a:defRPr>
            </a:lvl5pPr>
          </a:lstStyle>
          <a:p>
            <a:pPr lvl="0"/>
            <a:r>
              <a:rPr lang="en-US" dirty="0"/>
              <a:t>Information section goes here.</a:t>
            </a:r>
          </a:p>
          <a:p>
            <a:pPr lvl="1"/>
            <a:r>
              <a:rPr lang="en-US" dirty="0"/>
              <a:t>Supporting Idea</a:t>
            </a:r>
          </a:p>
          <a:p>
            <a:pPr marL="571486" marR="0" lvl="1" indent="-228594" algn="l" defTabSz="685783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/>
              <a:t>Supporting Idea</a:t>
            </a:r>
          </a:p>
          <a:p>
            <a:pPr lvl="1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1C5F989-F874-4946-93CE-BAB709E67848}"/>
              </a:ext>
            </a:extLst>
          </p:cNvPr>
          <p:cNvSpPr txBox="1">
            <a:spLocks/>
          </p:cNvSpPr>
          <p:nvPr userDrawn="1"/>
        </p:nvSpPr>
        <p:spPr>
          <a:xfrm>
            <a:off x="3935592" y="2614240"/>
            <a:ext cx="2317122" cy="432611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b="1" i="0" kern="1200">
                <a:solidFill>
                  <a:schemeClr val="tx1"/>
                </a:solidFill>
                <a:latin typeface="Red Hat Display" panose="02010503040201060303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 sz="1600" b="0" i="0" dirty="0">
                <a:solidFill>
                  <a:schemeClr val="bg1"/>
                </a:solidFill>
                <a:latin typeface="Red Hat Display" panose="02010503040201060303" pitchFamily="2" charset="77"/>
              </a:rPr>
              <a:t>TITLE GOES HERE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3A88EEB-0F4B-A54B-B3BC-EBB7F70411EB}"/>
              </a:ext>
            </a:extLst>
          </p:cNvPr>
          <p:cNvSpPr txBox="1">
            <a:spLocks/>
          </p:cNvSpPr>
          <p:nvPr userDrawn="1"/>
        </p:nvSpPr>
        <p:spPr>
          <a:xfrm>
            <a:off x="6539797" y="2608165"/>
            <a:ext cx="2317121" cy="432611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b="1" i="0" kern="1200">
                <a:solidFill>
                  <a:schemeClr val="tx1"/>
                </a:solidFill>
                <a:latin typeface="Red Hat Display" panose="02010503040201060303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 sz="1600" b="0" i="0" dirty="0">
                <a:solidFill>
                  <a:schemeClr val="bg1"/>
                </a:solidFill>
                <a:latin typeface="Red Hat Display" panose="02010503040201060303" pitchFamily="2" charset="77"/>
              </a:rPr>
              <a:t>TITLE GOES HERE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C910C79B-DA4F-8646-9328-8D60A6F091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35592" y="1151488"/>
            <a:ext cx="4921327" cy="585863"/>
          </a:xfrm>
        </p:spPr>
        <p:txBody>
          <a:bodyPr>
            <a:normAutofit/>
          </a:bodyPr>
          <a:lstStyle>
            <a:lvl1pPr marL="0" indent="0" algn="ctr">
              <a:buNone/>
              <a:defRPr sz="3300" b="1" i="0">
                <a:solidFill>
                  <a:schemeClr val="tx1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60144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3582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 Bulle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67514C97-392A-2346-85E0-C44D465B4999}"/>
              </a:ext>
            </a:extLst>
          </p:cNvPr>
          <p:cNvSpPr/>
          <p:nvPr userDrawn="1"/>
        </p:nvSpPr>
        <p:spPr>
          <a:xfrm>
            <a:off x="346165" y="6296298"/>
            <a:ext cx="3828125" cy="561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 dirty="0">
              <a:latin typeface="Red Hat Display" panose="02010503040201060303" pitchFamily="2" charset="77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4182CB61-D2D6-074A-A6B3-4CBC230020EE}"/>
              </a:ext>
            </a:extLst>
          </p:cNvPr>
          <p:cNvSpPr/>
          <p:nvPr userDrawn="1"/>
        </p:nvSpPr>
        <p:spPr>
          <a:xfrm>
            <a:off x="0" y="0"/>
            <a:ext cx="9144000" cy="21246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 dirty="0">
              <a:latin typeface="Red Hat Display" panose="02010503040201060303" pitchFamily="2" charset="77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D4C0DA7-7B3E-2543-B9AD-BED6D89B89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8416"/>
          <a:stretch/>
        </p:blipFill>
        <p:spPr>
          <a:xfrm>
            <a:off x="28137" y="0"/>
            <a:ext cx="1056004" cy="6858000"/>
          </a:xfrm>
          <a:prstGeom prst="rect">
            <a:avLst/>
          </a:prstGeom>
        </p:spPr>
      </p:pic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5CF508EF-55EB-0348-8343-83F51FC8877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1502" y="874678"/>
            <a:ext cx="3550499" cy="585863"/>
          </a:xfrm>
        </p:spPr>
        <p:txBody>
          <a:bodyPr lIns="0">
            <a:normAutofit/>
          </a:bodyPr>
          <a:lstStyle>
            <a:lvl1pPr marL="0" indent="0">
              <a:buNone/>
              <a:defRPr sz="2700" b="1" i="0">
                <a:solidFill>
                  <a:schemeClr val="tx1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DCD61AA3-55F0-F243-808A-5C716678DE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21501" y="1460539"/>
            <a:ext cx="3550500" cy="874676"/>
          </a:xfrm>
        </p:spPr>
        <p:txBody>
          <a:bodyPr lIns="0"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Red Hat Display" panose="02010503040201060303" pitchFamily="2" charset="77"/>
              </a:defRPr>
            </a:lvl1pPr>
          </a:lstStyle>
          <a:p>
            <a:pPr lvl="0"/>
            <a:r>
              <a:rPr lang="en-US" dirty="0"/>
              <a:t>Short description goes here.</a:t>
            </a:r>
          </a:p>
        </p:txBody>
      </p:sp>
      <p:sp>
        <p:nvSpPr>
          <p:cNvPr id="24" name="Picture Placeholder 10">
            <a:extLst>
              <a:ext uri="{FF2B5EF4-FFF2-40B4-BE49-F238E27FC236}">
                <a16:creationId xmlns:a16="http://schemas.microsoft.com/office/drawing/2014/main" id="{B9D6EF01-134C-194E-83A6-3D2A45F083EB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049773" y="4491319"/>
            <a:ext cx="3893859" cy="2124636"/>
          </a:xfr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6" name="Picture Placeholder 10">
            <a:extLst>
              <a:ext uri="{FF2B5EF4-FFF2-40B4-BE49-F238E27FC236}">
                <a16:creationId xmlns:a16="http://schemas.microsoft.com/office/drawing/2014/main" id="{32CF2AAC-5ECF-5E43-BBD6-4F5B4D6CA7F7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5049773" y="2366682"/>
            <a:ext cx="3893859" cy="2124636"/>
          </a:xfr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8" name="Picture Placeholder 10">
            <a:extLst>
              <a:ext uri="{FF2B5EF4-FFF2-40B4-BE49-F238E27FC236}">
                <a16:creationId xmlns:a16="http://schemas.microsoft.com/office/drawing/2014/main" id="{BCEC6511-4116-3243-883C-34DA2CE8C352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5049773" y="247450"/>
            <a:ext cx="3893859" cy="2124636"/>
          </a:xfr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E624D7-D314-724E-BFAB-923A7BC7520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485900" y="2621721"/>
            <a:ext cx="3086100" cy="397452"/>
          </a:xfrm>
        </p:spPr>
        <p:txBody>
          <a:bodyPr lIns="0" tIns="0" rIns="0" bIns="0" anchor="b" anchorCtr="0">
            <a:normAutofit/>
          </a:bodyPr>
          <a:lstStyle>
            <a:lvl1pPr marL="0" indent="0">
              <a:buNone/>
              <a:defRPr sz="1600" b="0" i="0">
                <a:latin typeface="Red Hat Display" panose="02010503040201060303" pitchFamily="2" charset="77"/>
              </a:defRPr>
            </a:lvl1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5B83B6-4AE2-1040-A455-38F95B59CA2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485900" y="3030946"/>
            <a:ext cx="3086100" cy="618067"/>
          </a:xfrm>
        </p:spPr>
        <p:txBody>
          <a:bodyPr lIns="0" rIns="0">
            <a:normAutofit/>
          </a:bodyPr>
          <a:lstStyle>
            <a:lvl1pPr marL="0" indent="0">
              <a:buNone/>
              <a:defRPr sz="1200" b="0" i="0">
                <a:latin typeface="Red Hat Display" panose="02010503040201060303" pitchFamily="2" charset="77"/>
              </a:defRPr>
            </a:lvl1pPr>
          </a:lstStyle>
          <a:p>
            <a:pPr lvl="0"/>
            <a:r>
              <a:rPr lang="en-US" dirty="0"/>
              <a:t>Short description goes here.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B025EFAA-2C38-4846-88F9-F9BAE17C5DA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485900" y="3938190"/>
            <a:ext cx="3086100" cy="397452"/>
          </a:xfrm>
        </p:spPr>
        <p:txBody>
          <a:bodyPr lIns="0" tIns="0" rIns="0" bIns="0" anchor="b" anchorCtr="0">
            <a:normAutofit/>
          </a:bodyPr>
          <a:lstStyle>
            <a:lvl1pPr marL="0" indent="0">
              <a:buNone/>
              <a:defRPr sz="1600" b="0" i="0">
                <a:latin typeface="Red Hat Display" panose="02010503040201060303" pitchFamily="2" charset="77"/>
              </a:defRPr>
            </a:lvl1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E676937F-804D-B54B-98AC-999C7E584F1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485900" y="4347416"/>
            <a:ext cx="3086100" cy="618067"/>
          </a:xfrm>
        </p:spPr>
        <p:txBody>
          <a:bodyPr lIns="0" rIns="0">
            <a:normAutofit/>
          </a:bodyPr>
          <a:lstStyle>
            <a:lvl1pPr marL="0" indent="0">
              <a:buNone/>
              <a:defRPr sz="1200" b="0" i="0">
                <a:latin typeface="Red Hat Display" panose="02010503040201060303" pitchFamily="2" charset="77"/>
              </a:defRPr>
            </a:lvl1pPr>
          </a:lstStyle>
          <a:p>
            <a:pPr lvl="0"/>
            <a:r>
              <a:rPr lang="en-US" dirty="0"/>
              <a:t>Short description goes here.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07A780A3-BB1D-2249-A710-D68B079D5C6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485900" y="5253235"/>
            <a:ext cx="3086100" cy="397452"/>
          </a:xfrm>
        </p:spPr>
        <p:txBody>
          <a:bodyPr lIns="0" tIns="0" rIns="0" bIns="0" anchor="b" anchorCtr="0">
            <a:normAutofit/>
          </a:bodyPr>
          <a:lstStyle>
            <a:lvl1pPr marL="0" indent="0">
              <a:buNone/>
              <a:defRPr sz="1600" b="0" i="0">
                <a:latin typeface="Red Hat Display" panose="02010503040201060303" pitchFamily="2" charset="77"/>
              </a:defRPr>
            </a:lvl1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BC459833-E9FF-0446-969C-7F98B21FC4C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485900" y="5662461"/>
            <a:ext cx="3086100" cy="618067"/>
          </a:xfrm>
        </p:spPr>
        <p:txBody>
          <a:bodyPr lIns="0" rIns="0">
            <a:normAutofit/>
          </a:bodyPr>
          <a:lstStyle>
            <a:lvl1pPr marL="0" indent="0">
              <a:buNone/>
              <a:defRPr sz="1200" b="0" i="0">
                <a:latin typeface="Red Hat Display" panose="02010503040201060303" pitchFamily="2" charset="77"/>
              </a:defRPr>
            </a:lvl1pPr>
          </a:lstStyle>
          <a:p>
            <a:pPr lvl="0"/>
            <a:r>
              <a:rPr lang="en-US" dirty="0"/>
              <a:t>Short description goes here.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FD5452B-1BD6-7946-9900-DCD799D4AE05}"/>
              </a:ext>
            </a:extLst>
          </p:cNvPr>
          <p:cNvGrpSpPr/>
          <p:nvPr/>
        </p:nvGrpSpPr>
        <p:grpSpPr>
          <a:xfrm>
            <a:off x="914446" y="2600674"/>
            <a:ext cx="471949" cy="629265"/>
            <a:chOff x="2135864" y="2830781"/>
            <a:chExt cx="629265" cy="629265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F155ECCA-A426-4849-8172-CD6F3C1FA969}"/>
                </a:ext>
              </a:extLst>
            </p:cNvPr>
            <p:cNvSpPr/>
            <p:nvPr/>
          </p:nvSpPr>
          <p:spPr>
            <a:xfrm>
              <a:off x="2135864" y="2830781"/>
              <a:ext cx="629265" cy="62926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b="0" i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Red Hat Display" panose="02010503040201060303" pitchFamily="2" charset="77"/>
              </a:endParaRPr>
            </a:p>
          </p:txBody>
        </p:sp>
        <p:sp>
          <p:nvSpPr>
            <p:cNvPr id="54" name="Title 1">
              <a:extLst>
                <a:ext uri="{FF2B5EF4-FFF2-40B4-BE49-F238E27FC236}">
                  <a16:creationId xmlns:a16="http://schemas.microsoft.com/office/drawing/2014/main" id="{AF2E1B3B-C455-0E49-B8D0-67D51E0E8FCD}"/>
                </a:ext>
              </a:extLst>
            </p:cNvPr>
            <p:cNvSpPr txBox="1">
              <a:spLocks/>
            </p:cNvSpPr>
            <p:nvPr/>
          </p:nvSpPr>
          <p:spPr>
            <a:xfrm>
              <a:off x="2281166" y="2937334"/>
              <a:ext cx="344128" cy="44012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/>
            <a:p>
              <a:r>
                <a:rPr lang="en-US" sz="1500" b="0" i="0" dirty="0">
                  <a:solidFill>
                    <a:schemeClr val="bg1"/>
                  </a:solidFill>
                  <a:latin typeface="Red Hat Display" panose="02010503040201060303" pitchFamily="2" charset="77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04048D5-ED15-5741-834B-C7D8FE8C7AA2}"/>
              </a:ext>
            </a:extLst>
          </p:cNvPr>
          <p:cNvGrpSpPr/>
          <p:nvPr/>
        </p:nvGrpSpPr>
        <p:grpSpPr>
          <a:xfrm>
            <a:off x="914446" y="3926955"/>
            <a:ext cx="471949" cy="629265"/>
            <a:chOff x="5812174" y="2830781"/>
            <a:chExt cx="629265" cy="629265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1A4788AC-7947-0443-81C3-9B310E8F35DC}"/>
                </a:ext>
              </a:extLst>
            </p:cNvPr>
            <p:cNvSpPr/>
            <p:nvPr/>
          </p:nvSpPr>
          <p:spPr>
            <a:xfrm>
              <a:off x="5812174" y="2830781"/>
              <a:ext cx="629265" cy="629265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b="0" i="0" dirty="0">
                <a:latin typeface="Red Hat Display" panose="02010503040201060303" pitchFamily="2" charset="77"/>
              </a:endParaRPr>
            </a:p>
          </p:txBody>
        </p:sp>
        <p:sp>
          <p:nvSpPr>
            <p:cNvPr id="52" name="Title 1">
              <a:extLst>
                <a:ext uri="{FF2B5EF4-FFF2-40B4-BE49-F238E27FC236}">
                  <a16:creationId xmlns:a16="http://schemas.microsoft.com/office/drawing/2014/main" id="{D87B443B-6E34-034E-8D44-A0CB40CBE6EF}"/>
                </a:ext>
              </a:extLst>
            </p:cNvPr>
            <p:cNvSpPr txBox="1">
              <a:spLocks/>
            </p:cNvSpPr>
            <p:nvPr/>
          </p:nvSpPr>
          <p:spPr>
            <a:xfrm>
              <a:off x="5960186" y="2970073"/>
              <a:ext cx="344128" cy="37970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/>
            <a:p>
              <a:r>
                <a:rPr lang="en-US" sz="1500" b="0" i="0" dirty="0">
                  <a:solidFill>
                    <a:schemeClr val="bg1"/>
                  </a:solidFill>
                  <a:latin typeface="Red Hat Display" panose="02010503040201060303" pitchFamily="2" charset="77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844D69A3-16AD-C34D-A355-843F46F2E15B}"/>
              </a:ext>
            </a:extLst>
          </p:cNvPr>
          <p:cNvGrpSpPr/>
          <p:nvPr/>
        </p:nvGrpSpPr>
        <p:grpSpPr>
          <a:xfrm>
            <a:off x="905611" y="5253236"/>
            <a:ext cx="471949" cy="629265"/>
            <a:chOff x="9494420" y="2830781"/>
            <a:chExt cx="629265" cy="629265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CB5C6E3C-B010-AF40-8B6D-C962E8FA1239}"/>
                </a:ext>
              </a:extLst>
            </p:cNvPr>
            <p:cNvSpPr/>
            <p:nvPr/>
          </p:nvSpPr>
          <p:spPr>
            <a:xfrm>
              <a:off x="9494420" y="2830781"/>
              <a:ext cx="629265" cy="629265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b="0" i="0" dirty="0">
                <a:latin typeface="Red Hat Display" panose="02010503040201060303" pitchFamily="2" charset="77"/>
              </a:endParaRPr>
            </a:p>
          </p:txBody>
        </p:sp>
        <p:sp>
          <p:nvSpPr>
            <p:cNvPr id="50" name="Title 1">
              <a:extLst>
                <a:ext uri="{FF2B5EF4-FFF2-40B4-BE49-F238E27FC236}">
                  <a16:creationId xmlns:a16="http://schemas.microsoft.com/office/drawing/2014/main" id="{2F9EB9F7-3313-F240-85AD-94DF9B4A3B3D}"/>
                </a:ext>
              </a:extLst>
            </p:cNvPr>
            <p:cNvSpPr txBox="1">
              <a:spLocks/>
            </p:cNvSpPr>
            <p:nvPr/>
          </p:nvSpPr>
          <p:spPr>
            <a:xfrm>
              <a:off x="9641671" y="2973473"/>
              <a:ext cx="344128" cy="37970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/>
            <a:p>
              <a:r>
                <a:rPr lang="en-US" sz="1500" b="0" i="0" dirty="0">
                  <a:solidFill>
                    <a:schemeClr val="bg1"/>
                  </a:solidFill>
                  <a:latin typeface="Red Hat Display" panose="02010503040201060303" pitchFamily="2" charset="77"/>
                  <a:cs typeface="Arial" panose="020B0604020202020204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114651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3BC2AE7-C29F-2F49-A71F-2E9E4330906F}"/>
              </a:ext>
            </a:extLst>
          </p:cNvPr>
          <p:cNvSpPr/>
          <p:nvPr userDrawn="1"/>
        </p:nvSpPr>
        <p:spPr>
          <a:xfrm>
            <a:off x="-9854" y="1"/>
            <a:ext cx="9173561" cy="17588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 dirty="0">
              <a:latin typeface="Red Hat Display" panose="02010503040201060303" pitchFamily="2" charset="77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BD4CD4-1B6D-3F43-B2A8-C6DE0FF6CB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2810"/>
          <a:stretch/>
        </p:blipFill>
        <p:spPr>
          <a:xfrm>
            <a:off x="1" y="0"/>
            <a:ext cx="4242391" cy="685800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871755" y="6356352"/>
            <a:ext cx="126873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Red Hat Display" panose="02010503040201060303" pitchFamily="2" charset="77"/>
              </a:defRPr>
            </a:lvl1pPr>
          </a:lstStyle>
          <a:p>
            <a:fld id="{472A2E71-E917-4949-A13D-65BB747494D1}" type="datetimeFigureOut">
              <a:rPr lang="en-US" smtClean="0"/>
              <a:pPr/>
              <a:t>2/28/2022</a:t>
            </a:fld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47735B5-E26A-3C4E-8737-07AB7268FF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8651" y="0"/>
            <a:ext cx="3613741" cy="6858000"/>
          </a:xfr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D4223F0F-56C1-5C46-94A3-EB53B3820E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55549" y="2896795"/>
            <a:ext cx="3667457" cy="1758879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Red Hat Display" panose="02010503040201060303" pitchFamily="2" charset="77"/>
              </a:defRPr>
            </a:lvl1pPr>
          </a:lstStyle>
          <a:p>
            <a:pPr lvl="0"/>
            <a:r>
              <a:rPr lang="en-US" dirty="0"/>
              <a:t>About Section goes here.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8A0561DC-3648-0040-BB94-6171DF73E4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55549" y="4964980"/>
            <a:ext cx="3667457" cy="853187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Red Hat Display" panose="02010503040201060303" pitchFamily="2" charset="77"/>
              </a:defRPr>
            </a:lvl1pPr>
          </a:lstStyle>
          <a:p>
            <a:pPr lvl="0"/>
            <a:r>
              <a:rPr lang="en-US" dirty="0"/>
              <a:t>“Quote Goes here”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C09F0B28-7C7C-7146-8913-32AE7374B35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1" y="2001626"/>
            <a:ext cx="4051005" cy="585863"/>
          </a:xfrm>
        </p:spPr>
        <p:txBody>
          <a:bodyPr>
            <a:normAutofit/>
          </a:bodyPr>
          <a:lstStyle>
            <a:lvl1pPr marL="0" indent="0">
              <a:buNone/>
              <a:defRPr sz="2800" b="1" i="0">
                <a:solidFill>
                  <a:schemeClr val="tx1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8D2768B-426E-4D44-B8E6-2A584557D1A3}"/>
              </a:ext>
            </a:extLst>
          </p:cNvPr>
          <p:cNvSpPr/>
          <p:nvPr userDrawn="1"/>
        </p:nvSpPr>
        <p:spPr>
          <a:xfrm>
            <a:off x="4751109" y="2896794"/>
            <a:ext cx="47134" cy="119406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 dirty="0">
              <a:latin typeface="Red Hat Display" panose="02010503040201060303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072453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/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2A9125D-5131-D94A-A4BB-D32B0FCE9E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1583267"/>
          </a:xfrm>
          <a:prstGeom prst="rect">
            <a:avLst/>
          </a:prstGeom>
        </p:spPr>
      </p:pic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909AB11F-55E9-D64C-9521-B92ABD7109B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04006" y="3028260"/>
            <a:ext cx="3200399" cy="2381803"/>
          </a:xfrm>
        </p:spPr>
        <p:txBody>
          <a:bodyPr/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Red Hat Display" panose="02010503040201060303" pitchFamily="2" charset="77"/>
              </a:defRPr>
            </a:lvl1pPr>
            <a:lvl2pPr marL="600067" marR="0" indent="-257175" algn="l" defTabSz="685783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1200" b="0" i="0">
                <a:solidFill>
                  <a:schemeClr val="tx1"/>
                </a:solidFill>
                <a:latin typeface="Red Hat Display" panose="02010503040201060303" pitchFamily="2" charset="77"/>
              </a:defRPr>
            </a:lvl2pPr>
            <a:lvl3pPr>
              <a:defRPr>
                <a:latin typeface="Red Hat Display" panose="02010503040201060303" pitchFamily="2" charset="77"/>
              </a:defRPr>
            </a:lvl3pPr>
            <a:lvl4pPr>
              <a:defRPr>
                <a:latin typeface="Red Hat Display" panose="02010503040201060303" pitchFamily="2" charset="77"/>
              </a:defRPr>
            </a:lvl4pPr>
            <a:lvl5pPr>
              <a:defRPr>
                <a:latin typeface="Red Hat Display" panose="02010503040201060303" pitchFamily="2" charset="77"/>
              </a:defRPr>
            </a:lvl5pPr>
          </a:lstStyle>
          <a:p>
            <a:pPr lvl="0"/>
            <a:r>
              <a:rPr lang="en-US" dirty="0"/>
              <a:t>Information section goes here.</a:t>
            </a:r>
          </a:p>
          <a:p>
            <a:pPr lvl="1"/>
            <a:r>
              <a:rPr lang="en-US" dirty="0"/>
              <a:t>Supporting Idea</a:t>
            </a:r>
          </a:p>
          <a:p>
            <a:pPr lvl="1"/>
            <a:endParaRPr lang="en-US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062A7D61-3B4A-8147-8BC6-292BB58BDF2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39597" y="3028260"/>
            <a:ext cx="3200398" cy="2381803"/>
          </a:xfrm>
        </p:spPr>
        <p:txBody>
          <a:bodyPr/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Red Hat Display" panose="02010503040201060303" pitchFamily="2" charset="77"/>
              </a:defRPr>
            </a:lvl1pPr>
            <a:lvl2pPr marL="600067" marR="0" indent="-257175" algn="l" defTabSz="685783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1200" b="0" i="0">
                <a:solidFill>
                  <a:schemeClr val="tx1"/>
                </a:solidFill>
                <a:latin typeface="Red Hat Display" panose="02010503040201060303" pitchFamily="2" charset="77"/>
              </a:defRPr>
            </a:lvl2pPr>
            <a:lvl3pPr>
              <a:defRPr>
                <a:latin typeface="Red Hat Display" panose="02010503040201060303" pitchFamily="2" charset="77"/>
              </a:defRPr>
            </a:lvl3pPr>
            <a:lvl4pPr>
              <a:defRPr>
                <a:latin typeface="Red Hat Display" panose="02010503040201060303" pitchFamily="2" charset="77"/>
              </a:defRPr>
            </a:lvl4pPr>
            <a:lvl5pPr>
              <a:defRPr>
                <a:latin typeface="Red Hat Display" panose="02010503040201060303" pitchFamily="2" charset="77"/>
              </a:defRPr>
            </a:lvl5pPr>
          </a:lstStyle>
          <a:p>
            <a:pPr lvl="0"/>
            <a:r>
              <a:rPr lang="en-US" dirty="0"/>
              <a:t>Information section goes here.</a:t>
            </a:r>
          </a:p>
          <a:p>
            <a:pPr lvl="1"/>
            <a:r>
              <a:rPr lang="en-US" dirty="0"/>
              <a:t>Supporting Idea</a:t>
            </a:r>
          </a:p>
          <a:p>
            <a:pPr lvl="1"/>
            <a:endParaRPr lang="en-US" dirty="0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FC4AEB3F-5409-494B-A98D-C3D9F99DED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0201" y="498702"/>
            <a:ext cx="7110617" cy="585863"/>
          </a:xfrm>
        </p:spPr>
        <p:txBody>
          <a:bodyPr lIns="0">
            <a:normAutofit/>
          </a:bodyPr>
          <a:lstStyle>
            <a:lvl1pPr marL="0" indent="0">
              <a:buNone/>
              <a:defRPr sz="2800" b="1" i="0">
                <a:solidFill>
                  <a:schemeClr val="bg1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1BBE470-94C5-C446-9CCF-9FFFE306920D}"/>
              </a:ext>
            </a:extLst>
          </p:cNvPr>
          <p:cNvSpPr txBox="1">
            <a:spLocks/>
          </p:cNvSpPr>
          <p:nvPr userDrawn="1"/>
        </p:nvSpPr>
        <p:spPr>
          <a:xfrm>
            <a:off x="1004005" y="2529557"/>
            <a:ext cx="3200399" cy="432611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b="1" i="0" kern="1200">
                <a:solidFill>
                  <a:schemeClr val="tx1"/>
                </a:solidFill>
                <a:latin typeface="Red Hat Display" panose="02010503040201060303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 sz="1600" b="0" i="0" dirty="0">
                <a:solidFill>
                  <a:schemeClr val="bg1"/>
                </a:solidFill>
                <a:latin typeface="Red Hat Display" panose="02010503040201060303" pitchFamily="2" charset="77"/>
              </a:rPr>
              <a:t>TITLE GOES HERE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5A926FD6-8323-C340-875A-B94AEFB4B365}"/>
              </a:ext>
            </a:extLst>
          </p:cNvPr>
          <p:cNvSpPr txBox="1">
            <a:spLocks/>
          </p:cNvSpPr>
          <p:nvPr userDrawn="1"/>
        </p:nvSpPr>
        <p:spPr>
          <a:xfrm>
            <a:off x="4939598" y="2529556"/>
            <a:ext cx="3200398" cy="432611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b="1" i="0" kern="1200">
                <a:solidFill>
                  <a:schemeClr val="tx1"/>
                </a:solidFill>
                <a:latin typeface="Red Hat Display" panose="02010503040201060303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 sz="1600" b="0" i="0" dirty="0">
                <a:solidFill>
                  <a:schemeClr val="bg1"/>
                </a:solidFill>
                <a:latin typeface="Red Hat Display" panose="02010503040201060303" pitchFamily="2" charset="77"/>
              </a:rPr>
              <a:t>TITLE GOES HERE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5DA8A11-4B48-F649-987D-1F452FFA11EE}"/>
              </a:ext>
            </a:extLst>
          </p:cNvPr>
          <p:cNvSpPr/>
          <p:nvPr userDrawn="1"/>
        </p:nvSpPr>
        <p:spPr>
          <a:xfrm rot="16200000">
            <a:off x="433553" y="774488"/>
            <a:ext cx="953716" cy="342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 dirty="0">
              <a:solidFill>
                <a:schemeClr val="tx1"/>
              </a:solidFill>
              <a:latin typeface="Red Hat Display" panose="02010503040201060303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429986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5FA75D0-D724-5349-92A7-48D3D4335E83}"/>
              </a:ext>
            </a:extLst>
          </p:cNvPr>
          <p:cNvSpPr/>
          <p:nvPr userDrawn="1"/>
        </p:nvSpPr>
        <p:spPr>
          <a:xfrm>
            <a:off x="346165" y="6296298"/>
            <a:ext cx="3828125" cy="561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 dirty="0">
              <a:latin typeface="Red Hat Display" panose="02010503040201060303" pitchFamily="2" charset="77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75385C0-C70E-114A-B499-C4BAF93E7683}"/>
              </a:ext>
            </a:extLst>
          </p:cNvPr>
          <p:cNvSpPr/>
          <p:nvPr userDrawn="1"/>
        </p:nvSpPr>
        <p:spPr>
          <a:xfrm>
            <a:off x="-9854" y="1"/>
            <a:ext cx="9173561" cy="23198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 dirty="0">
              <a:latin typeface="Red Hat Display" panose="02010503040201060303" pitchFamily="2" charset="77"/>
            </a:endParaRP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494F97A1-C643-6F49-9ED1-EEC92AF1F87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19301" y="449793"/>
            <a:ext cx="2127647" cy="2835275"/>
          </a:xfrm>
          <a:pattFill prst="pct6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33" name="Picture Placeholder 31">
            <a:extLst>
              <a:ext uri="{FF2B5EF4-FFF2-40B4-BE49-F238E27FC236}">
                <a16:creationId xmlns:a16="http://schemas.microsoft.com/office/drawing/2014/main" id="{C1F236D9-28E5-5C45-B0D4-4E6E1B67611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343401" y="449793"/>
            <a:ext cx="2127647" cy="2835275"/>
          </a:xfrm>
          <a:pattFill prst="pct6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34" name="Picture Placeholder 31">
            <a:extLst>
              <a:ext uri="{FF2B5EF4-FFF2-40B4-BE49-F238E27FC236}">
                <a16:creationId xmlns:a16="http://schemas.microsoft.com/office/drawing/2014/main" id="{D1F8E7F2-4041-8A43-B647-7986A7B4A40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67501" y="449793"/>
            <a:ext cx="2127647" cy="2835275"/>
          </a:xfrm>
          <a:pattFill prst="pct6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35" name="Picture Placeholder 31">
            <a:extLst>
              <a:ext uri="{FF2B5EF4-FFF2-40B4-BE49-F238E27FC236}">
                <a16:creationId xmlns:a16="http://schemas.microsoft.com/office/drawing/2014/main" id="{A0570B90-D704-CE46-A145-D401CBAE5A1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019301" y="3531660"/>
            <a:ext cx="2127647" cy="2835275"/>
          </a:xfrm>
          <a:pattFill prst="pct6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36" name="Picture Placeholder 31">
            <a:extLst>
              <a:ext uri="{FF2B5EF4-FFF2-40B4-BE49-F238E27FC236}">
                <a16:creationId xmlns:a16="http://schemas.microsoft.com/office/drawing/2014/main" id="{B3D24EDF-B669-C242-A1A9-E2770093219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43401" y="3531660"/>
            <a:ext cx="2127647" cy="2835275"/>
          </a:xfrm>
          <a:pattFill prst="pct6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37" name="Picture Placeholder 31">
            <a:extLst>
              <a:ext uri="{FF2B5EF4-FFF2-40B4-BE49-F238E27FC236}">
                <a16:creationId xmlns:a16="http://schemas.microsoft.com/office/drawing/2014/main" id="{06A9AAC6-D531-F146-A8F5-2EF97BC7E9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67501" y="3531659"/>
            <a:ext cx="2127647" cy="2835275"/>
          </a:xfrm>
          <a:pattFill prst="pct6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0250C45D-83E2-4B40-94D3-F237EBAE8F6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0579" y="833719"/>
            <a:ext cx="1472268" cy="1486149"/>
          </a:xfrm>
        </p:spPr>
        <p:txBody>
          <a:bodyPr lIns="0" anchor="b" anchorCtr="0">
            <a:normAutofit/>
          </a:bodyPr>
          <a:lstStyle>
            <a:lvl1pPr marL="0" indent="0" algn="r">
              <a:buNone/>
              <a:defRPr sz="2400" b="0" i="0">
                <a:solidFill>
                  <a:schemeClr val="bg2"/>
                </a:solidFill>
                <a:latin typeface="Red Hat Display" panose="02010503040201060303" pitchFamily="2" charset="77"/>
              </a:defRPr>
            </a:lvl1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0AE349F6-55B0-C24C-8DFA-86EC288DB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0579" y="2410510"/>
            <a:ext cx="1472268" cy="3434479"/>
          </a:xfrm>
        </p:spPr>
        <p:txBody>
          <a:bodyPr lIns="0" tIns="0" anchor="t" anchorCtr="0">
            <a:normAutofit/>
          </a:bodyPr>
          <a:lstStyle>
            <a:lvl1pPr marL="0" indent="0" algn="r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Red Hat Display" panose="02010503040201060303" pitchFamily="2" charset="77"/>
              </a:defRPr>
            </a:lvl1pPr>
          </a:lstStyle>
          <a:p>
            <a:pPr lvl="0"/>
            <a:r>
              <a:rPr lang="en-US" dirty="0"/>
              <a:t>Descriptive paragraph goes here.</a:t>
            </a:r>
          </a:p>
        </p:txBody>
      </p:sp>
    </p:spTree>
    <p:extLst>
      <p:ext uri="{BB962C8B-B14F-4D97-AF65-F5344CB8AC3E}">
        <p14:creationId xmlns:p14="http://schemas.microsoft.com/office/powerpoint/2010/main" val="41574778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F4654AE-A608-3A4B-8DE7-35161BFF9FF5}"/>
              </a:ext>
            </a:extLst>
          </p:cNvPr>
          <p:cNvSpPr/>
          <p:nvPr userDrawn="1"/>
        </p:nvSpPr>
        <p:spPr>
          <a:xfrm>
            <a:off x="-29562" y="0"/>
            <a:ext cx="917356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 dirty="0">
              <a:solidFill>
                <a:schemeClr val="accent4"/>
              </a:solidFill>
              <a:latin typeface="Red Hat Display" panose="02010503040201060303" pitchFamily="2" charset="77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BB2EF5-7976-AF49-8366-83C57B812A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68000"/>
          </a:blip>
          <a:srcRect l="214" t="8751" r="494" b="776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D6263A19-899D-9243-A640-2F062A146C2A}"/>
              </a:ext>
            </a:extLst>
          </p:cNvPr>
          <p:cNvSpPr txBox="1">
            <a:spLocks/>
          </p:cNvSpPr>
          <p:nvPr userDrawn="1"/>
        </p:nvSpPr>
        <p:spPr>
          <a:xfrm>
            <a:off x="1456660" y="3012749"/>
            <a:ext cx="6230679" cy="1142300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i="0" dirty="0">
                <a:solidFill>
                  <a:schemeClr val="bg1"/>
                </a:solidFill>
                <a:latin typeface="Arial Black" panose="020B0604020202020204" pitchFamily="34" charset="0"/>
              </a:rPr>
              <a:t>Questions?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BCDFA4B-E51D-CD48-8CBF-F8898C9EB1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85999" y="5602141"/>
            <a:ext cx="4572000" cy="40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1661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6991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6F20EE2-F73A-7446-A6DF-343BBA4C23A9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 dirty="0">
              <a:latin typeface="Red Hat Display" panose="02010503040201060303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498861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028A934-3162-EB4A-A6C0-C62AE0C26070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 dirty="0">
              <a:latin typeface="Red Hat Display" panose="02010503040201060303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761073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132DA-8A1A-684D-AA21-D546FFB3C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A3CE8F-8E9F-A143-A03B-6A5C10A176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915DB8-D4E6-E849-A553-7F24172AB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FBD7-7009-E045-B41E-0E4606034557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8356F3-61AA-594B-BBA0-E84DDEDA5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B6F88B-2D42-9149-9C0A-447142C5E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CEF88-78A3-E148-AABC-BEA415A199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2518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CE47E-173D-7746-85F6-6112446B6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1C3134-DEC2-1544-967E-EC34F5E2E8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182D94-AD58-B34A-8694-1BC9C87F85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47B202-2931-8D4D-9E69-E80A2C040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FBD7-7009-E045-B41E-0E4606034557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C5E9B6-93CA-7448-ADD5-978B5E930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92097D-1789-B748-A4A2-0C14A8565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CEF88-78A3-E148-AABC-BEA415A199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267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4460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0310084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095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164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883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080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440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409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620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image" Target="../media/image2.emf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5F3D5F-761B-4046-A6E0-282303DC4675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097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288967"/>
            <a:ext cx="7886699" cy="4887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285692-983A-A248-8231-B8CAB56CC705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0" y="1"/>
            <a:ext cx="9144000" cy="97419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D519DE8-2791-B541-B2A5-C9EF3FF1515E}"/>
              </a:ext>
            </a:extLst>
          </p:cNvPr>
          <p:cNvSpPr/>
          <p:nvPr userDrawn="1"/>
        </p:nvSpPr>
        <p:spPr>
          <a:xfrm rot="16200000" flipV="1">
            <a:off x="341941" y="496732"/>
            <a:ext cx="607706" cy="342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 dirty="0">
              <a:solidFill>
                <a:schemeClr val="tx1"/>
              </a:solidFill>
              <a:latin typeface="Red Hat Display" panose="02010503040201060303" pitchFamily="2" charset="77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8B4270B-1095-1C4F-A6F2-BFF495E39F9A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628651" y="6419322"/>
            <a:ext cx="3370217" cy="300038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FAD6FF-696D-9148-8A1F-014133386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703" y="136524"/>
            <a:ext cx="7886700" cy="83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Title Goes Here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9B547B-B9F8-1F45-B478-591852B45AEA}"/>
              </a:ext>
            </a:extLst>
          </p:cNvPr>
          <p:cNvSpPr txBox="1"/>
          <p:nvPr userDrawn="1"/>
        </p:nvSpPr>
        <p:spPr>
          <a:xfrm>
            <a:off x="7709926" y="6419322"/>
            <a:ext cx="9364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5B9633C3-66DA-174A-8C1B-414C91C96627}" type="slidenum">
              <a:rPr lang="en-US" sz="900" b="0" i="0" smtClean="0">
                <a:solidFill>
                  <a:schemeClr val="accent6">
                    <a:lumMod val="75000"/>
                  </a:schemeClr>
                </a:solidFill>
                <a:latin typeface="Red Hat Display" panose="02010503040201060303" pitchFamily="2" charset="77"/>
              </a:rPr>
              <a:pPr algn="r"/>
              <a:t>‹#›</a:t>
            </a:fld>
            <a:endParaRPr lang="en-US" sz="900" b="0" i="0" dirty="0">
              <a:solidFill>
                <a:schemeClr val="accent6">
                  <a:lumMod val="75000"/>
                </a:schemeClr>
              </a:solidFill>
              <a:latin typeface="Red Hat Display" panose="02010503040201060303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3188F3-B2F0-1A42-AF8F-FC9F2A7CE52E}"/>
              </a:ext>
            </a:extLst>
          </p:cNvPr>
          <p:cNvSpPr txBox="1"/>
          <p:nvPr userDrawn="1"/>
        </p:nvSpPr>
        <p:spPr>
          <a:xfrm>
            <a:off x="6084360" y="6419323"/>
            <a:ext cx="1986423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5DF4359C-9BB2-9145-B018-A8FE93BFD89C}" type="datetime3">
              <a:rPr lang="en-US" sz="750" b="0" i="0" smtClean="0">
                <a:solidFill>
                  <a:schemeClr val="accent6">
                    <a:lumMod val="75000"/>
                  </a:schemeClr>
                </a:solidFill>
                <a:latin typeface="Red Hat Display" panose="02010503040201060303" pitchFamily="2" charset="77"/>
              </a:rPr>
              <a:t>28 February 2022</a:t>
            </a:fld>
            <a:endParaRPr lang="en-US" sz="750" b="0" i="0" dirty="0">
              <a:solidFill>
                <a:schemeClr val="accent6">
                  <a:lumMod val="75000"/>
                </a:schemeClr>
              </a:solidFill>
              <a:latin typeface="Red Hat Display" panose="02010503040201060303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15873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  <p:sldLayoutId id="2147483838" r:id="rId12"/>
    <p:sldLayoutId id="2147483839" r:id="rId13"/>
    <p:sldLayoutId id="2147483840" r:id="rId14"/>
    <p:sldLayoutId id="2147483841" r:id="rId15"/>
    <p:sldLayoutId id="2147483842" r:id="rId16"/>
    <p:sldLayoutId id="2147483843" r:id="rId17"/>
    <p:sldLayoutId id="2147483844" r:id="rId18"/>
    <p:sldLayoutId id="2147483845" r:id="rId19"/>
    <p:sldLayoutId id="2147483846" r:id="rId20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b="0" i="0" kern="1200">
          <a:solidFill>
            <a:schemeClr val="bg1"/>
          </a:solidFill>
          <a:latin typeface="Red Hat Display" panose="02010503040201060303" pitchFamily="2" charset="77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b="0" i="0" kern="1200">
          <a:solidFill>
            <a:schemeClr val="tx1"/>
          </a:solidFill>
          <a:latin typeface="Red Hat Display" panose="02010503040201060303" pitchFamily="2" charset="77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Red Hat Display" panose="02010503040201060303" pitchFamily="2" charset="77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Red Hat Display" panose="02010503040201060303" pitchFamily="2" charset="77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Red Hat Display" panose="02010503040201060303" pitchFamily="2" charset="77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Red Hat Display" panose="02010503040201060303" pitchFamily="2" charset="77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jpeg"/><Relationship Id="rId5" Type="http://schemas.openxmlformats.org/officeDocument/2006/relationships/image" Target="../media/image12.tiff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image" Target="../media/image41.png"/><Relationship Id="rId7" Type="http://schemas.openxmlformats.org/officeDocument/2006/relationships/image" Target="../media/image45.t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4.tif"/><Relationship Id="rId5" Type="http://schemas.openxmlformats.org/officeDocument/2006/relationships/image" Target="../media/image43.tif"/><Relationship Id="rId4" Type="http://schemas.openxmlformats.org/officeDocument/2006/relationships/image" Target="../media/image42.t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emf"/><Relationship Id="rId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://science.whoi.edu/users/olga/SPIROPA/SPIROPA.html" TargetMode="External"/><Relationship Id="rId3" Type="http://schemas.openxmlformats.org/officeDocument/2006/relationships/image" Target="../media/image58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4" Type="http://schemas.openxmlformats.org/officeDocument/2006/relationships/hyperlink" Target="https://doi.org/10.1029/2021JC017715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9.tiff"/><Relationship Id="rId5" Type="http://schemas.openxmlformats.org/officeDocument/2006/relationships/image" Target="../media/image11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056" y="518160"/>
            <a:ext cx="6769344" cy="5577840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6F17F3D7-BC4F-4DCD-9A4A-5273CAAB1B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2" y="1719677"/>
            <a:ext cx="1005840" cy="10058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5EC03D-F6A9-4E96-ABA0-031D500C66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62" y="3066510"/>
            <a:ext cx="914400" cy="923454"/>
          </a:xfrm>
          <a:prstGeom prst="rect">
            <a:avLst/>
          </a:prstGeom>
        </p:spPr>
      </p:pic>
      <p:pic>
        <p:nvPicPr>
          <p:cNvPr id="6" name="Picture 5" descr="A picture containing text, sign, outdoor&#10;&#10;Description automatically generated">
            <a:extLst>
              <a:ext uri="{FF2B5EF4-FFF2-40B4-BE49-F238E27FC236}">
                <a16:creationId xmlns:a16="http://schemas.microsoft.com/office/drawing/2014/main" id="{5DE97B51-C45E-47D6-AFE0-F51E646390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3" y="132785"/>
            <a:ext cx="2617914" cy="640080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E00A708A-8A6A-4846-8EF4-FD30CC4A6F6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" y="5806340"/>
            <a:ext cx="2483513" cy="640080"/>
          </a:xfrm>
          <a:prstGeom prst="rect">
            <a:avLst/>
          </a:prstGeom>
        </p:spPr>
      </p:pic>
      <p:pic>
        <p:nvPicPr>
          <p:cNvPr id="10" name="Picture 9" descr="A picture containing text, sign, dark&#10;&#10;Description automatically generated">
            <a:extLst>
              <a:ext uri="{FF2B5EF4-FFF2-40B4-BE49-F238E27FC236}">
                <a16:creationId xmlns:a16="http://schemas.microsoft.com/office/drawing/2014/main" id="{85403AF4-ED0A-4A10-88D3-473DB2991C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84" y="4567944"/>
            <a:ext cx="984738" cy="640080"/>
          </a:xfrm>
          <a:prstGeom prst="rect">
            <a:avLst/>
          </a:prstGeom>
        </p:spPr>
      </p:pic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0C563E36-B81F-4D3B-B420-E001B06E76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982" y="5907804"/>
            <a:ext cx="2186608" cy="914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82D8394-CE63-48E5-9AD2-E0F3D9B9F0D2}"/>
              </a:ext>
            </a:extLst>
          </p:cNvPr>
          <p:cNvSpPr txBox="1"/>
          <p:nvPr/>
        </p:nvSpPr>
        <p:spPr>
          <a:xfrm>
            <a:off x="69148" y="813620"/>
            <a:ext cx="12634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McGillicuddy</a:t>
            </a:r>
          </a:p>
          <a:p>
            <a:r>
              <a:rPr lang="en-US" sz="1600" dirty="0"/>
              <a:t>Sosik</a:t>
            </a:r>
          </a:p>
          <a:p>
            <a:r>
              <a:rPr lang="en-US" sz="1600" dirty="0"/>
              <a:t>Zhang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FF425A-441A-4ADD-ADC3-4D2C53BBA197}"/>
              </a:ext>
            </a:extLst>
          </p:cNvPr>
          <p:cNvSpPr txBox="1"/>
          <p:nvPr/>
        </p:nvSpPr>
        <p:spPr>
          <a:xfrm>
            <a:off x="177952" y="2613532"/>
            <a:ext cx="7330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Turner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F2E2B1-A7B3-4820-9C4B-D242BD0F24E5}"/>
              </a:ext>
            </a:extLst>
          </p:cNvPr>
          <p:cNvSpPr txBox="1"/>
          <p:nvPr/>
        </p:nvSpPr>
        <p:spPr>
          <a:xfrm>
            <a:off x="82403" y="6538067"/>
            <a:ext cx="726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Smith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70D7E44-4120-420F-9958-14FA7F098642}"/>
              </a:ext>
            </a:extLst>
          </p:cNvPr>
          <p:cNvSpPr txBox="1"/>
          <p:nvPr/>
        </p:nvSpPr>
        <p:spPr>
          <a:xfrm>
            <a:off x="71121" y="5215269"/>
            <a:ext cx="791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Stanley</a:t>
            </a:r>
          </a:p>
        </p:txBody>
      </p:sp>
      <p:pic>
        <p:nvPicPr>
          <p:cNvPr id="1026" name="Picture 2" descr="Rutgers Scarlet Knights / Big Ten Conference • Download Rutgers Scarlet  Knights vector logo SVG • Logotyp.us">
            <a:extLst>
              <a:ext uri="{FF2B5EF4-FFF2-40B4-BE49-F238E27FC236}">
                <a16:creationId xmlns:a16="http://schemas.microsoft.com/office/drawing/2014/main" id="{26A31BE8-9727-481C-A42E-0D8D659066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81"/>
          <a:stretch/>
        </p:blipFill>
        <p:spPr bwMode="auto">
          <a:xfrm>
            <a:off x="8245125" y="4121067"/>
            <a:ext cx="871728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https://www.nsf.gov/images/logos/nsf1.jpg">
            <a:extLst>
              <a:ext uri="{FF2B5EF4-FFF2-40B4-BE49-F238E27FC236}">
                <a16:creationId xmlns:a16="http://schemas.microsoft.com/office/drawing/2014/main" id="{C003822E-5AAC-4874-8B3E-1EACC16F66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1985" y="112850"/>
            <a:ext cx="1181605" cy="118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BF33F40-36BA-488F-8045-20D05F247855}"/>
              </a:ext>
            </a:extLst>
          </p:cNvPr>
          <p:cNvSpPr txBox="1"/>
          <p:nvPr/>
        </p:nvSpPr>
        <p:spPr>
          <a:xfrm>
            <a:off x="124736" y="3951790"/>
            <a:ext cx="8575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Petitpas</a:t>
            </a:r>
          </a:p>
        </p:txBody>
      </p:sp>
      <p:pic>
        <p:nvPicPr>
          <p:cNvPr id="3074" name="Picture 2" descr="university-of-sao-paulo-logo - Combat Blindness International">
            <a:extLst>
              <a:ext uri="{FF2B5EF4-FFF2-40B4-BE49-F238E27FC236}">
                <a16:creationId xmlns:a16="http://schemas.microsoft.com/office/drawing/2014/main" id="{2DD56E4D-9C18-429E-A4F7-D10B6B1277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97"/>
          <a:stretch/>
        </p:blipFill>
        <p:spPr bwMode="auto">
          <a:xfrm>
            <a:off x="7639855" y="4947391"/>
            <a:ext cx="1486319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86838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FB56E3A0-66A4-4F54-B279-DBE67130EA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245" y="2617305"/>
            <a:ext cx="3929988" cy="4114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EF64CB-BB12-204E-906E-8A5A75299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80131"/>
            <a:ext cx="8515350" cy="994172"/>
          </a:xfrm>
        </p:spPr>
        <p:txBody>
          <a:bodyPr>
            <a:normAutofit/>
          </a:bodyPr>
          <a:lstStyle/>
          <a:p>
            <a:r>
              <a:rPr lang="en-US" sz="2400" dirty="0"/>
              <a:t>Why is enhanced chlorophyll not visible in the seasonal means?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FAF9BC-9D55-46F1-8B8D-D74D18E1B9A8}"/>
              </a:ext>
            </a:extLst>
          </p:cNvPr>
          <p:cNvSpPr txBox="1"/>
          <p:nvPr/>
        </p:nvSpPr>
        <p:spPr>
          <a:xfrm>
            <a:off x="771525" y="226785"/>
            <a:ext cx="8229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What about the top-down control hypothesis?</a:t>
            </a:r>
          </a:p>
        </p:txBody>
      </p:sp>
      <p:pic>
        <p:nvPicPr>
          <p:cNvPr id="13" name="Picture 12" descr="A picture containing dark, black, night, outdoor object&#10;&#10;Description automatically generated">
            <a:extLst>
              <a:ext uri="{FF2B5EF4-FFF2-40B4-BE49-F238E27FC236}">
                <a16:creationId xmlns:a16="http://schemas.microsoft.com/office/drawing/2014/main" id="{D6DD8BAD-B718-44F6-BAD9-713B855763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4" t="20719" r="20149" b="21930"/>
          <a:stretch/>
        </p:blipFill>
        <p:spPr>
          <a:xfrm>
            <a:off x="4629847" y="1062999"/>
            <a:ext cx="1600200" cy="1245498"/>
          </a:xfrm>
          <a:prstGeom prst="rect">
            <a:avLst/>
          </a:prstGeom>
        </p:spPr>
      </p:pic>
      <p:pic>
        <p:nvPicPr>
          <p:cNvPr id="15" name="Picture 14" descr="A light in the dark&#10;&#10;Description automatically generated with low confidence">
            <a:extLst>
              <a:ext uri="{FF2B5EF4-FFF2-40B4-BE49-F238E27FC236}">
                <a16:creationId xmlns:a16="http://schemas.microsoft.com/office/drawing/2014/main" id="{69CF814A-A358-4046-86A7-7E20A9AE44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0" t="19218" r="25971" b="20944"/>
          <a:stretch/>
        </p:blipFill>
        <p:spPr>
          <a:xfrm>
            <a:off x="8138837" y="2070496"/>
            <a:ext cx="914400" cy="683943"/>
          </a:xfrm>
          <a:prstGeom prst="rect">
            <a:avLst/>
          </a:prstGeom>
        </p:spPr>
      </p:pic>
      <p:pic>
        <p:nvPicPr>
          <p:cNvPr id="17" name="Picture 16" descr="A galaxy in space&#10;&#10;Description automatically generated with medium confidence">
            <a:extLst>
              <a:ext uri="{FF2B5EF4-FFF2-40B4-BE49-F238E27FC236}">
                <a16:creationId xmlns:a16="http://schemas.microsoft.com/office/drawing/2014/main" id="{73139953-9107-4B1C-9528-826A08D3745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37" t="25119" r="24569" b="21628"/>
          <a:stretch/>
        </p:blipFill>
        <p:spPr>
          <a:xfrm>
            <a:off x="6357686" y="1062999"/>
            <a:ext cx="1614032" cy="822960"/>
          </a:xfrm>
          <a:prstGeom prst="rect">
            <a:avLst/>
          </a:prstGeom>
        </p:spPr>
      </p:pic>
      <p:pic>
        <p:nvPicPr>
          <p:cNvPr id="19" name="Picture 18" descr="A picture containing invertebrate, satellite&#10;&#10;Description automatically generated">
            <a:extLst>
              <a:ext uri="{FF2B5EF4-FFF2-40B4-BE49-F238E27FC236}">
                <a16:creationId xmlns:a16="http://schemas.microsoft.com/office/drawing/2014/main" id="{4595E8E9-585E-4C07-A9C0-4E7ACF3D597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3" t="23123" r="21250" b="23823"/>
          <a:stretch/>
        </p:blipFill>
        <p:spPr>
          <a:xfrm>
            <a:off x="8066375" y="1083215"/>
            <a:ext cx="986862" cy="9144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FE7A9B7-BF96-46DA-8D46-B5BD160F4DBC}"/>
              </a:ext>
            </a:extLst>
          </p:cNvPr>
          <p:cNvSpPr txBox="1"/>
          <p:nvPr/>
        </p:nvSpPr>
        <p:spPr>
          <a:xfrm>
            <a:off x="2789686" y="3051501"/>
            <a:ext cx="1297150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Spring 2018</a:t>
            </a:r>
          </a:p>
          <a:p>
            <a:r>
              <a:rPr lang="en-US" dirty="0"/>
              <a:t>N=10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May 2019</a:t>
            </a:r>
          </a:p>
          <a:p>
            <a:r>
              <a:rPr lang="en-US" dirty="0"/>
              <a:t>N=6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July 2019</a:t>
            </a:r>
          </a:p>
          <a:p>
            <a:r>
              <a:rPr lang="en-US" dirty="0"/>
              <a:t>N=7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14196E7-8233-4213-AD5D-54C41AFE1EA6}"/>
              </a:ext>
            </a:extLst>
          </p:cNvPr>
          <p:cNvSpPr txBox="1"/>
          <p:nvPr/>
        </p:nvSpPr>
        <p:spPr>
          <a:xfrm>
            <a:off x="180750" y="969669"/>
            <a:ext cx="4010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Initial results from the DAVPR:</a:t>
            </a:r>
          </a:p>
          <a:p>
            <a:r>
              <a:rPr lang="en-US" sz="2400" dirty="0"/>
              <a:t>Eulerian mean of all transects</a:t>
            </a:r>
          </a:p>
        </p:txBody>
      </p:sp>
      <p:pic>
        <p:nvPicPr>
          <p:cNvPr id="6" name="Picture 5" descr="A person wearing sunglasses and a hat&#10;&#10;Description automatically generated with low confidence">
            <a:extLst>
              <a:ext uri="{FF2B5EF4-FFF2-40B4-BE49-F238E27FC236}">
                <a16:creationId xmlns:a16="http://schemas.microsoft.com/office/drawing/2014/main" id="{0C3EB834-56AC-4242-B9A3-CBA6BA9043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67" y="1823163"/>
            <a:ext cx="891540" cy="11887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E7D1C33-DF9A-4AAC-9AB9-969BFB7C696C}"/>
              </a:ext>
            </a:extLst>
          </p:cNvPr>
          <p:cNvSpPr txBox="1"/>
          <p:nvPr/>
        </p:nvSpPr>
        <p:spPr>
          <a:xfrm>
            <a:off x="1136903" y="2032699"/>
            <a:ext cx="15025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Andrew Hirzel</a:t>
            </a:r>
          </a:p>
          <a:p>
            <a:r>
              <a:rPr lang="en-US" dirty="0"/>
              <a:t>JP Student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3E2D0D-45B7-4C04-80EA-B0A862F90B37}"/>
              </a:ext>
            </a:extLst>
          </p:cNvPr>
          <p:cNvSpPr txBox="1"/>
          <p:nvPr/>
        </p:nvSpPr>
        <p:spPr>
          <a:xfrm>
            <a:off x="6477000" y="3059668"/>
            <a:ext cx="814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S=34.5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B806992-89ED-4973-A930-6B15DBC6196F}"/>
              </a:ext>
            </a:extLst>
          </p:cNvPr>
          <p:cNvSpPr txBox="1"/>
          <p:nvPr/>
        </p:nvSpPr>
        <p:spPr>
          <a:xfrm>
            <a:off x="1136903" y="2569773"/>
            <a:ext cx="7652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1"/>
                </a:solidFill>
                <a:latin typeface="Red Hat Display" panose="02010503040201060303" pitchFamily="2" charset="77"/>
              </a:rPr>
              <a:t>PI05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2E1B08-6DDB-4DF1-86E5-2784189DBE5F}"/>
              </a:ext>
            </a:extLst>
          </p:cNvPr>
          <p:cNvSpPr txBox="1"/>
          <p:nvPr/>
        </p:nvSpPr>
        <p:spPr>
          <a:xfrm>
            <a:off x="5999469" y="2310637"/>
            <a:ext cx="2139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Small copepods</a:t>
            </a:r>
          </a:p>
        </p:txBody>
      </p:sp>
    </p:spTree>
    <p:extLst>
      <p:ext uri="{BB962C8B-B14F-4D97-AF65-F5344CB8AC3E}">
        <p14:creationId xmlns:p14="http://schemas.microsoft.com/office/powerpoint/2010/main" val="27333033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E494E08-DC2B-0F48-B5DE-027C37A81F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4811" y="660832"/>
            <a:ext cx="2603500" cy="2013137"/>
          </a:xfrm>
        </p:spPr>
        <p:txBody>
          <a:bodyPr>
            <a:normAutofit/>
          </a:bodyPr>
          <a:lstStyle/>
          <a:p>
            <a:r>
              <a:rPr lang="en-US" sz="3200" dirty="0"/>
              <a:t>Slope Sea Subsurface Chlorophyll Hotspots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515218-4652-B546-8F1F-D6B5C3AEC70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3289" y="3439108"/>
            <a:ext cx="2603500" cy="1807769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800" dirty="0"/>
              <a:t>Hotspots (</a:t>
            </a:r>
            <a:r>
              <a:rPr lang="en-US" sz="1800" b="1" dirty="0"/>
              <a:t>&gt; 4 µg </a:t>
            </a:r>
            <a:r>
              <a:rPr lang="en-US" sz="1800" b="1" dirty="0" err="1"/>
              <a:t>Chl</a:t>
            </a:r>
            <a:r>
              <a:rPr lang="en-US" sz="1800" b="1" dirty="0"/>
              <a:t>/L</a:t>
            </a:r>
            <a:r>
              <a:rPr lang="en-US" sz="1800" dirty="0"/>
              <a:t>) in 1/3 of slope sea VPR profiles</a:t>
            </a:r>
          </a:p>
          <a:p>
            <a:endParaRPr lang="en-US" sz="1800" dirty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800" dirty="0"/>
              <a:t>~50 m below the surface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FBA4C4-2487-C74A-8987-84E1F7BD9FE9}"/>
              </a:ext>
            </a:extLst>
          </p:cNvPr>
          <p:cNvPicPr/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8168" t="42454" r="27" b="44518"/>
          <a:stretch/>
        </p:blipFill>
        <p:spPr>
          <a:xfrm>
            <a:off x="12277814" y="1902401"/>
            <a:ext cx="156410" cy="7339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1E4923-227A-D040-8D4D-726E1EC57EB3}"/>
              </a:ext>
            </a:extLst>
          </p:cNvPr>
          <p:cNvPicPr/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32774" r="49949" b="33274"/>
          <a:stretch/>
        </p:blipFill>
        <p:spPr>
          <a:xfrm>
            <a:off x="3918656" y="3387414"/>
            <a:ext cx="4301783" cy="252553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04303B2-988D-8A4C-97CC-AD9A4F164BB3}"/>
              </a:ext>
            </a:extLst>
          </p:cNvPr>
          <p:cNvSpPr/>
          <p:nvPr/>
        </p:nvSpPr>
        <p:spPr>
          <a:xfrm>
            <a:off x="4957813" y="3365188"/>
            <a:ext cx="390525" cy="4770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0932185-67B5-2348-84C3-19D4DCFA2984}"/>
              </a:ext>
            </a:extLst>
          </p:cNvPr>
          <p:cNvGrpSpPr/>
          <p:nvPr/>
        </p:nvGrpSpPr>
        <p:grpSpPr>
          <a:xfrm>
            <a:off x="3879408" y="1158107"/>
            <a:ext cx="4025652" cy="2085306"/>
            <a:chOff x="4760688" y="0"/>
            <a:chExt cx="6155770" cy="318871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47D330C-5ED0-0842-A0FF-8AFDBB200FDA}"/>
                </a:ext>
              </a:extLst>
            </p:cNvPr>
            <p:cNvPicPr/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5332" t="1845" r="1819" b="94224"/>
            <a:stretch/>
          </p:blipFill>
          <p:spPr>
            <a:xfrm>
              <a:off x="5772479" y="0"/>
              <a:ext cx="5143979" cy="400201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0EC99C3-DDF6-6644-A110-4E8EC52A5854}"/>
                </a:ext>
              </a:extLst>
            </p:cNvPr>
            <p:cNvPicPr/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5332" t="34872" r="1819" b="36344"/>
            <a:stretch/>
          </p:blipFill>
          <p:spPr>
            <a:xfrm>
              <a:off x="5842290" y="297750"/>
              <a:ext cx="5074168" cy="2890966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E7A1CC3-8E4F-3C4B-AFF0-DE2FE8325034}"/>
                </a:ext>
              </a:extLst>
            </p:cNvPr>
            <p:cNvPicPr/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317" r="90692" b="78632"/>
            <a:stretch/>
          </p:blipFill>
          <p:spPr>
            <a:xfrm>
              <a:off x="4760688" y="571310"/>
              <a:ext cx="1011791" cy="2010963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5B0A0D4-1EEC-BC44-AF8A-441915541020}"/>
                </a:ext>
              </a:extLst>
            </p:cNvPr>
            <p:cNvSpPr/>
            <p:nvPr/>
          </p:nvSpPr>
          <p:spPr>
            <a:xfrm>
              <a:off x="9861617" y="2327016"/>
              <a:ext cx="520700" cy="6360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en-US">
                <a:solidFill>
                  <a:srgbClr val="FFFFFF"/>
                </a:solidFill>
                <a:latin typeface="Calibri" panose="020F0502020204030204"/>
              </a:endParaRPr>
            </a:p>
          </p:txBody>
        </p:sp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id="{C5D04C66-9127-3D4C-A2D5-C6F242583CD8}"/>
              </a:ext>
            </a:extLst>
          </p:cNvPr>
          <p:cNvSpPr/>
          <p:nvPr/>
        </p:nvSpPr>
        <p:spPr>
          <a:xfrm rot="19442427">
            <a:off x="5849654" y="3874497"/>
            <a:ext cx="295260" cy="571344"/>
          </a:xfrm>
          <a:prstGeom prst="ellipse">
            <a:avLst/>
          </a:prstGeom>
          <a:noFill/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US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AC12781-AA3C-E54C-BBB2-565305A9EC0E}"/>
              </a:ext>
            </a:extLst>
          </p:cNvPr>
          <p:cNvSpPr/>
          <p:nvPr/>
        </p:nvSpPr>
        <p:spPr>
          <a:xfrm rot="16694920">
            <a:off x="5902238" y="4703929"/>
            <a:ext cx="391370" cy="523761"/>
          </a:xfrm>
          <a:prstGeom prst="ellipse">
            <a:avLst/>
          </a:prstGeom>
          <a:noFill/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ECE3634-634C-9C46-9A9D-D87AEBBBF802}"/>
              </a:ext>
            </a:extLst>
          </p:cNvPr>
          <p:cNvSpPr/>
          <p:nvPr/>
        </p:nvSpPr>
        <p:spPr>
          <a:xfrm rot="19442427">
            <a:off x="6331942" y="4478823"/>
            <a:ext cx="295260" cy="571344"/>
          </a:xfrm>
          <a:prstGeom prst="ellipse">
            <a:avLst/>
          </a:prstGeom>
          <a:noFill/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2A520A7-2127-1D4E-A5D3-F8C55AD68AD6}"/>
              </a:ext>
            </a:extLst>
          </p:cNvPr>
          <p:cNvSpPr/>
          <p:nvPr/>
        </p:nvSpPr>
        <p:spPr>
          <a:xfrm rot="14146120">
            <a:off x="6630620" y="4911371"/>
            <a:ext cx="272397" cy="571344"/>
          </a:xfrm>
          <a:prstGeom prst="ellipse">
            <a:avLst/>
          </a:prstGeom>
          <a:noFill/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B3ECE06-464D-F94E-996C-84C4C2AEC854}"/>
              </a:ext>
            </a:extLst>
          </p:cNvPr>
          <p:cNvPicPr/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8168" t="42454" r="27" b="44518"/>
          <a:stretch/>
        </p:blipFill>
        <p:spPr>
          <a:xfrm rot="2511659">
            <a:off x="7869636" y="4781254"/>
            <a:ext cx="225190" cy="1056660"/>
          </a:xfrm>
          <a:prstGeom prst="rect">
            <a:avLst/>
          </a:prstGeom>
        </p:spPr>
      </p:pic>
      <p:sp>
        <p:nvSpPr>
          <p:cNvPr id="23" name="TextBox 1">
            <a:extLst>
              <a:ext uri="{FF2B5EF4-FFF2-40B4-BE49-F238E27FC236}">
                <a16:creationId xmlns:a16="http://schemas.microsoft.com/office/drawing/2014/main" id="{802E5309-7073-504E-A9C0-5D6B8F5224F9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7411374" y="2159618"/>
            <a:ext cx="126143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9pPr>
          </a:lstStyle>
          <a:p>
            <a:pPr algn="ctr" defTabSz="457189" eaLnBrk="1" hangingPunct="1"/>
            <a:r>
              <a:rPr lang="en-US" sz="1200" dirty="0">
                <a:solidFill>
                  <a:srgbClr val="041E41"/>
                </a:solidFill>
              </a:rPr>
              <a:t>Latitude</a:t>
            </a:r>
          </a:p>
        </p:txBody>
      </p:sp>
      <p:sp>
        <p:nvSpPr>
          <p:cNvPr id="24" name="TextBox 1">
            <a:extLst>
              <a:ext uri="{FF2B5EF4-FFF2-40B4-BE49-F238E27FC236}">
                <a16:creationId xmlns:a16="http://schemas.microsoft.com/office/drawing/2014/main" id="{FBC77C48-2EFA-F344-BCE7-ACB991006A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2129" y="938289"/>
            <a:ext cx="285158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9pPr>
          </a:lstStyle>
          <a:p>
            <a:pPr algn="ctr" defTabSz="457189" eaLnBrk="1" hangingPunct="1"/>
            <a:r>
              <a:rPr lang="en-US" sz="1200" dirty="0">
                <a:solidFill>
                  <a:srgbClr val="041E41"/>
                </a:solidFill>
              </a:rPr>
              <a:t>Longitude</a:t>
            </a:r>
          </a:p>
        </p:txBody>
      </p:sp>
      <p:sp>
        <p:nvSpPr>
          <p:cNvPr id="25" name="TextBox 1">
            <a:extLst>
              <a:ext uri="{FF2B5EF4-FFF2-40B4-BE49-F238E27FC236}">
                <a16:creationId xmlns:a16="http://schemas.microsoft.com/office/drawing/2014/main" id="{2A21ADFE-490F-DB41-A59D-7B1678D226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6915" y="3933605"/>
            <a:ext cx="16394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9pPr>
          </a:lstStyle>
          <a:p>
            <a:pPr algn="ctr" defTabSz="457189" eaLnBrk="1" hangingPunct="1"/>
            <a:r>
              <a:rPr lang="en-US" sz="1800" dirty="0">
                <a:solidFill>
                  <a:srgbClr val="D02614"/>
                </a:solidFill>
              </a:rPr>
              <a:t>Hotspots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2841205-6CE8-CB4F-BB10-70AC5EDA7B4E}"/>
              </a:ext>
            </a:extLst>
          </p:cNvPr>
          <p:cNvCxnSpPr>
            <a:cxnSpLocks/>
          </p:cNvCxnSpPr>
          <p:nvPr/>
        </p:nvCxnSpPr>
        <p:spPr>
          <a:xfrm flipH="1">
            <a:off x="7079621" y="4279854"/>
            <a:ext cx="305870" cy="693448"/>
          </a:xfrm>
          <a:prstGeom prst="straightConnector1">
            <a:avLst/>
          </a:prstGeom>
          <a:ln w="57150">
            <a:solidFill>
              <a:srgbClr val="D0261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39A5A22-3ABA-AA46-80C6-D0CC0C92ABD6}"/>
              </a:ext>
            </a:extLst>
          </p:cNvPr>
          <p:cNvCxnSpPr>
            <a:cxnSpLocks/>
          </p:cNvCxnSpPr>
          <p:nvPr/>
        </p:nvCxnSpPr>
        <p:spPr>
          <a:xfrm flipH="1">
            <a:off x="6049581" y="4175679"/>
            <a:ext cx="956679" cy="541787"/>
          </a:xfrm>
          <a:prstGeom prst="straightConnector1">
            <a:avLst/>
          </a:prstGeom>
          <a:ln w="57150">
            <a:solidFill>
              <a:srgbClr val="D0261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A0D108C-D74B-DF43-BE69-80BA2C8709A4}"/>
              </a:ext>
            </a:extLst>
          </p:cNvPr>
          <p:cNvCxnSpPr>
            <a:cxnSpLocks/>
          </p:cNvCxnSpPr>
          <p:nvPr/>
        </p:nvCxnSpPr>
        <p:spPr>
          <a:xfrm flipH="1">
            <a:off x="6666180" y="4300001"/>
            <a:ext cx="512551" cy="390586"/>
          </a:xfrm>
          <a:prstGeom prst="straightConnector1">
            <a:avLst/>
          </a:prstGeom>
          <a:ln w="57150">
            <a:solidFill>
              <a:srgbClr val="D0261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7BAC43C-27F8-0241-AB9F-C48C1824D178}"/>
              </a:ext>
            </a:extLst>
          </p:cNvPr>
          <p:cNvCxnSpPr>
            <a:cxnSpLocks/>
          </p:cNvCxnSpPr>
          <p:nvPr/>
        </p:nvCxnSpPr>
        <p:spPr>
          <a:xfrm flipH="1">
            <a:off x="6283156" y="4122312"/>
            <a:ext cx="642986" cy="157543"/>
          </a:xfrm>
          <a:prstGeom prst="straightConnector1">
            <a:avLst/>
          </a:prstGeom>
          <a:ln w="57150">
            <a:solidFill>
              <a:srgbClr val="D0261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1C7624AD-6D1F-BE4D-A152-609BEEA3AF83}"/>
              </a:ext>
            </a:extLst>
          </p:cNvPr>
          <p:cNvSpPr/>
          <p:nvPr/>
        </p:nvSpPr>
        <p:spPr>
          <a:xfrm rot="2673939">
            <a:off x="7786026" y="4818767"/>
            <a:ext cx="390525" cy="10065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33" name="TextBox 1">
            <a:extLst>
              <a:ext uri="{FF2B5EF4-FFF2-40B4-BE49-F238E27FC236}">
                <a16:creationId xmlns:a16="http://schemas.microsoft.com/office/drawing/2014/main" id="{67DFF5CF-F49E-174B-86B3-CECCD07F3F55}"/>
              </a:ext>
            </a:extLst>
          </p:cNvPr>
          <p:cNvSpPr txBox="1">
            <a:spLocks noChangeArrowheads="1"/>
          </p:cNvSpPr>
          <p:nvPr/>
        </p:nvSpPr>
        <p:spPr bwMode="auto">
          <a:xfrm rot="18491385">
            <a:off x="7122950" y="5331849"/>
            <a:ext cx="126143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9pPr>
          </a:lstStyle>
          <a:p>
            <a:pPr algn="ctr" defTabSz="457189" eaLnBrk="1" hangingPunct="1"/>
            <a:r>
              <a:rPr lang="en-US" sz="1200" dirty="0">
                <a:solidFill>
                  <a:srgbClr val="041E41"/>
                </a:solidFill>
              </a:rPr>
              <a:t>Latitude</a:t>
            </a:r>
          </a:p>
        </p:txBody>
      </p:sp>
      <p:sp>
        <p:nvSpPr>
          <p:cNvPr id="34" name="TextBox 1">
            <a:extLst>
              <a:ext uri="{FF2B5EF4-FFF2-40B4-BE49-F238E27FC236}">
                <a16:creationId xmlns:a16="http://schemas.microsoft.com/office/drawing/2014/main" id="{DF4CBB12-EE92-1D40-A640-D6D16D3931C2}"/>
              </a:ext>
            </a:extLst>
          </p:cNvPr>
          <p:cNvSpPr txBox="1">
            <a:spLocks noChangeArrowheads="1"/>
          </p:cNvSpPr>
          <p:nvPr/>
        </p:nvSpPr>
        <p:spPr bwMode="auto">
          <a:xfrm rot="1076833">
            <a:off x="3624753" y="5553149"/>
            <a:ext cx="285158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9pPr>
          </a:lstStyle>
          <a:p>
            <a:pPr algn="ctr" defTabSz="457189" eaLnBrk="1" hangingPunct="1"/>
            <a:r>
              <a:rPr lang="en-US" sz="1200" dirty="0">
                <a:solidFill>
                  <a:srgbClr val="041E41"/>
                </a:solidFill>
              </a:rPr>
              <a:t>Longitude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D4B3253-6A8B-A64F-BBBC-20EADB42CC4F}"/>
              </a:ext>
            </a:extLst>
          </p:cNvPr>
          <p:cNvSpPr/>
          <p:nvPr/>
        </p:nvSpPr>
        <p:spPr>
          <a:xfrm>
            <a:off x="3819720" y="4213527"/>
            <a:ext cx="312225" cy="12568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36" name="TextBox 1">
            <a:extLst>
              <a:ext uri="{FF2B5EF4-FFF2-40B4-BE49-F238E27FC236}">
                <a16:creationId xmlns:a16="http://schemas.microsoft.com/office/drawing/2014/main" id="{10255527-6FCF-414C-9570-DE375C909E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9862" y="4734269"/>
            <a:ext cx="124329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9pPr>
          </a:lstStyle>
          <a:p>
            <a:pPr algn="ctr" defTabSz="457189" eaLnBrk="1" hangingPunct="1"/>
            <a:r>
              <a:rPr lang="en-US" sz="1200" dirty="0">
                <a:solidFill>
                  <a:srgbClr val="041E41"/>
                </a:solidFill>
              </a:rPr>
              <a:t>Depth (m)</a:t>
            </a:r>
          </a:p>
        </p:txBody>
      </p:sp>
    </p:spTree>
    <p:extLst>
      <p:ext uri="{BB962C8B-B14F-4D97-AF65-F5344CB8AC3E}">
        <p14:creationId xmlns:p14="http://schemas.microsoft.com/office/powerpoint/2010/main" val="2779162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6" grpId="0" animBg="1"/>
      <p:bldP spid="17" grpId="0" animBg="1"/>
      <p:bldP spid="18" grpId="0" animBg="1"/>
      <p:bldP spid="19" grpId="0" animBg="1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5216C7E-6834-6F4C-9FD0-19ECB83756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5801" y="333126"/>
            <a:ext cx="2603500" cy="1486149"/>
          </a:xfrm>
        </p:spPr>
        <p:txBody>
          <a:bodyPr>
            <a:normAutofit/>
          </a:bodyPr>
          <a:lstStyle/>
          <a:p>
            <a:r>
              <a:rPr lang="en-US" sz="3200" dirty="0"/>
              <a:t>Unusually High Chlorophyll Concentrations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8CD53F-6BC0-E04E-980C-FF664CA5F7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1023" y="2411786"/>
            <a:ext cx="2833055" cy="2034428"/>
          </a:xfrm>
        </p:spPr>
        <p:txBody>
          <a:bodyPr>
            <a:no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800" dirty="0"/>
              <a:t>1.9 – 8.8 standard deviations above mean slope sea climatological chlorophyll max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800" dirty="0"/>
              <a:t>Some hotspot casts with chlorophyll maximum &gt; maximum in climatology</a:t>
            </a:r>
          </a:p>
        </p:txBody>
      </p:sp>
      <p:pic>
        <p:nvPicPr>
          <p:cNvPr id="5" name="Chart Placeholder 4">
            <a:extLst>
              <a:ext uri="{FF2B5EF4-FFF2-40B4-BE49-F238E27FC236}">
                <a16:creationId xmlns:a16="http://schemas.microsoft.com/office/drawing/2014/main" id="{1473DD5F-7BA1-6549-BBF7-7D7921C81C47}"/>
              </a:ext>
            </a:extLst>
          </p:cNvPr>
          <p:cNvPicPr>
            <a:picLocks noGrp="1"/>
          </p:cNvPicPr>
          <p:nvPr>
            <p:ph type="chart" sz="quarter" idx="15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1" t="63165" r="65167" b="-2"/>
          <a:stretch/>
        </p:blipFill>
        <p:spPr>
          <a:xfrm>
            <a:off x="3524250" y="1819275"/>
            <a:ext cx="4953000" cy="34217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24967CE-3AA0-FD44-B7BE-87585BE78F10}"/>
              </a:ext>
            </a:extLst>
          </p:cNvPr>
          <p:cNvSpPr/>
          <p:nvPr/>
        </p:nvSpPr>
        <p:spPr>
          <a:xfrm>
            <a:off x="4252963" y="1945963"/>
            <a:ext cx="319037" cy="3781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2418FDF-7EC1-6043-8389-3C3962E62C16}"/>
              </a:ext>
            </a:extLst>
          </p:cNvPr>
          <p:cNvSpPr/>
          <p:nvPr/>
        </p:nvSpPr>
        <p:spPr>
          <a:xfrm>
            <a:off x="4112494" y="1482539"/>
            <a:ext cx="1640606" cy="3781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385AA5-9B23-4048-B2E2-7551D15B9B17}"/>
              </a:ext>
            </a:extLst>
          </p:cNvPr>
          <p:cNvSpPr txBox="1"/>
          <p:nvPr/>
        </p:nvSpPr>
        <p:spPr>
          <a:xfrm>
            <a:off x="3824272" y="1245448"/>
            <a:ext cx="4563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89"/>
            <a:r>
              <a:rPr lang="en-US" sz="2400" dirty="0">
                <a:solidFill>
                  <a:srgbClr val="041E41"/>
                </a:solidFill>
                <a:latin typeface="Red Hat Display" panose="02010503040201060303" pitchFamily="2" charset="77"/>
              </a:rPr>
              <a:t>CTD Chlorophyll from Fluorescence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18E6F4E-0F39-0A48-9505-ECD9CDE484B2}"/>
              </a:ext>
            </a:extLst>
          </p:cNvPr>
          <p:cNvSpPr/>
          <p:nvPr/>
        </p:nvSpPr>
        <p:spPr>
          <a:xfrm>
            <a:off x="6067425" y="2597151"/>
            <a:ext cx="2247900" cy="1965325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72362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36416-9E5B-7B40-89E7-CA63D06EF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Hotspots Associated with High Salinities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5A13E85-62A8-C642-9303-D5D89F476CDD}"/>
              </a:ext>
            </a:extLst>
          </p:cNvPr>
          <p:cNvGrpSpPr/>
          <p:nvPr/>
        </p:nvGrpSpPr>
        <p:grpSpPr>
          <a:xfrm>
            <a:off x="298757" y="1683146"/>
            <a:ext cx="3402722" cy="3931262"/>
            <a:chOff x="398342" y="1101194"/>
            <a:chExt cx="4536963" cy="524168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388D30B-17A5-6547-995A-82D2F51CD950}"/>
                </a:ext>
              </a:extLst>
            </p:cNvPr>
            <p:cNvPicPr/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 t="-87" r="49949" b="33273"/>
            <a:stretch/>
          </p:blipFill>
          <p:spPr>
            <a:xfrm>
              <a:off x="398342" y="1101194"/>
              <a:ext cx="4536963" cy="5241683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800D06F-3228-F64E-9F76-A045C2E00B15}"/>
                </a:ext>
              </a:extLst>
            </p:cNvPr>
            <p:cNvSpPr/>
            <p:nvPr/>
          </p:nvSpPr>
          <p:spPr>
            <a:xfrm>
              <a:off x="1442805" y="1101194"/>
              <a:ext cx="406400" cy="5041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en-US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6604CAA-9694-A941-9C76-1821F242FE3B}"/>
                </a:ext>
              </a:extLst>
            </p:cNvPr>
            <p:cNvSpPr/>
            <p:nvPr/>
          </p:nvSpPr>
          <p:spPr>
            <a:xfrm>
              <a:off x="1423822" y="3722034"/>
              <a:ext cx="425383" cy="5041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en-US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AC6A44A-8ACD-0B4A-90AE-D604115F43DA}"/>
                </a:ext>
              </a:extLst>
            </p:cNvPr>
            <p:cNvSpPr/>
            <p:nvPr/>
          </p:nvSpPr>
          <p:spPr>
            <a:xfrm rot="17229674">
              <a:off x="2557900" y="5011362"/>
              <a:ext cx="393680" cy="593411"/>
            </a:xfrm>
            <a:prstGeom prst="ellipse">
              <a:avLst/>
            </a:prstGeom>
            <a:noFill/>
            <a:ln w="5715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en-US" dirty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3B62817-FDE9-0B4A-AF49-16850B1B2A5D}"/>
                </a:ext>
              </a:extLst>
            </p:cNvPr>
            <p:cNvSpPr/>
            <p:nvPr/>
          </p:nvSpPr>
          <p:spPr>
            <a:xfrm rot="19442427">
              <a:off x="2429423" y="4227650"/>
              <a:ext cx="393680" cy="761792"/>
            </a:xfrm>
            <a:prstGeom prst="ellipse">
              <a:avLst/>
            </a:prstGeom>
            <a:noFill/>
            <a:ln w="5715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en-US" dirty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DFD2E70A-B553-FC41-A765-16EF4641C284}"/>
                </a:ext>
              </a:extLst>
            </p:cNvPr>
            <p:cNvSpPr/>
            <p:nvPr/>
          </p:nvSpPr>
          <p:spPr>
            <a:xfrm rot="19442427">
              <a:off x="2899477" y="4778899"/>
              <a:ext cx="393680" cy="761792"/>
            </a:xfrm>
            <a:prstGeom prst="ellipse">
              <a:avLst/>
            </a:prstGeom>
            <a:noFill/>
            <a:ln w="5715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en-US" dirty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888C2F0-10D1-524B-980B-D230C59D40BD}"/>
                </a:ext>
              </a:extLst>
            </p:cNvPr>
            <p:cNvSpPr/>
            <p:nvPr/>
          </p:nvSpPr>
          <p:spPr>
            <a:xfrm rot="14448744">
              <a:off x="3153418" y="5224788"/>
              <a:ext cx="393680" cy="761792"/>
            </a:xfrm>
            <a:prstGeom prst="ellipse">
              <a:avLst/>
            </a:prstGeom>
            <a:noFill/>
            <a:ln w="5715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en-US" dirty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B81A7FF-AE1D-244B-A252-54E99928973B}"/>
                </a:ext>
              </a:extLst>
            </p:cNvPr>
            <p:cNvSpPr/>
            <p:nvPr/>
          </p:nvSpPr>
          <p:spPr>
            <a:xfrm rot="17229674">
              <a:off x="2574954" y="2304692"/>
              <a:ext cx="393680" cy="593411"/>
            </a:xfrm>
            <a:prstGeom prst="ellipse">
              <a:avLst/>
            </a:prstGeom>
            <a:noFill/>
            <a:ln w="5715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en-US" dirty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60C18299-1AEF-0848-803C-DD418D96394D}"/>
                </a:ext>
              </a:extLst>
            </p:cNvPr>
            <p:cNvSpPr/>
            <p:nvPr/>
          </p:nvSpPr>
          <p:spPr>
            <a:xfrm rot="19442427">
              <a:off x="2446477" y="1520980"/>
              <a:ext cx="393680" cy="761792"/>
            </a:xfrm>
            <a:prstGeom prst="ellipse">
              <a:avLst/>
            </a:prstGeom>
            <a:noFill/>
            <a:ln w="5715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en-US" dirty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363EE94-F3C5-3D40-B950-63FB64B83DCE}"/>
                </a:ext>
              </a:extLst>
            </p:cNvPr>
            <p:cNvSpPr/>
            <p:nvPr/>
          </p:nvSpPr>
          <p:spPr>
            <a:xfrm rot="19442427">
              <a:off x="2916531" y="2072229"/>
              <a:ext cx="393680" cy="761792"/>
            </a:xfrm>
            <a:prstGeom prst="ellipse">
              <a:avLst/>
            </a:prstGeom>
            <a:noFill/>
            <a:ln w="5715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en-US" dirty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4E38692-830C-9F4B-BAEF-5A61D1A302D1}"/>
                </a:ext>
              </a:extLst>
            </p:cNvPr>
            <p:cNvSpPr/>
            <p:nvPr/>
          </p:nvSpPr>
          <p:spPr>
            <a:xfrm rot="14448744">
              <a:off x="3170472" y="2518118"/>
              <a:ext cx="393680" cy="761792"/>
            </a:xfrm>
            <a:prstGeom prst="ellipse">
              <a:avLst/>
            </a:prstGeom>
            <a:noFill/>
            <a:ln w="5715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en-US" dirty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2F4E838-E4B5-8142-9DED-6D555C755A0C}"/>
              </a:ext>
            </a:extLst>
          </p:cNvPr>
          <p:cNvPicPr/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292" t="33308" r="772" b="28464"/>
          <a:stretch/>
        </p:blipFill>
        <p:spPr>
          <a:xfrm>
            <a:off x="4410075" y="1647427"/>
            <a:ext cx="4236328" cy="2986226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179C16C3-0E48-604C-9952-3F4AD14FA7CF}"/>
              </a:ext>
            </a:extLst>
          </p:cNvPr>
          <p:cNvSpPr/>
          <p:nvPr/>
        </p:nvSpPr>
        <p:spPr>
          <a:xfrm rot="15351512">
            <a:off x="6763241" y="2027362"/>
            <a:ext cx="498984" cy="2483927"/>
          </a:xfrm>
          <a:prstGeom prst="ellipse">
            <a:avLst/>
          </a:prstGeom>
          <a:noFill/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US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AC4A44-92DD-E54B-A300-9DE83B2B6060}"/>
              </a:ext>
            </a:extLst>
          </p:cNvPr>
          <p:cNvSpPr/>
          <p:nvPr/>
        </p:nvSpPr>
        <p:spPr>
          <a:xfrm>
            <a:off x="5005438" y="1726153"/>
            <a:ext cx="319037" cy="3781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13D08F-FB0C-C545-8EC8-738564319918}"/>
              </a:ext>
            </a:extLst>
          </p:cNvPr>
          <p:cNvSpPr/>
          <p:nvPr/>
        </p:nvSpPr>
        <p:spPr>
          <a:xfrm>
            <a:off x="4981577" y="4348958"/>
            <a:ext cx="304800" cy="3781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1" name="TextBox 1">
            <a:extLst>
              <a:ext uri="{FF2B5EF4-FFF2-40B4-BE49-F238E27FC236}">
                <a16:creationId xmlns:a16="http://schemas.microsoft.com/office/drawing/2014/main" id="{790A35F6-0BE6-ED49-898D-4722646BC38D}"/>
              </a:ext>
            </a:extLst>
          </p:cNvPr>
          <p:cNvSpPr txBox="1">
            <a:spLocks noChangeArrowheads="1"/>
          </p:cNvSpPr>
          <p:nvPr/>
        </p:nvSpPr>
        <p:spPr bwMode="auto">
          <a:xfrm rot="18862629">
            <a:off x="2690106" y="3195517"/>
            <a:ext cx="12614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9pPr>
          </a:lstStyle>
          <a:p>
            <a:pPr algn="ctr" defTabSz="457189" eaLnBrk="1" hangingPunct="1"/>
            <a:r>
              <a:rPr lang="en-US" sz="1800" dirty="0">
                <a:solidFill>
                  <a:srgbClr val="FFFFFF"/>
                </a:solidFill>
              </a:rPr>
              <a:t>Latitude</a:t>
            </a:r>
          </a:p>
        </p:txBody>
      </p:sp>
      <p:sp>
        <p:nvSpPr>
          <p:cNvPr id="22" name="TextBox 1">
            <a:extLst>
              <a:ext uri="{FF2B5EF4-FFF2-40B4-BE49-F238E27FC236}">
                <a16:creationId xmlns:a16="http://schemas.microsoft.com/office/drawing/2014/main" id="{B67FE0D6-9E91-A943-B3F0-35885162CFC4}"/>
              </a:ext>
            </a:extLst>
          </p:cNvPr>
          <p:cNvSpPr txBox="1">
            <a:spLocks noChangeArrowheads="1"/>
          </p:cNvSpPr>
          <p:nvPr/>
        </p:nvSpPr>
        <p:spPr bwMode="auto">
          <a:xfrm rot="1331268">
            <a:off x="-340398" y="3290985"/>
            <a:ext cx="28515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9pPr>
          </a:lstStyle>
          <a:p>
            <a:pPr algn="ctr" defTabSz="457189" eaLnBrk="1" hangingPunct="1"/>
            <a:r>
              <a:rPr lang="en-US" sz="1800" dirty="0">
                <a:solidFill>
                  <a:srgbClr val="FFFFFF"/>
                </a:solidFill>
              </a:rPr>
              <a:t>Longitude</a:t>
            </a:r>
          </a:p>
        </p:txBody>
      </p:sp>
      <p:sp>
        <p:nvSpPr>
          <p:cNvPr id="25" name="TextBox 1">
            <a:extLst>
              <a:ext uri="{FF2B5EF4-FFF2-40B4-BE49-F238E27FC236}">
                <a16:creationId xmlns:a16="http://schemas.microsoft.com/office/drawing/2014/main" id="{49143B5A-9BF4-FF43-9CFF-E80B4347BD3F}"/>
              </a:ext>
            </a:extLst>
          </p:cNvPr>
          <p:cNvSpPr txBox="1">
            <a:spLocks noChangeArrowheads="1"/>
          </p:cNvSpPr>
          <p:nvPr/>
        </p:nvSpPr>
        <p:spPr bwMode="auto">
          <a:xfrm rot="18862629">
            <a:off x="2613084" y="5141553"/>
            <a:ext cx="12614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9pPr>
          </a:lstStyle>
          <a:p>
            <a:pPr algn="ctr" defTabSz="457189" eaLnBrk="1" hangingPunct="1"/>
            <a:r>
              <a:rPr lang="en-US" sz="1800" dirty="0">
                <a:solidFill>
                  <a:srgbClr val="FFFFFF"/>
                </a:solidFill>
              </a:rPr>
              <a:t>Latitude</a:t>
            </a:r>
          </a:p>
        </p:txBody>
      </p:sp>
      <p:sp>
        <p:nvSpPr>
          <p:cNvPr id="26" name="TextBox 1">
            <a:extLst>
              <a:ext uri="{FF2B5EF4-FFF2-40B4-BE49-F238E27FC236}">
                <a16:creationId xmlns:a16="http://schemas.microsoft.com/office/drawing/2014/main" id="{F25A01C1-8666-3C41-9504-3D39B045074B}"/>
              </a:ext>
            </a:extLst>
          </p:cNvPr>
          <p:cNvSpPr txBox="1">
            <a:spLocks noChangeArrowheads="1"/>
          </p:cNvSpPr>
          <p:nvPr/>
        </p:nvSpPr>
        <p:spPr bwMode="auto">
          <a:xfrm rot="1331268">
            <a:off x="-417420" y="5237021"/>
            <a:ext cx="28515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9pPr>
          </a:lstStyle>
          <a:p>
            <a:pPr algn="ctr" defTabSz="457189" eaLnBrk="1" hangingPunct="1"/>
            <a:r>
              <a:rPr lang="en-US" sz="1800" dirty="0">
                <a:solidFill>
                  <a:srgbClr val="FFFFFF"/>
                </a:solidFill>
              </a:rPr>
              <a:t>Longitude</a:t>
            </a:r>
          </a:p>
        </p:txBody>
      </p:sp>
      <p:sp>
        <p:nvSpPr>
          <p:cNvPr id="29" name="TextBox 1">
            <a:extLst>
              <a:ext uri="{FF2B5EF4-FFF2-40B4-BE49-F238E27FC236}">
                <a16:creationId xmlns:a16="http://schemas.microsoft.com/office/drawing/2014/main" id="{3982B0F9-711F-144F-A74D-07596441D890}"/>
              </a:ext>
            </a:extLst>
          </p:cNvPr>
          <p:cNvSpPr txBox="1">
            <a:spLocks noChangeArrowheads="1"/>
          </p:cNvSpPr>
          <p:nvPr/>
        </p:nvSpPr>
        <p:spPr bwMode="auto">
          <a:xfrm rot="18491385">
            <a:off x="2649093" y="3189752"/>
            <a:ext cx="126143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9pPr>
          </a:lstStyle>
          <a:p>
            <a:pPr algn="ctr" defTabSz="457189" eaLnBrk="1" hangingPunct="1"/>
            <a:r>
              <a:rPr lang="en-US" sz="1200" dirty="0">
                <a:solidFill>
                  <a:srgbClr val="041E41"/>
                </a:solidFill>
              </a:rPr>
              <a:t>Latitude</a:t>
            </a:r>
          </a:p>
        </p:txBody>
      </p:sp>
      <p:sp>
        <p:nvSpPr>
          <p:cNvPr id="30" name="TextBox 1">
            <a:extLst>
              <a:ext uri="{FF2B5EF4-FFF2-40B4-BE49-F238E27FC236}">
                <a16:creationId xmlns:a16="http://schemas.microsoft.com/office/drawing/2014/main" id="{590768AD-8587-AA44-92AA-EA2E44E257C7}"/>
              </a:ext>
            </a:extLst>
          </p:cNvPr>
          <p:cNvSpPr txBox="1">
            <a:spLocks noChangeArrowheads="1"/>
          </p:cNvSpPr>
          <p:nvPr/>
        </p:nvSpPr>
        <p:spPr bwMode="auto">
          <a:xfrm rot="1076833">
            <a:off x="-194988" y="3373958"/>
            <a:ext cx="285158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9pPr>
          </a:lstStyle>
          <a:p>
            <a:pPr algn="ctr" defTabSz="457189" eaLnBrk="1" hangingPunct="1"/>
            <a:r>
              <a:rPr lang="en-US" sz="1200" dirty="0">
                <a:solidFill>
                  <a:srgbClr val="041E41"/>
                </a:solidFill>
              </a:rPr>
              <a:t>Longitude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DAE8ABB-CAFC-ED4B-BC18-64979C113FE7}"/>
              </a:ext>
            </a:extLst>
          </p:cNvPr>
          <p:cNvSpPr/>
          <p:nvPr/>
        </p:nvSpPr>
        <p:spPr>
          <a:xfrm>
            <a:off x="205022" y="2190509"/>
            <a:ext cx="312225" cy="12568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32" name="TextBox 1">
            <a:extLst>
              <a:ext uri="{FF2B5EF4-FFF2-40B4-BE49-F238E27FC236}">
                <a16:creationId xmlns:a16="http://schemas.microsoft.com/office/drawing/2014/main" id="{11938463-D6A8-7B4C-A64B-6BABA5019625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289664" y="2681938"/>
            <a:ext cx="124329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9pPr>
          </a:lstStyle>
          <a:p>
            <a:pPr algn="ctr" defTabSz="457189" eaLnBrk="1" hangingPunct="1"/>
            <a:r>
              <a:rPr lang="en-US" sz="1200" dirty="0">
                <a:solidFill>
                  <a:srgbClr val="041E41"/>
                </a:solidFill>
              </a:rPr>
              <a:t>Depth (m)</a:t>
            </a:r>
          </a:p>
        </p:txBody>
      </p:sp>
      <p:sp>
        <p:nvSpPr>
          <p:cNvPr id="33" name="TextBox 1">
            <a:extLst>
              <a:ext uri="{FF2B5EF4-FFF2-40B4-BE49-F238E27FC236}">
                <a16:creationId xmlns:a16="http://schemas.microsoft.com/office/drawing/2014/main" id="{BE90C75F-F53D-3444-A40A-D4B5F60DCFA1}"/>
              </a:ext>
            </a:extLst>
          </p:cNvPr>
          <p:cNvSpPr txBox="1">
            <a:spLocks noChangeArrowheads="1"/>
          </p:cNvSpPr>
          <p:nvPr/>
        </p:nvSpPr>
        <p:spPr bwMode="auto">
          <a:xfrm rot="18491385">
            <a:off x="2683137" y="5158656"/>
            <a:ext cx="1261432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9pPr>
          </a:lstStyle>
          <a:p>
            <a:pPr algn="ctr" defTabSz="457189" eaLnBrk="1" hangingPunct="1"/>
            <a:r>
              <a:rPr lang="en-US" sz="1200" dirty="0">
                <a:solidFill>
                  <a:srgbClr val="041E41"/>
                </a:solidFill>
              </a:rPr>
              <a:t>Latitude</a:t>
            </a:r>
          </a:p>
        </p:txBody>
      </p:sp>
      <p:sp>
        <p:nvSpPr>
          <p:cNvPr id="34" name="TextBox 1">
            <a:extLst>
              <a:ext uri="{FF2B5EF4-FFF2-40B4-BE49-F238E27FC236}">
                <a16:creationId xmlns:a16="http://schemas.microsoft.com/office/drawing/2014/main" id="{ECE0D469-9D66-514C-9617-C390F7191D98}"/>
              </a:ext>
            </a:extLst>
          </p:cNvPr>
          <p:cNvSpPr txBox="1">
            <a:spLocks noChangeArrowheads="1"/>
          </p:cNvSpPr>
          <p:nvPr/>
        </p:nvSpPr>
        <p:spPr bwMode="auto">
          <a:xfrm rot="1076833">
            <a:off x="414473" y="5283186"/>
            <a:ext cx="1262867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9pPr>
          </a:lstStyle>
          <a:p>
            <a:pPr algn="ctr" defTabSz="457189" eaLnBrk="1" hangingPunct="1"/>
            <a:r>
              <a:rPr lang="en-US" sz="1200" dirty="0">
                <a:solidFill>
                  <a:srgbClr val="041E41"/>
                </a:solidFill>
              </a:rPr>
              <a:t>Longitude</a:t>
            </a:r>
          </a:p>
        </p:txBody>
      </p:sp>
      <p:sp>
        <p:nvSpPr>
          <p:cNvPr id="35" name="TextBox 1">
            <a:extLst>
              <a:ext uri="{FF2B5EF4-FFF2-40B4-BE49-F238E27FC236}">
                <a16:creationId xmlns:a16="http://schemas.microsoft.com/office/drawing/2014/main" id="{899BA92A-59B0-D849-9F9B-39A6407104EF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255619" y="4650842"/>
            <a:ext cx="1243291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9pPr>
          </a:lstStyle>
          <a:p>
            <a:pPr algn="ctr" defTabSz="457189" eaLnBrk="1" hangingPunct="1"/>
            <a:r>
              <a:rPr lang="en-US" sz="1200" dirty="0">
                <a:solidFill>
                  <a:srgbClr val="041E41"/>
                </a:solidFill>
              </a:rPr>
              <a:t>Depth (m)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3500A91-D9B6-924E-A973-9731355E7D15}"/>
              </a:ext>
            </a:extLst>
          </p:cNvPr>
          <p:cNvSpPr/>
          <p:nvPr/>
        </p:nvSpPr>
        <p:spPr>
          <a:xfrm>
            <a:off x="3598836" y="4693184"/>
            <a:ext cx="53615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457189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1E41"/>
                </a:solidFill>
                <a:latin typeface="Red Hat Display" panose="02010503040201060303" pitchFamily="2" charset="77"/>
              </a:rPr>
              <a:t>High chlorophyll associated with salinity &gt; 35.6</a:t>
            </a:r>
          </a:p>
          <a:p>
            <a:pPr marL="342900" indent="-342900" defTabSz="457189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1E41"/>
                </a:solidFill>
                <a:latin typeface="Red Hat Display" panose="02010503040201060303" pitchFamily="2" charset="77"/>
              </a:rPr>
              <a:t>High chlorophyll corresponds to </a:t>
            </a:r>
            <a:r>
              <a:rPr lang="en-US" dirty="0" err="1">
                <a:solidFill>
                  <a:srgbClr val="041E41"/>
                </a:solidFill>
                <a:latin typeface="Red Hat Display" panose="02010503040201060303" pitchFamily="2" charset="77"/>
              </a:rPr>
              <a:t>σ</a:t>
            </a:r>
            <a:r>
              <a:rPr lang="en-US" baseline="-25000" dirty="0" err="1">
                <a:solidFill>
                  <a:srgbClr val="041E41"/>
                </a:solidFill>
                <a:latin typeface="Red Hat Display" panose="02010503040201060303" pitchFamily="2" charset="77"/>
              </a:rPr>
              <a:t>θ</a:t>
            </a:r>
            <a:r>
              <a:rPr lang="en-US" dirty="0">
                <a:solidFill>
                  <a:srgbClr val="041E41"/>
                </a:solidFill>
                <a:latin typeface="Red Hat Display" panose="02010503040201060303" pitchFamily="2" charset="77"/>
              </a:rPr>
              <a:t> = 26.0 kg m</a:t>
            </a:r>
            <a:r>
              <a:rPr lang="en-US" baseline="30000" dirty="0">
                <a:solidFill>
                  <a:srgbClr val="041E41"/>
                </a:solidFill>
                <a:latin typeface="Red Hat Display" panose="02010503040201060303" pitchFamily="2" charset="77"/>
              </a:rPr>
              <a:t>-3 </a:t>
            </a:r>
            <a:r>
              <a:rPr lang="en-US" dirty="0">
                <a:solidFill>
                  <a:srgbClr val="041E41"/>
                </a:solidFill>
                <a:latin typeface="Red Hat Display" panose="02010503040201060303" pitchFamily="2" charset="77"/>
              </a:rPr>
              <a:t>isopycnal</a:t>
            </a:r>
          </a:p>
        </p:txBody>
      </p:sp>
      <p:sp>
        <p:nvSpPr>
          <p:cNvPr id="36" name="TextBox 1">
            <a:extLst>
              <a:ext uri="{FF2B5EF4-FFF2-40B4-BE49-F238E27FC236}">
                <a16:creationId xmlns:a16="http://schemas.microsoft.com/office/drawing/2014/main" id="{3B655100-E523-D341-89F5-5CBB9AD557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2916" y="1746443"/>
            <a:ext cx="198266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9pPr>
          </a:lstStyle>
          <a:p>
            <a:pPr algn="ctr" defTabSz="457189" eaLnBrk="1" hangingPunct="1"/>
            <a:r>
              <a:rPr lang="en-US" sz="1500" dirty="0">
                <a:solidFill>
                  <a:srgbClr val="000000"/>
                </a:solidFill>
              </a:rPr>
              <a:t>Gulf Stream northern wall T-S profile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41B7BB2-47ED-D044-BF0A-A5C7A397D406}"/>
              </a:ext>
            </a:extLst>
          </p:cNvPr>
          <p:cNvCxnSpPr>
            <a:cxnSpLocks/>
          </p:cNvCxnSpPr>
          <p:nvPr/>
        </p:nvCxnSpPr>
        <p:spPr>
          <a:xfrm>
            <a:off x="6279604" y="2087945"/>
            <a:ext cx="939832" cy="16346"/>
          </a:xfrm>
          <a:prstGeom prst="straightConnector1">
            <a:avLst/>
          </a:prstGeom>
          <a:ln w="5715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233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5" b="6667"/>
          <a:stretch/>
        </p:blipFill>
        <p:spPr>
          <a:xfrm>
            <a:off x="856492" y="990600"/>
            <a:ext cx="7431016" cy="54102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990600" y="-76200"/>
            <a:ext cx="8229600" cy="1143000"/>
          </a:xfrm>
        </p:spPr>
        <p:txBody>
          <a:bodyPr/>
          <a:lstStyle/>
          <a:p>
            <a:r>
              <a:rPr lang="en-US" dirty="0"/>
              <a:t>How did the Gulf Stream water reach the shelf edge?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CA1AF9B-E199-4C70-9D24-DB9F808C2CB2}"/>
              </a:ext>
            </a:extLst>
          </p:cNvPr>
          <p:cNvSpPr/>
          <p:nvPr/>
        </p:nvSpPr>
        <p:spPr>
          <a:xfrm>
            <a:off x="3739055" y="2971800"/>
            <a:ext cx="451945" cy="4953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99C287-85D6-44CF-B93F-C82F8852182C}"/>
              </a:ext>
            </a:extLst>
          </p:cNvPr>
          <p:cNvSpPr txBox="1"/>
          <p:nvPr/>
        </p:nvSpPr>
        <p:spPr>
          <a:xfrm>
            <a:off x="1883419" y="3609017"/>
            <a:ext cx="195790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Observed hotspots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9472144-D66F-4300-A648-7F83A2D612FC}"/>
              </a:ext>
            </a:extLst>
          </p:cNvPr>
          <p:cNvCxnSpPr>
            <a:cxnSpLocks/>
            <a:endCxn id="4" idx="3"/>
          </p:cNvCxnSpPr>
          <p:nvPr/>
        </p:nvCxnSpPr>
        <p:spPr>
          <a:xfrm flipV="1">
            <a:off x="3581400" y="3394565"/>
            <a:ext cx="223841" cy="214454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7B07ED24-5D91-48D0-8A9E-5C4010679669}"/>
              </a:ext>
            </a:extLst>
          </p:cNvPr>
          <p:cNvGrpSpPr/>
          <p:nvPr/>
        </p:nvGrpSpPr>
        <p:grpSpPr>
          <a:xfrm>
            <a:off x="4191000" y="2895600"/>
            <a:ext cx="1066800" cy="1528822"/>
            <a:chOff x="4191000" y="2895600"/>
            <a:chExt cx="1066800" cy="1528822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563C7C9-B841-4133-8630-688540E42326}"/>
                </a:ext>
              </a:extLst>
            </p:cNvPr>
            <p:cNvGrpSpPr/>
            <p:nvPr/>
          </p:nvGrpSpPr>
          <p:grpSpPr>
            <a:xfrm>
              <a:off x="4191000" y="3110596"/>
              <a:ext cx="1066800" cy="1313826"/>
              <a:chOff x="4191000" y="3110596"/>
              <a:chExt cx="1066800" cy="1313826"/>
            </a:xfrm>
          </p:grpSpPr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C438D36E-70CC-4B68-A8F8-426A5DA1554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029200" y="3872488"/>
                <a:ext cx="228600" cy="551934"/>
              </a:xfrm>
              <a:prstGeom prst="straightConnector1">
                <a:avLst/>
              </a:prstGeom>
              <a:ln w="3492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EAC4FDB4-DE43-4BDF-97CF-D25E2A073F9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787310" y="3302969"/>
                <a:ext cx="228600" cy="551934"/>
              </a:xfrm>
              <a:prstGeom prst="straightConnector1">
                <a:avLst/>
              </a:prstGeom>
              <a:ln w="3492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4C8157D9-7B92-460A-99BC-97311F3638C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572000" y="3119862"/>
                <a:ext cx="185245" cy="199175"/>
              </a:xfrm>
              <a:prstGeom prst="straightConnector1">
                <a:avLst/>
              </a:prstGeom>
              <a:ln w="3492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8BDDA04F-7E4A-4D67-AE01-539999AE52F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191000" y="3110596"/>
                <a:ext cx="339944" cy="18532"/>
              </a:xfrm>
              <a:prstGeom prst="straightConnector1">
                <a:avLst/>
              </a:prstGeom>
              <a:ln w="3492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72693FDC-F6E9-4CD3-80AA-D867D6540DE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25828" y="2895600"/>
              <a:ext cx="461482" cy="107498"/>
            </a:xfrm>
            <a:prstGeom prst="straightConnector1">
              <a:avLst/>
            </a:prstGeom>
            <a:ln w="34925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6F5B900A-B57D-44AC-B951-DE4161BCD92F}"/>
              </a:ext>
            </a:extLst>
          </p:cNvPr>
          <p:cNvSpPr txBox="1"/>
          <p:nvPr/>
        </p:nvSpPr>
        <p:spPr>
          <a:xfrm>
            <a:off x="-76200" y="5976670"/>
            <a:ext cx="1665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Valery Kosnyrev</a:t>
            </a:r>
          </a:p>
        </p:txBody>
      </p:sp>
      <p:pic>
        <p:nvPicPr>
          <p:cNvPr id="18" name="Picture 6" descr="Image result for valery kosnyrev whoi">
            <a:extLst>
              <a:ext uri="{FF2B5EF4-FFF2-40B4-BE49-F238E27FC236}">
                <a16:creationId xmlns:a16="http://schemas.microsoft.com/office/drawing/2014/main" id="{7D6886C1-63A8-4867-892B-C6098B0B9C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85" r="19262" b="41990"/>
          <a:stretch/>
        </p:blipFill>
        <p:spPr bwMode="auto">
          <a:xfrm>
            <a:off x="108503" y="4572000"/>
            <a:ext cx="1278051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Image result for olga kosnyrev whoi">
            <a:extLst>
              <a:ext uri="{FF2B5EF4-FFF2-40B4-BE49-F238E27FC236}">
                <a16:creationId xmlns:a16="http://schemas.microsoft.com/office/drawing/2014/main" id="{C19ED772-443B-4414-A2DE-D09D88C32A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33" r="5374" b="26736"/>
          <a:stretch/>
        </p:blipFill>
        <p:spPr bwMode="auto">
          <a:xfrm>
            <a:off x="7772400" y="4572000"/>
            <a:ext cx="1263097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3AA0EC9-1951-42D5-9812-ED7D52333D43}"/>
              </a:ext>
            </a:extLst>
          </p:cNvPr>
          <p:cNvSpPr txBox="1"/>
          <p:nvPr/>
        </p:nvSpPr>
        <p:spPr>
          <a:xfrm>
            <a:off x="7685262" y="5943600"/>
            <a:ext cx="1503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Olga Kosnyrev</a:t>
            </a:r>
          </a:p>
        </p:txBody>
      </p:sp>
    </p:spTree>
    <p:extLst>
      <p:ext uri="{BB962C8B-B14F-4D97-AF65-F5344CB8AC3E}">
        <p14:creationId xmlns:p14="http://schemas.microsoft.com/office/powerpoint/2010/main" val="3258077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D5C2F-C609-174D-A46E-18C8F6E2F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Summary: Conceptual Model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F5A7F0A-70B5-F14B-B457-0FF197A47212}"/>
              </a:ext>
            </a:extLst>
          </p:cNvPr>
          <p:cNvSpPr/>
          <p:nvPr/>
        </p:nvSpPr>
        <p:spPr>
          <a:xfrm>
            <a:off x="330412" y="2531954"/>
            <a:ext cx="429290" cy="6282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E46A34-8D48-0E48-AACF-C01D22E5BCF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2598284"/>
            <a:ext cx="9144000" cy="307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3060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D5C2F-C609-174D-A46E-18C8F6E2F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Summary: Conceptual Model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F5A7F0A-70B5-F14B-B457-0FF197A47212}"/>
              </a:ext>
            </a:extLst>
          </p:cNvPr>
          <p:cNvSpPr/>
          <p:nvPr/>
        </p:nvSpPr>
        <p:spPr>
          <a:xfrm>
            <a:off x="330412" y="2531954"/>
            <a:ext cx="429290" cy="6282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BED05AF8-B1EE-A847-AF1F-71366C6079E1}"/>
              </a:ext>
            </a:extLst>
          </p:cNvPr>
          <p:cNvSpPr txBox="1">
            <a:spLocks/>
          </p:cNvSpPr>
          <p:nvPr/>
        </p:nvSpPr>
        <p:spPr>
          <a:xfrm>
            <a:off x="310116" y="1173086"/>
            <a:ext cx="8839200" cy="1155481"/>
          </a:xfrm>
          <a:prstGeom prst="rect">
            <a:avLst/>
          </a:prstGeom>
        </p:spPr>
        <p:txBody>
          <a:bodyPr>
            <a:normAutofit fontScale="40000" lnSpcReduction="20000"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Red Hat Display" panose="02010503040201060303" pitchFamily="2" charset="77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Red Hat Display" panose="02010503040201060303" pitchFamily="2" charset="77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Red Hat Display" panose="02010503040201060303" pitchFamily="2" charset="77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ed Hat Display" panose="02010503040201060303" pitchFamily="2" charset="77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ed Hat Display" panose="02010503040201060303" pitchFamily="2" charset="77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900" b="0" i="0" u="none" strike="noStrike" kern="1200" cap="none" spc="0" normalizeH="0" baseline="0" noProof="0" dirty="0">
                <a:ln>
                  <a:noFill/>
                </a:ln>
                <a:solidFill>
                  <a:srgbClr val="041E41"/>
                </a:solidFill>
                <a:effectLst/>
                <a:uLnTx/>
                <a:uFillTx/>
                <a:latin typeface="Red Hat Display" panose="02010503040201060303" pitchFamily="2" charset="77"/>
                <a:ea typeface="+mn-ea"/>
                <a:cs typeface="+mn-cs"/>
              </a:rPr>
              <a:t>Hotspots found where </a:t>
            </a:r>
          </a:p>
          <a:p>
            <a:pPr marL="385763" marR="0" lvl="0" indent="-385763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900" b="0" i="0" u="none" strike="noStrike" kern="1200" cap="none" spc="0" normalizeH="0" baseline="0" noProof="0" dirty="0">
                <a:ln>
                  <a:noFill/>
                </a:ln>
                <a:solidFill>
                  <a:srgbClr val="041E41"/>
                </a:solidFill>
                <a:effectLst/>
                <a:uLnTx/>
                <a:uFillTx/>
                <a:latin typeface="Red Hat Display" panose="02010503040201060303" pitchFamily="2" charset="77"/>
                <a:ea typeface="+mn-ea"/>
                <a:cs typeface="+mn-cs"/>
              </a:rPr>
              <a:t>The </a:t>
            </a:r>
            <a:r>
              <a:rPr kumimoji="0" lang="el-GR" sz="4900" b="0" i="0" u="none" strike="noStrike" kern="1200" cap="none" spc="0" normalizeH="0" baseline="0" noProof="0" dirty="0" err="1">
                <a:ln>
                  <a:noFill/>
                </a:ln>
                <a:solidFill>
                  <a:srgbClr val="041E41"/>
                </a:solidFill>
                <a:effectLst/>
                <a:uLnTx/>
                <a:uFillTx/>
                <a:ea typeface="+mn-ea"/>
                <a:cs typeface="+mn-cs"/>
              </a:rPr>
              <a:t>σ</a:t>
            </a:r>
            <a:r>
              <a:rPr kumimoji="0" lang="el-GR" sz="49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41E41"/>
                </a:solidFill>
                <a:effectLst/>
                <a:uLnTx/>
                <a:uFillTx/>
                <a:ea typeface="+mn-ea"/>
                <a:cs typeface="+mn-cs"/>
              </a:rPr>
              <a:t>θ</a:t>
            </a:r>
            <a:r>
              <a:rPr kumimoji="0" lang="el-GR" sz="4900" b="0" i="0" u="none" strike="noStrike" kern="1200" cap="none" spc="0" normalizeH="0" baseline="0" noProof="0" dirty="0">
                <a:ln>
                  <a:noFill/>
                </a:ln>
                <a:solidFill>
                  <a:srgbClr val="041E41"/>
                </a:solidFill>
                <a:effectLst/>
                <a:uLnTx/>
                <a:uFillTx/>
                <a:ea typeface="+mn-ea"/>
                <a:cs typeface="+mn-cs"/>
              </a:rPr>
              <a:t> = 26.0 </a:t>
            </a:r>
            <a:r>
              <a:rPr kumimoji="0" lang="en-US" sz="4900" b="0" i="0" u="none" strike="noStrike" kern="1200" cap="none" spc="0" normalizeH="0" baseline="0" noProof="0" dirty="0">
                <a:ln>
                  <a:noFill/>
                </a:ln>
                <a:solidFill>
                  <a:srgbClr val="041E41"/>
                </a:solidFill>
                <a:effectLst/>
                <a:uLnTx/>
                <a:uFillTx/>
                <a:latin typeface="Red Hat Display" panose="02010503040201060303" pitchFamily="2" charset="77"/>
                <a:ea typeface="+mn-ea"/>
                <a:cs typeface="+mn-cs"/>
              </a:rPr>
              <a:t>kg m</a:t>
            </a:r>
            <a:r>
              <a:rPr kumimoji="0" lang="en-US" sz="4900" b="0" i="0" u="none" strike="noStrike" kern="1200" cap="none" spc="0" normalizeH="0" baseline="30000" noProof="0" dirty="0">
                <a:ln>
                  <a:noFill/>
                </a:ln>
                <a:solidFill>
                  <a:srgbClr val="041E41"/>
                </a:solidFill>
                <a:effectLst/>
                <a:uLnTx/>
                <a:uFillTx/>
                <a:latin typeface="Red Hat Display" panose="02010503040201060303" pitchFamily="2" charset="77"/>
                <a:ea typeface="+mn-ea"/>
                <a:cs typeface="+mn-cs"/>
              </a:rPr>
              <a:t>-3</a:t>
            </a:r>
            <a:r>
              <a:rPr kumimoji="0" lang="en-US" sz="4900" b="0" i="0" u="none" strike="noStrike" kern="1200" cap="none" spc="0" normalizeH="0" baseline="0" noProof="0" dirty="0">
                <a:ln>
                  <a:noFill/>
                </a:ln>
                <a:solidFill>
                  <a:srgbClr val="041E41"/>
                </a:solidFill>
                <a:effectLst/>
                <a:uLnTx/>
                <a:uFillTx/>
                <a:latin typeface="Red Hat Display" panose="02010503040201060303" pitchFamily="2" charset="77"/>
                <a:ea typeface="+mn-ea"/>
                <a:cs typeface="+mn-cs"/>
              </a:rPr>
              <a:t> </a:t>
            </a:r>
            <a:r>
              <a:rPr kumimoji="0" lang="en-US" sz="4900" b="0" i="0" u="none" strike="noStrike" kern="1200" cap="none" spc="0" normalizeH="0" baseline="0" noProof="0" dirty="0" err="1">
                <a:ln>
                  <a:noFill/>
                </a:ln>
                <a:solidFill>
                  <a:srgbClr val="041E41"/>
                </a:solidFill>
                <a:effectLst/>
                <a:uLnTx/>
                <a:uFillTx/>
                <a:latin typeface="Red Hat Display" panose="02010503040201060303" pitchFamily="2" charset="77"/>
                <a:ea typeface="+mn-ea"/>
                <a:cs typeface="+mn-cs"/>
              </a:rPr>
              <a:t>isopycnal</a:t>
            </a:r>
            <a:r>
              <a:rPr kumimoji="0" lang="en-US" sz="4900" b="0" i="0" u="none" strike="noStrike" kern="1200" cap="none" spc="0" normalizeH="0" baseline="0" noProof="0" dirty="0">
                <a:ln>
                  <a:noFill/>
                </a:ln>
                <a:solidFill>
                  <a:srgbClr val="041E41"/>
                </a:solidFill>
                <a:effectLst/>
                <a:uLnTx/>
                <a:uFillTx/>
                <a:latin typeface="Red Hat Display" panose="02010503040201060303" pitchFamily="2" charset="77"/>
                <a:ea typeface="+mn-ea"/>
                <a:cs typeface="+mn-cs"/>
              </a:rPr>
              <a:t> outcrops into the euphotic zone </a:t>
            </a:r>
          </a:p>
          <a:p>
            <a:pPr marL="385763" marR="0" lvl="0" indent="-385763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900" b="0" i="0" u="none" strike="noStrike" kern="1200" cap="none" spc="0" normalizeH="0" baseline="0" noProof="0" dirty="0">
                <a:ln>
                  <a:noFill/>
                </a:ln>
                <a:solidFill>
                  <a:srgbClr val="041E41"/>
                </a:solidFill>
                <a:effectLst/>
                <a:uLnTx/>
                <a:uFillTx/>
                <a:latin typeface="Red Hat Display" panose="02010503040201060303" pitchFamily="2" charset="77"/>
                <a:ea typeface="+mn-ea"/>
                <a:cs typeface="+mn-cs"/>
              </a:rPr>
              <a:t>Salinity &gt; 35.6</a:t>
            </a:r>
          </a:p>
          <a:p>
            <a:pPr marL="0" marR="0" lvl="0" indent="0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41E41"/>
                </a:solidFill>
                <a:effectLst/>
                <a:uLnTx/>
                <a:uFillTx/>
                <a:latin typeface="Red Hat Display" panose="02010503040201060303" pitchFamily="2" charset="77"/>
                <a:ea typeface="+mn-ea"/>
                <a:cs typeface="+mn-cs"/>
              </a:rPr>
              <a:t>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E46A34-8D48-0E48-AACF-C01D22E5BCF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2598284"/>
            <a:ext cx="9144000" cy="307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8516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D5C2F-C609-174D-A46E-18C8F6E2F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Summary: Conceptual Model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F5A7F0A-70B5-F14B-B457-0FF197A47212}"/>
              </a:ext>
            </a:extLst>
          </p:cNvPr>
          <p:cNvSpPr/>
          <p:nvPr/>
        </p:nvSpPr>
        <p:spPr>
          <a:xfrm>
            <a:off x="330412" y="2531954"/>
            <a:ext cx="429290" cy="6282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E46A34-8D48-0E48-AACF-C01D22E5BCF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2598284"/>
            <a:ext cx="9144000" cy="3072384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1F43A08D-2FB5-4631-97CD-ADF761E60337}"/>
              </a:ext>
            </a:extLst>
          </p:cNvPr>
          <p:cNvSpPr txBox="1">
            <a:spLocks/>
          </p:cNvSpPr>
          <p:nvPr/>
        </p:nvSpPr>
        <p:spPr>
          <a:xfrm>
            <a:off x="283453" y="1173866"/>
            <a:ext cx="8839200" cy="1155481"/>
          </a:xfrm>
          <a:prstGeom prst="rect">
            <a:avLst/>
          </a:prstGeom>
        </p:spPr>
        <p:txBody>
          <a:bodyPr>
            <a:normAutofit fontScale="40000" lnSpcReduction="20000"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Red Hat Display" panose="02010503040201060303" pitchFamily="2" charset="77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Red Hat Display" panose="02010503040201060303" pitchFamily="2" charset="77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Red Hat Display" panose="02010503040201060303" pitchFamily="2" charset="77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ed Hat Display" panose="02010503040201060303" pitchFamily="2" charset="77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ed Hat Display" panose="02010503040201060303" pitchFamily="2" charset="77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900" b="0" i="0" u="none" strike="noStrike" kern="1200" cap="none" spc="0" normalizeH="0" baseline="0" noProof="0" dirty="0">
                <a:ln>
                  <a:noFill/>
                </a:ln>
                <a:solidFill>
                  <a:srgbClr val="041E41"/>
                </a:solidFill>
                <a:effectLst/>
                <a:uLnTx/>
                <a:uFillTx/>
                <a:latin typeface="Red Hat Display" panose="02010503040201060303" pitchFamily="2" charset="77"/>
                <a:ea typeface="+mn-ea"/>
                <a:cs typeface="+mn-cs"/>
              </a:rPr>
              <a:t>Hotspots found where </a:t>
            </a:r>
          </a:p>
          <a:p>
            <a:pPr marL="385763" marR="0" lvl="0" indent="-385763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900" b="0" i="0" u="none" strike="noStrike" kern="1200" cap="none" spc="0" normalizeH="0" baseline="0" noProof="0" dirty="0">
                <a:ln>
                  <a:noFill/>
                </a:ln>
                <a:solidFill>
                  <a:srgbClr val="041E41"/>
                </a:solidFill>
                <a:effectLst/>
                <a:uLnTx/>
                <a:uFillTx/>
                <a:latin typeface="Red Hat Display" panose="02010503040201060303" pitchFamily="2" charset="77"/>
                <a:ea typeface="+mn-ea"/>
                <a:cs typeface="+mn-cs"/>
              </a:rPr>
              <a:t>The </a:t>
            </a:r>
            <a:r>
              <a:rPr kumimoji="0" lang="el-GR" sz="4900" b="0" i="0" u="none" strike="noStrike" kern="1200" cap="none" spc="0" normalizeH="0" baseline="0" noProof="0" dirty="0" err="1">
                <a:ln>
                  <a:noFill/>
                </a:ln>
                <a:solidFill>
                  <a:srgbClr val="041E41"/>
                </a:solidFill>
                <a:effectLst/>
                <a:uLnTx/>
                <a:uFillTx/>
                <a:ea typeface="+mn-ea"/>
                <a:cs typeface="+mn-cs"/>
              </a:rPr>
              <a:t>σ</a:t>
            </a:r>
            <a:r>
              <a:rPr kumimoji="0" lang="el-GR" sz="49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41E41"/>
                </a:solidFill>
                <a:effectLst/>
                <a:uLnTx/>
                <a:uFillTx/>
                <a:ea typeface="+mn-ea"/>
                <a:cs typeface="+mn-cs"/>
              </a:rPr>
              <a:t>θ</a:t>
            </a:r>
            <a:r>
              <a:rPr kumimoji="0" lang="el-GR" sz="4900" b="0" i="0" u="none" strike="noStrike" kern="1200" cap="none" spc="0" normalizeH="0" baseline="0" noProof="0" dirty="0">
                <a:ln>
                  <a:noFill/>
                </a:ln>
                <a:solidFill>
                  <a:srgbClr val="041E41"/>
                </a:solidFill>
                <a:effectLst/>
                <a:uLnTx/>
                <a:uFillTx/>
                <a:ea typeface="+mn-ea"/>
                <a:cs typeface="+mn-cs"/>
              </a:rPr>
              <a:t> = 26.0 </a:t>
            </a:r>
            <a:r>
              <a:rPr kumimoji="0" lang="en-US" sz="4900" b="0" i="0" u="none" strike="noStrike" kern="1200" cap="none" spc="0" normalizeH="0" baseline="0" noProof="0" dirty="0">
                <a:ln>
                  <a:noFill/>
                </a:ln>
                <a:solidFill>
                  <a:srgbClr val="041E41"/>
                </a:solidFill>
                <a:effectLst/>
                <a:uLnTx/>
                <a:uFillTx/>
                <a:latin typeface="Red Hat Display" panose="02010503040201060303" pitchFamily="2" charset="77"/>
                <a:ea typeface="+mn-ea"/>
                <a:cs typeface="+mn-cs"/>
              </a:rPr>
              <a:t>kg m</a:t>
            </a:r>
            <a:r>
              <a:rPr kumimoji="0" lang="en-US" sz="4900" b="0" i="0" u="none" strike="noStrike" kern="1200" cap="none" spc="0" normalizeH="0" baseline="30000" noProof="0" dirty="0">
                <a:ln>
                  <a:noFill/>
                </a:ln>
                <a:solidFill>
                  <a:srgbClr val="041E41"/>
                </a:solidFill>
                <a:effectLst/>
                <a:uLnTx/>
                <a:uFillTx/>
                <a:latin typeface="Red Hat Display" panose="02010503040201060303" pitchFamily="2" charset="77"/>
                <a:ea typeface="+mn-ea"/>
                <a:cs typeface="+mn-cs"/>
              </a:rPr>
              <a:t>-3</a:t>
            </a:r>
            <a:r>
              <a:rPr kumimoji="0" lang="en-US" sz="4900" b="0" i="0" u="none" strike="noStrike" kern="1200" cap="none" spc="0" normalizeH="0" baseline="0" noProof="0" dirty="0">
                <a:ln>
                  <a:noFill/>
                </a:ln>
                <a:solidFill>
                  <a:srgbClr val="041E41"/>
                </a:solidFill>
                <a:effectLst/>
                <a:uLnTx/>
                <a:uFillTx/>
                <a:latin typeface="Red Hat Display" panose="02010503040201060303" pitchFamily="2" charset="77"/>
                <a:ea typeface="+mn-ea"/>
                <a:cs typeface="+mn-cs"/>
              </a:rPr>
              <a:t> </a:t>
            </a:r>
            <a:r>
              <a:rPr kumimoji="0" lang="en-US" sz="4900" b="0" i="0" u="none" strike="noStrike" kern="1200" cap="none" spc="0" normalizeH="0" baseline="0" noProof="0" dirty="0" err="1">
                <a:ln>
                  <a:noFill/>
                </a:ln>
                <a:solidFill>
                  <a:srgbClr val="041E41"/>
                </a:solidFill>
                <a:effectLst/>
                <a:uLnTx/>
                <a:uFillTx/>
                <a:latin typeface="Red Hat Display" panose="02010503040201060303" pitchFamily="2" charset="77"/>
                <a:ea typeface="+mn-ea"/>
                <a:cs typeface="+mn-cs"/>
              </a:rPr>
              <a:t>isopycnal</a:t>
            </a:r>
            <a:r>
              <a:rPr kumimoji="0" lang="en-US" sz="4900" b="0" i="0" u="none" strike="noStrike" kern="1200" cap="none" spc="0" normalizeH="0" baseline="0" noProof="0" dirty="0">
                <a:ln>
                  <a:noFill/>
                </a:ln>
                <a:solidFill>
                  <a:srgbClr val="041E41"/>
                </a:solidFill>
                <a:effectLst/>
                <a:uLnTx/>
                <a:uFillTx/>
                <a:latin typeface="Red Hat Display" panose="02010503040201060303" pitchFamily="2" charset="77"/>
                <a:ea typeface="+mn-ea"/>
                <a:cs typeface="+mn-cs"/>
              </a:rPr>
              <a:t> outcrops into the euphotic zone </a:t>
            </a:r>
          </a:p>
          <a:p>
            <a:pPr marL="385763" marR="0" lvl="0" indent="-385763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900" b="0" i="0" u="none" strike="noStrike" kern="1200" cap="none" spc="0" normalizeH="0" baseline="0" noProof="0" dirty="0">
                <a:ln>
                  <a:noFill/>
                </a:ln>
                <a:solidFill>
                  <a:srgbClr val="041E41"/>
                </a:solidFill>
                <a:effectLst/>
                <a:uLnTx/>
                <a:uFillTx/>
                <a:latin typeface="Red Hat Display" panose="02010503040201060303" pitchFamily="2" charset="77"/>
                <a:ea typeface="+mn-ea"/>
                <a:cs typeface="+mn-cs"/>
              </a:rPr>
              <a:t>Salinity &gt; 35.6</a:t>
            </a:r>
          </a:p>
          <a:p>
            <a:pPr marL="0" marR="0" lvl="0" indent="0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41E41"/>
                </a:solidFill>
                <a:effectLst/>
                <a:uLnTx/>
                <a:uFillTx/>
                <a:latin typeface="Red Hat Display" panose="02010503040201060303" pitchFamily="2" charset="77"/>
                <a:ea typeface="+mn-ea"/>
                <a:cs typeface="+mn-cs"/>
              </a:rPr>
              <a:t>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6C89DC-80CC-4120-8586-D8D7A4E5D89E}"/>
              </a:ext>
            </a:extLst>
          </p:cNvPr>
          <p:cNvSpPr txBox="1"/>
          <p:nvPr/>
        </p:nvSpPr>
        <p:spPr>
          <a:xfrm>
            <a:off x="1371600" y="2195787"/>
            <a:ext cx="2259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Shelf – slope interface</a:t>
            </a:r>
          </a:p>
        </p:txBody>
      </p:sp>
    </p:spTree>
    <p:extLst>
      <p:ext uri="{BB962C8B-B14F-4D97-AF65-F5344CB8AC3E}">
        <p14:creationId xmlns:p14="http://schemas.microsoft.com/office/powerpoint/2010/main" val="25625055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D5C2F-C609-174D-A46E-18C8F6E2F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Summary: Conceptual Model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F5A7F0A-70B5-F14B-B457-0FF197A47212}"/>
              </a:ext>
            </a:extLst>
          </p:cNvPr>
          <p:cNvSpPr/>
          <p:nvPr/>
        </p:nvSpPr>
        <p:spPr>
          <a:xfrm>
            <a:off x="330412" y="2531954"/>
            <a:ext cx="429290" cy="6282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E46A34-8D48-0E48-AACF-C01D22E5BC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98284"/>
            <a:ext cx="9144000" cy="3072384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C6269989-93B6-4B2A-B507-DBDE66A99927}"/>
              </a:ext>
            </a:extLst>
          </p:cNvPr>
          <p:cNvSpPr txBox="1">
            <a:spLocks/>
          </p:cNvSpPr>
          <p:nvPr/>
        </p:nvSpPr>
        <p:spPr>
          <a:xfrm>
            <a:off x="283453" y="1173866"/>
            <a:ext cx="8839200" cy="1155481"/>
          </a:xfrm>
          <a:prstGeom prst="rect">
            <a:avLst/>
          </a:prstGeom>
        </p:spPr>
        <p:txBody>
          <a:bodyPr>
            <a:normAutofit fontScale="40000" lnSpcReduction="20000"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Red Hat Display" panose="02010503040201060303" pitchFamily="2" charset="77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Red Hat Display" panose="02010503040201060303" pitchFamily="2" charset="77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Red Hat Display" panose="02010503040201060303" pitchFamily="2" charset="77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ed Hat Display" panose="02010503040201060303" pitchFamily="2" charset="77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ed Hat Display" panose="02010503040201060303" pitchFamily="2" charset="77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900" b="0" i="0" u="none" strike="noStrike" kern="1200" cap="none" spc="0" normalizeH="0" baseline="0" noProof="0" dirty="0">
                <a:ln>
                  <a:noFill/>
                </a:ln>
                <a:solidFill>
                  <a:srgbClr val="041E41"/>
                </a:solidFill>
                <a:effectLst/>
                <a:uLnTx/>
                <a:uFillTx/>
                <a:latin typeface="Red Hat Display" panose="02010503040201060303" pitchFamily="2" charset="77"/>
                <a:ea typeface="+mn-ea"/>
                <a:cs typeface="+mn-cs"/>
              </a:rPr>
              <a:t>Hotspots found where </a:t>
            </a:r>
          </a:p>
          <a:p>
            <a:pPr marL="385763" marR="0" lvl="0" indent="-385763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900" b="0" i="0" u="none" strike="noStrike" kern="1200" cap="none" spc="0" normalizeH="0" baseline="0" noProof="0" dirty="0">
                <a:ln>
                  <a:noFill/>
                </a:ln>
                <a:solidFill>
                  <a:srgbClr val="041E41"/>
                </a:solidFill>
                <a:effectLst/>
                <a:uLnTx/>
                <a:uFillTx/>
                <a:latin typeface="Red Hat Display" panose="02010503040201060303" pitchFamily="2" charset="77"/>
                <a:ea typeface="+mn-ea"/>
                <a:cs typeface="+mn-cs"/>
              </a:rPr>
              <a:t>The </a:t>
            </a:r>
            <a:r>
              <a:rPr kumimoji="0" lang="el-GR" sz="4900" b="0" i="0" u="none" strike="noStrike" kern="1200" cap="none" spc="0" normalizeH="0" baseline="0" noProof="0" dirty="0" err="1">
                <a:ln>
                  <a:noFill/>
                </a:ln>
                <a:solidFill>
                  <a:srgbClr val="041E41"/>
                </a:solidFill>
                <a:effectLst/>
                <a:uLnTx/>
                <a:uFillTx/>
                <a:ea typeface="+mn-ea"/>
                <a:cs typeface="+mn-cs"/>
              </a:rPr>
              <a:t>σ</a:t>
            </a:r>
            <a:r>
              <a:rPr kumimoji="0" lang="el-GR" sz="49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41E41"/>
                </a:solidFill>
                <a:effectLst/>
                <a:uLnTx/>
                <a:uFillTx/>
                <a:ea typeface="+mn-ea"/>
                <a:cs typeface="+mn-cs"/>
              </a:rPr>
              <a:t>θ</a:t>
            </a:r>
            <a:r>
              <a:rPr kumimoji="0" lang="el-GR" sz="4900" b="0" i="0" u="none" strike="noStrike" kern="1200" cap="none" spc="0" normalizeH="0" baseline="0" noProof="0" dirty="0">
                <a:ln>
                  <a:noFill/>
                </a:ln>
                <a:solidFill>
                  <a:srgbClr val="041E41"/>
                </a:solidFill>
                <a:effectLst/>
                <a:uLnTx/>
                <a:uFillTx/>
                <a:ea typeface="+mn-ea"/>
                <a:cs typeface="+mn-cs"/>
              </a:rPr>
              <a:t> = 26.0 </a:t>
            </a:r>
            <a:r>
              <a:rPr kumimoji="0" lang="en-US" sz="4900" b="0" i="0" u="none" strike="noStrike" kern="1200" cap="none" spc="0" normalizeH="0" baseline="0" noProof="0" dirty="0">
                <a:ln>
                  <a:noFill/>
                </a:ln>
                <a:solidFill>
                  <a:srgbClr val="041E41"/>
                </a:solidFill>
                <a:effectLst/>
                <a:uLnTx/>
                <a:uFillTx/>
                <a:latin typeface="Red Hat Display" panose="02010503040201060303" pitchFamily="2" charset="77"/>
                <a:ea typeface="+mn-ea"/>
                <a:cs typeface="+mn-cs"/>
              </a:rPr>
              <a:t>kg m</a:t>
            </a:r>
            <a:r>
              <a:rPr kumimoji="0" lang="en-US" sz="4900" b="0" i="0" u="none" strike="noStrike" kern="1200" cap="none" spc="0" normalizeH="0" baseline="30000" noProof="0" dirty="0">
                <a:ln>
                  <a:noFill/>
                </a:ln>
                <a:solidFill>
                  <a:srgbClr val="041E41"/>
                </a:solidFill>
                <a:effectLst/>
                <a:uLnTx/>
                <a:uFillTx/>
                <a:latin typeface="Red Hat Display" panose="02010503040201060303" pitchFamily="2" charset="77"/>
                <a:ea typeface="+mn-ea"/>
                <a:cs typeface="+mn-cs"/>
              </a:rPr>
              <a:t>-3</a:t>
            </a:r>
            <a:r>
              <a:rPr kumimoji="0" lang="en-US" sz="4900" b="0" i="0" u="none" strike="noStrike" kern="1200" cap="none" spc="0" normalizeH="0" baseline="0" noProof="0" dirty="0">
                <a:ln>
                  <a:noFill/>
                </a:ln>
                <a:solidFill>
                  <a:srgbClr val="041E41"/>
                </a:solidFill>
                <a:effectLst/>
                <a:uLnTx/>
                <a:uFillTx/>
                <a:latin typeface="Red Hat Display" panose="02010503040201060303" pitchFamily="2" charset="77"/>
                <a:ea typeface="+mn-ea"/>
                <a:cs typeface="+mn-cs"/>
              </a:rPr>
              <a:t> </a:t>
            </a:r>
            <a:r>
              <a:rPr kumimoji="0" lang="en-US" sz="4900" b="0" i="0" u="none" strike="noStrike" kern="1200" cap="none" spc="0" normalizeH="0" baseline="0" noProof="0" dirty="0" err="1">
                <a:ln>
                  <a:noFill/>
                </a:ln>
                <a:solidFill>
                  <a:srgbClr val="041E41"/>
                </a:solidFill>
                <a:effectLst/>
                <a:uLnTx/>
                <a:uFillTx/>
                <a:latin typeface="Red Hat Display" panose="02010503040201060303" pitchFamily="2" charset="77"/>
                <a:ea typeface="+mn-ea"/>
                <a:cs typeface="+mn-cs"/>
              </a:rPr>
              <a:t>isopycnal</a:t>
            </a:r>
            <a:r>
              <a:rPr kumimoji="0" lang="en-US" sz="4900" b="0" i="0" u="none" strike="noStrike" kern="1200" cap="none" spc="0" normalizeH="0" baseline="0" noProof="0" dirty="0">
                <a:ln>
                  <a:noFill/>
                </a:ln>
                <a:solidFill>
                  <a:srgbClr val="041E41"/>
                </a:solidFill>
                <a:effectLst/>
                <a:uLnTx/>
                <a:uFillTx/>
                <a:latin typeface="Red Hat Display" panose="02010503040201060303" pitchFamily="2" charset="77"/>
                <a:ea typeface="+mn-ea"/>
                <a:cs typeface="+mn-cs"/>
              </a:rPr>
              <a:t> outcrops into the euphotic zone </a:t>
            </a:r>
          </a:p>
          <a:p>
            <a:pPr marL="385763" marR="0" lvl="0" indent="-385763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900" b="0" i="0" u="none" strike="noStrike" kern="1200" cap="none" spc="0" normalizeH="0" baseline="0" noProof="0" dirty="0">
                <a:ln>
                  <a:noFill/>
                </a:ln>
                <a:solidFill>
                  <a:srgbClr val="041E41"/>
                </a:solidFill>
                <a:effectLst/>
                <a:uLnTx/>
                <a:uFillTx/>
                <a:latin typeface="Red Hat Display" panose="02010503040201060303" pitchFamily="2" charset="77"/>
                <a:ea typeface="+mn-ea"/>
                <a:cs typeface="+mn-cs"/>
              </a:rPr>
              <a:t>Salinity &gt; 35.6</a:t>
            </a:r>
          </a:p>
          <a:p>
            <a:pPr marL="0" marR="0" lvl="0" indent="0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41E41"/>
                </a:solidFill>
                <a:effectLst/>
                <a:uLnTx/>
                <a:uFillTx/>
                <a:latin typeface="Red Hat Display" panose="02010503040201060303" pitchFamily="2" charset="77"/>
                <a:ea typeface="+mn-ea"/>
                <a:cs typeface="+mn-cs"/>
              </a:rPr>
              <a:t>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D6B6BC-8427-44CA-B851-89C9071EA03C}"/>
              </a:ext>
            </a:extLst>
          </p:cNvPr>
          <p:cNvSpPr txBox="1"/>
          <p:nvPr/>
        </p:nvSpPr>
        <p:spPr>
          <a:xfrm>
            <a:off x="1371600" y="2195787"/>
            <a:ext cx="5026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Shelf – slope interface                            Cyclonic eddy</a:t>
            </a:r>
          </a:p>
        </p:txBody>
      </p:sp>
    </p:spTree>
    <p:extLst>
      <p:ext uri="{BB962C8B-B14F-4D97-AF65-F5344CB8AC3E}">
        <p14:creationId xmlns:p14="http://schemas.microsoft.com/office/powerpoint/2010/main" val="12013199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D5C2F-C609-174D-A46E-18C8F6E2F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Summary: Conceptual Model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F5A7F0A-70B5-F14B-B457-0FF197A47212}"/>
              </a:ext>
            </a:extLst>
          </p:cNvPr>
          <p:cNvSpPr/>
          <p:nvPr/>
        </p:nvSpPr>
        <p:spPr>
          <a:xfrm>
            <a:off x="330412" y="2531954"/>
            <a:ext cx="429290" cy="6282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E46A34-8D48-0E48-AACF-C01D22E5BC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98284"/>
            <a:ext cx="9144000" cy="30723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D43C8B-7392-5444-B2FC-1B5F7D723D38}"/>
              </a:ext>
            </a:extLst>
          </p:cNvPr>
          <p:cNvSpPr txBox="1"/>
          <p:nvPr/>
        </p:nvSpPr>
        <p:spPr>
          <a:xfrm>
            <a:off x="3259723" y="4572232"/>
            <a:ext cx="492782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89"/>
            <a:r>
              <a:rPr lang="en-US" dirty="0">
                <a:solidFill>
                  <a:srgbClr val="041E41"/>
                </a:solidFill>
                <a:latin typeface="Red Hat Display" panose="02010503040201060303" pitchFamily="2" charset="77"/>
              </a:rPr>
              <a:t>Back-of-the envelope:</a:t>
            </a:r>
          </a:p>
          <a:p>
            <a:pPr defTabSz="457189"/>
            <a:r>
              <a:rPr lang="en-US" dirty="0">
                <a:solidFill>
                  <a:srgbClr val="041E41"/>
                </a:solidFill>
                <a:latin typeface="Red Hat Display" panose="02010503040201060303" pitchFamily="2" charset="77"/>
              </a:rPr>
              <a:t>	- Hotspots in 1/3 of Slope Sea</a:t>
            </a:r>
          </a:p>
          <a:p>
            <a:pPr defTabSz="457189"/>
            <a:r>
              <a:rPr lang="en-US" dirty="0">
                <a:solidFill>
                  <a:srgbClr val="041E41"/>
                </a:solidFill>
                <a:latin typeface="Red Hat Display" panose="02010503040201060303" pitchFamily="2" charset="77"/>
              </a:rPr>
              <a:t>	- 50-150% higher productivity within hotspots</a:t>
            </a:r>
          </a:p>
          <a:p>
            <a:pPr defTabSz="457189"/>
            <a:r>
              <a:rPr lang="en-US" dirty="0">
                <a:solidFill>
                  <a:srgbClr val="041E41"/>
                </a:solidFill>
                <a:latin typeface="Red Hat Display" panose="02010503040201060303" pitchFamily="2" charset="77"/>
              </a:rPr>
              <a:t>	             </a:t>
            </a:r>
            <a:r>
              <a:rPr lang="en-US" b="1" dirty="0">
                <a:solidFill>
                  <a:srgbClr val="041E41"/>
                </a:solidFill>
                <a:latin typeface="Red Hat Display" panose="02010503040201060303" pitchFamily="2" charset="77"/>
              </a:rPr>
              <a:t>Up to 50% more productive Slope Sea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0282A4F-6BCA-C74F-9DBF-3FE52F040C1C}"/>
              </a:ext>
            </a:extLst>
          </p:cNvPr>
          <p:cNvCxnSpPr/>
          <p:nvPr/>
        </p:nvCxnSpPr>
        <p:spPr>
          <a:xfrm>
            <a:off x="3875568" y="5559026"/>
            <a:ext cx="462516" cy="0"/>
          </a:xfrm>
          <a:prstGeom prst="straightConnector1">
            <a:avLst/>
          </a:prstGeom>
          <a:ln w="76200">
            <a:solidFill>
              <a:srgbClr val="06FA0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C28AA813-B8B2-419A-A43D-0FBBBA66E9E5}"/>
              </a:ext>
            </a:extLst>
          </p:cNvPr>
          <p:cNvSpPr txBox="1"/>
          <p:nvPr/>
        </p:nvSpPr>
        <p:spPr>
          <a:xfrm>
            <a:off x="7227316" y="6019800"/>
            <a:ext cx="1920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Oliver et al. (2021)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1D929347-DA43-497A-B818-670CAA928651}"/>
              </a:ext>
            </a:extLst>
          </p:cNvPr>
          <p:cNvSpPr txBox="1">
            <a:spLocks/>
          </p:cNvSpPr>
          <p:nvPr/>
        </p:nvSpPr>
        <p:spPr>
          <a:xfrm>
            <a:off x="283453" y="1173866"/>
            <a:ext cx="8839200" cy="1155481"/>
          </a:xfrm>
          <a:prstGeom prst="rect">
            <a:avLst/>
          </a:prstGeom>
        </p:spPr>
        <p:txBody>
          <a:bodyPr>
            <a:normAutofit fontScale="40000" lnSpcReduction="20000"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Red Hat Display" panose="02010503040201060303" pitchFamily="2" charset="77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Red Hat Display" panose="02010503040201060303" pitchFamily="2" charset="77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Red Hat Display" panose="02010503040201060303" pitchFamily="2" charset="77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ed Hat Display" panose="02010503040201060303" pitchFamily="2" charset="77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ed Hat Display" panose="02010503040201060303" pitchFamily="2" charset="77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783">
              <a:spcBef>
                <a:spcPts val="750"/>
              </a:spcBef>
              <a:buNone/>
            </a:pPr>
            <a:r>
              <a:rPr lang="en-US" sz="4900" dirty="0">
                <a:solidFill>
                  <a:srgbClr val="041E41"/>
                </a:solidFill>
              </a:rPr>
              <a:t>Hotspots found where </a:t>
            </a:r>
          </a:p>
          <a:p>
            <a:pPr marL="385763" indent="-385763" defTabSz="685783">
              <a:spcBef>
                <a:spcPts val="750"/>
              </a:spcBef>
              <a:buFont typeface="+mj-lt"/>
              <a:buAutoNum type="arabicPeriod"/>
            </a:pPr>
            <a:r>
              <a:rPr lang="en-US" sz="4900" dirty="0">
                <a:solidFill>
                  <a:srgbClr val="041E41"/>
                </a:solidFill>
              </a:rPr>
              <a:t>The </a:t>
            </a:r>
            <a:r>
              <a:rPr lang="el-GR" sz="4900" dirty="0" err="1">
                <a:solidFill>
                  <a:srgbClr val="041E41"/>
                </a:solidFill>
              </a:rPr>
              <a:t>σ</a:t>
            </a:r>
            <a:r>
              <a:rPr lang="el-GR" sz="4900" baseline="-25000" dirty="0" err="1">
                <a:solidFill>
                  <a:srgbClr val="041E41"/>
                </a:solidFill>
              </a:rPr>
              <a:t>θ</a:t>
            </a:r>
            <a:r>
              <a:rPr lang="el-GR" sz="4900" dirty="0">
                <a:solidFill>
                  <a:srgbClr val="041E41"/>
                </a:solidFill>
              </a:rPr>
              <a:t> = 26.0 </a:t>
            </a:r>
            <a:r>
              <a:rPr lang="en-US" sz="4900" dirty="0">
                <a:solidFill>
                  <a:srgbClr val="041E41"/>
                </a:solidFill>
              </a:rPr>
              <a:t>kg m</a:t>
            </a:r>
            <a:r>
              <a:rPr lang="en-US" sz="4900" baseline="30000" dirty="0">
                <a:solidFill>
                  <a:srgbClr val="041E41"/>
                </a:solidFill>
              </a:rPr>
              <a:t>-3</a:t>
            </a:r>
            <a:r>
              <a:rPr lang="en-US" sz="4900" dirty="0">
                <a:solidFill>
                  <a:srgbClr val="041E41"/>
                </a:solidFill>
              </a:rPr>
              <a:t> </a:t>
            </a:r>
            <a:r>
              <a:rPr lang="en-US" sz="4900" dirty="0" err="1">
                <a:solidFill>
                  <a:srgbClr val="041E41"/>
                </a:solidFill>
              </a:rPr>
              <a:t>isopycnal</a:t>
            </a:r>
            <a:r>
              <a:rPr lang="en-US" sz="4900" dirty="0">
                <a:solidFill>
                  <a:srgbClr val="041E41"/>
                </a:solidFill>
              </a:rPr>
              <a:t> outcrops into the euphotic zone </a:t>
            </a:r>
          </a:p>
          <a:p>
            <a:pPr marL="385763" indent="-385763" defTabSz="685783">
              <a:spcBef>
                <a:spcPts val="750"/>
              </a:spcBef>
              <a:buFont typeface="+mj-lt"/>
              <a:buAutoNum type="arabicPeriod"/>
            </a:pPr>
            <a:r>
              <a:rPr lang="en-US" sz="4900" dirty="0">
                <a:solidFill>
                  <a:srgbClr val="041E41"/>
                </a:solidFill>
              </a:rPr>
              <a:t>Salinity &gt; 35.6</a:t>
            </a:r>
          </a:p>
          <a:p>
            <a:pPr marL="0" indent="0" defTabSz="685783">
              <a:spcBef>
                <a:spcPts val="750"/>
              </a:spcBef>
              <a:buNone/>
            </a:pPr>
            <a:r>
              <a:rPr lang="en-US" sz="2100" dirty="0">
                <a:solidFill>
                  <a:srgbClr val="041E41"/>
                </a:solidFill>
              </a:rPr>
              <a:t>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D3FEC2-324B-4174-B54B-9C3D79764275}"/>
              </a:ext>
            </a:extLst>
          </p:cNvPr>
          <p:cNvSpPr txBox="1"/>
          <p:nvPr/>
        </p:nvSpPr>
        <p:spPr>
          <a:xfrm>
            <a:off x="1371600" y="2195787"/>
            <a:ext cx="5026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Shelf – slope interface                            Cyclonic eddy</a:t>
            </a:r>
          </a:p>
        </p:txBody>
      </p:sp>
    </p:spTree>
    <p:extLst>
      <p:ext uri="{BB962C8B-B14F-4D97-AF65-F5344CB8AC3E}">
        <p14:creationId xmlns:p14="http://schemas.microsoft.com/office/powerpoint/2010/main" val="11171397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147697"/>
            <a:ext cx="8991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Shelfbreak frontal dynamics: mechanisms of upwelling, net community production, and ecological implications</a:t>
            </a:r>
          </a:p>
        </p:txBody>
      </p:sp>
      <p:pic>
        <p:nvPicPr>
          <p:cNvPr id="8" name="Picture 7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8" t="21296" r="11582" b="12037"/>
          <a:stretch/>
        </p:blipFill>
        <p:spPr bwMode="auto">
          <a:xfrm rot="10800000">
            <a:off x="250353" y="2338982"/>
            <a:ext cx="2743200" cy="20085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82812" y="4486870"/>
            <a:ext cx="1678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Ryan et al. 1999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720922" y="2353270"/>
            <a:ext cx="3346878" cy="3361730"/>
            <a:chOff x="5720922" y="2353270"/>
            <a:chExt cx="3346878" cy="3361730"/>
          </a:xfrm>
        </p:grpSpPr>
        <p:sp>
          <p:nvSpPr>
            <p:cNvPr id="15" name="TextBox 14"/>
            <p:cNvSpPr txBox="1"/>
            <p:nvPr/>
          </p:nvSpPr>
          <p:spPr>
            <a:xfrm>
              <a:off x="5720922" y="4791670"/>
              <a:ext cx="334687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Linder et al. 2004</a:t>
              </a:r>
            </a:p>
            <a:p>
              <a:pPr algn="ctr"/>
              <a:r>
                <a:rPr lang="en-US" dirty="0"/>
                <a:t>Gawarkiewicz and Chapman 1992</a:t>
              </a:r>
            </a:p>
            <a:p>
              <a:pPr algn="ctr"/>
              <a:r>
                <a:rPr lang="en-US" dirty="0"/>
                <a:t>Chapman and Lentz 1994</a:t>
              </a:r>
            </a:p>
          </p:txBody>
        </p:sp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3867" y="2353270"/>
              <a:ext cx="3065333" cy="2377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6" name="Straight Connector 5"/>
          <p:cNvCxnSpPr/>
          <p:nvPr/>
        </p:nvCxnSpPr>
        <p:spPr>
          <a:xfrm>
            <a:off x="1371600" y="2895600"/>
            <a:ext cx="0" cy="30480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1447800" y="2204442"/>
            <a:ext cx="4018443" cy="3108960"/>
            <a:chOff x="1447800" y="2204442"/>
            <a:chExt cx="4018443" cy="310896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06" b="1530"/>
            <a:stretch/>
          </p:blipFill>
          <p:spPr bwMode="auto">
            <a:xfrm>
              <a:off x="3085398" y="2204442"/>
              <a:ext cx="2380845" cy="265176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3505200" y="4944070"/>
              <a:ext cx="17977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Marra</a:t>
              </a:r>
              <a:r>
                <a:rPr lang="en-US" dirty="0"/>
                <a:t> et al. 1990</a:t>
              </a: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H="1">
              <a:off x="1447800" y="2514600"/>
              <a:ext cx="1905000" cy="533400"/>
            </a:xfrm>
            <a:prstGeom prst="straightConnector1">
              <a:avLst/>
            </a:prstGeom>
            <a:ln w="3492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FCAE709-4964-40B7-A516-98FFAA27A8F2}"/>
              </a:ext>
            </a:extLst>
          </p:cNvPr>
          <p:cNvCxnSpPr>
            <a:cxnSpLocks/>
          </p:cNvCxnSpPr>
          <p:nvPr/>
        </p:nvCxnSpPr>
        <p:spPr>
          <a:xfrm flipH="1" flipV="1">
            <a:off x="8077200" y="2590800"/>
            <a:ext cx="457200" cy="381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1F0A706-762D-4D65-A9A3-C9C90CDD9BBE}"/>
              </a:ext>
            </a:extLst>
          </p:cNvPr>
          <p:cNvCxnSpPr>
            <a:cxnSpLocks/>
          </p:cNvCxnSpPr>
          <p:nvPr/>
        </p:nvCxnSpPr>
        <p:spPr>
          <a:xfrm>
            <a:off x="8534400" y="2971800"/>
            <a:ext cx="3048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D5DA7509-6861-4204-B7F3-8D6EF55A8C10}"/>
              </a:ext>
            </a:extLst>
          </p:cNvPr>
          <p:cNvSpPr txBox="1"/>
          <p:nvPr/>
        </p:nvSpPr>
        <p:spPr>
          <a:xfrm>
            <a:off x="8153400" y="2895600"/>
            <a:ext cx="1046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Zhang et al. 2011</a:t>
            </a:r>
          </a:p>
        </p:txBody>
      </p:sp>
    </p:spTree>
    <p:extLst>
      <p:ext uri="{BB962C8B-B14F-4D97-AF65-F5344CB8AC3E}">
        <p14:creationId xmlns:p14="http://schemas.microsoft.com/office/powerpoint/2010/main" val="460355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13411-D87E-2444-9D8D-E486F294E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702" y="76199"/>
            <a:ext cx="8239019" cy="850707"/>
          </a:xfrm>
        </p:spPr>
        <p:txBody>
          <a:bodyPr>
            <a:normAutofit fontScale="90000"/>
          </a:bodyPr>
          <a:lstStyle/>
          <a:p>
            <a:r>
              <a:rPr lang="en-US" dirty="0"/>
              <a:t>How will a changing climate affect regional productivity?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50C1A4B-A5BD-455E-A0D4-01306597A83B}"/>
              </a:ext>
            </a:extLst>
          </p:cNvPr>
          <p:cNvGrpSpPr/>
          <p:nvPr/>
        </p:nvGrpSpPr>
        <p:grpSpPr>
          <a:xfrm>
            <a:off x="76200" y="1715869"/>
            <a:ext cx="4071213" cy="4023159"/>
            <a:chOff x="2216716" y="1715869"/>
            <a:chExt cx="4071213" cy="4023159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DC0DCC-CE70-AE4E-9E7E-B95872FBCDFD}"/>
                </a:ext>
              </a:extLst>
            </p:cNvPr>
            <p:cNvSpPr txBox="1"/>
            <p:nvPr/>
          </p:nvSpPr>
          <p:spPr>
            <a:xfrm>
              <a:off x="4979069" y="5438946"/>
              <a:ext cx="1135721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189"/>
              <a:r>
                <a:rPr lang="en-US" sz="1350" dirty="0">
                  <a:solidFill>
                    <a:srgbClr val="041E41"/>
                  </a:solidFill>
                  <a:latin typeface="Red Hat Display" panose="02010503040201060303" pitchFamily="2" charset="77"/>
                </a:rPr>
                <a:t>Andres, 2016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7D174D9-6CA1-D84A-B442-D1AD1BF87998}"/>
                </a:ext>
              </a:extLst>
            </p:cNvPr>
            <p:cNvSpPr txBox="1"/>
            <p:nvPr/>
          </p:nvSpPr>
          <p:spPr>
            <a:xfrm>
              <a:off x="2439577" y="1715869"/>
              <a:ext cx="37990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189"/>
              <a:r>
                <a:rPr lang="en-US" dirty="0">
                  <a:solidFill>
                    <a:srgbClr val="041E41"/>
                  </a:solidFill>
                  <a:latin typeface="Red Hat Display" panose="02010503040201060303" pitchFamily="2" charset="77"/>
                </a:rPr>
                <a:t>Westward shift in Gulf Stream destabilization point</a:t>
              </a: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4DC36CD-9534-9547-ACC8-743F345902E0}"/>
                </a:ext>
              </a:extLst>
            </p:cNvPr>
            <p:cNvGrpSpPr/>
            <p:nvPr/>
          </p:nvGrpSpPr>
          <p:grpSpPr>
            <a:xfrm>
              <a:off x="2390255" y="2356135"/>
              <a:ext cx="3897674" cy="2788069"/>
              <a:chOff x="941623" y="1870994"/>
              <a:chExt cx="3411021" cy="2439958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FD0D352-C112-454C-8150-7B2FD9E5793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71112"/>
              <a:stretch/>
            </p:blipFill>
            <p:spPr>
              <a:xfrm>
                <a:off x="941623" y="1870994"/>
                <a:ext cx="3411021" cy="1317050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63C23ABE-528C-C841-BF8D-D7A4BE94625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49955" b="25415"/>
              <a:stretch/>
            </p:blipFill>
            <p:spPr>
              <a:xfrm>
                <a:off x="941623" y="3188044"/>
                <a:ext cx="3411021" cy="1122908"/>
              </a:xfrm>
              <a:prstGeom prst="rect">
                <a:avLst/>
              </a:prstGeom>
            </p:spPr>
          </p:pic>
        </p:grp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C65084A-EBE4-5449-A01B-AFB596A50BA5}"/>
                </a:ext>
              </a:extLst>
            </p:cNvPr>
            <p:cNvSpPr/>
            <p:nvPr/>
          </p:nvSpPr>
          <p:spPr>
            <a:xfrm>
              <a:off x="3856081" y="3464178"/>
              <a:ext cx="196392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189"/>
              <a:r>
                <a:rPr lang="en-US" sz="1200" dirty="0">
                  <a:solidFill>
                    <a:srgbClr val="041E41"/>
                  </a:solidFill>
                  <a:latin typeface="Red Hat Display" panose="02010503040201060303" pitchFamily="2" charset="77"/>
                </a:rPr>
                <a:t>﻿Black lines = monthly mean Gulf Stream paths</a:t>
              </a: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6C123100-9148-3544-B2E2-98A0B8E3F45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87969" y="3397920"/>
              <a:ext cx="248480" cy="13956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936E4F7F-BFC9-734C-84F9-81F9F0335E90}"/>
                </a:ext>
              </a:extLst>
            </p:cNvPr>
            <p:cNvCxnSpPr>
              <a:cxnSpLocks/>
            </p:cNvCxnSpPr>
            <p:nvPr/>
          </p:nvCxnSpPr>
          <p:spPr>
            <a:xfrm>
              <a:off x="4487969" y="3861090"/>
              <a:ext cx="248480" cy="50483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TextBox 1">
              <a:extLst>
                <a:ext uri="{FF2B5EF4-FFF2-40B4-BE49-F238E27FC236}">
                  <a16:creationId xmlns:a16="http://schemas.microsoft.com/office/drawing/2014/main" id="{022231C3-2D5E-A44A-97F6-E5D39D2AF8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94737" y="5157234"/>
              <a:ext cx="285158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ndar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ndara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ndara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ndara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ndar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ndar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ndar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ndar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ndara" charset="0"/>
                  <a:ea typeface="ＭＳ Ｐゴシック" charset="0"/>
                </a:defRPr>
              </a:lvl9pPr>
            </a:lstStyle>
            <a:p>
              <a:pPr algn="ctr" defTabSz="457189" eaLnBrk="1" hangingPunct="1"/>
              <a:r>
                <a:rPr lang="en-US" sz="1200" dirty="0">
                  <a:solidFill>
                    <a:srgbClr val="041E41"/>
                  </a:solidFill>
                </a:rPr>
                <a:t>Longitude</a:t>
              </a:r>
            </a:p>
          </p:txBody>
        </p:sp>
        <p:sp>
          <p:nvSpPr>
            <p:cNvPr id="24" name="TextBox 1">
              <a:extLst>
                <a:ext uri="{FF2B5EF4-FFF2-40B4-BE49-F238E27FC236}">
                  <a16:creationId xmlns:a16="http://schemas.microsoft.com/office/drawing/2014/main" id="{330E6AF9-E5B0-DC46-BBB6-9FD35DBAF7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929423" y="3579356"/>
              <a:ext cx="285158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ndar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ndara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ndara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ndara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ndar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ndar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ndar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ndar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ndara" charset="0"/>
                  <a:ea typeface="ＭＳ Ｐゴシック" charset="0"/>
                </a:defRPr>
              </a:lvl9pPr>
            </a:lstStyle>
            <a:p>
              <a:pPr algn="ctr" defTabSz="457189" eaLnBrk="1" hangingPunct="1"/>
              <a:r>
                <a:rPr lang="en-US" sz="1200" dirty="0">
                  <a:solidFill>
                    <a:srgbClr val="041E41"/>
                  </a:solidFill>
                </a:rPr>
                <a:t>Latitude</a:t>
              </a:r>
            </a:p>
          </p:txBody>
        </p:sp>
      </p:grpSp>
      <p:pic>
        <p:nvPicPr>
          <p:cNvPr id="15" name="Picture 2">
            <a:extLst>
              <a:ext uri="{FF2B5EF4-FFF2-40B4-BE49-F238E27FC236}">
                <a16:creationId xmlns:a16="http://schemas.microsoft.com/office/drawing/2014/main" id="{7C16202E-8CDF-4AEF-9DE9-960607813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288" y="2691403"/>
            <a:ext cx="4440434" cy="246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7145832-C93D-4A39-A77A-34060DE9C66A}"/>
              </a:ext>
            </a:extLst>
          </p:cNvPr>
          <p:cNvSpPr txBox="1"/>
          <p:nvPr/>
        </p:nvSpPr>
        <p:spPr>
          <a:xfrm>
            <a:off x="5949516" y="5249567"/>
            <a:ext cx="2672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Gangopadhyay</a:t>
            </a:r>
            <a:r>
              <a:rPr lang="en-US" dirty="0"/>
              <a:t> et al., 2019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F318FA7-DF7B-D84D-AAB2-6CA49D1080F8}"/>
              </a:ext>
            </a:extLst>
          </p:cNvPr>
          <p:cNvSpPr/>
          <p:nvPr/>
        </p:nvSpPr>
        <p:spPr>
          <a:xfrm>
            <a:off x="1735058" y="4869561"/>
            <a:ext cx="24995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189"/>
            <a:r>
              <a:rPr lang="en-US" sz="1200" dirty="0">
                <a:solidFill>
                  <a:srgbClr val="FF0000"/>
                </a:solidFill>
                <a:latin typeface="Red Hat Display" panose="02010503040201060303" pitchFamily="2" charset="77"/>
              </a:rPr>
              <a:t>﻿Red dots = destabilization point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9755CF6-196D-4597-AE01-962DC4015697}"/>
              </a:ext>
            </a:extLst>
          </p:cNvPr>
          <p:cNvSpPr txBox="1"/>
          <p:nvPr/>
        </p:nvSpPr>
        <p:spPr>
          <a:xfrm>
            <a:off x="4800600" y="1905000"/>
            <a:ext cx="40936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/>
            <a:r>
              <a:rPr lang="en-US" dirty="0">
                <a:solidFill>
                  <a:srgbClr val="041E41"/>
                </a:solidFill>
                <a:latin typeface="Red Hat Display" panose="02010503040201060303" pitchFamily="2" charset="77"/>
              </a:rPr>
              <a:t>Increasing frequency of Gulf Stream rings in the slope sea</a:t>
            </a:r>
          </a:p>
        </p:txBody>
      </p:sp>
    </p:spTree>
    <p:extLst>
      <p:ext uri="{BB962C8B-B14F-4D97-AF65-F5344CB8AC3E}">
        <p14:creationId xmlns:p14="http://schemas.microsoft.com/office/powerpoint/2010/main" val="26748389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F64CB-BB12-204E-906E-8A5A75299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80131"/>
            <a:ext cx="8515350" cy="994172"/>
          </a:xfrm>
        </p:spPr>
        <p:txBody>
          <a:bodyPr>
            <a:normAutofit/>
          </a:bodyPr>
          <a:lstStyle/>
          <a:p>
            <a:r>
              <a:rPr lang="en-US" sz="2400" dirty="0"/>
              <a:t>Why is enhanced chlorophyll not visible in the seasonal means?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FAF9BC-9D55-46F1-8B8D-D74D18E1B9A8}"/>
              </a:ext>
            </a:extLst>
          </p:cNvPr>
          <p:cNvSpPr txBox="1"/>
          <p:nvPr/>
        </p:nvSpPr>
        <p:spPr>
          <a:xfrm>
            <a:off x="771525" y="226785"/>
            <a:ext cx="8229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Initial </a:t>
            </a:r>
            <a:r>
              <a:rPr lang="en-US" sz="2800" dirty="0">
                <a:solidFill>
                  <a:srgbClr val="FFFFFF"/>
                </a:solidFill>
                <a:latin typeface="Calibri" panose="020F0502020204030204"/>
              </a:rPr>
              <a:t>conclusions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from the SPIROPA program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D65788-5E63-491D-8F22-01150F327919}"/>
              </a:ext>
            </a:extLst>
          </p:cNvPr>
          <p:cNvSpPr txBox="1"/>
          <p:nvPr/>
        </p:nvSpPr>
        <p:spPr>
          <a:xfrm>
            <a:off x="314325" y="1143000"/>
            <a:ext cx="86868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41E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41E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lang="en-US" sz="2400" dirty="0">
                <a:solidFill>
                  <a:srgbClr val="041E41"/>
                </a:solidFill>
                <a:latin typeface="Calibri" panose="020F0502020204030204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41E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Intermittency – Ephemeral springtime enhancements of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41E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41E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driven by Ekman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41E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restratification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41E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Oliver (PI05)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Oliver et al., 2022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41E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41E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lang="en-US" sz="2400" dirty="0">
                <a:solidFill>
                  <a:srgbClr val="041E41"/>
                </a:solidFill>
                <a:latin typeface="Calibri" panose="020F0502020204030204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41E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Top down control: Not likely, but analysis still underway</a:t>
            </a:r>
          </a:p>
          <a:p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Hirzel (PI05); Petitpas (PI05); Turner (PI105); Zhu (PI05)</a:t>
            </a:r>
          </a:p>
          <a:p>
            <a:r>
              <a:rPr lang="en-US" sz="2400" dirty="0">
                <a:solidFill>
                  <a:srgbClr val="041E41"/>
                </a:solidFill>
                <a:latin typeface="Calibri" panose="020F0502020204030204"/>
              </a:rPr>
              <a:t>Is productivity enhanced at the shelf break front?  Signs point to no…</a:t>
            </a:r>
          </a:p>
          <a:p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O’Hern (PI05); Stanley (PIP01); Ma (PIP01)</a:t>
            </a:r>
          </a:p>
          <a:p>
            <a:r>
              <a:rPr lang="en-US" sz="2400" dirty="0">
                <a:solidFill>
                  <a:schemeClr val="bg2"/>
                </a:solidFill>
                <a:latin typeface="Calibri" panose="020F0502020204030204"/>
              </a:rPr>
              <a:t>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Selden (PI05); Zhu (PI05)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41E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41E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Unexpected hotspots in productivity driven by Gulf Stream intrusions</a:t>
            </a:r>
          </a:p>
          <a:p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41E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Clayton (PIP01)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Oliver et al., 2021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41E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041E41"/>
                </a:solidFill>
                <a:latin typeface="Calibri" panose="020F0502020204030204"/>
              </a:rPr>
              <a:t>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41E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his system may have counter-intuitive responses to climate change</a:t>
            </a:r>
          </a:p>
        </p:txBody>
      </p:sp>
    </p:spTree>
    <p:extLst>
      <p:ext uri="{BB962C8B-B14F-4D97-AF65-F5344CB8AC3E}">
        <p14:creationId xmlns:p14="http://schemas.microsoft.com/office/powerpoint/2010/main" val="3844616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ECD44218-8A30-4351-9BF9-90CE6F851D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8" y="0"/>
            <a:ext cx="4882803" cy="4023360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2793A796-2DB1-074D-8D79-6402010513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88" b="15051"/>
          <a:stretch/>
        </p:blipFill>
        <p:spPr bwMode="auto">
          <a:xfrm>
            <a:off x="4601180" y="4633412"/>
            <a:ext cx="4193628" cy="2129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E90BF0C2-2395-4DEB-9934-55D766087F0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 t="27778" r="3819" b="15555"/>
          <a:stretch/>
        </p:blipFill>
        <p:spPr>
          <a:xfrm>
            <a:off x="4622445" y="2409928"/>
            <a:ext cx="4305934" cy="2103120"/>
          </a:xfrm>
          <a:prstGeom prst="rect">
            <a:avLst/>
          </a:prstGeom>
        </p:spPr>
      </p:pic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593ED48F-61BB-4CC3-8F06-4A4C3CCAC68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284" y="65826"/>
            <a:ext cx="3901440" cy="219456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C2BDDAC-252C-B147-9F25-F5DA3B281E60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839284" y="100840"/>
            <a:ext cx="3086100" cy="396875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solidFill>
                  <a:schemeClr val="bg1"/>
                </a:solidFill>
              </a:rPr>
              <a:t>April 2018, R/V </a:t>
            </a:r>
            <a:r>
              <a:rPr lang="en-US" i="1" dirty="0">
                <a:solidFill>
                  <a:schemeClr val="bg1"/>
                </a:solidFill>
              </a:rPr>
              <a:t>Neil Armstrong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9254086-0F23-0344-8E64-CFE8C3E3814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624066" y="2409928"/>
            <a:ext cx="3086100" cy="396875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solidFill>
                  <a:schemeClr val="bg1"/>
                </a:solidFill>
              </a:rPr>
              <a:t>May 2019, R/V </a:t>
            </a:r>
            <a:r>
              <a:rPr lang="en-US" i="1" dirty="0">
                <a:solidFill>
                  <a:schemeClr val="bg1"/>
                </a:solidFill>
              </a:rPr>
              <a:t>Ronald H. Brown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524A88A-FD23-DA4C-8521-A7F8D802EE9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600574" y="4633412"/>
            <a:ext cx="3346450" cy="298450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chemeClr val="bg1"/>
                </a:solidFill>
              </a:rPr>
              <a:t>July 2019, </a:t>
            </a:r>
            <a:r>
              <a:rPr lang="en-US" i="1" dirty="0">
                <a:solidFill>
                  <a:schemeClr val="bg1"/>
                </a:solidFill>
              </a:rPr>
              <a:t>R/V Thomas G. Thompson</a:t>
            </a:r>
          </a:p>
        </p:txBody>
      </p:sp>
      <p:pic>
        <p:nvPicPr>
          <p:cNvPr id="15" name="Picture 6" descr="https://www.nsf.gov/images/logos/nsf1.jpg">
            <a:extLst>
              <a:ext uri="{FF2B5EF4-FFF2-40B4-BE49-F238E27FC236}">
                <a16:creationId xmlns:a16="http://schemas.microsoft.com/office/drawing/2014/main" id="{1B89E8AE-13A3-475E-8540-1467219CD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849144"/>
            <a:ext cx="1545177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F8E8F92-87AE-48F7-BF04-E164C53679E9}"/>
              </a:ext>
            </a:extLst>
          </p:cNvPr>
          <p:cNvSpPr txBox="1"/>
          <p:nvPr/>
        </p:nvSpPr>
        <p:spPr>
          <a:xfrm>
            <a:off x="51986" y="3920020"/>
            <a:ext cx="46550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70C0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http://science.whoi.edu/users/olga/SPIROPA/SPIROPA.html</a:t>
            </a:r>
            <a:endParaRPr lang="en-US" sz="1400" dirty="0">
              <a:solidFill>
                <a:srgbClr val="0070C0"/>
              </a:solidFill>
            </a:endParaRPr>
          </a:p>
          <a:p>
            <a:pPr algn="ctr"/>
            <a:r>
              <a:rPr lang="en-US" sz="1400" dirty="0">
                <a:solidFill>
                  <a:srgbClr val="0070C0"/>
                </a:solidFill>
              </a:rPr>
              <a:t>https://www.bco-dmo.org/project/748894 </a:t>
            </a:r>
          </a:p>
        </p:txBody>
      </p:sp>
    </p:spTree>
    <p:extLst>
      <p:ext uri="{BB962C8B-B14F-4D97-AF65-F5344CB8AC3E}">
        <p14:creationId xmlns:p14="http://schemas.microsoft.com/office/powerpoint/2010/main" val="2684349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57400"/>
            <a:ext cx="3259428" cy="292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01" y="5221337"/>
            <a:ext cx="260032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28600"/>
            <a:ext cx="7081192" cy="118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773867" y="5562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26199" y="1600200"/>
            <a:ext cx="2489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Satellite CHL climatology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38600" y="2919948"/>
            <a:ext cx="4953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Why is there no mean enhancement of chlorophyll at the shelf break front?</a:t>
            </a:r>
          </a:p>
          <a:p>
            <a:endParaRPr lang="en-US" sz="2400" dirty="0"/>
          </a:p>
          <a:p>
            <a:r>
              <a:rPr lang="en-US" sz="2400" dirty="0"/>
              <a:t>H</a:t>
            </a:r>
            <a:r>
              <a:rPr lang="en-US" sz="2400" baseline="-25000" dirty="0"/>
              <a:t>1</a:t>
            </a:r>
            <a:r>
              <a:rPr lang="en-US" sz="2400" dirty="0"/>
              <a:t>: Top-down control by zooplankton grazing</a:t>
            </a:r>
          </a:p>
          <a:p>
            <a:endParaRPr lang="en-US" sz="2400" dirty="0"/>
          </a:p>
          <a:p>
            <a:r>
              <a:rPr lang="en-US" sz="2400" dirty="0"/>
              <a:t>H</a:t>
            </a:r>
            <a:r>
              <a:rPr lang="en-US" sz="2400" baseline="-25000" dirty="0"/>
              <a:t>2</a:t>
            </a:r>
            <a:r>
              <a:rPr lang="en-US" sz="2400" dirty="0"/>
              <a:t>: Spatial and temporal intermittency of the upwelling events causes their net impact to be smoothed out in long-term means.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397204" y="62126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2013, JGR</a:t>
            </a:r>
          </a:p>
        </p:txBody>
      </p:sp>
      <p:pic>
        <p:nvPicPr>
          <p:cNvPr id="2050" name="Picture 2" descr="Weifeng Gordon Zha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7392" y="152400"/>
            <a:ext cx="1628774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2766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F64CB-BB12-204E-906E-8A5A75299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80131"/>
            <a:ext cx="8515350" cy="994172"/>
          </a:xfrm>
        </p:spPr>
        <p:txBody>
          <a:bodyPr>
            <a:normAutofit/>
          </a:bodyPr>
          <a:lstStyle/>
          <a:p>
            <a:r>
              <a:rPr lang="en-US" sz="2400" dirty="0"/>
              <a:t>Why is enhanced chlorophyll not visible in the seasonal means?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FAF9BC-9D55-46F1-8B8D-D74D18E1B9A8}"/>
              </a:ext>
            </a:extLst>
          </p:cNvPr>
          <p:cNvSpPr txBox="1"/>
          <p:nvPr/>
        </p:nvSpPr>
        <p:spPr>
          <a:xfrm>
            <a:off x="771525" y="226785"/>
            <a:ext cx="8229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SPIROPA </a:t>
            </a:r>
            <a:r>
              <a:rPr lang="en-US" sz="2800" dirty="0">
                <a:solidFill>
                  <a:srgbClr val="FFFFFF"/>
                </a:solidFill>
                <a:latin typeface="Calibri" panose="020F0502020204030204"/>
              </a:rPr>
              <a:t>s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ampling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approach</a:t>
            </a:r>
          </a:p>
        </p:txBody>
      </p:sp>
      <p:pic>
        <p:nvPicPr>
          <p:cNvPr id="4" name="Picture 3" descr="http://oceanobservatories.org/wp-content/uploads/2011/04/NEObsMap_110914_states.jpg">
            <a:extLst>
              <a:ext uri="{FF2B5EF4-FFF2-40B4-BE49-F238E27FC236}">
                <a16:creationId xmlns:a16="http://schemas.microsoft.com/office/drawing/2014/main" id="{A30398CC-9FBE-4261-9095-220983985F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955"/>
          <a:stretch/>
        </p:blipFill>
        <p:spPr bwMode="auto">
          <a:xfrm>
            <a:off x="439109" y="1115375"/>
            <a:ext cx="3200400" cy="2872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750CAC-1F20-4448-BA7A-EF99FA0785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3925457"/>
            <a:ext cx="2655831" cy="24688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003189-E3BC-491A-87AF-7F132CF7B289}"/>
              </a:ext>
            </a:extLst>
          </p:cNvPr>
          <p:cNvSpPr txBox="1"/>
          <p:nvPr/>
        </p:nvSpPr>
        <p:spPr>
          <a:xfrm>
            <a:off x="128295" y="4730604"/>
            <a:ext cx="21517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NSF Ocean Observatory Initiative Pioneer Array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FC722B6-C220-4636-89FC-1065C044C4B0}"/>
              </a:ext>
            </a:extLst>
          </p:cNvPr>
          <p:cNvCxnSpPr>
            <a:cxnSpLocks/>
          </p:cNvCxnSpPr>
          <p:nvPr/>
        </p:nvCxnSpPr>
        <p:spPr>
          <a:xfrm flipH="1" flipV="1">
            <a:off x="1828800" y="2854927"/>
            <a:ext cx="685800" cy="1412273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D4A20F7F-A6BF-4B0E-B514-DD7B0704C5C9}"/>
              </a:ext>
            </a:extLst>
          </p:cNvPr>
          <p:cNvGrpSpPr/>
          <p:nvPr/>
        </p:nvGrpSpPr>
        <p:grpSpPr>
          <a:xfrm>
            <a:off x="4620693" y="1665202"/>
            <a:ext cx="4487865" cy="3527595"/>
            <a:chOff x="4656135" y="2416005"/>
            <a:chExt cx="4487865" cy="3527595"/>
          </a:xfrm>
        </p:grpSpPr>
        <p:pic>
          <p:nvPicPr>
            <p:cNvPr id="10" name="Picture 1">
              <a:extLst>
                <a:ext uri="{FF2B5EF4-FFF2-40B4-BE49-F238E27FC236}">
                  <a16:creationId xmlns:a16="http://schemas.microsoft.com/office/drawing/2014/main" id="{F457FDFB-3BAD-41D5-A593-5E9051415E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6135" y="2834640"/>
              <a:ext cx="4487865" cy="3108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A50B028-99FD-462F-9002-25D7043CF3AC}"/>
                </a:ext>
              </a:extLst>
            </p:cNvPr>
            <p:cNvSpPr txBox="1"/>
            <p:nvPr/>
          </p:nvSpPr>
          <p:spPr>
            <a:xfrm>
              <a:off x="4743321" y="2416005"/>
              <a:ext cx="43107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3 Cruises:  Spring 2018, 2019, Summer 2019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92324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F64CB-BB12-204E-906E-8A5A75299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80131"/>
            <a:ext cx="8515350" cy="994172"/>
          </a:xfrm>
        </p:spPr>
        <p:txBody>
          <a:bodyPr>
            <a:normAutofit/>
          </a:bodyPr>
          <a:lstStyle/>
          <a:p>
            <a:r>
              <a:rPr lang="en-US" sz="2400" dirty="0"/>
              <a:t>Why is enhanced chlorophyll not visible in the seasonal means?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FAF9BC-9D55-46F1-8B8D-D74D18E1B9A8}"/>
              </a:ext>
            </a:extLst>
          </p:cNvPr>
          <p:cNvSpPr txBox="1"/>
          <p:nvPr/>
        </p:nvSpPr>
        <p:spPr>
          <a:xfrm>
            <a:off x="771525" y="226785"/>
            <a:ext cx="8229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FFFFFF"/>
                </a:solidFill>
                <a:latin typeface="Calibri" panose="020F0502020204030204"/>
              </a:rPr>
              <a:t>Initial results from the SPIROPA Program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D65788-5E63-491D-8F22-01150F327919}"/>
              </a:ext>
            </a:extLst>
          </p:cNvPr>
          <p:cNvSpPr txBox="1"/>
          <p:nvPr/>
        </p:nvSpPr>
        <p:spPr>
          <a:xfrm>
            <a:off x="381000" y="1219200"/>
            <a:ext cx="8686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3200" dirty="0"/>
              <a:t>Hypothesis 1 – Intermittency</a:t>
            </a:r>
          </a:p>
          <a:p>
            <a:pPr marL="342900" indent="-342900">
              <a:buAutoNum type="arabicPeriod"/>
            </a:pPr>
            <a:endParaRPr lang="en-US" sz="3200" dirty="0"/>
          </a:p>
          <a:p>
            <a:pPr marL="342900" indent="-342900">
              <a:buAutoNum type="arabicPeriod"/>
            </a:pPr>
            <a:r>
              <a:rPr lang="en-US" sz="3200" dirty="0"/>
              <a:t>Hypothesis 2 – top down control</a:t>
            </a:r>
          </a:p>
          <a:p>
            <a:pPr marL="342900" indent="-342900">
              <a:buAutoNum type="arabicPeriod"/>
            </a:pPr>
            <a:endParaRPr lang="en-US" sz="3200" dirty="0"/>
          </a:p>
          <a:p>
            <a:pPr marL="342900" indent="-342900">
              <a:buAutoNum type="arabicPeriod"/>
            </a:pPr>
            <a:r>
              <a:rPr lang="en-US" sz="3200" dirty="0"/>
              <a:t>Unexpected hotspots driven by Gulf Stream intrusions</a:t>
            </a:r>
          </a:p>
          <a:p>
            <a:pPr marL="342900" indent="-342900">
              <a:buAutoNum type="arabicPeriod"/>
            </a:pPr>
            <a:endParaRPr lang="en-US" sz="3200" dirty="0"/>
          </a:p>
          <a:p>
            <a:r>
              <a:rPr lang="en-US" sz="3200" dirty="0"/>
              <a:t>4. Conclusions: How will this system respond to climate change?</a:t>
            </a:r>
          </a:p>
        </p:txBody>
      </p:sp>
    </p:spTree>
    <p:extLst>
      <p:ext uri="{BB962C8B-B14F-4D97-AF65-F5344CB8AC3E}">
        <p14:creationId xmlns:p14="http://schemas.microsoft.com/office/powerpoint/2010/main" val="30180133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F64CB-BB12-204E-906E-8A5A75299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80131"/>
            <a:ext cx="8515350" cy="994172"/>
          </a:xfrm>
        </p:spPr>
        <p:txBody>
          <a:bodyPr>
            <a:normAutofit/>
          </a:bodyPr>
          <a:lstStyle/>
          <a:p>
            <a:r>
              <a:rPr lang="en-US" sz="2400" dirty="0"/>
              <a:t>Why is enhanced chlorophyll not visible in the seasonal means?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FAF9BC-9D55-46F1-8B8D-D74D18E1B9A8}"/>
              </a:ext>
            </a:extLst>
          </p:cNvPr>
          <p:cNvSpPr txBox="1"/>
          <p:nvPr/>
        </p:nvSpPr>
        <p:spPr>
          <a:xfrm>
            <a:off x="771525" y="226785"/>
            <a:ext cx="8229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FFFFFF"/>
                </a:solidFill>
                <a:latin typeface="Calibri" panose="020F0502020204030204"/>
              </a:rPr>
              <a:t>Hypothesis 1: Spatial and temporal intermittency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466099-5408-462F-9C61-69F11FA42C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12" b="36797"/>
          <a:stretch/>
        </p:blipFill>
        <p:spPr>
          <a:xfrm>
            <a:off x="3417286" y="990600"/>
            <a:ext cx="5003582" cy="16115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748D98-2C86-44BC-9BDF-A03510A075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55" b="66915"/>
          <a:stretch/>
        </p:blipFill>
        <p:spPr>
          <a:xfrm>
            <a:off x="3417286" y="2721699"/>
            <a:ext cx="5127700" cy="180731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185FE83-E85E-453F-99B6-817C6924F5B9}"/>
              </a:ext>
            </a:extLst>
          </p:cNvPr>
          <p:cNvSpPr txBox="1"/>
          <p:nvPr/>
        </p:nvSpPr>
        <p:spPr>
          <a:xfrm>
            <a:off x="820485" y="2100157"/>
            <a:ext cx="25968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VPR tow #1</a:t>
            </a:r>
          </a:p>
          <a:p>
            <a:r>
              <a:rPr lang="en-US" sz="2400" dirty="0"/>
              <a:t>R/V Neil Armstrong</a:t>
            </a:r>
          </a:p>
          <a:p>
            <a:r>
              <a:rPr lang="en-US" sz="2400" dirty="0"/>
              <a:t>18 April 2018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40AC80-47FE-419B-9646-FCBE82BB6850}"/>
              </a:ext>
            </a:extLst>
          </p:cNvPr>
          <p:cNvSpPr txBox="1"/>
          <p:nvPr/>
        </p:nvSpPr>
        <p:spPr>
          <a:xfrm>
            <a:off x="4140631" y="1965467"/>
            <a:ext cx="86273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Salinity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FF0903-3C00-42E0-A4A1-07F5509A32DF}"/>
              </a:ext>
            </a:extLst>
          </p:cNvPr>
          <p:cNvSpPr txBox="1"/>
          <p:nvPr/>
        </p:nvSpPr>
        <p:spPr>
          <a:xfrm>
            <a:off x="4114800" y="3821668"/>
            <a:ext cx="141096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Chlorophyll F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7553773-7678-4481-B59F-B3D1DCF96035}"/>
              </a:ext>
            </a:extLst>
          </p:cNvPr>
          <p:cNvGrpSpPr/>
          <p:nvPr/>
        </p:nvGrpSpPr>
        <p:grpSpPr>
          <a:xfrm>
            <a:off x="820485" y="4786290"/>
            <a:ext cx="6920799" cy="1538310"/>
            <a:chOff x="820485" y="4649130"/>
            <a:chExt cx="6920799" cy="153831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ED4B432-1982-47AF-BF43-C778FA2A9D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4" t="4248" b="75283"/>
            <a:stretch/>
          </p:blipFill>
          <p:spPr>
            <a:xfrm>
              <a:off x="4220989" y="4649130"/>
              <a:ext cx="3520295" cy="153831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0AEDF5F-0B51-41BB-A3F0-2C83EE1EA0EC}"/>
                </a:ext>
              </a:extLst>
            </p:cNvPr>
            <p:cNvSpPr txBox="1"/>
            <p:nvPr/>
          </p:nvSpPr>
          <p:spPr>
            <a:xfrm>
              <a:off x="4467652" y="5520517"/>
              <a:ext cx="83734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Nitrate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801F00E-BA33-492C-A5B0-8118C97DCF6D}"/>
                </a:ext>
              </a:extLst>
            </p:cNvPr>
            <p:cNvSpPr txBox="1"/>
            <p:nvPr/>
          </p:nvSpPr>
          <p:spPr>
            <a:xfrm>
              <a:off x="820485" y="4956620"/>
              <a:ext cx="289765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CTD section #1</a:t>
              </a:r>
            </a:p>
            <a:p>
              <a:r>
                <a:rPr lang="en-US" sz="2400" dirty="0"/>
                <a:t>Surface nitrate &gt; 3µM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CCD7AAF-43DA-4262-9E3C-BDA9CCF20B1D}"/>
              </a:ext>
            </a:extLst>
          </p:cNvPr>
          <p:cNvSpPr txBox="1"/>
          <p:nvPr/>
        </p:nvSpPr>
        <p:spPr>
          <a:xfrm>
            <a:off x="4612212" y="4416958"/>
            <a:ext cx="2613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Across shelf distance (km)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0C628A-C674-4E2F-A788-F958FDD2C345}"/>
              </a:ext>
            </a:extLst>
          </p:cNvPr>
          <p:cNvSpPr txBox="1"/>
          <p:nvPr/>
        </p:nvSpPr>
        <p:spPr>
          <a:xfrm>
            <a:off x="6096000" y="1408214"/>
            <a:ext cx="814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S=34.5</a:t>
            </a:r>
          </a:p>
        </p:txBody>
      </p:sp>
    </p:spTree>
    <p:extLst>
      <p:ext uri="{BB962C8B-B14F-4D97-AF65-F5344CB8AC3E}">
        <p14:creationId xmlns:p14="http://schemas.microsoft.com/office/powerpoint/2010/main" val="850120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FFC7E3F-D17F-0640-BDB9-BB60AD7D8967}"/>
              </a:ext>
            </a:extLst>
          </p:cNvPr>
          <p:cNvSpPr/>
          <p:nvPr/>
        </p:nvSpPr>
        <p:spPr>
          <a:xfrm>
            <a:off x="423949" y="5275021"/>
            <a:ext cx="5420298" cy="7257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F74BCE4-2BA0-EC4E-AC3F-A80D52087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700" dirty="0"/>
              <a:t>Surface enhancements are ephemeral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B22666E-7048-D549-BD62-D79AF8277C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2606"/>
          <a:stretch/>
        </p:blipFill>
        <p:spPr>
          <a:xfrm>
            <a:off x="494847" y="1103411"/>
            <a:ext cx="2762058" cy="50292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7ED28942-74DB-41DD-BEEF-8C5CCD9AECEC}"/>
              </a:ext>
            </a:extLst>
          </p:cNvPr>
          <p:cNvGrpSpPr/>
          <p:nvPr/>
        </p:nvGrpSpPr>
        <p:grpSpPr>
          <a:xfrm>
            <a:off x="2133600" y="1233902"/>
            <a:ext cx="6387915" cy="3261898"/>
            <a:chOff x="2133600" y="1233902"/>
            <a:chExt cx="6387915" cy="326189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A16B128-F181-4C5B-9A9A-81127668EB2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576339" y="1233902"/>
              <a:ext cx="3945176" cy="2309631"/>
              <a:chOff x="2340839" y="2076558"/>
              <a:chExt cx="6519881" cy="3816942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C47FC127-8269-E142-914B-4C35A0ECCC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29182" y="2076558"/>
                <a:ext cx="4231538" cy="3474720"/>
              </a:xfrm>
              <a:prstGeom prst="rect">
                <a:avLst/>
              </a:prstGeom>
            </p:spPr>
          </p:pic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3A20BB8-6251-4A35-B4C2-A7745259770F}"/>
                  </a:ext>
                </a:extLst>
              </p:cNvPr>
              <p:cNvSpPr txBox="1"/>
              <p:nvPr/>
            </p:nvSpPr>
            <p:spPr>
              <a:xfrm>
                <a:off x="2340839" y="2138183"/>
                <a:ext cx="2442728" cy="320441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r>
                  <a:rPr lang="en-US" sz="1600" dirty="0"/>
                  <a:t>Number </a:t>
                </a:r>
              </a:p>
              <a:p>
                <a:pPr algn="ctr"/>
                <a:r>
                  <a:rPr lang="en-US" sz="1600" dirty="0"/>
                  <a:t>of enhancements</a:t>
                </a:r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350E5FD-438F-4678-AF2F-90D0DF3BBBE4}"/>
                  </a:ext>
                </a:extLst>
              </p:cNvPr>
              <p:cNvSpPr txBox="1"/>
              <p:nvPr/>
            </p:nvSpPr>
            <p:spPr>
              <a:xfrm>
                <a:off x="5562601" y="5333999"/>
                <a:ext cx="2603529" cy="55950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/>
                  <a:t>Duration (days)</a:t>
                </a:r>
              </a:p>
            </p:txBody>
          </p:sp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9877C138-2CCC-814C-A695-8F7176B1225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187250" y="2164370"/>
                <a:ext cx="2603528" cy="769400"/>
              </a:xfrm>
              <a:prstGeom prst="rect">
                <a:avLst/>
              </a:prstGeom>
            </p:spPr>
            <p:txBody>
              <a:bodyPr vert="horz" lIns="68580" tIns="34290" rIns="68580" bIns="3429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Avenir Next" panose="020B0503020202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Avenir Next" panose="020B0503020202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Avenir Next" panose="020B05030202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Avenir Next" panose="020B05030202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Avenir Next" panose="020B05030202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defTabSz="685800">
                  <a:spcBef>
                    <a:spcPts val="750"/>
                  </a:spcBef>
                  <a:buNone/>
                </a:pPr>
                <a:r>
                  <a:rPr lang="en-US" sz="1800" dirty="0">
                    <a:solidFill>
                      <a:srgbClr val="041E41"/>
                    </a:solidFill>
                    <a:latin typeface="Red Hat Display" panose="02010503040201060303" pitchFamily="2" charset="77"/>
                  </a:rPr>
                  <a:t>Interquartile range: 1.5-6 d</a:t>
                </a:r>
              </a:p>
            </p:txBody>
          </p:sp>
        </p:grp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5EFDBB75-0B4C-40B9-A25D-88BF93AF7E7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33600" y="2853154"/>
              <a:ext cx="3827414" cy="1642646"/>
            </a:xfrm>
            <a:prstGeom prst="straightConnector1">
              <a:avLst/>
            </a:prstGeom>
            <a:ln w="349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EFE8FB3-B106-4D52-BEA1-C4D1ED5FB379}"/>
              </a:ext>
            </a:extLst>
          </p:cNvPr>
          <p:cNvSpPr txBox="1"/>
          <p:nvPr/>
        </p:nvSpPr>
        <p:spPr>
          <a:xfrm>
            <a:off x="4541196" y="6345839"/>
            <a:ext cx="1837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Oliver et al., 2022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8DDE681-7D56-4F94-9834-80C21383A62E}"/>
              </a:ext>
            </a:extLst>
          </p:cNvPr>
          <p:cNvGrpSpPr/>
          <p:nvPr/>
        </p:nvGrpSpPr>
        <p:grpSpPr>
          <a:xfrm>
            <a:off x="5023551" y="3247472"/>
            <a:ext cx="3497964" cy="3153328"/>
            <a:chOff x="5023551" y="3247472"/>
            <a:chExt cx="3497964" cy="3153328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D993F903-45BF-4F20-AFB4-B0A5E9A04AD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023551" y="3651551"/>
              <a:ext cx="3497964" cy="2749249"/>
              <a:chOff x="2895511" y="2878068"/>
              <a:chExt cx="5464512" cy="4294873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3CC1F9A4-961D-46CE-8566-0BF3AB2FB8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91495" y="3200400"/>
                <a:ext cx="4152579" cy="3200400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08EB4F4-0D0B-4AFE-88FB-4A2985B15BF6}"/>
                  </a:ext>
                </a:extLst>
              </p:cNvPr>
              <p:cNvSpPr txBox="1"/>
              <p:nvPr/>
            </p:nvSpPr>
            <p:spPr>
              <a:xfrm>
                <a:off x="4947909" y="6259406"/>
                <a:ext cx="3412114" cy="91353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/>
                  <a:t>Days before enhancement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12250DD-7285-4287-82FD-557294E9EC16}"/>
                  </a:ext>
                </a:extLst>
              </p:cNvPr>
              <p:cNvSpPr txBox="1"/>
              <p:nvPr/>
            </p:nvSpPr>
            <p:spPr>
              <a:xfrm>
                <a:off x="2895511" y="2878068"/>
                <a:ext cx="1610440" cy="379838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r>
                  <a:rPr lang="en-US" sz="1600" dirty="0"/>
                  <a:t>Wind stress in the upfront direction</a:t>
                </a:r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</p:txBody>
          </p:sp>
        </p:grp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61568D69-EF8F-48BC-9042-8137E62B585A}"/>
                </a:ext>
              </a:extLst>
            </p:cNvPr>
            <p:cNvCxnSpPr>
              <a:cxnSpLocks/>
            </p:cNvCxnSpPr>
            <p:nvPr/>
          </p:nvCxnSpPr>
          <p:spPr>
            <a:xfrm>
              <a:off x="6515616" y="3247472"/>
              <a:ext cx="10209" cy="589082"/>
            </a:xfrm>
            <a:prstGeom prst="straightConnector1">
              <a:avLst/>
            </a:prstGeom>
            <a:ln w="349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B654B2F6-12FF-4C2E-A0BE-768EE16A0808}"/>
              </a:ext>
            </a:extLst>
          </p:cNvPr>
          <p:cNvSpPr txBox="1"/>
          <p:nvPr/>
        </p:nvSpPr>
        <p:spPr>
          <a:xfrm>
            <a:off x="1740405" y="2620203"/>
            <a:ext cx="692818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75m </a:t>
            </a:r>
          </a:p>
          <a:p>
            <a:r>
              <a:rPr lang="en-US" sz="1400" dirty="0"/>
              <a:t>100m </a:t>
            </a:r>
          </a:p>
          <a:p>
            <a:r>
              <a:rPr lang="en-US" sz="1400" dirty="0"/>
              <a:t>200m </a:t>
            </a:r>
          </a:p>
          <a:p>
            <a:r>
              <a:rPr lang="en-US" sz="1400" dirty="0"/>
              <a:t>500m</a:t>
            </a:r>
          </a:p>
          <a:p>
            <a:r>
              <a:rPr lang="en-US" sz="1400" dirty="0"/>
              <a:t>1000m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80922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282B81FD-5C89-2B46-8167-1621066446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7"/>
          <a:stretch/>
        </p:blipFill>
        <p:spPr>
          <a:xfrm>
            <a:off x="-7088" y="3731527"/>
            <a:ext cx="9144000" cy="31264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554F4F-83D8-354D-A643-ECCB010F57F6}"/>
              </a:ext>
            </a:extLst>
          </p:cNvPr>
          <p:cNvSpPr txBox="1"/>
          <p:nvPr/>
        </p:nvSpPr>
        <p:spPr>
          <a:xfrm>
            <a:off x="457200" y="1"/>
            <a:ext cx="868680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/>
            <a:r>
              <a:rPr lang="en-US" sz="2800" b="1" dirty="0">
                <a:solidFill>
                  <a:srgbClr val="0A804A"/>
                </a:solidFill>
                <a:latin typeface="Red Hat Display" panose="02010503040201060303" pitchFamily="2" charset="77"/>
              </a:rPr>
              <a:t>A conceptual model</a:t>
            </a:r>
            <a:endParaRPr lang="en-US" sz="2400" b="1" dirty="0">
              <a:solidFill>
                <a:srgbClr val="0A804A"/>
              </a:solidFill>
              <a:latin typeface="Red Hat Display" panose="02010503040201060303" pitchFamily="2" charset="77"/>
            </a:endParaRPr>
          </a:p>
          <a:p>
            <a:pPr defTabSz="457189"/>
            <a:r>
              <a:rPr lang="en-US" sz="2000" dirty="0">
                <a:solidFill>
                  <a:srgbClr val="000000"/>
                </a:solidFill>
                <a:latin typeface="Red Hat Display" panose="02010503040201060303" pitchFamily="2" charset="77"/>
              </a:rPr>
              <a:t>Late winter / early spring</a:t>
            </a:r>
          </a:p>
          <a:p>
            <a:pPr defTabSz="457189"/>
            <a:r>
              <a:rPr lang="en-US" sz="2000" dirty="0">
                <a:solidFill>
                  <a:srgbClr val="000000"/>
                </a:solidFill>
                <a:latin typeface="Red Hat Display" panose="02010503040201060303" pitchFamily="2" charset="77"/>
              </a:rPr>
              <a:t>	Deep mixing</a:t>
            </a:r>
          </a:p>
          <a:p>
            <a:pPr defTabSz="457189"/>
            <a:r>
              <a:rPr lang="en-US" sz="2000" dirty="0">
                <a:solidFill>
                  <a:srgbClr val="000000"/>
                </a:solidFill>
                <a:latin typeface="Red Hat Display" panose="02010503040201060303" pitchFamily="2" charset="77"/>
              </a:rPr>
              <a:t>	Abundant nutrients</a:t>
            </a:r>
          </a:p>
          <a:p>
            <a:pPr defTabSz="457189"/>
            <a:r>
              <a:rPr lang="en-US" sz="2000" dirty="0">
                <a:solidFill>
                  <a:srgbClr val="000000"/>
                </a:solidFill>
                <a:latin typeface="Red Hat Display" panose="02010503040201060303" pitchFamily="2" charset="77"/>
              </a:rPr>
              <a:t>	Light limited conditions</a:t>
            </a:r>
          </a:p>
          <a:p>
            <a:pPr defTabSz="457189"/>
            <a:r>
              <a:rPr lang="en-US" sz="2000" dirty="0">
                <a:solidFill>
                  <a:srgbClr val="000000"/>
                </a:solidFill>
                <a:latin typeface="Red Hat Display" panose="02010503040201060303" pitchFamily="2" charset="77"/>
              </a:rPr>
              <a:t>Frontal stratification </a:t>
            </a:r>
            <a:r>
              <a:rPr lang="en-US" sz="2000" b="1" dirty="0">
                <a:solidFill>
                  <a:srgbClr val="000000"/>
                </a:solidFill>
                <a:latin typeface="Red Hat Display" panose="02010503040201060303" pitchFamily="2" charset="77"/>
              </a:rPr>
              <a:t>driven by up-front winds</a:t>
            </a:r>
          </a:p>
          <a:p>
            <a:pPr marL="457189" lvl="1" defTabSz="457189"/>
            <a:r>
              <a:rPr lang="en-US" sz="2000" dirty="0">
                <a:solidFill>
                  <a:srgbClr val="000000"/>
                </a:solidFill>
                <a:latin typeface="Red Hat Display" panose="02010503040201060303" pitchFamily="2" charset="77"/>
              </a:rPr>
              <a:t>Shallower mixing relieves light limitation</a:t>
            </a:r>
          </a:p>
          <a:p>
            <a:pPr marL="457189" lvl="1" defTabSz="457189"/>
            <a:r>
              <a:rPr lang="en-US" sz="2000" dirty="0">
                <a:solidFill>
                  <a:srgbClr val="000000"/>
                </a:solidFill>
                <a:latin typeface="Red Hat Display" panose="02010503040201060303" pitchFamily="2" charset="77"/>
              </a:rPr>
              <a:t>Phytoplankton bloom</a:t>
            </a:r>
          </a:p>
          <a:p>
            <a:pPr marL="457189" lvl="1" defTabSz="457189"/>
            <a:endParaRPr lang="en-US" sz="1050" dirty="0">
              <a:solidFill>
                <a:srgbClr val="000000"/>
              </a:solidFill>
              <a:latin typeface="Red Hat Display" panose="02010503040201060303" pitchFamily="2" charset="77"/>
            </a:endParaRPr>
          </a:p>
          <a:p>
            <a:pPr marL="457189" lvl="1" defTabSz="457189"/>
            <a:r>
              <a:rPr lang="en-US" sz="1600" dirty="0">
                <a:solidFill>
                  <a:srgbClr val="000000"/>
                </a:solidFill>
                <a:latin typeface="Red Hat Display" panose="02010503040201060303" pitchFamily="2" charset="77"/>
              </a:rPr>
              <a:t>Oliver, H., Zhang, W.G., Archibald, K.M., Hirzel, A.J., Smith, W.O., Sosik, H.M., Stanley, R.H.R., and D.J. McGillicuddy, 2022. Ephemeral surface chlorophyll enhancement at the New England shelf break driven by Ekman </a:t>
            </a:r>
            <a:r>
              <a:rPr lang="en-US" sz="1600" dirty="0" err="1">
                <a:solidFill>
                  <a:srgbClr val="000000"/>
                </a:solidFill>
                <a:latin typeface="Red Hat Display" panose="02010503040201060303" pitchFamily="2" charset="77"/>
              </a:rPr>
              <a:t>restratification</a:t>
            </a:r>
            <a:r>
              <a:rPr lang="en-US" sz="1600" dirty="0">
                <a:solidFill>
                  <a:srgbClr val="000000"/>
                </a:solidFill>
                <a:latin typeface="Red Hat Display" panose="02010503040201060303" pitchFamily="2" charset="77"/>
              </a:rPr>
              <a:t>. </a:t>
            </a:r>
            <a:r>
              <a:rPr lang="en-US" sz="1600" i="1" dirty="0">
                <a:solidFill>
                  <a:srgbClr val="000000"/>
                </a:solidFill>
                <a:latin typeface="Red Hat Display" panose="02010503040201060303" pitchFamily="2" charset="77"/>
              </a:rPr>
              <a:t>Journal of Geophysical Research: Oceans</a:t>
            </a:r>
            <a:r>
              <a:rPr lang="en-US" sz="1600" dirty="0">
                <a:solidFill>
                  <a:srgbClr val="000000"/>
                </a:solidFill>
                <a:latin typeface="Red Hat Display" panose="02010503040201060303" pitchFamily="2" charset="77"/>
              </a:rPr>
              <a:t>, 127, e2021JC017715. </a:t>
            </a: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Red Hat Display" panose="02010503040201060303" pitchFamily="2" charset="77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https://doi.org/10.1029/2021JC017715</a:t>
            </a:r>
            <a:r>
              <a:rPr lang="en-US" sz="1600" dirty="0">
                <a:solidFill>
                  <a:srgbClr val="000000"/>
                </a:solidFill>
                <a:latin typeface="Red Hat Display" panose="02010503040201060303" pitchFamily="2" charset="77"/>
              </a:rPr>
              <a:t>.  </a:t>
            </a:r>
            <a:r>
              <a:rPr lang="en-US" sz="1600" dirty="0">
                <a:solidFill>
                  <a:schemeClr val="accent1"/>
                </a:solidFill>
                <a:latin typeface="Red Hat Display" panose="02010503040201060303" pitchFamily="2" charset="77"/>
              </a:rPr>
              <a:t>Oliver et al. PI05</a:t>
            </a:r>
            <a:endParaRPr lang="en-US" dirty="0">
              <a:solidFill>
                <a:schemeClr val="accent1"/>
              </a:solidFill>
              <a:latin typeface="Red Hat Display" panose="02010503040201060303" pitchFamily="2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731439-9AFF-4AE9-A06C-EA517916DF92}"/>
              </a:ext>
            </a:extLst>
          </p:cNvPr>
          <p:cNvSpPr txBox="1"/>
          <p:nvPr/>
        </p:nvSpPr>
        <p:spPr>
          <a:xfrm>
            <a:off x="5029200" y="274458"/>
            <a:ext cx="39975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Conceptual model tested with</a:t>
            </a:r>
          </a:p>
          <a:p>
            <a:r>
              <a:rPr lang="en-US" dirty="0"/>
              <a:t>	OOI Pioneer glider data</a:t>
            </a:r>
          </a:p>
          <a:p>
            <a:r>
              <a:rPr lang="en-US" dirty="0"/>
              <a:t>	2-D physical – biological model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E3A1EB3-1A21-4085-97EC-1A8F1C6893BB}"/>
              </a:ext>
            </a:extLst>
          </p:cNvPr>
          <p:cNvSpPr/>
          <p:nvPr/>
        </p:nvSpPr>
        <p:spPr>
          <a:xfrm>
            <a:off x="4648200" y="3733800"/>
            <a:ext cx="4488712" cy="30502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091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F64CB-BB12-204E-906E-8A5A75299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80131"/>
            <a:ext cx="8515350" cy="994172"/>
          </a:xfrm>
        </p:spPr>
        <p:txBody>
          <a:bodyPr>
            <a:normAutofit/>
          </a:bodyPr>
          <a:lstStyle/>
          <a:p>
            <a:r>
              <a:rPr lang="en-US" sz="2400" dirty="0"/>
              <a:t>Why is enhanced chlorophyll not visible in the seasonal means?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FAF9BC-9D55-46F1-8B8D-D74D18E1B9A8}"/>
              </a:ext>
            </a:extLst>
          </p:cNvPr>
          <p:cNvSpPr txBox="1"/>
          <p:nvPr/>
        </p:nvSpPr>
        <p:spPr>
          <a:xfrm>
            <a:off x="771525" y="226785"/>
            <a:ext cx="8229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What about the top-down control hypothesis?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C62608-175D-41EA-A3F2-98ED9DFE22CB}"/>
              </a:ext>
            </a:extLst>
          </p:cNvPr>
          <p:cNvSpPr txBox="1"/>
          <p:nvPr/>
        </p:nvSpPr>
        <p:spPr>
          <a:xfrm>
            <a:off x="90097" y="2778357"/>
            <a:ext cx="261610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Analysis underway:</a:t>
            </a:r>
          </a:p>
          <a:p>
            <a:r>
              <a:rPr lang="en-US" sz="2000" dirty="0"/>
              <a:t>     MOCNESS net tows</a:t>
            </a:r>
          </a:p>
          <a:p>
            <a:r>
              <a:rPr lang="en-US" sz="2000" dirty="0"/>
              <a:t>     Grazing experiments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498C732-63A5-4F92-9BE4-AFAEB01F68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147"/>
          <a:stretch/>
        </p:blipFill>
        <p:spPr>
          <a:xfrm>
            <a:off x="6185896" y="1532630"/>
            <a:ext cx="2862919" cy="20116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718839-603E-46C6-A518-C6DFD7ADD2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1790" y="4616531"/>
            <a:ext cx="5120640" cy="146520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EEE6A58-A2BE-4E33-A13B-9DE8F701875C}"/>
              </a:ext>
            </a:extLst>
          </p:cNvPr>
          <p:cNvSpPr/>
          <p:nvPr/>
        </p:nvSpPr>
        <p:spPr>
          <a:xfrm>
            <a:off x="2943696" y="4816896"/>
            <a:ext cx="2286000" cy="1359243"/>
          </a:xfrm>
          <a:prstGeom prst="rect">
            <a:avLst/>
          </a:prstGeom>
          <a:solidFill>
            <a:schemeClr val="accent1">
              <a:alpha val="5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Curved Connector 59">
            <a:extLst>
              <a:ext uri="{FF2B5EF4-FFF2-40B4-BE49-F238E27FC236}">
                <a16:creationId xmlns:a16="http://schemas.microsoft.com/office/drawing/2014/main" id="{3CD0ED6E-7450-4B65-9802-6D44EADEE417}"/>
              </a:ext>
            </a:extLst>
          </p:cNvPr>
          <p:cNvCxnSpPr/>
          <p:nvPr/>
        </p:nvCxnSpPr>
        <p:spPr>
          <a:xfrm flipV="1">
            <a:off x="1473242" y="4989895"/>
            <a:ext cx="1470454" cy="840260"/>
          </a:xfrm>
          <a:prstGeom prst="curvedConnector3">
            <a:avLst/>
          </a:prstGeom>
          <a:ln w="730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6654CE26-E437-4883-9178-92A5E583AB87}"/>
              </a:ext>
            </a:extLst>
          </p:cNvPr>
          <p:cNvSpPr/>
          <p:nvPr/>
        </p:nvSpPr>
        <p:spPr>
          <a:xfrm>
            <a:off x="6801881" y="4392228"/>
            <a:ext cx="22241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solidFill>
                  <a:srgbClr val="1F497D"/>
                </a:solidFill>
              </a:rPr>
              <a:t>Samples preserved with </a:t>
            </a:r>
          </a:p>
          <a:p>
            <a:pPr algn="ctr"/>
            <a:r>
              <a:rPr lang="en-US" sz="1600" dirty="0">
                <a:solidFill>
                  <a:srgbClr val="1F497D"/>
                </a:solidFill>
              </a:rPr>
              <a:t>Utermöhl’s solution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11928C-7BCB-42C6-B93F-25BA32B087B7}"/>
              </a:ext>
            </a:extLst>
          </p:cNvPr>
          <p:cNvSpPr txBox="1"/>
          <p:nvPr/>
        </p:nvSpPr>
        <p:spPr>
          <a:xfrm>
            <a:off x="1297858" y="4204640"/>
            <a:ext cx="594586" cy="369332"/>
          </a:xfrm>
          <a:prstGeom prst="rect">
            <a:avLst/>
          </a:prstGeom>
          <a:noFill/>
          <a:ln w="69850"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IFCB</a:t>
            </a:r>
          </a:p>
        </p:txBody>
      </p:sp>
      <p:sp>
        <p:nvSpPr>
          <p:cNvPr id="13" name="Freeform 264">
            <a:extLst>
              <a:ext uri="{FF2B5EF4-FFF2-40B4-BE49-F238E27FC236}">
                <a16:creationId xmlns:a16="http://schemas.microsoft.com/office/drawing/2014/main" id="{A5F86A81-F59C-4546-841A-B366A22C2B24}"/>
              </a:ext>
            </a:extLst>
          </p:cNvPr>
          <p:cNvSpPr/>
          <p:nvPr/>
        </p:nvSpPr>
        <p:spPr>
          <a:xfrm>
            <a:off x="1932039" y="4363490"/>
            <a:ext cx="1504335" cy="799796"/>
          </a:xfrm>
          <a:custGeom>
            <a:avLst/>
            <a:gdLst>
              <a:gd name="connsiteX0" fmla="*/ 0 w 1504335"/>
              <a:gd name="connsiteY0" fmla="*/ 3383 h 799796"/>
              <a:gd name="connsiteX1" fmla="*/ 1002890 w 1504335"/>
              <a:gd name="connsiteY1" fmla="*/ 121370 h 799796"/>
              <a:gd name="connsiteX2" fmla="*/ 1504335 w 1504335"/>
              <a:gd name="connsiteY2" fmla="*/ 799796 h 799796"/>
              <a:gd name="connsiteX3" fmla="*/ 1504335 w 1504335"/>
              <a:gd name="connsiteY3" fmla="*/ 799796 h 799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4335" h="799796">
                <a:moveTo>
                  <a:pt x="0" y="3383"/>
                </a:moveTo>
                <a:cubicBezTo>
                  <a:pt x="376084" y="-3991"/>
                  <a:pt x="752168" y="-11365"/>
                  <a:pt x="1002890" y="121370"/>
                </a:cubicBezTo>
                <a:cubicBezTo>
                  <a:pt x="1253612" y="254105"/>
                  <a:pt x="1504335" y="799796"/>
                  <a:pt x="1504335" y="799796"/>
                </a:cubicBezTo>
                <a:lnTo>
                  <a:pt x="1504335" y="799796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268">
            <a:extLst>
              <a:ext uri="{FF2B5EF4-FFF2-40B4-BE49-F238E27FC236}">
                <a16:creationId xmlns:a16="http://schemas.microsoft.com/office/drawing/2014/main" id="{724FD655-CBBE-4462-AFA7-0730B6BC2F6C}"/>
              </a:ext>
            </a:extLst>
          </p:cNvPr>
          <p:cNvSpPr/>
          <p:nvPr/>
        </p:nvSpPr>
        <p:spPr>
          <a:xfrm>
            <a:off x="4797368" y="4219389"/>
            <a:ext cx="1072490" cy="737419"/>
          </a:xfrm>
          <a:custGeom>
            <a:avLst/>
            <a:gdLst>
              <a:gd name="connsiteX0" fmla="*/ 54851 w 1072490"/>
              <a:gd name="connsiteY0" fmla="*/ 737419 h 737419"/>
              <a:gd name="connsiteX1" fmla="*/ 113845 w 1072490"/>
              <a:gd name="connsiteY1" fmla="*/ 191729 h 737419"/>
              <a:gd name="connsiteX2" fmla="*/ 1072490 w 1072490"/>
              <a:gd name="connsiteY2" fmla="*/ 0 h 737419"/>
              <a:gd name="connsiteX3" fmla="*/ 1072490 w 1072490"/>
              <a:gd name="connsiteY3" fmla="*/ 0 h 73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2490" h="737419">
                <a:moveTo>
                  <a:pt x="54851" y="737419"/>
                </a:moveTo>
                <a:cubicBezTo>
                  <a:pt x="-456" y="526025"/>
                  <a:pt x="-55762" y="314632"/>
                  <a:pt x="113845" y="191729"/>
                </a:cubicBezTo>
                <a:cubicBezTo>
                  <a:pt x="283452" y="68826"/>
                  <a:pt x="1072490" y="0"/>
                  <a:pt x="1072490" y="0"/>
                </a:cubicBezTo>
                <a:lnTo>
                  <a:pt x="1072490" y="0"/>
                </a:lnTo>
              </a:path>
            </a:pathLst>
          </a:custGeom>
          <a:noFill/>
          <a:ln w="50800"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566A43B-E1A5-4E1C-BC88-0F092D099E21}"/>
              </a:ext>
            </a:extLst>
          </p:cNvPr>
          <p:cNvSpPr txBox="1"/>
          <p:nvPr/>
        </p:nvSpPr>
        <p:spPr>
          <a:xfrm>
            <a:off x="5787744" y="4033880"/>
            <a:ext cx="1669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FCM subsample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A7B8CC9-9552-494F-8F32-57B786ABA94F}"/>
              </a:ext>
            </a:extLst>
          </p:cNvPr>
          <p:cNvSpPr txBox="1"/>
          <p:nvPr/>
        </p:nvSpPr>
        <p:spPr>
          <a:xfrm>
            <a:off x="63560" y="4646474"/>
            <a:ext cx="1280160" cy="1754326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An “Initial” 2-liter sample collected from each carboy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982D948C-3FA2-4EC6-B2E6-6F333D33F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69" y="1473598"/>
            <a:ext cx="1005840" cy="10058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F055212-092A-436D-A528-C57C122381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286" y="1478136"/>
            <a:ext cx="1005840" cy="1015799"/>
          </a:xfrm>
          <a:prstGeom prst="rect">
            <a:avLst/>
          </a:prstGeom>
        </p:spPr>
      </p:pic>
      <p:pic>
        <p:nvPicPr>
          <p:cNvPr id="4" name="Picture 3" descr="A picture containing person, sky, outdoor&#10;&#10;Description automatically generated">
            <a:extLst>
              <a:ext uri="{FF2B5EF4-FFF2-40B4-BE49-F238E27FC236}">
                <a16:creationId xmlns:a16="http://schemas.microsoft.com/office/drawing/2014/main" id="{D98A103B-B8E5-416D-9492-5D7D15A4BB5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264" y="1244998"/>
            <a:ext cx="1851660" cy="246888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869362C-E136-4413-8B3F-501ED0D3ABF0}"/>
              </a:ext>
            </a:extLst>
          </p:cNvPr>
          <p:cNvSpPr txBox="1"/>
          <p:nvPr/>
        </p:nvSpPr>
        <p:spPr>
          <a:xfrm>
            <a:off x="117695" y="1163298"/>
            <a:ext cx="3549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Jefferson Turner    Christian Petitpas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61822B1-B519-43EE-8112-E83F656E5D13}"/>
              </a:ext>
            </a:extLst>
          </p:cNvPr>
          <p:cNvSpPr txBox="1"/>
          <p:nvPr/>
        </p:nvSpPr>
        <p:spPr>
          <a:xfrm>
            <a:off x="1320869" y="1433587"/>
            <a:ext cx="7652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1"/>
                </a:solidFill>
                <a:latin typeface="Red Hat Display" panose="02010503040201060303" pitchFamily="2" charset="77"/>
              </a:rPr>
              <a:t>PI05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DD85833-810E-4EC7-8568-2542ABD110BE}"/>
              </a:ext>
            </a:extLst>
          </p:cNvPr>
          <p:cNvSpPr txBox="1"/>
          <p:nvPr/>
        </p:nvSpPr>
        <p:spPr>
          <a:xfrm>
            <a:off x="3194267" y="1452172"/>
            <a:ext cx="7652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1"/>
                </a:solidFill>
                <a:latin typeface="Red Hat Display" panose="02010503040201060303" pitchFamily="2" charset="77"/>
              </a:rPr>
              <a:t>PI05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44274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8_Office Theme">
  <a:themeElements>
    <a:clrScheme name="WHOI COLORS">
      <a:dk1>
        <a:srgbClr val="041E41"/>
      </a:dk1>
      <a:lt1>
        <a:srgbClr val="FFFFFF"/>
      </a:lt1>
      <a:dk2>
        <a:srgbClr val="0069B1"/>
      </a:dk2>
      <a:lt2>
        <a:srgbClr val="00A9E0"/>
      </a:lt2>
      <a:accent1>
        <a:srgbClr val="00B7BD"/>
      </a:accent1>
      <a:accent2>
        <a:srgbClr val="B7BF10"/>
      </a:accent2>
      <a:accent3>
        <a:srgbClr val="EE5340"/>
      </a:accent3>
      <a:accent4>
        <a:srgbClr val="FFD100"/>
      </a:accent4>
      <a:accent5>
        <a:srgbClr val="031D41"/>
      </a:accent5>
      <a:accent6>
        <a:srgbClr val="BBBCBC"/>
      </a:accent6>
      <a:hlink>
        <a:srgbClr val="CDD74C"/>
      </a:hlink>
      <a:folHlink>
        <a:srgbClr val="B7BF1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ation Design_Modern_Dark Blue" id="{4AD1375E-130B-294E-81E3-7B768EB3F855}" vid="{6ABFAD37-CCE5-5749-BFD3-4F8EF501387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17648</TotalTime>
  <Words>1041</Words>
  <Application>Microsoft Office PowerPoint</Application>
  <PresentationFormat>On-screen Show (4:3)</PresentationFormat>
  <Paragraphs>219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Arial Black</vt:lpstr>
      <vt:lpstr>Calibri</vt:lpstr>
      <vt:lpstr>Candara</vt:lpstr>
      <vt:lpstr>Red Hat Display</vt:lpstr>
      <vt:lpstr>Office Theme</vt:lpstr>
      <vt:lpstr>8_Office Theme</vt:lpstr>
      <vt:lpstr>PowerPoint Presentation</vt:lpstr>
      <vt:lpstr>PowerPoint Presentation</vt:lpstr>
      <vt:lpstr>PowerPoint Presentation</vt:lpstr>
      <vt:lpstr>Why is enhanced chlorophyll not visible in the seasonal means?</vt:lpstr>
      <vt:lpstr>Why is enhanced chlorophyll not visible in the seasonal means?</vt:lpstr>
      <vt:lpstr>Why is enhanced chlorophyll not visible in the seasonal means?</vt:lpstr>
      <vt:lpstr>Surface enhancements are ephemeral</vt:lpstr>
      <vt:lpstr>PowerPoint Presentation</vt:lpstr>
      <vt:lpstr>Why is enhanced chlorophyll not visible in the seasonal means?</vt:lpstr>
      <vt:lpstr>Why is enhanced chlorophyll not visible in the seasonal means?</vt:lpstr>
      <vt:lpstr>PowerPoint Presentation</vt:lpstr>
      <vt:lpstr>PowerPoint Presentation</vt:lpstr>
      <vt:lpstr>Hotspots Associated with High Salinities</vt:lpstr>
      <vt:lpstr>How did the Gulf Stream water reach the shelf edge?</vt:lpstr>
      <vt:lpstr>Summary: Conceptual Model</vt:lpstr>
      <vt:lpstr>Summary: Conceptual Model</vt:lpstr>
      <vt:lpstr>Summary: Conceptual Model</vt:lpstr>
      <vt:lpstr>Summary: Conceptual Model</vt:lpstr>
      <vt:lpstr>Summary: Conceptual Model</vt:lpstr>
      <vt:lpstr>How will a changing climate affect regional productivity?</vt:lpstr>
      <vt:lpstr>Why is enhanced chlorophyll not visible in the seasonal means?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Dennis</dc:creator>
  <cp:lastModifiedBy>Dennis J Mcgillicuddy</cp:lastModifiedBy>
  <cp:revision>184</cp:revision>
  <cp:lastPrinted>2022-02-09T13:33:22Z</cp:lastPrinted>
  <dcterms:created xsi:type="dcterms:W3CDTF">2017-08-11T19:56:47Z</dcterms:created>
  <dcterms:modified xsi:type="dcterms:W3CDTF">2022-02-28T19:50:08Z</dcterms:modified>
</cp:coreProperties>
</file>