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8" r:id="rId2"/>
  </p:sldMasterIdLst>
  <p:notesMasterIdLst>
    <p:notesMasterId r:id="rId31"/>
  </p:notesMasterIdLst>
  <p:sldIdLst>
    <p:sldId id="297" r:id="rId3"/>
    <p:sldId id="312" r:id="rId4"/>
    <p:sldId id="311" r:id="rId5"/>
    <p:sldId id="458" r:id="rId6"/>
    <p:sldId id="314" r:id="rId7"/>
    <p:sldId id="465" r:id="rId8"/>
    <p:sldId id="466" r:id="rId9"/>
    <p:sldId id="464" r:id="rId10"/>
    <p:sldId id="459" r:id="rId11"/>
    <p:sldId id="426" r:id="rId12"/>
    <p:sldId id="429" r:id="rId13"/>
    <p:sldId id="430" r:id="rId14"/>
    <p:sldId id="451" r:id="rId15"/>
    <p:sldId id="260" r:id="rId16"/>
    <p:sldId id="443" r:id="rId17"/>
    <p:sldId id="449" r:id="rId18"/>
    <p:sldId id="460" r:id="rId19"/>
    <p:sldId id="436" r:id="rId20"/>
    <p:sldId id="452" r:id="rId21"/>
    <p:sldId id="432" r:id="rId22"/>
    <p:sldId id="467" r:id="rId23"/>
    <p:sldId id="468" r:id="rId24"/>
    <p:sldId id="453" r:id="rId25"/>
    <p:sldId id="439" r:id="rId26"/>
    <p:sldId id="461" r:id="rId27"/>
    <p:sldId id="463" r:id="rId28"/>
    <p:sldId id="462" r:id="rId29"/>
    <p:sldId id="457"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9FAFF"/>
    <a:srgbClr val="F000D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723" autoAdjust="0"/>
  </p:normalViewPr>
  <p:slideViewPr>
    <p:cSldViewPr snapToGrid="0">
      <p:cViewPr>
        <p:scale>
          <a:sx n="70" d="100"/>
          <a:sy n="70" d="100"/>
        </p:scale>
        <p:origin x="1166"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A9D0048-1924-4518-8683-8C128B94ADFA}" type="datetimeFigureOut">
              <a:rPr lang="en-US" smtClean="0"/>
              <a:t>2/8/2022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AC4242-1A78-4BBD-AB4F-446F6DDAEAD8}" type="slidenum">
              <a:rPr lang="en-US" smtClean="0"/>
              <a:t>‹#›</a:t>
            </a:fld>
            <a:endParaRPr lang="en-US"/>
          </a:p>
        </p:txBody>
      </p:sp>
    </p:spTree>
    <p:extLst>
      <p:ext uri="{BB962C8B-B14F-4D97-AF65-F5344CB8AC3E}">
        <p14:creationId xmlns:p14="http://schemas.microsoft.com/office/powerpoint/2010/main" val="24944368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664006-9254-4DA5-980E-4F361AC09FA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94796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664006-9254-4DA5-980E-4F361AC09FA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28733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AC4242-1A78-4BBD-AB4F-446F6DDAEAD8}" type="slidenum">
              <a:rPr lang="en-US" smtClean="0"/>
              <a:t>21</a:t>
            </a:fld>
            <a:endParaRPr lang="en-US"/>
          </a:p>
        </p:txBody>
      </p:sp>
    </p:spTree>
    <p:extLst>
      <p:ext uri="{BB962C8B-B14F-4D97-AF65-F5344CB8AC3E}">
        <p14:creationId xmlns:p14="http://schemas.microsoft.com/office/powerpoint/2010/main" val="12100015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AC4242-1A78-4BBD-AB4F-446F6DDAEAD8}" type="slidenum">
              <a:rPr lang="en-US" smtClean="0"/>
              <a:t>22</a:t>
            </a:fld>
            <a:endParaRPr lang="en-US"/>
          </a:p>
        </p:txBody>
      </p:sp>
    </p:spTree>
    <p:extLst>
      <p:ext uri="{BB962C8B-B14F-4D97-AF65-F5344CB8AC3E}">
        <p14:creationId xmlns:p14="http://schemas.microsoft.com/office/powerpoint/2010/main" val="34845469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4464028"/>
            <a:ext cx="9144000" cy="1641490"/>
          </a:xfrm>
        </p:spPr>
        <p:txBody>
          <a:bodyPr wrap="none" anchor="t">
            <a:normAutofit/>
          </a:bodyPr>
          <a:lstStyle>
            <a:lvl1pPr algn="r">
              <a:defRPr sz="9600" b="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2209799" y="3694375"/>
            <a:ext cx="9144000" cy="754025"/>
          </a:xfrm>
        </p:spPr>
        <p:txBody>
          <a:bodyPr anchor="b">
            <a:normAutofit/>
          </a:bodyPr>
          <a:lstStyle>
            <a:lvl1pPr marL="0" indent="0" algn="r">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52168357-561B-4565-93F9-8FB4C2E67204}" type="datetimeFigureOut">
              <a:rPr lang="en-US" smtClean="0"/>
              <a:t>2/8/2022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CA5256C-9651-4FD9-8550-E67A233BDF2B}" type="slidenum">
              <a:rPr lang="en-US" smtClean="0"/>
              <a:t>‹#›</a:t>
            </a:fld>
            <a:endParaRPr lang="en-US"/>
          </a:p>
        </p:txBody>
      </p:sp>
    </p:spTree>
    <p:extLst>
      <p:ext uri="{BB962C8B-B14F-4D97-AF65-F5344CB8AC3E}">
        <p14:creationId xmlns:p14="http://schemas.microsoft.com/office/powerpoint/2010/main" val="15245806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367160"/>
            <a:ext cx="10515600" cy="819355"/>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39788" y="987425"/>
            <a:ext cx="10515600" cy="337973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5186516"/>
            <a:ext cx="10514012" cy="682472"/>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2168357-561B-4565-93F9-8FB4C2E67204}" type="datetimeFigureOut">
              <a:rPr lang="en-US" smtClean="0"/>
              <a:t>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CA5256C-9651-4FD9-8550-E67A233BDF2B}" type="slidenum">
              <a:rPr lang="en-US" smtClean="0"/>
              <a:t>‹#›</a:t>
            </a:fld>
            <a:endParaRPr lang="en-US"/>
          </a:p>
        </p:txBody>
      </p:sp>
    </p:spTree>
    <p:extLst>
      <p:ext uri="{BB962C8B-B14F-4D97-AF65-F5344CB8AC3E}">
        <p14:creationId xmlns:p14="http://schemas.microsoft.com/office/powerpoint/2010/main" val="22829268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3534344"/>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839788" y="4489399"/>
            <a:ext cx="10514012" cy="1501826"/>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2168357-561B-4565-93F9-8FB4C2E67204}" type="datetimeFigureOut">
              <a:rPr lang="en-US" smtClean="0"/>
              <a:t>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CA5256C-9651-4FD9-8550-E67A233BDF2B}" type="slidenum">
              <a:rPr lang="en-US" smtClean="0"/>
              <a:t>‹#›</a:t>
            </a:fld>
            <a:endParaRPr lang="en-US"/>
          </a:p>
        </p:txBody>
      </p:sp>
    </p:spTree>
    <p:extLst>
      <p:ext uri="{BB962C8B-B14F-4D97-AF65-F5344CB8AC3E}">
        <p14:creationId xmlns:p14="http://schemas.microsoft.com/office/powerpoint/2010/main" val="2619106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365125"/>
            <a:ext cx="9302752" cy="2992904"/>
          </a:xfrm>
        </p:spPr>
        <p:txBody>
          <a:bodyPr anchor="ctr"/>
          <a:lstStyle>
            <a:lvl1pPr>
              <a:defRPr sz="44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838200" y="4501729"/>
            <a:ext cx="10512424" cy="1489496"/>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2168357-561B-4565-93F9-8FB4C2E67204}" type="datetimeFigureOut">
              <a:rPr lang="en-US" smtClean="0"/>
              <a:t>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CA5256C-9651-4FD9-8550-E67A233BDF2B}" type="slidenum">
              <a:rPr lang="en-US" smtClean="0"/>
              <a:t>‹#›</a:t>
            </a:fld>
            <a:endParaRPr lang="en-US"/>
          </a:p>
        </p:txBody>
      </p:sp>
      <p:sp>
        <p:nvSpPr>
          <p:cNvPr id="9" name="TextBox 8"/>
          <p:cNvSpPr txBox="1"/>
          <p:nvPr/>
        </p:nvSpPr>
        <p:spPr>
          <a:xfrm>
            <a:off x="1111044"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42405441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39788" y="2326967"/>
            <a:ext cx="10515600" cy="2511835"/>
          </a:xfrm>
        </p:spPr>
        <p:txBody>
          <a:bodyPr anchor="b">
            <a:normAutofit/>
          </a:bodyPr>
          <a:lstStyle>
            <a:lvl1pPr>
              <a:defRPr sz="5400"/>
            </a:lvl1pPr>
          </a:lstStyle>
          <a:p>
            <a:r>
              <a:rPr lang="en-US"/>
              <a:t>Click to edit Master title style</a:t>
            </a:r>
            <a:endParaRPr lang="en-US" dirty="0"/>
          </a:p>
        </p:txBody>
      </p:sp>
      <p:sp>
        <p:nvSpPr>
          <p:cNvPr id="4" name="Text Placeholder 3"/>
          <p:cNvSpPr>
            <a:spLocks noGrp="1"/>
          </p:cNvSpPr>
          <p:nvPr>
            <p:ph type="body" sz="half" idx="2"/>
          </p:nvPr>
        </p:nvSpPr>
        <p:spPr>
          <a:xfrm>
            <a:off x="839788" y="4850581"/>
            <a:ext cx="10514012" cy="1140644"/>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2168357-561B-4565-93F9-8FB4C2E67204}" type="datetimeFigureOut">
              <a:rPr lang="en-US" smtClean="0"/>
              <a:t>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CA5256C-9651-4FD9-8550-E67A233BDF2B}" type="slidenum">
              <a:rPr lang="en-US" smtClean="0"/>
              <a:t>‹#›</a:t>
            </a:fld>
            <a:endParaRPr lang="en-US"/>
          </a:p>
        </p:txBody>
      </p:sp>
    </p:spTree>
    <p:extLst>
      <p:ext uri="{BB962C8B-B14F-4D97-AF65-F5344CB8AC3E}">
        <p14:creationId xmlns:p14="http://schemas.microsoft.com/office/powerpoint/2010/main" val="36419132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838200" y="365125"/>
            <a:ext cx="10515600" cy="1325563"/>
          </a:xfrm>
        </p:spPr>
        <p:txBody>
          <a:bodyPr/>
          <a:lstStyle/>
          <a:p>
            <a:r>
              <a:rPr lang="en-US"/>
              <a:t>Click to edit Master title style</a:t>
            </a:r>
            <a:endParaRPr lang="en-US" dirty="0"/>
          </a:p>
        </p:txBody>
      </p:sp>
      <p:sp>
        <p:nvSpPr>
          <p:cNvPr id="7" name="Text Placeholder 2"/>
          <p:cNvSpPr>
            <a:spLocks noGrp="1"/>
          </p:cNvSpPr>
          <p:nvPr>
            <p:ph type="body" idx="1"/>
          </p:nvPr>
        </p:nvSpPr>
        <p:spPr>
          <a:xfrm>
            <a:off x="1337282" y="1885950"/>
            <a:ext cx="2946866" cy="576262"/>
          </a:xfrm>
        </p:spPr>
        <p:txBody>
          <a:bodyPr anchor="b">
            <a:noAutofit/>
          </a:bodyPr>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1356798" y="257175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4587994" y="1885950"/>
            <a:ext cx="2936241" cy="576262"/>
          </a:xfrm>
        </p:spPr>
        <p:txBody>
          <a:bodyPr vert="horz" lIns="91440" tIns="45720" rIns="91440" bIns="45720" rtlCol="0" anchor="b">
            <a:no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Edit Master text styles</a:t>
            </a:r>
          </a:p>
        </p:txBody>
      </p:sp>
      <p:sp>
        <p:nvSpPr>
          <p:cNvPr id="10" name="Text Placeholder 3"/>
          <p:cNvSpPr>
            <a:spLocks noGrp="1"/>
          </p:cNvSpPr>
          <p:nvPr>
            <p:ph type="body" sz="half" idx="16"/>
          </p:nvPr>
        </p:nvSpPr>
        <p:spPr>
          <a:xfrm>
            <a:off x="4577441" y="257175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7829035" y="1885950"/>
            <a:ext cx="2932113" cy="576262"/>
          </a:xfrm>
        </p:spPr>
        <p:txBody>
          <a:bodyPr vert="horz" lIns="91440" tIns="45720" rIns="91440" bIns="45720" rtlCol="0" anchor="b">
            <a:noAutofit/>
          </a:bodyPr>
          <a:lstStyle>
            <a:lvl1pPr>
              <a:buNone/>
              <a:defRPr lang="en-US" sz="24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Edit Master text styles</a:t>
            </a:r>
          </a:p>
        </p:txBody>
      </p:sp>
      <p:sp>
        <p:nvSpPr>
          <p:cNvPr id="12" name="Text Placeholder 3"/>
          <p:cNvSpPr>
            <a:spLocks noGrp="1"/>
          </p:cNvSpPr>
          <p:nvPr>
            <p:ph type="body" sz="half" idx="17"/>
          </p:nvPr>
        </p:nvSpPr>
        <p:spPr>
          <a:xfrm>
            <a:off x="7829035" y="257175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52168357-561B-4565-93F9-8FB4C2E67204}" type="datetimeFigureOut">
              <a:rPr lang="en-US" smtClean="0"/>
              <a:t>2/8/2022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CA5256C-9651-4FD9-8550-E67A233BDF2B}" type="slidenum">
              <a:rPr lang="en-US" smtClean="0"/>
              <a:t>‹#›</a:t>
            </a:fld>
            <a:endParaRPr lang="en-US"/>
          </a:p>
        </p:txBody>
      </p:sp>
    </p:spTree>
    <p:extLst>
      <p:ext uri="{BB962C8B-B14F-4D97-AF65-F5344CB8AC3E}">
        <p14:creationId xmlns:p14="http://schemas.microsoft.com/office/powerpoint/2010/main" val="22843458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838200" y="365125"/>
            <a:ext cx="10515600" cy="1325563"/>
          </a:xfrm>
        </p:spPr>
        <p:txBody>
          <a:bodyPr/>
          <a:lstStyle/>
          <a:p>
            <a:r>
              <a:rPr lang="en-US"/>
              <a:t>Click to edit Master title style</a:t>
            </a:r>
            <a:endParaRPr lang="en-US" dirty="0"/>
          </a:p>
        </p:txBody>
      </p:sp>
      <p:sp>
        <p:nvSpPr>
          <p:cNvPr id="19" name="Text Placeholder 2"/>
          <p:cNvSpPr>
            <a:spLocks noGrp="1"/>
          </p:cNvSpPr>
          <p:nvPr>
            <p:ph type="body" idx="1"/>
          </p:nvPr>
        </p:nvSpPr>
        <p:spPr>
          <a:xfrm>
            <a:off x="1332085" y="4297503"/>
            <a:ext cx="2940050"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1332085" y="2256354"/>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1332085" y="4873765"/>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4568997" y="4297503"/>
            <a:ext cx="2930525"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568996" y="2256354"/>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567644" y="4873764"/>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7804322" y="4297503"/>
            <a:ext cx="2932113"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7804321" y="2256354"/>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804197" y="4873762"/>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52168357-561B-4565-93F9-8FB4C2E67204}" type="datetimeFigureOut">
              <a:rPr lang="en-US" smtClean="0"/>
              <a:t>2/8/2022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CA5256C-9651-4FD9-8550-E67A233BDF2B}" type="slidenum">
              <a:rPr lang="en-US" smtClean="0"/>
              <a:t>‹#›</a:t>
            </a:fld>
            <a:endParaRPr lang="en-US"/>
          </a:p>
        </p:txBody>
      </p:sp>
    </p:spTree>
    <p:extLst>
      <p:ext uri="{BB962C8B-B14F-4D97-AF65-F5344CB8AC3E}">
        <p14:creationId xmlns:p14="http://schemas.microsoft.com/office/powerpoint/2010/main" val="15105251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2168357-561B-4565-93F9-8FB4C2E67204}" type="datetimeFigureOut">
              <a:rPr lang="en-US" smtClean="0"/>
              <a:t>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A5256C-9651-4FD9-8550-E67A233BDF2B}" type="slidenum">
              <a:rPr lang="en-US" smtClean="0"/>
              <a:t>‹#›</a:t>
            </a:fld>
            <a:endParaRPr lang="en-US"/>
          </a:p>
        </p:txBody>
      </p:sp>
    </p:spTree>
    <p:extLst>
      <p:ext uri="{BB962C8B-B14F-4D97-AF65-F5344CB8AC3E}">
        <p14:creationId xmlns:p14="http://schemas.microsoft.com/office/powerpoint/2010/main" val="8290336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2168357-561B-4565-93F9-8FB4C2E67204}" type="datetimeFigureOut">
              <a:rPr lang="en-US" smtClean="0"/>
              <a:t>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A5256C-9651-4FD9-8550-E67A233BDF2B}" type="slidenum">
              <a:rPr lang="en-US" smtClean="0"/>
              <a:t>‹#›</a:t>
            </a:fld>
            <a:endParaRPr lang="en-US"/>
          </a:p>
        </p:txBody>
      </p:sp>
    </p:spTree>
    <p:extLst>
      <p:ext uri="{BB962C8B-B14F-4D97-AF65-F5344CB8AC3E}">
        <p14:creationId xmlns:p14="http://schemas.microsoft.com/office/powerpoint/2010/main" val="5964775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4464028"/>
            <a:ext cx="9144000" cy="1641490"/>
          </a:xfrm>
        </p:spPr>
        <p:txBody>
          <a:bodyPr wrap="none" anchor="t">
            <a:normAutofit/>
          </a:bodyPr>
          <a:lstStyle>
            <a:lvl1pPr algn="r">
              <a:defRPr sz="9600" b="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2209799" y="3694375"/>
            <a:ext cx="9144000" cy="754025"/>
          </a:xfrm>
        </p:spPr>
        <p:txBody>
          <a:bodyPr anchor="b">
            <a:normAutofit/>
          </a:bodyPr>
          <a:lstStyle>
            <a:lvl1pPr marL="0" indent="0" algn="r">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43A0E00B-5672-44C0-8B81-64D17725C1C8}" type="datetime1">
              <a:rPr lang="en-US" smtClean="0"/>
              <a:t>2/8/2022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DF27D61-FBB1-492C-8155-F370039E545B}" type="slidenum">
              <a:rPr lang="en-US" smtClean="0"/>
              <a:t>‹#›</a:t>
            </a:fld>
            <a:endParaRPr lang="en-US"/>
          </a:p>
        </p:txBody>
      </p:sp>
    </p:spTree>
    <p:extLst>
      <p:ext uri="{BB962C8B-B14F-4D97-AF65-F5344CB8AC3E}">
        <p14:creationId xmlns:p14="http://schemas.microsoft.com/office/powerpoint/2010/main" val="9449312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9FFCE9B-77F0-494E-B94A-56BE7950FEC0}" type="datetime1">
              <a:rPr lang="en-US" smtClean="0"/>
              <a:t>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F27D61-FBB1-492C-8155-F370039E545B}" type="slidenum">
              <a:rPr lang="en-US" smtClean="0"/>
              <a:t>‹#›</a:t>
            </a:fld>
            <a:endParaRPr lang="en-US"/>
          </a:p>
        </p:txBody>
      </p:sp>
    </p:spTree>
    <p:extLst>
      <p:ext uri="{BB962C8B-B14F-4D97-AF65-F5344CB8AC3E}">
        <p14:creationId xmlns:p14="http://schemas.microsoft.com/office/powerpoint/2010/main" val="41658382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2168357-561B-4565-93F9-8FB4C2E67204}" type="datetimeFigureOut">
              <a:rPr lang="en-US" smtClean="0"/>
              <a:t>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A5256C-9651-4FD9-8550-E67A233BDF2B}" type="slidenum">
              <a:rPr lang="en-US" smtClean="0"/>
              <a:t>‹#›</a:t>
            </a:fld>
            <a:endParaRPr lang="en-US"/>
          </a:p>
        </p:txBody>
      </p:sp>
    </p:spTree>
    <p:extLst>
      <p:ext uri="{BB962C8B-B14F-4D97-AF65-F5344CB8AC3E}">
        <p14:creationId xmlns:p14="http://schemas.microsoft.com/office/powerpoint/2010/main" val="28022580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Title 1"/>
          <p:cNvSpPr>
            <a:spLocks noGrp="1"/>
          </p:cNvSpPr>
          <p:nvPr>
            <p:ph type="ctrTitle"/>
          </p:nvPr>
        </p:nvSpPr>
        <p:spPr>
          <a:xfrm>
            <a:off x="854532" y="4464028"/>
            <a:ext cx="9144000" cy="1641490"/>
          </a:xfrm>
        </p:spPr>
        <p:txBody>
          <a:bodyPr wrap="none" anchor="t">
            <a:normAutofit/>
          </a:bodyPr>
          <a:lstStyle>
            <a:lvl1pPr algn="l">
              <a:defRPr sz="9600" b="0" spc="-300">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8" name="Subtitle 2"/>
          <p:cNvSpPr>
            <a:spLocks noGrp="1"/>
          </p:cNvSpPr>
          <p:nvPr>
            <p:ph type="subTitle" idx="1"/>
          </p:nvPr>
        </p:nvSpPr>
        <p:spPr>
          <a:xfrm>
            <a:off x="854532" y="3693674"/>
            <a:ext cx="9144000" cy="754025"/>
          </a:xfrm>
        </p:spPr>
        <p:txBody>
          <a:bodyPr anchor="b">
            <a:normAutofit/>
          </a:bodyPr>
          <a:lstStyle>
            <a:lvl1pPr marL="0" indent="0" algn="l">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FCB1193-2FBA-41B2-8234-9746A7CCFEF5}" type="datetime1">
              <a:rPr lang="en-US" smtClean="0"/>
              <a:t>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F27D61-FBB1-492C-8155-F370039E545B}" type="slidenum">
              <a:rPr lang="en-US" smtClean="0"/>
              <a:t>‹#›</a:t>
            </a:fld>
            <a:endParaRPr lang="en-US"/>
          </a:p>
        </p:txBody>
      </p:sp>
    </p:spTree>
    <p:extLst>
      <p:ext uri="{BB962C8B-B14F-4D97-AF65-F5344CB8AC3E}">
        <p14:creationId xmlns:p14="http://schemas.microsoft.com/office/powerpoint/2010/main" val="9710434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20000" y="1825625"/>
            <a:ext cx="5025216"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19840" y="1825625"/>
            <a:ext cx="503396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C8C440B-3AC2-4177-A711-A704D0F2119C}" type="datetime1">
              <a:rPr lang="en-US" smtClean="0"/>
              <a:t>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F27D61-FBB1-492C-8155-F370039E545B}" type="slidenum">
              <a:rPr lang="en-US" smtClean="0"/>
              <a:t>‹#›</a:t>
            </a:fld>
            <a:endParaRPr lang="en-US"/>
          </a:p>
        </p:txBody>
      </p:sp>
    </p:spTree>
    <p:extLst>
      <p:ext uri="{BB962C8B-B14F-4D97-AF65-F5344CB8AC3E}">
        <p14:creationId xmlns:p14="http://schemas.microsoft.com/office/powerpoint/2010/main" val="26838991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20000" y="1681163"/>
            <a:ext cx="5025216" cy="823912"/>
          </a:xfrm>
        </p:spPr>
        <p:txBody>
          <a:bodyPr anchor="b"/>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20000" y="2505075"/>
            <a:ext cx="50252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19840" y="1681163"/>
            <a:ext cx="5035548" cy="823912"/>
          </a:xfrm>
        </p:spPr>
        <p:txBody>
          <a:bodyPr vert="horz" lIns="91440" tIns="45720" rIns="91440" bIns="45720" rtlCol="0" anchor="b">
            <a:norm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Edit Master text styles</a:t>
            </a:r>
          </a:p>
        </p:txBody>
      </p:sp>
      <p:sp>
        <p:nvSpPr>
          <p:cNvPr id="6" name="Content Placeholder 5"/>
          <p:cNvSpPr>
            <a:spLocks noGrp="1"/>
          </p:cNvSpPr>
          <p:nvPr>
            <p:ph sz="quarter" idx="4"/>
          </p:nvPr>
        </p:nvSpPr>
        <p:spPr>
          <a:xfrm>
            <a:off x="6319840" y="2505075"/>
            <a:ext cx="503554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67FC1B3-A372-44CC-B254-D0C2F677B183}" type="datetime1">
              <a:rPr lang="en-US" smtClean="0"/>
              <a:t>2/8/2022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DF27D61-FBB1-492C-8155-F370039E545B}" type="slidenum">
              <a:rPr lang="en-US" smtClean="0"/>
              <a:t>‹#›</a:t>
            </a:fld>
            <a:endParaRPr lang="en-US"/>
          </a:p>
        </p:txBody>
      </p:sp>
    </p:spTree>
    <p:extLst>
      <p:ext uri="{BB962C8B-B14F-4D97-AF65-F5344CB8AC3E}">
        <p14:creationId xmlns:p14="http://schemas.microsoft.com/office/powerpoint/2010/main" val="41272167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F83ACB4-B46D-490E-8530-F4E6BC3581B0}" type="datetime1">
              <a:rPr lang="en-US" smtClean="0"/>
              <a:t>2/8/2022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DF27D61-FBB1-492C-8155-F370039E545B}" type="slidenum">
              <a:rPr lang="en-US" smtClean="0"/>
              <a:t>‹#›</a:t>
            </a:fld>
            <a:endParaRPr lang="en-US"/>
          </a:p>
        </p:txBody>
      </p:sp>
    </p:spTree>
    <p:extLst>
      <p:ext uri="{BB962C8B-B14F-4D97-AF65-F5344CB8AC3E}">
        <p14:creationId xmlns:p14="http://schemas.microsoft.com/office/powerpoint/2010/main" val="37227963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573D713-38F6-4EB8-82C5-4E6937618F9C}" type="datetime1">
              <a:rPr lang="en-US" smtClean="0"/>
              <a:t>2/8/2022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DF27D61-FBB1-492C-8155-F370039E545B}" type="slidenum">
              <a:rPr lang="en-US" smtClean="0"/>
              <a:t>‹#›</a:t>
            </a:fld>
            <a:endParaRPr lang="en-US"/>
          </a:p>
        </p:txBody>
      </p:sp>
    </p:spTree>
    <p:extLst>
      <p:ext uri="{BB962C8B-B14F-4D97-AF65-F5344CB8AC3E}">
        <p14:creationId xmlns:p14="http://schemas.microsoft.com/office/powerpoint/2010/main" val="37150983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8B4A4A6-3191-4D0C-8423-A73AC0103606}" type="datetime1">
              <a:rPr lang="en-US" smtClean="0"/>
              <a:t>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F27D61-FBB1-492C-8155-F370039E545B}" type="slidenum">
              <a:rPr lang="en-US" smtClean="0"/>
              <a:t>‹#›</a:t>
            </a:fld>
            <a:endParaRPr lang="en-US"/>
          </a:p>
        </p:txBody>
      </p:sp>
    </p:spTree>
    <p:extLst>
      <p:ext uri="{BB962C8B-B14F-4D97-AF65-F5344CB8AC3E}">
        <p14:creationId xmlns:p14="http://schemas.microsoft.com/office/powerpoint/2010/main" val="42877329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CC51DDE-E100-4DF2-91A0-3E131F6E15C8}" type="datetime1">
              <a:rPr lang="en-US" smtClean="0"/>
              <a:t>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F27D61-FBB1-492C-8155-F370039E545B}" type="slidenum">
              <a:rPr lang="en-US" smtClean="0"/>
              <a:t>‹#›</a:t>
            </a:fld>
            <a:endParaRPr lang="en-US"/>
          </a:p>
        </p:txBody>
      </p:sp>
    </p:spTree>
    <p:extLst>
      <p:ext uri="{BB962C8B-B14F-4D97-AF65-F5344CB8AC3E}">
        <p14:creationId xmlns:p14="http://schemas.microsoft.com/office/powerpoint/2010/main" val="2969038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367160"/>
            <a:ext cx="10515600" cy="819355"/>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39788" y="987425"/>
            <a:ext cx="10515600" cy="337973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5186516"/>
            <a:ext cx="10514012" cy="682472"/>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E64198D-DAC6-401F-9760-1FB7712B9E88}" type="datetime1">
              <a:rPr lang="en-US" smtClean="0"/>
              <a:t>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F27D61-FBB1-492C-8155-F370039E545B}" type="slidenum">
              <a:rPr lang="en-US" smtClean="0"/>
              <a:t>‹#›</a:t>
            </a:fld>
            <a:endParaRPr lang="en-US"/>
          </a:p>
        </p:txBody>
      </p:sp>
    </p:spTree>
    <p:extLst>
      <p:ext uri="{BB962C8B-B14F-4D97-AF65-F5344CB8AC3E}">
        <p14:creationId xmlns:p14="http://schemas.microsoft.com/office/powerpoint/2010/main" val="30306078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3534344"/>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839788" y="4489399"/>
            <a:ext cx="10514012" cy="1501826"/>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8416BE6-9E88-41B2-AAC9-FB5618848E2A}" type="datetime1">
              <a:rPr lang="en-US" smtClean="0"/>
              <a:t>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F27D61-FBB1-492C-8155-F370039E545B}" type="slidenum">
              <a:rPr lang="en-US" smtClean="0"/>
              <a:t>‹#›</a:t>
            </a:fld>
            <a:endParaRPr lang="en-US"/>
          </a:p>
        </p:txBody>
      </p:sp>
    </p:spTree>
    <p:extLst>
      <p:ext uri="{BB962C8B-B14F-4D97-AF65-F5344CB8AC3E}">
        <p14:creationId xmlns:p14="http://schemas.microsoft.com/office/powerpoint/2010/main" val="429256331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365125"/>
            <a:ext cx="9302752" cy="2992904"/>
          </a:xfrm>
        </p:spPr>
        <p:txBody>
          <a:bodyPr anchor="ctr"/>
          <a:lstStyle>
            <a:lvl1pPr>
              <a:defRPr sz="44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838200" y="4501729"/>
            <a:ext cx="10512424" cy="1489496"/>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7E226BE-FB01-4755-ABA2-3BADCE4D3826}" type="datetime1">
              <a:rPr lang="en-US" smtClean="0"/>
              <a:t>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F27D61-FBB1-492C-8155-F370039E545B}" type="slidenum">
              <a:rPr lang="en-US" smtClean="0"/>
              <a:t>‹#›</a:t>
            </a:fld>
            <a:endParaRPr lang="en-US"/>
          </a:p>
        </p:txBody>
      </p:sp>
      <p:sp>
        <p:nvSpPr>
          <p:cNvPr id="9" name="TextBox 8"/>
          <p:cNvSpPr txBox="1"/>
          <p:nvPr/>
        </p:nvSpPr>
        <p:spPr>
          <a:xfrm>
            <a:off x="1111044"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1013420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Title 1"/>
          <p:cNvSpPr>
            <a:spLocks noGrp="1"/>
          </p:cNvSpPr>
          <p:nvPr>
            <p:ph type="ctrTitle"/>
          </p:nvPr>
        </p:nvSpPr>
        <p:spPr>
          <a:xfrm>
            <a:off x="854532" y="4464028"/>
            <a:ext cx="9144000" cy="1641490"/>
          </a:xfrm>
        </p:spPr>
        <p:txBody>
          <a:bodyPr wrap="none" anchor="t">
            <a:normAutofit/>
          </a:bodyPr>
          <a:lstStyle>
            <a:lvl1pPr algn="l">
              <a:defRPr sz="9600" b="0" spc="-300">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8" name="Subtitle 2"/>
          <p:cNvSpPr>
            <a:spLocks noGrp="1"/>
          </p:cNvSpPr>
          <p:nvPr>
            <p:ph type="subTitle" idx="1"/>
          </p:nvPr>
        </p:nvSpPr>
        <p:spPr>
          <a:xfrm>
            <a:off x="854532" y="3693674"/>
            <a:ext cx="9144000" cy="754025"/>
          </a:xfrm>
        </p:spPr>
        <p:txBody>
          <a:bodyPr anchor="b">
            <a:normAutofit/>
          </a:bodyPr>
          <a:lstStyle>
            <a:lvl1pPr marL="0" indent="0" algn="l">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2168357-561B-4565-93F9-8FB4C2E67204}" type="datetimeFigureOut">
              <a:rPr lang="en-US" smtClean="0"/>
              <a:t>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A5256C-9651-4FD9-8550-E67A233BDF2B}" type="slidenum">
              <a:rPr lang="en-US" smtClean="0"/>
              <a:t>‹#›</a:t>
            </a:fld>
            <a:endParaRPr lang="en-US"/>
          </a:p>
        </p:txBody>
      </p:sp>
    </p:spTree>
    <p:extLst>
      <p:ext uri="{BB962C8B-B14F-4D97-AF65-F5344CB8AC3E}">
        <p14:creationId xmlns:p14="http://schemas.microsoft.com/office/powerpoint/2010/main" val="18863395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39788" y="2326967"/>
            <a:ext cx="10515600" cy="2511835"/>
          </a:xfrm>
        </p:spPr>
        <p:txBody>
          <a:bodyPr anchor="b">
            <a:normAutofit/>
          </a:bodyPr>
          <a:lstStyle>
            <a:lvl1pPr>
              <a:defRPr sz="5400"/>
            </a:lvl1pPr>
          </a:lstStyle>
          <a:p>
            <a:r>
              <a:rPr lang="en-US"/>
              <a:t>Click to edit Master title style</a:t>
            </a:r>
            <a:endParaRPr lang="en-US" dirty="0"/>
          </a:p>
        </p:txBody>
      </p:sp>
      <p:sp>
        <p:nvSpPr>
          <p:cNvPr id="4" name="Text Placeholder 3"/>
          <p:cNvSpPr>
            <a:spLocks noGrp="1"/>
          </p:cNvSpPr>
          <p:nvPr>
            <p:ph type="body" sz="half" idx="2"/>
          </p:nvPr>
        </p:nvSpPr>
        <p:spPr>
          <a:xfrm>
            <a:off x="839788" y="4850581"/>
            <a:ext cx="10514012" cy="1140644"/>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816AEF5-6817-447B-949A-134FF40EFC27}" type="datetime1">
              <a:rPr lang="en-US" smtClean="0"/>
              <a:t>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F27D61-FBB1-492C-8155-F370039E545B}" type="slidenum">
              <a:rPr lang="en-US" smtClean="0"/>
              <a:t>‹#›</a:t>
            </a:fld>
            <a:endParaRPr lang="en-US"/>
          </a:p>
        </p:txBody>
      </p:sp>
    </p:spTree>
    <p:extLst>
      <p:ext uri="{BB962C8B-B14F-4D97-AF65-F5344CB8AC3E}">
        <p14:creationId xmlns:p14="http://schemas.microsoft.com/office/powerpoint/2010/main" val="48662021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838200" y="365125"/>
            <a:ext cx="10515600" cy="1325563"/>
          </a:xfrm>
        </p:spPr>
        <p:txBody>
          <a:bodyPr/>
          <a:lstStyle/>
          <a:p>
            <a:r>
              <a:rPr lang="en-US"/>
              <a:t>Click to edit Master title style</a:t>
            </a:r>
            <a:endParaRPr lang="en-US" dirty="0"/>
          </a:p>
        </p:txBody>
      </p:sp>
      <p:sp>
        <p:nvSpPr>
          <p:cNvPr id="7" name="Text Placeholder 2"/>
          <p:cNvSpPr>
            <a:spLocks noGrp="1"/>
          </p:cNvSpPr>
          <p:nvPr>
            <p:ph type="body" idx="1"/>
          </p:nvPr>
        </p:nvSpPr>
        <p:spPr>
          <a:xfrm>
            <a:off x="1337282" y="1885950"/>
            <a:ext cx="2946866" cy="576262"/>
          </a:xfrm>
        </p:spPr>
        <p:txBody>
          <a:bodyPr anchor="b">
            <a:noAutofit/>
          </a:bodyPr>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1356798" y="257175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4587994" y="1885950"/>
            <a:ext cx="2936241" cy="576262"/>
          </a:xfrm>
        </p:spPr>
        <p:txBody>
          <a:bodyPr vert="horz" lIns="91440" tIns="45720" rIns="91440" bIns="45720" rtlCol="0" anchor="b">
            <a:no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Edit Master text styles</a:t>
            </a:r>
          </a:p>
        </p:txBody>
      </p:sp>
      <p:sp>
        <p:nvSpPr>
          <p:cNvPr id="10" name="Text Placeholder 3"/>
          <p:cNvSpPr>
            <a:spLocks noGrp="1"/>
          </p:cNvSpPr>
          <p:nvPr>
            <p:ph type="body" sz="half" idx="16"/>
          </p:nvPr>
        </p:nvSpPr>
        <p:spPr>
          <a:xfrm>
            <a:off x="4577441" y="257175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7829035" y="1885950"/>
            <a:ext cx="2932113" cy="576262"/>
          </a:xfrm>
        </p:spPr>
        <p:txBody>
          <a:bodyPr vert="horz" lIns="91440" tIns="45720" rIns="91440" bIns="45720" rtlCol="0" anchor="b">
            <a:noAutofit/>
          </a:bodyPr>
          <a:lstStyle>
            <a:lvl1pPr>
              <a:buNone/>
              <a:defRPr lang="en-US" sz="24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Edit Master text styles</a:t>
            </a:r>
          </a:p>
        </p:txBody>
      </p:sp>
      <p:sp>
        <p:nvSpPr>
          <p:cNvPr id="12" name="Text Placeholder 3"/>
          <p:cNvSpPr>
            <a:spLocks noGrp="1"/>
          </p:cNvSpPr>
          <p:nvPr>
            <p:ph type="body" sz="half" idx="17"/>
          </p:nvPr>
        </p:nvSpPr>
        <p:spPr>
          <a:xfrm>
            <a:off x="7829035" y="257175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DE6AA0EA-C45B-49A3-8E3E-1032E31A4992}" type="datetime1">
              <a:rPr lang="en-US" smtClean="0"/>
              <a:t>2/8/2022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DF27D61-FBB1-492C-8155-F370039E545B}" type="slidenum">
              <a:rPr lang="en-US" smtClean="0"/>
              <a:t>‹#›</a:t>
            </a:fld>
            <a:endParaRPr lang="en-US"/>
          </a:p>
        </p:txBody>
      </p:sp>
    </p:spTree>
    <p:extLst>
      <p:ext uri="{BB962C8B-B14F-4D97-AF65-F5344CB8AC3E}">
        <p14:creationId xmlns:p14="http://schemas.microsoft.com/office/powerpoint/2010/main" val="315149132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838200" y="365125"/>
            <a:ext cx="10515600" cy="1325563"/>
          </a:xfrm>
        </p:spPr>
        <p:txBody>
          <a:bodyPr/>
          <a:lstStyle/>
          <a:p>
            <a:r>
              <a:rPr lang="en-US"/>
              <a:t>Click to edit Master title style</a:t>
            </a:r>
            <a:endParaRPr lang="en-US" dirty="0"/>
          </a:p>
        </p:txBody>
      </p:sp>
      <p:sp>
        <p:nvSpPr>
          <p:cNvPr id="19" name="Text Placeholder 2"/>
          <p:cNvSpPr>
            <a:spLocks noGrp="1"/>
          </p:cNvSpPr>
          <p:nvPr>
            <p:ph type="body" idx="1"/>
          </p:nvPr>
        </p:nvSpPr>
        <p:spPr>
          <a:xfrm>
            <a:off x="1332085" y="4297503"/>
            <a:ext cx="2940050"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1332085" y="2256354"/>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1332085" y="4873765"/>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4568997" y="4297503"/>
            <a:ext cx="2930525"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568996" y="2256354"/>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567644" y="4873764"/>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7804322" y="4297503"/>
            <a:ext cx="2932113"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7804321" y="2256354"/>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804197" y="4873762"/>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538DD42C-31FD-46D4-838C-F66D9F897FC1}" type="datetime1">
              <a:rPr lang="en-US" smtClean="0"/>
              <a:t>2/8/2022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DF27D61-FBB1-492C-8155-F370039E545B}" type="slidenum">
              <a:rPr lang="en-US" smtClean="0"/>
              <a:t>‹#›</a:t>
            </a:fld>
            <a:endParaRPr lang="en-US"/>
          </a:p>
        </p:txBody>
      </p:sp>
    </p:spTree>
    <p:extLst>
      <p:ext uri="{BB962C8B-B14F-4D97-AF65-F5344CB8AC3E}">
        <p14:creationId xmlns:p14="http://schemas.microsoft.com/office/powerpoint/2010/main" val="308001318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0BFF6DE-699C-49F8-82C7-184822C2BED2}" type="datetime1">
              <a:rPr lang="en-US" smtClean="0"/>
              <a:t>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F27D61-FBB1-492C-8155-F370039E545B}" type="slidenum">
              <a:rPr lang="en-US" smtClean="0"/>
              <a:t>‹#›</a:t>
            </a:fld>
            <a:endParaRPr lang="en-US"/>
          </a:p>
        </p:txBody>
      </p:sp>
    </p:spTree>
    <p:extLst>
      <p:ext uri="{BB962C8B-B14F-4D97-AF65-F5344CB8AC3E}">
        <p14:creationId xmlns:p14="http://schemas.microsoft.com/office/powerpoint/2010/main" val="308484639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3F45C6E-4D75-4008-A5D3-6DB95721A9FE}" type="datetime1">
              <a:rPr lang="en-US" smtClean="0"/>
              <a:t>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F27D61-FBB1-492C-8155-F370039E545B}" type="slidenum">
              <a:rPr lang="en-US" smtClean="0"/>
              <a:t>‹#›</a:t>
            </a:fld>
            <a:endParaRPr lang="en-US"/>
          </a:p>
        </p:txBody>
      </p:sp>
    </p:spTree>
    <p:extLst>
      <p:ext uri="{BB962C8B-B14F-4D97-AF65-F5344CB8AC3E}">
        <p14:creationId xmlns:p14="http://schemas.microsoft.com/office/powerpoint/2010/main" val="7136412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20000" y="1825625"/>
            <a:ext cx="5025216"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19840" y="1825625"/>
            <a:ext cx="503396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2168357-561B-4565-93F9-8FB4C2E67204}" type="datetimeFigureOut">
              <a:rPr lang="en-US" smtClean="0"/>
              <a:t>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CA5256C-9651-4FD9-8550-E67A233BDF2B}" type="slidenum">
              <a:rPr lang="en-US" smtClean="0"/>
              <a:t>‹#›</a:t>
            </a:fld>
            <a:endParaRPr lang="en-US"/>
          </a:p>
        </p:txBody>
      </p:sp>
    </p:spTree>
    <p:extLst>
      <p:ext uri="{BB962C8B-B14F-4D97-AF65-F5344CB8AC3E}">
        <p14:creationId xmlns:p14="http://schemas.microsoft.com/office/powerpoint/2010/main" val="40338685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20000" y="1681163"/>
            <a:ext cx="5025216" cy="823912"/>
          </a:xfrm>
        </p:spPr>
        <p:txBody>
          <a:bodyPr anchor="b"/>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20000" y="2505075"/>
            <a:ext cx="50252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19840" y="1681163"/>
            <a:ext cx="5035548" cy="823912"/>
          </a:xfrm>
        </p:spPr>
        <p:txBody>
          <a:bodyPr vert="horz" lIns="91440" tIns="45720" rIns="91440" bIns="45720" rtlCol="0" anchor="b">
            <a:norm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Edit Master text styles</a:t>
            </a:r>
          </a:p>
        </p:txBody>
      </p:sp>
      <p:sp>
        <p:nvSpPr>
          <p:cNvPr id="6" name="Content Placeholder 5"/>
          <p:cNvSpPr>
            <a:spLocks noGrp="1"/>
          </p:cNvSpPr>
          <p:nvPr>
            <p:ph sz="quarter" idx="4"/>
          </p:nvPr>
        </p:nvSpPr>
        <p:spPr>
          <a:xfrm>
            <a:off x="6319840" y="2505075"/>
            <a:ext cx="503554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2168357-561B-4565-93F9-8FB4C2E67204}" type="datetimeFigureOut">
              <a:rPr lang="en-US" smtClean="0"/>
              <a:t>2/8/2022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CA5256C-9651-4FD9-8550-E67A233BDF2B}" type="slidenum">
              <a:rPr lang="en-US" smtClean="0"/>
              <a:t>‹#›</a:t>
            </a:fld>
            <a:endParaRPr lang="en-US"/>
          </a:p>
        </p:txBody>
      </p:sp>
    </p:spTree>
    <p:extLst>
      <p:ext uri="{BB962C8B-B14F-4D97-AF65-F5344CB8AC3E}">
        <p14:creationId xmlns:p14="http://schemas.microsoft.com/office/powerpoint/2010/main" val="29041480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2168357-561B-4565-93F9-8FB4C2E67204}" type="datetimeFigureOut">
              <a:rPr lang="en-US" smtClean="0"/>
              <a:t>2/8/2022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CA5256C-9651-4FD9-8550-E67A233BDF2B}" type="slidenum">
              <a:rPr lang="en-US" smtClean="0"/>
              <a:t>‹#›</a:t>
            </a:fld>
            <a:endParaRPr lang="en-US"/>
          </a:p>
        </p:txBody>
      </p:sp>
    </p:spTree>
    <p:extLst>
      <p:ext uri="{BB962C8B-B14F-4D97-AF65-F5344CB8AC3E}">
        <p14:creationId xmlns:p14="http://schemas.microsoft.com/office/powerpoint/2010/main" val="13146519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2168357-561B-4565-93F9-8FB4C2E67204}" type="datetimeFigureOut">
              <a:rPr lang="en-US" smtClean="0"/>
              <a:t>2/8/2022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CA5256C-9651-4FD9-8550-E67A233BDF2B}" type="slidenum">
              <a:rPr lang="en-US" smtClean="0"/>
              <a:t>‹#›</a:t>
            </a:fld>
            <a:endParaRPr lang="en-US"/>
          </a:p>
        </p:txBody>
      </p:sp>
    </p:spTree>
    <p:extLst>
      <p:ext uri="{BB962C8B-B14F-4D97-AF65-F5344CB8AC3E}">
        <p14:creationId xmlns:p14="http://schemas.microsoft.com/office/powerpoint/2010/main" val="35730073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2168357-561B-4565-93F9-8FB4C2E67204}" type="datetimeFigureOut">
              <a:rPr lang="en-US" smtClean="0"/>
              <a:t>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CA5256C-9651-4FD9-8550-E67A233BDF2B}" type="slidenum">
              <a:rPr lang="en-US" smtClean="0"/>
              <a:t>‹#›</a:t>
            </a:fld>
            <a:endParaRPr lang="en-US"/>
          </a:p>
        </p:txBody>
      </p:sp>
    </p:spTree>
    <p:extLst>
      <p:ext uri="{BB962C8B-B14F-4D97-AF65-F5344CB8AC3E}">
        <p14:creationId xmlns:p14="http://schemas.microsoft.com/office/powerpoint/2010/main" val="37433319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2168357-561B-4565-93F9-8FB4C2E67204}" type="datetimeFigureOut">
              <a:rPr lang="en-US" smtClean="0"/>
              <a:t>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CA5256C-9651-4FD9-8550-E67A233BDF2B}" type="slidenum">
              <a:rPr lang="en-US" smtClean="0"/>
              <a:t>‹#›</a:t>
            </a:fld>
            <a:endParaRPr lang="en-US"/>
          </a:p>
        </p:txBody>
      </p:sp>
    </p:spTree>
    <p:extLst>
      <p:ext uri="{BB962C8B-B14F-4D97-AF65-F5344CB8AC3E}">
        <p14:creationId xmlns:p14="http://schemas.microsoft.com/office/powerpoint/2010/main" val="17866000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19" Type="http://schemas.openxmlformats.org/officeDocument/2006/relationships/image" Target="../media/image1.png"/><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20000" y="1825625"/>
            <a:ext cx="102338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52168357-561B-4565-93F9-8FB4C2E67204}" type="datetimeFigureOut">
              <a:rPr lang="en-US" smtClean="0"/>
              <a:t>2/8/2022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6CA5256C-9651-4FD9-8550-E67A233BDF2B}" type="slidenum">
              <a:rPr lang="en-US" smtClean="0"/>
              <a:t>‹#›</a:t>
            </a:fld>
            <a:endParaRPr lang="en-US"/>
          </a:p>
        </p:txBody>
      </p:sp>
    </p:spTree>
    <p:extLst>
      <p:ext uri="{BB962C8B-B14F-4D97-AF65-F5344CB8AC3E}">
        <p14:creationId xmlns:p14="http://schemas.microsoft.com/office/powerpoint/2010/main" val="3119506098"/>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20000" y="1825625"/>
            <a:ext cx="102338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415A8635-42C6-4C20-9E82-AC86D2E1F9EB}" type="datetime1">
              <a:rPr lang="en-US" smtClean="0"/>
              <a:t>2/8/2022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9DF27D61-FBB1-492C-8155-F370039E545B}" type="slidenum">
              <a:rPr lang="en-US" smtClean="0"/>
              <a:t>‹#›</a:t>
            </a:fld>
            <a:endParaRPr lang="en-US"/>
          </a:p>
        </p:txBody>
      </p:sp>
    </p:spTree>
    <p:extLst>
      <p:ext uri="{BB962C8B-B14F-4D97-AF65-F5344CB8AC3E}">
        <p14:creationId xmlns:p14="http://schemas.microsoft.com/office/powerpoint/2010/main" val="3122236217"/>
      </p:ext>
    </p:extLst>
  </p:cSld>
  <p:clrMap bg1="dk1" tx1="lt1" bg2="dk2" tx2="lt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Lst>
  <p:hf hdr="0" ftr="0" dt="0"/>
  <p:txStyles>
    <p:title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19.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2.png"/><Relationship Id="rId4" Type="http://schemas.openxmlformats.org/officeDocument/2006/relationships/image" Target="../media/image21.tiff"/></Relationships>
</file>

<file path=ppt/slides/_rels/slide17.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8.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34.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6223BA-9E15-4045-B504-4C5D8346540A}"/>
              </a:ext>
            </a:extLst>
          </p:cNvPr>
          <p:cNvSpPr>
            <a:spLocks noGrp="1"/>
          </p:cNvSpPr>
          <p:nvPr>
            <p:ph type="ctrTitle"/>
          </p:nvPr>
        </p:nvSpPr>
        <p:spPr>
          <a:xfrm>
            <a:off x="1524000" y="1158300"/>
            <a:ext cx="9144000" cy="2660664"/>
          </a:xfrm>
        </p:spPr>
        <p:txBody>
          <a:bodyPr>
            <a:noAutofit/>
          </a:bodyPr>
          <a:lstStyle/>
          <a:p>
            <a:pPr algn="ctr"/>
            <a:r>
              <a:rPr lang="en-US" sz="5400" dirty="0"/>
              <a:t>Mesoplankton Distributions </a:t>
            </a:r>
            <a:br>
              <a:rPr lang="en-US" sz="5400" dirty="0"/>
            </a:br>
            <a:r>
              <a:rPr lang="en-US" sz="5400" dirty="0"/>
              <a:t>at the Middle Atlantic Bight </a:t>
            </a:r>
            <a:br>
              <a:rPr lang="en-US" sz="5400" dirty="0"/>
            </a:br>
            <a:r>
              <a:rPr lang="en-US" sz="5400" dirty="0"/>
              <a:t>Shelf-Break Front</a:t>
            </a:r>
          </a:p>
        </p:txBody>
      </p:sp>
      <p:sp>
        <p:nvSpPr>
          <p:cNvPr id="3" name="Subtitle 2">
            <a:extLst>
              <a:ext uri="{FF2B5EF4-FFF2-40B4-BE49-F238E27FC236}">
                <a16:creationId xmlns:a16="http://schemas.microsoft.com/office/drawing/2014/main" id="{9A774528-9B6C-4E53-B9D6-AB296A61D95A}"/>
              </a:ext>
            </a:extLst>
          </p:cNvPr>
          <p:cNvSpPr>
            <a:spLocks noGrp="1"/>
          </p:cNvSpPr>
          <p:nvPr>
            <p:ph type="subTitle" idx="1"/>
          </p:nvPr>
        </p:nvSpPr>
        <p:spPr>
          <a:xfrm>
            <a:off x="1922106" y="3657599"/>
            <a:ext cx="9330612" cy="1194099"/>
          </a:xfrm>
        </p:spPr>
        <p:txBody>
          <a:bodyPr>
            <a:normAutofit fontScale="77500" lnSpcReduction="20000"/>
          </a:bodyPr>
          <a:lstStyle/>
          <a:p>
            <a:pPr algn="l"/>
            <a:r>
              <a:rPr lang="en-US" dirty="0"/>
              <a:t>Presented by: Andrew J. Hirzel</a:t>
            </a:r>
            <a:r>
              <a:rPr lang="en-US" baseline="30000" dirty="0"/>
              <a:t>1</a:t>
            </a:r>
            <a:endParaRPr lang="en-US" dirty="0"/>
          </a:p>
          <a:p>
            <a:pPr algn="l"/>
            <a:r>
              <a:rPr lang="en-US" dirty="0"/>
              <a:t>Coauthors: Philip Alatalo</a:t>
            </a:r>
            <a:r>
              <a:rPr lang="en-US" baseline="30000" dirty="0"/>
              <a:t>1</a:t>
            </a:r>
            <a:r>
              <a:rPr lang="en-US" dirty="0"/>
              <a:t>, Hilde Oliver</a:t>
            </a:r>
            <a:r>
              <a:rPr lang="en-US" baseline="30000" dirty="0"/>
              <a:t>1</a:t>
            </a:r>
            <a:r>
              <a:rPr lang="en-US" dirty="0"/>
              <a:t>, and Dennis J. </a:t>
            </a:r>
            <a:r>
              <a:rPr lang="en-US" dirty="0" err="1"/>
              <a:t>McGillicuddy</a:t>
            </a:r>
            <a:r>
              <a:rPr lang="en-US" dirty="0"/>
              <a:t> Jr</a:t>
            </a:r>
            <a:r>
              <a:rPr lang="en-US" baseline="30000" dirty="0"/>
              <a:t>1</a:t>
            </a:r>
          </a:p>
          <a:p>
            <a:pPr algn="l"/>
            <a:r>
              <a:rPr lang="en-US" baseline="30000" dirty="0"/>
              <a:t>1</a:t>
            </a:r>
            <a:r>
              <a:rPr lang="en-US" dirty="0"/>
              <a:t>Woods Hole Oceanographic Institution</a:t>
            </a:r>
            <a:endParaRPr lang="en-US" baseline="30000" dirty="0"/>
          </a:p>
        </p:txBody>
      </p:sp>
      <p:pic>
        <p:nvPicPr>
          <p:cNvPr id="1026" name="Picture 2" descr="Woods Hole Oceanographic Institution (WHOI) (@WHOI) | Twitter">
            <a:extLst>
              <a:ext uri="{FF2B5EF4-FFF2-40B4-BE49-F238E27FC236}">
                <a16:creationId xmlns:a16="http://schemas.microsoft.com/office/drawing/2014/main" id="{30F0F723-34D2-4B96-A018-4A8B924D1F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954" y="5058695"/>
            <a:ext cx="1513129" cy="151312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SF Issues Dear Colleague Letter on Expanding the NSF INCLUDES National  Network">
            <a:extLst>
              <a:ext uri="{FF2B5EF4-FFF2-40B4-BE49-F238E27FC236}">
                <a16:creationId xmlns:a16="http://schemas.microsoft.com/office/drawing/2014/main" id="{EF5BE8A0-A151-4E36-8066-755162765E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48370" y="4964651"/>
            <a:ext cx="1576019" cy="158305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logo">
            <a:extLst>
              <a:ext uri="{FF2B5EF4-FFF2-40B4-BE49-F238E27FC236}">
                <a16:creationId xmlns:a16="http://schemas.microsoft.com/office/drawing/2014/main" id="{04DF0825-3FC7-48C6-9838-436076FF2B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10919" y="4658057"/>
            <a:ext cx="2294965" cy="18896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33101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732AC5B-AECD-4DF7-83D6-490687821C7D}"/>
              </a:ext>
            </a:extLst>
          </p:cNvPr>
          <p:cNvSpPr>
            <a:spLocks noGrp="1"/>
          </p:cNvSpPr>
          <p:nvPr>
            <p:ph type="title"/>
          </p:nvPr>
        </p:nvSpPr>
        <p:spPr>
          <a:xfrm>
            <a:off x="408374" y="143071"/>
            <a:ext cx="11642112" cy="1679692"/>
          </a:xfrm>
        </p:spPr>
        <p:txBody>
          <a:bodyPr>
            <a:normAutofit/>
          </a:bodyPr>
          <a:lstStyle/>
          <a:p>
            <a:r>
              <a:rPr lang="en-US" sz="5000" dirty="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Arial" panose="020B0604020202020204" pitchFamily="34" charset="0"/>
                <a:ea typeface="+mn-ea"/>
                <a:cs typeface="Arial" panose="020B0604020202020204" pitchFamily="34" charset="0"/>
              </a:rPr>
              <a:t>3 Two Week Cruises</a:t>
            </a:r>
            <a:br>
              <a:rPr lang="en-US" sz="5000" dirty="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Arial" panose="020B0604020202020204" pitchFamily="34" charset="0"/>
                <a:ea typeface="+mn-ea"/>
                <a:cs typeface="Arial" panose="020B0604020202020204" pitchFamily="34" charset="0"/>
              </a:rPr>
            </a:br>
            <a:r>
              <a:rPr lang="en-US" sz="3600" dirty="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Arial" panose="020B0604020202020204" pitchFamily="34" charset="0"/>
                <a:ea typeface="+mn-ea"/>
                <a:cs typeface="Arial" panose="020B0604020202020204" pitchFamily="34" charset="0"/>
              </a:rPr>
              <a:t>Sampling transect once every two days</a:t>
            </a:r>
          </a:p>
        </p:txBody>
      </p:sp>
      <p:sp>
        <p:nvSpPr>
          <p:cNvPr id="3" name="Rectangle 2">
            <a:extLst>
              <a:ext uri="{FF2B5EF4-FFF2-40B4-BE49-F238E27FC236}">
                <a16:creationId xmlns:a16="http://schemas.microsoft.com/office/drawing/2014/main" id="{EFB09173-FB92-43B5-9076-7863A2BD3AB2}"/>
              </a:ext>
            </a:extLst>
          </p:cNvPr>
          <p:cNvSpPr/>
          <p:nvPr/>
        </p:nvSpPr>
        <p:spPr>
          <a:xfrm>
            <a:off x="408374" y="1846346"/>
            <a:ext cx="8451541" cy="3970318"/>
          </a:xfrm>
          <a:prstGeom prst="rect">
            <a:avLst/>
          </a:prstGeom>
          <a:noFill/>
        </p:spPr>
        <p:txBody>
          <a:bodyPr wrap="square" lIns="91440" tIns="45720" rIns="91440" bIns="4572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w="0"/>
                <a:solidFill>
                  <a:schemeClr val="tx2">
                    <a:lumMod val="60000"/>
                    <a:lumOff val="40000"/>
                  </a:schemeClr>
                </a:solidFill>
                <a:effectLst>
                  <a:outerShdw blurRad="38100" dist="25400" dir="5400000" algn="ctr" rotWithShape="0">
                    <a:srgbClr val="6E747A">
                      <a:alpha val="43000"/>
                    </a:srgbClr>
                  </a:outerShdw>
                </a:effectLst>
                <a:uLnTx/>
                <a:uFillTx/>
                <a:latin typeface="Arial" panose="020B0604020202020204" pitchFamily="34" charset="0"/>
                <a:cs typeface="Arial" panose="020B0604020202020204" pitchFamily="34" charset="0"/>
              </a:rPr>
              <a:t>April 2018</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R/V </a:t>
            </a:r>
            <a:r>
              <a:rPr kumimoji="0" lang="en-US" sz="2400" b="0" i="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Armstrong </a:t>
            </a:r>
            <a:r>
              <a:rPr kumimoji="0" lang="en-US" sz="24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AR29: 10 transects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w="0"/>
              <a:solidFill>
                <a:schemeClr val="tx2">
                  <a:lumMod val="60000"/>
                  <a:lumOff val="40000"/>
                </a:schemeClr>
              </a:solidFill>
              <a:effectLst>
                <a:outerShdw blurRad="38100" dist="25400" dir="5400000" algn="ctr" rotWithShape="0">
                  <a:srgbClr val="6E747A">
                    <a:alpha val="43000"/>
                  </a:srgbClr>
                </a:outerShdw>
              </a:effectLst>
              <a:uLnTx/>
              <a:uFillTx/>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w="0"/>
                <a:solidFill>
                  <a:schemeClr val="tx2">
                    <a:lumMod val="60000"/>
                    <a:lumOff val="40000"/>
                  </a:schemeClr>
                </a:solidFill>
                <a:effectLst>
                  <a:outerShdw blurRad="38100" dist="25400" dir="5400000" algn="ctr" rotWithShape="0">
                    <a:srgbClr val="6E747A">
                      <a:alpha val="43000"/>
                    </a:srgbClr>
                  </a:outerShdw>
                </a:effectLst>
                <a:uLnTx/>
                <a:uFillTx/>
                <a:latin typeface="Arial" panose="020B0604020202020204" pitchFamily="34" charset="0"/>
                <a:cs typeface="Arial" panose="020B0604020202020204" pitchFamily="34" charset="0"/>
              </a:rPr>
              <a:t>May 2019</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R/V </a:t>
            </a:r>
            <a:r>
              <a:rPr kumimoji="0" lang="en-US" sz="2400" b="0" i="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Ronald Brown – </a:t>
            </a:r>
            <a:r>
              <a:rPr kumimoji="0" lang="en-US" sz="24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RB19-04: 6 transects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w="0"/>
              <a:solidFill>
                <a:schemeClr val="tx2">
                  <a:lumMod val="60000"/>
                  <a:lumOff val="40000"/>
                </a:schemeClr>
              </a:solidFill>
              <a:effectLst>
                <a:outerShdw blurRad="38100" dist="25400" dir="5400000" algn="ctr" rotWithShape="0">
                  <a:srgbClr val="6E747A">
                    <a:alpha val="43000"/>
                  </a:srgbClr>
                </a:outerShdw>
              </a:effectLst>
              <a:uLnTx/>
              <a:uFillTx/>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w="0"/>
                <a:solidFill>
                  <a:schemeClr val="tx2">
                    <a:lumMod val="60000"/>
                    <a:lumOff val="40000"/>
                  </a:schemeClr>
                </a:solidFill>
                <a:effectLst>
                  <a:outerShdw blurRad="38100" dist="25400" dir="5400000" algn="ctr" rotWithShape="0">
                    <a:srgbClr val="6E747A">
                      <a:alpha val="43000"/>
                    </a:srgbClr>
                  </a:outerShdw>
                </a:effectLst>
                <a:uLnTx/>
                <a:uFillTx/>
                <a:latin typeface="Arial" panose="020B0604020202020204" pitchFamily="34" charset="0"/>
                <a:cs typeface="Arial" panose="020B0604020202020204" pitchFamily="34" charset="0"/>
              </a:rPr>
              <a:t>July 2019</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R/V </a:t>
            </a:r>
            <a:r>
              <a:rPr kumimoji="0" lang="en-US" sz="2400" b="0" i="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Thompson</a:t>
            </a:r>
            <a:r>
              <a:rPr kumimoji="0" lang="en-US" sz="24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 TN368: 7 transects</a:t>
            </a:r>
            <a:endParaRPr kumimoji="0" lang="en-US" sz="2400" b="0" i="0" u="none" strike="noStrike" kern="1200" cap="none" spc="0" normalizeH="0" baseline="0" noProof="0" dirty="0">
              <a:ln w="0"/>
              <a:solidFill>
                <a:srgbClr val="FF65BD"/>
              </a:solidFill>
              <a:effectLst>
                <a:outerShdw blurRad="38100" dist="25400" dir="5400000" algn="ctr" rotWithShape="0">
                  <a:srgbClr val="6E747A">
                    <a:alpha val="43000"/>
                  </a:srgbClr>
                </a:outerShdw>
              </a:effectLst>
              <a:uLnTx/>
              <a:uFillTx/>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C19ECE6F-C68D-4093-8141-BF59B0E4292D}"/>
              </a:ext>
            </a:extLst>
          </p:cNvPr>
          <p:cNvPicPr/>
          <p:nvPr/>
        </p:nvPicPr>
        <p:blipFill rotWithShape="1">
          <a:blip r:embed="rId2" cstate="print">
            <a:extLst>
              <a:ext uri="{28A0092B-C50C-407E-A947-70E740481C1C}">
                <a14:useLocalDpi xmlns:a14="http://schemas.microsoft.com/office/drawing/2010/main" val="0"/>
              </a:ext>
            </a:extLst>
          </a:blip>
          <a:srcRect l="63301" t="14269" r="3966" b="12962"/>
          <a:stretch/>
        </p:blipFill>
        <p:spPr bwMode="auto">
          <a:xfrm>
            <a:off x="7619367" y="2074697"/>
            <a:ext cx="3918011" cy="4640232"/>
          </a:xfrm>
          <a:prstGeom prst="rect">
            <a:avLst/>
          </a:prstGeom>
          <a:noFill/>
          <a:ln>
            <a:noFill/>
          </a:ln>
          <a:extLst>
            <a:ext uri="{53640926-AAD7-44D8-BBD7-CCE9431645EC}">
              <a14:shadowObscured xmlns:a14="http://schemas.microsoft.com/office/drawing/2010/main"/>
            </a:ext>
          </a:extLst>
        </p:spPr>
      </p:pic>
      <p:sp>
        <p:nvSpPr>
          <p:cNvPr id="9" name="Rectangle 8">
            <a:extLst>
              <a:ext uri="{FF2B5EF4-FFF2-40B4-BE49-F238E27FC236}">
                <a16:creationId xmlns:a16="http://schemas.microsoft.com/office/drawing/2014/main" id="{13E2EBAA-80B1-42F8-9A08-0D73EFED863D}"/>
              </a:ext>
            </a:extLst>
          </p:cNvPr>
          <p:cNvSpPr/>
          <p:nvPr/>
        </p:nvSpPr>
        <p:spPr>
          <a:xfrm>
            <a:off x="8201404" y="1589449"/>
            <a:ext cx="2870637" cy="46166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SPIROPA Transect</a:t>
            </a:r>
            <a:endParaRPr kumimoji="0" lang="en-US" sz="2400" b="0" i="0" u="none" strike="noStrike" kern="1200" cap="none" spc="0" normalizeH="0" baseline="0" noProof="0" dirty="0">
              <a:ln w="0"/>
              <a:effectLst>
                <a:outerShdw blurRad="38100" dist="25400" dir="5400000" algn="ctr" rotWithShape="0">
                  <a:srgbClr val="6E747A">
                    <a:alpha val="43000"/>
                  </a:srgbClr>
                </a:outerShdw>
              </a:effectLst>
              <a:uLnTx/>
              <a:uFillTx/>
              <a:latin typeface="Corbel" panose="020B0503020204020204"/>
              <a:ea typeface="+mn-ea"/>
              <a:cs typeface="+mn-cs"/>
            </a:endParaRPr>
          </a:p>
        </p:txBody>
      </p:sp>
    </p:spTree>
    <p:extLst>
      <p:ext uri="{BB962C8B-B14F-4D97-AF65-F5344CB8AC3E}">
        <p14:creationId xmlns:p14="http://schemas.microsoft.com/office/powerpoint/2010/main" val="11885653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4">
            <a:extLst>
              <a:ext uri="{FF2B5EF4-FFF2-40B4-BE49-F238E27FC236}">
                <a16:creationId xmlns:a16="http://schemas.microsoft.com/office/drawing/2014/main" id="{D8FC7DA1-DE37-469C-9627-775FFF38FCE5}"/>
              </a:ext>
            </a:extLst>
          </p:cNvPr>
          <p:cNvSpPr>
            <a:spLocks noGrp="1"/>
          </p:cNvSpPr>
          <p:nvPr>
            <p:ph type="title"/>
          </p:nvPr>
        </p:nvSpPr>
        <p:spPr>
          <a:xfrm>
            <a:off x="0" y="-106696"/>
            <a:ext cx="12192000" cy="967665"/>
          </a:xfrm>
        </p:spPr>
        <p:txBody>
          <a:bodyPr>
            <a:normAutofit/>
          </a:bodyPr>
          <a:lstStyle/>
          <a:p>
            <a:pPr algn="ctr"/>
            <a:r>
              <a:rPr lang="en-US" sz="5000" dirty="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ea typeface="+mn-ea"/>
                <a:cs typeface="+mn-cs"/>
              </a:rPr>
              <a:t>Mean Salinity and Temperature by Cruise</a:t>
            </a:r>
          </a:p>
        </p:txBody>
      </p:sp>
      <p:pic>
        <p:nvPicPr>
          <p:cNvPr id="5" name="Picture 4">
            <a:extLst>
              <a:ext uri="{FF2B5EF4-FFF2-40B4-BE49-F238E27FC236}">
                <a16:creationId xmlns:a16="http://schemas.microsoft.com/office/drawing/2014/main" id="{B03176BF-5A3B-494F-AB6B-B02CA0B46BD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 y="764275"/>
            <a:ext cx="12192000" cy="6093725"/>
          </a:xfrm>
          <a:prstGeom prst="rect">
            <a:avLst/>
          </a:prstGeom>
        </p:spPr>
      </p:pic>
      <p:sp>
        <p:nvSpPr>
          <p:cNvPr id="4" name="TextBox 3">
            <a:extLst>
              <a:ext uri="{FF2B5EF4-FFF2-40B4-BE49-F238E27FC236}">
                <a16:creationId xmlns:a16="http://schemas.microsoft.com/office/drawing/2014/main" id="{C44D1E92-0F94-4A74-9A24-E54662B82D21}"/>
              </a:ext>
            </a:extLst>
          </p:cNvPr>
          <p:cNvSpPr txBox="1"/>
          <p:nvPr/>
        </p:nvSpPr>
        <p:spPr>
          <a:xfrm>
            <a:off x="2178258" y="1233724"/>
            <a:ext cx="3763098" cy="400110"/>
          </a:xfrm>
          <a:prstGeom prst="rect">
            <a:avLst/>
          </a:prstGeom>
          <a:noFill/>
        </p:spPr>
        <p:txBody>
          <a:bodyPr wrap="square" rtlCol="0">
            <a:spAutoFit/>
          </a:bodyPr>
          <a:lstStyle/>
          <a:p>
            <a:r>
              <a:rPr lang="en-US" sz="2000" dirty="0">
                <a:solidFill>
                  <a:schemeClr val="accent6"/>
                </a:solidFill>
                <a:latin typeface="Arial" panose="020B0604020202020204" pitchFamily="34" charset="0"/>
                <a:cs typeface="Arial" panose="020B0604020202020204" pitchFamily="34" charset="0"/>
              </a:rPr>
              <a:t>34.5 Isohaline</a:t>
            </a:r>
          </a:p>
        </p:txBody>
      </p:sp>
      <p:sp>
        <p:nvSpPr>
          <p:cNvPr id="6" name="TextBox 5">
            <a:extLst>
              <a:ext uri="{FF2B5EF4-FFF2-40B4-BE49-F238E27FC236}">
                <a16:creationId xmlns:a16="http://schemas.microsoft.com/office/drawing/2014/main" id="{6DF440CB-4963-49B6-83F4-A50342C98310}"/>
              </a:ext>
            </a:extLst>
          </p:cNvPr>
          <p:cNvSpPr txBox="1"/>
          <p:nvPr/>
        </p:nvSpPr>
        <p:spPr>
          <a:xfrm>
            <a:off x="7860601" y="1233724"/>
            <a:ext cx="3763098" cy="400110"/>
          </a:xfrm>
          <a:prstGeom prst="rect">
            <a:avLst/>
          </a:prstGeom>
          <a:noFill/>
        </p:spPr>
        <p:txBody>
          <a:bodyPr wrap="square" rtlCol="0">
            <a:spAutoFit/>
          </a:bodyPr>
          <a:lstStyle/>
          <a:p>
            <a:r>
              <a:rPr lang="en-US" sz="2000" dirty="0">
                <a:solidFill>
                  <a:srgbClr val="19FAFF"/>
                </a:solidFill>
                <a:latin typeface="Arial" panose="020B0604020202020204" pitchFamily="34" charset="0"/>
                <a:cs typeface="Arial" panose="020B0604020202020204" pitchFamily="34" charset="0"/>
              </a:rPr>
              <a:t>34.5 Isohaline</a:t>
            </a:r>
          </a:p>
        </p:txBody>
      </p:sp>
    </p:spTree>
    <p:extLst>
      <p:ext uri="{BB962C8B-B14F-4D97-AF65-F5344CB8AC3E}">
        <p14:creationId xmlns:p14="http://schemas.microsoft.com/office/powerpoint/2010/main" val="32987360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3D99624-342B-483A-BBDD-A9D776E76AC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 y="764275"/>
            <a:ext cx="12192000" cy="6093725"/>
          </a:xfrm>
          <a:prstGeom prst="rect">
            <a:avLst/>
          </a:prstGeom>
        </p:spPr>
      </p:pic>
      <p:sp>
        <p:nvSpPr>
          <p:cNvPr id="10" name="Title 4">
            <a:extLst>
              <a:ext uri="{FF2B5EF4-FFF2-40B4-BE49-F238E27FC236}">
                <a16:creationId xmlns:a16="http://schemas.microsoft.com/office/drawing/2014/main" id="{D8FC7DA1-DE37-469C-9627-775FFF38FCE5}"/>
              </a:ext>
            </a:extLst>
          </p:cNvPr>
          <p:cNvSpPr>
            <a:spLocks noGrp="1"/>
          </p:cNvSpPr>
          <p:nvPr>
            <p:ph type="title"/>
          </p:nvPr>
        </p:nvSpPr>
        <p:spPr>
          <a:xfrm>
            <a:off x="1" y="-105318"/>
            <a:ext cx="12191998" cy="967665"/>
          </a:xfrm>
        </p:spPr>
        <p:txBody>
          <a:bodyPr>
            <a:normAutofit fontScale="90000"/>
          </a:bodyPr>
          <a:lstStyle/>
          <a:p>
            <a:r>
              <a:rPr lang="en-US" sz="5000" dirty="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ea typeface="+mn-ea"/>
                <a:cs typeface="+mn-cs"/>
              </a:rPr>
              <a:t>Mean chlorophyll is enhanced at the front in May</a:t>
            </a:r>
          </a:p>
        </p:txBody>
      </p:sp>
      <p:sp>
        <p:nvSpPr>
          <p:cNvPr id="4" name="TextBox 3">
            <a:extLst>
              <a:ext uri="{FF2B5EF4-FFF2-40B4-BE49-F238E27FC236}">
                <a16:creationId xmlns:a16="http://schemas.microsoft.com/office/drawing/2014/main" id="{EFC0E92E-405D-48C4-B0BD-CBDEE86A80AA}"/>
              </a:ext>
            </a:extLst>
          </p:cNvPr>
          <p:cNvSpPr txBox="1"/>
          <p:nvPr/>
        </p:nvSpPr>
        <p:spPr>
          <a:xfrm>
            <a:off x="2178258" y="1233724"/>
            <a:ext cx="3763098" cy="400110"/>
          </a:xfrm>
          <a:prstGeom prst="rect">
            <a:avLst/>
          </a:prstGeom>
          <a:noFill/>
        </p:spPr>
        <p:txBody>
          <a:bodyPr wrap="square" rtlCol="0">
            <a:spAutoFit/>
          </a:bodyPr>
          <a:lstStyle/>
          <a:p>
            <a:r>
              <a:rPr lang="en-US" sz="2000" dirty="0">
                <a:solidFill>
                  <a:schemeClr val="accent6"/>
                </a:solidFill>
                <a:latin typeface="Arial" panose="020B0604020202020204" pitchFamily="34" charset="0"/>
                <a:cs typeface="Arial" panose="020B0604020202020204" pitchFamily="34" charset="0"/>
              </a:rPr>
              <a:t>34.5 Isohaline</a:t>
            </a:r>
          </a:p>
        </p:txBody>
      </p:sp>
    </p:spTree>
    <p:extLst>
      <p:ext uri="{BB962C8B-B14F-4D97-AF65-F5344CB8AC3E}">
        <p14:creationId xmlns:p14="http://schemas.microsoft.com/office/powerpoint/2010/main" val="14589783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3D99624-342B-483A-BBDD-A9D776E76AC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 y="764275"/>
            <a:ext cx="12192000" cy="6093725"/>
          </a:xfrm>
          <a:prstGeom prst="rect">
            <a:avLst/>
          </a:prstGeom>
        </p:spPr>
      </p:pic>
      <p:sp>
        <p:nvSpPr>
          <p:cNvPr id="4" name="Oval 3">
            <a:extLst>
              <a:ext uri="{FF2B5EF4-FFF2-40B4-BE49-F238E27FC236}">
                <a16:creationId xmlns:a16="http://schemas.microsoft.com/office/drawing/2014/main" id="{076DCA71-E453-4343-A2ED-0D8D116D4703}"/>
              </a:ext>
            </a:extLst>
          </p:cNvPr>
          <p:cNvSpPr/>
          <p:nvPr/>
        </p:nvSpPr>
        <p:spPr>
          <a:xfrm>
            <a:off x="9840035" y="2715905"/>
            <a:ext cx="777922" cy="573206"/>
          </a:xfrm>
          <a:prstGeom prst="ellipse">
            <a:avLst/>
          </a:prstGeom>
          <a:noFill/>
          <a:ln w="76200">
            <a:solidFill>
              <a:srgbClr val="F000D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4">
            <a:extLst>
              <a:ext uri="{FF2B5EF4-FFF2-40B4-BE49-F238E27FC236}">
                <a16:creationId xmlns:a16="http://schemas.microsoft.com/office/drawing/2014/main" id="{E41FD85B-B3A0-4689-9695-62FE7B54CF4A}"/>
              </a:ext>
            </a:extLst>
          </p:cNvPr>
          <p:cNvSpPr>
            <a:spLocks noGrp="1"/>
          </p:cNvSpPr>
          <p:nvPr>
            <p:ph type="title"/>
          </p:nvPr>
        </p:nvSpPr>
        <p:spPr>
          <a:xfrm>
            <a:off x="1" y="-105318"/>
            <a:ext cx="12191998" cy="967665"/>
          </a:xfrm>
        </p:spPr>
        <p:txBody>
          <a:bodyPr>
            <a:normAutofit fontScale="90000"/>
          </a:bodyPr>
          <a:lstStyle/>
          <a:p>
            <a:r>
              <a:rPr lang="en-US" sz="5000" dirty="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ea typeface="+mn-ea"/>
                <a:cs typeface="+mn-cs"/>
              </a:rPr>
              <a:t>Mean chlorophyll is enhanced at the front in May</a:t>
            </a:r>
          </a:p>
        </p:txBody>
      </p:sp>
      <p:sp>
        <p:nvSpPr>
          <p:cNvPr id="11" name="TextBox 10">
            <a:extLst>
              <a:ext uri="{FF2B5EF4-FFF2-40B4-BE49-F238E27FC236}">
                <a16:creationId xmlns:a16="http://schemas.microsoft.com/office/drawing/2014/main" id="{4CD7517B-E58F-46E0-A2DA-49EA3E611FE4}"/>
              </a:ext>
            </a:extLst>
          </p:cNvPr>
          <p:cNvSpPr txBox="1"/>
          <p:nvPr/>
        </p:nvSpPr>
        <p:spPr>
          <a:xfrm>
            <a:off x="2178258" y="1233724"/>
            <a:ext cx="3763098" cy="400110"/>
          </a:xfrm>
          <a:prstGeom prst="rect">
            <a:avLst/>
          </a:prstGeom>
          <a:noFill/>
        </p:spPr>
        <p:txBody>
          <a:bodyPr wrap="square" rtlCol="0">
            <a:spAutoFit/>
          </a:bodyPr>
          <a:lstStyle/>
          <a:p>
            <a:r>
              <a:rPr lang="en-US" sz="2000" dirty="0">
                <a:solidFill>
                  <a:schemeClr val="accent6"/>
                </a:solidFill>
                <a:latin typeface="Arial" panose="020B0604020202020204" pitchFamily="34" charset="0"/>
                <a:cs typeface="Arial" panose="020B0604020202020204" pitchFamily="34" charset="0"/>
              </a:rPr>
              <a:t>34.5 Isohaline</a:t>
            </a:r>
          </a:p>
        </p:txBody>
      </p:sp>
    </p:spTree>
    <p:extLst>
      <p:ext uri="{BB962C8B-B14F-4D97-AF65-F5344CB8AC3E}">
        <p14:creationId xmlns:p14="http://schemas.microsoft.com/office/powerpoint/2010/main" val="3313613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47D177-43A9-4C24-986E-AE84D3C8D033}"/>
              </a:ext>
            </a:extLst>
          </p:cNvPr>
          <p:cNvSpPr>
            <a:spLocks noGrp="1"/>
          </p:cNvSpPr>
          <p:nvPr>
            <p:ph type="title"/>
          </p:nvPr>
        </p:nvSpPr>
        <p:spPr>
          <a:xfrm>
            <a:off x="366944" y="-119985"/>
            <a:ext cx="11825056" cy="1325563"/>
          </a:xfrm>
        </p:spPr>
        <p:txBody>
          <a:bodyPr>
            <a:normAutofit fontScale="90000"/>
          </a:bodyPr>
          <a:lstStyle/>
          <a:p>
            <a:r>
              <a:rPr lang="en-US" sz="5000" dirty="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ea typeface="+mn-ea"/>
                <a:cs typeface="+mn-cs"/>
              </a:rPr>
              <a:t>Digital Auto Video Plankton Recorder (DAVPR)</a:t>
            </a:r>
          </a:p>
        </p:txBody>
      </p:sp>
      <p:pic>
        <p:nvPicPr>
          <p:cNvPr id="4" name="Picture 3">
            <a:extLst>
              <a:ext uri="{FF2B5EF4-FFF2-40B4-BE49-F238E27FC236}">
                <a16:creationId xmlns:a16="http://schemas.microsoft.com/office/drawing/2014/main" id="{5F5F4862-FF0D-47F9-BEEC-ABC19A4D43F6}"/>
              </a:ext>
            </a:extLst>
          </p:cNvPr>
          <p:cNvPicPr>
            <a:picLocks noChangeAspect="1"/>
          </p:cNvPicPr>
          <p:nvPr/>
        </p:nvPicPr>
        <p:blipFill>
          <a:blip r:embed="rId2"/>
          <a:stretch>
            <a:fillRect/>
          </a:stretch>
        </p:blipFill>
        <p:spPr>
          <a:xfrm rot="5400000">
            <a:off x="-243254" y="2315308"/>
            <a:ext cx="5814645" cy="3270738"/>
          </a:xfrm>
          <a:prstGeom prst="rect">
            <a:avLst/>
          </a:prstGeom>
        </p:spPr>
      </p:pic>
      <p:pic>
        <p:nvPicPr>
          <p:cNvPr id="5" name="Picture 4">
            <a:extLst>
              <a:ext uri="{FF2B5EF4-FFF2-40B4-BE49-F238E27FC236}">
                <a16:creationId xmlns:a16="http://schemas.microsoft.com/office/drawing/2014/main" id="{9EA9955F-86C4-4924-9D6C-449FBD85D1DF}"/>
              </a:ext>
            </a:extLst>
          </p:cNvPr>
          <p:cNvPicPr>
            <a:picLocks noChangeAspect="1"/>
          </p:cNvPicPr>
          <p:nvPr/>
        </p:nvPicPr>
        <p:blipFill>
          <a:blip r:embed="rId3"/>
          <a:stretch>
            <a:fillRect/>
          </a:stretch>
        </p:blipFill>
        <p:spPr>
          <a:xfrm rot="10800000">
            <a:off x="6778870" y="1056824"/>
            <a:ext cx="4706653" cy="2647492"/>
          </a:xfrm>
          <a:prstGeom prst="rect">
            <a:avLst/>
          </a:prstGeom>
        </p:spPr>
      </p:pic>
      <p:pic>
        <p:nvPicPr>
          <p:cNvPr id="7" name="Picture 6">
            <a:extLst>
              <a:ext uri="{FF2B5EF4-FFF2-40B4-BE49-F238E27FC236}">
                <a16:creationId xmlns:a16="http://schemas.microsoft.com/office/drawing/2014/main" id="{C3B0A3DC-99A2-43F0-8229-39BFE9C86FF6}"/>
              </a:ext>
            </a:extLst>
          </p:cNvPr>
          <p:cNvPicPr>
            <a:picLocks noChangeAspect="1"/>
          </p:cNvPicPr>
          <p:nvPr/>
        </p:nvPicPr>
        <p:blipFill>
          <a:blip r:embed="rId4"/>
          <a:stretch>
            <a:fillRect/>
          </a:stretch>
        </p:blipFill>
        <p:spPr>
          <a:xfrm>
            <a:off x="5580023" y="3362326"/>
            <a:ext cx="5905500" cy="3495674"/>
          </a:xfrm>
          <a:prstGeom prst="rect">
            <a:avLst/>
          </a:prstGeom>
        </p:spPr>
      </p:pic>
      <p:sp>
        <p:nvSpPr>
          <p:cNvPr id="3" name="TextBox 2">
            <a:extLst>
              <a:ext uri="{FF2B5EF4-FFF2-40B4-BE49-F238E27FC236}">
                <a16:creationId xmlns:a16="http://schemas.microsoft.com/office/drawing/2014/main" id="{9585418F-CF42-40F0-B6E0-430F08EC4D93}"/>
              </a:ext>
            </a:extLst>
          </p:cNvPr>
          <p:cNvSpPr txBox="1"/>
          <p:nvPr/>
        </p:nvSpPr>
        <p:spPr>
          <a:xfrm>
            <a:off x="7174523" y="6523846"/>
            <a:ext cx="817684"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 mL)</a:t>
            </a:r>
          </a:p>
        </p:txBody>
      </p:sp>
      <p:sp>
        <p:nvSpPr>
          <p:cNvPr id="6" name="Slide Number Placeholder 5">
            <a:extLst>
              <a:ext uri="{FF2B5EF4-FFF2-40B4-BE49-F238E27FC236}">
                <a16:creationId xmlns:a16="http://schemas.microsoft.com/office/drawing/2014/main" id="{240DA109-BB84-4C78-B724-38E589C2067A}"/>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DF27D61-FBB1-492C-8155-F370039E545B}" type="slidenum">
              <a:rPr kumimoji="0" lang="en-US" sz="1200" b="0" i="0" u="none" strike="noStrike" kern="1200" cap="none" spc="0" normalizeH="0" baseline="0" noProof="0" smtClean="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Tree>
    <p:extLst>
      <p:ext uri="{BB962C8B-B14F-4D97-AF65-F5344CB8AC3E}">
        <p14:creationId xmlns:p14="http://schemas.microsoft.com/office/powerpoint/2010/main" val="19220086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E31649FF-29AA-4F53-BF51-79326B67288F}"/>
              </a:ext>
            </a:extLst>
          </p:cNvPr>
          <p:cNvSpPr txBox="1">
            <a:spLocks/>
          </p:cNvSpPr>
          <p:nvPr/>
        </p:nvSpPr>
        <p:spPr>
          <a:xfrm>
            <a:off x="689734" y="46042"/>
            <a:ext cx="9294125" cy="1325563"/>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5000" dirty="0">
                <a:solidFill>
                  <a:srgbClr val="94D7E4">
                    <a:lumMod val="60000"/>
                    <a:lumOff val="40000"/>
                  </a:srgbClr>
                </a:solidFill>
                <a:latin typeface="Arial" panose="020B0604020202020204" pitchFamily="34" charset="0"/>
                <a:cs typeface="Arial" panose="020B0604020202020204" pitchFamily="34" charset="0"/>
              </a:rPr>
              <a:t>Distribution of ROIs by Taxon</a:t>
            </a:r>
          </a:p>
          <a:p>
            <a:pPr marL="0" marR="0" lvl="0" indent="0" algn="l" defTabSz="914400" rtl="0" eaLnBrk="1" fontAlgn="auto" latinLnBrk="0" hangingPunct="1">
              <a:lnSpc>
                <a:spcPct val="90000"/>
              </a:lnSpc>
              <a:spcBef>
                <a:spcPct val="0"/>
              </a:spcBef>
              <a:spcAft>
                <a:spcPts val="0"/>
              </a:spcAft>
              <a:buClrTx/>
              <a:buSzTx/>
              <a:buFontTx/>
              <a:buNone/>
              <a:tabLst/>
              <a:defRPr/>
            </a:pPr>
            <a:r>
              <a:rPr lang="en-US" sz="5000" dirty="0">
                <a:solidFill>
                  <a:srgbClr val="94D7E4">
                    <a:lumMod val="60000"/>
                    <a:lumOff val="40000"/>
                  </a:srgbClr>
                </a:solidFill>
                <a:latin typeface="Arial" panose="020B0604020202020204" pitchFamily="34" charset="0"/>
                <a:cs typeface="Arial" panose="020B0604020202020204" pitchFamily="34" charset="0"/>
              </a:rPr>
              <a:t>of All ROIs from All 3 Cruises</a:t>
            </a:r>
            <a:endParaRPr kumimoji="0" lang="en-US" sz="5000" b="0" i="0" u="none" strike="noStrike" kern="1200" cap="none" spc="0" normalizeH="0" baseline="0" noProof="0" dirty="0">
              <a:ln>
                <a:noFill/>
              </a:ln>
              <a:solidFill>
                <a:srgbClr val="94D7E4">
                  <a:lumMod val="60000"/>
                  <a:lumOff val="40000"/>
                </a:srgbClr>
              </a:solidFill>
              <a:effectLst/>
              <a:uLnTx/>
              <a:uFillTx/>
              <a:latin typeface="Arial" panose="020B0604020202020204" pitchFamily="34" charset="0"/>
              <a:ea typeface="+mj-ea"/>
              <a:cs typeface="Arial" panose="020B0604020202020204" pitchFamily="34" charset="0"/>
            </a:endParaRPr>
          </a:p>
        </p:txBody>
      </p:sp>
      <p:pic>
        <p:nvPicPr>
          <p:cNvPr id="7" name="Picture 6" descr="A picture containing text, night sky&#10;&#10;Description automatically generated">
            <a:extLst>
              <a:ext uri="{FF2B5EF4-FFF2-40B4-BE49-F238E27FC236}">
                <a16:creationId xmlns:a16="http://schemas.microsoft.com/office/drawing/2014/main" id="{AE06E341-5104-46F8-809D-F5F5860B01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30297" y="2835296"/>
            <a:ext cx="1732418" cy="1390493"/>
          </a:xfrm>
          <a:prstGeom prst="rect">
            <a:avLst/>
          </a:prstGeom>
        </p:spPr>
      </p:pic>
      <p:pic>
        <p:nvPicPr>
          <p:cNvPr id="8" name="Picture 7" descr="A picture containing text, invertebrate&#10;&#10;Description automatically generated">
            <a:extLst>
              <a:ext uri="{FF2B5EF4-FFF2-40B4-BE49-F238E27FC236}">
                <a16:creationId xmlns:a16="http://schemas.microsoft.com/office/drawing/2014/main" id="{C94159C9-78D4-45E8-86B8-080BDFFC68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30297" y="4810244"/>
            <a:ext cx="1732418" cy="1484930"/>
          </a:xfrm>
          <a:prstGeom prst="rect">
            <a:avLst/>
          </a:prstGeom>
        </p:spPr>
      </p:pic>
      <p:pic>
        <p:nvPicPr>
          <p:cNvPr id="12" name="Picture 11" descr="A picture containing text, black, dark, night sky&#10;&#10;Description automatically generated">
            <a:extLst>
              <a:ext uri="{FF2B5EF4-FFF2-40B4-BE49-F238E27FC236}">
                <a16:creationId xmlns:a16="http://schemas.microsoft.com/office/drawing/2014/main" id="{8CEAAAC0-8CB6-490B-8720-D48EEC723A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32779" y="282255"/>
            <a:ext cx="1761700" cy="1735274"/>
          </a:xfrm>
          <a:prstGeom prst="rect">
            <a:avLst/>
          </a:prstGeom>
        </p:spPr>
      </p:pic>
      <p:sp>
        <p:nvSpPr>
          <p:cNvPr id="14" name="TextBox 13">
            <a:extLst>
              <a:ext uri="{FF2B5EF4-FFF2-40B4-BE49-F238E27FC236}">
                <a16:creationId xmlns:a16="http://schemas.microsoft.com/office/drawing/2014/main" id="{5675EF61-C074-424D-A6B6-B09D2046680B}"/>
              </a:ext>
            </a:extLst>
          </p:cNvPr>
          <p:cNvSpPr txBox="1"/>
          <p:nvPr/>
        </p:nvSpPr>
        <p:spPr>
          <a:xfrm>
            <a:off x="10347420" y="2078494"/>
            <a:ext cx="1698171" cy="64633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i="1" dirty="0" err="1">
                <a:solidFill>
                  <a:prstClr val="white"/>
                </a:solidFill>
                <a:latin typeface="Arial" panose="020B0604020202020204" pitchFamily="34" charset="0"/>
                <a:cs typeface="Arial" panose="020B0604020202020204" pitchFamily="34" charset="0"/>
              </a:rPr>
              <a:t>Phaeocystis</a:t>
            </a:r>
            <a:r>
              <a:rPr lang="en-US" i="1" dirty="0">
                <a:solidFill>
                  <a:prstClr val="white"/>
                </a:solidFill>
                <a:latin typeface="Arial" panose="020B0604020202020204" pitchFamily="34" charset="0"/>
                <a:cs typeface="Arial" panose="020B0604020202020204" pitchFamily="34" charset="0"/>
              </a:rPr>
              <a:t> </a:t>
            </a:r>
            <a:r>
              <a:rPr lang="en-US" i="1" dirty="0" err="1">
                <a:solidFill>
                  <a:prstClr val="white"/>
                </a:solidFill>
                <a:latin typeface="Arial" panose="020B0604020202020204" pitchFamily="34" charset="0"/>
                <a:cs typeface="Arial" panose="020B0604020202020204" pitchFamily="34" charset="0"/>
              </a:rPr>
              <a:t>pouchetii</a:t>
            </a:r>
            <a:endParaRPr kumimoji="0" lang="en-US" sz="1800" b="0" i="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590F84DC-5DFC-4A78-BCCA-F99F24222986}"/>
              </a:ext>
            </a:extLst>
          </p:cNvPr>
          <p:cNvSpPr txBox="1"/>
          <p:nvPr/>
        </p:nvSpPr>
        <p:spPr>
          <a:xfrm>
            <a:off x="10347420" y="4349450"/>
            <a:ext cx="1698171"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solidFill>
                  <a:prstClr val="white"/>
                </a:solidFill>
                <a:latin typeface="Arial" panose="020B0604020202020204" pitchFamily="34" charset="0"/>
                <a:cs typeface="Arial" panose="020B0604020202020204" pitchFamily="34" charset="0"/>
              </a:rPr>
              <a:t>Diatom Chains</a:t>
            </a:r>
            <a:endParaRPr kumimoji="0" lang="en-US" sz="180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21F1032B-050F-41EA-9431-2ADAF616685E}"/>
              </a:ext>
            </a:extLst>
          </p:cNvPr>
          <p:cNvSpPr txBox="1"/>
          <p:nvPr/>
        </p:nvSpPr>
        <p:spPr>
          <a:xfrm>
            <a:off x="10261252" y="6386636"/>
            <a:ext cx="1904754"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solidFill>
                  <a:prstClr val="white"/>
                </a:solidFill>
                <a:latin typeface="Arial" panose="020B0604020202020204" pitchFamily="34" charset="0"/>
                <a:cs typeface="Arial" panose="020B0604020202020204" pitchFamily="34" charset="0"/>
              </a:rPr>
              <a:t>Small Copepods</a:t>
            </a:r>
            <a:endParaRPr kumimoji="0" lang="en-US" sz="180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pic>
        <p:nvPicPr>
          <p:cNvPr id="17" name="Picture 16">
            <a:extLst>
              <a:ext uri="{FF2B5EF4-FFF2-40B4-BE49-F238E27FC236}">
                <a16:creationId xmlns:a16="http://schemas.microsoft.com/office/drawing/2014/main" id="{75F537B2-8963-4C97-AD84-4C3F0EB02C42}"/>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26210" y="1255594"/>
            <a:ext cx="7983428" cy="5602406"/>
          </a:xfrm>
          <a:prstGeom prst="rect">
            <a:avLst/>
          </a:prstGeom>
        </p:spPr>
      </p:pic>
    </p:spTree>
    <p:extLst>
      <p:ext uri="{BB962C8B-B14F-4D97-AF65-F5344CB8AC3E}">
        <p14:creationId xmlns:p14="http://schemas.microsoft.com/office/powerpoint/2010/main" val="32114578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F9C92232-45DD-42A7-8E87-11A7028244E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826210" y="1255594"/>
            <a:ext cx="7983428" cy="5602406"/>
          </a:xfrm>
          <a:prstGeom prst="rect">
            <a:avLst/>
          </a:prstGeom>
        </p:spPr>
      </p:pic>
      <p:sp>
        <p:nvSpPr>
          <p:cNvPr id="10" name="Title 1">
            <a:extLst>
              <a:ext uri="{FF2B5EF4-FFF2-40B4-BE49-F238E27FC236}">
                <a16:creationId xmlns:a16="http://schemas.microsoft.com/office/drawing/2014/main" id="{E31649FF-29AA-4F53-BF51-79326B67288F}"/>
              </a:ext>
            </a:extLst>
          </p:cNvPr>
          <p:cNvSpPr txBox="1">
            <a:spLocks/>
          </p:cNvSpPr>
          <p:nvPr/>
        </p:nvSpPr>
        <p:spPr>
          <a:xfrm>
            <a:off x="689734" y="46042"/>
            <a:ext cx="9294125" cy="1325563"/>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5000" dirty="0">
                <a:solidFill>
                  <a:srgbClr val="94D7E4">
                    <a:lumMod val="60000"/>
                    <a:lumOff val="40000"/>
                  </a:srgbClr>
                </a:solidFill>
                <a:latin typeface="Arial" panose="020B0604020202020204" pitchFamily="34" charset="0"/>
                <a:cs typeface="Arial" panose="020B0604020202020204" pitchFamily="34" charset="0"/>
              </a:rPr>
              <a:t>Distribution of ROIs by Taxon</a:t>
            </a:r>
          </a:p>
          <a:p>
            <a:pPr marL="0" marR="0" lvl="0" indent="0" algn="l" defTabSz="914400" rtl="0" eaLnBrk="1" fontAlgn="auto" latinLnBrk="0" hangingPunct="1">
              <a:lnSpc>
                <a:spcPct val="90000"/>
              </a:lnSpc>
              <a:spcBef>
                <a:spcPct val="0"/>
              </a:spcBef>
              <a:spcAft>
                <a:spcPts val="0"/>
              </a:spcAft>
              <a:buClrTx/>
              <a:buSzTx/>
              <a:buFontTx/>
              <a:buNone/>
              <a:tabLst/>
              <a:defRPr/>
            </a:pPr>
            <a:r>
              <a:rPr lang="en-US" sz="5000" dirty="0">
                <a:solidFill>
                  <a:srgbClr val="94D7E4">
                    <a:lumMod val="60000"/>
                    <a:lumOff val="40000"/>
                  </a:srgbClr>
                </a:solidFill>
                <a:latin typeface="Arial" panose="020B0604020202020204" pitchFamily="34" charset="0"/>
                <a:cs typeface="Arial" panose="020B0604020202020204" pitchFamily="34" charset="0"/>
              </a:rPr>
              <a:t>of All ROIs from All 3 Cruises</a:t>
            </a:r>
            <a:endParaRPr kumimoji="0" lang="en-US" sz="5000" b="0" i="0" u="none" strike="noStrike" kern="1200" cap="none" spc="0" normalizeH="0" baseline="0" noProof="0" dirty="0">
              <a:ln>
                <a:noFill/>
              </a:ln>
              <a:solidFill>
                <a:srgbClr val="94D7E4">
                  <a:lumMod val="60000"/>
                  <a:lumOff val="40000"/>
                </a:srgbClr>
              </a:solidFill>
              <a:effectLst/>
              <a:uLnTx/>
              <a:uFillTx/>
              <a:latin typeface="Arial" panose="020B0604020202020204" pitchFamily="34" charset="0"/>
              <a:ea typeface="+mj-ea"/>
              <a:cs typeface="Arial" panose="020B0604020202020204" pitchFamily="34" charset="0"/>
            </a:endParaRPr>
          </a:p>
        </p:txBody>
      </p:sp>
      <p:pic>
        <p:nvPicPr>
          <p:cNvPr id="9" name="Picture 8" descr="A picture containing text, night sky&#10;&#10;Description automatically generated">
            <a:extLst>
              <a:ext uri="{FF2B5EF4-FFF2-40B4-BE49-F238E27FC236}">
                <a16:creationId xmlns:a16="http://schemas.microsoft.com/office/drawing/2014/main" id="{AE753ED7-64C7-4B3E-B69B-6A5FBDBB7C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30297" y="2835296"/>
            <a:ext cx="1732418" cy="1390493"/>
          </a:xfrm>
          <a:prstGeom prst="rect">
            <a:avLst/>
          </a:prstGeom>
        </p:spPr>
      </p:pic>
      <p:pic>
        <p:nvPicPr>
          <p:cNvPr id="11" name="Picture 10" descr="A picture containing text, invertebrate&#10;&#10;Description automatically generated">
            <a:extLst>
              <a:ext uri="{FF2B5EF4-FFF2-40B4-BE49-F238E27FC236}">
                <a16:creationId xmlns:a16="http://schemas.microsoft.com/office/drawing/2014/main" id="{F4ABACB1-7E10-4744-8115-0A8A6F1196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30297" y="4810244"/>
            <a:ext cx="1732418" cy="1484930"/>
          </a:xfrm>
          <a:prstGeom prst="rect">
            <a:avLst/>
          </a:prstGeom>
        </p:spPr>
      </p:pic>
      <p:pic>
        <p:nvPicPr>
          <p:cNvPr id="13" name="Picture 12" descr="A picture containing text, black, dark, night sky&#10;&#10;Description automatically generated">
            <a:extLst>
              <a:ext uri="{FF2B5EF4-FFF2-40B4-BE49-F238E27FC236}">
                <a16:creationId xmlns:a16="http://schemas.microsoft.com/office/drawing/2014/main" id="{CDD7DD97-EB96-4D03-AA64-D462CCFE8A5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32779" y="282255"/>
            <a:ext cx="1761700" cy="1735274"/>
          </a:xfrm>
          <a:prstGeom prst="rect">
            <a:avLst/>
          </a:prstGeom>
        </p:spPr>
      </p:pic>
      <p:pic>
        <p:nvPicPr>
          <p:cNvPr id="17" name="Picture 16">
            <a:extLst>
              <a:ext uri="{FF2B5EF4-FFF2-40B4-BE49-F238E27FC236}">
                <a16:creationId xmlns:a16="http://schemas.microsoft.com/office/drawing/2014/main" id="{19094BA5-033E-4EDA-86BC-DEE38C448294}"/>
              </a:ext>
            </a:extLst>
          </p:cNvPr>
          <p:cNvPicPr>
            <a:picLocks noChangeAspect="1"/>
          </p:cNvPicPr>
          <p:nvPr/>
        </p:nvPicPr>
        <p:blipFill>
          <a:blip r:embed="rId6"/>
          <a:stretch>
            <a:fillRect/>
          </a:stretch>
        </p:blipFill>
        <p:spPr>
          <a:xfrm>
            <a:off x="4529573" y="2156349"/>
            <a:ext cx="5509737" cy="2545301"/>
          </a:xfrm>
          <a:prstGeom prst="rect">
            <a:avLst/>
          </a:prstGeom>
          <a:ln w="19050">
            <a:solidFill>
              <a:schemeClr val="bg1"/>
            </a:solidFill>
          </a:ln>
        </p:spPr>
      </p:pic>
      <p:sp>
        <p:nvSpPr>
          <p:cNvPr id="18" name="Oval 17">
            <a:extLst>
              <a:ext uri="{FF2B5EF4-FFF2-40B4-BE49-F238E27FC236}">
                <a16:creationId xmlns:a16="http://schemas.microsoft.com/office/drawing/2014/main" id="{3889B463-7F14-4F9D-9C2F-AE50E0D741EC}"/>
              </a:ext>
            </a:extLst>
          </p:cNvPr>
          <p:cNvSpPr/>
          <p:nvPr/>
        </p:nvSpPr>
        <p:spPr>
          <a:xfrm>
            <a:off x="5467125" y="2309018"/>
            <a:ext cx="1255593" cy="945107"/>
          </a:xfrm>
          <a:prstGeom prst="ellipse">
            <a:avLst/>
          </a:prstGeom>
          <a:noFill/>
          <a:ln w="76200">
            <a:solidFill>
              <a:srgbClr val="F000D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BA0C1043-CFCE-4301-B8B3-AF755B6ACAB5}"/>
              </a:ext>
            </a:extLst>
          </p:cNvPr>
          <p:cNvSpPr txBox="1"/>
          <p:nvPr/>
        </p:nvSpPr>
        <p:spPr>
          <a:xfrm>
            <a:off x="6722803" y="2412239"/>
            <a:ext cx="2374710" cy="369332"/>
          </a:xfrm>
          <a:prstGeom prst="rect">
            <a:avLst/>
          </a:prstGeom>
          <a:noFill/>
        </p:spPr>
        <p:txBody>
          <a:bodyPr wrap="square" rtlCol="0">
            <a:spAutoFit/>
          </a:bodyPr>
          <a:lstStyle/>
          <a:p>
            <a:r>
              <a:rPr lang="en-US" i="1" dirty="0" err="1">
                <a:solidFill>
                  <a:srgbClr val="F000DF"/>
                </a:solidFill>
              </a:rPr>
              <a:t>Phaeocystis</a:t>
            </a:r>
            <a:r>
              <a:rPr lang="en-US" i="1" dirty="0">
                <a:solidFill>
                  <a:srgbClr val="F000DF"/>
                </a:solidFill>
              </a:rPr>
              <a:t> </a:t>
            </a:r>
            <a:r>
              <a:rPr lang="en-US" i="1" dirty="0" err="1">
                <a:solidFill>
                  <a:srgbClr val="F000DF"/>
                </a:solidFill>
              </a:rPr>
              <a:t>pouchetii</a:t>
            </a:r>
            <a:endParaRPr lang="en-US" i="1" dirty="0">
              <a:solidFill>
                <a:srgbClr val="F000DF"/>
              </a:solidFill>
            </a:endParaRPr>
          </a:p>
        </p:txBody>
      </p:sp>
      <p:sp>
        <p:nvSpPr>
          <p:cNvPr id="20" name="TextBox 19">
            <a:extLst>
              <a:ext uri="{FF2B5EF4-FFF2-40B4-BE49-F238E27FC236}">
                <a16:creationId xmlns:a16="http://schemas.microsoft.com/office/drawing/2014/main" id="{93094187-0FD7-431E-8DE9-1677E638DD35}"/>
              </a:ext>
            </a:extLst>
          </p:cNvPr>
          <p:cNvSpPr txBox="1"/>
          <p:nvPr/>
        </p:nvSpPr>
        <p:spPr>
          <a:xfrm>
            <a:off x="4529573" y="1756239"/>
            <a:ext cx="3763098" cy="400110"/>
          </a:xfrm>
          <a:prstGeom prst="rect">
            <a:avLst/>
          </a:prstGeom>
          <a:noFill/>
        </p:spPr>
        <p:txBody>
          <a:bodyPr wrap="square" rtlCol="0">
            <a:spAutoFit/>
          </a:bodyPr>
          <a:lstStyle/>
          <a:p>
            <a:r>
              <a:rPr lang="en-US" sz="2000" dirty="0">
                <a:solidFill>
                  <a:schemeClr val="bg1"/>
                </a:solidFill>
                <a:latin typeface="Arial" panose="020B0604020202020204" pitchFamily="34" charset="0"/>
                <a:cs typeface="Arial" panose="020B0604020202020204" pitchFamily="34" charset="0"/>
              </a:rPr>
              <a:t>April 2018 Mean Chlorophyll</a:t>
            </a:r>
          </a:p>
        </p:txBody>
      </p:sp>
      <p:sp>
        <p:nvSpPr>
          <p:cNvPr id="12" name="TextBox 11">
            <a:extLst>
              <a:ext uri="{FF2B5EF4-FFF2-40B4-BE49-F238E27FC236}">
                <a16:creationId xmlns:a16="http://schemas.microsoft.com/office/drawing/2014/main" id="{65A74DE2-1B67-4AA0-B4FC-B96F278DA9D4}"/>
              </a:ext>
            </a:extLst>
          </p:cNvPr>
          <p:cNvSpPr txBox="1"/>
          <p:nvPr/>
        </p:nvSpPr>
        <p:spPr>
          <a:xfrm>
            <a:off x="10347420" y="2078494"/>
            <a:ext cx="1698171" cy="64633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i="1" dirty="0" err="1">
                <a:solidFill>
                  <a:prstClr val="white"/>
                </a:solidFill>
                <a:latin typeface="Arial" panose="020B0604020202020204" pitchFamily="34" charset="0"/>
                <a:cs typeface="Arial" panose="020B0604020202020204" pitchFamily="34" charset="0"/>
              </a:rPr>
              <a:t>Phaeocystis</a:t>
            </a:r>
            <a:r>
              <a:rPr lang="en-US" i="1" dirty="0">
                <a:solidFill>
                  <a:prstClr val="white"/>
                </a:solidFill>
                <a:latin typeface="Arial" panose="020B0604020202020204" pitchFamily="34" charset="0"/>
                <a:cs typeface="Arial" panose="020B0604020202020204" pitchFamily="34" charset="0"/>
              </a:rPr>
              <a:t> </a:t>
            </a:r>
            <a:r>
              <a:rPr lang="en-US" i="1" dirty="0" err="1">
                <a:solidFill>
                  <a:prstClr val="white"/>
                </a:solidFill>
                <a:latin typeface="Arial" panose="020B0604020202020204" pitchFamily="34" charset="0"/>
                <a:cs typeface="Arial" panose="020B0604020202020204" pitchFamily="34" charset="0"/>
              </a:rPr>
              <a:t>pouchetii</a:t>
            </a:r>
            <a:endParaRPr kumimoji="0" lang="en-US" sz="1800" b="0" i="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29A0F79F-393C-4565-92B4-C95BD0CC6B9F}"/>
              </a:ext>
            </a:extLst>
          </p:cNvPr>
          <p:cNvSpPr txBox="1"/>
          <p:nvPr/>
        </p:nvSpPr>
        <p:spPr>
          <a:xfrm>
            <a:off x="10347420" y="4349450"/>
            <a:ext cx="1698171"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solidFill>
                  <a:prstClr val="white"/>
                </a:solidFill>
                <a:latin typeface="Arial" panose="020B0604020202020204" pitchFamily="34" charset="0"/>
                <a:cs typeface="Arial" panose="020B0604020202020204" pitchFamily="34" charset="0"/>
              </a:rPr>
              <a:t>Diatom Chains</a:t>
            </a:r>
            <a:endParaRPr kumimoji="0" lang="en-US" sz="180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91109BAE-D32B-438E-B1AE-1647C6FF861B}"/>
              </a:ext>
            </a:extLst>
          </p:cNvPr>
          <p:cNvSpPr txBox="1"/>
          <p:nvPr/>
        </p:nvSpPr>
        <p:spPr>
          <a:xfrm>
            <a:off x="10261252" y="6386636"/>
            <a:ext cx="1904754"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solidFill>
                  <a:prstClr val="white"/>
                </a:solidFill>
                <a:latin typeface="Arial" panose="020B0604020202020204" pitchFamily="34" charset="0"/>
                <a:cs typeface="Arial" panose="020B0604020202020204" pitchFamily="34" charset="0"/>
              </a:rPr>
              <a:t>Small Copepods</a:t>
            </a:r>
            <a:endParaRPr kumimoji="0" lang="en-US" sz="180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F26AADA9-0AE7-43C1-B5C5-EA9BC8674B87}"/>
              </a:ext>
            </a:extLst>
          </p:cNvPr>
          <p:cNvSpPr txBox="1"/>
          <p:nvPr/>
        </p:nvSpPr>
        <p:spPr>
          <a:xfrm>
            <a:off x="4207432" y="4721712"/>
            <a:ext cx="6053820" cy="830997"/>
          </a:xfrm>
          <a:prstGeom prst="rect">
            <a:avLst/>
          </a:prstGeom>
          <a:solidFill>
            <a:schemeClr val="tx1"/>
          </a:solidFill>
        </p:spPr>
        <p:txBody>
          <a:bodyPr wrap="square" rtlCol="0">
            <a:spAutoFit/>
          </a:bodyPr>
          <a:lstStyle/>
          <a:p>
            <a:r>
              <a:rPr lang="en-US" sz="1600" dirty="0">
                <a:solidFill>
                  <a:schemeClr val="bg1"/>
                </a:solidFill>
                <a:latin typeface="Arial" panose="020B0604020202020204" pitchFamily="34" charset="0"/>
                <a:cs typeface="Arial" panose="020B0604020202020204" pitchFamily="34" charset="0"/>
              </a:rPr>
              <a:t>Smith WO, Zhang WG, Hirzel A, Stanley RM, and others. 2021. A regional early spring bloom of </a:t>
            </a:r>
            <a:r>
              <a:rPr lang="en-US" sz="1600" i="1" dirty="0" err="1">
                <a:solidFill>
                  <a:schemeClr val="bg1"/>
                </a:solidFill>
                <a:latin typeface="Arial" panose="020B0604020202020204" pitchFamily="34" charset="0"/>
                <a:cs typeface="Arial" panose="020B0604020202020204" pitchFamily="34" charset="0"/>
              </a:rPr>
              <a:t>Phaeocystis</a:t>
            </a:r>
            <a:r>
              <a:rPr lang="en-US" sz="1600" i="1" dirty="0">
                <a:solidFill>
                  <a:schemeClr val="bg1"/>
                </a:solidFill>
                <a:latin typeface="Arial" panose="020B0604020202020204" pitchFamily="34" charset="0"/>
                <a:cs typeface="Arial" panose="020B0604020202020204" pitchFamily="34" charset="0"/>
              </a:rPr>
              <a:t> </a:t>
            </a:r>
            <a:r>
              <a:rPr lang="en-US" sz="1600" i="1" dirty="0" err="1">
                <a:solidFill>
                  <a:schemeClr val="bg1"/>
                </a:solidFill>
                <a:latin typeface="Arial" panose="020B0604020202020204" pitchFamily="34" charset="0"/>
                <a:cs typeface="Arial" panose="020B0604020202020204" pitchFamily="34" charset="0"/>
              </a:rPr>
              <a:t>pouchetii</a:t>
            </a:r>
            <a:r>
              <a:rPr lang="en-US" sz="1600" i="1" dirty="0">
                <a:solidFill>
                  <a:schemeClr val="bg1"/>
                </a:solidFill>
                <a:latin typeface="Arial" panose="020B0604020202020204" pitchFamily="34" charset="0"/>
                <a:cs typeface="Arial" panose="020B0604020202020204" pitchFamily="34" charset="0"/>
              </a:rPr>
              <a:t> </a:t>
            </a:r>
            <a:r>
              <a:rPr lang="en-US" sz="1600" dirty="0">
                <a:solidFill>
                  <a:schemeClr val="bg1"/>
                </a:solidFill>
                <a:latin typeface="Arial" panose="020B0604020202020204" pitchFamily="34" charset="0"/>
                <a:cs typeface="Arial" panose="020B0604020202020204" pitchFamily="34" charset="0"/>
              </a:rPr>
              <a:t>on the New England Continental Shelf. </a:t>
            </a:r>
            <a:r>
              <a:rPr lang="en-US" sz="1600" i="1" dirty="0">
                <a:solidFill>
                  <a:schemeClr val="bg1"/>
                </a:solidFill>
                <a:latin typeface="Arial" panose="020B0604020202020204" pitchFamily="34" charset="0"/>
                <a:cs typeface="Arial" panose="020B0604020202020204" pitchFamily="34" charset="0"/>
              </a:rPr>
              <a:t> J. </a:t>
            </a:r>
            <a:r>
              <a:rPr lang="en-US" sz="1600" i="1" dirty="0" err="1">
                <a:solidFill>
                  <a:schemeClr val="bg1"/>
                </a:solidFill>
                <a:latin typeface="Arial" panose="020B0604020202020204" pitchFamily="34" charset="0"/>
                <a:cs typeface="Arial" panose="020B0604020202020204" pitchFamily="34" charset="0"/>
              </a:rPr>
              <a:t>Geophys</a:t>
            </a:r>
            <a:r>
              <a:rPr lang="en-US" sz="1600" i="1" dirty="0">
                <a:solidFill>
                  <a:schemeClr val="bg1"/>
                </a:solidFill>
                <a:latin typeface="Arial" panose="020B0604020202020204" pitchFamily="34" charset="0"/>
                <a:cs typeface="Arial" panose="020B0604020202020204" pitchFamily="34" charset="0"/>
              </a:rPr>
              <a:t>. Res. Oceans. </a:t>
            </a:r>
            <a:r>
              <a:rPr lang="en-US" sz="1600" dirty="0">
                <a:solidFill>
                  <a:schemeClr val="bg1"/>
                </a:solidFill>
                <a:latin typeface="Arial" panose="020B0604020202020204" pitchFamily="34" charset="0"/>
                <a:cs typeface="Arial" panose="020B0604020202020204" pitchFamily="34" charset="0"/>
              </a:rPr>
              <a:t>126.</a:t>
            </a:r>
          </a:p>
        </p:txBody>
      </p:sp>
    </p:spTree>
    <p:extLst>
      <p:ext uri="{BB962C8B-B14F-4D97-AF65-F5344CB8AC3E}">
        <p14:creationId xmlns:p14="http://schemas.microsoft.com/office/powerpoint/2010/main" val="38812954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E31649FF-29AA-4F53-BF51-79326B67288F}"/>
              </a:ext>
            </a:extLst>
          </p:cNvPr>
          <p:cNvSpPr txBox="1">
            <a:spLocks/>
          </p:cNvSpPr>
          <p:nvPr/>
        </p:nvSpPr>
        <p:spPr>
          <a:xfrm>
            <a:off x="689734" y="46042"/>
            <a:ext cx="9294125" cy="1325563"/>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5000" dirty="0">
                <a:solidFill>
                  <a:srgbClr val="94D7E4">
                    <a:lumMod val="60000"/>
                    <a:lumOff val="40000"/>
                  </a:srgbClr>
                </a:solidFill>
                <a:latin typeface="Arial" panose="020B0604020202020204" pitchFamily="34" charset="0"/>
                <a:cs typeface="Arial" panose="020B0604020202020204" pitchFamily="34" charset="0"/>
              </a:rPr>
              <a:t>Distribution of ROIs by Taxon</a:t>
            </a:r>
          </a:p>
          <a:p>
            <a:pPr marL="0" marR="0" lvl="0" indent="0" algn="l" defTabSz="914400" rtl="0" eaLnBrk="1" fontAlgn="auto" latinLnBrk="0" hangingPunct="1">
              <a:lnSpc>
                <a:spcPct val="90000"/>
              </a:lnSpc>
              <a:spcBef>
                <a:spcPct val="0"/>
              </a:spcBef>
              <a:spcAft>
                <a:spcPts val="0"/>
              </a:spcAft>
              <a:buClrTx/>
              <a:buSzTx/>
              <a:buFontTx/>
              <a:buNone/>
              <a:tabLst/>
              <a:defRPr/>
            </a:pPr>
            <a:r>
              <a:rPr lang="en-US" sz="5000" dirty="0">
                <a:solidFill>
                  <a:srgbClr val="94D7E4">
                    <a:lumMod val="60000"/>
                    <a:lumOff val="40000"/>
                  </a:srgbClr>
                </a:solidFill>
                <a:latin typeface="Arial" panose="020B0604020202020204" pitchFamily="34" charset="0"/>
                <a:cs typeface="Arial" panose="020B0604020202020204" pitchFamily="34" charset="0"/>
              </a:rPr>
              <a:t>of All ROIs from All 3 Cruises</a:t>
            </a:r>
            <a:endParaRPr kumimoji="0" lang="en-US" sz="5000" b="0" i="0" u="none" strike="noStrike" kern="1200" cap="none" spc="0" normalizeH="0" baseline="0" noProof="0" dirty="0">
              <a:ln>
                <a:noFill/>
              </a:ln>
              <a:solidFill>
                <a:srgbClr val="94D7E4">
                  <a:lumMod val="60000"/>
                  <a:lumOff val="40000"/>
                </a:srgbClr>
              </a:solidFill>
              <a:effectLst/>
              <a:uLnTx/>
              <a:uFillTx/>
              <a:latin typeface="Arial" panose="020B0604020202020204" pitchFamily="34" charset="0"/>
              <a:ea typeface="+mj-ea"/>
              <a:cs typeface="Arial" panose="020B0604020202020204" pitchFamily="34" charset="0"/>
            </a:endParaRPr>
          </a:p>
        </p:txBody>
      </p:sp>
      <p:pic>
        <p:nvPicPr>
          <p:cNvPr id="9" name="Picture 8" descr="A picture containing text, night sky&#10;&#10;Description automatically generated">
            <a:extLst>
              <a:ext uri="{FF2B5EF4-FFF2-40B4-BE49-F238E27FC236}">
                <a16:creationId xmlns:a16="http://schemas.microsoft.com/office/drawing/2014/main" id="{AE753ED7-64C7-4B3E-B69B-6A5FBDBB7C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30297" y="2835296"/>
            <a:ext cx="1732418" cy="1390493"/>
          </a:xfrm>
          <a:prstGeom prst="rect">
            <a:avLst/>
          </a:prstGeom>
        </p:spPr>
      </p:pic>
      <p:pic>
        <p:nvPicPr>
          <p:cNvPr id="11" name="Picture 10" descr="A picture containing text, invertebrate&#10;&#10;Description automatically generated">
            <a:extLst>
              <a:ext uri="{FF2B5EF4-FFF2-40B4-BE49-F238E27FC236}">
                <a16:creationId xmlns:a16="http://schemas.microsoft.com/office/drawing/2014/main" id="{F4ABACB1-7E10-4744-8115-0A8A6F1196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30297" y="4810244"/>
            <a:ext cx="1732418" cy="1484930"/>
          </a:xfrm>
          <a:prstGeom prst="rect">
            <a:avLst/>
          </a:prstGeom>
        </p:spPr>
      </p:pic>
      <p:pic>
        <p:nvPicPr>
          <p:cNvPr id="13" name="Picture 12" descr="A picture containing text, black, dark, night sky&#10;&#10;Description automatically generated">
            <a:extLst>
              <a:ext uri="{FF2B5EF4-FFF2-40B4-BE49-F238E27FC236}">
                <a16:creationId xmlns:a16="http://schemas.microsoft.com/office/drawing/2014/main" id="{CDD7DD97-EB96-4D03-AA64-D462CCFE8A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32779" y="282255"/>
            <a:ext cx="1761700" cy="1735274"/>
          </a:xfrm>
          <a:prstGeom prst="rect">
            <a:avLst/>
          </a:prstGeom>
        </p:spPr>
      </p:pic>
      <p:pic>
        <p:nvPicPr>
          <p:cNvPr id="6" name="Picture 5">
            <a:extLst>
              <a:ext uri="{FF2B5EF4-FFF2-40B4-BE49-F238E27FC236}">
                <a16:creationId xmlns:a16="http://schemas.microsoft.com/office/drawing/2014/main" id="{70A0E1F9-405F-441B-9232-4A45DE7A312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26210" y="1255594"/>
            <a:ext cx="7983428" cy="5602406"/>
          </a:xfrm>
          <a:prstGeom prst="rect">
            <a:avLst/>
          </a:prstGeom>
        </p:spPr>
      </p:pic>
      <p:pic>
        <p:nvPicPr>
          <p:cNvPr id="17" name="Picture 16">
            <a:extLst>
              <a:ext uri="{FF2B5EF4-FFF2-40B4-BE49-F238E27FC236}">
                <a16:creationId xmlns:a16="http://schemas.microsoft.com/office/drawing/2014/main" id="{19094BA5-033E-4EDA-86BC-DEE38C448294}"/>
              </a:ext>
            </a:extLst>
          </p:cNvPr>
          <p:cNvPicPr>
            <a:picLocks noChangeAspect="1"/>
          </p:cNvPicPr>
          <p:nvPr/>
        </p:nvPicPr>
        <p:blipFill>
          <a:blip r:embed="rId6"/>
          <a:stretch>
            <a:fillRect/>
          </a:stretch>
        </p:blipFill>
        <p:spPr>
          <a:xfrm>
            <a:off x="4529573" y="2156349"/>
            <a:ext cx="5509737" cy="2545301"/>
          </a:xfrm>
          <a:prstGeom prst="rect">
            <a:avLst/>
          </a:prstGeom>
          <a:ln w="19050">
            <a:solidFill>
              <a:schemeClr val="bg1"/>
            </a:solidFill>
          </a:ln>
        </p:spPr>
      </p:pic>
      <p:sp>
        <p:nvSpPr>
          <p:cNvPr id="18" name="Oval 17">
            <a:extLst>
              <a:ext uri="{FF2B5EF4-FFF2-40B4-BE49-F238E27FC236}">
                <a16:creationId xmlns:a16="http://schemas.microsoft.com/office/drawing/2014/main" id="{3889B463-7F14-4F9D-9C2F-AE50E0D741EC}"/>
              </a:ext>
            </a:extLst>
          </p:cNvPr>
          <p:cNvSpPr/>
          <p:nvPr/>
        </p:nvSpPr>
        <p:spPr>
          <a:xfrm>
            <a:off x="5467125" y="2309018"/>
            <a:ext cx="1255593" cy="945107"/>
          </a:xfrm>
          <a:prstGeom prst="ellipse">
            <a:avLst/>
          </a:prstGeom>
          <a:noFill/>
          <a:ln w="76200">
            <a:solidFill>
              <a:srgbClr val="F000D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BA0C1043-CFCE-4301-B8B3-AF755B6ACAB5}"/>
              </a:ext>
            </a:extLst>
          </p:cNvPr>
          <p:cNvSpPr txBox="1"/>
          <p:nvPr/>
        </p:nvSpPr>
        <p:spPr>
          <a:xfrm>
            <a:off x="6722803" y="2412239"/>
            <a:ext cx="2374710" cy="369332"/>
          </a:xfrm>
          <a:prstGeom prst="rect">
            <a:avLst/>
          </a:prstGeom>
          <a:noFill/>
        </p:spPr>
        <p:txBody>
          <a:bodyPr wrap="square" rtlCol="0">
            <a:spAutoFit/>
          </a:bodyPr>
          <a:lstStyle/>
          <a:p>
            <a:r>
              <a:rPr lang="en-US" i="1" dirty="0" err="1">
                <a:solidFill>
                  <a:srgbClr val="F000DF"/>
                </a:solidFill>
              </a:rPr>
              <a:t>Phaeocystis</a:t>
            </a:r>
            <a:r>
              <a:rPr lang="en-US" i="1" dirty="0">
                <a:solidFill>
                  <a:srgbClr val="F000DF"/>
                </a:solidFill>
              </a:rPr>
              <a:t> </a:t>
            </a:r>
            <a:r>
              <a:rPr lang="en-US" i="1" dirty="0" err="1">
                <a:solidFill>
                  <a:srgbClr val="F000DF"/>
                </a:solidFill>
              </a:rPr>
              <a:t>pouchetii</a:t>
            </a:r>
            <a:endParaRPr lang="en-US" i="1" dirty="0">
              <a:solidFill>
                <a:srgbClr val="F000DF"/>
              </a:solidFill>
            </a:endParaRPr>
          </a:p>
        </p:txBody>
      </p:sp>
      <p:sp>
        <p:nvSpPr>
          <p:cNvPr id="20" name="TextBox 19">
            <a:extLst>
              <a:ext uri="{FF2B5EF4-FFF2-40B4-BE49-F238E27FC236}">
                <a16:creationId xmlns:a16="http://schemas.microsoft.com/office/drawing/2014/main" id="{93094187-0FD7-431E-8DE9-1677E638DD35}"/>
              </a:ext>
            </a:extLst>
          </p:cNvPr>
          <p:cNvSpPr txBox="1"/>
          <p:nvPr/>
        </p:nvSpPr>
        <p:spPr>
          <a:xfrm>
            <a:off x="4529573" y="1756239"/>
            <a:ext cx="3763098" cy="400110"/>
          </a:xfrm>
          <a:prstGeom prst="rect">
            <a:avLst/>
          </a:prstGeom>
          <a:noFill/>
        </p:spPr>
        <p:txBody>
          <a:bodyPr wrap="square" rtlCol="0">
            <a:spAutoFit/>
          </a:bodyPr>
          <a:lstStyle/>
          <a:p>
            <a:r>
              <a:rPr lang="en-US" sz="2000" dirty="0">
                <a:solidFill>
                  <a:schemeClr val="bg1"/>
                </a:solidFill>
                <a:latin typeface="Arial" panose="020B0604020202020204" pitchFamily="34" charset="0"/>
                <a:cs typeface="Arial" panose="020B0604020202020204" pitchFamily="34" charset="0"/>
              </a:rPr>
              <a:t>April 2018 Mean Chlorophyll</a:t>
            </a:r>
          </a:p>
        </p:txBody>
      </p:sp>
      <p:sp>
        <p:nvSpPr>
          <p:cNvPr id="12" name="TextBox 11">
            <a:extLst>
              <a:ext uri="{FF2B5EF4-FFF2-40B4-BE49-F238E27FC236}">
                <a16:creationId xmlns:a16="http://schemas.microsoft.com/office/drawing/2014/main" id="{65A74DE2-1B67-4AA0-B4FC-B96F278DA9D4}"/>
              </a:ext>
            </a:extLst>
          </p:cNvPr>
          <p:cNvSpPr txBox="1"/>
          <p:nvPr/>
        </p:nvSpPr>
        <p:spPr>
          <a:xfrm>
            <a:off x="10347420" y="2078494"/>
            <a:ext cx="1698171" cy="64633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i="1" dirty="0" err="1">
                <a:solidFill>
                  <a:prstClr val="white"/>
                </a:solidFill>
                <a:latin typeface="Arial" panose="020B0604020202020204" pitchFamily="34" charset="0"/>
                <a:cs typeface="Arial" panose="020B0604020202020204" pitchFamily="34" charset="0"/>
              </a:rPr>
              <a:t>Phaeocystis</a:t>
            </a:r>
            <a:r>
              <a:rPr lang="en-US" i="1" dirty="0">
                <a:solidFill>
                  <a:prstClr val="white"/>
                </a:solidFill>
                <a:latin typeface="Arial" panose="020B0604020202020204" pitchFamily="34" charset="0"/>
                <a:cs typeface="Arial" panose="020B0604020202020204" pitchFamily="34" charset="0"/>
              </a:rPr>
              <a:t> </a:t>
            </a:r>
            <a:r>
              <a:rPr lang="en-US" i="1" dirty="0" err="1">
                <a:solidFill>
                  <a:prstClr val="white"/>
                </a:solidFill>
                <a:latin typeface="Arial" panose="020B0604020202020204" pitchFamily="34" charset="0"/>
                <a:cs typeface="Arial" panose="020B0604020202020204" pitchFamily="34" charset="0"/>
              </a:rPr>
              <a:t>pouchetii</a:t>
            </a:r>
            <a:endParaRPr kumimoji="0" lang="en-US" sz="1800" b="0" i="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29A0F79F-393C-4565-92B4-C95BD0CC6B9F}"/>
              </a:ext>
            </a:extLst>
          </p:cNvPr>
          <p:cNvSpPr txBox="1"/>
          <p:nvPr/>
        </p:nvSpPr>
        <p:spPr>
          <a:xfrm>
            <a:off x="10347420" y="4349450"/>
            <a:ext cx="1698171"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solidFill>
                  <a:prstClr val="white"/>
                </a:solidFill>
                <a:latin typeface="Arial" panose="020B0604020202020204" pitchFamily="34" charset="0"/>
                <a:cs typeface="Arial" panose="020B0604020202020204" pitchFamily="34" charset="0"/>
              </a:rPr>
              <a:t>Diatom Chains</a:t>
            </a:r>
            <a:endParaRPr kumimoji="0" lang="en-US" sz="180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91109BAE-D32B-438E-B1AE-1647C6FF861B}"/>
              </a:ext>
            </a:extLst>
          </p:cNvPr>
          <p:cNvSpPr txBox="1"/>
          <p:nvPr/>
        </p:nvSpPr>
        <p:spPr>
          <a:xfrm>
            <a:off x="10261252" y="6386636"/>
            <a:ext cx="1904754"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solidFill>
                  <a:prstClr val="white"/>
                </a:solidFill>
                <a:latin typeface="Arial" panose="020B0604020202020204" pitchFamily="34" charset="0"/>
                <a:cs typeface="Arial" panose="020B0604020202020204" pitchFamily="34" charset="0"/>
              </a:rPr>
              <a:t>Small Copepods</a:t>
            </a:r>
            <a:endParaRPr kumimoji="0" lang="en-US" sz="180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873398D4-4A3A-4C1C-BC76-F4C0B07C3D08}"/>
              </a:ext>
            </a:extLst>
          </p:cNvPr>
          <p:cNvSpPr/>
          <p:nvPr/>
        </p:nvSpPr>
        <p:spPr>
          <a:xfrm>
            <a:off x="3476768" y="5704113"/>
            <a:ext cx="3152632" cy="1051855"/>
          </a:xfrm>
          <a:prstGeom prst="rect">
            <a:avLst/>
          </a:prstGeom>
          <a:noFill/>
          <a:ln w="76200">
            <a:solidFill>
              <a:srgbClr val="F000D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4EE1B7BD-C4DF-424D-83D6-966C8CBBBFF3}"/>
              </a:ext>
            </a:extLst>
          </p:cNvPr>
          <p:cNvSpPr txBox="1"/>
          <p:nvPr/>
        </p:nvSpPr>
        <p:spPr>
          <a:xfrm>
            <a:off x="4207432" y="4721712"/>
            <a:ext cx="6053820" cy="830997"/>
          </a:xfrm>
          <a:prstGeom prst="rect">
            <a:avLst/>
          </a:prstGeom>
          <a:solidFill>
            <a:schemeClr val="tx1"/>
          </a:solidFill>
        </p:spPr>
        <p:txBody>
          <a:bodyPr wrap="square" rtlCol="0">
            <a:spAutoFit/>
          </a:bodyPr>
          <a:lstStyle/>
          <a:p>
            <a:r>
              <a:rPr lang="en-US" sz="1600" dirty="0">
                <a:solidFill>
                  <a:schemeClr val="bg1"/>
                </a:solidFill>
                <a:latin typeface="Arial" panose="020B0604020202020204" pitchFamily="34" charset="0"/>
                <a:cs typeface="Arial" panose="020B0604020202020204" pitchFamily="34" charset="0"/>
              </a:rPr>
              <a:t>Smith WO, Zhang WG, Hirzel A, Stanley RM, and others. 2021. A regional early spring bloom of </a:t>
            </a:r>
            <a:r>
              <a:rPr lang="en-US" sz="1600" i="1" dirty="0" err="1">
                <a:solidFill>
                  <a:schemeClr val="bg1"/>
                </a:solidFill>
                <a:latin typeface="Arial" panose="020B0604020202020204" pitchFamily="34" charset="0"/>
                <a:cs typeface="Arial" panose="020B0604020202020204" pitchFamily="34" charset="0"/>
              </a:rPr>
              <a:t>Phaeocystis</a:t>
            </a:r>
            <a:r>
              <a:rPr lang="en-US" sz="1600" i="1" dirty="0">
                <a:solidFill>
                  <a:schemeClr val="bg1"/>
                </a:solidFill>
                <a:latin typeface="Arial" panose="020B0604020202020204" pitchFamily="34" charset="0"/>
                <a:cs typeface="Arial" panose="020B0604020202020204" pitchFamily="34" charset="0"/>
              </a:rPr>
              <a:t> </a:t>
            </a:r>
            <a:r>
              <a:rPr lang="en-US" sz="1600" i="1" dirty="0" err="1">
                <a:solidFill>
                  <a:schemeClr val="bg1"/>
                </a:solidFill>
                <a:latin typeface="Arial" panose="020B0604020202020204" pitchFamily="34" charset="0"/>
                <a:cs typeface="Arial" panose="020B0604020202020204" pitchFamily="34" charset="0"/>
              </a:rPr>
              <a:t>pouchetii</a:t>
            </a:r>
            <a:r>
              <a:rPr lang="en-US" sz="1600" i="1" dirty="0">
                <a:solidFill>
                  <a:schemeClr val="bg1"/>
                </a:solidFill>
                <a:latin typeface="Arial" panose="020B0604020202020204" pitchFamily="34" charset="0"/>
                <a:cs typeface="Arial" panose="020B0604020202020204" pitchFamily="34" charset="0"/>
              </a:rPr>
              <a:t> </a:t>
            </a:r>
            <a:r>
              <a:rPr lang="en-US" sz="1600" dirty="0">
                <a:solidFill>
                  <a:schemeClr val="bg1"/>
                </a:solidFill>
                <a:latin typeface="Arial" panose="020B0604020202020204" pitchFamily="34" charset="0"/>
                <a:cs typeface="Arial" panose="020B0604020202020204" pitchFamily="34" charset="0"/>
              </a:rPr>
              <a:t>on the New England Continental Shelf. </a:t>
            </a:r>
            <a:r>
              <a:rPr lang="en-US" sz="1600" i="1" dirty="0">
                <a:solidFill>
                  <a:schemeClr val="bg1"/>
                </a:solidFill>
                <a:latin typeface="Arial" panose="020B0604020202020204" pitchFamily="34" charset="0"/>
                <a:cs typeface="Arial" panose="020B0604020202020204" pitchFamily="34" charset="0"/>
              </a:rPr>
              <a:t> J. </a:t>
            </a:r>
            <a:r>
              <a:rPr lang="en-US" sz="1600" i="1" dirty="0" err="1">
                <a:solidFill>
                  <a:schemeClr val="bg1"/>
                </a:solidFill>
                <a:latin typeface="Arial" panose="020B0604020202020204" pitchFamily="34" charset="0"/>
                <a:cs typeface="Arial" panose="020B0604020202020204" pitchFamily="34" charset="0"/>
              </a:rPr>
              <a:t>Geophys</a:t>
            </a:r>
            <a:r>
              <a:rPr lang="en-US" sz="1600" i="1" dirty="0">
                <a:solidFill>
                  <a:schemeClr val="bg1"/>
                </a:solidFill>
                <a:latin typeface="Arial" panose="020B0604020202020204" pitchFamily="34" charset="0"/>
                <a:cs typeface="Arial" panose="020B0604020202020204" pitchFamily="34" charset="0"/>
              </a:rPr>
              <a:t>. Res. Oceans. </a:t>
            </a:r>
            <a:r>
              <a:rPr lang="en-US" sz="1600" dirty="0">
                <a:solidFill>
                  <a:schemeClr val="bg1"/>
                </a:solidFill>
                <a:latin typeface="Arial" panose="020B0604020202020204" pitchFamily="34" charset="0"/>
                <a:cs typeface="Arial" panose="020B0604020202020204" pitchFamily="34" charset="0"/>
              </a:rPr>
              <a:t>126.</a:t>
            </a:r>
          </a:p>
        </p:txBody>
      </p:sp>
    </p:spTree>
    <p:extLst>
      <p:ext uri="{BB962C8B-B14F-4D97-AF65-F5344CB8AC3E}">
        <p14:creationId xmlns:p14="http://schemas.microsoft.com/office/powerpoint/2010/main" val="19100468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6FC4F08-0868-4F90-81E4-B4C0ECA7A57B}"/>
              </a:ext>
            </a:extLst>
          </p:cNvPr>
          <p:cNvSpPr txBox="1">
            <a:spLocks/>
          </p:cNvSpPr>
          <p:nvPr/>
        </p:nvSpPr>
        <p:spPr>
          <a:xfrm>
            <a:off x="0" y="-155487"/>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sz="4000" dirty="0">
                <a:solidFill>
                  <a:srgbClr val="94D7E4">
                    <a:lumMod val="60000"/>
                    <a:lumOff val="40000"/>
                  </a:srgbClr>
                </a:solidFill>
                <a:latin typeface="Arial" panose="020B0604020202020204" pitchFamily="34" charset="0"/>
                <a:cs typeface="Arial" panose="020B0604020202020204" pitchFamily="34" charset="0"/>
              </a:rPr>
              <a:t>Mean diatom and copepod distributions were approximately similar to mean chlorophyll distribution</a:t>
            </a:r>
            <a:endParaRPr kumimoji="0" lang="en-US" sz="4000" b="0" i="0" u="none" strike="noStrike" kern="1200" cap="none" spc="0" normalizeH="0" baseline="0" noProof="0" dirty="0">
              <a:ln>
                <a:noFill/>
              </a:ln>
              <a:solidFill>
                <a:srgbClr val="94D7E4">
                  <a:lumMod val="60000"/>
                  <a:lumOff val="40000"/>
                </a:srgbClr>
              </a:solidFill>
              <a:effectLst/>
              <a:uLnTx/>
              <a:uFillTx/>
              <a:latin typeface="Arial" panose="020B0604020202020204" pitchFamily="34" charset="0"/>
              <a:ea typeface="+mj-ea"/>
              <a:cs typeface="Arial" panose="020B0604020202020204" pitchFamily="34" charset="0"/>
            </a:endParaRPr>
          </a:p>
        </p:txBody>
      </p:sp>
      <p:pic>
        <p:nvPicPr>
          <p:cNvPr id="5" name="Picture 4">
            <a:extLst>
              <a:ext uri="{FF2B5EF4-FFF2-40B4-BE49-F238E27FC236}">
                <a16:creationId xmlns:a16="http://schemas.microsoft.com/office/drawing/2014/main" id="{B698FC47-AA0F-4968-A849-7BB77BDA522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1009934"/>
            <a:ext cx="12192000" cy="5848065"/>
          </a:xfrm>
          <a:prstGeom prst="rect">
            <a:avLst/>
          </a:prstGeom>
        </p:spPr>
      </p:pic>
      <p:sp>
        <p:nvSpPr>
          <p:cNvPr id="6" name="TextBox 5">
            <a:extLst>
              <a:ext uri="{FF2B5EF4-FFF2-40B4-BE49-F238E27FC236}">
                <a16:creationId xmlns:a16="http://schemas.microsoft.com/office/drawing/2014/main" id="{989B351B-F1C3-419A-8C09-6269E330AD66}"/>
              </a:ext>
            </a:extLst>
          </p:cNvPr>
          <p:cNvSpPr txBox="1"/>
          <p:nvPr/>
        </p:nvSpPr>
        <p:spPr>
          <a:xfrm>
            <a:off x="959058" y="1723580"/>
            <a:ext cx="3763098" cy="400110"/>
          </a:xfrm>
          <a:prstGeom prst="rect">
            <a:avLst/>
          </a:prstGeom>
          <a:noFill/>
        </p:spPr>
        <p:txBody>
          <a:bodyPr wrap="square" rtlCol="0">
            <a:spAutoFit/>
          </a:bodyPr>
          <a:lstStyle/>
          <a:p>
            <a:r>
              <a:rPr lang="en-US" sz="2000" dirty="0">
                <a:solidFill>
                  <a:schemeClr val="accent6"/>
                </a:solidFill>
                <a:latin typeface="Arial" panose="020B0604020202020204" pitchFamily="34" charset="0"/>
                <a:cs typeface="Arial" panose="020B0604020202020204" pitchFamily="34" charset="0"/>
              </a:rPr>
              <a:t>34.5 Isohaline</a:t>
            </a:r>
          </a:p>
        </p:txBody>
      </p:sp>
    </p:spTree>
    <p:extLst>
      <p:ext uri="{BB962C8B-B14F-4D97-AF65-F5344CB8AC3E}">
        <p14:creationId xmlns:p14="http://schemas.microsoft.com/office/powerpoint/2010/main" val="42498931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698FC47-AA0F-4968-A849-7BB77BDA522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1009934"/>
            <a:ext cx="12192000" cy="5848065"/>
          </a:xfrm>
          <a:prstGeom prst="rect">
            <a:avLst/>
          </a:prstGeom>
        </p:spPr>
      </p:pic>
      <p:sp>
        <p:nvSpPr>
          <p:cNvPr id="6" name="Oval 5">
            <a:extLst>
              <a:ext uri="{FF2B5EF4-FFF2-40B4-BE49-F238E27FC236}">
                <a16:creationId xmlns:a16="http://schemas.microsoft.com/office/drawing/2014/main" id="{FFF794BB-53A5-4D21-956F-E722458344AB}"/>
              </a:ext>
            </a:extLst>
          </p:cNvPr>
          <p:cNvSpPr/>
          <p:nvPr/>
        </p:nvSpPr>
        <p:spPr>
          <a:xfrm>
            <a:off x="2743199" y="2855794"/>
            <a:ext cx="777922" cy="573206"/>
          </a:xfrm>
          <a:prstGeom prst="ellipse">
            <a:avLst/>
          </a:prstGeom>
          <a:noFill/>
          <a:ln w="76200">
            <a:solidFill>
              <a:srgbClr val="F000D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1042AF21-C0ED-4835-B5C9-0A9207DA4D1D}"/>
              </a:ext>
            </a:extLst>
          </p:cNvPr>
          <p:cNvSpPr txBox="1"/>
          <p:nvPr/>
        </p:nvSpPr>
        <p:spPr>
          <a:xfrm>
            <a:off x="959058" y="1723580"/>
            <a:ext cx="3763098" cy="400110"/>
          </a:xfrm>
          <a:prstGeom prst="rect">
            <a:avLst/>
          </a:prstGeom>
          <a:noFill/>
        </p:spPr>
        <p:txBody>
          <a:bodyPr wrap="square" rtlCol="0">
            <a:spAutoFit/>
          </a:bodyPr>
          <a:lstStyle/>
          <a:p>
            <a:r>
              <a:rPr lang="en-US" sz="2000" dirty="0">
                <a:solidFill>
                  <a:schemeClr val="accent6"/>
                </a:solidFill>
                <a:latin typeface="Arial" panose="020B0604020202020204" pitchFamily="34" charset="0"/>
                <a:cs typeface="Arial" panose="020B0604020202020204" pitchFamily="34" charset="0"/>
              </a:rPr>
              <a:t>34.5 Isohaline</a:t>
            </a:r>
          </a:p>
        </p:txBody>
      </p:sp>
      <p:sp>
        <p:nvSpPr>
          <p:cNvPr id="8" name="Title 1">
            <a:extLst>
              <a:ext uri="{FF2B5EF4-FFF2-40B4-BE49-F238E27FC236}">
                <a16:creationId xmlns:a16="http://schemas.microsoft.com/office/drawing/2014/main" id="{C5A8F25E-A1A1-4A22-B36E-B8AF1CBD94FE}"/>
              </a:ext>
            </a:extLst>
          </p:cNvPr>
          <p:cNvSpPr txBox="1">
            <a:spLocks/>
          </p:cNvSpPr>
          <p:nvPr/>
        </p:nvSpPr>
        <p:spPr>
          <a:xfrm>
            <a:off x="0" y="-155487"/>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sz="4000" dirty="0">
                <a:solidFill>
                  <a:srgbClr val="94D7E4">
                    <a:lumMod val="60000"/>
                    <a:lumOff val="40000"/>
                  </a:srgbClr>
                </a:solidFill>
                <a:latin typeface="Arial" panose="020B0604020202020204" pitchFamily="34" charset="0"/>
                <a:cs typeface="Arial" panose="020B0604020202020204" pitchFamily="34" charset="0"/>
              </a:rPr>
              <a:t>Mean diatom and copepod distributions were approximately similar to mean chlorophyll distribution</a:t>
            </a:r>
            <a:endParaRPr kumimoji="0" lang="en-US" sz="4000" b="0" i="0" u="none" strike="noStrike" kern="1200" cap="none" spc="0" normalizeH="0" baseline="0" noProof="0" dirty="0">
              <a:ln>
                <a:noFill/>
              </a:ln>
              <a:solidFill>
                <a:srgbClr val="94D7E4">
                  <a:lumMod val="60000"/>
                  <a:lumOff val="40000"/>
                </a:srgbClr>
              </a:solidFill>
              <a:effectLst/>
              <a:uLnTx/>
              <a:uFillTx/>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25244219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6D32E9A-BE1D-4DA0-A0FE-2DCC8C545166}"/>
              </a:ext>
            </a:extLst>
          </p:cNvPr>
          <p:cNvPicPr/>
          <p:nvPr/>
        </p:nvPicPr>
        <p:blipFill rotWithShape="1">
          <a:blip r:embed="rId2" cstate="print">
            <a:extLst>
              <a:ext uri="{28A0092B-C50C-407E-A947-70E740481C1C}">
                <a14:useLocalDpi xmlns:a14="http://schemas.microsoft.com/office/drawing/2010/main" val="0"/>
              </a:ext>
            </a:extLst>
          </a:blip>
          <a:srcRect l="897" t="1569" r="3455" b="2618"/>
          <a:stretch/>
        </p:blipFill>
        <p:spPr bwMode="auto">
          <a:xfrm>
            <a:off x="0" y="896644"/>
            <a:ext cx="12191999" cy="5961356"/>
          </a:xfrm>
          <a:prstGeom prst="rect">
            <a:avLst/>
          </a:prstGeom>
          <a:noFill/>
          <a:ln>
            <a:noFill/>
          </a:ln>
          <a:extLst>
            <a:ext uri="{53640926-AAD7-44D8-BBD7-CCE9431645EC}">
              <a14:shadowObscured xmlns:a14="http://schemas.microsoft.com/office/drawing/2010/main"/>
            </a:ext>
          </a:extLst>
        </p:spPr>
      </p:pic>
      <p:pic>
        <p:nvPicPr>
          <p:cNvPr id="6" name="Picture 2" descr="Related image">
            <a:extLst>
              <a:ext uri="{FF2B5EF4-FFF2-40B4-BE49-F238E27FC236}">
                <a16:creationId xmlns:a16="http://schemas.microsoft.com/office/drawing/2014/main" id="{474F9230-ED9E-4CD9-B650-6BF52355D2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193" y="1298359"/>
            <a:ext cx="3663198" cy="2916114"/>
          </a:xfrm>
          <a:prstGeom prst="rect">
            <a:avLst/>
          </a:prstGeom>
          <a:noFill/>
          <a:extLst>
            <a:ext uri="{909E8E84-426E-40DD-AFC4-6F175D3DCCD1}">
              <a14:hiddenFill xmlns:a14="http://schemas.microsoft.com/office/drawing/2010/main">
                <a:solidFill>
                  <a:srgbClr val="FFFFFF"/>
                </a:solidFill>
              </a14:hiddenFill>
            </a:ext>
          </a:extLst>
        </p:spPr>
      </p:pic>
      <p:sp>
        <p:nvSpPr>
          <p:cNvPr id="7" name="Slide Number Placeholder 6">
            <a:extLst>
              <a:ext uri="{FF2B5EF4-FFF2-40B4-BE49-F238E27FC236}">
                <a16:creationId xmlns:a16="http://schemas.microsoft.com/office/drawing/2014/main" id="{EBE07A4D-35BF-4D0E-ABB4-1F3E20FC683B}"/>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DF27D61-FBB1-492C-8155-F370039E545B}" type="slidenum">
              <a:rPr kumimoji="0" lang="en-US" sz="1200" b="0" i="0" u="none" strike="noStrike" kern="1200" cap="none" spc="0" normalizeH="0" baseline="0" noProof="0" smtClean="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
        <p:nvSpPr>
          <p:cNvPr id="8" name="Title 4">
            <a:extLst>
              <a:ext uri="{FF2B5EF4-FFF2-40B4-BE49-F238E27FC236}">
                <a16:creationId xmlns:a16="http://schemas.microsoft.com/office/drawing/2014/main" id="{273AE9AE-1401-4F3B-B5C6-6D8A1003AE89}"/>
              </a:ext>
            </a:extLst>
          </p:cNvPr>
          <p:cNvSpPr txBox="1">
            <a:spLocks/>
          </p:cNvSpPr>
          <p:nvPr/>
        </p:nvSpPr>
        <p:spPr>
          <a:xfrm>
            <a:off x="179614" y="-49250"/>
            <a:ext cx="11832770" cy="967665"/>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5000" b="0" i="0" u="none" strike="noStrike" kern="1200" cap="none" spc="0" normalizeH="0" baseline="0" noProof="0" dirty="0">
                <a:ln>
                  <a:noFill/>
                </a:ln>
                <a:gradFill flip="none" rotWithShape="1">
                  <a:gsLst>
                    <a:gs pos="15000">
                      <a:srgbClr val="94D7E4"/>
                    </a:gs>
                    <a:gs pos="73000">
                      <a:srgbClr val="94D7E4">
                        <a:lumMod val="60000"/>
                        <a:lumOff val="40000"/>
                      </a:srgbClr>
                    </a:gs>
                    <a:gs pos="0">
                      <a:srgbClr val="94D7E4">
                        <a:lumMod val="90000"/>
                        <a:lumOff val="10000"/>
                      </a:srgbClr>
                    </a:gs>
                    <a:gs pos="100000">
                      <a:srgbClr val="94D7E4">
                        <a:lumMod val="0"/>
                        <a:lumOff val="100000"/>
                      </a:srgbClr>
                    </a:gs>
                  </a:gsLst>
                  <a:lin ang="16200000" scaled="1"/>
                  <a:tileRect/>
                </a:gradFill>
                <a:effectLst/>
                <a:uLnTx/>
                <a:uFillTx/>
                <a:latin typeface="Corbel" panose="020B0503020204020204"/>
                <a:ea typeface="+mj-ea"/>
                <a:cs typeface="+mj-cs"/>
              </a:rPr>
              <a:t>SPIROPA Transect Location Relative to the Front</a:t>
            </a:r>
          </a:p>
        </p:txBody>
      </p:sp>
      <p:sp>
        <p:nvSpPr>
          <p:cNvPr id="10" name="TextBox 9">
            <a:extLst>
              <a:ext uri="{FF2B5EF4-FFF2-40B4-BE49-F238E27FC236}">
                <a16:creationId xmlns:a16="http://schemas.microsoft.com/office/drawing/2014/main" id="{F215592E-1EF1-452F-876F-2207678927EA}"/>
              </a:ext>
            </a:extLst>
          </p:cNvPr>
          <p:cNvSpPr txBox="1"/>
          <p:nvPr/>
        </p:nvSpPr>
        <p:spPr>
          <a:xfrm>
            <a:off x="1352939" y="3523379"/>
            <a:ext cx="2919575"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Satellite Sea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Surface Temperature</a:t>
            </a:r>
          </a:p>
        </p:txBody>
      </p:sp>
    </p:spTree>
    <p:extLst>
      <p:ext uri="{BB962C8B-B14F-4D97-AF65-F5344CB8AC3E}">
        <p14:creationId xmlns:p14="http://schemas.microsoft.com/office/powerpoint/2010/main" val="5843827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4">
            <a:extLst>
              <a:ext uri="{FF2B5EF4-FFF2-40B4-BE49-F238E27FC236}">
                <a16:creationId xmlns:a16="http://schemas.microsoft.com/office/drawing/2014/main" id="{D8FC7DA1-DE37-469C-9627-775FFF38FCE5}"/>
              </a:ext>
            </a:extLst>
          </p:cNvPr>
          <p:cNvSpPr>
            <a:spLocks noGrp="1"/>
          </p:cNvSpPr>
          <p:nvPr>
            <p:ph type="title"/>
          </p:nvPr>
        </p:nvSpPr>
        <p:spPr>
          <a:xfrm>
            <a:off x="473123" y="-19952"/>
            <a:ext cx="11718877" cy="967665"/>
          </a:xfrm>
        </p:spPr>
        <p:txBody>
          <a:bodyPr>
            <a:noAutofit/>
          </a:bodyPr>
          <a:lstStyle/>
          <a:p>
            <a:r>
              <a:rPr lang="en-US" sz="4400" dirty="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Arial" panose="020B0604020202020204" pitchFamily="34" charset="0"/>
                <a:ea typeface="+mn-ea"/>
                <a:cs typeface="Arial" panose="020B0604020202020204" pitchFamily="34" charset="0"/>
              </a:rPr>
              <a:t>May 2019 transects are influenced by eddies</a:t>
            </a:r>
          </a:p>
        </p:txBody>
      </p:sp>
      <p:pic>
        <p:nvPicPr>
          <p:cNvPr id="3" name="Picture 2" descr="Diagram&#10;&#10;Description automatically generated">
            <a:extLst>
              <a:ext uri="{FF2B5EF4-FFF2-40B4-BE49-F238E27FC236}">
                <a16:creationId xmlns:a16="http://schemas.microsoft.com/office/drawing/2014/main" id="{73C01F3F-C3D4-4664-9ACD-DD7F7BB69B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845596"/>
            <a:ext cx="12192001" cy="6012404"/>
          </a:xfrm>
          <a:prstGeom prst="rect">
            <a:avLst/>
          </a:prstGeom>
        </p:spPr>
      </p:pic>
      <p:sp>
        <p:nvSpPr>
          <p:cNvPr id="4" name="TextBox 3">
            <a:extLst>
              <a:ext uri="{FF2B5EF4-FFF2-40B4-BE49-F238E27FC236}">
                <a16:creationId xmlns:a16="http://schemas.microsoft.com/office/drawing/2014/main" id="{B9915663-538E-4323-A2A2-3727943B8F3D}"/>
              </a:ext>
            </a:extLst>
          </p:cNvPr>
          <p:cNvSpPr txBox="1"/>
          <p:nvPr/>
        </p:nvSpPr>
        <p:spPr>
          <a:xfrm>
            <a:off x="3419229" y="2017495"/>
            <a:ext cx="3763098" cy="400110"/>
          </a:xfrm>
          <a:prstGeom prst="rect">
            <a:avLst/>
          </a:prstGeom>
          <a:noFill/>
        </p:spPr>
        <p:txBody>
          <a:bodyPr wrap="square" rtlCol="0">
            <a:spAutoFit/>
          </a:bodyPr>
          <a:lstStyle/>
          <a:p>
            <a:r>
              <a:rPr lang="en-US" sz="2000" dirty="0">
                <a:solidFill>
                  <a:schemeClr val="accent6"/>
                </a:solidFill>
                <a:latin typeface="Arial" panose="020B0604020202020204" pitchFamily="34" charset="0"/>
                <a:cs typeface="Arial" panose="020B0604020202020204" pitchFamily="34" charset="0"/>
              </a:rPr>
              <a:t>34.5 Isohaline</a:t>
            </a:r>
          </a:p>
        </p:txBody>
      </p:sp>
    </p:spTree>
    <p:extLst>
      <p:ext uri="{BB962C8B-B14F-4D97-AF65-F5344CB8AC3E}">
        <p14:creationId xmlns:p14="http://schemas.microsoft.com/office/powerpoint/2010/main" val="20430097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4">
            <a:extLst>
              <a:ext uri="{FF2B5EF4-FFF2-40B4-BE49-F238E27FC236}">
                <a16:creationId xmlns:a16="http://schemas.microsoft.com/office/drawing/2014/main" id="{D8FC7DA1-DE37-469C-9627-775FFF38FCE5}"/>
              </a:ext>
            </a:extLst>
          </p:cNvPr>
          <p:cNvSpPr>
            <a:spLocks noGrp="1"/>
          </p:cNvSpPr>
          <p:nvPr>
            <p:ph type="title"/>
          </p:nvPr>
        </p:nvSpPr>
        <p:spPr>
          <a:xfrm>
            <a:off x="473123" y="-19952"/>
            <a:ext cx="11718877" cy="967665"/>
          </a:xfrm>
        </p:spPr>
        <p:txBody>
          <a:bodyPr>
            <a:noAutofit/>
          </a:bodyPr>
          <a:lstStyle/>
          <a:p>
            <a:r>
              <a:rPr lang="en-US" sz="4400" dirty="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Arial" panose="020B0604020202020204" pitchFamily="34" charset="0"/>
                <a:ea typeface="+mn-ea"/>
                <a:cs typeface="Arial" panose="020B0604020202020204" pitchFamily="34" charset="0"/>
              </a:rPr>
              <a:t>May 2019 transects are influenced by eddies</a:t>
            </a:r>
          </a:p>
        </p:txBody>
      </p:sp>
      <p:pic>
        <p:nvPicPr>
          <p:cNvPr id="3" name="Picture 2" descr="Diagram&#10;&#10;Description automatically generated">
            <a:extLst>
              <a:ext uri="{FF2B5EF4-FFF2-40B4-BE49-F238E27FC236}">
                <a16:creationId xmlns:a16="http://schemas.microsoft.com/office/drawing/2014/main" id="{73C01F3F-C3D4-4664-9ACD-DD7F7BB69B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845596"/>
            <a:ext cx="12192001" cy="6012404"/>
          </a:xfrm>
          <a:prstGeom prst="rect">
            <a:avLst/>
          </a:prstGeom>
        </p:spPr>
      </p:pic>
      <p:sp>
        <p:nvSpPr>
          <p:cNvPr id="4" name="TextBox 3">
            <a:extLst>
              <a:ext uri="{FF2B5EF4-FFF2-40B4-BE49-F238E27FC236}">
                <a16:creationId xmlns:a16="http://schemas.microsoft.com/office/drawing/2014/main" id="{B9915663-538E-4323-A2A2-3727943B8F3D}"/>
              </a:ext>
            </a:extLst>
          </p:cNvPr>
          <p:cNvSpPr txBox="1"/>
          <p:nvPr/>
        </p:nvSpPr>
        <p:spPr>
          <a:xfrm>
            <a:off x="3419229" y="2017495"/>
            <a:ext cx="3763098" cy="400110"/>
          </a:xfrm>
          <a:prstGeom prst="rect">
            <a:avLst/>
          </a:prstGeom>
          <a:noFill/>
        </p:spPr>
        <p:txBody>
          <a:bodyPr wrap="square" rtlCol="0">
            <a:spAutoFit/>
          </a:bodyPr>
          <a:lstStyle/>
          <a:p>
            <a:r>
              <a:rPr lang="en-US" sz="2000" dirty="0">
                <a:solidFill>
                  <a:schemeClr val="accent6"/>
                </a:solidFill>
                <a:latin typeface="Arial" panose="020B0604020202020204" pitchFamily="34" charset="0"/>
                <a:cs typeface="Arial" panose="020B0604020202020204" pitchFamily="34" charset="0"/>
              </a:rPr>
              <a:t>34.5 Isohaline</a:t>
            </a:r>
          </a:p>
        </p:txBody>
      </p:sp>
      <p:sp>
        <p:nvSpPr>
          <p:cNvPr id="6" name="Rectangle 5">
            <a:extLst>
              <a:ext uri="{FF2B5EF4-FFF2-40B4-BE49-F238E27FC236}">
                <a16:creationId xmlns:a16="http://schemas.microsoft.com/office/drawing/2014/main" id="{8B1BF1DF-455E-4A1B-A768-4C71CC504C31}"/>
              </a:ext>
            </a:extLst>
          </p:cNvPr>
          <p:cNvSpPr/>
          <p:nvPr/>
        </p:nvSpPr>
        <p:spPr>
          <a:xfrm>
            <a:off x="3419229" y="1007116"/>
            <a:ext cx="1160058" cy="967665"/>
          </a:xfrm>
          <a:prstGeom prst="rect">
            <a:avLst/>
          </a:prstGeom>
          <a:noFill/>
          <a:ln w="76200">
            <a:solidFill>
              <a:srgbClr val="F000D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93E8D983-C65C-4428-8781-4006B8CE822C}"/>
              </a:ext>
            </a:extLst>
          </p:cNvPr>
          <p:cNvSpPr/>
          <p:nvPr/>
        </p:nvSpPr>
        <p:spPr>
          <a:xfrm>
            <a:off x="3678534" y="2518787"/>
            <a:ext cx="1160058" cy="550648"/>
          </a:xfrm>
          <a:prstGeom prst="rect">
            <a:avLst/>
          </a:prstGeom>
          <a:noFill/>
          <a:ln w="76200">
            <a:solidFill>
              <a:srgbClr val="F000D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3880F2C-CCC8-4338-815F-413AA4E66F9D}"/>
              </a:ext>
            </a:extLst>
          </p:cNvPr>
          <p:cNvSpPr/>
          <p:nvPr/>
        </p:nvSpPr>
        <p:spPr>
          <a:xfrm>
            <a:off x="8827476" y="1046325"/>
            <a:ext cx="1448637" cy="928455"/>
          </a:xfrm>
          <a:prstGeom prst="rect">
            <a:avLst/>
          </a:prstGeom>
          <a:noFill/>
          <a:ln w="76200">
            <a:solidFill>
              <a:srgbClr val="F000D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841620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4">
            <a:extLst>
              <a:ext uri="{FF2B5EF4-FFF2-40B4-BE49-F238E27FC236}">
                <a16:creationId xmlns:a16="http://schemas.microsoft.com/office/drawing/2014/main" id="{D8FC7DA1-DE37-469C-9627-775FFF38FCE5}"/>
              </a:ext>
            </a:extLst>
          </p:cNvPr>
          <p:cNvSpPr>
            <a:spLocks noGrp="1"/>
          </p:cNvSpPr>
          <p:nvPr>
            <p:ph type="title"/>
          </p:nvPr>
        </p:nvSpPr>
        <p:spPr>
          <a:xfrm>
            <a:off x="473123" y="-19952"/>
            <a:ext cx="11718877" cy="967665"/>
          </a:xfrm>
        </p:spPr>
        <p:txBody>
          <a:bodyPr>
            <a:noAutofit/>
          </a:bodyPr>
          <a:lstStyle/>
          <a:p>
            <a:r>
              <a:rPr lang="en-US" sz="4400" dirty="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Arial" panose="020B0604020202020204" pitchFamily="34" charset="0"/>
                <a:ea typeface="+mn-ea"/>
                <a:cs typeface="Arial" panose="020B0604020202020204" pitchFamily="34" charset="0"/>
              </a:rPr>
              <a:t>May 2019 transects are influenced by eddies</a:t>
            </a:r>
          </a:p>
        </p:txBody>
      </p:sp>
      <p:pic>
        <p:nvPicPr>
          <p:cNvPr id="3" name="Picture 2" descr="Diagram&#10;&#10;Description automatically generated">
            <a:extLst>
              <a:ext uri="{FF2B5EF4-FFF2-40B4-BE49-F238E27FC236}">
                <a16:creationId xmlns:a16="http://schemas.microsoft.com/office/drawing/2014/main" id="{73C01F3F-C3D4-4664-9ACD-DD7F7BB69B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845596"/>
            <a:ext cx="12192001" cy="6012404"/>
          </a:xfrm>
          <a:prstGeom prst="rect">
            <a:avLst/>
          </a:prstGeom>
        </p:spPr>
      </p:pic>
      <p:sp>
        <p:nvSpPr>
          <p:cNvPr id="4" name="TextBox 3">
            <a:extLst>
              <a:ext uri="{FF2B5EF4-FFF2-40B4-BE49-F238E27FC236}">
                <a16:creationId xmlns:a16="http://schemas.microsoft.com/office/drawing/2014/main" id="{B9915663-538E-4323-A2A2-3727943B8F3D}"/>
              </a:ext>
            </a:extLst>
          </p:cNvPr>
          <p:cNvSpPr txBox="1"/>
          <p:nvPr/>
        </p:nvSpPr>
        <p:spPr>
          <a:xfrm>
            <a:off x="3419229" y="2017495"/>
            <a:ext cx="3763098" cy="400110"/>
          </a:xfrm>
          <a:prstGeom prst="rect">
            <a:avLst/>
          </a:prstGeom>
          <a:noFill/>
        </p:spPr>
        <p:txBody>
          <a:bodyPr wrap="square" rtlCol="0">
            <a:spAutoFit/>
          </a:bodyPr>
          <a:lstStyle/>
          <a:p>
            <a:r>
              <a:rPr lang="en-US" sz="2000" dirty="0">
                <a:solidFill>
                  <a:schemeClr val="accent6"/>
                </a:solidFill>
                <a:latin typeface="Arial" panose="020B0604020202020204" pitchFamily="34" charset="0"/>
                <a:cs typeface="Arial" panose="020B0604020202020204" pitchFamily="34" charset="0"/>
              </a:rPr>
              <a:t>34.5 Isohaline</a:t>
            </a:r>
          </a:p>
        </p:txBody>
      </p:sp>
      <p:sp>
        <p:nvSpPr>
          <p:cNvPr id="5" name="Rectangle 4">
            <a:extLst>
              <a:ext uri="{FF2B5EF4-FFF2-40B4-BE49-F238E27FC236}">
                <a16:creationId xmlns:a16="http://schemas.microsoft.com/office/drawing/2014/main" id="{E8A1ED10-2FBE-44E1-9D55-5176584FB3CF}"/>
              </a:ext>
            </a:extLst>
          </p:cNvPr>
          <p:cNvSpPr/>
          <p:nvPr/>
        </p:nvSpPr>
        <p:spPr>
          <a:xfrm>
            <a:off x="3610295" y="4056265"/>
            <a:ext cx="1296537" cy="679674"/>
          </a:xfrm>
          <a:prstGeom prst="rect">
            <a:avLst/>
          </a:prstGeom>
          <a:noFill/>
          <a:ln w="762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8B1BF1DF-455E-4A1B-A768-4C71CC504C31}"/>
              </a:ext>
            </a:extLst>
          </p:cNvPr>
          <p:cNvSpPr/>
          <p:nvPr/>
        </p:nvSpPr>
        <p:spPr>
          <a:xfrm>
            <a:off x="3419229" y="1007116"/>
            <a:ext cx="1160058" cy="967665"/>
          </a:xfrm>
          <a:prstGeom prst="rect">
            <a:avLst/>
          </a:prstGeom>
          <a:noFill/>
          <a:ln w="76200">
            <a:solidFill>
              <a:srgbClr val="F000D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93E8D983-C65C-4428-8781-4006B8CE822C}"/>
              </a:ext>
            </a:extLst>
          </p:cNvPr>
          <p:cNvSpPr/>
          <p:nvPr/>
        </p:nvSpPr>
        <p:spPr>
          <a:xfrm>
            <a:off x="3678534" y="2518787"/>
            <a:ext cx="1160058" cy="550648"/>
          </a:xfrm>
          <a:prstGeom prst="rect">
            <a:avLst/>
          </a:prstGeom>
          <a:noFill/>
          <a:ln w="76200">
            <a:solidFill>
              <a:srgbClr val="F000D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3880F2C-CCC8-4338-815F-413AA4E66F9D}"/>
              </a:ext>
            </a:extLst>
          </p:cNvPr>
          <p:cNvSpPr/>
          <p:nvPr/>
        </p:nvSpPr>
        <p:spPr>
          <a:xfrm>
            <a:off x="8827476" y="1046325"/>
            <a:ext cx="1448637" cy="928455"/>
          </a:xfrm>
          <a:prstGeom prst="rect">
            <a:avLst/>
          </a:prstGeom>
          <a:noFill/>
          <a:ln w="76200">
            <a:solidFill>
              <a:srgbClr val="F000D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CD23100-0724-41FE-87CE-741706FE7E57}"/>
              </a:ext>
            </a:extLst>
          </p:cNvPr>
          <p:cNvSpPr/>
          <p:nvPr/>
        </p:nvSpPr>
        <p:spPr>
          <a:xfrm>
            <a:off x="9140238" y="3958293"/>
            <a:ext cx="1296537" cy="967665"/>
          </a:xfrm>
          <a:prstGeom prst="rect">
            <a:avLst/>
          </a:prstGeom>
          <a:noFill/>
          <a:ln w="762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CA0794E-8F75-4C3E-B840-C60A3CD7784B}"/>
              </a:ext>
            </a:extLst>
          </p:cNvPr>
          <p:cNvSpPr/>
          <p:nvPr/>
        </p:nvSpPr>
        <p:spPr>
          <a:xfrm>
            <a:off x="8827476" y="2533436"/>
            <a:ext cx="1296537" cy="1071998"/>
          </a:xfrm>
          <a:prstGeom prst="rect">
            <a:avLst/>
          </a:prstGeom>
          <a:noFill/>
          <a:ln w="762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550470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iagram&#10;&#10;Description automatically generated">
            <a:extLst>
              <a:ext uri="{FF2B5EF4-FFF2-40B4-BE49-F238E27FC236}">
                <a16:creationId xmlns:a16="http://schemas.microsoft.com/office/drawing/2014/main" id="{629B24FD-9776-4E09-B391-14E935A219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33144"/>
            <a:ext cx="12192000" cy="6024856"/>
          </a:xfrm>
          <a:prstGeom prst="rect">
            <a:avLst/>
          </a:prstGeom>
        </p:spPr>
      </p:pic>
      <p:sp>
        <p:nvSpPr>
          <p:cNvPr id="7" name="Rectangle 6">
            <a:extLst>
              <a:ext uri="{FF2B5EF4-FFF2-40B4-BE49-F238E27FC236}">
                <a16:creationId xmlns:a16="http://schemas.microsoft.com/office/drawing/2014/main" id="{3B03E594-B498-4FF9-944F-67CBCCD694ED}"/>
              </a:ext>
            </a:extLst>
          </p:cNvPr>
          <p:cNvSpPr/>
          <p:nvPr/>
        </p:nvSpPr>
        <p:spPr>
          <a:xfrm>
            <a:off x="3875964" y="4056100"/>
            <a:ext cx="1296537" cy="679674"/>
          </a:xfrm>
          <a:prstGeom prst="rect">
            <a:avLst/>
          </a:prstGeom>
          <a:noFill/>
          <a:ln w="762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4068689-440B-4C6E-8C7B-0F5A908710A9}"/>
              </a:ext>
            </a:extLst>
          </p:cNvPr>
          <p:cNvSpPr/>
          <p:nvPr/>
        </p:nvSpPr>
        <p:spPr>
          <a:xfrm>
            <a:off x="3684898" y="1006951"/>
            <a:ext cx="1160058" cy="967665"/>
          </a:xfrm>
          <a:prstGeom prst="rect">
            <a:avLst/>
          </a:prstGeom>
          <a:noFill/>
          <a:ln w="76200">
            <a:solidFill>
              <a:srgbClr val="F000D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81ED11E-3CF9-4BEA-886C-C677A03CF37C}"/>
              </a:ext>
            </a:extLst>
          </p:cNvPr>
          <p:cNvSpPr/>
          <p:nvPr/>
        </p:nvSpPr>
        <p:spPr>
          <a:xfrm>
            <a:off x="4012443" y="2417440"/>
            <a:ext cx="1160058" cy="550648"/>
          </a:xfrm>
          <a:prstGeom prst="rect">
            <a:avLst/>
          </a:prstGeom>
          <a:noFill/>
          <a:ln w="76200">
            <a:solidFill>
              <a:srgbClr val="F000D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val 1">
            <a:extLst>
              <a:ext uri="{FF2B5EF4-FFF2-40B4-BE49-F238E27FC236}">
                <a16:creationId xmlns:a16="http://schemas.microsoft.com/office/drawing/2014/main" id="{02AD2656-79BF-4418-8771-C87C9B980813}"/>
              </a:ext>
            </a:extLst>
          </p:cNvPr>
          <p:cNvSpPr/>
          <p:nvPr/>
        </p:nvSpPr>
        <p:spPr>
          <a:xfrm>
            <a:off x="9567082" y="2968088"/>
            <a:ext cx="532262" cy="550648"/>
          </a:xfrm>
          <a:prstGeom prst="ellipse">
            <a:avLst/>
          </a:prstGeom>
          <a:noFill/>
          <a:ln w="57150">
            <a:solidFill>
              <a:srgbClr val="F000D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8311472C-941A-44EE-BBC1-B3A80450D676}"/>
              </a:ext>
            </a:extLst>
          </p:cNvPr>
          <p:cNvSpPr/>
          <p:nvPr/>
        </p:nvSpPr>
        <p:spPr>
          <a:xfrm>
            <a:off x="10099345" y="3243412"/>
            <a:ext cx="532262" cy="550648"/>
          </a:xfrm>
          <a:prstGeom prst="ellipse">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7D805FA2-757D-49C6-8670-4BD5416CE2C1}"/>
              </a:ext>
            </a:extLst>
          </p:cNvPr>
          <p:cNvSpPr txBox="1"/>
          <p:nvPr/>
        </p:nvSpPr>
        <p:spPr>
          <a:xfrm>
            <a:off x="3658715" y="2039267"/>
            <a:ext cx="3763098" cy="400110"/>
          </a:xfrm>
          <a:prstGeom prst="rect">
            <a:avLst/>
          </a:prstGeom>
          <a:noFill/>
        </p:spPr>
        <p:txBody>
          <a:bodyPr wrap="square" rtlCol="0">
            <a:spAutoFit/>
          </a:bodyPr>
          <a:lstStyle/>
          <a:p>
            <a:r>
              <a:rPr lang="en-US" sz="2000" dirty="0">
                <a:solidFill>
                  <a:schemeClr val="accent6"/>
                </a:solidFill>
                <a:latin typeface="Arial" panose="020B0604020202020204" pitchFamily="34" charset="0"/>
                <a:cs typeface="Arial" panose="020B0604020202020204" pitchFamily="34" charset="0"/>
              </a:rPr>
              <a:t>34.5 Isohaline</a:t>
            </a:r>
          </a:p>
        </p:txBody>
      </p:sp>
      <p:sp>
        <p:nvSpPr>
          <p:cNvPr id="13" name="Title 4">
            <a:extLst>
              <a:ext uri="{FF2B5EF4-FFF2-40B4-BE49-F238E27FC236}">
                <a16:creationId xmlns:a16="http://schemas.microsoft.com/office/drawing/2014/main" id="{1AF66D48-730F-4BE6-855D-1158E9D2D39A}"/>
              </a:ext>
            </a:extLst>
          </p:cNvPr>
          <p:cNvSpPr>
            <a:spLocks noGrp="1"/>
          </p:cNvSpPr>
          <p:nvPr>
            <p:ph type="title"/>
          </p:nvPr>
        </p:nvSpPr>
        <p:spPr>
          <a:xfrm>
            <a:off x="473123" y="-19952"/>
            <a:ext cx="11718877" cy="967665"/>
          </a:xfrm>
        </p:spPr>
        <p:txBody>
          <a:bodyPr>
            <a:noAutofit/>
          </a:bodyPr>
          <a:lstStyle/>
          <a:p>
            <a:r>
              <a:rPr lang="en-US" sz="4400" dirty="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Arial" panose="020B0604020202020204" pitchFamily="34" charset="0"/>
                <a:ea typeface="+mn-ea"/>
                <a:cs typeface="Arial" panose="020B0604020202020204" pitchFamily="34" charset="0"/>
              </a:rPr>
              <a:t>May 2019 transects are influenced by eddies</a:t>
            </a:r>
          </a:p>
        </p:txBody>
      </p:sp>
    </p:spTree>
    <p:extLst>
      <p:ext uri="{BB962C8B-B14F-4D97-AF65-F5344CB8AC3E}">
        <p14:creationId xmlns:p14="http://schemas.microsoft.com/office/powerpoint/2010/main" val="10582462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1C49655F-D304-4B87-BC2B-BB8A1A0EFC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62780"/>
            <a:ext cx="12192000" cy="5795220"/>
          </a:xfrm>
          <a:prstGeom prst="rect">
            <a:avLst/>
          </a:prstGeom>
        </p:spPr>
      </p:pic>
      <p:sp>
        <p:nvSpPr>
          <p:cNvPr id="6" name="Title 1">
            <a:extLst>
              <a:ext uri="{FF2B5EF4-FFF2-40B4-BE49-F238E27FC236}">
                <a16:creationId xmlns:a16="http://schemas.microsoft.com/office/drawing/2014/main" id="{B090B2B2-9E24-4D98-B724-076553CE77C7}"/>
              </a:ext>
            </a:extLst>
          </p:cNvPr>
          <p:cNvSpPr txBox="1">
            <a:spLocks/>
          </p:cNvSpPr>
          <p:nvPr/>
        </p:nvSpPr>
        <p:spPr>
          <a:xfrm>
            <a:off x="0" y="-101310"/>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sz="4000" dirty="0">
                <a:solidFill>
                  <a:srgbClr val="94D7E4">
                    <a:lumMod val="60000"/>
                    <a:lumOff val="40000"/>
                  </a:srgbClr>
                </a:solidFill>
                <a:latin typeface="Arial" panose="020B0604020202020204" pitchFamily="34" charset="0"/>
                <a:cs typeface="Arial" panose="020B0604020202020204" pitchFamily="34" charset="0"/>
              </a:rPr>
              <a:t>Diatom and copepod distributions in eddies differ from that of chlorophyll</a:t>
            </a:r>
            <a:endParaRPr kumimoji="0" lang="en-US" sz="4000" b="0" i="0" u="none" strike="noStrike" kern="1200" cap="none" spc="0" normalizeH="0" baseline="0" noProof="0" dirty="0">
              <a:ln>
                <a:noFill/>
              </a:ln>
              <a:solidFill>
                <a:srgbClr val="94D7E4">
                  <a:lumMod val="60000"/>
                  <a:lumOff val="40000"/>
                </a:srgbClr>
              </a:solidFill>
              <a:effectLst/>
              <a:uLnTx/>
              <a:uFillTx/>
              <a:latin typeface="Arial" panose="020B0604020202020204" pitchFamily="34" charset="0"/>
              <a:ea typeface="+mj-ea"/>
              <a:cs typeface="Arial" panose="020B0604020202020204" pitchFamily="34" charset="0"/>
            </a:endParaRPr>
          </a:p>
        </p:txBody>
      </p:sp>
      <p:sp>
        <p:nvSpPr>
          <p:cNvPr id="7" name="Rectangle 6">
            <a:extLst>
              <a:ext uri="{FF2B5EF4-FFF2-40B4-BE49-F238E27FC236}">
                <a16:creationId xmlns:a16="http://schemas.microsoft.com/office/drawing/2014/main" id="{DC0313C5-D966-4BAF-A194-22D614DCF375}"/>
              </a:ext>
            </a:extLst>
          </p:cNvPr>
          <p:cNvSpPr/>
          <p:nvPr/>
        </p:nvSpPr>
        <p:spPr>
          <a:xfrm>
            <a:off x="2333768" y="4007945"/>
            <a:ext cx="1160058" cy="831478"/>
          </a:xfrm>
          <a:prstGeom prst="rect">
            <a:avLst/>
          </a:prstGeom>
          <a:noFill/>
          <a:ln w="762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8" name="Rectangle 7">
            <a:extLst>
              <a:ext uri="{FF2B5EF4-FFF2-40B4-BE49-F238E27FC236}">
                <a16:creationId xmlns:a16="http://schemas.microsoft.com/office/drawing/2014/main" id="{76C183B1-C9B7-41D5-8EC8-64C4A22ED97A}"/>
              </a:ext>
            </a:extLst>
          </p:cNvPr>
          <p:cNvSpPr/>
          <p:nvPr/>
        </p:nvSpPr>
        <p:spPr>
          <a:xfrm>
            <a:off x="2388358" y="1290744"/>
            <a:ext cx="709684" cy="831478"/>
          </a:xfrm>
          <a:prstGeom prst="rect">
            <a:avLst/>
          </a:prstGeom>
          <a:noFill/>
          <a:ln w="76200">
            <a:solidFill>
              <a:srgbClr val="F000D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6BE74C40-AE11-4581-89AD-F799CA2299BF}"/>
              </a:ext>
            </a:extLst>
          </p:cNvPr>
          <p:cNvSpPr/>
          <p:nvPr/>
        </p:nvSpPr>
        <p:spPr>
          <a:xfrm>
            <a:off x="2388358" y="2633346"/>
            <a:ext cx="941696" cy="550648"/>
          </a:xfrm>
          <a:prstGeom prst="rect">
            <a:avLst/>
          </a:prstGeom>
          <a:noFill/>
          <a:ln w="76200">
            <a:solidFill>
              <a:srgbClr val="F000D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89D67C4-AE91-4CD8-A8BE-5C7ABCA9F069}"/>
              </a:ext>
            </a:extLst>
          </p:cNvPr>
          <p:cNvSpPr/>
          <p:nvPr/>
        </p:nvSpPr>
        <p:spPr>
          <a:xfrm>
            <a:off x="6212018" y="4010217"/>
            <a:ext cx="1160058" cy="831478"/>
          </a:xfrm>
          <a:prstGeom prst="rect">
            <a:avLst/>
          </a:prstGeom>
          <a:noFill/>
          <a:ln w="762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8842180-7560-4876-9F3A-DE1FC6936801}"/>
              </a:ext>
            </a:extLst>
          </p:cNvPr>
          <p:cNvSpPr/>
          <p:nvPr/>
        </p:nvSpPr>
        <p:spPr>
          <a:xfrm>
            <a:off x="6266608" y="1293016"/>
            <a:ext cx="709684" cy="831478"/>
          </a:xfrm>
          <a:prstGeom prst="rect">
            <a:avLst/>
          </a:prstGeom>
          <a:noFill/>
          <a:ln w="76200">
            <a:solidFill>
              <a:srgbClr val="F000D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F82E854-81B3-4813-9BA7-666C66555407}"/>
              </a:ext>
            </a:extLst>
          </p:cNvPr>
          <p:cNvSpPr/>
          <p:nvPr/>
        </p:nvSpPr>
        <p:spPr>
          <a:xfrm>
            <a:off x="6266608" y="2635618"/>
            <a:ext cx="941696" cy="550648"/>
          </a:xfrm>
          <a:prstGeom prst="rect">
            <a:avLst/>
          </a:prstGeom>
          <a:noFill/>
          <a:ln w="76200">
            <a:solidFill>
              <a:srgbClr val="F000D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CF0BC54A-37CE-43A6-8A2E-98F7F074AE40}"/>
              </a:ext>
            </a:extLst>
          </p:cNvPr>
          <p:cNvSpPr/>
          <p:nvPr/>
        </p:nvSpPr>
        <p:spPr>
          <a:xfrm>
            <a:off x="10115281" y="4010219"/>
            <a:ext cx="1160058" cy="831478"/>
          </a:xfrm>
          <a:prstGeom prst="rect">
            <a:avLst/>
          </a:prstGeom>
          <a:noFill/>
          <a:ln w="762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C27B3DFC-8295-4300-9EEE-D8D71DF22EC0}"/>
              </a:ext>
            </a:extLst>
          </p:cNvPr>
          <p:cNvSpPr/>
          <p:nvPr/>
        </p:nvSpPr>
        <p:spPr>
          <a:xfrm>
            <a:off x="10169871" y="1293018"/>
            <a:ext cx="709684" cy="831478"/>
          </a:xfrm>
          <a:prstGeom prst="rect">
            <a:avLst/>
          </a:prstGeom>
          <a:noFill/>
          <a:ln w="76200">
            <a:solidFill>
              <a:srgbClr val="F000D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24AFFD89-91D9-41C3-82DD-8C331E564BFD}"/>
              </a:ext>
            </a:extLst>
          </p:cNvPr>
          <p:cNvSpPr/>
          <p:nvPr/>
        </p:nvSpPr>
        <p:spPr>
          <a:xfrm>
            <a:off x="10169871" y="2635620"/>
            <a:ext cx="941696" cy="550648"/>
          </a:xfrm>
          <a:prstGeom prst="rect">
            <a:avLst/>
          </a:prstGeom>
          <a:noFill/>
          <a:ln w="76200">
            <a:solidFill>
              <a:srgbClr val="F000D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B058DA42-25BB-4083-842E-7C0850CB14D5}"/>
              </a:ext>
            </a:extLst>
          </p:cNvPr>
          <p:cNvSpPr txBox="1"/>
          <p:nvPr/>
        </p:nvSpPr>
        <p:spPr>
          <a:xfrm>
            <a:off x="2332902" y="2188288"/>
            <a:ext cx="3763098" cy="400110"/>
          </a:xfrm>
          <a:prstGeom prst="rect">
            <a:avLst/>
          </a:prstGeom>
          <a:noFill/>
        </p:spPr>
        <p:txBody>
          <a:bodyPr wrap="square" rtlCol="0">
            <a:spAutoFit/>
          </a:bodyPr>
          <a:lstStyle/>
          <a:p>
            <a:r>
              <a:rPr lang="en-US" sz="2000" dirty="0">
                <a:solidFill>
                  <a:schemeClr val="accent6"/>
                </a:solidFill>
                <a:latin typeface="Arial" panose="020B0604020202020204" pitchFamily="34" charset="0"/>
                <a:cs typeface="Arial" panose="020B0604020202020204" pitchFamily="34" charset="0"/>
              </a:rPr>
              <a:t>34.5 Isohaline</a:t>
            </a:r>
          </a:p>
        </p:txBody>
      </p:sp>
    </p:spTree>
    <p:extLst>
      <p:ext uri="{BB962C8B-B14F-4D97-AF65-F5344CB8AC3E}">
        <p14:creationId xmlns:p14="http://schemas.microsoft.com/office/powerpoint/2010/main" val="36037970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244ECF-36A2-4280-8AAC-4E2E155F33DD}"/>
              </a:ext>
            </a:extLst>
          </p:cNvPr>
          <p:cNvSpPr>
            <a:spLocks noGrp="1"/>
          </p:cNvSpPr>
          <p:nvPr>
            <p:ph type="title"/>
          </p:nvPr>
        </p:nvSpPr>
        <p:spPr>
          <a:xfrm>
            <a:off x="8189086" y="478302"/>
            <a:ext cx="3971376" cy="1325563"/>
          </a:xfrm>
        </p:spPr>
        <p:txBody>
          <a:bodyPr/>
          <a:lstStyle/>
          <a:p>
            <a:r>
              <a:rPr lang="en-US" dirty="0"/>
              <a:t>Conclusions</a:t>
            </a:r>
          </a:p>
        </p:txBody>
      </p:sp>
      <p:sp>
        <p:nvSpPr>
          <p:cNvPr id="3" name="Content Placeholder 2">
            <a:extLst>
              <a:ext uri="{FF2B5EF4-FFF2-40B4-BE49-F238E27FC236}">
                <a16:creationId xmlns:a16="http://schemas.microsoft.com/office/drawing/2014/main" id="{E2E1A89D-D8FE-44FD-8652-D632E8E1CDAC}"/>
              </a:ext>
            </a:extLst>
          </p:cNvPr>
          <p:cNvSpPr>
            <a:spLocks noGrp="1"/>
          </p:cNvSpPr>
          <p:nvPr>
            <p:ph idx="1"/>
          </p:nvPr>
        </p:nvSpPr>
        <p:spPr>
          <a:xfrm>
            <a:off x="123045" y="111578"/>
            <a:ext cx="7942996" cy="6634843"/>
          </a:xfrm>
        </p:spPr>
        <p:txBody>
          <a:bodyPr>
            <a:normAutofit/>
          </a:bodyPr>
          <a:lstStyle/>
          <a:p>
            <a:pPr marL="0" indent="0">
              <a:buNone/>
            </a:pPr>
            <a:r>
              <a:rPr lang="en-US" sz="2400" dirty="0">
                <a:latin typeface="Arial" panose="020B0604020202020204" pitchFamily="34" charset="0"/>
                <a:cs typeface="Arial" panose="020B0604020202020204" pitchFamily="34" charset="0"/>
              </a:rPr>
              <a:t>Chlorophyll was not regularly enhanced in the mean at the front, nor were any plankton taxa observed with the DAVPR enhanced in the mean at the front. Diatoms and copepods were enhanced inshore in both May and July.</a:t>
            </a:r>
          </a:p>
          <a:p>
            <a:pPr marL="0" indent="0">
              <a:buNone/>
            </a:pPr>
            <a:endParaRPr lang="en-US" sz="2400" dirty="0">
              <a:latin typeface="Arial" panose="020B0604020202020204" pitchFamily="34" charset="0"/>
              <a:cs typeface="Arial" panose="020B0604020202020204" pitchFamily="34" charset="0"/>
            </a:endParaRPr>
          </a:p>
          <a:p>
            <a:pPr marL="0" indent="0">
              <a:buNone/>
            </a:pPr>
            <a:endParaRPr lang="en-US" sz="2400" dirty="0">
              <a:latin typeface="Arial" panose="020B0604020202020204" pitchFamily="34" charset="0"/>
              <a:cs typeface="Arial" panose="020B0604020202020204" pitchFamily="34" charset="0"/>
            </a:endParaRPr>
          </a:p>
          <a:p>
            <a:pPr marL="0" indent="0">
              <a:buNone/>
            </a:pPr>
            <a:endParaRPr lang="en-US" sz="2400" dirty="0">
              <a:latin typeface="Arial" panose="020B0604020202020204" pitchFamily="34" charset="0"/>
              <a:cs typeface="Arial" panose="020B0604020202020204" pitchFamily="34" charset="0"/>
            </a:endParaRPr>
          </a:p>
          <a:p>
            <a:pPr marL="0" indent="0">
              <a:buNone/>
            </a:pPr>
            <a:endParaRPr lang="en-US" sz="2400" dirty="0">
              <a:latin typeface="Arial" panose="020B0604020202020204" pitchFamily="34" charset="0"/>
              <a:cs typeface="Arial" panose="020B0604020202020204" pitchFamily="34" charset="0"/>
            </a:endParaRPr>
          </a:p>
          <a:p>
            <a:pPr marL="0" indent="0">
              <a:buNone/>
            </a:pPr>
            <a:endParaRPr lang="en-US" sz="2000" dirty="0">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C4CDD13E-C1BB-4E61-A021-69277FD446C4}"/>
              </a:ext>
            </a:extLst>
          </p:cNvPr>
          <p:cNvPicPr>
            <a:picLocks noChangeAspect="1"/>
          </p:cNvPicPr>
          <p:nvPr/>
        </p:nvPicPr>
        <p:blipFill>
          <a:blip r:embed="rId2"/>
          <a:stretch>
            <a:fillRect/>
          </a:stretch>
        </p:blipFill>
        <p:spPr>
          <a:xfrm>
            <a:off x="0" y="1547669"/>
            <a:ext cx="8272166" cy="1518865"/>
          </a:xfrm>
          <a:prstGeom prst="rect">
            <a:avLst/>
          </a:prstGeom>
        </p:spPr>
      </p:pic>
    </p:spTree>
    <p:extLst>
      <p:ext uri="{BB962C8B-B14F-4D97-AF65-F5344CB8AC3E}">
        <p14:creationId xmlns:p14="http://schemas.microsoft.com/office/powerpoint/2010/main" val="10361989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244ECF-36A2-4280-8AAC-4E2E155F33DD}"/>
              </a:ext>
            </a:extLst>
          </p:cNvPr>
          <p:cNvSpPr>
            <a:spLocks noGrp="1"/>
          </p:cNvSpPr>
          <p:nvPr>
            <p:ph type="title"/>
          </p:nvPr>
        </p:nvSpPr>
        <p:spPr>
          <a:xfrm>
            <a:off x="8189086" y="478302"/>
            <a:ext cx="3971376" cy="1325563"/>
          </a:xfrm>
        </p:spPr>
        <p:txBody>
          <a:bodyPr/>
          <a:lstStyle/>
          <a:p>
            <a:r>
              <a:rPr lang="en-US" dirty="0"/>
              <a:t>Conclusions</a:t>
            </a:r>
          </a:p>
        </p:txBody>
      </p:sp>
      <p:sp>
        <p:nvSpPr>
          <p:cNvPr id="3" name="Content Placeholder 2">
            <a:extLst>
              <a:ext uri="{FF2B5EF4-FFF2-40B4-BE49-F238E27FC236}">
                <a16:creationId xmlns:a16="http://schemas.microsoft.com/office/drawing/2014/main" id="{E2E1A89D-D8FE-44FD-8652-D632E8E1CDAC}"/>
              </a:ext>
            </a:extLst>
          </p:cNvPr>
          <p:cNvSpPr>
            <a:spLocks noGrp="1"/>
          </p:cNvSpPr>
          <p:nvPr>
            <p:ph idx="1"/>
          </p:nvPr>
        </p:nvSpPr>
        <p:spPr>
          <a:xfrm>
            <a:off x="95246" y="223157"/>
            <a:ext cx="7942996" cy="6634843"/>
          </a:xfrm>
        </p:spPr>
        <p:txBody>
          <a:bodyPr>
            <a:normAutofit/>
          </a:bodyPr>
          <a:lstStyle/>
          <a:p>
            <a:pPr marL="0" indent="0">
              <a:buNone/>
            </a:pPr>
            <a:r>
              <a:rPr lang="en-US" sz="2400" dirty="0">
                <a:latin typeface="Arial" panose="020B0604020202020204" pitchFamily="34" charset="0"/>
                <a:cs typeface="Arial" panose="020B0604020202020204" pitchFamily="34" charset="0"/>
              </a:rPr>
              <a:t>Chlorophyll was not regularly enhanced in the mean at the front, nor were any plankton taxa observed with the DAVPR enhanced in the mean at the front. Diatoms and copepods were enhanced inshore in both May and July.</a:t>
            </a:r>
          </a:p>
          <a:p>
            <a:pPr marL="0" indent="0">
              <a:buNone/>
            </a:pPr>
            <a:endParaRPr lang="en-US" sz="2400" dirty="0">
              <a:latin typeface="Arial" panose="020B0604020202020204" pitchFamily="34" charset="0"/>
              <a:cs typeface="Arial" panose="020B0604020202020204" pitchFamily="34" charset="0"/>
            </a:endParaRPr>
          </a:p>
          <a:p>
            <a:pPr marL="0" indent="0">
              <a:buNone/>
            </a:pPr>
            <a:endParaRPr lang="en-US" sz="2400" dirty="0">
              <a:latin typeface="Arial" panose="020B0604020202020204" pitchFamily="34" charset="0"/>
              <a:cs typeface="Arial" panose="020B0604020202020204" pitchFamily="34" charset="0"/>
            </a:endParaRPr>
          </a:p>
          <a:p>
            <a:pPr marL="0" indent="0">
              <a:buNone/>
            </a:pPr>
            <a:endParaRPr lang="en-US" sz="2400" dirty="0">
              <a:latin typeface="Arial" panose="020B0604020202020204" pitchFamily="34" charset="0"/>
              <a:cs typeface="Arial" panose="020B0604020202020204" pitchFamily="34" charset="0"/>
            </a:endParaRPr>
          </a:p>
          <a:p>
            <a:pPr marL="0" indent="0">
              <a:buNone/>
            </a:pPr>
            <a:r>
              <a:rPr lang="en-US" sz="2400" dirty="0">
                <a:latin typeface="Arial" panose="020B0604020202020204" pitchFamily="34" charset="0"/>
                <a:cs typeface="Arial" panose="020B0604020202020204" pitchFamily="34" charset="0"/>
              </a:rPr>
              <a:t>Chlorophyll and DAVPR planktonic taxa were intermittently enhanced due to frontal eddies, but spatial relationships were variable.</a:t>
            </a:r>
          </a:p>
          <a:p>
            <a:pPr marL="0" indent="0">
              <a:buNone/>
            </a:pPr>
            <a:endParaRPr lang="en-US" sz="2400" dirty="0">
              <a:latin typeface="Arial" panose="020B0604020202020204" pitchFamily="34" charset="0"/>
              <a:cs typeface="Arial" panose="020B0604020202020204" pitchFamily="34" charset="0"/>
            </a:endParaRPr>
          </a:p>
          <a:p>
            <a:pPr marL="0" indent="0">
              <a:buNone/>
            </a:pPr>
            <a:endParaRPr lang="en-US" sz="2400" dirty="0">
              <a:latin typeface="Arial" panose="020B0604020202020204" pitchFamily="34" charset="0"/>
              <a:cs typeface="Arial" panose="020B0604020202020204" pitchFamily="34" charset="0"/>
            </a:endParaRPr>
          </a:p>
          <a:p>
            <a:pPr marL="0" indent="0">
              <a:buNone/>
            </a:pPr>
            <a:endParaRPr lang="en-US" sz="2000" dirty="0">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48A7BC41-0196-4C3B-91D9-AE0EC385808D}"/>
              </a:ext>
            </a:extLst>
          </p:cNvPr>
          <p:cNvPicPr>
            <a:picLocks noChangeAspect="1"/>
          </p:cNvPicPr>
          <p:nvPr/>
        </p:nvPicPr>
        <p:blipFill>
          <a:blip r:embed="rId2"/>
          <a:stretch>
            <a:fillRect/>
          </a:stretch>
        </p:blipFill>
        <p:spPr>
          <a:xfrm>
            <a:off x="0" y="4227780"/>
            <a:ext cx="8006071" cy="1325563"/>
          </a:xfrm>
          <a:prstGeom prst="rect">
            <a:avLst/>
          </a:prstGeom>
        </p:spPr>
      </p:pic>
      <p:pic>
        <p:nvPicPr>
          <p:cNvPr id="7" name="Picture 6">
            <a:extLst>
              <a:ext uri="{FF2B5EF4-FFF2-40B4-BE49-F238E27FC236}">
                <a16:creationId xmlns:a16="http://schemas.microsoft.com/office/drawing/2014/main" id="{C4CDD13E-C1BB-4E61-A021-69277FD446C4}"/>
              </a:ext>
            </a:extLst>
          </p:cNvPr>
          <p:cNvPicPr>
            <a:picLocks noChangeAspect="1"/>
          </p:cNvPicPr>
          <p:nvPr/>
        </p:nvPicPr>
        <p:blipFill>
          <a:blip r:embed="rId3"/>
          <a:stretch>
            <a:fillRect/>
          </a:stretch>
        </p:blipFill>
        <p:spPr>
          <a:xfrm>
            <a:off x="0" y="1547669"/>
            <a:ext cx="8272166" cy="1518865"/>
          </a:xfrm>
          <a:prstGeom prst="rect">
            <a:avLst/>
          </a:prstGeom>
        </p:spPr>
      </p:pic>
    </p:spTree>
    <p:extLst>
      <p:ext uri="{BB962C8B-B14F-4D97-AF65-F5344CB8AC3E}">
        <p14:creationId xmlns:p14="http://schemas.microsoft.com/office/powerpoint/2010/main" val="5365994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244ECF-36A2-4280-8AAC-4E2E155F33DD}"/>
              </a:ext>
            </a:extLst>
          </p:cNvPr>
          <p:cNvSpPr>
            <a:spLocks noGrp="1"/>
          </p:cNvSpPr>
          <p:nvPr>
            <p:ph type="title"/>
          </p:nvPr>
        </p:nvSpPr>
        <p:spPr>
          <a:xfrm>
            <a:off x="8189086" y="478302"/>
            <a:ext cx="3971376" cy="1325563"/>
          </a:xfrm>
        </p:spPr>
        <p:txBody>
          <a:bodyPr/>
          <a:lstStyle/>
          <a:p>
            <a:r>
              <a:rPr lang="en-US" dirty="0"/>
              <a:t>Conclusions</a:t>
            </a:r>
          </a:p>
        </p:txBody>
      </p:sp>
      <p:sp>
        <p:nvSpPr>
          <p:cNvPr id="3" name="Content Placeholder 2">
            <a:extLst>
              <a:ext uri="{FF2B5EF4-FFF2-40B4-BE49-F238E27FC236}">
                <a16:creationId xmlns:a16="http://schemas.microsoft.com/office/drawing/2014/main" id="{E2E1A89D-D8FE-44FD-8652-D632E8E1CDAC}"/>
              </a:ext>
            </a:extLst>
          </p:cNvPr>
          <p:cNvSpPr>
            <a:spLocks noGrp="1"/>
          </p:cNvSpPr>
          <p:nvPr>
            <p:ph idx="1"/>
          </p:nvPr>
        </p:nvSpPr>
        <p:spPr>
          <a:xfrm>
            <a:off x="95246" y="223157"/>
            <a:ext cx="7942996" cy="6634843"/>
          </a:xfrm>
        </p:spPr>
        <p:txBody>
          <a:bodyPr>
            <a:normAutofit lnSpcReduction="10000"/>
          </a:bodyPr>
          <a:lstStyle/>
          <a:p>
            <a:pPr marL="0" indent="0">
              <a:buNone/>
            </a:pPr>
            <a:r>
              <a:rPr lang="en-US" sz="2400" dirty="0">
                <a:latin typeface="Arial" panose="020B0604020202020204" pitchFamily="34" charset="0"/>
                <a:cs typeface="Arial" panose="020B0604020202020204" pitchFamily="34" charset="0"/>
              </a:rPr>
              <a:t>Chlorophyll was not regularly enhanced in the mean at the front, nor were any plankton taxa observed with the DAVPR enhanced in the mean at the front. Diatoms and copepods were enhanced inshore in both May and July.</a:t>
            </a:r>
          </a:p>
          <a:p>
            <a:pPr marL="0" indent="0">
              <a:buNone/>
            </a:pPr>
            <a:endParaRPr lang="en-US" sz="2400" dirty="0">
              <a:latin typeface="Arial" panose="020B0604020202020204" pitchFamily="34" charset="0"/>
              <a:cs typeface="Arial" panose="020B0604020202020204" pitchFamily="34" charset="0"/>
            </a:endParaRPr>
          </a:p>
          <a:p>
            <a:pPr marL="0" indent="0">
              <a:buNone/>
            </a:pPr>
            <a:endParaRPr lang="en-US" sz="2400" dirty="0">
              <a:latin typeface="Arial" panose="020B0604020202020204" pitchFamily="34" charset="0"/>
              <a:cs typeface="Arial" panose="020B0604020202020204" pitchFamily="34" charset="0"/>
            </a:endParaRPr>
          </a:p>
          <a:p>
            <a:pPr marL="0" indent="0">
              <a:buNone/>
            </a:pPr>
            <a:endParaRPr lang="en-US" sz="2400" dirty="0">
              <a:latin typeface="Arial" panose="020B0604020202020204" pitchFamily="34" charset="0"/>
              <a:cs typeface="Arial" panose="020B0604020202020204" pitchFamily="34" charset="0"/>
            </a:endParaRPr>
          </a:p>
          <a:p>
            <a:pPr marL="0" indent="0">
              <a:buNone/>
            </a:pPr>
            <a:endParaRPr lang="en-US" sz="2400" dirty="0">
              <a:latin typeface="Arial" panose="020B0604020202020204" pitchFamily="34" charset="0"/>
              <a:cs typeface="Arial" panose="020B0604020202020204" pitchFamily="34" charset="0"/>
            </a:endParaRPr>
          </a:p>
          <a:p>
            <a:pPr marL="0" indent="0">
              <a:buNone/>
            </a:pPr>
            <a:r>
              <a:rPr lang="en-US" sz="2400" dirty="0">
                <a:latin typeface="Arial" panose="020B0604020202020204" pitchFamily="34" charset="0"/>
                <a:cs typeface="Arial" panose="020B0604020202020204" pitchFamily="34" charset="0"/>
              </a:rPr>
              <a:t>Chlorophyll and DAVPR planktonic taxa were intermittently enhanced due to frontal eddies, but spatial relationships were variable.</a:t>
            </a:r>
          </a:p>
          <a:p>
            <a:pPr marL="0" indent="0">
              <a:buNone/>
            </a:pPr>
            <a:endParaRPr lang="en-US" sz="2400" dirty="0">
              <a:latin typeface="Arial" panose="020B0604020202020204" pitchFamily="34" charset="0"/>
              <a:cs typeface="Arial" panose="020B0604020202020204" pitchFamily="34" charset="0"/>
            </a:endParaRPr>
          </a:p>
          <a:p>
            <a:pPr marL="0" indent="0">
              <a:buNone/>
            </a:pPr>
            <a:endParaRPr lang="en-US" sz="2400" dirty="0">
              <a:latin typeface="Arial" panose="020B0604020202020204" pitchFamily="34" charset="0"/>
              <a:cs typeface="Arial" panose="020B0604020202020204" pitchFamily="34" charset="0"/>
            </a:endParaRPr>
          </a:p>
          <a:p>
            <a:pPr marL="0" indent="0">
              <a:buNone/>
            </a:pPr>
            <a:endParaRPr lang="en-US" sz="20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a:p>
            <a:pPr marL="0" indent="0">
              <a:buNone/>
            </a:pPr>
            <a:r>
              <a:rPr lang="en-US" sz="2400" dirty="0">
                <a:latin typeface="Arial" panose="020B0604020202020204" pitchFamily="34" charset="0"/>
                <a:cs typeface="Arial" panose="020B0604020202020204" pitchFamily="34" charset="0"/>
              </a:rPr>
              <a:t>High variability of the region obscures impact of intermittent enhancement on mean observations and provides an argument for favoring 3D models over 2D.</a:t>
            </a:r>
          </a:p>
        </p:txBody>
      </p:sp>
      <p:pic>
        <p:nvPicPr>
          <p:cNvPr id="8" name="Picture 7">
            <a:extLst>
              <a:ext uri="{FF2B5EF4-FFF2-40B4-BE49-F238E27FC236}">
                <a16:creationId xmlns:a16="http://schemas.microsoft.com/office/drawing/2014/main" id="{48A7BC41-0196-4C3B-91D9-AE0EC385808D}"/>
              </a:ext>
            </a:extLst>
          </p:cNvPr>
          <p:cNvPicPr>
            <a:picLocks noChangeAspect="1"/>
          </p:cNvPicPr>
          <p:nvPr/>
        </p:nvPicPr>
        <p:blipFill>
          <a:blip r:embed="rId2"/>
          <a:stretch>
            <a:fillRect/>
          </a:stretch>
        </p:blipFill>
        <p:spPr>
          <a:xfrm>
            <a:off x="0" y="4227780"/>
            <a:ext cx="8006071" cy="1325563"/>
          </a:xfrm>
          <a:prstGeom prst="rect">
            <a:avLst/>
          </a:prstGeom>
        </p:spPr>
      </p:pic>
      <p:pic>
        <p:nvPicPr>
          <p:cNvPr id="7" name="Picture 6">
            <a:extLst>
              <a:ext uri="{FF2B5EF4-FFF2-40B4-BE49-F238E27FC236}">
                <a16:creationId xmlns:a16="http://schemas.microsoft.com/office/drawing/2014/main" id="{C4CDD13E-C1BB-4E61-A021-69277FD446C4}"/>
              </a:ext>
            </a:extLst>
          </p:cNvPr>
          <p:cNvPicPr>
            <a:picLocks noChangeAspect="1"/>
          </p:cNvPicPr>
          <p:nvPr/>
        </p:nvPicPr>
        <p:blipFill>
          <a:blip r:embed="rId3"/>
          <a:stretch>
            <a:fillRect/>
          </a:stretch>
        </p:blipFill>
        <p:spPr>
          <a:xfrm>
            <a:off x="0" y="1547669"/>
            <a:ext cx="8272166" cy="1518865"/>
          </a:xfrm>
          <a:prstGeom prst="rect">
            <a:avLst/>
          </a:prstGeom>
        </p:spPr>
      </p:pic>
      <p:pic>
        <p:nvPicPr>
          <p:cNvPr id="10" name="Picture 9">
            <a:extLst>
              <a:ext uri="{FF2B5EF4-FFF2-40B4-BE49-F238E27FC236}">
                <a16:creationId xmlns:a16="http://schemas.microsoft.com/office/drawing/2014/main" id="{6970A6E8-917A-401F-BF4A-BDCE07324D19}"/>
              </a:ext>
            </a:extLst>
          </p:cNvPr>
          <p:cNvPicPr>
            <a:picLocks noChangeAspect="1"/>
          </p:cNvPicPr>
          <p:nvPr/>
        </p:nvPicPr>
        <p:blipFill>
          <a:blip r:embed="rId4"/>
          <a:stretch>
            <a:fillRect/>
          </a:stretch>
        </p:blipFill>
        <p:spPr>
          <a:xfrm>
            <a:off x="8367412" y="2307101"/>
            <a:ext cx="3669687" cy="4418066"/>
          </a:xfrm>
          <a:prstGeom prst="rect">
            <a:avLst/>
          </a:prstGeom>
        </p:spPr>
      </p:pic>
    </p:spTree>
    <p:extLst>
      <p:ext uri="{BB962C8B-B14F-4D97-AF65-F5344CB8AC3E}">
        <p14:creationId xmlns:p14="http://schemas.microsoft.com/office/powerpoint/2010/main" val="5351980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2FB4F9F-858C-4A13-88A2-F6DE275F3D3E}"/>
              </a:ext>
            </a:extLst>
          </p:cNvPr>
          <p:cNvSpPr txBox="1">
            <a:spLocks/>
          </p:cNvSpPr>
          <p:nvPr/>
        </p:nvSpPr>
        <p:spPr>
          <a:xfrm>
            <a:off x="0" y="0"/>
            <a:ext cx="629911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sz="5000" dirty="0">
                <a:solidFill>
                  <a:srgbClr val="94D7E4">
                    <a:lumMod val="60000"/>
                    <a:lumOff val="40000"/>
                  </a:srgbClr>
                </a:solidFill>
                <a:latin typeface="Arial" panose="020B0604020202020204" pitchFamily="34" charset="0"/>
                <a:cs typeface="Arial" panose="020B0604020202020204" pitchFamily="34" charset="0"/>
              </a:rPr>
              <a:t>Acknowledgements</a:t>
            </a:r>
            <a:endParaRPr kumimoji="0" lang="en-US" sz="5000" b="0" i="0" u="none" strike="noStrike" kern="1200" cap="none" spc="0" normalizeH="0" baseline="0" noProof="0" dirty="0">
              <a:ln>
                <a:noFill/>
              </a:ln>
              <a:solidFill>
                <a:srgbClr val="94D7E4">
                  <a:lumMod val="60000"/>
                  <a:lumOff val="40000"/>
                </a:srgbClr>
              </a:solidFill>
              <a:effectLst/>
              <a:uLnTx/>
              <a:uFillTx/>
              <a:latin typeface="Arial" panose="020B0604020202020204" pitchFamily="34" charset="0"/>
              <a:ea typeface="+mj-ea"/>
              <a:cs typeface="Arial" panose="020B0604020202020204" pitchFamily="34" charset="0"/>
            </a:endParaRPr>
          </a:p>
        </p:txBody>
      </p:sp>
      <p:pic>
        <p:nvPicPr>
          <p:cNvPr id="7" name="Picture 2" descr="Woods Hole Oceanographic Institution (WHOI) (@WHOI) | Twitter">
            <a:extLst>
              <a:ext uri="{FF2B5EF4-FFF2-40B4-BE49-F238E27FC236}">
                <a16:creationId xmlns:a16="http://schemas.microsoft.com/office/drawing/2014/main" id="{DF0E7E35-F8B1-43C6-9E6A-CFF5D9907B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8" y="1272896"/>
            <a:ext cx="2082414" cy="208241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NSF Issues Dear Colleague Letter on Expanding the NSF INCLUDES National  Network">
            <a:extLst>
              <a:ext uri="{FF2B5EF4-FFF2-40B4-BE49-F238E27FC236}">
                <a16:creationId xmlns:a16="http://schemas.microsoft.com/office/drawing/2014/main" id="{91EF4251-6735-489B-83EE-11354409F9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6696" y="1241208"/>
            <a:ext cx="2082415" cy="209171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logo">
            <a:extLst>
              <a:ext uri="{FF2B5EF4-FFF2-40B4-BE49-F238E27FC236}">
                <a16:creationId xmlns:a16="http://schemas.microsoft.com/office/drawing/2014/main" id="{43843EF2-2685-4EDA-B30B-4CAF855A83F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84876" y="378478"/>
            <a:ext cx="3711716" cy="305618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A large ship in the water&#10;&#10;Description automatically generated with medium confidence">
            <a:extLst>
              <a:ext uri="{FF2B5EF4-FFF2-40B4-BE49-F238E27FC236}">
                <a16:creationId xmlns:a16="http://schemas.microsoft.com/office/drawing/2014/main" id="{4600FE97-3B78-4688-9680-B51DB1B768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15783" y="3725838"/>
            <a:ext cx="4176217" cy="3132163"/>
          </a:xfrm>
          <a:prstGeom prst="rect">
            <a:avLst/>
          </a:prstGeom>
        </p:spPr>
      </p:pic>
      <p:pic>
        <p:nvPicPr>
          <p:cNvPr id="1026" name="Picture 2" descr="Marine Biological Laboratory, Woods Hole | DestiMap | Destinations On Map">
            <a:extLst>
              <a:ext uri="{FF2B5EF4-FFF2-40B4-BE49-F238E27FC236}">
                <a16:creationId xmlns:a16="http://schemas.microsoft.com/office/drawing/2014/main" id="{83D3282E-66D8-45F6-B6AD-7B6C68D52DD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2010" r="8823"/>
          <a:stretch/>
        </p:blipFill>
        <p:spPr bwMode="auto">
          <a:xfrm>
            <a:off x="0" y="3742809"/>
            <a:ext cx="4408228" cy="313216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picture containing boat, sky, outdoor, water&#10;&#10;Description automatically generated">
            <a:extLst>
              <a:ext uri="{FF2B5EF4-FFF2-40B4-BE49-F238E27FC236}">
                <a16:creationId xmlns:a16="http://schemas.microsoft.com/office/drawing/2014/main" id="{7AE08C39-D344-4DFE-8749-C0F666946BD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76218" y="3725838"/>
            <a:ext cx="4176215" cy="3132162"/>
          </a:xfrm>
          <a:prstGeom prst="rect">
            <a:avLst/>
          </a:prstGeom>
        </p:spPr>
      </p:pic>
    </p:spTree>
    <p:extLst>
      <p:ext uri="{BB962C8B-B14F-4D97-AF65-F5344CB8AC3E}">
        <p14:creationId xmlns:p14="http://schemas.microsoft.com/office/powerpoint/2010/main" val="12934846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562BEC7-6400-4D48-80CB-0EF4ACF99DC0}"/>
              </a:ext>
            </a:extLst>
          </p:cNvPr>
          <p:cNvSpPr/>
          <p:nvPr/>
        </p:nvSpPr>
        <p:spPr>
          <a:xfrm>
            <a:off x="674300" y="5978759"/>
            <a:ext cx="5551213" cy="830997"/>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30000" noProof="0" dirty="0">
                <a:ln>
                  <a:noFill/>
                </a:ln>
                <a:solidFill>
                  <a:prstClr val="white"/>
                </a:solidFill>
                <a:effectLst/>
                <a:uLnTx/>
                <a:uFillTx/>
                <a:latin typeface="Corbel" panose="020B0503020204020204"/>
                <a:ea typeface="+mn-ea"/>
                <a:cs typeface="+mn-cs"/>
              </a:rPr>
              <a:t>Ryan JP, Yoder JA, </a:t>
            </a:r>
            <a:r>
              <a:rPr kumimoji="0" lang="en-US" sz="2400" b="0" i="0" u="none" strike="noStrike" kern="1200" cap="none" spc="0" normalizeH="0" baseline="30000" noProof="0" dirty="0" err="1">
                <a:ln>
                  <a:noFill/>
                </a:ln>
                <a:solidFill>
                  <a:prstClr val="white"/>
                </a:solidFill>
                <a:effectLst/>
                <a:uLnTx/>
                <a:uFillTx/>
                <a:latin typeface="Corbel" panose="020B0503020204020204"/>
                <a:ea typeface="+mn-ea"/>
                <a:cs typeface="+mn-cs"/>
              </a:rPr>
              <a:t>Cornillon</a:t>
            </a:r>
            <a:r>
              <a:rPr kumimoji="0" lang="en-US" sz="2400" b="0" i="0" u="none" strike="noStrike" kern="1200" cap="none" spc="0" normalizeH="0" baseline="30000" noProof="0" dirty="0">
                <a:ln>
                  <a:noFill/>
                </a:ln>
                <a:solidFill>
                  <a:prstClr val="white"/>
                </a:solidFill>
                <a:effectLst/>
                <a:uLnTx/>
                <a:uFillTx/>
                <a:latin typeface="Corbel" panose="020B0503020204020204"/>
                <a:ea typeface="+mn-ea"/>
                <a:cs typeface="+mn-cs"/>
              </a:rPr>
              <a:t> PC (1999). Enhanced chlorophyll at the </a:t>
            </a:r>
            <a:r>
              <a:rPr kumimoji="0" lang="en-US" sz="2400" b="0" i="0" u="none" strike="noStrike" kern="1200" cap="none" spc="0" normalizeH="0" baseline="30000" noProof="0" dirty="0" err="1">
                <a:ln>
                  <a:noFill/>
                </a:ln>
                <a:solidFill>
                  <a:prstClr val="white"/>
                </a:solidFill>
                <a:effectLst/>
                <a:uLnTx/>
                <a:uFillTx/>
                <a:latin typeface="Corbel" panose="020B0503020204020204"/>
                <a:ea typeface="+mn-ea"/>
                <a:cs typeface="+mn-cs"/>
              </a:rPr>
              <a:t>shelfbreak</a:t>
            </a:r>
            <a:r>
              <a:rPr kumimoji="0" lang="en-US" sz="2400" b="0" i="0" u="none" strike="noStrike" kern="1200" cap="none" spc="0" normalizeH="0" baseline="30000" noProof="0" dirty="0">
                <a:ln>
                  <a:noFill/>
                </a:ln>
                <a:solidFill>
                  <a:prstClr val="white"/>
                </a:solidFill>
                <a:effectLst/>
                <a:uLnTx/>
                <a:uFillTx/>
                <a:latin typeface="Corbel" panose="020B0503020204020204"/>
                <a:ea typeface="+mn-ea"/>
                <a:cs typeface="+mn-cs"/>
              </a:rPr>
              <a:t> of the Mid-Atlantic Bight and Georges Bank during the spring transition. </a:t>
            </a:r>
            <a:r>
              <a:rPr kumimoji="0" lang="en-US" sz="2400" b="0" i="1" u="none" strike="noStrike" kern="1200" cap="none" spc="0" normalizeH="0" baseline="30000" noProof="0" dirty="0" err="1">
                <a:ln>
                  <a:noFill/>
                </a:ln>
                <a:solidFill>
                  <a:prstClr val="white"/>
                </a:solidFill>
                <a:effectLst/>
                <a:uLnTx/>
                <a:uFillTx/>
                <a:latin typeface="Corbel" panose="020B0503020204020204"/>
                <a:ea typeface="+mn-ea"/>
                <a:cs typeface="+mn-cs"/>
              </a:rPr>
              <a:t>Limnol</a:t>
            </a:r>
            <a:r>
              <a:rPr kumimoji="0" lang="en-US" sz="2400" b="0" i="1" u="none" strike="noStrike" kern="1200" cap="none" spc="0" normalizeH="0" baseline="30000" noProof="0" dirty="0">
                <a:ln>
                  <a:noFill/>
                </a:ln>
                <a:solidFill>
                  <a:prstClr val="white"/>
                </a:solidFill>
                <a:effectLst/>
                <a:uLnTx/>
                <a:uFillTx/>
                <a:latin typeface="Corbel" panose="020B0503020204020204"/>
                <a:ea typeface="+mn-ea"/>
                <a:cs typeface="+mn-cs"/>
              </a:rPr>
              <a:t>. </a:t>
            </a:r>
            <a:r>
              <a:rPr kumimoji="0" lang="en-US" sz="2400" b="0" i="1" u="none" strike="noStrike" kern="1200" cap="none" spc="0" normalizeH="0" baseline="30000" noProof="0" dirty="0" err="1">
                <a:ln>
                  <a:noFill/>
                </a:ln>
                <a:solidFill>
                  <a:prstClr val="white"/>
                </a:solidFill>
                <a:effectLst/>
                <a:uLnTx/>
                <a:uFillTx/>
                <a:latin typeface="Corbel" panose="020B0503020204020204"/>
                <a:ea typeface="+mn-ea"/>
                <a:cs typeface="+mn-cs"/>
              </a:rPr>
              <a:t>Oceanogr</a:t>
            </a:r>
            <a:r>
              <a:rPr kumimoji="0" lang="en-US" sz="2400" b="0" i="0" u="none" strike="noStrike" kern="1200" cap="none" spc="0" normalizeH="0" baseline="30000" noProof="0" dirty="0">
                <a:ln>
                  <a:noFill/>
                </a:ln>
                <a:solidFill>
                  <a:prstClr val="white"/>
                </a:solidFill>
                <a:effectLst/>
                <a:uLnTx/>
                <a:uFillTx/>
                <a:latin typeface="Corbel" panose="020B0503020204020204"/>
                <a:ea typeface="+mn-ea"/>
                <a:cs typeface="+mn-cs"/>
              </a:rPr>
              <a:t>., 44(1): 1–11.</a:t>
            </a:r>
          </a:p>
        </p:txBody>
      </p:sp>
      <p:pic>
        <p:nvPicPr>
          <p:cNvPr id="9" name="Picture 8">
            <a:extLst>
              <a:ext uri="{FF2B5EF4-FFF2-40B4-BE49-F238E27FC236}">
                <a16:creationId xmlns:a16="http://schemas.microsoft.com/office/drawing/2014/main" id="{C1AC599F-8355-455E-B61D-5AE3F4025FF2}"/>
              </a:ext>
            </a:extLst>
          </p:cNvPr>
          <p:cNvPicPr>
            <a:picLocks noChangeAspect="1"/>
          </p:cNvPicPr>
          <p:nvPr/>
        </p:nvPicPr>
        <p:blipFill>
          <a:blip r:embed="rId3"/>
          <a:stretch>
            <a:fillRect/>
          </a:stretch>
        </p:blipFill>
        <p:spPr>
          <a:xfrm>
            <a:off x="6440486" y="2549827"/>
            <a:ext cx="5158448" cy="3231116"/>
          </a:xfrm>
          <a:prstGeom prst="rect">
            <a:avLst/>
          </a:prstGeom>
        </p:spPr>
      </p:pic>
      <p:sp>
        <p:nvSpPr>
          <p:cNvPr id="10" name="Rectangle 9">
            <a:extLst>
              <a:ext uri="{FF2B5EF4-FFF2-40B4-BE49-F238E27FC236}">
                <a16:creationId xmlns:a16="http://schemas.microsoft.com/office/drawing/2014/main" id="{07182D0B-5126-411C-8D67-547CAB22ADDD}"/>
              </a:ext>
            </a:extLst>
          </p:cNvPr>
          <p:cNvSpPr/>
          <p:nvPr/>
        </p:nvSpPr>
        <p:spPr>
          <a:xfrm>
            <a:off x="6530313" y="5978759"/>
            <a:ext cx="5158448" cy="830997"/>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30000" noProof="0" dirty="0">
                <a:ln>
                  <a:noFill/>
                </a:ln>
                <a:solidFill>
                  <a:prstClr val="white"/>
                </a:solidFill>
                <a:effectLst/>
                <a:uLnTx/>
                <a:uFillTx/>
                <a:latin typeface="Corbel" panose="020B0503020204020204"/>
                <a:ea typeface="+mn-ea"/>
                <a:cs typeface="+mn-cs"/>
              </a:rPr>
              <a:t>Marra J, Houghton RW, Garside C (1990). Phytoplankton growth at the shelf-break front in the Middle Atlantic Bight. </a:t>
            </a:r>
            <a:r>
              <a:rPr kumimoji="0" lang="en-US" sz="2400" b="0" i="1" u="none" strike="noStrike" kern="1200" cap="none" spc="0" normalizeH="0" baseline="30000" noProof="0" dirty="0">
                <a:ln>
                  <a:noFill/>
                </a:ln>
                <a:solidFill>
                  <a:prstClr val="white"/>
                </a:solidFill>
                <a:effectLst/>
                <a:uLnTx/>
                <a:uFillTx/>
                <a:latin typeface="Corbel" panose="020B0503020204020204"/>
                <a:ea typeface="+mn-ea"/>
                <a:cs typeface="+mn-cs"/>
              </a:rPr>
              <a:t>J. Mar. Res., </a:t>
            </a:r>
            <a:r>
              <a:rPr kumimoji="0" lang="en-US" sz="2400" b="0" i="0" u="none" strike="noStrike" kern="1200" cap="none" spc="0" normalizeH="0" baseline="30000" noProof="0" dirty="0">
                <a:ln>
                  <a:noFill/>
                </a:ln>
                <a:solidFill>
                  <a:prstClr val="white"/>
                </a:solidFill>
                <a:effectLst/>
                <a:uLnTx/>
                <a:uFillTx/>
                <a:latin typeface="Corbel" panose="020B0503020204020204"/>
                <a:ea typeface="+mn-ea"/>
                <a:cs typeface="+mn-cs"/>
              </a:rPr>
              <a:t>48: 851–868.</a:t>
            </a:r>
          </a:p>
        </p:txBody>
      </p:sp>
      <p:sp>
        <p:nvSpPr>
          <p:cNvPr id="6" name="Freeform: Shape 5">
            <a:extLst>
              <a:ext uri="{FF2B5EF4-FFF2-40B4-BE49-F238E27FC236}">
                <a16:creationId xmlns:a16="http://schemas.microsoft.com/office/drawing/2014/main" id="{2C386635-0450-48F6-BBB3-E61E47CB875F}"/>
              </a:ext>
            </a:extLst>
          </p:cNvPr>
          <p:cNvSpPr/>
          <p:nvPr/>
        </p:nvSpPr>
        <p:spPr>
          <a:xfrm>
            <a:off x="6752374" y="2631206"/>
            <a:ext cx="1970842" cy="2755953"/>
          </a:xfrm>
          <a:custGeom>
            <a:avLst/>
            <a:gdLst>
              <a:gd name="connsiteX0" fmla="*/ 0 w 1935332"/>
              <a:gd name="connsiteY0" fmla="*/ 2674574 h 2674574"/>
              <a:gd name="connsiteX1" fmla="*/ 239697 w 1935332"/>
              <a:gd name="connsiteY1" fmla="*/ 1680275 h 2674574"/>
              <a:gd name="connsiteX2" fmla="*/ 408373 w 1935332"/>
              <a:gd name="connsiteY2" fmla="*/ 1573743 h 2674574"/>
              <a:gd name="connsiteX3" fmla="*/ 603682 w 1935332"/>
              <a:gd name="connsiteY3" fmla="*/ 1085471 h 2674574"/>
              <a:gd name="connsiteX4" fmla="*/ 1065320 w 1935332"/>
              <a:gd name="connsiteY4" fmla="*/ 1147615 h 2674574"/>
              <a:gd name="connsiteX5" fmla="*/ 1171852 w 1935332"/>
              <a:gd name="connsiteY5" fmla="*/ 845774 h 2674574"/>
              <a:gd name="connsiteX6" fmla="*/ 1562470 w 1935332"/>
              <a:gd name="connsiteY6" fmla="*/ 748120 h 2674574"/>
              <a:gd name="connsiteX7" fmla="*/ 1890944 w 1935332"/>
              <a:gd name="connsiteY7" fmla="*/ 100050 h 2674574"/>
              <a:gd name="connsiteX8" fmla="*/ 1917577 w 1935332"/>
              <a:gd name="connsiteY8" fmla="*/ 2396 h 2674574"/>
              <a:gd name="connsiteX9" fmla="*/ 1917577 w 1935332"/>
              <a:gd name="connsiteY9" fmla="*/ 2396 h 2674574"/>
              <a:gd name="connsiteX10" fmla="*/ 1926454 w 1935332"/>
              <a:gd name="connsiteY10" fmla="*/ 2396 h 2674574"/>
              <a:gd name="connsiteX11" fmla="*/ 1926454 w 1935332"/>
              <a:gd name="connsiteY11" fmla="*/ 2396 h 2674574"/>
              <a:gd name="connsiteX12" fmla="*/ 1926454 w 1935332"/>
              <a:gd name="connsiteY12" fmla="*/ 2396 h 2674574"/>
              <a:gd name="connsiteX13" fmla="*/ 1926454 w 1935332"/>
              <a:gd name="connsiteY13" fmla="*/ 2396 h 2674574"/>
              <a:gd name="connsiteX14" fmla="*/ 1935332 w 1935332"/>
              <a:gd name="connsiteY14" fmla="*/ 108928 h 2674574"/>
              <a:gd name="connsiteX15" fmla="*/ 1935332 w 1935332"/>
              <a:gd name="connsiteY15" fmla="*/ 108928 h 2674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935332" h="2674574">
                <a:moveTo>
                  <a:pt x="0" y="2674574"/>
                </a:moveTo>
                <a:cubicBezTo>
                  <a:pt x="85817" y="2269160"/>
                  <a:pt x="171635" y="1863747"/>
                  <a:pt x="239697" y="1680275"/>
                </a:cubicBezTo>
                <a:cubicBezTo>
                  <a:pt x="307759" y="1496803"/>
                  <a:pt x="347709" y="1672877"/>
                  <a:pt x="408373" y="1573743"/>
                </a:cubicBezTo>
                <a:cubicBezTo>
                  <a:pt x="469037" y="1474609"/>
                  <a:pt x="494191" y="1156492"/>
                  <a:pt x="603682" y="1085471"/>
                </a:cubicBezTo>
                <a:cubicBezTo>
                  <a:pt x="713173" y="1014450"/>
                  <a:pt x="970625" y="1187564"/>
                  <a:pt x="1065320" y="1147615"/>
                </a:cubicBezTo>
                <a:cubicBezTo>
                  <a:pt x="1160015" y="1107666"/>
                  <a:pt x="1088994" y="912356"/>
                  <a:pt x="1171852" y="845774"/>
                </a:cubicBezTo>
                <a:cubicBezTo>
                  <a:pt x="1254710" y="779192"/>
                  <a:pt x="1442621" y="872407"/>
                  <a:pt x="1562470" y="748120"/>
                </a:cubicBezTo>
                <a:cubicBezTo>
                  <a:pt x="1682319" y="623833"/>
                  <a:pt x="1831760" y="224337"/>
                  <a:pt x="1890944" y="100050"/>
                </a:cubicBezTo>
                <a:cubicBezTo>
                  <a:pt x="1950128" y="-24237"/>
                  <a:pt x="1917577" y="2396"/>
                  <a:pt x="1917577" y="2396"/>
                </a:cubicBezTo>
                <a:lnTo>
                  <a:pt x="1917577" y="2396"/>
                </a:lnTo>
                <a:lnTo>
                  <a:pt x="1926454" y="2396"/>
                </a:lnTo>
                <a:lnTo>
                  <a:pt x="1926454" y="2396"/>
                </a:lnTo>
                <a:lnTo>
                  <a:pt x="1926454" y="2396"/>
                </a:lnTo>
                <a:lnTo>
                  <a:pt x="1926454" y="2396"/>
                </a:lnTo>
                <a:lnTo>
                  <a:pt x="1935332" y="108928"/>
                </a:lnTo>
                <a:lnTo>
                  <a:pt x="1935332" y="108928"/>
                </a:ln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1" name="Freeform: Shape 10">
            <a:extLst>
              <a:ext uri="{FF2B5EF4-FFF2-40B4-BE49-F238E27FC236}">
                <a16:creationId xmlns:a16="http://schemas.microsoft.com/office/drawing/2014/main" id="{0F889230-CDEF-49DC-A008-DF709799638E}"/>
              </a:ext>
            </a:extLst>
          </p:cNvPr>
          <p:cNvSpPr/>
          <p:nvPr/>
        </p:nvSpPr>
        <p:spPr>
          <a:xfrm>
            <a:off x="9472686" y="2661977"/>
            <a:ext cx="1970842" cy="2755953"/>
          </a:xfrm>
          <a:custGeom>
            <a:avLst/>
            <a:gdLst>
              <a:gd name="connsiteX0" fmla="*/ 0 w 1935332"/>
              <a:gd name="connsiteY0" fmla="*/ 2674574 h 2674574"/>
              <a:gd name="connsiteX1" fmla="*/ 239697 w 1935332"/>
              <a:gd name="connsiteY1" fmla="*/ 1680275 h 2674574"/>
              <a:gd name="connsiteX2" fmla="*/ 408373 w 1935332"/>
              <a:gd name="connsiteY2" fmla="*/ 1573743 h 2674574"/>
              <a:gd name="connsiteX3" fmla="*/ 603682 w 1935332"/>
              <a:gd name="connsiteY3" fmla="*/ 1085471 h 2674574"/>
              <a:gd name="connsiteX4" fmla="*/ 1065320 w 1935332"/>
              <a:gd name="connsiteY4" fmla="*/ 1147615 h 2674574"/>
              <a:gd name="connsiteX5" fmla="*/ 1171852 w 1935332"/>
              <a:gd name="connsiteY5" fmla="*/ 845774 h 2674574"/>
              <a:gd name="connsiteX6" fmla="*/ 1562470 w 1935332"/>
              <a:gd name="connsiteY6" fmla="*/ 748120 h 2674574"/>
              <a:gd name="connsiteX7" fmla="*/ 1890944 w 1935332"/>
              <a:gd name="connsiteY7" fmla="*/ 100050 h 2674574"/>
              <a:gd name="connsiteX8" fmla="*/ 1917577 w 1935332"/>
              <a:gd name="connsiteY8" fmla="*/ 2396 h 2674574"/>
              <a:gd name="connsiteX9" fmla="*/ 1917577 w 1935332"/>
              <a:gd name="connsiteY9" fmla="*/ 2396 h 2674574"/>
              <a:gd name="connsiteX10" fmla="*/ 1926454 w 1935332"/>
              <a:gd name="connsiteY10" fmla="*/ 2396 h 2674574"/>
              <a:gd name="connsiteX11" fmla="*/ 1926454 w 1935332"/>
              <a:gd name="connsiteY11" fmla="*/ 2396 h 2674574"/>
              <a:gd name="connsiteX12" fmla="*/ 1926454 w 1935332"/>
              <a:gd name="connsiteY12" fmla="*/ 2396 h 2674574"/>
              <a:gd name="connsiteX13" fmla="*/ 1926454 w 1935332"/>
              <a:gd name="connsiteY13" fmla="*/ 2396 h 2674574"/>
              <a:gd name="connsiteX14" fmla="*/ 1935332 w 1935332"/>
              <a:gd name="connsiteY14" fmla="*/ 108928 h 2674574"/>
              <a:gd name="connsiteX15" fmla="*/ 1935332 w 1935332"/>
              <a:gd name="connsiteY15" fmla="*/ 108928 h 2674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935332" h="2674574">
                <a:moveTo>
                  <a:pt x="0" y="2674574"/>
                </a:moveTo>
                <a:cubicBezTo>
                  <a:pt x="85817" y="2269160"/>
                  <a:pt x="171635" y="1863747"/>
                  <a:pt x="239697" y="1680275"/>
                </a:cubicBezTo>
                <a:cubicBezTo>
                  <a:pt x="307759" y="1496803"/>
                  <a:pt x="347709" y="1672877"/>
                  <a:pt x="408373" y="1573743"/>
                </a:cubicBezTo>
                <a:cubicBezTo>
                  <a:pt x="469037" y="1474609"/>
                  <a:pt x="494191" y="1156492"/>
                  <a:pt x="603682" y="1085471"/>
                </a:cubicBezTo>
                <a:cubicBezTo>
                  <a:pt x="713173" y="1014450"/>
                  <a:pt x="970625" y="1187564"/>
                  <a:pt x="1065320" y="1147615"/>
                </a:cubicBezTo>
                <a:cubicBezTo>
                  <a:pt x="1160015" y="1107666"/>
                  <a:pt x="1088994" y="912356"/>
                  <a:pt x="1171852" y="845774"/>
                </a:cubicBezTo>
                <a:cubicBezTo>
                  <a:pt x="1254710" y="779192"/>
                  <a:pt x="1442621" y="872407"/>
                  <a:pt x="1562470" y="748120"/>
                </a:cubicBezTo>
                <a:cubicBezTo>
                  <a:pt x="1682319" y="623833"/>
                  <a:pt x="1831760" y="224337"/>
                  <a:pt x="1890944" y="100050"/>
                </a:cubicBezTo>
                <a:cubicBezTo>
                  <a:pt x="1950128" y="-24237"/>
                  <a:pt x="1917577" y="2396"/>
                  <a:pt x="1917577" y="2396"/>
                </a:cubicBezTo>
                <a:lnTo>
                  <a:pt x="1917577" y="2396"/>
                </a:lnTo>
                <a:lnTo>
                  <a:pt x="1926454" y="2396"/>
                </a:lnTo>
                <a:lnTo>
                  <a:pt x="1926454" y="2396"/>
                </a:lnTo>
                <a:lnTo>
                  <a:pt x="1926454" y="2396"/>
                </a:lnTo>
                <a:lnTo>
                  <a:pt x="1926454" y="2396"/>
                </a:lnTo>
                <a:lnTo>
                  <a:pt x="1935332" y="108928"/>
                </a:lnTo>
                <a:lnTo>
                  <a:pt x="1935332" y="108928"/>
                </a:ln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4" name="Title 4">
            <a:extLst>
              <a:ext uri="{FF2B5EF4-FFF2-40B4-BE49-F238E27FC236}">
                <a16:creationId xmlns:a16="http://schemas.microsoft.com/office/drawing/2014/main" id="{FA713ED9-67A7-4E21-862E-DA09761E5879}"/>
              </a:ext>
            </a:extLst>
          </p:cNvPr>
          <p:cNvSpPr>
            <a:spLocks noGrp="1"/>
          </p:cNvSpPr>
          <p:nvPr>
            <p:ph type="title"/>
          </p:nvPr>
        </p:nvSpPr>
        <p:spPr>
          <a:xfrm>
            <a:off x="979100" y="338833"/>
            <a:ext cx="10233800" cy="967665"/>
          </a:xfrm>
        </p:spPr>
        <p:txBody>
          <a:bodyPr>
            <a:normAutofit/>
          </a:bodyPr>
          <a:lstStyle/>
          <a:p>
            <a:r>
              <a:rPr lang="en-US" sz="5000" dirty="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ea typeface="+mn-ea"/>
                <a:cs typeface="+mn-cs"/>
              </a:rPr>
              <a:t>Chlorophyll is Enhanced at the Front</a:t>
            </a:r>
          </a:p>
        </p:txBody>
      </p:sp>
      <p:pic>
        <p:nvPicPr>
          <p:cNvPr id="16" name="Picture 15">
            <a:extLst>
              <a:ext uri="{FF2B5EF4-FFF2-40B4-BE49-F238E27FC236}">
                <a16:creationId xmlns:a16="http://schemas.microsoft.com/office/drawing/2014/main" id="{38C9A726-F7FA-4076-BDC3-5CAEEC5AB263}"/>
              </a:ext>
            </a:extLst>
          </p:cNvPr>
          <p:cNvPicPr>
            <a:picLocks noChangeAspect="1"/>
          </p:cNvPicPr>
          <p:nvPr/>
        </p:nvPicPr>
        <p:blipFill>
          <a:blip r:embed="rId4"/>
          <a:stretch>
            <a:fillRect/>
          </a:stretch>
        </p:blipFill>
        <p:spPr>
          <a:xfrm>
            <a:off x="1416749" y="1309148"/>
            <a:ext cx="3819525" cy="4552950"/>
          </a:xfrm>
          <a:prstGeom prst="rect">
            <a:avLst/>
          </a:prstGeom>
        </p:spPr>
      </p:pic>
      <p:sp>
        <p:nvSpPr>
          <p:cNvPr id="17" name="Rectangle 16">
            <a:extLst>
              <a:ext uri="{FF2B5EF4-FFF2-40B4-BE49-F238E27FC236}">
                <a16:creationId xmlns:a16="http://schemas.microsoft.com/office/drawing/2014/main" id="{F0318294-C257-42E0-9BEB-72E2182A3ECC}"/>
              </a:ext>
            </a:extLst>
          </p:cNvPr>
          <p:cNvSpPr/>
          <p:nvPr/>
        </p:nvSpPr>
        <p:spPr>
          <a:xfrm>
            <a:off x="7050183" y="2203572"/>
            <a:ext cx="4638578" cy="543739"/>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30000" noProof="0" dirty="0">
                <a:ln>
                  <a:noFill/>
                </a:ln>
                <a:solidFill>
                  <a:prstClr val="white"/>
                </a:solidFill>
                <a:effectLst/>
                <a:uLnTx/>
                <a:uFillTx/>
                <a:latin typeface="Corbel" panose="020B0503020204020204"/>
                <a:ea typeface="+mn-ea"/>
                <a:cs typeface="+mn-cs"/>
              </a:rPr>
              <a:t>Salinity                    Chlorophyll </a:t>
            </a:r>
            <a:r>
              <a:rPr kumimoji="0" lang="en-US" sz="4400" b="0" i="0" u="none" strike="noStrike" kern="1200" cap="none" spc="0" normalizeH="0" baseline="30000" noProof="0" dirty="0">
                <a:ln>
                  <a:noFill/>
                </a:ln>
                <a:solidFill>
                  <a:prstClr val="white"/>
                </a:solidFill>
                <a:effectLst/>
                <a:uLnTx/>
                <a:uFillTx/>
                <a:latin typeface="Corbel" panose="020B0503020204020204"/>
                <a:ea typeface="+mn-ea"/>
                <a:cs typeface="+mn-cs"/>
              </a:rPr>
              <a:t>   </a:t>
            </a:r>
          </a:p>
        </p:txBody>
      </p:sp>
      <p:sp>
        <p:nvSpPr>
          <p:cNvPr id="18" name="Rectangle 17">
            <a:extLst>
              <a:ext uri="{FF2B5EF4-FFF2-40B4-BE49-F238E27FC236}">
                <a16:creationId xmlns:a16="http://schemas.microsoft.com/office/drawing/2014/main" id="{7F472A8E-31E4-47E4-B37A-8382004D54B3}"/>
              </a:ext>
            </a:extLst>
          </p:cNvPr>
          <p:cNvSpPr/>
          <p:nvPr/>
        </p:nvSpPr>
        <p:spPr>
          <a:xfrm rot="16200000">
            <a:off x="-1121364" y="2978212"/>
            <a:ext cx="4638578" cy="502702"/>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30000" noProof="0" dirty="0">
                <a:ln>
                  <a:noFill/>
                </a:ln>
                <a:solidFill>
                  <a:prstClr val="white"/>
                </a:solidFill>
                <a:effectLst/>
                <a:uLnTx/>
                <a:uFillTx/>
                <a:latin typeface="Corbel" panose="020B0503020204020204"/>
                <a:ea typeface="+mn-ea"/>
                <a:cs typeface="+mn-cs"/>
              </a:rPr>
              <a:t>Single Day      Monthly Mean</a:t>
            </a:r>
            <a:endParaRPr kumimoji="0" lang="en-US" sz="4400" b="0" i="0" u="none" strike="noStrike" kern="1200" cap="none" spc="0" normalizeH="0" baseline="30000" noProof="0" dirty="0">
              <a:ln>
                <a:noFill/>
              </a:ln>
              <a:solidFill>
                <a:prstClr val="white"/>
              </a:solidFill>
              <a:effectLst/>
              <a:uLnTx/>
              <a:uFillTx/>
              <a:latin typeface="Corbel" panose="020B0503020204020204"/>
              <a:ea typeface="+mn-ea"/>
              <a:cs typeface="+mn-cs"/>
            </a:endParaRPr>
          </a:p>
        </p:txBody>
      </p:sp>
    </p:spTree>
    <p:extLst>
      <p:ext uri="{BB962C8B-B14F-4D97-AF65-F5344CB8AC3E}">
        <p14:creationId xmlns:p14="http://schemas.microsoft.com/office/powerpoint/2010/main" val="22174240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562BEC7-6400-4D48-80CB-0EF4ACF99DC0}"/>
              </a:ext>
            </a:extLst>
          </p:cNvPr>
          <p:cNvSpPr/>
          <p:nvPr/>
        </p:nvSpPr>
        <p:spPr>
          <a:xfrm>
            <a:off x="674300" y="5978759"/>
            <a:ext cx="5551213" cy="830997"/>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30000" noProof="0" dirty="0">
                <a:ln>
                  <a:noFill/>
                </a:ln>
                <a:solidFill>
                  <a:prstClr val="white"/>
                </a:solidFill>
                <a:effectLst/>
                <a:uLnTx/>
                <a:uFillTx/>
                <a:latin typeface="Corbel" panose="020B0503020204020204"/>
                <a:ea typeface="+mn-ea"/>
                <a:cs typeface="+mn-cs"/>
              </a:rPr>
              <a:t>Ryan JP, Yoder JA, </a:t>
            </a:r>
            <a:r>
              <a:rPr kumimoji="0" lang="en-US" sz="2400" b="0" i="0" u="none" strike="noStrike" kern="1200" cap="none" spc="0" normalizeH="0" baseline="30000" noProof="0" dirty="0" err="1">
                <a:ln>
                  <a:noFill/>
                </a:ln>
                <a:solidFill>
                  <a:prstClr val="white"/>
                </a:solidFill>
                <a:effectLst/>
                <a:uLnTx/>
                <a:uFillTx/>
                <a:latin typeface="Corbel" panose="020B0503020204020204"/>
                <a:ea typeface="+mn-ea"/>
                <a:cs typeface="+mn-cs"/>
              </a:rPr>
              <a:t>Cornillon</a:t>
            </a:r>
            <a:r>
              <a:rPr kumimoji="0" lang="en-US" sz="2400" b="0" i="0" u="none" strike="noStrike" kern="1200" cap="none" spc="0" normalizeH="0" baseline="30000" noProof="0" dirty="0">
                <a:ln>
                  <a:noFill/>
                </a:ln>
                <a:solidFill>
                  <a:prstClr val="white"/>
                </a:solidFill>
                <a:effectLst/>
                <a:uLnTx/>
                <a:uFillTx/>
                <a:latin typeface="Corbel" panose="020B0503020204020204"/>
                <a:ea typeface="+mn-ea"/>
                <a:cs typeface="+mn-cs"/>
              </a:rPr>
              <a:t> PC (1999). Enhanced chlorophyll at the </a:t>
            </a:r>
            <a:r>
              <a:rPr kumimoji="0" lang="en-US" sz="2400" b="0" i="0" u="none" strike="noStrike" kern="1200" cap="none" spc="0" normalizeH="0" baseline="30000" noProof="0" dirty="0" err="1">
                <a:ln>
                  <a:noFill/>
                </a:ln>
                <a:solidFill>
                  <a:prstClr val="white"/>
                </a:solidFill>
                <a:effectLst/>
                <a:uLnTx/>
                <a:uFillTx/>
                <a:latin typeface="Corbel" panose="020B0503020204020204"/>
                <a:ea typeface="+mn-ea"/>
                <a:cs typeface="+mn-cs"/>
              </a:rPr>
              <a:t>shelfbreak</a:t>
            </a:r>
            <a:r>
              <a:rPr kumimoji="0" lang="en-US" sz="2400" b="0" i="0" u="none" strike="noStrike" kern="1200" cap="none" spc="0" normalizeH="0" baseline="30000" noProof="0" dirty="0">
                <a:ln>
                  <a:noFill/>
                </a:ln>
                <a:solidFill>
                  <a:prstClr val="white"/>
                </a:solidFill>
                <a:effectLst/>
                <a:uLnTx/>
                <a:uFillTx/>
                <a:latin typeface="Corbel" panose="020B0503020204020204"/>
                <a:ea typeface="+mn-ea"/>
                <a:cs typeface="+mn-cs"/>
              </a:rPr>
              <a:t> of the Mid-Atlantic Bight and Georges Bank during the spring transition. </a:t>
            </a:r>
            <a:r>
              <a:rPr kumimoji="0" lang="en-US" sz="2400" b="0" i="1" u="none" strike="noStrike" kern="1200" cap="none" spc="0" normalizeH="0" baseline="30000" noProof="0" dirty="0" err="1">
                <a:ln>
                  <a:noFill/>
                </a:ln>
                <a:solidFill>
                  <a:prstClr val="white"/>
                </a:solidFill>
                <a:effectLst/>
                <a:uLnTx/>
                <a:uFillTx/>
                <a:latin typeface="Corbel" panose="020B0503020204020204"/>
                <a:ea typeface="+mn-ea"/>
                <a:cs typeface="+mn-cs"/>
              </a:rPr>
              <a:t>Limnol</a:t>
            </a:r>
            <a:r>
              <a:rPr kumimoji="0" lang="en-US" sz="2400" b="0" i="1" u="none" strike="noStrike" kern="1200" cap="none" spc="0" normalizeH="0" baseline="30000" noProof="0" dirty="0">
                <a:ln>
                  <a:noFill/>
                </a:ln>
                <a:solidFill>
                  <a:prstClr val="white"/>
                </a:solidFill>
                <a:effectLst/>
                <a:uLnTx/>
                <a:uFillTx/>
                <a:latin typeface="Corbel" panose="020B0503020204020204"/>
                <a:ea typeface="+mn-ea"/>
                <a:cs typeface="+mn-cs"/>
              </a:rPr>
              <a:t>. </a:t>
            </a:r>
            <a:r>
              <a:rPr kumimoji="0" lang="en-US" sz="2400" b="0" i="1" u="none" strike="noStrike" kern="1200" cap="none" spc="0" normalizeH="0" baseline="30000" noProof="0" dirty="0" err="1">
                <a:ln>
                  <a:noFill/>
                </a:ln>
                <a:solidFill>
                  <a:prstClr val="white"/>
                </a:solidFill>
                <a:effectLst/>
                <a:uLnTx/>
                <a:uFillTx/>
                <a:latin typeface="Corbel" panose="020B0503020204020204"/>
                <a:ea typeface="+mn-ea"/>
                <a:cs typeface="+mn-cs"/>
              </a:rPr>
              <a:t>Oceanogr</a:t>
            </a:r>
            <a:r>
              <a:rPr kumimoji="0" lang="en-US" sz="2400" b="0" i="0" u="none" strike="noStrike" kern="1200" cap="none" spc="0" normalizeH="0" baseline="30000" noProof="0" dirty="0">
                <a:ln>
                  <a:noFill/>
                </a:ln>
                <a:solidFill>
                  <a:prstClr val="white"/>
                </a:solidFill>
                <a:effectLst/>
                <a:uLnTx/>
                <a:uFillTx/>
                <a:latin typeface="Corbel" panose="020B0503020204020204"/>
                <a:ea typeface="+mn-ea"/>
                <a:cs typeface="+mn-cs"/>
              </a:rPr>
              <a:t>., 44(1): 1–11.</a:t>
            </a:r>
          </a:p>
        </p:txBody>
      </p:sp>
      <p:pic>
        <p:nvPicPr>
          <p:cNvPr id="9" name="Picture 8">
            <a:extLst>
              <a:ext uri="{FF2B5EF4-FFF2-40B4-BE49-F238E27FC236}">
                <a16:creationId xmlns:a16="http://schemas.microsoft.com/office/drawing/2014/main" id="{C1AC599F-8355-455E-B61D-5AE3F4025FF2}"/>
              </a:ext>
            </a:extLst>
          </p:cNvPr>
          <p:cNvPicPr>
            <a:picLocks noChangeAspect="1"/>
          </p:cNvPicPr>
          <p:nvPr/>
        </p:nvPicPr>
        <p:blipFill>
          <a:blip r:embed="rId3"/>
          <a:stretch>
            <a:fillRect/>
          </a:stretch>
        </p:blipFill>
        <p:spPr>
          <a:xfrm>
            <a:off x="6440486" y="2549827"/>
            <a:ext cx="5158448" cy="3231116"/>
          </a:xfrm>
          <a:prstGeom prst="rect">
            <a:avLst/>
          </a:prstGeom>
        </p:spPr>
      </p:pic>
      <p:sp>
        <p:nvSpPr>
          <p:cNvPr id="10" name="Rectangle 9">
            <a:extLst>
              <a:ext uri="{FF2B5EF4-FFF2-40B4-BE49-F238E27FC236}">
                <a16:creationId xmlns:a16="http://schemas.microsoft.com/office/drawing/2014/main" id="{07182D0B-5126-411C-8D67-547CAB22ADDD}"/>
              </a:ext>
            </a:extLst>
          </p:cNvPr>
          <p:cNvSpPr/>
          <p:nvPr/>
        </p:nvSpPr>
        <p:spPr>
          <a:xfrm>
            <a:off x="6530313" y="5978759"/>
            <a:ext cx="5158448" cy="830997"/>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30000" noProof="0" dirty="0">
                <a:ln>
                  <a:noFill/>
                </a:ln>
                <a:solidFill>
                  <a:prstClr val="white"/>
                </a:solidFill>
                <a:effectLst/>
                <a:uLnTx/>
                <a:uFillTx/>
                <a:latin typeface="Corbel" panose="020B0503020204020204"/>
                <a:ea typeface="+mn-ea"/>
                <a:cs typeface="+mn-cs"/>
              </a:rPr>
              <a:t>Marra J, Houghton RW, Garside C (1990). Phytoplankton growth at the shelf-break front in the Middle Atlantic Bight. </a:t>
            </a:r>
            <a:r>
              <a:rPr kumimoji="0" lang="en-US" sz="2400" b="0" i="1" u="none" strike="noStrike" kern="1200" cap="none" spc="0" normalizeH="0" baseline="30000" noProof="0" dirty="0">
                <a:ln>
                  <a:noFill/>
                </a:ln>
                <a:solidFill>
                  <a:prstClr val="white"/>
                </a:solidFill>
                <a:effectLst/>
                <a:uLnTx/>
                <a:uFillTx/>
                <a:latin typeface="Corbel" panose="020B0503020204020204"/>
                <a:ea typeface="+mn-ea"/>
                <a:cs typeface="+mn-cs"/>
              </a:rPr>
              <a:t>J. Mar. Res., </a:t>
            </a:r>
            <a:r>
              <a:rPr kumimoji="0" lang="en-US" sz="2400" b="0" i="0" u="none" strike="noStrike" kern="1200" cap="none" spc="0" normalizeH="0" baseline="30000" noProof="0" dirty="0">
                <a:ln>
                  <a:noFill/>
                </a:ln>
                <a:solidFill>
                  <a:prstClr val="white"/>
                </a:solidFill>
                <a:effectLst/>
                <a:uLnTx/>
                <a:uFillTx/>
                <a:latin typeface="Corbel" panose="020B0503020204020204"/>
                <a:ea typeface="+mn-ea"/>
                <a:cs typeface="+mn-cs"/>
              </a:rPr>
              <a:t>48: 851–868.</a:t>
            </a:r>
          </a:p>
        </p:txBody>
      </p:sp>
      <p:sp>
        <p:nvSpPr>
          <p:cNvPr id="6" name="Freeform: Shape 5">
            <a:extLst>
              <a:ext uri="{FF2B5EF4-FFF2-40B4-BE49-F238E27FC236}">
                <a16:creationId xmlns:a16="http://schemas.microsoft.com/office/drawing/2014/main" id="{2C386635-0450-48F6-BBB3-E61E47CB875F}"/>
              </a:ext>
            </a:extLst>
          </p:cNvPr>
          <p:cNvSpPr/>
          <p:nvPr/>
        </p:nvSpPr>
        <p:spPr>
          <a:xfrm>
            <a:off x="6752374" y="2631206"/>
            <a:ext cx="1970842" cy="2755953"/>
          </a:xfrm>
          <a:custGeom>
            <a:avLst/>
            <a:gdLst>
              <a:gd name="connsiteX0" fmla="*/ 0 w 1935332"/>
              <a:gd name="connsiteY0" fmla="*/ 2674574 h 2674574"/>
              <a:gd name="connsiteX1" fmla="*/ 239697 w 1935332"/>
              <a:gd name="connsiteY1" fmla="*/ 1680275 h 2674574"/>
              <a:gd name="connsiteX2" fmla="*/ 408373 w 1935332"/>
              <a:gd name="connsiteY2" fmla="*/ 1573743 h 2674574"/>
              <a:gd name="connsiteX3" fmla="*/ 603682 w 1935332"/>
              <a:gd name="connsiteY3" fmla="*/ 1085471 h 2674574"/>
              <a:gd name="connsiteX4" fmla="*/ 1065320 w 1935332"/>
              <a:gd name="connsiteY4" fmla="*/ 1147615 h 2674574"/>
              <a:gd name="connsiteX5" fmla="*/ 1171852 w 1935332"/>
              <a:gd name="connsiteY5" fmla="*/ 845774 h 2674574"/>
              <a:gd name="connsiteX6" fmla="*/ 1562470 w 1935332"/>
              <a:gd name="connsiteY6" fmla="*/ 748120 h 2674574"/>
              <a:gd name="connsiteX7" fmla="*/ 1890944 w 1935332"/>
              <a:gd name="connsiteY7" fmla="*/ 100050 h 2674574"/>
              <a:gd name="connsiteX8" fmla="*/ 1917577 w 1935332"/>
              <a:gd name="connsiteY8" fmla="*/ 2396 h 2674574"/>
              <a:gd name="connsiteX9" fmla="*/ 1917577 w 1935332"/>
              <a:gd name="connsiteY9" fmla="*/ 2396 h 2674574"/>
              <a:gd name="connsiteX10" fmla="*/ 1926454 w 1935332"/>
              <a:gd name="connsiteY10" fmla="*/ 2396 h 2674574"/>
              <a:gd name="connsiteX11" fmla="*/ 1926454 w 1935332"/>
              <a:gd name="connsiteY11" fmla="*/ 2396 h 2674574"/>
              <a:gd name="connsiteX12" fmla="*/ 1926454 w 1935332"/>
              <a:gd name="connsiteY12" fmla="*/ 2396 h 2674574"/>
              <a:gd name="connsiteX13" fmla="*/ 1926454 w 1935332"/>
              <a:gd name="connsiteY13" fmla="*/ 2396 h 2674574"/>
              <a:gd name="connsiteX14" fmla="*/ 1935332 w 1935332"/>
              <a:gd name="connsiteY14" fmla="*/ 108928 h 2674574"/>
              <a:gd name="connsiteX15" fmla="*/ 1935332 w 1935332"/>
              <a:gd name="connsiteY15" fmla="*/ 108928 h 2674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935332" h="2674574">
                <a:moveTo>
                  <a:pt x="0" y="2674574"/>
                </a:moveTo>
                <a:cubicBezTo>
                  <a:pt x="85817" y="2269160"/>
                  <a:pt x="171635" y="1863747"/>
                  <a:pt x="239697" y="1680275"/>
                </a:cubicBezTo>
                <a:cubicBezTo>
                  <a:pt x="307759" y="1496803"/>
                  <a:pt x="347709" y="1672877"/>
                  <a:pt x="408373" y="1573743"/>
                </a:cubicBezTo>
                <a:cubicBezTo>
                  <a:pt x="469037" y="1474609"/>
                  <a:pt x="494191" y="1156492"/>
                  <a:pt x="603682" y="1085471"/>
                </a:cubicBezTo>
                <a:cubicBezTo>
                  <a:pt x="713173" y="1014450"/>
                  <a:pt x="970625" y="1187564"/>
                  <a:pt x="1065320" y="1147615"/>
                </a:cubicBezTo>
                <a:cubicBezTo>
                  <a:pt x="1160015" y="1107666"/>
                  <a:pt x="1088994" y="912356"/>
                  <a:pt x="1171852" y="845774"/>
                </a:cubicBezTo>
                <a:cubicBezTo>
                  <a:pt x="1254710" y="779192"/>
                  <a:pt x="1442621" y="872407"/>
                  <a:pt x="1562470" y="748120"/>
                </a:cubicBezTo>
                <a:cubicBezTo>
                  <a:pt x="1682319" y="623833"/>
                  <a:pt x="1831760" y="224337"/>
                  <a:pt x="1890944" y="100050"/>
                </a:cubicBezTo>
                <a:cubicBezTo>
                  <a:pt x="1950128" y="-24237"/>
                  <a:pt x="1917577" y="2396"/>
                  <a:pt x="1917577" y="2396"/>
                </a:cubicBezTo>
                <a:lnTo>
                  <a:pt x="1917577" y="2396"/>
                </a:lnTo>
                <a:lnTo>
                  <a:pt x="1926454" y="2396"/>
                </a:lnTo>
                <a:lnTo>
                  <a:pt x="1926454" y="2396"/>
                </a:lnTo>
                <a:lnTo>
                  <a:pt x="1926454" y="2396"/>
                </a:lnTo>
                <a:lnTo>
                  <a:pt x="1926454" y="2396"/>
                </a:lnTo>
                <a:lnTo>
                  <a:pt x="1935332" y="108928"/>
                </a:lnTo>
                <a:lnTo>
                  <a:pt x="1935332" y="108928"/>
                </a:ln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1" name="Freeform: Shape 10">
            <a:extLst>
              <a:ext uri="{FF2B5EF4-FFF2-40B4-BE49-F238E27FC236}">
                <a16:creationId xmlns:a16="http://schemas.microsoft.com/office/drawing/2014/main" id="{0F889230-CDEF-49DC-A008-DF709799638E}"/>
              </a:ext>
            </a:extLst>
          </p:cNvPr>
          <p:cNvSpPr/>
          <p:nvPr/>
        </p:nvSpPr>
        <p:spPr>
          <a:xfrm>
            <a:off x="9472686" y="2661977"/>
            <a:ext cx="1970842" cy="2755953"/>
          </a:xfrm>
          <a:custGeom>
            <a:avLst/>
            <a:gdLst>
              <a:gd name="connsiteX0" fmla="*/ 0 w 1935332"/>
              <a:gd name="connsiteY0" fmla="*/ 2674574 h 2674574"/>
              <a:gd name="connsiteX1" fmla="*/ 239697 w 1935332"/>
              <a:gd name="connsiteY1" fmla="*/ 1680275 h 2674574"/>
              <a:gd name="connsiteX2" fmla="*/ 408373 w 1935332"/>
              <a:gd name="connsiteY2" fmla="*/ 1573743 h 2674574"/>
              <a:gd name="connsiteX3" fmla="*/ 603682 w 1935332"/>
              <a:gd name="connsiteY3" fmla="*/ 1085471 h 2674574"/>
              <a:gd name="connsiteX4" fmla="*/ 1065320 w 1935332"/>
              <a:gd name="connsiteY4" fmla="*/ 1147615 h 2674574"/>
              <a:gd name="connsiteX5" fmla="*/ 1171852 w 1935332"/>
              <a:gd name="connsiteY5" fmla="*/ 845774 h 2674574"/>
              <a:gd name="connsiteX6" fmla="*/ 1562470 w 1935332"/>
              <a:gd name="connsiteY6" fmla="*/ 748120 h 2674574"/>
              <a:gd name="connsiteX7" fmla="*/ 1890944 w 1935332"/>
              <a:gd name="connsiteY7" fmla="*/ 100050 h 2674574"/>
              <a:gd name="connsiteX8" fmla="*/ 1917577 w 1935332"/>
              <a:gd name="connsiteY8" fmla="*/ 2396 h 2674574"/>
              <a:gd name="connsiteX9" fmla="*/ 1917577 w 1935332"/>
              <a:gd name="connsiteY9" fmla="*/ 2396 h 2674574"/>
              <a:gd name="connsiteX10" fmla="*/ 1926454 w 1935332"/>
              <a:gd name="connsiteY10" fmla="*/ 2396 h 2674574"/>
              <a:gd name="connsiteX11" fmla="*/ 1926454 w 1935332"/>
              <a:gd name="connsiteY11" fmla="*/ 2396 h 2674574"/>
              <a:gd name="connsiteX12" fmla="*/ 1926454 w 1935332"/>
              <a:gd name="connsiteY12" fmla="*/ 2396 h 2674574"/>
              <a:gd name="connsiteX13" fmla="*/ 1926454 w 1935332"/>
              <a:gd name="connsiteY13" fmla="*/ 2396 h 2674574"/>
              <a:gd name="connsiteX14" fmla="*/ 1935332 w 1935332"/>
              <a:gd name="connsiteY14" fmla="*/ 108928 h 2674574"/>
              <a:gd name="connsiteX15" fmla="*/ 1935332 w 1935332"/>
              <a:gd name="connsiteY15" fmla="*/ 108928 h 2674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935332" h="2674574">
                <a:moveTo>
                  <a:pt x="0" y="2674574"/>
                </a:moveTo>
                <a:cubicBezTo>
                  <a:pt x="85817" y="2269160"/>
                  <a:pt x="171635" y="1863747"/>
                  <a:pt x="239697" y="1680275"/>
                </a:cubicBezTo>
                <a:cubicBezTo>
                  <a:pt x="307759" y="1496803"/>
                  <a:pt x="347709" y="1672877"/>
                  <a:pt x="408373" y="1573743"/>
                </a:cubicBezTo>
                <a:cubicBezTo>
                  <a:pt x="469037" y="1474609"/>
                  <a:pt x="494191" y="1156492"/>
                  <a:pt x="603682" y="1085471"/>
                </a:cubicBezTo>
                <a:cubicBezTo>
                  <a:pt x="713173" y="1014450"/>
                  <a:pt x="970625" y="1187564"/>
                  <a:pt x="1065320" y="1147615"/>
                </a:cubicBezTo>
                <a:cubicBezTo>
                  <a:pt x="1160015" y="1107666"/>
                  <a:pt x="1088994" y="912356"/>
                  <a:pt x="1171852" y="845774"/>
                </a:cubicBezTo>
                <a:cubicBezTo>
                  <a:pt x="1254710" y="779192"/>
                  <a:pt x="1442621" y="872407"/>
                  <a:pt x="1562470" y="748120"/>
                </a:cubicBezTo>
                <a:cubicBezTo>
                  <a:pt x="1682319" y="623833"/>
                  <a:pt x="1831760" y="224337"/>
                  <a:pt x="1890944" y="100050"/>
                </a:cubicBezTo>
                <a:cubicBezTo>
                  <a:pt x="1950128" y="-24237"/>
                  <a:pt x="1917577" y="2396"/>
                  <a:pt x="1917577" y="2396"/>
                </a:cubicBezTo>
                <a:lnTo>
                  <a:pt x="1917577" y="2396"/>
                </a:lnTo>
                <a:lnTo>
                  <a:pt x="1926454" y="2396"/>
                </a:lnTo>
                <a:lnTo>
                  <a:pt x="1926454" y="2396"/>
                </a:lnTo>
                <a:lnTo>
                  <a:pt x="1926454" y="2396"/>
                </a:lnTo>
                <a:lnTo>
                  <a:pt x="1926454" y="2396"/>
                </a:lnTo>
                <a:lnTo>
                  <a:pt x="1935332" y="108928"/>
                </a:lnTo>
                <a:lnTo>
                  <a:pt x="1935332" y="108928"/>
                </a:ln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4" name="Title 4">
            <a:extLst>
              <a:ext uri="{FF2B5EF4-FFF2-40B4-BE49-F238E27FC236}">
                <a16:creationId xmlns:a16="http://schemas.microsoft.com/office/drawing/2014/main" id="{FA713ED9-67A7-4E21-862E-DA09761E5879}"/>
              </a:ext>
            </a:extLst>
          </p:cNvPr>
          <p:cNvSpPr>
            <a:spLocks noGrp="1"/>
          </p:cNvSpPr>
          <p:nvPr>
            <p:ph type="title"/>
          </p:nvPr>
        </p:nvSpPr>
        <p:spPr>
          <a:xfrm>
            <a:off x="979100" y="338833"/>
            <a:ext cx="10233800" cy="967665"/>
          </a:xfrm>
        </p:spPr>
        <p:txBody>
          <a:bodyPr>
            <a:normAutofit/>
          </a:bodyPr>
          <a:lstStyle/>
          <a:p>
            <a:r>
              <a:rPr lang="en-US" sz="5000" dirty="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ea typeface="+mn-ea"/>
                <a:cs typeface="+mn-cs"/>
              </a:rPr>
              <a:t>Chlorophyll is Enhanced at the Front</a:t>
            </a:r>
          </a:p>
        </p:txBody>
      </p:sp>
      <p:pic>
        <p:nvPicPr>
          <p:cNvPr id="16" name="Picture 15">
            <a:extLst>
              <a:ext uri="{FF2B5EF4-FFF2-40B4-BE49-F238E27FC236}">
                <a16:creationId xmlns:a16="http://schemas.microsoft.com/office/drawing/2014/main" id="{38C9A726-F7FA-4076-BDC3-5CAEEC5AB263}"/>
              </a:ext>
            </a:extLst>
          </p:cNvPr>
          <p:cNvPicPr>
            <a:picLocks noChangeAspect="1"/>
          </p:cNvPicPr>
          <p:nvPr/>
        </p:nvPicPr>
        <p:blipFill>
          <a:blip r:embed="rId4"/>
          <a:stretch>
            <a:fillRect/>
          </a:stretch>
        </p:blipFill>
        <p:spPr>
          <a:xfrm>
            <a:off x="1416749" y="1309148"/>
            <a:ext cx="3819525" cy="4552950"/>
          </a:xfrm>
          <a:prstGeom prst="rect">
            <a:avLst/>
          </a:prstGeom>
        </p:spPr>
      </p:pic>
      <p:sp>
        <p:nvSpPr>
          <p:cNvPr id="17" name="Rectangle 16">
            <a:extLst>
              <a:ext uri="{FF2B5EF4-FFF2-40B4-BE49-F238E27FC236}">
                <a16:creationId xmlns:a16="http://schemas.microsoft.com/office/drawing/2014/main" id="{F0318294-C257-42E0-9BEB-72E2182A3ECC}"/>
              </a:ext>
            </a:extLst>
          </p:cNvPr>
          <p:cNvSpPr/>
          <p:nvPr/>
        </p:nvSpPr>
        <p:spPr>
          <a:xfrm>
            <a:off x="7050183" y="2203572"/>
            <a:ext cx="4638578" cy="543739"/>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30000" noProof="0" dirty="0">
                <a:ln>
                  <a:noFill/>
                </a:ln>
                <a:solidFill>
                  <a:prstClr val="white"/>
                </a:solidFill>
                <a:effectLst/>
                <a:uLnTx/>
                <a:uFillTx/>
                <a:latin typeface="Corbel" panose="020B0503020204020204"/>
                <a:ea typeface="+mn-ea"/>
                <a:cs typeface="+mn-cs"/>
              </a:rPr>
              <a:t>Salinity                    Chlorophyll </a:t>
            </a:r>
            <a:r>
              <a:rPr kumimoji="0" lang="en-US" sz="4400" b="0" i="0" u="none" strike="noStrike" kern="1200" cap="none" spc="0" normalizeH="0" baseline="30000" noProof="0" dirty="0">
                <a:ln>
                  <a:noFill/>
                </a:ln>
                <a:solidFill>
                  <a:prstClr val="white"/>
                </a:solidFill>
                <a:effectLst/>
                <a:uLnTx/>
                <a:uFillTx/>
                <a:latin typeface="Corbel" panose="020B0503020204020204"/>
                <a:ea typeface="+mn-ea"/>
                <a:cs typeface="+mn-cs"/>
              </a:rPr>
              <a:t>   </a:t>
            </a:r>
          </a:p>
        </p:txBody>
      </p:sp>
      <p:pic>
        <p:nvPicPr>
          <p:cNvPr id="12" name="Picture 11">
            <a:extLst>
              <a:ext uri="{FF2B5EF4-FFF2-40B4-BE49-F238E27FC236}">
                <a16:creationId xmlns:a16="http://schemas.microsoft.com/office/drawing/2014/main" id="{F350499E-C210-487F-A52D-DB4941EE8FB2}"/>
              </a:ext>
            </a:extLst>
          </p:cNvPr>
          <p:cNvPicPr>
            <a:picLocks noChangeAspect="1"/>
          </p:cNvPicPr>
          <p:nvPr/>
        </p:nvPicPr>
        <p:blipFill>
          <a:blip r:embed="rId5"/>
          <a:stretch>
            <a:fillRect/>
          </a:stretch>
        </p:blipFill>
        <p:spPr>
          <a:xfrm>
            <a:off x="3484670" y="2135336"/>
            <a:ext cx="5460309" cy="4455398"/>
          </a:xfrm>
          <a:prstGeom prst="rect">
            <a:avLst/>
          </a:prstGeom>
        </p:spPr>
      </p:pic>
      <p:cxnSp>
        <p:nvCxnSpPr>
          <p:cNvPr id="3" name="Straight Arrow Connector 2">
            <a:extLst>
              <a:ext uri="{FF2B5EF4-FFF2-40B4-BE49-F238E27FC236}">
                <a16:creationId xmlns:a16="http://schemas.microsoft.com/office/drawing/2014/main" id="{FFAEE083-ED43-4C17-90EF-D0BB47380858}"/>
              </a:ext>
            </a:extLst>
          </p:cNvPr>
          <p:cNvCxnSpPr>
            <a:cxnSpLocks/>
          </p:cNvCxnSpPr>
          <p:nvPr/>
        </p:nvCxnSpPr>
        <p:spPr>
          <a:xfrm>
            <a:off x="2862757" y="2203572"/>
            <a:ext cx="751300" cy="1025991"/>
          </a:xfrm>
          <a:prstGeom prst="straightConnector1">
            <a:avLst/>
          </a:prstGeom>
          <a:ln w="76200">
            <a:solidFill>
              <a:srgbClr val="F000DF"/>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366EE62F-CE56-457A-B3D2-4CC2F6388E64}"/>
              </a:ext>
            </a:extLst>
          </p:cNvPr>
          <p:cNvCxnSpPr>
            <a:cxnSpLocks/>
          </p:cNvCxnSpPr>
          <p:nvPr/>
        </p:nvCxnSpPr>
        <p:spPr>
          <a:xfrm flipH="1" flipV="1">
            <a:off x="4604657" y="3573499"/>
            <a:ext cx="5464629" cy="85971"/>
          </a:xfrm>
          <a:prstGeom prst="straightConnector1">
            <a:avLst/>
          </a:prstGeom>
          <a:ln w="76200">
            <a:solidFill>
              <a:srgbClr val="F000DF"/>
            </a:solidFill>
            <a:tailEnd type="triangle"/>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B947D43C-AA36-4F5B-9E6A-18BACBBBB5E7}"/>
              </a:ext>
            </a:extLst>
          </p:cNvPr>
          <p:cNvSpPr/>
          <p:nvPr/>
        </p:nvSpPr>
        <p:spPr>
          <a:xfrm rot="16200000">
            <a:off x="-1121364" y="2978212"/>
            <a:ext cx="4638578" cy="502702"/>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30000" noProof="0" dirty="0">
                <a:ln>
                  <a:noFill/>
                </a:ln>
                <a:solidFill>
                  <a:prstClr val="white"/>
                </a:solidFill>
                <a:effectLst/>
                <a:uLnTx/>
                <a:uFillTx/>
                <a:latin typeface="Corbel" panose="020B0503020204020204"/>
                <a:ea typeface="+mn-ea"/>
                <a:cs typeface="+mn-cs"/>
              </a:rPr>
              <a:t>Single Day      Monthly Mean</a:t>
            </a:r>
            <a:endParaRPr kumimoji="0" lang="en-US" sz="4400" b="0" i="0" u="none" strike="noStrike" kern="1200" cap="none" spc="0" normalizeH="0" baseline="30000" noProof="0" dirty="0">
              <a:ln>
                <a:noFill/>
              </a:ln>
              <a:solidFill>
                <a:prstClr val="white"/>
              </a:solidFill>
              <a:effectLst/>
              <a:uLnTx/>
              <a:uFillTx/>
              <a:latin typeface="Corbel" panose="020B0503020204020204"/>
              <a:ea typeface="+mn-ea"/>
              <a:cs typeface="+mn-cs"/>
            </a:endParaRPr>
          </a:p>
        </p:txBody>
      </p:sp>
    </p:spTree>
    <p:extLst>
      <p:ext uri="{BB962C8B-B14F-4D97-AF65-F5344CB8AC3E}">
        <p14:creationId xmlns:p14="http://schemas.microsoft.com/office/powerpoint/2010/main" val="26974583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08E220E-A482-4E6D-BEEF-C6074E8C02E3}"/>
              </a:ext>
            </a:extLst>
          </p:cNvPr>
          <p:cNvPicPr>
            <a:picLocks noChangeAspect="1"/>
          </p:cNvPicPr>
          <p:nvPr/>
        </p:nvPicPr>
        <p:blipFill>
          <a:blip r:embed="rId2"/>
          <a:stretch>
            <a:fillRect/>
          </a:stretch>
        </p:blipFill>
        <p:spPr>
          <a:xfrm>
            <a:off x="979100" y="1266546"/>
            <a:ext cx="4932100" cy="4862086"/>
          </a:xfrm>
          <a:prstGeom prst="rect">
            <a:avLst/>
          </a:prstGeom>
        </p:spPr>
      </p:pic>
      <p:sp>
        <p:nvSpPr>
          <p:cNvPr id="6" name="Rectangle 5">
            <a:extLst>
              <a:ext uri="{FF2B5EF4-FFF2-40B4-BE49-F238E27FC236}">
                <a16:creationId xmlns:a16="http://schemas.microsoft.com/office/drawing/2014/main" id="{CD8A5B7C-7D62-423B-8CD7-949BE9CDC154}"/>
              </a:ext>
            </a:extLst>
          </p:cNvPr>
          <p:cNvSpPr/>
          <p:nvPr/>
        </p:nvSpPr>
        <p:spPr>
          <a:xfrm>
            <a:off x="880761" y="6184408"/>
            <a:ext cx="5383405" cy="830997"/>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30000" noProof="0" dirty="0">
                <a:ln>
                  <a:noFill/>
                </a:ln>
                <a:solidFill>
                  <a:prstClr val="white"/>
                </a:solidFill>
                <a:effectLst/>
                <a:uLnTx/>
                <a:uFillTx/>
                <a:latin typeface="Corbel" panose="020B0503020204020204"/>
                <a:ea typeface="+mn-ea"/>
                <a:cs typeface="+mn-cs"/>
              </a:rPr>
              <a:t>Zhang, WG, </a:t>
            </a:r>
            <a:r>
              <a:rPr kumimoji="0" lang="en-US" sz="2400" b="0" i="0" u="none" strike="noStrike" kern="1200" cap="none" spc="0" normalizeH="0" baseline="30000" noProof="0" dirty="0" err="1">
                <a:ln>
                  <a:noFill/>
                </a:ln>
                <a:solidFill>
                  <a:prstClr val="white"/>
                </a:solidFill>
                <a:effectLst/>
                <a:uLnTx/>
                <a:uFillTx/>
                <a:latin typeface="Corbel" panose="020B0503020204020204"/>
                <a:ea typeface="+mn-ea"/>
                <a:cs typeface="+mn-cs"/>
              </a:rPr>
              <a:t>McGillicuddy</a:t>
            </a:r>
            <a:r>
              <a:rPr kumimoji="0" lang="en-US" sz="2400" b="0" i="0" u="none" strike="noStrike" kern="1200" cap="none" spc="0" normalizeH="0" baseline="30000" noProof="0" dirty="0">
                <a:ln>
                  <a:noFill/>
                </a:ln>
                <a:solidFill>
                  <a:prstClr val="white"/>
                </a:solidFill>
                <a:effectLst/>
                <a:uLnTx/>
                <a:uFillTx/>
                <a:latin typeface="Corbel" panose="020B0503020204020204"/>
                <a:ea typeface="+mn-ea"/>
                <a:cs typeface="+mn-cs"/>
              </a:rPr>
              <a:t> DJ, </a:t>
            </a:r>
            <a:r>
              <a:rPr kumimoji="0" lang="en-US" sz="2400" b="0" i="0" u="none" strike="noStrike" kern="1200" cap="none" spc="0" normalizeH="0" baseline="30000" noProof="0" dirty="0" err="1">
                <a:ln>
                  <a:noFill/>
                </a:ln>
                <a:solidFill>
                  <a:prstClr val="white"/>
                </a:solidFill>
                <a:effectLst/>
                <a:uLnTx/>
                <a:uFillTx/>
                <a:latin typeface="Corbel" panose="020B0503020204020204"/>
                <a:ea typeface="+mn-ea"/>
                <a:cs typeface="+mn-cs"/>
              </a:rPr>
              <a:t>Gawarkiewicz</a:t>
            </a:r>
            <a:r>
              <a:rPr kumimoji="0" lang="en-US" sz="2400" b="0" i="0" u="none" strike="noStrike" kern="1200" cap="none" spc="0" normalizeH="0" baseline="30000" noProof="0" dirty="0">
                <a:ln>
                  <a:noFill/>
                </a:ln>
                <a:solidFill>
                  <a:prstClr val="white"/>
                </a:solidFill>
                <a:effectLst/>
                <a:uLnTx/>
                <a:uFillTx/>
                <a:latin typeface="Corbel" panose="020B0503020204020204"/>
                <a:ea typeface="+mn-ea"/>
                <a:cs typeface="+mn-cs"/>
              </a:rPr>
              <a:t> GG (2013), Is biological productivity enhanced at the New England </a:t>
            </a:r>
            <a:r>
              <a:rPr kumimoji="0" lang="en-US" sz="2400" b="0" i="0" u="none" strike="noStrike" kern="1200" cap="none" spc="0" normalizeH="0" baseline="30000" noProof="0" dirty="0" err="1">
                <a:ln>
                  <a:noFill/>
                </a:ln>
                <a:solidFill>
                  <a:prstClr val="white"/>
                </a:solidFill>
                <a:effectLst/>
                <a:uLnTx/>
                <a:uFillTx/>
                <a:latin typeface="Corbel" panose="020B0503020204020204"/>
                <a:ea typeface="+mn-ea"/>
                <a:cs typeface="+mn-cs"/>
              </a:rPr>
              <a:t>shelfbreak</a:t>
            </a:r>
            <a:r>
              <a:rPr kumimoji="0" lang="en-US" sz="2400" b="0" i="0" u="none" strike="noStrike" kern="1200" cap="none" spc="0" normalizeH="0" baseline="30000" noProof="0" dirty="0">
                <a:ln>
                  <a:noFill/>
                </a:ln>
                <a:solidFill>
                  <a:prstClr val="white"/>
                </a:solidFill>
                <a:effectLst/>
                <a:uLnTx/>
                <a:uFillTx/>
                <a:latin typeface="Corbel" panose="020B0503020204020204"/>
                <a:ea typeface="+mn-ea"/>
                <a:cs typeface="+mn-cs"/>
              </a:rPr>
              <a:t> front? </a:t>
            </a:r>
            <a:r>
              <a:rPr kumimoji="0" lang="en-US" sz="2400" b="0" i="1" u="none" strike="noStrike" kern="1200" cap="none" spc="0" normalizeH="0" baseline="30000" noProof="0" dirty="0">
                <a:ln>
                  <a:noFill/>
                </a:ln>
                <a:solidFill>
                  <a:prstClr val="white"/>
                </a:solidFill>
                <a:effectLst/>
                <a:uLnTx/>
                <a:uFillTx/>
                <a:latin typeface="Corbel" panose="020B0503020204020204"/>
                <a:ea typeface="+mn-ea"/>
                <a:cs typeface="+mn-cs"/>
              </a:rPr>
              <a:t>J. </a:t>
            </a:r>
            <a:r>
              <a:rPr kumimoji="0" lang="en-US" sz="2400" b="0" i="1" u="none" strike="noStrike" kern="1200" cap="none" spc="0" normalizeH="0" baseline="30000" noProof="0" dirty="0" err="1">
                <a:ln>
                  <a:noFill/>
                </a:ln>
                <a:solidFill>
                  <a:prstClr val="white"/>
                </a:solidFill>
                <a:effectLst/>
                <a:uLnTx/>
                <a:uFillTx/>
                <a:latin typeface="Corbel" panose="020B0503020204020204"/>
                <a:ea typeface="+mn-ea"/>
                <a:cs typeface="+mn-cs"/>
              </a:rPr>
              <a:t>Geophys</a:t>
            </a:r>
            <a:r>
              <a:rPr kumimoji="0" lang="en-US" sz="2400" b="0" i="1" u="none" strike="noStrike" kern="1200" cap="none" spc="0" normalizeH="0" baseline="30000" noProof="0" dirty="0">
                <a:ln>
                  <a:noFill/>
                </a:ln>
                <a:solidFill>
                  <a:prstClr val="white"/>
                </a:solidFill>
                <a:effectLst/>
                <a:uLnTx/>
                <a:uFillTx/>
                <a:latin typeface="Corbel" panose="020B0503020204020204"/>
                <a:ea typeface="+mn-ea"/>
                <a:cs typeface="+mn-cs"/>
              </a:rPr>
              <a:t>. Res. Oceans</a:t>
            </a:r>
            <a:r>
              <a:rPr kumimoji="0" lang="en-US" sz="2400" b="0" i="0" u="none" strike="noStrike" kern="1200" cap="none" spc="0" normalizeH="0" baseline="30000" noProof="0" dirty="0">
                <a:ln>
                  <a:noFill/>
                </a:ln>
                <a:solidFill>
                  <a:prstClr val="white"/>
                </a:solidFill>
                <a:effectLst/>
                <a:uLnTx/>
                <a:uFillTx/>
                <a:latin typeface="Corbel" panose="020B0503020204020204"/>
                <a:ea typeface="+mn-ea"/>
                <a:cs typeface="+mn-cs"/>
              </a:rPr>
              <a:t>, 118: 517–535.</a:t>
            </a:r>
          </a:p>
        </p:txBody>
      </p:sp>
      <p:pic>
        <p:nvPicPr>
          <p:cNvPr id="3" name="Picture 2">
            <a:extLst>
              <a:ext uri="{FF2B5EF4-FFF2-40B4-BE49-F238E27FC236}">
                <a16:creationId xmlns:a16="http://schemas.microsoft.com/office/drawing/2014/main" id="{1B80A348-9ED3-4C94-9290-732CC07F2D7F}"/>
              </a:ext>
            </a:extLst>
          </p:cNvPr>
          <p:cNvPicPr>
            <a:picLocks noChangeAspect="1"/>
          </p:cNvPicPr>
          <p:nvPr/>
        </p:nvPicPr>
        <p:blipFill>
          <a:blip r:embed="rId3"/>
          <a:stretch>
            <a:fillRect/>
          </a:stretch>
        </p:blipFill>
        <p:spPr>
          <a:xfrm>
            <a:off x="6445735" y="2474090"/>
            <a:ext cx="5017151" cy="2486950"/>
          </a:xfrm>
          <a:prstGeom prst="rect">
            <a:avLst/>
          </a:prstGeom>
        </p:spPr>
      </p:pic>
      <p:sp>
        <p:nvSpPr>
          <p:cNvPr id="7" name="Rectangle 6">
            <a:extLst>
              <a:ext uri="{FF2B5EF4-FFF2-40B4-BE49-F238E27FC236}">
                <a16:creationId xmlns:a16="http://schemas.microsoft.com/office/drawing/2014/main" id="{5048ED97-D56B-4FCA-BA91-579CE9640ACB}"/>
              </a:ext>
            </a:extLst>
          </p:cNvPr>
          <p:cNvSpPr/>
          <p:nvPr/>
        </p:nvSpPr>
        <p:spPr>
          <a:xfrm>
            <a:off x="6597383" y="5238976"/>
            <a:ext cx="4713856" cy="1077218"/>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30000" noProof="0" dirty="0">
                <a:ln>
                  <a:noFill/>
                </a:ln>
                <a:solidFill>
                  <a:prstClr val="white"/>
                </a:solidFill>
                <a:effectLst/>
                <a:uLnTx/>
                <a:uFillTx/>
                <a:latin typeface="Corbel" panose="020B0503020204020204"/>
                <a:ea typeface="+mn-ea"/>
                <a:cs typeface="+mn-cs"/>
              </a:rPr>
              <a:t>Hales B, Vaillancourt R, Prieto L, Marra J, Houghton R, Hebert D (2009a). High-resolution surveys of the biogeochemistry of the New England </a:t>
            </a:r>
            <a:r>
              <a:rPr kumimoji="0" lang="en-US" sz="2400" b="0" i="0" u="none" strike="noStrike" kern="1200" cap="none" spc="0" normalizeH="0" baseline="30000" noProof="0" dirty="0" err="1">
                <a:ln>
                  <a:noFill/>
                </a:ln>
                <a:solidFill>
                  <a:prstClr val="white"/>
                </a:solidFill>
                <a:effectLst/>
                <a:uLnTx/>
                <a:uFillTx/>
                <a:latin typeface="Corbel" panose="020B0503020204020204"/>
                <a:ea typeface="+mn-ea"/>
                <a:cs typeface="+mn-cs"/>
              </a:rPr>
              <a:t>shelfbreak</a:t>
            </a:r>
            <a:r>
              <a:rPr kumimoji="0" lang="en-US" sz="2400" b="0" i="0" u="none" strike="noStrike" kern="1200" cap="none" spc="0" normalizeH="0" baseline="30000" noProof="0" dirty="0">
                <a:ln>
                  <a:noFill/>
                </a:ln>
                <a:solidFill>
                  <a:prstClr val="white"/>
                </a:solidFill>
                <a:effectLst/>
                <a:uLnTx/>
                <a:uFillTx/>
                <a:latin typeface="Corbel" panose="020B0503020204020204"/>
                <a:ea typeface="+mn-ea"/>
                <a:cs typeface="+mn-cs"/>
              </a:rPr>
              <a:t> front during Summer, 2002. J. Mar. Syst., 78: 426-441.</a:t>
            </a:r>
          </a:p>
        </p:txBody>
      </p:sp>
      <p:sp>
        <p:nvSpPr>
          <p:cNvPr id="10" name="Title 4">
            <a:extLst>
              <a:ext uri="{FF2B5EF4-FFF2-40B4-BE49-F238E27FC236}">
                <a16:creationId xmlns:a16="http://schemas.microsoft.com/office/drawing/2014/main" id="{E821338E-48B6-4EB0-AD1C-C325DD6C3D4F}"/>
              </a:ext>
            </a:extLst>
          </p:cNvPr>
          <p:cNvSpPr txBox="1">
            <a:spLocks/>
          </p:cNvSpPr>
          <p:nvPr/>
        </p:nvSpPr>
        <p:spPr>
          <a:xfrm>
            <a:off x="8703849" y="975485"/>
            <a:ext cx="3184190" cy="96766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5000" b="0" i="0" u="none" strike="noStrike" kern="1200" cap="none" spc="0" normalizeH="0" baseline="0" noProof="0" dirty="0">
                <a:ln>
                  <a:noFill/>
                </a:ln>
                <a:gradFill flip="none" rotWithShape="1">
                  <a:gsLst>
                    <a:gs pos="15000">
                      <a:srgbClr val="94D7E4"/>
                    </a:gs>
                    <a:gs pos="73000">
                      <a:srgbClr val="94D7E4">
                        <a:lumMod val="60000"/>
                        <a:lumOff val="40000"/>
                      </a:srgbClr>
                    </a:gs>
                    <a:gs pos="0">
                      <a:srgbClr val="94D7E4">
                        <a:lumMod val="90000"/>
                        <a:lumOff val="10000"/>
                      </a:srgbClr>
                    </a:gs>
                    <a:gs pos="100000">
                      <a:srgbClr val="94D7E4">
                        <a:lumMod val="0"/>
                        <a:lumOff val="100000"/>
                      </a:srgbClr>
                    </a:gs>
                  </a:gsLst>
                  <a:lin ang="16200000" scaled="1"/>
                  <a:tileRect/>
                </a:gradFill>
                <a:effectLst/>
                <a:uLnTx/>
                <a:uFillTx/>
                <a:latin typeface="Corbel" panose="020B0503020204020204"/>
                <a:ea typeface="+mj-ea"/>
                <a:cs typeface="+mj-cs"/>
              </a:rPr>
              <a:t>… Or is it?</a:t>
            </a:r>
          </a:p>
        </p:txBody>
      </p:sp>
      <p:sp>
        <p:nvSpPr>
          <p:cNvPr id="12" name="Title 4">
            <a:extLst>
              <a:ext uri="{FF2B5EF4-FFF2-40B4-BE49-F238E27FC236}">
                <a16:creationId xmlns:a16="http://schemas.microsoft.com/office/drawing/2014/main" id="{A3A49CAC-074F-424E-85C0-3C4A5D73E2DD}"/>
              </a:ext>
            </a:extLst>
          </p:cNvPr>
          <p:cNvSpPr txBox="1">
            <a:spLocks/>
          </p:cNvSpPr>
          <p:nvPr/>
        </p:nvSpPr>
        <p:spPr>
          <a:xfrm>
            <a:off x="979100" y="338833"/>
            <a:ext cx="10233800" cy="96766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r>
              <a:rPr lang="en-US" sz="500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ea typeface="+mn-ea"/>
                <a:cs typeface="+mn-cs"/>
              </a:rPr>
              <a:t>Chlorophyll is Enhanced at the Front</a:t>
            </a:r>
            <a:endParaRPr lang="en-US" sz="5000" dirty="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ea typeface="+mn-ea"/>
              <a:cs typeface="+mn-cs"/>
            </a:endParaRPr>
          </a:p>
        </p:txBody>
      </p:sp>
    </p:spTree>
    <p:extLst>
      <p:ext uri="{BB962C8B-B14F-4D97-AF65-F5344CB8AC3E}">
        <p14:creationId xmlns:p14="http://schemas.microsoft.com/office/powerpoint/2010/main" val="9730268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E5F333B1-055A-4541-912B-189E89585809}"/>
              </a:ext>
            </a:extLst>
          </p:cNvPr>
          <p:cNvPicPr>
            <a:picLocks noChangeAspect="1"/>
          </p:cNvPicPr>
          <p:nvPr/>
        </p:nvPicPr>
        <p:blipFill rotWithShape="1">
          <a:blip r:embed="rId2"/>
          <a:srcRect l="49776"/>
          <a:stretch/>
        </p:blipFill>
        <p:spPr>
          <a:xfrm>
            <a:off x="74623" y="2983180"/>
            <a:ext cx="3322549" cy="3074290"/>
          </a:xfrm>
          <a:prstGeom prst="rect">
            <a:avLst/>
          </a:prstGeom>
        </p:spPr>
      </p:pic>
      <p:sp>
        <p:nvSpPr>
          <p:cNvPr id="2" name="Rectangle 1">
            <a:extLst>
              <a:ext uri="{FF2B5EF4-FFF2-40B4-BE49-F238E27FC236}">
                <a16:creationId xmlns:a16="http://schemas.microsoft.com/office/drawing/2014/main" id="{7C00573F-B5C7-4696-BFE8-2D2C0E214A86}"/>
              </a:ext>
            </a:extLst>
          </p:cNvPr>
          <p:cNvSpPr/>
          <p:nvPr/>
        </p:nvSpPr>
        <p:spPr>
          <a:xfrm>
            <a:off x="0" y="6110193"/>
            <a:ext cx="4158327" cy="830997"/>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30000" noProof="0" dirty="0">
                <a:ln>
                  <a:noFill/>
                </a:ln>
                <a:solidFill>
                  <a:prstClr val="white"/>
                </a:solidFill>
                <a:effectLst/>
                <a:uLnTx/>
                <a:uFillTx/>
                <a:latin typeface="Corbel" panose="020B0503020204020204"/>
                <a:ea typeface="+mn-ea"/>
                <a:cs typeface="+mn-cs"/>
              </a:rPr>
              <a:t>Chapman DC, Lentz SJ (1994). Trapping of a Coastal Density Front by the Bottom Boundary Layer. </a:t>
            </a:r>
            <a:r>
              <a:rPr kumimoji="0" lang="en-US" sz="2400" b="0" i="1" u="none" strike="noStrike" kern="1200" cap="none" spc="0" normalizeH="0" baseline="30000" noProof="0" dirty="0">
                <a:ln>
                  <a:noFill/>
                </a:ln>
                <a:solidFill>
                  <a:prstClr val="white"/>
                </a:solidFill>
                <a:effectLst/>
                <a:uLnTx/>
                <a:uFillTx/>
                <a:latin typeface="Corbel" panose="020B0503020204020204"/>
                <a:ea typeface="+mn-ea"/>
                <a:cs typeface="+mn-cs"/>
              </a:rPr>
              <a:t>J. Phys. </a:t>
            </a:r>
            <a:r>
              <a:rPr kumimoji="0" lang="en-US" sz="2400" b="0" i="1" u="none" strike="noStrike" kern="1200" cap="none" spc="0" normalizeH="0" baseline="30000" noProof="0" dirty="0" err="1">
                <a:ln>
                  <a:noFill/>
                </a:ln>
                <a:solidFill>
                  <a:prstClr val="white"/>
                </a:solidFill>
                <a:effectLst/>
                <a:uLnTx/>
                <a:uFillTx/>
                <a:latin typeface="Corbel" panose="020B0503020204020204"/>
                <a:ea typeface="+mn-ea"/>
                <a:cs typeface="+mn-cs"/>
              </a:rPr>
              <a:t>Oceanogr</a:t>
            </a:r>
            <a:r>
              <a:rPr kumimoji="0" lang="en-US" sz="2400" b="0" i="1" u="none" strike="noStrike" kern="1200" cap="none" spc="0" normalizeH="0" baseline="30000" noProof="0" dirty="0">
                <a:ln>
                  <a:noFill/>
                </a:ln>
                <a:solidFill>
                  <a:prstClr val="white"/>
                </a:solidFill>
                <a:effectLst/>
                <a:uLnTx/>
                <a:uFillTx/>
                <a:latin typeface="Corbel" panose="020B0503020204020204"/>
                <a:ea typeface="+mn-ea"/>
                <a:cs typeface="+mn-cs"/>
              </a:rPr>
              <a:t>., </a:t>
            </a:r>
            <a:r>
              <a:rPr kumimoji="0" lang="en-US" sz="2400" b="0" i="0" u="none" strike="noStrike" kern="1200" cap="none" spc="0" normalizeH="0" baseline="30000" noProof="0" dirty="0">
                <a:ln>
                  <a:noFill/>
                </a:ln>
                <a:solidFill>
                  <a:prstClr val="white"/>
                </a:solidFill>
                <a:effectLst/>
                <a:uLnTx/>
                <a:uFillTx/>
                <a:latin typeface="Corbel" panose="020B0503020204020204"/>
                <a:ea typeface="+mn-ea"/>
                <a:cs typeface="+mn-cs"/>
              </a:rPr>
              <a:t>24: 1464–1479.</a:t>
            </a:r>
          </a:p>
        </p:txBody>
      </p:sp>
      <p:sp>
        <p:nvSpPr>
          <p:cNvPr id="9" name="Rectangle 8">
            <a:extLst>
              <a:ext uri="{FF2B5EF4-FFF2-40B4-BE49-F238E27FC236}">
                <a16:creationId xmlns:a16="http://schemas.microsoft.com/office/drawing/2014/main" id="{0B49538B-9581-4686-B427-7E4AC2CBEB24}"/>
              </a:ext>
            </a:extLst>
          </p:cNvPr>
          <p:cNvSpPr/>
          <p:nvPr/>
        </p:nvSpPr>
        <p:spPr>
          <a:xfrm rot="17861248">
            <a:off x="864502" y="4690439"/>
            <a:ext cx="825570" cy="423449"/>
          </a:xfrm>
          <a:prstGeom prst="rect">
            <a:avLst/>
          </a:prstGeom>
        </p:spPr>
        <p:txBody>
          <a:bodyPr wrap="square">
            <a:spAutoFit/>
          </a:bodyPr>
          <a:lstStyle/>
          <a:p>
            <a:pPr marL="0" marR="0" lvl="0" indent="0" algn="l" defTabSz="457200" rtl="0" eaLnBrk="1" fontAlgn="auto" latinLnBrk="0" hangingPunct="1">
              <a:lnSpc>
                <a:spcPct val="150000"/>
              </a:lnSpc>
              <a:spcBef>
                <a:spcPts val="0"/>
              </a:spcBef>
              <a:spcAft>
                <a:spcPts val="1200"/>
              </a:spcAft>
              <a:buClrTx/>
              <a:buSzTx/>
              <a:buFontTx/>
              <a:buNone/>
              <a:tabLst/>
              <a:defRPr/>
            </a:pPr>
            <a:r>
              <a:rPr kumimoji="0" lang="en-US" sz="2400" b="0" i="0" u="none" strike="noStrike" kern="1200" cap="none" spc="0" normalizeH="0" baseline="30000" noProof="0" dirty="0">
                <a:ln>
                  <a:noFill/>
                </a:ln>
                <a:solidFill>
                  <a:prstClr val="black"/>
                </a:solidFill>
                <a:effectLst/>
                <a:uLnTx/>
                <a:uFillTx/>
                <a:latin typeface="Corbel" panose="020B0503020204020204"/>
                <a:ea typeface="+mn-ea"/>
                <a:cs typeface="+mn-cs"/>
              </a:rPr>
              <a:t>FRONT</a:t>
            </a:r>
            <a:endParaRPr kumimoji="0" lang="fr-FR" sz="2400" b="0" i="0" u="none" strike="noStrike" kern="1200" cap="none" spc="0" normalizeH="0" baseline="30000" noProof="0" dirty="0">
              <a:ln>
                <a:noFill/>
              </a:ln>
              <a:solidFill>
                <a:prstClr val="black"/>
              </a:solidFill>
              <a:effectLst/>
              <a:uLnTx/>
              <a:uFillTx/>
              <a:latin typeface="Corbel" panose="020B0503020204020204"/>
              <a:ea typeface="+mn-ea"/>
              <a:cs typeface="+mn-cs"/>
            </a:endParaRPr>
          </a:p>
        </p:txBody>
      </p:sp>
      <p:sp>
        <p:nvSpPr>
          <p:cNvPr id="10" name="TextBox 9">
            <a:extLst>
              <a:ext uri="{FF2B5EF4-FFF2-40B4-BE49-F238E27FC236}">
                <a16:creationId xmlns:a16="http://schemas.microsoft.com/office/drawing/2014/main" id="{15E01C77-2F67-4A4C-95F5-0B833F116AF0}"/>
              </a:ext>
            </a:extLst>
          </p:cNvPr>
          <p:cNvSpPr txBox="1"/>
          <p:nvPr/>
        </p:nvSpPr>
        <p:spPr>
          <a:xfrm>
            <a:off x="74623" y="1334932"/>
            <a:ext cx="3764604" cy="138499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94D7E4"/>
                </a:solidFill>
                <a:effectLst/>
                <a:uLnTx/>
                <a:uFillTx/>
                <a:latin typeface="Corbel" panose="020B0503020204020204"/>
                <a:ea typeface="+mn-ea"/>
                <a:cs typeface="+mn-cs"/>
              </a:rPr>
              <a:t>Bottom boundary </a:t>
            </a:r>
            <a:r>
              <a:rPr lang="en-US" sz="2800" dirty="0">
                <a:solidFill>
                  <a:srgbClr val="94D7E4"/>
                </a:solidFill>
                <a:latin typeface="Corbel" panose="020B0503020204020204"/>
              </a:rPr>
              <a:t>l</a:t>
            </a:r>
            <a:r>
              <a:rPr kumimoji="0" lang="en-US" sz="2800" b="0" i="0" u="none" strike="noStrike" kern="1200" cap="none" spc="0" normalizeH="0" baseline="0" noProof="0" dirty="0" err="1">
                <a:ln>
                  <a:noFill/>
                </a:ln>
                <a:solidFill>
                  <a:srgbClr val="94D7E4"/>
                </a:solidFill>
                <a:effectLst/>
                <a:uLnTx/>
                <a:uFillTx/>
                <a:latin typeface="Corbel" panose="020B0503020204020204"/>
                <a:ea typeface="+mn-ea"/>
                <a:cs typeface="+mn-cs"/>
              </a:rPr>
              <a:t>ayer</a:t>
            </a:r>
            <a:r>
              <a:rPr lang="en-US" sz="2800" dirty="0">
                <a:solidFill>
                  <a:srgbClr val="94D7E4"/>
                </a:solidFill>
                <a:latin typeface="Corbel" panose="020B0503020204020204"/>
              </a:rPr>
              <a:t> c</a:t>
            </a:r>
            <a:r>
              <a:rPr kumimoji="0" lang="en-US" sz="2800" b="0" i="0" u="none" strike="noStrike" kern="1200" cap="none" spc="0" normalizeH="0" baseline="0" noProof="0" dirty="0" err="1">
                <a:ln>
                  <a:noFill/>
                </a:ln>
                <a:solidFill>
                  <a:srgbClr val="94D7E4"/>
                </a:solidFill>
                <a:effectLst/>
                <a:uLnTx/>
                <a:uFillTx/>
                <a:latin typeface="Corbel" panose="020B0503020204020204"/>
                <a:ea typeface="+mn-ea"/>
                <a:cs typeface="+mn-cs"/>
              </a:rPr>
              <a:t>onvergence</a:t>
            </a:r>
            <a:r>
              <a:rPr kumimoji="0" lang="en-US" sz="2800" b="0" i="0" u="none" strike="noStrike" kern="1200" cap="none" spc="0" normalizeH="0" baseline="0" noProof="0" dirty="0">
                <a:ln>
                  <a:noFill/>
                </a:ln>
                <a:solidFill>
                  <a:srgbClr val="94D7E4"/>
                </a:solidFill>
                <a:effectLst/>
                <a:uLnTx/>
                <a:uFillTx/>
                <a:latin typeface="Corbel" panose="020B0503020204020204"/>
                <a:ea typeface="+mn-ea"/>
                <a:cs typeface="+mn-cs"/>
              </a:rPr>
              <a:t> and detachment:</a:t>
            </a:r>
          </a:p>
        </p:txBody>
      </p:sp>
      <p:sp>
        <p:nvSpPr>
          <p:cNvPr id="17" name="Title 1">
            <a:extLst>
              <a:ext uri="{FF2B5EF4-FFF2-40B4-BE49-F238E27FC236}">
                <a16:creationId xmlns:a16="http://schemas.microsoft.com/office/drawing/2014/main" id="{F34DBA6B-1BF5-4ACB-A02F-2A4BD18899E1}"/>
              </a:ext>
            </a:extLst>
          </p:cNvPr>
          <p:cNvSpPr>
            <a:spLocks noGrp="1"/>
          </p:cNvSpPr>
          <p:nvPr>
            <p:ph type="title"/>
          </p:nvPr>
        </p:nvSpPr>
        <p:spPr>
          <a:xfrm>
            <a:off x="0" y="-25242"/>
            <a:ext cx="12289971" cy="1287986"/>
          </a:xfrm>
        </p:spPr>
        <p:txBody>
          <a:bodyPr>
            <a:noAutofit/>
          </a:bodyPr>
          <a:lstStyle/>
          <a:p>
            <a:pPr algn="ctr"/>
            <a:r>
              <a:rPr lang="en-US" sz="4400" dirty="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ea typeface="+mn-ea"/>
                <a:cs typeface="+mn-cs"/>
              </a:rPr>
              <a:t> Possible Mechanisms for Upwelling at the Front </a:t>
            </a:r>
          </a:p>
        </p:txBody>
      </p:sp>
    </p:spTree>
    <p:extLst>
      <p:ext uri="{BB962C8B-B14F-4D97-AF65-F5344CB8AC3E}">
        <p14:creationId xmlns:p14="http://schemas.microsoft.com/office/powerpoint/2010/main" val="16245925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E5F333B1-055A-4541-912B-189E89585809}"/>
              </a:ext>
            </a:extLst>
          </p:cNvPr>
          <p:cNvPicPr>
            <a:picLocks noChangeAspect="1"/>
          </p:cNvPicPr>
          <p:nvPr/>
        </p:nvPicPr>
        <p:blipFill rotWithShape="1">
          <a:blip r:embed="rId2"/>
          <a:srcRect l="49776"/>
          <a:stretch/>
        </p:blipFill>
        <p:spPr>
          <a:xfrm>
            <a:off x="74623" y="2983180"/>
            <a:ext cx="3322549" cy="3074290"/>
          </a:xfrm>
          <a:prstGeom prst="rect">
            <a:avLst/>
          </a:prstGeom>
        </p:spPr>
      </p:pic>
      <p:sp>
        <p:nvSpPr>
          <p:cNvPr id="2" name="Rectangle 1">
            <a:extLst>
              <a:ext uri="{FF2B5EF4-FFF2-40B4-BE49-F238E27FC236}">
                <a16:creationId xmlns:a16="http://schemas.microsoft.com/office/drawing/2014/main" id="{7C00573F-B5C7-4696-BFE8-2D2C0E214A86}"/>
              </a:ext>
            </a:extLst>
          </p:cNvPr>
          <p:cNvSpPr/>
          <p:nvPr/>
        </p:nvSpPr>
        <p:spPr>
          <a:xfrm>
            <a:off x="0" y="6110193"/>
            <a:ext cx="4158327" cy="830997"/>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30000" noProof="0" dirty="0">
                <a:ln>
                  <a:noFill/>
                </a:ln>
                <a:solidFill>
                  <a:prstClr val="white"/>
                </a:solidFill>
                <a:effectLst/>
                <a:uLnTx/>
                <a:uFillTx/>
                <a:latin typeface="Corbel" panose="020B0503020204020204"/>
                <a:ea typeface="+mn-ea"/>
                <a:cs typeface="+mn-cs"/>
              </a:rPr>
              <a:t>Chapman DC, Lentz SJ (1994). Trapping of a Coastal Density Front by the Bottom Boundary Layer. </a:t>
            </a:r>
            <a:r>
              <a:rPr kumimoji="0" lang="en-US" sz="2400" b="0" i="1" u="none" strike="noStrike" kern="1200" cap="none" spc="0" normalizeH="0" baseline="30000" noProof="0" dirty="0">
                <a:ln>
                  <a:noFill/>
                </a:ln>
                <a:solidFill>
                  <a:prstClr val="white"/>
                </a:solidFill>
                <a:effectLst/>
                <a:uLnTx/>
                <a:uFillTx/>
                <a:latin typeface="Corbel" panose="020B0503020204020204"/>
                <a:ea typeface="+mn-ea"/>
                <a:cs typeface="+mn-cs"/>
              </a:rPr>
              <a:t>J. Phys. </a:t>
            </a:r>
            <a:r>
              <a:rPr kumimoji="0" lang="en-US" sz="2400" b="0" i="1" u="none" strike="noStrike" kern="1200" cap="none" spc="0" normalizeH="0" baseline="30000" noProof="0" dirty="0" err="1">
                <a:ln>
                  <a:noFill/>
                </a:ln>
                <a:solidFill>
                  <a:prstClr val="white"/>
                </a:solidFill>
                <a:effectLst/>
                <a:uLnTx/>
                <a:uFillTx/>
                <a:latin typeface="Corbel" panose="020B0503020204020204"/>
                <a:ea typeface="+mn-ea"/>
                <a:cs typeface="+mn-cs"/>
              </a:rPr>
              <a:t>Oceanogr</a:t>
            </a:r>
            <a:r>
              <a:rPr kumimoji="0" lang="en-US" sz="2400" b="0" i="1" u="none" strike="noStrike" kern="1200" cap="none" spc="0" normalizeH="0" baseline="30000" noProof="0" dirty="0">
                <a:ln>
                  <a:noFill/>
                </a:ln>
                <a:solidFill>
                  <a:prstClr val="white"/>
                </a:solidFill>
                <a:effectLst/>
                <a:uLnTx/>
                <a:uFillTx/>
                <a:latin typeface="Corbel" panose="020B0503020204020204"/>
                <a:ea typeface="+mn-ea"/>
                <a:cs typeface="+mn-cs"/>
              </a:rPr>
              <a:t>., </a:t>
            </a:r>
            <a:r>
              <a:rPr kumimoji="0" lang="en-US" sz="2400" b="0" i="0" u="none" strike="noStrike" kern="1200" cap="none" spc="0" normalizeH="0" baseline="30000" noProof="0" dirty="0">
                <a:ln>
                  <a:noFill/>
                </a:ln>
                <a:solidFill>
                  <a:prstClr val="white"/>
                </a:solidFill>
                <a:effectLst/>
                <a:uLnTx/>
                <a:uFillTx/>
                <a:latin typeface="Corbel" panose="020B0503020204020204"/>
                <a:ea typeface="+mn-ea"/>
                <a:cs typeface="+mn-cs"/>
              </a:rPr>
              <a:t>24: 1464–1479.</a:t>
            </a:r>
          </a:p>
        </p:txBody>
      </p:sp>
      <p:sp>
        <p:nvSpPr>
          <p:cNvPr id="9" name="Rectangle 8">
            <a:extLst>
              <a:ext uri="{FF2B5EF4-FFF2-40B4-BE49-F238E27FC236}">
                <a16:creationId xmlns:a16="http://schemas.microsoft.com/office/drawing/2014/main" id="{0B49538B-9581-4686-B427-7E4AC2CBEB24}"/>
              </a:ext>
            </a:extLst>
          </p:cNvPr>
          <p:cNvSpPr/>
          <p:nvPr/>
        </p:nvSpPr>
        <p:spPr>
          <a:xfrm rot="17861248">
            <a:off x="864502" y="4690439"/>
            <a:ext cx="825570" cy="423449"/>
          </a:xfrm>
          <a:prstGeom prst="rect">
            <a:avLst/>
          </a:prstGeom>
        </p:spPr>
        <p:txBody>
          <a:bodyPr wrap="square">
            <a:spAutoFit/>
          </a:bodyPr>
          <a:lstStyle/>
          <a:p>
            <a:pPr marL="0" marR="0" lvl="0" indent="0" algn="l" defTabSz="457200" rtl="0" eaLnBrk="1" fontAlgn="auto" latinLnBrk="0" hangingPunct="1">
              <a:lnSpc>
                <a:spcPct val="150000"/>
              </a:lnSpc>
              <a:spcBef>
                <a:spcPts val="0"/>
              </a:spcBef>
              <a:spcAft>
                <a:spcPts val="1200"/>
              </a:spcAft>
              <a:buClrTx/>
              <a:buSzTx/>
              <a:buFontTx/>
              <a:buNone/>
              <a:tabLst/>
              <a:defRPr/>
            </a:pPr>
            <a:r>
              <a:rPr kumimoji="0" lang="en-US" sz="2400" b="0" i="0" u="none" strike="noStrike" kern="1200" cap="none" spc="0" normalizeH="0" baseline="30000" noProof="0" dirty="0">
                <a:ln>
                  <a:noFill/>
                </a:ln>
                <a:solidFill>
                  <a:prstClr val="black"/>
                </a:solidFill>
                <a:effectLst/>
                <a:uLnTx/>
                <a:uFillTx/>
                <a:latin typeface="Corbel" panose="020B0503020204020204"/>
                <a:ea typeface="+mn-ea"/>
                <a:cs typeface="+mn-cs"/>
              </a:rPr>
              <a:t>FRONT</a:t>
            </a:r>
            <a:endParaRPr kumimoji="0" lang="fr-FR" sz="2400" b="0" i="0" u="none" strike="noStrike" kern="1200" cap="none" spc="0" normalizeH="0" baseline="30000" noProof="0" dirty="0">
              <a:ln>
                <a:noFill/>
              </a:ln>
              <a:solidFill>
                <a:prstClr val="black"/>
              </a:solidFill>
              <a:effectLst/>
              <a:uLnTx/>
              <a:uFillTx/>
              <a:latin typeface="Corbel" panose="020B0503020204020204"/>
              <a:ea typeface="+mn-ea"/>
              <a:cs typeface="+mn-cs"/>
            </a:endParaRPr>
          </a:p>
        </p:txBody>
      </p:sp>
      <p:sp>
        <p:nvSpPr>
          <p:cNvPr id="10" name="TextBox 9">
            <a:extLst>
              <a:ext uri="{FF2B5EF4-FFF2-40B4-BE49-F238E27FC236}">
                <a16:creationId xmlns:a16="http://schemas.microsoft.com/office/drawing/2014/main" id="{15E01C77-2F67-4A4C-95F5-0B833F116AF0}"/>
              </a:ext>
            </a:extLst>
          </p:cNvPr>
          <p:cNvSpPr txBox="1"/>
          <p:nvPr/>
        </p:nvSpPr>
        <p:spPr>
          <a:xfrm>
            <a:off x="74623" y="1334932"/>
            <a:ext cx="3764604" cy="138499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94D7E4"/>
                </a:solidFill>
                <a:effectLst/>
                <a:uLnTx/>
                <a:uFillTx/>
                <a:latin typeface="Corbel" panose="020B0503020204020204"/>
                <a:ea typeface="+mn-ea"/>
                <a:cs typeface="+mn-cs"/>
              </a:rPr>
              <a:t>Bottom boundary </a:t>
            </a:r>
            <a:r>
              <a:rPr lang="en-US" sz="2800" dirty="0">
                <a:solidFill>
                  <a:srgbClr val="94D7E4"/>
                </a:solidFill>
                <a:latin typeface="Corbel" panose="020B0503020204020204"/>
              </a:rPr>
              <a:t>l</a:t>
            </a:r>
            <a:r>
              <a:rPr kumimoji="0" lang="en-US" sz="2800" b="0" i="0" u="none" strike="noStrike" kern="1200" cap="none" spc="0" normalizeH="0" baseline="0" noProof="0" dirty="0" err="1">
                <a:ln>
                  <a:noFill/>
                </a:ln>
                <a:solidFill>
                  <a:srgbClr val="94D7E4"/>
                </a:solidFill>
                <a:effectLst/>
                <a:uLnTx/>
                <a:uFillTx/>
                <a:latin typeface="Corbel" panose="020B0503020204020204"/>
                <a:ea typeface="+mn-ea"/>
                <a:cs typeface="+mn-cs"/>
              </a:rPr>
              <a:t>ayer</a:t>
            </a:r>
            <a:r>
              <a:rPr lang="en-US" sz="2800" dirty="0">
                <a:solidFill>
                  <a:srgbClr val="94D7E4"/>
                </a:solidFill>
                <a:latin typeface="Corbel" panose="020B0503020204020204"/>
              </a:rPr>
              <a:t> c</a:t>
            </a:r>
            <a:r>
              <a:rPr kumimoji="0" lang="en-US" sz="2800" b="0" i="0" u="none" strike="noStrike" kern="1200" cap="none" spc="0" normalizeH="0" baseline="0" noProof="0" dirty="0" err="1">
                <a:ln>
                  <a:noFill/>
                </a:ln>
                <a:solidFill>
                  <a:srgbClr val="94D7E4"/>
                </a:solidFill>
                <a:effectLst/>
                <a:uLnTx/>
                <a:uFillTx/>
                <a:latin typeface="Corbel" panose="020B0503020204020204"/>
                <a:ea typeface="+mn-ea"/>
                <a:cs typeface="+mn-cs"/>
              </a:rPr>
              <a:t>onvergence</a:t>
            </a:r>
            <a:r>
              <a:rPr kumimoji="0" lang="en-US" sz="2800" b="0" i="0" u="none" strike="noStrike" kern="1200" cap="none" spc="0" normalizeH="0" baseline="0" noProof="0" dirty="0">
                <a:ln>
                  <a:noFill/>
                </a:ln>
                <a:solidFill>
                  <a:srgbClr val="94D7E4"/>
                </a:solidFill>
                <a:effectLst/>
                <a:uLnTx/>
                <a:uFillTx/>
                <a:latin typeface="Corbel" panose="020B0503020204020204"/>
                <a:ea typeface="+mn-ea"/>
                <a:cs typeface="+mn-cs"/>
              </a:rPr>
              <a:t> and detachment:</a:t>
            </a:r>
          </a:p>
        </p:txBody>
      </p:sp>
      <p:sp>
        <p:nvSpPr>
          <p:cNvPr id="17" name="Title 1">
            <a:extLst>
              <a:ext uri="{FF2B5EF4-FFF2-40B4-BE49-F238E27FC236}">
                <a16:creationId xmlns:a16="http://schemas.microsoft.com/office/drawing/2014/main" id="{F34DBA6B-1BF5-4ACB-A02F-2A4BD18899E1}"/>
              </a:ext>
            </a:extLst>
          </p:cNvPr>
          <p:cNvSpPr>
            <a:spLocks noGrp="1"/>
          </p:cNvSpPr>
          <p:nvPr>
            <p:ph type="title"/>
          </p:nvPr>
        </p:nvSpPr>
        <p:spPr>
          <a:xfrm>
            <a:off x="0" y="-25242"/>
            <a:ext cx="12289971" cy="1287986"/>
          </a:xfrm>
        </p:spPr>
        <p:txBody>
          <a:bodyPr>
            <a:noAutofit/>
          </a:bodyPr>
          <a:lstStyle/>
          <a:p>
            <a:pPr algn="ctr"/>
            <a:r>
              <a:rPr lang="en-US" sz="4400" dirty="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ea typeface="+mn-ea"/>
                <a:cs typeface="+mn-cs"/>
              </a:rPr>
              <a:t> Possible Mechanisms for Upwelling at the Front </a:t>
            </a:r>
          </a:p>
        </p:txBody>
      </p:sp>
      <p:pic>
        <p:nvPicPr>
          <p:cNvPr id="5" name="Picture 4">
            <a:extLst>
              <a:ext uri="{FF2B5EF4-FFF2-40B4-BE49-F238E27FC236}">
                <a16:creationId xmlns:a16="http://schemas.microsoft.com/office/drawing/2014/main" id="{5E15693E-39DF-411F-9C73-8738EF6F5A3C}"/>
              </a:ext>
            </a:extLst>
          </p:cNvPr>
          <p:cNvPicPr>
            <a:picLocks noChangeAspect="1"/>
          </p:cNvPicPr>
          <p:nvPr/>
        </p:nvPicPr>
        <p:blipFill>
          <a:blip r:embed="rId3"/>
          <a:stretch>
            <a:fillRect/>
          </a:stretch>
        </p:blipFill>
        <p:spPr>
          <a:xfrm>
            <a:off x="4158327" y="2963715"/>
            <a:ext cx="3203395" cy="3074290"/>
          </a:xfrm>
          <a:prstGeom prst="rect">
            <a:avLst/>
          </a:prstGeom>
        </p:spPr>
      </p:pic>
      <p:sp>
        <p:nvSpPr>
          <p:cNvPr id="18" name="Rectangle 17">
            <a:extLst>
              <a:ext uri="{FF2B5EF4-FFF2-40B4-BE49-F238E27FC236}">
                <a16:creationId xmlns:a16="http://schemas.microsoft.com/office/drawing/2014/main" id="{FBCB3D5B-6D59-4AD5-919D-D0F3EE10ADC5}"/>
              </a:ext>
            </a:extLst>
          </p:cNvPr>
          <p:cNvSpPr/>
          <p:nvPr/>
        </p:nvSpPr>
        <p:spPr>
          <a:xfrm>
            <a:off x="4087423" y="6122075"/>
            <a:ext cx="4870278" cy="830997"/>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30000" noProof="0" dirty="0">
                <a:ln>
                  <a:noFill/>
                </a:ln>
                <a:solidFill>
                  <a:prstClr val="white"/>
                </a:solidFill>
                <a:effectLst/>
                <a:uLnTx/>
                <a:uFillTx/>
                <a:latin typeface="Corbel" panose="020B0503020204020204"/>
                <a:ea typeface="+mn-ea"/>
                <a:cs typeface="+mn-cs"/>
              </a:rPr>
              <a:t>Zhang WG, </a:t>
            </a:r>
            <a:r>
              <a:rPr kumimoji="0" lang="en-US" sz="2400" b="0" i="0" u="none" strike="noStrike" kern="1200" cap="none" spc="0" normalizeH="0" baseline="30000" noProof="0" dirty="0" err="1">
                <a:ln>
                  <a:noFill/>
                </a:ln>
                <a:solidFill>
                  <a:prstClr val="white"/>
                </a:solidFill>
                <a:effectLst/>
                <a:uLnTx/>
                <a:uFillTx/>
                <a:latin typeface="Corbel" panose="020B0503020204020204"/>
                <a:ea typeface="+mn-ea"/>
                <a:cs typeface="+mn-cs"/>
              </a:rPr>
              <a:t>Gawarkiewicz</a:t>
            </a:r>
            <a:r>
              <a:rPr kumimoji="0" lang="en-US" sz="2400" b="0" i="0" u="none" strike="noStrike" kern="1200" cap="none" spc="0" normalizeH="0" baseline="30000" noProof="0" dirty="0">
                <a:ln>
                  <a:noFill/>
                </a:ln>
                <a:solidFill>
                  <a:prstClr val="white"/>
                </a:solidFill>
                <a:effectLst/>
                <a:uLnTx/>
                <a:uFillTx/>
                <a:latin typeface="Corbel" panose="020B0503020204020204"/>
                <a:ea typeface="+mn-ea"/>
                <a:cs typeface="+mn-cs"/>
              </a:rPr>
              <a:t> GG, </a:t>
            </a:r>
            <a:r>
              <a:rPr kumimoji="0" lang="en-US" sz="2400" b="0" i="0" u="none" strike="noStrike" kern="1200" cap="none" spc="0" normalizeH="0" baseline="30000" noProof="0" dirty="0" err="1">
                <a:ln>
                  <a:noFill/>
                </a:ln>
                <a:solidFill>
                  <a:prstClr val="white"/>
                </a:solidFill>
                <a:effectLst/>
                <a:uLnTx/>
                <a:uFillTx/>
                <a:latin typeface="Corbel" panose="020B0503020204020204"/>
                <a:ea typeface="+mn-ea"/>
                <a:cs typeface="+mn-cs"/>
              </a:rPr>
              <a:t>McGillicuddy</a:t>
            </a:r>
            <a:r>
              <a:rPr kumimoji="0" lang="en-US" sz="2400" b="0" i="0" u="none" strike="noStrike" kern="1200" cap="none" spc="0" normalizeH="0" baseline="30000" noProof="0" dirty="0">
                <a:ln>
                  <a:noFill/>
                </a:ln>
                <a:solidFill>
                  <a:prstClr val="white"/>
                </a:solidFill>
                <a:effectLst/>
                <a:uLnTx/>
                <a:uFillTx/>
                <a:latin typeface="Corbel" panose="020B0503020204020204"/>
                <a:ea typeface="+mn-ea"/>
                <a:cs typeface="+mn-cs"/>
              </a:rPr>
              <a:t> DJ, Wilkin JL (2011). Climatological Mean Circulation at the New England Shelf Break. </a:t>
            </a:r>
            <a:r>
              <a:rPr kumimoji="0" lang="en-US" sz="2400" b="0" i="1" u="none" strike="noStrike" kern="1200" cap="none" spc="0" normalizeH="0" baseline="30000" noProof="0" dirty="0">
                <a:ln>
                  <a:noFill/>
                </a:ln>
                <a:solidFill>
                  <a:prstClr val="white"/>
                </a:solidFill>
                <a:effectLst/>
                <a:uLnTx/>
                <a:uFillTx/>
                <a:latin typeface="Corbel" panose="020B0503020204020204"/>
                <a:ea typeface="+mn-ea"/>
                <a:cs typeface="+mn-cs"/>
              </a:rPr>
              <a:t>J. Phys. </a:t>
            </a:r>
            <a:r>
              <a:rPr kumimoji="0" lang="en-US" sz="2400" b="0" i="1" u="none" strike="noStrike" kern="1200" cap="none" spc="0" normalizeH="0" baseline="30000" noProof="0" dirty="0" err="1">
                <a:ln>
                  <a:noFill/>
                </a:ln>
                <a:solidFill>
                  <a:prstClr val="white"/>
                </a:solidFill>
                <a:effectLst/>
                <a:uLnTx/>
                <a:uFillTx/>
                <a:latin typeface="Corbel" panose="020B0503020204020204"/>
                <a:ea typeface="+mn-ea"/>
                <a:cs typeface="+mn-cs"/>
              </a:rPr>
              <a:t>Oceanogr</a:t>
            </a:r>
            <a:r>
              <a:rPr kumimoji="0" lang="en-US" sz="2400" b="0" i="1" u="none" strike="noStrike" kern="1200" cap="none" spc="0" normalizeH="0" baseline="30000" noProof="0" dirty="0">
                <a:ln>
                  <a:noFill/>
                </a:ln>
                <a:solidFill>
                  <a:prstClr val="white"/>
                </a:solidFill>
                <a:effectLst/>
                <a:uLnTx/>
                <a:uFillTx/>
                <a:latin typeface="Corbel" panose="020B0503020204020204"/>
                <a:ea typeface="+mn-ea"/>
                <a:cs typeface="+mn-cs"/>
              </a:rPr>
              <a:t>., </a:t>
            </a:r>
            <a:r>
              <a:rPr kumimoji="0" lang="en-US" sz="2400" b="0" i="0" u="none" strike="noStrike" kern="1200" cap="none" spc="0" normalizeH="0" baseline="30000" noProof="0" dirty="0">
                <a:ln>
                  <a:noFill/>
                </a:ln>
                <a:solidFill>
                  <a:prstClr val="white"/>
                </a:solidFill>
                <a:effectLst/>
                <a:uLnTx/>
                <a:uFillTx/>
                <a:latin typeface="Corbel" panose="020B0503020204020204"/>
                <a:ea typeface="+mn-ea"/>
                <a:cs typeface="+mn-cs"/>
              </a:rPr>
              <a:t>41: 1874–1893.</a:t>
            </a:r>
          </a:p>
        </p:txBody>
      </p:sp>
      <p:sp>
        <p:nvSpPr>
          <p:cNvPr id="19" name="TextBox 18">
            <a:extLst>
              <a:ext uri="{FF2B5EF4-FFF2-40B4-BE49-F238E27FC236}">
                <a16:creationId xmlns:a16="http://schemas.microsoft.com/office/drawing/2014/main" id="{2B9312AA-B9E6-4190-8E95-6AE297B4BD93}"/>
              </a:ext>
            </a:extLst>
          </p:cNvPr>
          <p:cNvSpPr txBox="1"/>
          <p:nvPr/>
        </p:nvSpPr>
        <p:spPr>
          <a:xfrm>
            <a:off x="3764604" y="1087527"/>
            <a:ext cx="3764604" cy="181588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94D7E4"/>
                </a:solidFill>
                <a:effectLst/>
                <a:uLnTx/>
                <a:uFillTx/>
                <a:latin typeface="Corbel" panose="020B0503020204020204"/>
                <a:ea typeface="+mn-ea"/>
                <a:cs typeface="+mn-cs"/>
              </a:rPr>
              <a:t>Mean upward </a:t>
            </a:r>
            <a:r>
              <a:rPr lang="en-US" sz="2800" dirty="0">
                <a:solidFill>
                  <a:srgbClr val="94D7E4"/>
                </a:solidFill>
                <a:latin typeface="Corbel" panose="020B0503020204020204"/>
              </a:rPr>
              <a:t>m</a:t>
            </a:r>
            <a:r>
              <a:rPr kumimoji="0" lang="en-US" sz="2800" b="0" i="0" u="none" strike="noStrike" kern="1200" cap="none" spc="0" normalizeH="0" baseline="0" noProof="0" dirty="0" err="1">
                <a:ln>
                  <a:noFill/>
                </a:ln>
                <a:solidFill>
                  <a:srgbClr val="94D7E4"/>
                </a:solidFill>
                <a:effectLst/>
                <a:uLnTx/>
                <a:uFillTx/>
                <a:latin typeface="Corbel" panose="020B0503020204020204"/>
                <a:ea typeface="+mn-ea"/>
                <a:cs typeface="+mn-cs"/>
              </a:rPr>
              <a:t>otion</a:t>
            </a:r>
            <a:r>
              <a:rPr kumimoji="0" lang="en-US" sz="2800" b="0" i="0" u="none" strike="noStrike" kern="1200" cap="none" spc="0" normalizeH="0" baseline="0" noProof="0" dirty="0">
                <a:ln>
                  <a:noFill/>
                </a:ln>
                <a:solidFill>
                  <a:srgbClr val="94D7E4"/>
                </a:solidFill>
                <a:effectLst/>
                <a:uLnTx/>
                <a:uFillTx/>
                <a:latin typeface="Corbel" panose="020B0503020204020204"/>
                <a:ea typeface="+mn-ea"/>
                <a:cs typeface="+mn-cs"/>
              </a:rPr>
              <a:t> driven by divergence in the onshore interior flow:</a:t>
            </a:r>
          </a:p>
        </p:txBody>
      </p:sp>
    </p:spTree>
    <p:extLst>
      <p:ext uri="{BB962C8B-B14F-4D97-AF65-F5344CB8AC3E}">
        <p14:creationId xmlns:p14="http://schemas.microsoft.com/office/powerpoint/2010/main" val="42326841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E5F333B1-055A-4541-912B-189E89585809}"/>
              </a:ext>
            </a:extLst>
          </p:cNvPr>
          <p:cNvPicPr>
            <a:picLocks noChangeAspect="1"/>
          </p:cNvPicPr>
          <p:nvPr/>
        </p:nvPicPr>
        <p:blipFill rotWithShape="1">
          <a:blip r:embed="rId2"/>
          <a:srcRect l="49776"/>
          <a:stretch/>
        </p:blipFill>
        <p:spPr>
          <a:xfrm>
            <a:off x="74623" y="2983180"/>
            <a:ext cx="3322549" cy="3074290"/>
          </a:xfrm>
          <a:prstGeom prst="rect">
            <a:avLst/>
          </a:prstGeom>
        </p:spPr>
      </p:pic>
      <p:sp>
        <p:nvSpPr>
          <p:cNvPr id="2" name="Rectangle 1">
            <a:extLst>
              <a:ext uri="{FF2B5EF4-FFF2-40B4-BE49-F238E27FC236}">
                <a16:creationId xmlns:a16="http://schemas.microsoft.com/office/drawing/2014/main" id="{7C00573F-B5C7-4696-BFE8-2D2C0E214A86}"/>
              </a:ext>
            </a:extLst>
          </p:cNvPr>
          <p:cNvSpPr/>
          <p:nvPr/>
        </p:nvSpPr>
        <p:spPr>
          <a:xfrm>
            <a:off x="0" y="6110193"/>
            <a:ext cx="4158327" cy="830997"/>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30000" noProof="0" dirty="0">
                <a:ln>
                  <a:noFill/>
                </a:ln>
                <a:solidFill>
                  <a:prstClr val="white"/>
                </a:solidFill>
                <a:effectLst/>
                <a:uLnTx/>
                <a:uFillTx/>
                <a:latin typeface="Corbel" panose="020B0503020204020204"/>
                <a:ea typeface="+mn-ea"/>
                <a:cs typeface="+mn-cs"/>
              </a:rPr>
              <a:t>Chapman DC, Lentz SJ (1994). Trapping of a Coastal Density Front by the Bottom Boundary Layer. </a:t>
            </a:r>
            <a:r>
              <a:rPr kumimoji="0" lang="en-US" sz="2400" b="0" i="1" u="none" strike="noStrike" kern="1200" cap="none" spc="0" normalizeH="0" baseline="30000" noProof="0" dirty="0">
                <a:ln>
                  <a:noFill/>
                </a:ln>
                <a:solidFill>
                  <a:prstClr val="white"/>
                </a:solidFill>
                <a:effectLst/>
                <a:uLnTx/>
                <a:uFillTx/>
                <a:latin typeface="Corbel" panose="020B0503020204020204"/>
                <a:ea typeface="+mn-ea"/>
                <a:cs typeface="+mn-cs"/>
              </a:rPr>
              <a:t>J. Phys. </a:t>
            </a:r>
            <a:r>
              <a:rPr kumimoji="0" lang="en-US" sz="2400" b="0" i="1" u="none" strike="noStrike" kern="1200" cap="none" spc="0" normalizeH="0" baseline="30000" noProof="0" dirty="0" err="1">
                <a:ln>
                  <a:noFill/>
                </a:ln>
                <a:solidFill>
                  <a:prstClr val="white"/>
                </a:solidFill>
                <a:effectLst/>
                <a:uLnTx/>
                <a:uFillTx/>
                <a:latin typeface="Corbel" panose="020B0503020204020204"/>
                <a:ea typeface="+mn-ea"/>
                <a:cs typeface="+mn-cs"/>
              </a:rPr>
              <a:t>Oceanogr</a:t>
            </a:r>
            <a:r>
              <a:rPr kumimoji="0" lang="en-US" sz="2400" b="0" i="1" u="none" strike="noStrike" kern="1200" cap="none" spc="0" normalizeH="0" baseline="30000" noProof="0" dirty="0">
                <a:ln>
                  <a:noFill/>
                </a:ln>
                <a:solidFill>
                  <a:prstClr val="white"/>
                </a:solidFill>
                <a:effectLst/>
                <a:uLnTx/>
                <a:uFillTx/>
                <a:latin typeface="Corbel" panose="020B0503020204020204"/>
                <a:ea typeface="+mn-ea"/>
                <a:cs typeface="+mn-cs"/>
              </a:rPr>
              <a:t>., </a:t>
            </a:r>
            <a:r>
              <a:rPr kumimoji="0" lang="en-US" sz="2400" b="0" i="0" u="none" strike="noStrike" kern="1200" cap="none" spc="0" normalizeH="0" baseline="30000" noProof="0" dirty="0">
                <a:ln>
                  <a:noFill/>
                </a:ln>
                <a:solidFill>
                  <a:prstClr val="white"/>
                </a:solidFill>
                <a:effectLst/>
                <a:uLnTx/>
                <a:uFillTx/>
                <a:latin typeface="Corbel" panose="020B0503020204020204"/>
                <a:ea typeface="+mn-ea"/>
                <a:cs typeface="+mn-cs"/>
              </a:rPr>
              <a:t>24: 1464–1479.</a:t>
            </a:r>
          </a:p>
        </p:txBody>
      </p:sp>
      <p:sp>
        <p:nvSpPr>
          <p:cNvPr id="9" name="Rectangle 8">
            <a:extLst>
              <a:ext uri="{FF2B5EF4-FFF2-40B4-BE49-F238E27FC236}">
                <a16:creationId xmlns:a16="http://schemas.microsoft.com/office/drawing/2014/main" id="{0B49538B-9581-4686-B427-7E4AC2CBEB24}"/>
              </a:ext>
            </a:extLst>
          </p:cNvPr>
          <p:cNvSpPr/>
          <p:nvPr/>
        </p:nvSpPr>
        <p:spPr>
          <a:xfrm rot="17861248">
            <a:off x="864502" y="4690439"/>
            <a:ext cx="825570" cy="423449"/>
          </a:xfrm>
          <a:prstGeom prst="rect">
            <a:avLst/>
          </a:prstGeom>
        </p:spPr>
        <p:txBody>
          <a:bodyPr wrap="square">
            <a:spAutoFit/>
          </a:bodyPr>
          <a:lstStyle/>
          <a:p>
            <a:pPr marL="0" marR="0" lvl="0" indent="0" algn="l" defTabSz="457200" rtl="0" eaLnBrk="1" fontAlgn="auto" latinLnBrk="0" hangingPunct="1">
              <a:lnSpc>
                <a:spcPct val="150000"/>
              </a:lnSpc>
              <a:spcBef>
                <a:spcPts val="0"/>
              </a:spcBef>
              <a:spcAft>
                <a:spcPts val="1200"/>
              </a:spcAft>
              <a:buClrTx/>
              <a:buSzTx/>
              <a:buFontTx/>
              <a:buNone/>
              <a:tabLst/>
              <a:defRPr/>
            </a:pPr>
            <a:r>
              <a:rPr kumimoji="0" lang="en-US" sz="2400" b="0" i="0" u="none" strike="noStrike" kern="1200" cap="none" spc="0" normalizeH="0" baseline="30000" noProof="0" dirty="0">
                <a:ln>
                  <a:noFill/>
                </a:ln>
                <a:solidFill>
                  <a:prstClr val="black"/>
                </a:solidFill>
                <a:effectLst/>
                <a:uLnTx/>
                <a:uFillTx/>
                <a:latin typeface="Corbel" panose="020B0503020204020204"/>
                <a:ea typeface="+mn-ea"/>
                <a:cs typeface="+mn-cs"/>
              </a:rPr>
              <a:t>FRONT</a:t>
            </a:r>
            <a:endParaRPr kumimoji="0" lang="fr-FR" sz="2400" b="0" i="0" u="none" strike="noStrike" kern="1200" cap="none" spc="0" normalizeH="0" baseline="30000" noProof="0" dirty="0">
              <a:ln>
                <a:noFill/>
              </a:ln>
              <a:solidFill>
                <a:prstClr val="black"/>
              </a:solidFill>
              <a:effectLst/>
              <a:uLnTx/>
              <a:uFillTx/>
              <a:latin typeface="Corbel" panose="020B0503020204020204"/>
              <a:ea typeface="+mn-ea"/>
              <a:cs typeface="+mn-cs"/>
            </a:endParaRPr>
          </a:p>
        </p:txBody>
      </p:sp>
      <p:sp>
        <p:nvSpPr>
          <p:cNvPr id="10" name="TextBox 9">
            <a:extLst>
              <a:ext uri="{FF2B5EF4-FFF2-40B4-BE49-F238E27FC236}">
                <a16:creationId xmlns:a16="http://schemas.microsoft.com/office/drawing/2014/main" id="{15E01C77-2F67-4A4C-95F5-0B833F116AF0}"/>
              </a:ext>
            </a:extLst>
          </p:cNvPr>
          <p:cNvSpPr txBox="1"/>
          <p:nvPr/>
        </p:nvSpPr>
        <p:spPr>
          <a:xfrm>
            <a:off x="74623" y="1334932"/>
            <a:ext cx="3764604" cy="138499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94D7E4"/>
                </a:solidFill>
                <a:effectLst/>
                <a:uLnTx/>
                <a:uFillTx/>
                <a:latin typeface="Corbel" panose="020B0503020204020204"/>
                <a:ea typeface="+mn-ea"/>
                <a:cs typeface="+mn-cs"/>
              </a:rPr>
              <a:t>Bottom boundary </a:t>
            </a:r>
            <a:r>
              <a:rPr lang="en-US" sz="2800" dirty="0">
                <a:solidFill>
                  <a:srgbClr val="94D7E4"/>
                </a:solidFill>
                <a:latin typeface="Corbel" panose="020B0503020204020204"/>
              </a:rPr>
              <a:t>l</a:t>
            </a:r>
            <a:r>
              <a:rPr kumimoji="0" lang="en-US" sz="2800" b="0" i="0" u="none" strike="noStrike" kern="1200" cap="none" spc="0" normalizeH="0" baseline="0" noProof="0" dirty="0" err="1">
                <a:ln>
                  <a:noFill/>
                </a:ln>
                <a:solidFill>
                  <a:srgbClr val="94D7E4"/>
                </a:solidFill>
                <a:effectLst/>
                <a:uLnTx/>
                <a:uFillTx/>
                <a:latin typeface="Corbel" panose="020B0503020204020204"/>
                <a:ea typeface="+mn-ea"/>
                <a:cs typeface="+mn-cs"/>
              </a:rPr>
              <a:t>ayer</a:t>
            </a:r>
            <a:r>
              <a:rPr lang="en-US" sz="2800" dirty="0">
                <a:solidFill>
                  <a:srgbClr val="94D7E4"/>
                </a:solidFill>
                <a:latin typeface="Corbel" panose="020B0503020204020204"/>
              </a:rPr>
              <a:t> c</a:t>
            </a:r>
            <a:r>
              <a:rPr kumimoji="0" lang="en-US" sz="2800" b="0" i="0" u="none" strike="noStrike" kern="1200" cap="none" spc="0" normalizeH="0" baseline="0" noProof="0" dirty="0" err="1">
                <a:ln>
                  <a:noFill/>
                </a:ln>
                <a:solidFill>
                  <a:srgbClr val="94D7E4"/>
                </a:solidFill>
                <a:effectLst/>
                <a:uLnTx/>
                <a:uFillTx/>
                <a:latin typeface="Corbel" panose="020B0503020204020204"/>
                <a:ea typeface="+mn-ea"/>
                <a:cs typeface="+mn-cs"/>
              </a:rPr>
              <a:t>onvergence</a:t>
            </a:r>
            <a:r>
              <a:rPr kumimoji="0" lang="en-US" sz="2800" b="0" i="0" u="none" strike="noStrike" kern="1200" cap="none" spc="0" normalizeH="0" baseline="0" noProof="0" dirty="0">
                <a:ln>
                  <a:noFill/>
                </a:ln>
                <a:solidFill>
                  <a:srgbClr val="94D7E4"/>
                </a:solidFill>
                <a:effectLst/>
                <a:uLnTx/>
                <a:uFillTx/>
                <a:latin typeface="Corbel" panose="020B0503020204020204"/>
                <a:ea typeface="+mn-ea"/>
                <a:cs typeface="+mn-cs"/>
              </a:rPr>
              <a:t> and detachment:</a:t>
            </a:r>
          </a:p>
        </p:txBody>
      </p:sp>
      <p:sp>
        <p:nvSpPr>
          <p:cNvPr id="11" name="TextBox 10">
            <a:extLst>
              <a:ext uri="{FF2B5EF4-FFF2-40B4-BE49-F238E27FC236}">
                <a16:creationId xmlns:a16="http://schemas.microsoft.com/office/drawing/2014/main" id="{76DAB6F9-38AF-4C69-80A7-5D4243B3236A}"/>
              </a:ext>
            </a:extLst>
          </p:cNvPr>
          <p:cNvSpPr txBox="1"/>
          <p:nvPr/>
        </p:nvSpPr>
        <p:spPr>
          <a:xfrm>
            <a:off x="7603831" y="1464216"/>
            <a:ext cx="5166151" cy="95410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94D7E4"/>
                </a:solidFill>
                <a:effectLst/>
                <a:uLnTx/>
                <a:uFillTx/>
                <a:latin typeface="Corbel" panose="020B0503020204020204"/>
                <a:ea typeface="+mn-ea"/>
                <a:cs typeface="+mn-cs"/>
              </a:rPr>
              <a:t>Frontal meander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2800" dirty="0" err="1">
                <a:solidFill>
                  <a:srgbClr val="94D7E4"/>
                </a:solidFill>
                <a:latin typeface="Corbel" panose="020B0503020204020204"/>
              </a:rPr>
              <a:t>i</a:t>
            </a:r>
            <a:r>
              <a:rPr kumimoji="0" lang="en-US" sz="2800" b="0" i="0" u="none" strike="noStrike" kern="1200" cap="none" spc="0" normalizeH="0" baseline="0" noProof="0" dirty="0" err="1">
                <a:ln>
                  <a:noFill/>
                </a:ln>
                <a:solidFill>
                  <a:srgbClr val="94D7E4"/>
                </a:solidFill>
                <a:effectLst/>
                <a:uLnTx/>
                <a:uFillTx/>
                <a:latin typeface="Corbel" panose="020B0503020204020204"/>
                <a:ea typeface="+mn-ea"/>
                <a:cs typeface="+mn-cs"/>
              </a:rPr>
              <a:t>nstability</a:t>
            </a:r>
            <a:r>
              <a:rPr kumimoji="0" lang="en-US" sz="2800" b="0" i="0" u="none" strike="noStrike" kern="1200" cap="none" spc="0" normalizeH="0" baseline="0" noProof="0" dirty="0">
                <a:ln>
                  <a:noFill/>
                </a:ln>
                <a:solidFill>
                  <a:srgbClr val="94D7E4"/>
                </a:solidFill>
                <a:effectLst/>
                <a:uLnTx/>
                <a:uFillTx/>
                <a:latin typeface="Corbel" panose="020B0503020204020204"/>
                <a:ea typeface="+mn-ea"/>
                <a:cs typeface="+mn-cs"/>
              </a:rPr>
              <a:t>-driven </a:t>
            </a:r>
            <a:r>
              <a:rPr lang="en-US" sz="2800" dirty="0">
                <a:solidFill>
                  <a:srgbClr val="94D7E4"/>
                </a:solidFill>
                <a:latin typeface="Corbel" panose="020B0503020204020204"/>
              </a:rPr>
              <a:t>u</a:t>
            </a:r>
            <a:r>
              <a:rPr kumimoji="0" lang="en-US" sz="2800" b="0" i="0" u="none" strike="noStrike" kern="1200" cap="none" spc="0" normalizeH="0" baseline="0" noProof="0" dirty="0" err="1">
                <a:ln>
                  <a:noFill/>
                </a:ln>
                <a:solidFill>
                  <a:srgbClr val="94D7E4"/>
                </a:solidFill>
                <a:effectLst/>
                <a:uLnTx/>
                <a:uFillTx/>
                <a:latin typeface="Corbel" panose="020B0503020204020204"/>
                <a:ea typeface="+mn-ea"/>
                <a:cs typeface="+mn-cs"/>
              </a:rPr>
              <a:t>pwelling</a:t>
            </a:r>
            <a:r>
              <a:rPr kumimoji="0" lang="en-US" sz="2800" b="0" i="0" u="none" strike="noStrike" kern="1200" cap="none" spc="0" normalizeH="0" baseline="0" noProof="0" dirty="0">
                <a:ln>
                  <a:noFill/>
                </a:ln>
                <a:solidFill>
                  <a:srgbClr val="94D7E4"/>
                </a:solidFill>
                <a:effectLst/>
                <a:uLnTx/>
                <a:uFillTx/>
                <a:latin typeface="Corbel" panose="020B0503020204020204"/>
                <a:ea typeface="+mn-ea"/>
                <a:cs typeface="+mn-cs"/>
              </a:rPr>
              <a:t>:</a:t>
            </a:r>
          </a:p>
        </p:txBody>
      </p:sp>
      <p:pic>
        <p:nvPicPr>
          <p:cNvPr id="4" name="Picture 3">
            <a:extLst>
              <a:ext uri="{FF2B5EF4-FFF2-40B4-BE49-F238E27FC236}">
                <a16:creationId xmlns:a16="http://schemas.microsoft.com/office/drawing/2014/main" id="{378B4346-D63B-476F-864C-4A360578E108}"/>
              </a:ext>
            </a:extLst>
          </p:cNvPr>
          <p:cNvPicPr>
            <a:picLocks noChangeAspect="1"/>
          </p:cNvPicPr>
          <p:nvPr/>
        </p:nvPicPr>
        <p:blipFill>
          <a:blip r:embed="rId3"/>
          <a:stretch>
            <a:fillRect/>
          </a:stretch>
        </p:blipFill>
        <p:spPr>
          <a:xfrm>
            <a:off x="7514999" y="2528468"/>
            <a:ext cx="4602378" cy="2549571"/>
          </a:xfrm>
          <a:prstGeom prst="rect">
            <a:avLst/>
          </a:prstGeom>
        </p:spPr>
      </p:pic>
      <p:sp>
        <p:nvSpPr>
          <p:cNvPr id="6" name="Rectangle 5">
            <a:extLst>
              <a:ext uri="{FF2B5EF4-FFF2-40B4-BE49-F238E27FC236}">
                <a16:creationId xmlns:a16="http://schemas.microsoft.com/office/drawing/2014/main" id="{56A0C5EA-A930-4DA6-B1FC-0E4F80A6CB3C}"/>
              </a:ext>
            </a:extLst>
          </p:cNvPr>
          <p:cNvSpPr/>
          <p:nvPr/>
        </p:nvSpPr>
        <p:spPr>
          <a:xfrm>
            <a:off x="7816379" y="5214630"/>
            <a:ext cx="4300998" cy="830997"/>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30000" noProof="0" dirty="0">
                <a:ln>
                  <a:noFill/>
                </a:ln>
                <a:solidFill>
                  <a:prstClr val="white"/>
                </a:solidFill>
                <a:effectLst/>
                <a:uLnTx/>
                <a:uFillTx/>
                <a:latin typeface="Corbel" panose="020B0503020204020204"/>
                <a:ea typeface="+mn-ea"/>
                <a:cs typeface="+mn-cs"/>
              </a:rPr>
              <a:t>Zhang WG, </a:t>
            </a:r>
            <a:r>
              <a:rPr kumimoji="0" lang="en-US" sz="2400" b="0" i="0" u="none" strike="noStrike" kern="1200" cap="none" spc="0" normalizeH="0" baseline="30000" noProof="0" dirty="0" err="1">
                <a:ln>
                  <a:noFill/>
                </a:ln>
                <a:solidFill>
                  <a:prstClr val="white"/>
                </a:solidFill>
                <a:effectLst/>
                <a:uLnTx/>
                <a:uFillTx/>
                <a:latin typeface="Corbel" panose="020B0503020204020204"/>
                <a:ea typeface="+mn-ea"/>
                <a:cs typeface="+mn-cs"/>
              </a:rPr>
              <a:t>Gawarkiewicz</a:t>
            </a:r>
            <a:r>
              <a:rPr kumimoji="0" lang="en-US" sz="2400" b="0" i="0" u="none" strike="noStrike" kern="1200" cap="none" spc="0" normalizeH="0" baseline="30000" noProof="0" dirty="0">
                <a:ln>
                  <a:noFill/>
                </a:ln>
                <a:solidFill>
                  <a:prstClr val="white"/>
                </a:solidFill>
                <a:effectLst/>
                <a:uLnTx/>
                <a:uFillTx/>
                <a:latin typeface="Corbel" panose="020B0503020204020204"/>
                <a:ea typeface="+mn-ea"/>
                <a:cs typeface="+mn-cs"/>
              </a:rPr>
              <a:t> G (2015). Length scale of the finite-amplitude meanders of </a:t>
            </a:r>
            <a:r>
              <a:rPr kumimoji="0" lang="en-US" sz="2400" b="0" i="0" u="none" strike="noStrike" kern="1200" cap="none" spc="0" normalizeH="0" baseline="30000" noProof="0" dirty="0" err="1">
                <a:ln>
                  <a:noFill/>
                </a:ln>
                <a:solidFill>
                  <a:prstClr val="white"/>
                </a:solidFill>
                <a:effectLst/>
                <a:uLnTx/>
                <a:uFillTx/>
                <a:latin typeface="Corbel" panose="020B0503020204020204"/>
                <a:ea typeface="+mn-ea"/>
                <a:cs typeface="+mn-cs"/>
              </a:rPr>
              <a:t>shelfbreak</a:t>
            </a:r>
            <a:r>
              <a:rPr kumimoji="0" lang="en-US" sz="2400" b="0" i="0" u="none" strike="noStrike" kern="1200" cap="none" spc="0" normalizeH="0" baseline="30000" noProof="0" dirty="0">
                <a:ln>
                  <a:noFill/>
                </a:ln>
                <a:solidFill>
                  <a:prstClr val="white"/>
                </a:solidFill>
                <a:effectLst/>
                <a:uLnTx/>
                <a:uFillTx/>
                <a:latin typeface="Corbel" panose="020B0503020204020204"/>
                <a:ea typeface="+mn-ea"/>
                <a:cs typeface="+mn-cs"/>
              </a:rPr>
              <a:t> fronts. </a:t>
            </a:r>
            <a:r>
              <a:rPr kumimoji="0" lang="en-US" sz="2400" b="0" i="1" u="none" strike="noStrike" kern="1200" cap="none" spc="0" normalizeH="0" baseline="30000" noProof="0" dirty="0">
                <a:ln>
                  <a:noFill/>
                </a:ln>
                <a:solidFill>
                  <a:prstClr val="white"/>
                </a:solidFill>
                <a:effectLst/>
                <a:uLnTx/>
                <a:uFillTx/>
                <a:latin typeface="Corbel" panose="020B0503020204020204"/>
                <a:ea typeface="+mn-ea"/>
                <a:cs typeface="+mn-cs"/>
              </a:rPr>
              <a:t>J. Phys. </a:t>
            </a:r>
            <a:r>
              <a:rPr kumimoji="0" lang="en-US" sz="2400" b="0" i="1" u="none" strike="noStrike" kern="1200" cap="none" spc="0" normalizeH="0" baseline="30000" noProof="0" dirty="0" err="1">
                <a:ln>
                  <a:noFill/>
                </a:ln>
                <a:solidFill>
                  <a:prstClr val="white"/>
                </a:solidFill>
                <a:effectLst/>
                <a:uLnTx/>
                <a:uFillTx/>
                <a:latin typeface="Corbel" panose="020B0503020204020204"/>
                <a:ea typeface="+mn-ea"/>
                <a:cs typeface="+mn-cs"/>
              </a:rPr>
              <a:t>Oceanogr</a:t>
            </a:r>
            <a:r>
              <a:rPr kumimoji="0" lang="en-US" sz="2400" b="0" i="0" u="none" strike="noStrike" kern="1200" cap="none" spc="0" normalizeH="0" baseline="30000" noProof="0" dirty="0">
                <a:ln>
                  <a:noFill/>
                </a:ln>
                <a:solidFill>
                  <a:prstClr val="white"/>
                </a:solidFill>
                <a:effectLst/>
                <a:uLnTx/>
                <a:uFillTx/>
                <a:latin typeface="Corbel" panose="020B0503020204020204"/>
                <a:ea typeface="+mn-ea"/>
                <a:cs typeface="+mn-cs"/>
              </a:rPr>
              <a:t>., 45:2598-2620.</a:t>
            </a:r>
          </a:p>
        </p:txBody>
      </p:sp>
      <p:sp>
        <p:nvSpPr>
          <p:cNvPr id="17" name="Title 1">
            <a:extLst>
              <a:ext uri="{FF2B5EF4-FFF2-40B4-BE49-F238E27FC236}">
                <a16:creationId xmlns:a16="http://schemas.microsoft.com/office/drawing/2014/main" id="{F34DBA6B-1BF5-4ACB-A02F-2A4BD18899E1}"/>
              </a:ext>
            </a:extLst>
          </p:cNvPr>
          <p:cNvSpPr>
            <a:spLocks noGrp="1"/>
          </p:cNvSpPr>
          <p:nvPr>
            <p:ph type="title"/>
          </p:nvPr>
        </p:nvSpPr>
        <p:spPr>
          <a:xfrm>
            <a:off x="0" y="-25242"/>
            <a:ext cx="12289971" cy="1287986"/>
          </a:xfrm>
        </p:spPr>
        <p:txBody>
          <a:bodyPr>
            <a:noAutofit/>
          </a:bodyPr>
          <a:lstStyle/>
          <a:p>
            <a:pPr algn="ctr"/>
            <a:r>
              <a:rPr lang="en-US" sz="4400" dirty="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ea typeface="+mn-ea"/>
                <a:cs typeface="+mn-cs"/>
              </a:rPr>
              <a:t> Possible Mechanisms for Upwelling at the Front </a:t>
            </a:r>
          </a:p>
        </p:txBody>
      </p:sp>
      <p:pic>
        <p:nvPicPr>
          <p:cNvPr id="5" name="Picture 4">
            <a:extLst>
              <a:ext uri="{FF2B5EF4-FFF2-40B4-BE49-F238E27FC236}">
                <a16:creationId xmlns:a16="http://schemas.microsoft.com/office/drawing/2014/main" id="{5E15693E-39DF-411F-9C73-8738EF6F5A3C}"/>
              </a:ext>
            </a:extLst>
          </p:cNvPr>
          <p:cNvPicPr>
            <a:picLocks noChangeAspect="1"/>
          </p:cNvPicPr>
          <p:nvPr/>
        </p:nvPicPr>
        <p:blipFill>
          <a:blip r:embed="rId4"/>
          <a:stretch>
            <a:fillRect/>
          </a:stretch>
        </p:blipFill>
        <p:spPr>
          <a:xfrm>
            <a:off x="4158327" y="2963715"/>
            <a:ext cx="3203395" cy="3074290"/>
          </a:xfrm>
          <a:prstGeom prst="rect">
            <a:avLst/>
          </a:prstGeom>
        </p:spPr>
      </p:pic>
      <p:sp>
        <p:nvSpPr>
          <p:cNvPr id="18" name="Rectangle 17">
            <a:extLst>
              <a:ext uri="{FF2B5EF4-FFF2-40B4-BE49-F238E27FC236}">
                <a16:creationId xmlns:a16="http://schemas.microsoft.com/office/drawing/2014/main" id="{FBCB3D5B-6D59-4AD5-919D-D0F3EE10ADC5}"/>
              </a:ext>
            </a:extLst>
          </p:cNvPr>
          <p:cNvSpPr/>
          <p:nvPr/>
        </p:nvSpPr>
        <p:spPr>
          <a:xfrm>
            <a:off x="4087423" y="6122075"/>
            <a:ext cx="4870278" cy="830997"/>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30000" noProof="0" dirty="0">
                <a:ln>
                  <a:noFill/>
                </a:ln>
                <a:solidFill>
                  <a:prstClr val="white"/>
                </a:solidFill>
                <a:effectLst/>
                <a:uLnTx/>
                <a:uFillTx/>
                <a:latin typeface="Corbel" panose="020B0503020204020204"/>
                <a:ea typeface="+mn-ea"/>
                <a:cs typeface="+mn-cs"/>
              </a:rPr>
              <a:t>Zhang WG, </a:t>
            </a:r>
            <a:r>
              <a:rPr kumimoji="0" lang="en-US" sz="2400" b="0" i="0" u="none" strike="noStrike" kern="1200" cap="none" spc="0" normalizeH="0" baseline="30000" noProof="0" dirty="0" err="1">
                <a:ln>
                  <a:noFill/>
                </a:ln>
                <a:solidFill>
                  <a:prstClr val="white"/>
                </a:solidFill>
                <a:effectLst/>
                <a:uLnTx/>
                <a:uFillTx/>
                <a:latin typeface="Corbel" panose="020B0503020204020204"/>
                <a:ea typeface="+mn-ea"/>
                <a:cs typeface="+mn-cs"/>
              </a:rPr>
              <a:t>Gawarkiewicz</a:t>
            </a:r>
            <a:r>
              <a:rPr kumimoji="0" lang="en-US" sz="2400" b="0" i="0" u="none" strike="noStrike" kern="1200" cap="none" spc="0" normalizeH="0" baseline="30000" noProof="0" dirty="0">
                <a:ln>
                  <a:noFill/>
                </a:ln>
                <a:solidFill>
                  <a:prstClr val="white"/>
                </a:solidFill>
                <a:effectLst/>
                <a:uLnTx/>
                <a:uFillTx/>
                <a:latin typeface="Corbel" panose="020B0503020204020204"/>
                <a:ea typeface="+mn-ea"/>
                <a:cs typeface="+mn-cs"/>
              </a:rPr>
              <a:t> GG, </a:t>
            </a:r>
            <a:r>
              <a:rPr kumimoji="0" lang="en-US" sz="2400" b="0" i="0" u="none" strike="noStrike" kern="1200" cap="none" spc="0" normalizeH="0" baseline="30000" noProof="0" dirty="0" err="1">
                <a:ln>
                  <a:noFill/>
                </a:ln>
                <a:solidFill>
                  <a:prstClr val="white"/>
                </a:solidFill>
                <a:effectLst/>
                <a:uLnTx/>
                <a:uFillTx/>
                <a:latin typeface="Corbel" panose="020B0503020204020204"/>
                <a:ea typeface="+mn-ea"/>
                <a:cs typeface="+mn-cs"/>
              </a:rPr>
              <a:t>McGillicuddy</a:t>
            </a:r>
            <a:r>
              <a:rPr kumimoji="0" lang="en-US" sz="2400" b="0" i="0" u="none" strike="noStrike" kern="1200" cap="none" spc="0" normalizeH="0" baseline="30000" noProof="0" dirty="0">
                <a:ln>
                  <a:noFill/>
                </a:ln>
                <a:solidFill>
                  <a:prstClr val="white"/>
                </a:solidFill>
                <a:effectLst/>
                <a:uLnTx/>
                <a:uFillTx/>
                <a:latin typeface="Corbel" panose="020B0503020204020204"/>
                <a:ea typeface="+mn-ea"/>
                <a:cs typeface="+mn-cs"/>
              </a:rPr>
              <a:t> DJ, Wilkin JL (2011). Climatological Mean Circulation at the New England Shelf Break. </a:t>
            </a:r>
            <a:r>
              <a:rPr kumimoji="0" lang="en-US" sz="2400" b="0" i="1" u="none" strike="noStrike" kern="1200" cap="none" spc="0" normalizeH="0" baseline="30000" noProof="0" dirty="0">
                <a:ln>
                  <a:noFill/>
                </a:ln>
                <a:solidFill>
                  <a:prstClr val="white"/>
                </a:solidFill>
                <a:effectLst/>
                <a:uLnTx/>
                <a:uFillTx/>
                <a:latin typeface="Corbel" panose="020B0503020204020204"/>
                <a:ea typeface="+mn-ea"/>
                <a:cs typeface="+mn-cs"/>
              </a:rPr>
              <a:t>J. Phys. </a:t>
            </a:r>
            <a:r>
              <a:rPr kumimoji="0" lang="en-US" sz="2400" b="0" i="1" u="none" strike="noStrike" kern="1200" cap="none" spc="0" normalizeH="0" baseline="30000" noProof="0" dirty="0" err="1">
                <a:ln>
                  <a:noFill/>
                </a:ln>
                <a:solidFill>
                  <a:prstClr val="white"/>
                </a:solidFill>
                <a:effectLst/>
                <a:uLnTx/>
                <a:uFillTx/>
                <a:latin typeface="Corbel" panose="020B0503020204020204"/>
                <a:ea typeface="+mn-ea"/>
                <a:cs typeface="+mn-cs"/>
              </a:rPr>
              <a:t>Oceanogr</a:t>
            </a:r>
            <a:r>
              <a:rPr kumimoji="0" lang="en-US" sz="2400" b="0" i="1" u="none" strike="noStrike" kern="1200" cap="none" spc="0" normalizeH="0" baseline="30000" noProof="0" dirty="0">
                <a:ln>
                  <a:noFill/>
                </a:ln>
                <a:solidFill>
                  <a:prstClr val="white"/>
                </a:solidFill>
                <a:effectLst/>
                <a:uLnTx/>
                <a:uFillTx/>
                <a:latin typeface="Corbel" panose="020B0503020204020204"/>
                <a:ea typeface="+mn-ea"/>
                <a:cs typeface="+mn-cs"/>
              </a:rPr>
              <a:t>., </a:t>
            </a:r>
            <a:r>
              <a:rPr kumimoji="0" lang="en-US" sz="2400" b="0" i="0" u="none" strike="noStrike" kern="1200" cap="none" spc="0" normalizeH="0" baseline="30000" noProof="0" dirty="0">
                <a:ln>
                  <a:noFill/>
                </a:ln>
                <a:solidFill>
                  <a:prstClr val="white"/>
                </a:solidFill>
                <a:effectLst/>
                <a:uLnTx/>
                <a:uFillTx/>
                <a:latin typeface="Corbel" panose="020B0503020204020204"/>
                <a:ea typeface="+mn-ea"/>
                <a:cs typeface="+mn-cs"/>
              </a:rPr>
              <a:t>41: 1874–1893.</a:t>
            </a:r>
          </a:p>
        </p:txBody>
      </p:sp>
      <p:sp>
        <p:nvSpPr>
          <p:cNvPr id="19" name="TextBox 18">
            <a:extLst>
              <a:ext uri="{FF2B5EF4-FFF2-40B4-BE49-F238E27FC236}">
                <a16:creationId xmlns:a16="http://schemas.microsoft.com/office/drawing/2014/main" id="{2B9312AA-B9E6-4190-8E95-6AE297B4BD93}"/>
              </a:ext>
            </a:extLst>
          </p:cNvPr>
          <p:cNvSpPr txBox="1"/>
          <p:nvPr/>
        </p:nvSpPr>
        <p:spPr>
          <a:xfrm>
            <a:off x="3764604" y="1087527"/>
            <a:ext cx="3764604" cy="181588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94D7E4"/>
                </a:solidFill>
                <a:effectLst/>
                <a:uLnTx/>
                <a:uFillTx/>
                <a:latin typeface="Corbel" panose="020B0503020204020204"/>
                <a:ea typeface="+mn-ea"/>
                <a:cs typeface="+mn-cs"/>
              </a:rPr>
              <a:t>Mean upward </a:t>
            </a:r>
            <a:r>
              <a:rPr lang="en-US" sz="2800" dirty="0">
                <a:solidFill>
                  <a:srgbClr val="94D7E4"/>
                </a:solidFill>
                <a:latin typeface="Corbel" panose="020B0503020204020204"/>
              </a:rPr>
              <a:t>m</a:t>
            </a:r>
            <a:r>
              <a:rPr kumimoji="0" lang="en-US" sz="2800" b="0" i="0" u="none" strike="noStrike" kern="1200" cap="none" spc="0" normalizeH="0" baseline="0" noProof="0" dirty="0" err="1">
                <a:ln>
                  <a:noFill/>
                </a:ln>
                <a:solidFill>
                  <a:srgbClr val="94D7E4"/>
                </a:solidFill>
                <a:effectLst/>
                <a:uLnTx/>
                <a:uFillTx/>
                <a:latin typeface="Corbel" panose="020B0503020204020204"/>
                <a:ea typeface="+mn-ea"/>
                <a:cs typeface="+mn-cs"/>
              </a:rPr>
              <a:t>otion</a:t>
            </a:r>
            <a:r>
              <a:rPr kumimoji="0" lang="en-US" sz="2800" b="0" i="0" u="none" strike="noStrike" kern="1200" cap="none" spc="0" normalizeH="0" baseline="0" noProof="0" dirty="0">
                <a:ln>
                  <a:noFill/>
                </a:ln>
                <a:solidFill>
                  <a:srgbClr val="94D7E4"/>
                </a:solidFill>
                <a:effectLst/>
                <a:uLnTx/>
                <a:uFillTx/>
                <a:latin typeface="Corbel" panose="020B0503020204020204"/>
                <a:ea typeface="+mn-ea"/>
                <a:cs typeface="+mn-cs"/>
              </a:rPr>
              <a:t> driven by divergence in the onshore interior flow:</a:t>
            </a:r>
          </a:p>
        </p:txBody>
      </p:sp>
    </p:spTree>
    <p:extLst>
      <p:ext uri="{BB962C8B-B14F-4D97-AF65-F5344CB8AC3E}">
        <p14:creationId xmlns:p14="http://schemas.microsoft.com/office/powerpoint/2010/main" val="16070687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436EE3A-78D2-4681-BAC1-AA0052A88306}"/>
              </a:ext>
            </a:extLst>
          </p:cNvPr>
          <p:cNvPicPr>
            <a:picLocks noChangeAspect="1"/>
          </p:cNvPicPr>
          <p:nvPr/>
        </p:nvPicPr>
        <p:blipFill rotWithShape="1">
          <a:blip r:embed="rId2"/>
          <a:srcRect r="63801" b="35664"/>
          <a:stretch/>
        </p:blipFill>
        <p:spPr>
          <a:xfrm>
            <a:off x="1730829" y="2231233"/>
            <a:ext cx="2699657" cy="3915025"/>
          </a:xfrm>
          <a:prstGeom prst="rect">
            <a:avLst/>
          </a:prstGeom>
        </p:spPr>
      </p:pic>
      <p:sp>
        <p:nvSpPr>
          <p:cNvPr id="5" name="Title 1">
            <a:extLst>
              <a:ext uri="{FF2B5EF4-FFF2-40B4-BE49-F238E27FC236}">
                <a16:creationId xmlns:a16="http://schemas.microsoft.com/office/drawing/2014/main" id="{CBEC4592-8E8C-445E-97B9-DD957AB2DDA9}"/>
              </a:ext>
            </a:extLst>
          </p:cNvPr>
          <p:cNvSpPr>
            <a:spLocks noGrp="1"/>
          </p:cNvSpPr>
          <p:nvPr>
            <p:ph type="title"/>
          </p:nvPr>
        </p:nvSpPr>
        <p:spPr>
          <a:xfrm>
            <a:off x="0" y="212168"/>
            <a:ext cx="12192000" cy="1287986"/>
          </a:xfrm>
        </p:spPr>
        <p:txBody>
          <a:bodyPr>
            <a:noAutofit/>
          </a:bodyPr>
          <a:lstStyle/>
          <a:p>
            <a:pPr algn="ctr"/>
            <a:r>
              <a:rPr lang="en-US" sz="4400" dirty="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ea typeface="+mn-ea"/>
                <a:cs typeface="+mn-cs"/>
              </a:rPr>
              <a:t> Possible Explanations for Chlorophyll Intermittency</a:t>
            </a:r>
          </a:p>
        </p:txBody>
      </p:sp>
      <p:sp>
        <p:nvSpPr>
          <p:cNvPr id="6" name="TextBox 5">
            <a:extLst>
              <a:ext uri="{FF2B5EF4-FFF2-40B4-BE49-F238E27FC236}">
                <a16:creationId xmlns:a16="http://schemas.microsoft.com/office/drawing/2014/main" id="{9B213EAF-E9F6-4911-BDED-520A9BBDC162}"/>
              </a:ext>
            </a:extLst>
          </p:cNvPr>
          <p:cNvSpPr txBox="1"/>
          <p:nvPr/>
        </p:nvSpPr>
        <p:spPr>
          <a:xfrm>
            <a:off x="1176898" y="1533842"/>
            <a:ext cx="3764604"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94D7E4"/>
                </a:solidFill>
                <a:effectLst/>
                <a:uLnTx/>
                <a:uFillTx/>
                <a:latin typeface="Corbel" panose="020B0503020204020204"/>
                <a:ea typeface="+mn-ea"/>
                <a:cs typeface="+mn-cs"/>
              </a:rPr>
              <a:t>Suppression by grazing:</a:t>
            </a:r>
          </a:p>
        </p:txBody>
      </p:sp>
      <p:pic>
        <p:nvPicPr>
          <p:cNvPr id="7" name="Picture 2" descr="Related image">
            <a:extLst>
              <a:ext uri="{FF2B5EF4-FFF2-40B4-BE49-F238E27FC236}">
                <a16:creationId xmlns:a16="http://schemas.microsoft.com/office/drawing/2014/main" id="{C6190607-457A-4662-AB75-495E816F5BD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886" r="9738" b="43834"/>
          <a:stretch/>
        </p:blipFill>
        <p:spPr bwMode="auto">
          <a:xfrm>
            <a:off x="6181097" y="2281491"/>
            <a:ext cx="5620577" cy="357085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1EB643A3-0FFF-428F-AB7C-5D0BF0508EBE}"/>
              </a:ext>
            </a:extLst>
          </p:cNvPr>
          <p:cNvSpPr txBox="1"/>
          <p:nvPr/>
        </p:nvSpPr>
        <p:spPr>
          <a:xfrm>
            <a:off x="7119258" y="5946203"/>
            <a:ext cx="4682416"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Satellite Sea  Surface Temperature</a:t>
            </a:r>
          </a:p>
        </p:txBody>
      </p:sp>
      <p:sp>
        <p:nvSpPr>
          <p:cNvPr id="9" name="TextBox 8">
            <a:extLst>
              <a:ext uri="{FF2B5EF4-FFF2-40B4-BE49-F238E27FC236}">
                <a16:creationId xmlns:a16="http://schemas.microsoft.com/office/drawing/2014/main" id="{54997FEF-B472-4D70-96F4-26F0E431E919}"/>
              </a:ext>
            </a:extLst>
          </p:cNvPr>
          <p:cNvSpPr txBox="1"/>
          <p:nvPr/>
        </p:nvSpPr>
        <p:spPr>
          <a:xfrm>
            <a:off x="6522101" y="1533842"/>
            <a:ext cx="4918783"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94D7E4"/>
                </a:solidFill>
                <a:effectLst/>
                <a:uLnTx/>
                <a:uFillTx/>
                <a:latin typeface="Corbel" panose="020B0503020204020204"/>
                <a:ea typeface="+mn-ea"/>
                <a:cs typeface="+mn-cs"/>
              </a:rPr>
              <a:t>Intermittency due to variability:</a:t>
            </a:r>
          </a:p>
        </p:txBody>
      </p:sp>
    </p:spTree>
    <p:extLst>
      <p:ext uri="{BB962C8B-B14F-4D97-AF65-F5344CB8AC3E}">
        <p14:creationId xmlns:p14="http://schemas.microsoft.com/office/powerpoint/2010/main" val="169319491"/>
      </p:ext>
    </p:extLst>
  </p:cSld>
  <p:clrMapOvr>
    <a:masterClrMapping/>
  </p:clrMapOvr>
</p:sld>
</file>

<file path=ppt/theme/theme1.xml><?xml version="1.0" encoding="utf-8"?>
<a:theme xmlns:a="http://schemas.openxmlformats.org/drawingml/2006/main" name="Depth">
  <a:themeElements>
    <a:clrScheme name="Depth">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Depth">
      <a:maj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61046306-6A6D-4ACF-ADCE-557D0BD23949}" vid="{3A8C33B7-1D3B-48D6-8079-41F582261AA8}"/>
    </a:ext>
  </a:extLst>
</a:theme>
</file>

<file path=ppt/theme/theme2.xml><?xml version="1.0" encoding="utf-8"?>
<a:theme xmlns:a="http://schemas.openxmlformats.org/drawingml/2006/main" name="1_Depth">
  <a:themeElements>
    <a:clrScheme name="Depth">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Depth">
      <a:maj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61046306-6A6D-4ACF-ADCE-557D0BD23949}" vid="{3A8C33B7-1D3B-48D6-8079-41F582261AA8}"/>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8992</TotalTime>
  <Words>1095</Words>
  <Application>Microsoft Office PowerPoint</Application>
  <PresentationFormat>Widescreen</PresentationFormat>
  <Paragraphs>129</Paragraphs>
  <Slides>28</Slides>
  <Notes>4</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28</vt:i4>
      </vt:variant>
    </vt:vector>
  </HeadingPairs>
  <TitlesOfParts>
    <vt:vector size="33" baseType="lpstr">
      <vt:lpstr>Arial</vt:lpstr>
      <vt:lpstr>Calibri</vt:lpstr>
      <vt:lpstr>Corbel</vt:lpstr>
      <vt:lpstr>Depth</vt:lpstr>
      <vt:lpstr>1_Depth</vt:lpstr>
      <vt:lpstr>Mesoplankton Distributions  at the Middle Atlantic Bight  Shelf-Break Front</vt:lpstr>
      <vt:lpstr>PowerPoint Presentation</vt:lpstr>
      <vt:lpstr>Chlorophyll is Enhanced at the Front</vt:lpstr>
      <vt:lpstr>Chlorophyll is Enhanced at the Front</vt:lpstr>
      <vt:lpstr>PowerPoint Presentation</vt:lpstr>
      <vt:lpstr> Possible Mechanisms for Upwelling at the Front </vt:lpstr>
      <vt:lpstr> Possible Mechanisms for Upwelling at the Front </vt:lpstr>
      <vt:lpstr> Possible Mechanisms for Upwelling at the Front </vt:lpstr>
      <vt:lpstr> Possible Explanations for Chlorophyll Intermittency</vt:lpstr>
      <vt:lpstr>3 Two Week Cruises Sampling transect once every two days</vt:lpstr>
      <vt:lpstr>Mean Salinity and Temperature by Cruise</vt:lpstr>
      <vt:lpstr>Mean chlorophyll is enhanced at the front in May</vt:lpstr>
      <vt:lpstr>Mean chlorophyll is enhanced at the front in May</vt:lpstr>
      <vt:lpstr>Digital Auto Video Plankton Recorder (DAVPR)</vt:lpstr>
      <vt:lpstr>PowerPoint Presentation</vt:lpstr>
      <vt:lpstr>PowerPoint Presentation</vt:lpstr>
      <vt:lpstr>PowerPoint Presentation</vt:lpstr>
      <vt:lpstr>PowerPoint Presentation</vt:lpstr>
      <vt:lpstr>PowerPoint Presentation</vt:lpstr>
      <vt:lpstr>May 2019 transects are influenced by eddies</vt:lpstr>
      <vt:lpstr>May 2019 transects are influenced by eddies</vt:lpstr>
      <vt:lpstr>May 2019 transects are influenced by eddies</vt:lpstr>
      <vt:lpstr>May 2019 transects are influenced by eddies</vt:lpstr>
      <vt:lpstr>PowerPoint Presentation</vt:lpstr>
      <vt:lpstr>Conclusions</vt:lpstr>
      <vt:lpstr>Conclusions</vt:lpstr>
      <vt:lpstr>Conclusions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Is Microplankton Abundance Enhanced  at the Middle Atlantic Bight  Shelf-Break Front?</dc:title>
  <dc:creator>Andrew Hirzel</dc:creator>
  <cp:lastModifiedBy>Andrew Hirzel</cp:lastModifiedBy>
  <cp:revision>17</cp:revision>
  <dcterms:created xsi:type="dcterms:W3CDTF">2022-01-25T19:33:22Z</dcterms:created>
  <dcterms:modified xsi:type="dcterms:W3CDTF">2022-02-11T00:29:28Z</dcterms:modified>
</cp:coreProperties>
</file>