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310" r:id="rId3"/>
    <p:sldId id="257" r:id="rId4"/>
    <p:sldId id="323" r:id="rId5"/>
    <p:sldId id="312" r:id="rId6"/>
    <p:sldId id="313" r:id="rId7"/>
    <p:sldId id="324" r:id="rId8"/>
    <p:sldId id="259" r:id="rId9"/>
    <p:sldId id="260" r:id="rId10"/>
    <p:sldId id="325" r:id="rId11"/>
    <p:sldId id="327" r:id="rId12"/>
    <p:sldId id="261" r:id="rId13"/>
    <p:sldId id="262" r:id="rId14"/>
    <p:sldId id="330" r:id="rId15"/>
    <p:sldId id="315" r:id="rId16"/>
    <p:sldId id="36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7"/>
    <p:restoredTop sz="94647"/>
  </p:normalViewPr>
  <p:slideViewPr>
    <p:cSldViewPr snapToGrid="0" snapToObjects="1">
      <p:cViewPr varScale="1">
        <p:scale>
          <a:sx n="146" d="100"/>
          <a:sy n="146" d="100"/>
        </p:scale>
        <p:origin x="3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186C7-8BD6-324D-819E-DB70297FB171}" type="datetimeFigureOut">
              <a:rPr lang="en-US" smtClean="0"/>
              <a:t>2/18/20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26F2B-CBD4-0041-B120-2DF3FCF70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29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6F2B-CBD4-0041-B120-2DF3FCF700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1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192-CDB7-F44C-8FC6-5257F07DE45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0443-5F25-8F41-A2EA-8C7064F66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4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192-CDB7-F44C-8FC6-5257F07DE45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0443-5F25-8F41-A2EA-8C7064F66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8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192-CDB7-F44C-8FC6-5257F07DE45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0443-5F25-8F41-A2EA-8C7064F66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4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192-CDB7-F44C-8FC6-5257F07DE45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0443-5F25-8F41-A2EA-8C7064F66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0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192-CDB7-F44C-8FC6-5257F07DE45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0443-5F25-8F41-A2EA-8C7064F66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25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192-CDB7-F44C-8FC6-5257F07DE45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0443-5F25-8F41-A2EA-8C7064F66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2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192-CDB7-F44C-8FC6-5257F07DE45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0443-5F25-8F41-A2EA-8C7064F66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94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192-CDB7-F44C-8FC6-5257F07DE45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0443-5F25-8F41-A2EA-8C7064F66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0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192-CDB7-F44C-8FC6-5257F07DE45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0443-5F25-8F41-A2EA-8C7064F66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4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192-CDB7-F44C-8FC6-5257F07DE45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0443-5F25-8F41-A2EA-8C7064F66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7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192-CDB7-F44C-8FC6-5257F07DE45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0443-5F25-8F41-A2EA-8C7064F66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95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2E192-CDB7-F44C-8FC6-5257F07DE45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10443-5F25-8F41-A2EA-8C7064F66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8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9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0B7B9-590A-2541-B653-9B94FBF5A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750" y="3088607"/>
            <a:ext cx="7860495" cy="1171678"/>
          </a:xfrm>
        </p:spPr>
        <p:txBody>
          <a:bodyPr>
            <a:normAutofit/>
          </a:bodyPr>
          <a:lstStyle/>
          <a:p>
            <a:r>
              <a:rPr lang="en-US" sz="3600" b="1" dirty="0"/>
              <a:t>Warm Spiral Streamers over Gulf Stream Warm-Core Rings</a:t>
            </a:r>
            <a:r>
              <a:rPr lang="en-US" sz="3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C296EA-DF14-3146-9D48-496C2A7CC1FC}"/>
              </a:ext>
            </a:extLst>
          </p:cNvPr>
          <p:cNvSpPr txBox="1"/>
          <p:nvPr/>
        </p:nvSpPr>
        <p:spPr>
          <a:xfrm>
            <a:off x="2598836" y="4260285"/>
            <a:ext cx="3946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Weifeng (Gordon) Zhang</a:t>
            </a:r>
          </a:p>
          <a:p>
            <a:pPr algn="ctr"/>
            <a:r>
              <a:rPr lang="en-US" sz="2800" dirty="0"/>
              <a:t>Dennis McGillicuddy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Woods Hole Oceanographic Institution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C3609C-506E-A840-ADF8-5D6B84EEE4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21" b="25543"/>
          <a:stretch/>
        </p:blipFill>
        <p:spPr>
          <a:xfrm>
            <a:off x="1549525" y="13869"/>
            <a:ext cx="6044947" cy="3158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6A668E-7921-C04C-B658-D42BB08DC7C6}"/>
              </a:ext>
            </a:extLst>
          </p:cNvPr>
          <p:cNvSpPr txBox="1"/>
          <p:nvPr/>
        </p:nvSpPr>
        <p:spPr>
          <a:xfrm>
            <a:off x="6495816" y="5831540"/>
            <a:ext cx="2587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Fritz </a:t>
            </a:r>
            <a:r>
              <a:rPr lang="en-US" sz="1600" dirty="0" err="1"/>
              <a:t>Fuglister</a:t>
            </a:r>
            <a:r>
              <a:rPr lang="en-US" sz="1600" dirty="0"/>
              <a:t> (1909-1987)</a:t>
            </a:r>
          </a:p>
          <a:p>
            <a:r>
              <a:rPr lang="en-US" sz="1600" dirty="0"/>
              <a:t>An oceanographer, Artist, and Musician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C8577-A4E5-2641-9F9B-99EFE4C5A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816" y="4010443"/>
            <a:ext cx="2587722" cy="1818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4F2A92-A12A-F144-A318-FAA485946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49" y="5269166"/>
            <a:ext cx="1386928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31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EDE86FB-90C2-4146-AC51-89388C6E2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9" r="2907" b="53506"/>
          <a:stretch/>
        </p:blipFill>
        <p:spPr>
          <a:xfrm>
            <a:off x="9732" y="1587724"/>
            <a:ext cx="6817785" cy="409621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9FBC48-0251-CD4A-97E5-51E94557D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8" t="58384" r="49467" b="13561"/>
          <a:stretch/>
        </p:blipFill>
        <p:spPr>
          <a:xfrm>
            <a:off x="6651187" y="0"/>
            <a:ext cx="2492813" cy="2223868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A0D94C7-27FD-1F49-9904-BCD20A50F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20" t="90345" r="3627" b="3904"/>
          <a:stretch/>
        </p:blipFill>
        <p:spPr>
          <a:xfrm>
            <a:off x="0" y="5712822"/>
            <a:ext cx="6817785" cy="530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7424DE-DA4C-2841-B8AC-BD3C416CAA49}"/>
              </a:ext>
            </a:extLst>
          </p:cNvPr>
          <p:cNvSpPr txBox="1"/>
          <p:nvPr/>
        </p:nvSpPr>
        <p:spPr>
          <a:xfrm>
            <a:off x="716365" y="1105992"/>
            <a:ext cx="250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Plankton Recorder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8DC06-8B1C-9B41-BEDE-9D4F80E524F0}"/>
              </a:ext>
            </a:extLst>
          </p:cNvPr>
          <p:cNvSpPr txBox="1"/>
          <p:nvPr/>
        </p:nvSpPr>
        <p:spPr>
          <a:xfrm>
            <a:off x="4040778" y="1105992"/>
            <a:ext cx="1643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Ship-board CTD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683096E-13D8-1442-8F8B-0466FBB25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48" y="212449"/>
            <a:ext cx="2950348" cy="648665"/>
          </a:xfrm>
        </p:spPr>
        <p:txBody>
          <a:bodyPr>
            <a:normAutofit/>
          </a:bodyPr>
          <a:lstStyle/>
          <a:p>
            <a:r>
              <a:rPr lang="en-US" sz="3200" dirty="0"/>
              <a:t>SPIROPA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43E44-2F5C-2E4A-84CA-3ACA964B4A0D}"/>
              </a:ext>
            </a:extLst>
          </p:cNvPr>
          <p:cNvSpPr txBox="1"/>
          <p:nvPr/>
        </p:nvSpPr>
        <p:spPr>
          <a:xfrm>
            <a:off x="6531429" y="2252755"/>
            <a:ext cx="26028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Warm streamer is 60-80 m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Density of the warm streamer water is lower than the surrounding shelf and ring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Slanted layers of lower temperature, lower salinity water, high chlorophyll and high oxygen on both sides of the warm streamer ---- </a:t>
            </a:r>
            <a:r>
              <a:rPr lang="en-US" dirty="0">
                <a:solidFill>
                  <a:srgbClr val="FF0000"/>
                </a:solidFill>
              </a:rPr>
              <a:t>subduction</a:t>
            </a:r>
          </a:p>
        </p:txBody>
      </p:sp>
    </p:spTree>
    <p:extLst>
      <p:ext uri="{BB962C8B-B14F-4D97-AF65-F5344CB8AC3E}">
        <p14:creationId xmlns:p14="http://schemas.microsoft.com/office/powerpoint/2010/main" val="64997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EDE86FB-90C2-4146-AC51-89388C6E2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" t="46161" r="2768" b="4356"/>
          <a:stretch/>
        </p:blipFill>
        <p:spPr>
          <a:xfrm>
            <a:off x="8709" y="1688274"/>
            <a:ext cx="6817785" cy="456052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9FBC48-0251-CD4A-97E5-51E94557D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8" t="58384" r="49467" b="13561"/>
          <a:stretch/>
        </p:blipFill>
        <p:spPr>
          <a:xfrm>
            <a:off x="6651187" y="0"/>
            <a:ext cx="2492813" cy="2223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7424DE-DA4C-2841-B8AC-BD3C416CAA49}"/>
              </a:ext>
            </a:extLst>
          </p:cNvPr>
          <p:cNvSpPr txBox="1"/>
          <p:nvPr/>
        </p:nvSpPr>
        <p:spPr>
          <a:xfrm>
            <a:off x="716365" y="1105992"/>
            <a:ext cx="250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Plankton Recorder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8DC06-8B1C-9B41-BEDE-9D4F80E524F0}"/>
              </a:ext>
            </a:extLst>
          </p:cNvPr>
          <p:cNvSpPr txBox="1"/>
          <p:nvPr/>
        </p:nvSpPr>
        <p:spPr>
          <a:xfrm>
            <a:off x="4572000" y="1105992"/>
            <a:ext cx="56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683096E-13D8-1442-8F8B-0466FBB25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48" y="212449"/>
            <a:ext cx="2950348" cy="648665"/>
          </a:xfrm>
        </p:spPr>
        <p:txBody>
          <a:bodyPr>
            <a:normAutofit/>
          </a:bodyPr>
          <a:lstStyle/>
          <a:p>
            <a:r>
              <a:rPr lang="en-US" sz="3200" dirty="0"/>
              <a:t>SPIROPA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E672D-1EDC-B241-8FD9-6E06385D46EF}"/>
              </a:ext>
            </a:extLst>
          </p:cNvPr>
          <p:cNvSpPr txBox="1"/>
          <p:nvPr/>
        </p:nvSpPr>
        <p:spPr>
          <a:xfrm>
            <a:off x="6531429" y="2252755"/>
            <a:ext cx="26028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Warm streamer is 60-80 m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Density of the warm streamer water is lower than the surrounding shelf and ring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Slanted layers of lower temperature, lower salinity water, high chlorophyll and high oxygen on both sides of the warm streamer ---- </a:t>
            </a:r>
            <a:r>
              <a:rPr lang="en-US" dirty="0">
                <a:solidFill>
                  <a:srgbClr val="FF0000"/>
                </a:solidFill>
              </a:rPr>
              <a:t>subduction</a:t>
            </a:r>
          </a:p>
        </p:txBody>
      </p:sp>
    </p:spTree>
    <p:extLst>
      <p:ext uri="{BB962C8B-B14F-4D97-AF65-F5344CB8AC3E}">
        <p14:creationId xmlns:p14="http://schemas.microsoft.com/office/powerpoint/2010/main" val="2341404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3BC93-A955-7E49-B02B-78FA7A24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48" y="8066"/>
            <a:ext cx="4580710" cy="697320"/>
          </a:xfrm>
        </p:spPr>
        <p:txBody>
          <a:bodyPr>
            <a:normAutofit/>
          </a:bodyPr>
          <a:lstStyle/>
          <a:p>
            <a:r>
              <a:rPr lang="en-US" sz="3200" dirty="0"/>
              <a:t>An Idealized 3D Model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72B0A9-D9AB-874C-A179-648872E78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36" r="22794" b="41394"/>
          <a:stretch/>
        </p:blipFill>
        <p:spPr>
          <a:xfrm>
            <a:off x="-8709" y="1026095"/>
            <a:ext cx="4580709" cy="3443792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E87E075-69FC-2D4D-BF4A-2BC04F227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53" t="58687" r="21777" b="928"/>
          <a:stretch/>
        </p:blipFill>
        <p:spPr>
          <a:xfrm>
            <a:off x="4563291" y="1456946"/>
            <a:ext cx="4580709" cy="2373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99EB2F-F3EE-AF4D-B2F1-E6C5E4D4A418}"/>
              </a:ext>
            </a:extLst>
          </p:cNvPr>
          <p:cNvSpPr txBox="1"/>
          <p:nvPr/>
        </p:nvSpPr>
        <p:spPr>
          <a:xfrm>
            <a:off x="1645920" y="705386"/>
            <a:ext cx="1009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F1327-0B97-D549-A68C-40DF59A340B3}"/>
              </a:ext>
            </a:extLst>
          </p:cNvPr>
          <p:cNvSpPr txBox="1"/>
          <p:nvPr/>
        </p:nvSpPr>
        <p:spPr>
          <a:xfrm>
            <a:off x="6174378" y="711834"/>
            <a:ext cx="14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Cross-section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02335E-C864-1A40-8E48-F9BA9003D4EE}"/>
              </a:ext>
            </a:extLst>
          </p:cNvPr>
          <p:cNvSpPr txBox="1"/>
          <p:nvPr/>
        </p:nvSpPr>
        <p:spPr>
          <a:xfrm>
            <a:off x="844675" y="2531561"/>
            <a:ext cx="11522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Color: eddy water passive tracer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BD1B82-988C-E447-8197-158CA27B32C4}"/>
              </a:ext>
            </a:extLst>
          </p:cNvPr>
          <p:cNvSpPr txBox="1"/>
          <p:nvPr/>
        </p:nvSpPr>
        <p:spPr>
          <a:xfrm>
            <a:off x="6112096" y="3824223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Color: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F154B0-9B4C-4749-A5AB-3490AE23D0DA}"/>
                  </a:ext>
                </a:extLst>
              </p:cNvPr>
              <p:cNvSpPr txBox="1"/>
              <p:nvPr/>
            </p:nvSpPr>
            <p:spPr>
              <a:xfrm>
                <a:off x="339350" y="4464416"/>
                <a:ext cx="7818872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Rectangular domain: 2000 km x 500 km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Flat bottom of ~1000 m deep;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Horizontal resolution: 500 m; 60 vertical layers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 idealized WCR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shallow warm buoyant eddy represent the northern edge of the Gulf Stream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Thermal-wind balanced initial velocity and geostrophically balanced SSH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Passive tracers to track the eddy water and surface ring water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F154B0-9B4C-4749-A5AB-3490AE23D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50" y="4464416"/>
                <a:ext cx="7818872" cy="2308324"/>
              </a:xfrm>
              <a:prstGeom prst="rect">
                <a:avLst/>
              </a:prstGeom>
              <a:blipFill>
                <a:blip r:embed="rId3"/>
                <a:stretch>
                  <a:fillRect l="-487" t="-1099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AEAA8F-6696-754D-A5BC-D4DC9232ECA0}"/>
                  </a:ext>
                </a:extLst>
              </p:cNvPr>
              <p:cNvSpPr txBox="1"/>
              <p:nvPr/>
            </p:nvSpPr>
            <p:spPr>
              <a:xfrm>
                <a:off x="2768888" y="1794697"/>
                <a:ext cx="67928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AEAA8F-6696-754D-A5BC-D4DC9232E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8888" y="1794697"/>
                <a:ext cx="679289" cy="584775"/>
              </a:xfrm>
              <a:prstGeom prst="rect">
                <a:avLst/>
              </a:prstGeom>
              <a:blipFill>
                <a:blip r:embed="rId4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7AC7ED-3E0C-4941-970F-109258F109A2}"/>
                  </a:ext>
                </a:extLst>
              </p:cNvPr>
              <p:cNvSpPr txBox="1"/>
              <p:nvPr/>
            </p:nvSpPr>
            <p:spPr>
              <a:xfrm>
                <a:off x="1973253" y="3136612"/>
                <a:ext cx="6820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7AC7ED-3E0C-4941-970F-109258F10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253" y="3136612"/>
                <a:ext cx="682046" cy="584775"/>
              </a:xfrm>
              <a:prstGeom prst="rect">
                <a:avLst/>
              </a:prstGeom>
              <a:blipFill>
                <a:blip r:embed="rId5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5DDEC9-2598-9143-BE27-CC0E490F178B}"/>
                  </a:ext>
                </a:extLst>
              </p:cNvPr>
              <p:cNvSpPr txBox="1"/>
              <p:nvPr/>
            </p:nvSpPr>
            <p:spPr>
              <a:xfrm>
                <a:off x="2960913" y="2899623"/>
                <a:ext cx="6615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5DDEC9-2598-9143-BE27-CC0E490F1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913" y="2899623"/>
                <a:ext cx="661528" cy="584775"/>
              </a:xfrm>
              <a:prstGeom prst="rect">
                <a:avLst/>
              </a:prstGeom>
              <a:blipFill>
                <a:blip r:embed="rId6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127DF9-2728-5040-A5B2-FCE3DCB566BB}"/>
                  </a:ext>
                </a:extLst>
              </p:cNvPr>
              <p:cNvSpPr txBox="1"/>
              <p:nvPr/>
            </p:nvSpPr>
            <p:spPr>
              <a:xfrm>
                <a:off x="5673486" y="1423164"/>
                <a:ext cx="6820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127DF9-2728-5040-A5B2-FCE3DCB56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486" y="1423164"/>
                <a:ext cx="682046" cy="584775"/>
              </a:xfrm>
              <a:prstGeom prst="rect">
                <a:avLst/>
              </a:prstGeom>
              <a:blipFill>
                <a:blip r:embed="rId7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A271D6-EACF-9146-9251-BE01D8648471}"/>
                  </a:ext>
                </a:extLst>
              </p:cNvPr>
              <p:cNvSpPr txBox="1"/>
              <p:nvPr/>
            </p:nvSpPr>
            <p:spPr>
              <a:xfrm>
                <a:off x="7117373" y="1423163"/>
                <a:ext cx="67928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A271D6-EACF-9146-9251-BE01D8648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373" y="1423163"/>
                <a:ext cx="679289" cy="584775"/>
              </a:xfrm>
              <a:prstGeom prst="rect">
                <a:avLst/>
              </a:prstGeom>
              <a:blipFill>
                <a:blip r:embed="rId8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0021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187437-6548-0242-8112-257E7436B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4" r="24098" b="8611"/>
          <a:stretch/>
        </p:blipFill>
        <p:spPr>
          <a:xfrm>
            <a:off x="1811383" y="-13977"/>
            <a:ext cx="7332617" cy="687197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037B9B-3421-B145-85A0-1D6F2D2D6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" y="103869"/>
            <a:ext cx="2159726" cy="132556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Modeled Spiral pattern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7D32255-1B16-F747-B5BC-50EDA5E3D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3" r="60528" b="55065"/>
          <a:stretch/>
        </p:blipFill>
        <p:spPr>
          <a:xfrm>
            <a:off x="5240312" y="248510"/>
            <a:ext cx="3825311" cy="3505719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0C8ECDB-E2DE-F74F-A98F-00D3D4BD1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11" t="4476" r="50655" b="74547"/>
          <a:stretch/>
        </p:blipFill>
        <p:spPr>
          <a:xfrm>
            <a:off x="2022649" y="319053"/>
            <a:ext cx="3242511" cy="233706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B547B-3D4D-4C4F-AA51-EDD2A115986C}"/>
              </a:ext>
            </a:extLst>
          </p:cNvPr>
          <p:cNvCxnSpPr>
            <a:cxnSpLocks/>
          </p:cNvCxnSpPr>
          <p:nvPr/>
        </p:nvCxnSpPr>
        <p:spPr>
          <a:xfrm flipV="1">
            <a:off x="5921828" y="2455817"/>
            <a:ext cx="78378" cy="19224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FC7DE5-60D2-6C4E-A51D-CE75FC375F57}"/>
              </a:ext>
            </a:extLst>
          </p:cNvPr>
          <p:cNvCxnSpPr>
            <a:cxnSpLocks/>
          </p:cNvCxnSpPr>
          <p:nvPr/>
        </p:nvCxnSpPr>
        <p:spPr>
          <a:xfrm flipV="1">
            <a:off x="5961017" y="2455817"/>
            <a:ext cx="2973977" cy="22328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271D363-375B-F74B-AD7B-1B8C6B726EFE}"/>
              </a:ext>
            </a:extLst>
          </p:cNvPr>
          <p:cNvSpPr txBox="1"/>
          <p:nvPr/>
        </p:nvSpPr>
        <p:spPr>
          <a:xfrm>
            <a:off x="-48384" y="2527175"/>
            <a:ext cx="20889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 reproduces the pattern of a spiral streamer over the WCR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 the streamer water moves around the ring, it also migrates towards the ring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Vertical structure of the model spiral streamer matches observations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3BC16A-9690-2148-BC29-0C9A4AABE08C}"/>
              </a:ext>
            </a:extLst>
          </p:cNvPr>
          <p:cNvSpPr txBox="1"/>
          <p:nvPr/>
        </p:nvSpPr>
        <p:spPr>
          <a:xfrm>
            <a:off x="-48384" y="1499975"/>
            <a:ext cx="1944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Color: </a:t>
            </a:r>
          </a:p>
          <a:p>
            <a:r>
              <a:rPr lang="en-US" dirty="0">
                <a:solidFill>
                  <a:srgbClr val="FF0000"/>
                </a:solidFill>
              </a:rPr>
              <a:t>passive tracer concentration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F8CE3D-4488-3845-8976-38E9A18D2676}"/>
              </a:ext>
            </a:extLst>
          </p:cNvPr>
          <p:cNvSpPr txBox="1"/>
          <p:nvPr/>
        </p:nvSpPr>
        <p:spPr>
          <a:xfrm>
            <a:off x="6183086" y="2871299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Color: Density</a:t>
            </a:r>
          </a:p>
        </p:txBody>
      </p:sp>
    </p:spTree>
    <p:extLst>
      <p:ext uri="{BB962C8B-B14F-4D97-AF65-F5344CB8AC3E}">
        <p14:creationId xmlns:p14="http://schemas.microsoft.com/office/powerpoint/2010/main" val="258849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187437-6548-0242-8112-257E7436B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4" r="24098" b="8611"/>
          <a:stretch/>
        </p:blipFill>
        <p:spPr>
          <a:xfrm>
            <a:off x="1811383" y="-13977"/>
            <a:ext cx="7332617" cy="687197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037B9B-3421-B145-85A0-1D6F2D2D6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" y="103869"/>
            <a:ext cx="2159726" cy="132556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Modeled Spiral pattern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EBFF38-6F74-1F4C-8608-501E3DA57C6D}"/>
              </a:ext>
            </a:extLst>
          </p:cNvPr>
          <p:cNvSpPr txBox="1"/>
          <p:nvPr/>
        </p:nvSpPr>
        <p:spPr>
          <a:xfrm>
            <a:off x="-48384" y="2527175"/>
            <a:ext cx="20889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 reproduces the pattern of a spiral streamer over the WCR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 the streamer water moves around the ring, it also migrates towards the ring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Vertical structure of the model spiral streamer matches observations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1022A1-CB41-304E-A0E2-3BE7B841A69E}"/>
              </a:ext>
            </a:extLst>
          </p:cNvPr>
          <p:cNvSpPr txBox="1"/>
          <p:nvPr/>
        </p:nvSpPr>
        <p:spPr>
          <a:xfrm>
            <a:off x="-48384" y="1499975"/>
            <a:ext cx="1944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Color: </a:t>
            </a:r>
          </a:p>
          <a:p>
            <a:r>
              <a:rPr lang="en-US" dirty="0">
                <a:solidFill>
                  <a:srgbClr val="FF0000"/>
                </a:solidFill>
              </a:rPr>
              <a:t>passive tracer concentration</a:t>
            </a:r>
          </a:p>
        </p:txBody>
      </p:sp>
    </p:spTree>
    <p:extLst>
      <p:ext uri="{BB962C8B-B14F-4D97-AF65-F5344CB8AC3E}">
        <p14:creationId xmlns:p14="http://schemas.microsoft.com/office/powerpoint/2010/main" val="2142668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0D350-64EC-0243-88F7-E4A71E004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73" y="260624"/>
            <a:ext cx="6190161" cy="618943"/>
          </a:xfrm>
        </p:spPr>
        <p:txBody>
          <a:bodyPr>
            <a:normAutofit/>
          </a:bodyPr>
          <a:lstStyle/>
          <a:p>
            <a:r>
              <a:rPr lang="en-US" sz="3200" dirty="0"/>
              <a:t>A Zoom-in view of the radial motion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B34255-0D0A-D24E-917D-DF4FF863C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03" r="15761"/>
          <a:stretch/>
        </p:blipFill>
        <p:spPr>
          <a:xfrm>
            <a:off x="0" y="1127387"/>
            <a:ext cx="6799241" cy="573061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88C713-916D-F745-A81F-E4F7FD711808}"/>
                  </a:ext>
                </a:extLst>
              </p:cNvPr>
              <p:cNvSpPr txBox="1"/>
              <p:nvPr/>
            </p:nvSpPr>
            <p:spPr>
              <a:xfrm>
                <a:off x="1036228" y="2971316"/>
                <a:ext cx="6820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88C713-916D-F745-A81F-E4F7FD711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228" y="2971316"/>
                <a:ext cx="682046" cy="584775"/>
              </a:xfrm>
              <a:prstGeom prst="rect">
                <a:avLst/>
              </a:prstGeom>
              <a:blipFill>
                <a:blip r:embed="rId3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3C220B-70AA-234F-A0C3-1156456C0E05}"/>
                  </a:ext>
                </a:extLst>
              </p:cNvPr>
              <p:cNvSpPr txBox="1"/>
              <p:nvPr/>
            </p:nvSpPr>
            <p:spPr>
              <a:xfrm>
                <a:off x="2415292" y="1376160"/>
                <a:ext cx="67928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3C220B-70AA-234F-A0C3-1156456C0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292" y="1376160"/>
                <a:ext cx="679289" cy="584775"/>
              </a:xfrm>
              <a:prstGeom prst="rect">
                <a:avLst/>
              </a:prstGeom>
              <a:blipFill>
                <a:blip r:embed="rId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CEBE4B-7D25-EE49-BA5E-94BA1C84D95A}"/>
                  </a:ext>
                </a:extLst>
              </p:cNvPr>
              <p:cNvSpPr txBox="1"/>
              <p:nvPr/>
            </p:nvSpPr>
            <p:spPr>
              <a:xfrm>
                <a:off x="6456726" y="1348800"/>
                <a:ext cx="2708366" cy="550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1600" dirty="0"/>
                  <a:t>Key ingredient:</a:t>
                </a:r>
              </a:p>
              <a:p>
                <a:pPr algn="ctr">
                  <a:spcBef>
                    <a:spcPts val="600"/>
                  </a:spcBef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𝝆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Density front persists at the interface between the eddy and ring waters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Thermal-wind balance drives a </a:t>
                </a:r>
                <a:r>
                  <a:rPr lang="en-US" sz="1600" b="1" i="1" u="sng" dirty="0"/>
                  <a:t>local</a:t>
                </a:r>
                <a:r>
                  <a:rPr lang="en-US" sz="1600" dirty="0"/>
                  <a:t> anticyclonic flow at the interface 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/>
                  <a:t>Rossby number of the local flow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Ro = 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 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Submesoscale process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Centrifugal force pushes the buoyant eddy water toward the ring center while being carried around the ring by the underlying ring current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CEBE4B-7D25-EE49-BA5E-94BA1C84D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726" y="1348800"/>
                <a:ext cx="2708366" cy="5509200"/>
              </a:xfrm>
              <a:prstGeom prst="rect">
                <a:avLst/>
              </a:prstGeom>
              <a:blipFill>
                <a:blip r:embed="rId5"/>
                <a:stretch>
                  <a:fillRect l="-930" t="-230" r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>
            <a:extLst>
              <a:ext uri="{FF2B5EF4-FFF2-40B4-BE49-F238E27FC236}">
                <a16:creationId xmlns:a16="http://schemas.microsoft.com/office/drawing/2014/main" id="{D56CBD77-8918-5A42-8B96-77A5AE9AAA48}"/>
              </a:ext>
            </a:extLst>
          </p:cNvPr>
          <p:cNvSpPr/>
          <p:nvPr/>
        </p:nvSpPr>
        <p:spPr>
          <a:xfrm>
            <a:off x="1201783" y="2723496"/>
            <a:ext cx="769477" cy="659674"/>
          </a:xfrm>
          <a:custGeom>
            <a:avLst/>
            <a:gdLst>
              <a:gd name="connsiteX0" fmla="*/ 0 w 656266"/>
              <a:gd name="connsiteY0" fmla="*/ 116500 h 560638"/>
              <a:gd name="connsiteX1" fmla="*/ 148046 w 656266"/>
              <a:gd name="connsiteY1" fmla="*/ 11998 h 560638"/>
              <a:gd name="connsiteX2" fmla="*/ 339635 w 656266"/>
              <a:gd name="connsiteY2" fmla="*/ 11998 h 560638"/>
              <a:gd name="connsiteX3" fmla="*/ 557349 w 656266"/>
              <a:gd name="connsiteY3" fmla="*/ 99083 h 560638"/>
              <a:gd name="connsiteX4" fmla="*/ 644435 w 656266"/>
              <a:gd name="connsiteY4" fmla="*/ 334215 h 560638"/>
              <a:gd name="connsiteX5" fmla="*/ 653143 w 656266"/>
              <a:gd name="connsiteY5" fmla="*/ 560638 h 56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6266" h="560638">
                <a:moveTo>
                  <a:pt x="0" y="116500"/>
                </a:moveTo>
                <a:cubicBezTo>
                  <a:pt x="45720" y="72957"/>
                  <a:pt x="91440" y="29415"/>
                  <a:pt x="148046" y="11998"/>
                </a:cubicBezTo>
                <a:cubicBezTo>
                  <a:pt x="204652" y="-5419"/>
                  <a:pt x="271418" y="-2516"/>
                  <a:pt x="339635" y="11998"/>
                </a:cubicBezTo>
                <a:cubicBezTo>
                  <a:pt x="407852" y="26512"/>
                  <a:pt x="506549" y="45380"/>
                  <a:pt x="557349" y="99083"/>
                </a:cubicBezTo>
                <a:cubicBezTo>
                  <a:pt x="608149" y="152786"/>
                  <a:pt x="628469" y="257289"/>
                  <a:pt x="644435" y="334215"/>
                </a:cubicBezTo>
                <a:cubicBezTo>
                  <a:pt x="660401" y="411141"/>
                  <a:pt x="656772" y="485889"/>
                  <a:pt x="653143" y="560638"/>
                </a:cubicBezTo>
              </a:path>
            </a:pathLst>
          </a:custGeom>
          <a:noFill/>
          <a:ln w="508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C3F3171-2D78-4549-A8D1-18A5A32FD0EE}"/>
              </a:ext>
            </a:extLst>
          </p:cNvPr>
          <p:cNvCxnSpPr>
            <a:cxnSpLocks/>
          </p:cNvCxnSpPr>
          <p:nvPr/>
        </p:nvCxnSpPr>
        <p:spPr>
          <a:xfrm flipV="1">
            <a:off x="1718274" y="2542904"/>
            <a:ext cx="380492" cy="313507"/>
          </a:xfrm>
          <a:prstGeom prst="straightConnector1">
            <a:avLst/>
          </a:prstGeom>
          <a:ln w="508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4E365388-16F8-6C42-A525-1F8DEB2BE084}"/>
              </a:ext>
            </a:extLst>
          </p:cNvPr>
          <p:cNvSpPr/>
          <p:nvPr/>
        </p:nvSpPr>
        <p:spPr>
          <a:xfrm>
            <a:off x="3994596" y="2427325"/>
            <a:ext cx="839146" cy="988502"/>
          </a:xfrm>
          <a:custGeom>
            <a:avLst/>
            <a:gdLst>
              <a:gd name="connsiteX0" fmla="*/ 0 w 656266"/>
              <a:gd name="connsiteY0" fmla="*/ 116500 h 560638"/>
              <a:gd name="connsiteX1" fmla="*/ 148046 w 656266"/>
              <a:gd name="connsiteY1" fmla="*/ 11998 h 560638"/>
              <a:gd name="connsiteX2" fmla="*/ 339635 w 656266"/>
              <a:gd name="connsiteY2" fmla="*/ 11998 h 560638"/>
              <a:gd name="connsiteX3" fmla="*/ 557349 w 656266"/>
              <a:gd name="connsiteY3" fmla="*/ 99083 h 560638"/>
              <a:gd name="connsiteX4" fmla="*/ 644435 w 656266"/>
              <a:gd name="connsiteY4" fmla="*/ 334215 h 560638"/>
              <a:gd name="connsiteX5" fmla="*/ 653143 w 656266"/>
              <a:gd name="connsiteY5" fmla="*/ 560638 h 560638"/>
              <a:gd name="connsiteX0" fmla="*/ 0 w 715685"/>
              <a:gd name="connsiteY0" fmla="*/ 5783 h 760770"/>
              <a:gd name="connsiteX1" fmla="*/ 207465 w 715685"/>
              <a:gd name="connsiteY1" fmla="*/ 212130 h 760770"/>
              <a:gd name="connsiteX2" fmla="*/ 399054 w 715685"/>
              <a:gd name="connsiteY2" fmla="*/ 212130 h 760770"/>
              <a:gd name="connsiteX3" fmla="*/ 616768 w 715685"/>
              <a:gd name="connsiteY3" fmla="*/ 299215 h 760770"/>
              <a:gd name="connsiteX4" fmla="*/ 703854 w 715685"/>
              <a:gd name="connsiteY4" fmla="*/ 534347 h 760770"/>
              <a:gd name="connsiteX5" fmla="*/ 712562 w 715685"/>
              <a:gd name="connsiteY5" fmla="*/ 760770 h 760770"/>
              <a:gd name="connsiteX0" fmla="*/ 0 w 715685"/>
              <a:gd name="connsiteY0" fmla="*/ 47561 h 802548"/>
              <a:gd name="connsiteX1" fmla="*/ 274310 w 715685"/>
              <a:gd name="connsiteY1" fmla="*/ 17071 h 802548"/>
              <a:gd name="connsiteX2" fmla="*/ 399054 w 715685"/>
              <a:gd name="connsiteY2" fmla="*/ 253908 h 802548"/>
              <a:gd name="connsiteX3" fmla="*/ 616768 w 715685"/>
              <a:gd name="connsiteY3" fmla="*/ 340993 h 802548"/>
              <a:gd name="connsiteX4" fmla="*/ 703854 w 715685"/>
              <a:gd name="connsiteY4" fmla="*/ 576125 h 802548"/>
              <a:gd name="connsiteX5" fmla="*/ 712562 w 715685"/>
              <a:gd name="connsiteY5" fmla="*/ 802548 h 802548"/>
              <a:gd name="connsiteX0" fmla="*/ 0 w 715685"/>
              <a:gd name="connsiteY0" fmla="*/ 39350 h 794337"/>
              <a:gd name="connsiteX1" fmla="*/ 274310 w 715685"/>
              <a:gd name="connsiteY1" fmla="*/ 8860 h 794337"/>
              <a:gd name="connsiteX2" fmla="*/ 488182 w 715685"/>
              <a:gd name="connsiteY2" fmla="*/ 134680 h 794337"/>
              <a:gd name="connsiteX3" fmla="*/ 616768 w 715685"/>
              <a:gd name="connsiteY3" fmla="*/ 332782 h 794337"/>
              <a:gd name="connsiteX4" fmla="*/ 703854 w 715685"/>
              <a:gd name="connsiteY4" fmla="*/ 567914 h 794337"/>
              <a:gd name="connsiteX5" fmla="*/ 712562 w 715685"/>
              <a:gd name="connsiteY5" fmla="*/ 794337 h 794337"/>
              <a:gd name="connsiteX0" fmla="*/ 0 w 715685"/>
              <a:gd name="connsiteY0" fmla="*/ 85112 h 840099"/>
              <a:gd name="connsiteX1" fmla="*/ 266884 w 715685"/>
              <a:gd name="connsiteY1" fmla="*/ 2814 h 840099"/>
              <a:gd name="connsiteX2" fmla="*/ 488182 w 715685"/>
              <a:gd name="connsiteY2" fmla="*/ 180442 h 840099"/>
              <a:gd name="connsiteX3" fmla="*/ 616768 w 715685"/>
              <a:gd name="connsiteY3" fmla="*/ 378544 h 840099"/>
              <a:gd name="connsiteX4" fmla="*/ 703854 w 715685"/>
              <a:gd name="connsiteY4" fmla="*/ 613676 h 840099"/>
              <a:gd name="connsiteX5" fmla="*/ 712562 w 715685"/>
              <a:gd name="connsiteY5" fmla="*/ 840099 h 84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685" h="840099">
                <a:moveTo>
                  <a:pt x="0" y="85112"/>
                </a:moveTo>
                <a:cubicBezTo>
                  <a:pt x="45720" y="41569"/>
                  <a:pt x="185520" y="-13074"/>
                  <a:pt x="266884" y="2814"/>
                </a:cubicBezTo>
                <a:cubicBezTo>
                  <a:pt x="348248" y="18702"/>
                  <a:pt x="429868" y="117820"/>
                  <a:pt x="488182" y="180442"/>
                </a:cubicBezTo>
                <a:cubicBezTo>
                  <a:pt x="546496" y="243064"/>
                  <a:pt x="580823" y="306338"/>
                  <a:pt x="616768" y="378544"/>
                </a:cubicBezTo>
                <a:cubicBezTo>
                  <a:pt x="652713" y="450750"/>
                  <a:pt x="687888" y="536750"/>
                  <a:pt x="703854" y="613676"/>
                </a:cubicBezTo>
                <a:cubicBezTo>
                  <a:pt x="719820" y="690602"/>
                  <a:pt x="716191" y="765350"/>
                  <a:pt x="712562" y="840099"/>
                </a:cubicBezTo>
              </a:path>
            </a:pathLst>
          </a:custGeom>
          <a:noFill/>
          <a:ln w="508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2382AF-E666-674F-8035-39E4B4F16A94}"/>
              </a:ext>
            </a:extLst>
          </p:cNvPr>
          <p:cNvCxnSpPr>
            <a:cxnSpLocks/>
          </p:cNvCxnSpPr>
          <p:nvPr/>
        </p:nvCxnSpPr>
        <p:spPr>
          <a:xfrm flipV="1">
            <a:off x="4453250" y="2142309"/>
            <a:ext cx="380492" cy="285017"/>
          </a:xfrm>
          <a:prstGeom prst="straightConnector1">
            <a:avLst/>
          </a:prstGeom>
          <a:ln w="508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8D03F5D9-EE28-DD47-AD01-6A600B9C8D2F}"/>
              </a:ext>
            </a:extLst>
          </p:cNvPr>
          <p:cNvSpPr/>
          <p:nvPr/>
        </p:nvSpPr>
        <p:spPr>
          <a:xfrm>
            <a:off x="1211787" y="4418968"/>
            <a:ext cx="1004609" cy="1378653"/>
          </a:xfrm>
          <a:custGeom>
            <a:avLst/>
            <a:gdLst>
              <a:gd name="connsiteX0" fmla="*/ 0 w 656266"/>
              <a:gd name="connsiteY0" fmla="*/ 116500 h 560638"/>
              <a:gd name="connsiteX1" fmla="*/ 148046 w 656266"/>
              <a:gd name="connsiteY1" fmla="*/ 11998 h 560638"/>
              <a:gd name="connsiteX2" fmla="*/ 339635 w 656266"/>
              <a:gd name="connsiteY2" fmla="*/ 11998 h 560638"/>
              <a:gd name="connsiteX3" fmla="*/ 557349 w 656266"/>
              <a:gd name="connsiteY3" fmla="*/ 99083 h 560638"/>
              <a:gd name="connsiteX4" fmla="*/ 644435 w 656266"/>
              <a:gd name="connsiteY4" fmla="*/ 334215 h 560638"/>
              <a:gd name="connsiteX5" fmla="*/ 653143 w 656266"/>
              <a:gd name="connsiteY5" fmla="*/ 560638 h 560638"/>
              <a:gd name="connsiteX0" fmla="*/ 0 w 715685"/>
              <a:gd name="connsiteY0" fmla="*/ 5783 h 760770"/>
              <a:gd name="connsiteX1" fmla="*/ 207465 w 715685"/>
              <a:gd name="connsiteY1" fmla="*/ 212130 h 760770"/>
              <a:gd name="connsiteX2" fmla="*/ 399054 w 715685"/>
              <a:gd name="connsiteY2" fmla="*/ 212130 h 760770"/>
              <a:gd name="connsiteX3" fmla="*/ 616768 w 715685"/>
              <a:gd name="connsiteY3" fmla="*/ 299215 h 760770"/>
              <a:gd name="connsiteX4" fmla="*/ 703854 w 715685"/>
              <a:gd name="connsiteY4" fmla="*/ 534347 h 760770"/>
              <a:gd name="connsiteX5" fmla="*/ 712562 w 715685"/>
              <a:gd name="connsiteY5" fmla="*/ 760770 h 760770"/>
              <a:gd name="connsiteX0" fmla="*/ 0 w 715685"/>
              <a:gd name="connsiteY0" fmla="*/ 47561 h 802548"/>
              <a:gd name="connsiteX1" fmla="*/ 274310 w 715685"/>
              <a:gd name="connsiteY1" fmla="*/ 17071 h 802548"/>
              <a:gd name="connsiteX2" fmla="*/ 399054 w 715685"/>
              <a:gd name="connsiteY2" fmla="*/ 253908 h 802548"/>
              <a:gd name="connsiteX3" fmla="*/ 616768 w 715685"/>
              <a:gd name="connsiteY3" fmla="*/ 340993 h 802548"/>
              <a:gd name="connsiteX4" fmla="*/ 703854 w 715685"/>
              <a:gd name="connsiteY4" fmla="*/ 576125 h 802548"/>
              <a:gd name="connsiteX5" fmla="*/ 712562 w 715685"/>
              <a:gd name="connsiteY5" fmla="*/ 802548 h 802548"/>
              <a:gd name="connsiteX0" fmla="*/ 0 w 715685"/>
              <a:gd name="connsiteY0" fmla="*/ 39350 h 794337"/>
              <a:gd name="connsiteX1" fmla="*/ 274310 w 715685"/>
              <a:gd name="connsiteY1" fmla="*/ 8860 h 794337"/>
              <a:gd name="connsiteX2" fmla="*/ 488182 w 715685"/>
              <a:gd name="connsiteY2" fmla="*/ 134680 h 794337"/>
              <a:gd name="connsiteX3" fmla="*/ 616768 w 715685"/>
              <a:gd name="connsiteY3" fmla="*/ 332782 h 794337"/>
              <a:gd name="connsiteX4" fmla="*/ 703854 w 715685"/>
              <a:gd name="connsiteY4" fmla="*/ 567914 h 794337"/>
              <a:gd name="connsiteX5" fmla="*/ 712562 w 715685"/>
              <a:gd name="connsiteY5" fmla="*/ 794337 h 794337"/>
              <a:gd name="connsiteX0" fmla="*/ 0 w 715685"/>
              <a:gd name="connsiteY0" fmla="*/ 85112 h 840099"/>
              <a:gd name="connsiteX1" fmla="*/ 266884 w 715685"/>
              <a:gd name="connsiteY1" fmla="*/ 2814 h 840099"/>
              <a:gd name="connsiteX2" fmla="*/ 488182 w 715685"/>
              <a:gd name="connsiteY2" fmla="*/ 180442 h 840099"/>
              <a:gd name="connsiteX3" fmla="*/ 616768 w 715685"/>
              <a:gd name="connsiteY3" fmla="*/ 378544 h 840099"/>
              <a:gd name="connsiteX4" fmla="*/ 703854 w 715685"/>
              <a:gd name="connsiteY4" fmla="*/ 613676 h 840099"/>
              <a:gd name="connsiteX5" fmla="*/ 712562 w 715685"/>
              <a:gd name="connsiteY5" fmla="*/ 840099 h 840099"/>
              <a:gd name="connsiteX0" fmla="*/ 0 w 841949"/>
              <a:gd name="connsiteY0" fmla="*/ 19572 h 885576"/>
              <a:gd name="connsiteX1" fmla="*/ 393148 w 841949"/>
              <a:gd name="connsiteY1" fmla="*/ 48291 h 885576"/>
              <a:gd name="connsiteX2" fmla="*/ 614446 w 841949"/>
              <a:gd name="connsiteY2" fmla="*/ 225919 h 885576"/>
              <a:gd name="connsiteX3" fmla="*/ 743032 w 841949"/>
              <a:gd name="connsiteY3" fmla="*/ 424021 h 885576"/>
              <a:gd name="connsiteX4" fmla="*/ 830118 w 841949"/>
              <a:gd name="connsiteY4" fmla="*/ 659153 h 885576"/>
              <a:gd name="connsiteX5" fmla="*/ 838826 w 841949"/>
              <a:gd name="connsiteY5" fmla="*/ 885576 h 885576"/>
              <a:gd name="connsiteX0" fmla="*/ 0 w 841949"/>
              <a:gd name="connsiteY0" fmla="*/ 358533 h 1224537"/>
              <a:gd name="connsiteX1" fmla="*/ 326303 w 841949"/>
              <a:gd name="connsiteY1" fmla="*/ 2392 h 1224537"/>
              <a:gd name="connsiteX2" fmla="*/ 614446 w 841949"/>
              <a:gd name="connsiteY2" fmla="*/ 564880 h 1224537"/>
              <a:gd name="connsiteX3" fmla="*/ 743032 w 841949"/>
              <a:gd name="connsiteY3" fmla="*/ 762982 h 1224537"/>
              <a:gd name="connsiteX4" fmla="*/ 830118 w 841949"/>
              <a:gd name="connsiteY4" fmla="*/ 998114 h 1224537"/>
              <a:gd name="connsiteX5" fmla="*/ 838826 w 841949"/>
              <a:gd name="connsiteY5" fmla="*/ 1224537 h 1224537"/>
              <a:gd name="connsiteX0" fmla="*/ 0 w 841949"/>
              <a:gd name="connsiteY0" fmla="*/ 356144 h 1222148"/>
              <a:gd name="connsiteX1" fmla="*/ 326303 w 841949"/>
              <a:gd name="connsiteY1" fmla="*/ 3 h 1222148"/>
              <a:gd name="connsiteX2" fmla="*/ 555027 w 841949"/>
              <a:gd name="connsiteY2" fmla="*/ 362660 h 1222148"/>
              <a:gd name="connsiteX3" fmla="*/ 743032 w 841949"/>
              <a:gd name="connsiteY3" fmla="*/ 760593 h 1222148"/>
              <a:gd name="connsiteX4" fmla="*/ 830118 w 841949"/>
              <a:gd name="connsiteY4" fmla="*/ 995725 h 1222148"/>
              <a:gd name="connsiteX5" fmla="*/ 838826 w 841949"/>
              <a:gd name="connsiteY5" fmla="*/ 1222148 h 1222148"/>
              <a:gd name="connsiteX0" fmla="*/ 0 w 856804"/>
              <a:gd name="connsiteY0" fmla="*/ 253576 h 1223197"/>
              <a:gd name="connsiteX1" fmla="*/ 341158 w 856804"/>
              <a:gd name="connsiteY1" fmla="*/ 1052 h 1223197"/>
              <a:gd name="connsiteX2" fmla="*/ 569882 w 856804"/>
              <a:gd name="connsiteY2" fmla="*/ 363709 h 1223197"/>
              <a:gd name="connsiteX3" fmla="*/ 757887 w 856804"/>
              <a:gd name="connsiteY3" fmla="*/ 761642 h 1223197"/>
              <a:gd name="connsiteX4" fmla="*/ 844973 w 856804"/>
              <a:gd name="connsiteY4" fmla="*/ 996774 h 1223197"/>
              <a:gd name="connsiteX5" fmla="*/ 853681 w 856804"/>
              <a:gd name="connsiteY5" fmla="*/ 1223197 h 1223197"/>
              <a:gd name="connsiteX0" fmla="*/ 0 w 856804"/>
              <a:gd name="connsiteY0" fmla="*/ 202057 h 1171678"/>
              <a:gd name="connsiteX1" fmla="*/ 326303 w 856804"/>
              <a:gd name="connsiteY1" fmla="*/ 1341 h 1171678"/>
              <a:gd name="connsiteX2" fmla="*/ 569882 w 856804"/>
              <a:gd name="connsiteY2" fmla="*/ 312190 h 1171678"/>
              <a:gd name="connsiteX3" fmla="*/ 757887 w 856804"/>
              <a:gd name="connsiteY3" fmla="*/ 710123 h 1171678"/>
              <a:gd name="connsiteX4" fmla="*/ 844973 w 856804"/>
              <a:gd name="connsiteY4" fmla="*/ 945255 h 1171678"/>
              <a:gd name="connsiteX5" fmla="*/ 853681 w 856804"/>
              <a:gd name="connsiteY5" fmla="*/ 1171678 h 117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6804" h="1171678">
                <a:moveTo>
                  <a:pt x="0" y="202057"/>
                </a:moveTo>
                <a:cubicBezTo>
                  <a:pt x="45720" y="158514"/>
                  <a:pt x="231323" y="-17015"/>
                  <a:pt x="326303" y="1341"/>
                </a:cubicBezTo>
                <a:cubicBezTo>
                  <a:pt x="421283" y="19697"/>
                  <a:pt x="497951" y="194060"/>
                  <a:pt x="569882" y="312190"/>
                </a:cubicBezTo>
                <a:cubicBezTo>
                  <a:pt x="641813" y="430320"/>
                  <a:pt x="712039" y="604612"/>
                  <a:pt x="757887" y="710123"/>
                </a:cubicBezTo>
                <a:cubicBezTo>
                  <a:pt x="803736" y="815634"/>
                  <a:pt x="829007" y="868329"/>
                  <a:pt x="844973" y="945255"/>
                </a:cubicBezTo>
                <a:cubicBezTo>
                  <a:pt x="860939" y="1022181"/>
                  <a:pt x="857310" y="1096929"/>
                  <a:pt x="853681" y="1171678"/>
                </a:cubicBezTo>
              </a:path>
            </a:pathLst>
          </a:custGeom>
          <a:noFill/>
          <a:ln w="508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CE3BFC-5C19-5D49-B53F-3C6A584EC290}"/>
              </a:ext>
            </a:extLst>
          </p:cNvPr>
          <p:cNvCxnSpPr>
            <a:cxnSpLocks/>
          </p:cNvCxnSpPr>
          <p:nvPr/>
        </p:nvCxnSpPr>
        <p:spPr>
          <a:xfrm flipV="1">
            <a:off x="1714091" y="4246047"/>
            <a:ext cx="502305" cy="142509"/>
          </a:xfrm>
          <a:prstGeom prst="straightConnector1">
            <a:avLst/>
          </a:prstGeom>
          <a:ln w="508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CC2E589-5BBA-3D42-913C-A3AEBF5A0E57}"/>
              </a:ext>
            </a:extLst>
          </p:cNvPr>
          <p:cNvSpPr txBox="1"/>
          <p:nvPr/>
        </p:nvSpPr>
        <p:spPr>
          <a:xfrm>
            <a:off x="482145" y="855213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Color: density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6A1BD179-05F0-3241-8607-68BE0DAC77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05" t="4508" r="50190" b="39120"/>
          <a:stretch/>
        </p:blipFill>
        <p:spPr>
          <a:xfrm>
            <a:off x="327235" y="877299"/>
            <a:ext cx="3606229" cy="57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8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  <p:bldP spid="8" grpId="0" animBg="1"/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BF919-6B7C-9942-9750-EB43D5C6B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0820"/>
          </a:xfrm>
        </p:spPr>
        <p:txBody>
          <a:bodyPr>
            <a:normAutofit/>
          </a:bodyPr>
          <a:lstStyle/>
          <a:p>
            <a:r>
              <a:rPr lang="en-US" sz="32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4807D-D64E-1149-8898-E510BA532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071213" cy="4351338"/>
          </a:xfrm>
        </p:spPr>
        <p:txBody>
          <a:bodyPr>
            <a:normAutofit/>
          </a:bodyPr>
          <a:lstStyle/>
          <a:p>
            <a:r>
              <a:rPr lang="en-US" sz="1800" dirty="0"/>
              <a:t>Warm spiral streamers form over old WCRs after they collide with the Gulf Stream or other newer WCRs</a:t>
            </a:r>
          </a:p>
          <a:p>
            <a:r>
              <a:rPr lang="en-US" sz="1800" dirty="0"/>
              <a:t>Observations show the warm spiral streamer is a thin surface layer of low density water</a:t>
            </a:r>
          </a:p>
          <a:p>
            <a:r>
              <a:rPr lang="en-US" sz="1800" dirty="0"/>
              <a:t>Model simulations reveal the key ingredient is the intruding new Gulf Stream water having density lower than the ring water</a:t>
            </a:r>
          </a:p>
          <a:p>
            <a:r>
              <a:rPr lang="en-US" sz="1800" dirty="0"/>
              <a:t>The spiral pattern is formed locally by nonlinear momentum advection (i.e., centrifugal force) at the submesoscale front at the interface between the intruding Gulf Stream water and old ring water</a:t>
            </a:r>
          </a:p>
          <a:p>
            <a:r>
              <a:rPr lang="en-US" sz="1800" dirty="0"/>
              <a:t>It could also be considered as ‘localized overwash’ of the old ring by the new buoyant Gulf Stream water or just the buoyant Gulf Stream water flowing ‘uphill’</a:t>
            </a:r>
          </a:p>
          <a:p>
            <a:r>
              <a:rPr lang="en-US" sz="1800" dirty="0"/>
              <a:t>Submesoscale frontal subduction on both sides of the streamer resulted from the stretching-induced frontogenesis widens the streamer and enhances its surface expression</a:t>
            </a:r>
          </a:p>
        </p:txBody>
      </p:sp>
    </p:spTree>
    <p:extLst>
      <p:ext uri="{BB962C8B-B14F-4D97-AF65-F5344CB8AC3E}">
        <p14:creationId xmlns:p14="http://schemas.microsoft.com/office/powerpoint/2010/main" val="4226038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a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6663" r="6251" b="3387"/>
          <a:stretch/>
        </p:blipFill>
        <p:spPr>
          <a:xfrm>
            <a:off x="698643" y="993975"/>
            <a:ext cx="7601514" cy="5864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16464" y="752292"/>
            <a:ext cx="2744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SST on 13 April 2014 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516067" y="34402"/>
            <a:ext cx="4470534" cy="1003343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Regional Setup </a:t>
            </a:r>
            <a:br>
              <a:rPr lang="en-US" sz="3600" dirty="0"/>
            </a:br>
            <a:r>
              <a:rPr lang="en-US" sz="2800" dirty="0">
                <a:latin typeface="Times New Roman"/>
                <a:cs typeface="Times New Roman"/>
              </a:rPr>
              <a:t>Mid-Atlantic Bight (MAB)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90312" y="2138754"/>
            <a:ext cx="2690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cold fresh shelf water </a:t>
            </a:r>
          </a:p>
        </p:txBody>
      </p:sp>
      <p:sp>
        <p:nvSpPr>
          <p:cNvPr id="24" name="Up Arrow 23"/>
          <p:cNvSpPr/>
          <p:nvPr/>
        </p:nvSpPr>
        <p:spPr>
          <a:xfrm rot="3528220">
            <a:off x="3480030" y="4139266"/>
            <a:ext cx="511119" cy="67243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578221" y="3139034"/>
            <a:ext cx="1096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Warm-Core Ring</a:t>
            </a:r>
          </a:p>
        </p:txBody>
      </p:sp>
      <p:sp>
        <p:nvSpPr>
          <p:cNvPr id="29" name="Freeform 28"/>
          <p:cNvSpPr/>
          <p:nvPr/>
        </p:nvSpPr>
        <p:spPr>
          <a:xfrm rot="20563304">
            <a:off x="5367236" y="3238847"/>
            <a:ext cx="461226" cy="423561"/>
          </a:xfrm>
          <a:custGeom>
            <a:avLst/>
            <a:gdLst>
              <a:gd name="connsiteX0" fmla="*/ 14903 w 324672"/>
              <a:gd name="connsiteY0" fmla="*/ 423561 h 423561"/>
              <a:gd name="connsiteX1" fmla="*/ 14903 w 324672"/>
              <a:gd name="connsiteY1" fmla="*/ 129259 h 423561"/>
              <a:gd name="connsiteX2" fmla="*/ 169787 w 324672"/>
              <a:gd name="connsiteY2" fmla="*/ 5343 h 423561"/>
              <a:gd name="connsiteX3" fmla="*/ 324672 w 324672"/>
              <a:gd name="connsiteY3" fmla="*/ 20832 h 423561"/>
              <a:gd name="connsiteX0" fmla="*/ 14903 w 461226"/>
              <a:gd name="connsiteY0" fmla="*/ 423561 h 423561"/>
              <a:gd name="connsiteX1" fmla="*/ 14903 w 461226"/>
              <a:gd name="connsiteY1" fmla="*/ 129259 h 423561"/>
              <a:gd name="connsiteX2" fmla="*/ 169787 w 461226"/>
              <a:gd name="connsiteY2" fmla="*/ 5343 h 423561"/>
              <a:gd name="connsiteX3" fmla="*/ 461226 w 461226"/>
              <a:gd name="connsiteY3" fmla="*/ 20832 h 42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226" h="423561">
                <a:moveTo>
                  <a:pt x="14903" y="423561"/>
                </a:moveTo>
                <a:cubicBezTo>
                  <a:pt x="1996" y="311261"/>
                  <a:pt x="-10911" y="198962"/>
                  <a:pt x="14903" y="129259"/>
                </a:cubicBezTo>
                <a:cubicBezTo>
                  <a:pt x="40717" y="59556"/>
                  <a:pt x="95400" y="23414"/>
                  <a:pt x="169787" y="5343"/>
                </a:cubicBezTo>
                <a:cubicBezTo>
                  <a:pt x="244174" y="-12728"/>
                  <a:pt x="461226" y="20832"/>
                  <a:pt x="461226" y="20832"/>
                </a:cubicBezTo>
              </a:path>
            </a:pathLst>
          </a:custGeom>
          <a:ln w="76200"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8076804">
            <a:off x="6292766" y="3350816"/>
            <a:ext cx="461226" cy="423561"/>
          </a:xfrm>
          <a:custGeom>
            <a:avLst/>
            <a:gdLst>
              <a:gd name="connsiteX0" fmla="*/ 14903 w 324672"/>
              <a:gd name="connsiteY0" fmla="*/ 423561 h 423561"/>
              <a:gd name="connsiteX1" fmla="*/ 14903 w 324672"/>
              <a:gd name="connsiteY1" fmla="*/ 129259 h 423561"/>
              <a:gd name="connsiteX2" fmla="*/ 169787 w 324672"/>
              <a:gd name="connsiteY2" fmla="*/ 5343 h 423561"/>
              <a:gd name="connsiteX3" fmla="*/ 324672 w 324672"/>
              <a:gd name="connsiteY3" fmla="*/ 20832 h 423561"/>
              <a:gd name="connsiteX0" fmla="*/ 14903 w 461226"/>
              <a:gd name="connsiteY0" fmla="*/ 423561 h 423561"/>
              <a:gd name="connsiteX1" fmla="*/ 14903 w 461226"/>
              <a:gd name="connsiteY1" fmla="*/ 129259 h 423561"/>
              <a:gd name="connsiteX2" fmla="*/ 169787 w 461226"/>
              <a:gd name="connsiteY2" fmla="*/ 5343 h 423561"/>
              <a:gd name="connsiteX3" fmla="*/ 461226 w 461226"/>
              <a:gd name="connsiteY3" fmla="*/ 20832 h 42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226" h="423561">
                <a:moveTo>
                  <a:pt x="14903" y="423561"/>
                </a:moveTo>
                <a:cubicBezTo>
                  <a:pt x="1996" y="311261"/>
                  <a:pt x="-10911" y="198962"/>
                  <a:pt x="14903" y="129259"/>
                </a:cubicBezTo>
                <a:cubicBezTo>
                  <a:pt x="40717" y="59556"/>
                  <a:pt x="95400" y="23414"/>
                  <a:pt x="169787" y="5343"/>
                </a:cubicBezTo>
                <a:cubicBezTo>
                  <a:pt x="244174" y="-12728"/>
                  <a:pt x="461226" y="20832"/>
                  <a:pt x="461226" y="20832"/>
                </a:cubicBezTo>
              </a:path>
            </a:pathLst>
          </a:custGeom>
          <a:ln w="76200"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8640959">
            <a:off x="1688133" y="5127986"/>
            <a:ext cx="1961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Gulf Stream</a:t>
            </a:r>
          </a:p>
        </p:txBody>
      </p:sp>
    </p:spTree>
    <p:extLst>
      <p:ext uri="{BB962C8B-B14F-4D97-AF65-F5344CB8AC3E}">
        <p14:creationId xmlns:p14="http://schemas.microsoft.com/office/powerpoint/2010/main" val="10881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6" grpId="0"/>
      <p:bldP spid="29" grpId="0" animBg="1"/>
      <p:bldP spid="30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AE653-FD68-0A4C-AE25-CFA7E7B1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489" y="225935"/>
            <a:ext cx="5395858" cy="765031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Warm Spiral Streamers over WCRs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7E09AB-9A39-E54D-9494-1B54E925C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05" t="4508" b="39120"/>
          <a:stretch/>
        </p:blipFill>
        <p:spPr>
          <a:xfrm>
            <a:off x="0" y="919239"/>
            <a:ext cx="7481512" cy="571282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8BE011-C33B-C840-8D42-EEFC8445F4C3}"/>
              </a:ext>
            </a:extLst>
          </p:cNvPr>
          <p:cNvSpPr txBox="1"/>
          <p:nvPr/>
        </p:nvSpPr>
        <p:spPr>
          <a:xfrm>
            <a:off x="6947255" y="1137447"/>
            <a:ext cx="21967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Occurs when a relatively old WCR interacts with Gulf Stream or with another new WCR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Warm water from the Gulf Stream or the new ring moves around the old 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also moves toward its center, creating a </a:t>
            </a:r>
            <a:r>
              <a:rPr lang="en-US" b="1" u="sng" dirty="0"/>
              <a:t>radial offset</a:t>
            </a:r>
            <a:r>
              <a:rPr lang="en-US" dirty="0"/>
              <a:t> and then a spiral pattern</a:t>
            </a:r>
          </a:p>
        </p:txBody>
      </p:sp>
    </p:spTree>
    <p:extLst>
      <p:ext uri="{BB962C8B-B14F-4D97-AF65-F5344CB8AC3E}">
        <p14:creationId xmlns:p14="http://schemas.microsoft.com/office/powerpoint/2010/main" val="2107302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45A5-5133-CF49-8922-6F437243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D58BC-7495-7B4E-AC78-901A300B7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is the vertical structure of the warm spiral streamers</a:t>
            </a:r>
          </a:p>
          <a:p>
            <a:r>
              <a:rPr lang="en-US" sz="2400" dirty="0"/>
              <a:t>What is the formation mechanism</a:t>
            </a:r>
          </a:p>
        </p:txBody>
      </p:sp>
    </p:spTree>
    <p:extLst>
      <p:ext uri="{BB962C8B-B14F-4D97-AF65-F5344CB8AC3E}">
        <p14:creationId xmlns:p14="http://schemas.microsoft.com/office/powerpoint/2010/main" val="1960479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9E00-E4BF-7B4D-AA75-837C7FFF3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3" y="206416"/>
            <a:ext cx="8856324" cy="744483"/>
          </a:xfrm>
        </p:spPr>
        <p:txBody>
          <a:bodyPr>
            <a:normAutofit/>
          </a:bodyPr>
          <a:lstStyle/>
          <a:p>
            <a:r>
              <a:rPr lang="en-US" sz="3000" dirty="0"/>
              <a:t>A Conceptual Model of Ring-Gulf Stream Interaction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462514-208F-CF4A-B915-B9B3DEBF1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58559"/>
            <a:ext cx="4075550" cy="325910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4F1E80-CA3F-3B48-9737-764AB4233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7" r="12477"/>
          <a:stretch/>
        </p:blipFill>
        <p:spPr>
          <a:xfrm>
            <a:off x="3962146" y="1509719"/>
            <a:ext cx="4720895" cy="3643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4583CD-62E8-E744-9379-3D5C71FDEF48}"/>
              </a:ext>
            </a:extLst>
          </p:cNvPr>
          <p:cNvSpPr txBox="1"/>
          <p:nvPr/>
        </p:nvSpPr>
        <p:spPr>
          <a:xfrm>
            <a:off x="928977" y="1109609"/>
            <a:ext cx="1879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</a:t>
            </a:r>
            <a:r>
              <a:rPr lang="en-US" sz="2000" dirty="0" err="1"/>
              <a:t>Nof</a:t>
            </a:r>
            <a:r>
              <a:rPr lang="en-US" sz="2000" dirty="0"/>
              <a:t>, </a:t>
            </a:r>
            <a:r>
              <a:rPr lang="en-US" sz="2000" i="1" dirty="0"/>
              <a:t>DSR</a:t>
            </a:r>
            <a:r>
              <a:rPr lang="en-US" sz="2000" dirty="0"/>
              <a:t>, 1986)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70115-E8C5-224B-8230-A429FC341C0C}"/>
              </a:ext>
            </a:extLst>
          </p:cNvPr>
          <p:cNvSpPr txBox="1"/>
          <p:nvPr/>
        </p:nvSpPr>
        <p:spPr>
          <a:xfrm>
            <a:off x="4877550" y="3773701"/>
            <a:ext cx="1323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Upper layer</a:t>
            </a:r>
          </a:p>
          <a:p>
            <a:r>
              <a:rPr lang="en-US" b="1" dirty="0">
                <a:solidFill>
                  <a:srgbClr val="FF0000"/>
                </a:solidFill>
              </a:rPr>
              <a:t>Gulf Stream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96E93E-EFDE-3544-A4F1-6BA0DDDC1380}"/>
              </a:ext>
            </a:extLst>
          </p:cNvPr>
          <p:cNvSpPr txBox="1"/>
          <p:nvPr/>
        </p:nvSpPr>
        <p:spPr>
          <a:xfrm>
            <a:off x="5671774" y="1076328"/>
            <a:ext cx="1908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two-layer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6C20F6-A381-0F4C-BCF8-535C1CADA1B0}"/>
              </a:ext>
            </a:extLst>
          </p:cNvPr>
          <p:cNvSpPr txBox="1"/>
          <p:nvPr/>
        </p:nvSpPr>
        <p:spPr>
          <a:xfrm>
            <a:off x="6003716" y="2512297"/>
            <a:ext cx="971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Cylinder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WCR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733DED-6099-2645-A8BC-DC41892EDFAF}"/>
                  </a:ext>
                </a:extLst>
              </p:cNvPr>
              <p:cNvSpPr txBox="1"/>
              <p:nvPr/>
            </p:nvSpPr>
            <p:spPr>
              <a:xfrm>
                <a:off x="7002989" y="2327631"/>
                <a:ext cx="23715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–shaped filament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733DED-6099-2645-A8BC-DC41892ED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989" y="2327631"/>
                <a:ext cx="2371523" cy="369332"/>
              </a:xfrm>
              <a:prstGeom prst="rect">
                <a:avLst/>
              </a:prstGeom>
              <a:blipFill>
                <a:blip r:embed="rId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A7822F-0765-4C4A-A19B-A061E40FACFC}"/>
                  </a:ext>
                </a:extLst>
              </p:cNvPr>
              <p:cNvSpPr txBox="1"/>
              <p:nvPr/>
            </p:nvSpPr>
            <p:spPr>
              <a:xfrm>
                <a:off x="595901" y="5522650"/>
                <a:ext cx="795219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Impingement of a cylindrical WCR onto the Gulf Stream create a surface filament of Gulf Stream water moving clockwise around the ring and later reattaches itself to the Gulf Stream, forming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-shape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A7822F-0765-4C4A-A19B-A061E40FA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01" y="5522650"/>
                <a:ext cx="7952198" cy="923330"/>
              </a:xfrm>
              <a:prstGeom prst="rect">
                <a:avLst/>
              </a:prstGeom>
              <a:blipFill>
                <a:blip r:embed="rId5"/>
                <a:stretch>
                  <a:fillRect l="-478" t="-2703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7E14828-7A23-A845-893C-7FAB376853F0}"/>
              </a:ext>
            </a:extLst>
          </p:cNvPr>
          <p:cNvSpPr txBox="1"/>
          <p:nvPr/>
        </p:nvSpPr>
        <p:spPr>
          <a:xfrm>
            <a:off x="3355170" y="3127370"/>
            <a:ext cx="2071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outcrop the vertical interface</a:t>
            </a:r>
          </a:p>
        </p:txBody>
      </p:sp>
    </p:spTree>
    <p:extLst>
      <p:ext uri="{BB962C8B-B14F-4D97-AF65-F5344CB8AC3E}">
        <p14:creationId xmlns:p14="http://schemas.microsoft.com/office/powerpoint/2010/main" val="906746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FF108-A1A3-3F40-9BDD-2064FF0CA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625" y="169348"/>
            <a:ext cx="5572750" cy="62424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The Sinking of WCR in the Slope Sea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1ACC53-3BE7-D248-83EB-29B32A8E6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352" y="961008"/>
            <a:ext cx="3972547" cy="589699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A83003-6C6D-D44C-8D66-5BEE33189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834" y="1292575"/>
            <a:ext cx="3254674" cy="3164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A3F055-ACA0-D94F-BE4F-3E4A5CA6877A}"/>
              </a:ext>
            </a:extLst>
          </p:cNvPr>
          <p:cNvSpPr txBox="1"/>
          <p:nvPr/>
        </p:nvSpPr>
        <p:spPr>
          <a:xfrm>
            <a:off x="4572000" y="677244"/>
            <a:ext cx="3350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(Chapman and </a:t>
            </a:r>
            <a:r>
              <a:rPr lang="en-US" sz="2000" dirty="0" err="1"/>
              <a:t>Nof</a:t>
            </a:r>
            <a:r>
              <a:rPr lang="en-US" sz="2000" dirty="0"/>
              <a:t>, </a:t>
            </a:r>
            <a:r>
              <a:rPr lang="en-US" sz="2000" i="1" dirty="0"/>
              <a:t>JPO</a:t>
            </a:r>
            <a:r>
              <a:rPr lang="en-US" sz="2000" dirty="0"/>
              <a:t>, 1988)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FC3255-E35C-314F-82AF-148860A1F8AB}"/>
              </a:ext>
            </a:extLst>
          </p:cNvPr>
          <p:cNvSpPr txBox="1"/>
          <p:nvPr/>
        </p:nvSpPr>
        <p:spPr>
          <a:xfrm>
            <a:off x="0" y="1253363"/>
            <a:ext cx="1363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Side view</a:t>
            </a:r>
          </a:p>
        </p:txBody>
      </p:sp>
      <p:sp>
        <p:nvSpPr>
          <p:cNvPr id="9" name="Oval 17">
            <a:extLst>
              <a:ext uri="{FF2B5EF4-FFF2-40B4-BE49-F238E27FC236}">
                <a16:creationId xmlns:a16="http://schemas.microsoft.com/office/drawing/2014/main" id="{D8534B5A-E720-E047-80A2-46B30D97B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401" y="4746337"/>
            <a:ext cx="304800" cy="3143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7F0D1E6-D1C7-E940-9595-B2A2D80D2DC6}"/>
              </a:ext>
            </a:extLst>
          </p:cNvPr>
          <p:cNvSpPr/>
          <p:nvPr/>
        </p:nvSpPr>
        <p:spPr>
          <a:xfrm>
            <a:off x="2658826" y="4852699"/>
            <a:ext cx="109537" cy="1095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AFBE929C-A4A7-AB40-A599-376DDB521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723" y="4746337"/>
            <a:ext cx="304800" cy="3143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8C7251-A8C4-CD49-856C-495C365AD4EB}"/>
              </a:ext>
            </a:extLst>
          </p:cNvPr>
          <p:cNvCxnSpPr>
            <a:stCxn id="11" idx="1"/>
            <a:endCxn id="11" idx="5"/>
          </p:cNvCxnSpPr>
          <p:nvPr/>
        </p:nvCxnSpPr>
        <p:spPr>
          <a:xfrm>
            <a:off x="1350360" y="4792369"/>
            <a:ext cx="215526" cy="22226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39871B-0B35-7048-BFC2-C6A1CE507BA7}"/>
              </a:ext>
            </a:extLst>
          </p:cNvPr>
          <p:cNvCxnSpPr>
            <a:cxnSpLocks/>
            <a:stCxn id="11" idx="7"/>
            <a:endCxn id="11" idx="3"/>
          </p:cNvCxnSpPr>
          <p:nvPr/>
        </p:nvCxnSpPr>
        <p:spPr>
          <a:xfrm flipH="1">
            <a:off x="1350360" y="4792369"/>
            <a:ext cx="215526" cy="22226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7">
            <a:extLst>
              <a:ext uri="{FF2B5EF4-FFF2-40B4-BE49-F238E27FC236}">
                <a16:creationId xmlns:a16="http://schemas.microsoft.com/office/drawing/2014/main" id="{39332B19-E3C2-E843-A1DA-27D5780AB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7595" y="2176087"/>
            <a:ext cx="304800" cy="3143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42FE3B8-22AB-3148-AD4A-C934BE6C7BDE}"/>
              </a:ext>
            </a:extLst>
          </p:cNvPr>
          <p:cNvSpPr/>
          <p:nvPr/>
        </p:nvSpPr>
        <p:spPr>
          <a:xfrm>
            <a:off x="2616020" y="2282449"/>
            <a:ext cx="109537" cy="1095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16DCA8C-A140-FE4A-897D-EBFE92080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2917" y="2176087"/>
            <a:ext cx="304800" cy="3143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F09A65-5FD2-B048-93B9-3B7ACFCD99E3}"/>
              </a:ext>
            </a:extLst>
          </p:cNvPr>
          <p:cNvCxnSpPr>
            <a:stCxn id="18" idx="1"/>
            <a:endCxn id="18" idx="5"/>
          </p:cNvCxnSpPr>
          <p:nvPr/>
        </p:nvCxnSpPr>
        <p:spPr>
          <a:xfrm>
            <a:off x="1307554" y="2222119"/>
            <a:ext cx="215526" cy="22226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670367-2352-F84C-9F52-5DC5CC552379}"/>
              </a:ext>
            </a:extLst>
          </p:cNvPr>
          <p:cNvCxnSpPr>
            <a:cxnSpLocks/>
            <a:stCxn id="18" idx="7"/>
            <a:endCxn id="18" idx="3"/>
          </p:cNvCxnSpPr>
          <p:nvPr/>
        </p:nvCxnSpPr>
        <p:spPr>
          <a:xfrm flipH="1">
            <a:off x="1307554" y="2222119"/>
            <a:ext cx="215526" cy="22226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554F2D-4B6F-1E41-8034-0D212F13AE46}"/>
              </a:ext>
            </a:extLst>
          </p:cNvPr>
          <p:cNvCxnSpPr>
            <a:cxnSpLocks/>
          </p:cNvCxnSpPr>
          <p:nvPr/>
        </p:nvCxnSpPr>
        <p:spPr>
          <a:xfrm flipV="1">
            <a:off x="887654" y="4460922"/>
            <a:ext cx="750526" cy="4034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0F23D6-9725-2746-A48C-1E0B6FB00BEC}"/>
              </a:ext>
            </a:extLst>
          </p:cNvPr>
          <p:cNvCxnSpPr>
            <a:cxnSpLocks/>
          </p:cNvCxnSpPr>
          <p:nvPr/>
        </p:nvCxnSpPr>
        <p:spPr>
          <a:xfrm flipH="1" flipV="1">
            <a:off x="2416138" y="4432412"/>
            <a:ext cx="724825" cy="4309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C7B9135-6BC7-EC4F-A053-BBE8981F1B3F}"/>
              </a:ext>
            </a:extLst>
          </p:cNvPr>
          <p:cNvSpPr txBox="1"/>
          <p:nvPr/>
        </p:nvSpPr>
        <p:spPr>
          <a:xfrm>
            <a:off x="4271685" y="1023551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Top view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4FB201-E596-C942-B4B9-026902F65D6C}"/>
              </a:ext>
            </a:extLst>
          </p:cNvPr>
          <p:cNvSpPr txBox="1"/>
          <p:nvPr/>
        </p:nvSpPr>
        <p:spPr>
          <a:xfrm>
            <a:off x="5554408" y="1974002"/>
            <a:ext cx="1962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Trajectory of a parcel of surface slope water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79B8CA-3A9D-BC48-9FDC-14538A027DC0}"/>
              </a:ext>
            </a:extLst>
          </p:cNvPr>
          <p:cNvSpPr txBox="1"/>
          <p:nvPr/>
        </p:nvSpPr>
        <p:spPr>
          <a:xfrm>
            <a:off x="105595" y="2291854"/>
            <a:ext cx="106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Slope water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6F4FF2-A400-264D-9527-C1798AEB8FB0}"/>
              </a:ext>
            </a:extLst>
          </p:cNvPr>
          <p:cNvSpPr txBox="1"/>
          <p:nvPr/>
        </p:nvSpPr>
        <p:spPr>
          <a:xfrm>
            <a:off x="3918921" y="4554134"/>
            <a:ext cx="5225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WCR loses heat (buoyancy) to air and then sinks to the surround slope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slope water from all direction washes over and are carried by the anticyclonic ring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parcel of the surface slope water would moving toward the ring center following a spiral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process does not produce the pattern of warm spiral streamer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18B55B4-E59B-0944-9251-DA36092FC816}"/>
              </a:ext>
            </a:extLst>
          </p:cNvPr>
          <p:cNvCxnSpPr/>
          <p:nvPr/>
        </p:nvCxnSpPr>
        <p:spPr>
          <a:xfrm>
            <a:off x="6394820" y="1015710"/>
            <a:ext cx="0" cy="384158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D46DADD-7CC7-844B-B4BA-4BCBF919357D}"/>
              </a:ext>
            </a:extLst>
          </p:cNvPr>
          <p:cNvCxnSpPr>
            <a:cxnSpLocks/>
          </p:cNvCxnSpPr>
          <p:nvPr/>
        </p:nvCxnSpPr>
        <p:spPr>
          <a:xfrm>
            <a:off x="4461567" y="2918383"/>
            <a:ext cx="433226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8D1B562-F7F0-C14A-967B-ECA7BC067D70}"/>
              </a:ext>
            </a:extLst>
          </p:cNvPr>
          <p:cNvCxnSpPr>
            <a:cxnSpLocks/>
          </p:cNvCxnSpPr>
          <p:nvPr/>
        </p:nvCxnSpPr>
        <p:spPr>
          <a:xfrm flipH="1">
            <a:off x="7902253" y="2897332"/>
            <a:ext cx="354093" cy="1263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0571036-420B-B446-8C81-C977307903D1}"/>
              </a:ext>
            </a:extLst>
          </p:cNvPr>
          <p:cNvCxnSpPr>
            <a:cxnSpLocks/>
          </p:cNvCxnSpPr>
          <p:nvPr/>
        </p:nvCxnSpPr>
        <p:spPr>
          <a:xfrm flipV="1">
            <a:off x="6409388" y="4425785"/>
            <a:ext cx="0" cy="42006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90B899C-BDE1-B946-8554-D40E653D12F1}"/>
              </a:ext>
            </a:extLst>
          </p:cNvPr>
          <p:cNvCxnSpPr>
            <a:cxnSpLocks/>
          </p:cNvCxnSpPr>
          <p:nvPr/>
        </p:nvCxnSpPr>
        <p:spPr>
          <a:xfrm flipH="1">
            <a:off x="7438490" y="1551498"/>
            <a:ext cx="273979" cy="26764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FC0C8D6-1ACB-0143-A055-5DDC4C82BB27}"/>
              </a:ext>
            </a:extLst>
          </p:cNvPr>
          <p:cNvCxnSpPr>
            <a:cxnSpLocks/>
          </p:cNvCxnSpPr>
          <p:nvPr/>
        </p:nvCxnSpPr>
        <p:spPr>
          <a:xfrm>
            <a:off x="5019214" y="1531238"/>
            <a:ext cx="292526" cy="299248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1088CCE-C1F8-B144-AF25-EB37C3969747}"/>
              </a:ext>
            </a:extLst>
          </p:cNvPr>
          <p:cNvCxnSpPr>
            <a:cxnSpLocks/>
          </p:cNvCxnSpPr>
          <p:nvPr/>
        </p:nvCxnSpPr>
        <p:spPr>
          <a:xfrm flipV="1">
            <a:off x="4990935" y="3909504"/>
            <a:ext cx="321867" cy="35209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0488B2B-D70C-9C4C-8ABE-BFE09583AC13}"/>
              </a:ext>
            </a:extLst>
          </p:cNvPr>
          <p:cNvCxnSpPr>
            <a:cxnSpLocks/>
          </p:cNvCxnSpPr>
          <p:nvPr/>
        </p:nvCxnSpPr>
        <p:spPr>
          <a:xfrm flipH="1" flipV="1">
            <a:off x="7438490" y="3960669"/>
            <a:ext cx="342015" cy="300928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69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EC0EC-C9F2-0F4D-8870-0550794C5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Our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C7128-2CE5-934E-B593-579311E08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Satellite SST imagery </a:t>
            </a:r>
            <a:r>
              <a:rPr lang="en-US" dirty="0"/>
              <a:t>to show the development of a warm spiral streamer in April 2018</a:t>
            </a:r>
          </a:p>
          <a:p>
            <a:r>
              <a:rPr lang="en-US" u="sng" dirty="0"/>
              <a:t>Ship-board in situ data </a:t>
            </a:r>
            <a:r>
              <a:rPr lang="en-US" dirty="0"/>
              <a:t>to reveal the vertical structure of the warm spiral streamer in April 2018</a:t>
            </a:r>
          </a:p>
          <a:p>
            <a:r>
              <a:rPr lang="en-US" u="sng" dirty="0"/>
              <a:t>An idealized model </a:t>
            </a:r>
            <a:r>
              <a:rPr lang="en-US" dirty="0"/>
              <a:t>to reproduce the basic pattern and then disclose the formation mechanism</a:t>
            </a:r>
          </a:p>
        </p:txBody>
      </p:sp>
    </p:spTree>
    <p:extLst>
      <p:ext uri="{BB962C8B-B14F-4D97-AF65-F5344CB8AC3E}">
        <p14:creationId xmlns:p14="http://schemas.microsoft.com/office/powerpoint/2010/main" val="3778325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79E4-770E-1244-9B07-15C824978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33" y="165652"/>
            <a:ext cx="247221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Satellite SST in April 2018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1A55F4-CE6E-2545-9EBD-83FE25142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89" t="2120" r="5631" b="1459"/>
          <a:stretch/>
        </p:blipFill>
        <p:spPr>
          <a:xfrm>
            <a:off x="3935756" y="165652"/>
            <a:ext cx="4941870" cy="67408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45222-B370-DA42-A45E-079463BF643C}"/>
              </a:ext>
            </a:extLst>
          </p:cNvPr>
          <p:cNvSpPr txBox="1"/>
          <p:nvPr/>
        </p:nvSpPr>
        <p:spPr>
          <a:xfrm>
            <a:off x="145773" y="1636643"/>
            <a:ext cx="37899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 old WCR formed in Nov 2017 had moved around in the slope sea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old ring encountered a ‘bump’ in the Gulf 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filament of the warm Gulf Stream water was entrained by the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warm filament moved around the ring forming a spiral streamer</a:t>
            </a:r>
          </a:p>
        </p:txBody>
      </p:sp>
    </p:spTree>
    <p:extLst>
      <p:ext uri="{BB962C8B-B14F-4D97-AF65-F5344CB8AC3E}">
        <p14:creationId xmlns:p14="http://schemas.microsoft.com/office/powerpoint/2010/main" val="1374904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6B19A9-5FB9-F341-9937-991D8ACD8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0" t="22261" r="17609" b="14818"/>
          <a:stretch/>
        </p:blipFill>
        <p:spPr>
          <a:xfrm>
            <a:off x="1609175" y="1023670"/>
            <a:ext cx="5745918" cy="317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9727A-5531-7841-974B-C1516946B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0" r="9739"/>
          <a:stretch/>
        </p:blipFill>
        <p:spPr>
          <a:xfrm>
            <a:off x="218165" y="139631"/>
            <a:ext cx="1843992" cy="1855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632228-C82F-7246-8134-B62DDECB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781" y="255992"/>
            <a:ext cx="4592707" cy="648665"/>
          </a:xfrm>
        </p:spPr>
        <p:txBody>
          <a:bodyPr>
            <a:normAutofit/>
          </a:bodyPr>
          <a:lstStyle/>
          <a:p>
            <a:r>
              <a:rPr lang="en-US" sz="3200" dirty="0"/>
              <a:t>SPIROPA Cruise 1 – AR29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D0A3F0-3130-9947-A681-5D32D8375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99" t="1332" r="25169" b="16806"/>
          <a:stretch/>
        </p:blipFill>
        <p:spPr>
          <a:xfrm>
            <a:off x="296579" y="3914030"/>
            <a:ext cx="3146902" cy="2687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927769-5281-9F43-AEE0-281A77C52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669" y="3890929"/>
            <a:ext cx="4910062" cy="2763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2FA22F-6CC2-3344-B73E-E9FAA10B0DB1}"/>
              </a:ext>
            </a:extLst>
          </p:cNvPr>
          <p:cNvSpPr txBox="1"/>
          <p:nvPr/>
        </p:nvSpPr>
        <p:spPr>
          <a:xfrm>
            <a:off x="2481943" y="4245335"/>
            <a:ext cx="56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19237-D8EF-AC4E-B1CE-C5CD2EB0CAD7}"/>
              </a:ext>
            </a:extLst>
          </p:cNvPr>
          <p:cNvSpPr txBox="1"/>
          <p:nvPr/>
        </p:nvSpPr>
        <p:spPr>
          <a:xfrm>
            <a:off x="5346780" y="4060669"/>
            <a:ext cx="250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Plankton Recorder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5D624BF-8C25-384D-9B48-5CAF3C0349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32" t="30589" r="6563" b="41356"/>
          <a:stretch/>
        </p:blipFill>
        <p:spPr>
          <a:xfrm>
            <a:off x="6608700" y="548387"/>
            <a:ext cx="2542903" cy="222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47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5321</TotalTime>
  <Words>889</Words>
  <Application>Microsoft Macintosh PowerPoint</Application>
  <PresentationFormat>On-screen Show (4:3)</PresentationFormat>
  <Paragraphs>118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Times New Roman</vt:lpstr>
      <vt:lpstr>Office Theme</vt:lpstr>
      <vt:lpstr>Warm Spiral Streamers over Gulf Stream Warm-Core Rings </vt:lpstr>
      <vt:lpstr>Regional Setup  Mid-Atlantic Bight (MAB)</vt:lpstr>
      <vt:lpstr>Warm Spiral Streamers over WCRs</vt:lpstr>
      <vt:lpstr>Questions</vt:lpstr>
      <vt:lpstr>A Conceptual Model of Ring-Gulf Stream Interaction</vt:lpstr>
      <vt:lpstr>The Sinking of WCR in the Slope Sea</vt:lpstr>
      <vt:lpstr>Our Approaches</vt:lpstr>
      <vt:lpstr>Satellite SST in April 2018</vt:lpstr>
      <vt:lpstr>SPIROPA Cruise 1 – AR29</vt:lpstr>
      <vt:lpstr>SPIROPA Data</vt:lpstr>
      <vt:lpstr>SPIROPA Data</vt:lpstr>
      <vt:lpstr>An Idealized 3D Model</vt:lpstr>
      <vt:lpstr>Modeled Spiral pattern</vt:lpstr>
      <vt:lpstr>Modeled Spiral pattern</vt:lpstr>
      <vt:lpstr>A Zoom-in view of the radial motion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 Spiral Streamers over Gulf Stream Warm-Core Rings </dc:title>
  <dc:creator>Weifeng Zhang</dc:creator>
  <cp:lastModifiedBy>Weifeng Zhang</cp:lastModifiedBy>
  <cp:revision>491</cp:revision>
  <dcterms:created xsi:type="dcterms:W3CDTF">2019-12-03T20:52:00Z</dcterms:created>
  <dcterms:modified xsi:type="dcterms:W3CDTF">2020-02-19T16:11:48Z</dcterms:modified>
</cp:coreProperties>
</file>