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5" r:id="rId2"/>
    <p:sldId id="280" r:id="rId3"/>
    <p:sldId id="295" r:id="rId4"/>
    <p:sldId id="281" r:id="rId5"/>
    <p:sldId id="284" r:id="rId6"/>
    <p:sldId id="282" r:id="rId7"/>
    <p:sldId id="260" r:id="rId8"/>
    <p:sldId id="287" r:id="rId9"/>
    <p:sldId id="288" r:id="rId10"/>
    <p:sldId id="289" r:id="rId11"/>
    <p:sldId id="290" r:id="rId12"/>
    <p:sldId id="270" r:id="rId13"/>
    <p:sldId id="291" r:id="rId14"/>
    <p:sldId id="292" r:id="rId15"/>
    <p:sldId id="293" r:id="rId16"/>
    <p:sldId id="294" r:id="rId17"/>
    <p:sldId id="2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1"/>
    <p:restoredTop sz="86392"/>
  </p:normalViewPr>
  <p:slideViewPr>
    <p:cSldViewPr snapToGrid="0" snapToObjects="1">
      <p:cViewPr>
        <p:scale>
          <a:sx n="110" d="100"/>
          <a:sy n="110" d="100"/>
        </p:scale>
        <p:origin x="-120" y="-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955A7-AAF5-474B-8092-860514B29B58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670EE-F61C-6C46-B6D1-D4AD486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31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27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all of these regions of diatom blooms show elevated POC concentrations but are not the highest concentrations seen on the cruise.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55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RB1904 corresponding frontal enhancement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TN368 significantly larger POC values at ~20m vs. surface (makes sense given the greater stratified waters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AR29 experiences the least amount of POC change through the water column </a:t>
            </a:r>
            <a:r>
              <a:rPr lang="en-US" dirty="0">
                <a:sym typeface="Wingdings" pitchFamily="2" charset="2"/>
              </a:rPr>
              <a:t> highest productivity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**Significant difference in the SURFACE POC but not all that different through the rest of the euphotic zone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6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Relatively low </a:t>
            </a:r>
            <a:r>
              <a:rPr lang="en-US" dirty="0" err="1"/>
              <a:t>POC:Chl</a:t>
            </a:r>
            <a:r>
              <a:rPr lang="en-US" dirty="0"/>
              <a:t> values, indicative that the phytoplankton are growing (larger concentrations to come)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However, the highest ratio is in the later portion of the cruise; Saw many ratios of </a:t>
            </a:r>
            <a:r>
              <a:rPr lang="en-US" dirty="0" err="1"/>
              <a:t>POC:Chl</a:t>
            </a:r>
            <a:r>
              <a:rPr lang="en-US" dirty="0"/>
              <a:t> in the 100s in the July cruise based on the fluorometric data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Very high </a:t>
            </a:r>
            <a:r>
              <a:rPr lang="en-US" dirty="0" err="1"/>
              <a:t>POC:Chl</a:t>
            </a:r>
            <a:r>
              <a:rPr lang="en-US" dirty="0"/>
              <a:t> value corresponds to the large POC patch, unsurprisingly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5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Again, starting to see higher </a:t>
            </a:r>
            <a:r>
              <a:rPr lang="en-US" dirty="0" err="1"/>
              <a:t>POC:Chl</a:t>
            </a:r>
            <a:r>
              <a:rPr lang="en-US" dirty="0"/>
              <a:t> ratios but not totally surprising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16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Higher </a:t>
            </a:r>
            <a:r>
              <a:rPr lang="en-US" dirty="0" err="1"/>
              <a:t>Bsi</a:t>
            </a:r>
            <a:r>
              <a:rPr lang="en-US" dirty="0"/>
              <a:t> concentrations in deep waters along the shelf; consistent with VPR data (discussed last meeting)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don’t yet have </a:t>
            </a:r>
            <a:r>
              <a:rPr lang="en-US" dirty="0" err="1"/>
              <a:t>Bsi</a:t>
            </a:r>
            <a:r>
              <a:rPr lang="en-US" dirty="0"/>
              <a:t> values from the later cruises, but should have substantially higher values when we are going through the diatom patches in our off-path transects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13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this is a different scale bar than the AR29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From the start of the cruise to the end, pretty clear evidence of increasing POC, increasing productivity through the transect, particularly at the </a:t>
            </a:r>
            <a:r>
              <a:rPr lang="en-US" dirty="0" err="1"/>
              <a:t>shelfbreak</a:t>
            </a:r>
            <a:r>
              <a:rPr lang="en-US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 at A10-A11, region where front generally migrates around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67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see the increase in POC concentrations over the cruise period: nearly 15-18 µ</a:t>
            </a:r>
            <a:r>
              <a:rPr lang="en-US" dirty="0" err="1"/>
              <a:t>mol</a:t>
            </a:r>
            <a:r>
              <a:rPr lang="en-US" dirty="0"/>
              <a:t> L-1 increase with a maximum around May 22-23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Steady deepening of the max POC concentrations </a:t>
            </a:r>
            <a:r>
              <a:rPr lang="en-US" dirty="0">
                <a:sym typeface="Wingdings" pitchFamily="2" charset="2"/>
              </a:rPr>
              <a:t> something we definitely see in July: overall deeper POC </a:t>
            </a:r>
            <a:r>
              <a:rPr lang="en-US" dirty="0" err="1">
                <a:sym typeface="Wingdings" pitchFamily="2" charset="2"/>
              </a:rPr>
              <a:t>conc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59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Meanders evident in all of these eddies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Notice that the POC is much deeper now than in May. Walker remarked that productivity is higher in July than he expected. The POC </a:t>
            </a:r>
            <a:r>
              <a:rPr lang="en-US" dirty="0" err="1"/>
              <a:t>conc</a:t>
            </a:r>
            <a:r>
              <a:rPr lang="en-US" dirty="0"/>
              <a:t> through depth might be an indicator that satellite </a:t>
            </a:r>
            <a:r>
              <a:rPr lang="en-US" dirty="0" err="1"/>
              <a:t>chl</a:t>
            </a:r>
            <a:r>
              <a:rPr lang="en-US" dirty="0"/>
              <a:t> isn’t accurately reflecting total productivity (back to original hypothesis)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Physics of the shelf and upwelling could be playing the dominant role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27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Overall, POC concentrations remain highest below the 10m depth, a notable difference with the May profiles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Concentrations increase over time, reaching a maximum around July 16-17 and then taper off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670EE-F61C-6C46-B6D1-D4AD4861B3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79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B6FE-8DE4-E141-A8E2-5FD53CB2B9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BE15D-26C5-114A-A221-73D9F7768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A28C5-B812-A741-B49F-981991ABA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F89D0-8FBC-F04F-AD28-32F8D25C2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2C213-BC3E-3646-8762-82D0C5ED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37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0B78E-23D5-644F-8372-B3CD02A06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FC685A-B3BD-FC44-9958-7D0317D16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821B99-E989-0F49-AC32-B87F258C4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4325A-038B-DC4F-B51A-BE4C8E89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8977D-54CA-DC4F-8EF3-D96E1195B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1E24D8-E90B-9B46-8C3A-EC610E3F5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24058C-A125-6C4D-BBC4-33D828145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2F3B4-0220-D44F-BB10-B625F832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C848A-BAD6-404B-B31F-338B221D9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DFC7B-B8B7-D74F-BDA9-FD937055A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2182F-63E3-D040-A364-18FFE7435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33D39-7D04-914C-94A4-741372411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7A902-44D9-8440-A434-8C090AE08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BF9E-BA75-2047-81F3-35E055C2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7F770-9399-AA45-975A-B03FFEB95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D064-A4A0-5C4A-BB15-3E891FF0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CD1D3-5693-3642-8C9A-B902BDA04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5D309-CC83-7448-A3E4-9FF003762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25C12-78E2-0642-B841-81F5FB5EA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F9E6D-9526-2D46-92E5-E9FCFBFFB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113BD-A10B-654B-94AE-BF6EC5BE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EB622-CB3A-2941-B2D0-A7D4BACB9A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864B1-EBAA-664D-A7B1-579FF070E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A1242-97B0-EC4C-AC01-9C05E2EB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EC70E-3B40-EA4F-A54A-92679363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9A338D-E65C-2442-80F6-3ED88677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322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CD4F9-BA81-8D41-8EAC-683766F7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417C7-004D-8F40-A1D8-F75538C8F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3FE5C-1C2A-084E-8C09-FD41E3A9C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EBB29-B9C6-6148-A313-A81E0516E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73489-37CD-0A4E-B795-A3F8C7830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ADF4C1-DDDF-BD46-B6DB-8C7DD315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8F2293-EEE6-484F-AB60-CB103E53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7E2E1-4AC6-5A4B-A352-09D0E7E8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5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E546-D19A-3B43-B69C-56605028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D72D29-63CE-FC4D-BCDE-0D700B45A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C953B2-845E-AF4D-A0E3-D1912B4F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D123C-899B-D24B-8CE5-B9683833F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2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CD593-9587-E94E-BED7-35694F4D8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50422A-8CEF-7649-BE1F-35006260E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6CD5C-8199-A048-AEBD-2F36E0681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46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A2D8-82B3-B04B-9A78-6C967A96F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6C73D-70FE-074C-9DDE-3951D7A7B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99D735-F3EC-DF48-A74B-736FB92FE0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CD5C1-DFFD-7E41-B2B5-04C5ADE91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BC06F-5FA4-0340-9B7D-7950EC67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AA567-4CB9-154B-99F9-572B7E0A9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8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E4779-93F2-C346-9053-B00D58EC3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261975-87BE-2640-83D5-9C7D925A9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00348-A338-BA40-9441-AB6EF4413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CF213-CC57-1249-8D05-A7F7322B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40025-B593-D241-83CB-8D5928418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F00A0-AD21-4345-8CDC-591DBE79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2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A7BFD-3D89-9345-8F69-3C16E26C2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C2263-70DB-C545-94D8-225CE17D5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93BE8-7ADE-CC40-953F-C06719E56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5D448-3EE8-CD4A-A62F-9237817940B0}" type="datetimeFigureOut">
              <a:rPr lang="en-US" smtClean="0"/>
              <a:t>11/6/19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683CA-3395-0F42-B60A-C6C4D3328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1B429-07ED-6E4C-A500-D56205D836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BEDFB-B449-F94D-A723-0775B42920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D5572B-0A46-0F4B-A760-C4872869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417" y="546964"/>
            <a:ext cx="7214716" cy="59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34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B3D527-7802-9E46-A779-6EC65A68F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24" y="192507"/>
            <a:ext cx="4660088" cy="27234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E8682-4DE9-CE44-B9A1-5C48E60D7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24" y="3389034"/>
            <a:ext cx="4499665" cy="2629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96F6C4-946B-384C-AC6E-B49F2DE21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15" y="6114729"/>
            <a:ext cx="3304391" cy="298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2D369-CA93-A14F-8762-75C7D7D07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30" y="3011955"/>
            <a:ext cx="2696076" cy="2810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D6F72A-0E61-DE4F-8C6C-F1CD0988EFB5}"/>
              </a:ext>
            </a:extLst>
          </p:cNvPr>
          <p:cNvSpPr txBox="1"/>
          <p:nvPr/>
        </p:nvSpPr>
        <p:spPr>
          <a:xfrm>
            <a:off x="8037096" y="952344"/>
            <a:ext cx="2294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Eddy survey showing high and extended concentrations of POC.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8702C-A7B0-7944-9A90-5EE8BFC1BBA2}"/>
              </a:ext>
            </a:extLst>
          </p:cNvPr>
          <p:cNvSpPr txBox="1"/>
          <p:nvPr/>
        </p:nvSpPr>
        <p:spPr>
          <a:xfrm>
            <a:off x="7908758" y="4044284"/>
            <a:ext cx="2550696" cy="1221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Survey looking at the signature of the eddy with the noteworthy “fluorescence desert”.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2D06CE-B6A3-7F40-8B2B-87D106804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725" y="189083"/>
            <a:ext cx="2333865" cy="2726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287F5-2523-BE4F-8618-BAA650AD5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9724" y="3291856"/>
            <a:ext cx="2333865" cy="27268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86A485-249F-644C-A259-E660C7864BD7}"/>
              </a:ext>
            </a:extLst>
          </p:cNvPr>
          <p:cNvSpPr/>
          <p:nvPr/>
        </p:nvSpPr>
        <p:spPr>
          <a:xfrm>
            <a:off x="6172200" y="1041400"/>
            <a:ext cx="211756" cy="111127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29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C68930-30B9-6643-B0F8-AD91ABF44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84" y="413550"/>
            <a:ext cx="6096000" cy="3562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C5C618-12BE-F64F-B3B8-A8E3395A6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501" y="4174663"/>
            <a:ext cx="4676366" cy="4494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C1624B-0E39-F944-9E68-2EAEAA5ED1F0}"/>
              </a:ext>
            </a:extLst>
          </p:cNvPr>
          <p:cNvSpPr txBox="1"/>
          <p:nvPr/>
        </p:nvSpPr>
        <p:spPr>
          <a:xfrm>
            <a:off x="2406316" y="5021177"/>
            <a:ext cx="5967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Survey through an eddy with high fluorescence. Center of the eddy appears to be at NS10. VPR evidence of a diatom bloom around 20m.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BAD9A-54C1-AA4B-91BD-BF29348EA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5059" y="413550"/>
            <a:ext cx="3100727" cy="36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3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28BCF-C62D-8847-8AB0-869C88653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062" y="1848771"/>
            <a:ext cx="4203032" cy="1325563"/>
          </a:xfrm>
        </p:spPr>
        <p:txBody>
          <a:bodyPr/>
          <a:lstStyle/>
          <a:p>
            <a:r>
              <a:rPr lang="en-US" b="1" dirty="0"/>
              <a:t>TN-368 POC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99665-99DF-0343-9746-0D53A58A6F92}"/>
              </a:ext>
            </a:extLst>
          </p:cNvPr>
          <p:cNvSpPr txBox="1"/>
          <p:nvPr/>
        </p:nvSpPr>
        <p:spPr>
          <a:xfrm>
            <a:off x="3689684" y="3767083"/>
            <a:ext cx="51013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POC data from 6 transects on the main line, spanning the full 12 days, and 3 additional off-track transects. </a:t>
            </a:r>
          </a:p>
        </p:txBody>
      </p:sp>
    </p:spTree>
    <p:extLst>
      <p:ext uri="{BB962C8B-B14F-4D97-AF65-F5344CB8AC3E}">
        <p14:creationId xmlns:p14="http://schemas.microsoft.com/office/powerpoint/2010/main" val="197766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A29660-2DCD-6E46-B12F-6BCC971D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01"/>
          <a:stretch/>
        </p:blipFill>
        <p:spPr>
          <a:xfrm>
            <a:off x="515352" y="433137"/>
            <a:ext cx="3398922" cy="2277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63BC4-31E3-F64F-8B9E-5D767AEEE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56"/>
          <a:stretch/>
        </p:blipFill>
        <p:spPr>
          <a:xfrm>
            <a:off x="4558715" y="449180"/>
            <a:ext cx="3376687" cy="2261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2E3C58-03A4-5148-BC06-772DD4E0C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580" y="2711117"/>
            <a:ext cx="3176694" cy="346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42599-E0FA-E249-9C53-30FAE3367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21" y="524933"/>
            <a:ext cx="3740804" cy="2186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284BD4-D070-4B45-AFD4-34839D74B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918" y="2760677"/>
            <a:ext cx="2611271" cy="257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151224-907E-0A4C-AFA8-C87A330D69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5549" y="2760677"/>
            <a:ext cx="2734094" cy="2557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435F8A-ECFB-804B-A6A8-933078F781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602"/>
          <a:stretch/>
        </p:blipFill>
        <p:spPr>
          <a:xfrm>
            <a:off x="453941" y="3295900"/>
            <a:ext cx="3460333" cy="2313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0100FB-FE0E-2248-B5DB-B9C2DE0C83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1093" y="5684920"/>
            <a:ext cx="3469667" cy="326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EDE5C1-FAAD-C441-B060-853C4A8A85E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2271"/>
          <a:stretch/>
        </p:blipFill>
        <p:spPr>
          <a:xfrm>
            <a:off x="4558715" y="3313397"/>
            <a:ext cx="3460447" cy="2305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4B07C8-08EC-D045-8940-45A9622A32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3630" y="5778257"/>
            <a:ext cx="3151772" cy="274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C2A35B-8178-0240-BED3-E27205FD6C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5471" y="3304547"/>
            <a:ext cx="3836529" cy="2242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93B68-E5CE-2A40-8AF6-760E67918A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3465" y="5742815"/>
            <a:ext cx="2946317" cy="26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30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C88C6-3E3B-564E-9D1E-2F01DA649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75" t="5833" r="47041" b="9166"/>
          <a:stretch/>
        </p:blipFill>
        <p:spPr>
          <a:xfrm>
            <a:off x="1798750" y="671357"/>
            <a:ext cx="914400" cy="5362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922D4C-B12A-024F-BFF4-7277C070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93" t="5380" r="47269" b="9006"/>
          <a:stretch/>
        </p:blipFill>
        <p:spPr>
          <a:xfrm>
            <a:off x="3289171" y="640922"/>
            <a:ext cx="930442" cy="5394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E3A3D-3CBC-FC44-9F83-287FCB78CA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277" t="5334" r="47094" b="9066"/>
          <a:stretch/>
        </p:blipFill>
        <p:spPr>
          <a:xfrm>
            <a:off x="4934794" y="640922"/>
            <a:ext cx="896112" cy="5362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65AA2-3F2F-9942-A876-DF864C7240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57" t="5848" r="47678" b="9239"/>
          <a:stretch/>
        </p:blipFill>
        <p:spPr>
          <a:xfrm>
            <a:off x="6441630" y="664503"/>
            <a:ext cx="907645" cy="53151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87C1FC-4C80-C745-A122-40BC30C95D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630" t="5847" r="47679" b="9006"/>
          <a:stretch/>
        </p:blipFill>
        <p:spPr>
          <a:xfrm>
            <a:off x="7908225" y="671357"/>
            <a:ext cx="876779" cy="5315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6CB450-F0D1-824D-9813-08DF248AE63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630" t="5847" r="47132" b="9006"/>
          <a:stretch/>
        </p:blipFill>
        <p:spPr>
          <a:xfrm>
            <a:off x="9339128" y="667346"/>
            <a:ext cx="850231" cy="53231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936669-0769-2244-821F-4035285B0E5E}"/>
              </a:ext>
            </a:extLst>
          </p:cNvPr>
          <p:cNvSpPr txBox="1"/>
          <p:nvPr/>
        </p:nvSpPr>
        <p:spPr>
          <a:xfrm>
            <a:off x="946484" y="117702"/>
            <a:ext cx="360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Section A10 – A11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8B2F12-AE59-974E-BBE8-168DD87AC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848" t="5615" r="4660" b="6875"/>
          <a:stretch/>
        </p:blipFill>
        <p:spPr>
          <a:xfrm>
            <a:off x="10857497" y="640922"/>
            <a:ext cx="997618" cy="55227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0753D19-F7AC-CE43-80C4-0FF15E7102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4" t="5848" r="85704" b="7835"/>
          <a:stretch/>
        </p:blipFill>
        <p:spPr>
          <a:xfrm>
            <a:off x="495256" y="629911"/>
            <a:ext cx="937341" cy="55447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9A55D3-5B62-8D4D-9558-A533DEAB9B94}"/>
              </a:ext>
            </a:extLst>
          </p:cNvPr>
          <p:cNvSpPr txBox="1"/>
          <p:nvPr/>
        </p:nvSpPr>
        <p:spPr>
          <a:xfrm>
            <a:off x="1899433" y="6065967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6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7464B5-3B92-3A4F-91E6-742AA6D0BD73}"/>
              </a:ext>
            </a:extLst>
          </p:cNvPr>
          <p:cNvSpPr txBox="1"/>
          <p:nvPr/>
        </p:nvSpPr>
        <p:spPr>
          <a:xfrm>
            <a:off x="3456964" y="6065967"/>
            <a:ext cx="8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9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38B908-094B-6A45-8C26-B9B889F0076F}"/>
              </a:ext>
            </a:extLst>
          </p:cNvPr>
          <p:cNvSpPr txBox="1"/>
          <p:nvPr/>
        </p:nvSpPr>
        <p:spPr>
          <a:xfrm>
            <a:off x="4787161" y="6065967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11-12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571874-6D2A-9147-871D-0BD3900C20EB}"/>
              </a:ext>
            </a:extLst>
          </p:cNvPr>
          <p:cNvSpPr txBox="1"/>
          <p:nvPr/>
        </p:nvSpPr>
        <p:spPr>
          <a:xfrm>
            <a:off x="6536673" y="606616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14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354144-FDE2-F34E-B1E9-FDA86F94A5CC}"/>
              </a:ext>
            </a:extLst>
          </p:cNvPr>
          <p:cNvSpPr txBox="1"/>
          <p:nvPr/>
        </p:nvSpPr>
        <p:spPr>
          <a:xfrm>
            <a:off x="7814000" y="605997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16-17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B863C82-5702-CE40-92C6-C12D13B81A03}"/>
              </a:ext>
            </a:extLst>
          </p:cNvPr>
          <p:cNvSpPr txBox="1"/>
          <p:nvPr/>
        </p:nvSpPr>
        <p:spPr>
          <a:xfrm>
            <a:off x="9209520" y="605997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17-18 </a:t>
            </a:r>
          </a:p>
        </p:txBody>
      </p:sp>
    </p:spTree>
    <p:extLst>
      <p:ext uri="{BB962C8B-B14F-4D97-AF65-F5344CB8AC3E}">
        <p14:creationId xmlns:p14="http://schemas.microsoft.com/office/powerpoint/2010/main" val="203027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3DD679-C3BE-214C-A3C8-6D313F35B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10" y="320842"/>
            <a:ext cx="4309623" cy="251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0288F1-DF20-F940-8F66-00AE6653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650" y="2839453"/>
            <a:ext cx="3479132" cy="319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741F0C-E101-BC49-B881-0A60F8EFC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810" y="3529262"/>
            <a:ext cx="4309623" cy="2518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20F71-474E-A940-B1CC-E3A1721CC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150" y="6019944"/>
            <a:ext cx="3950701" cy="347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E97BCC-BFE3-FD42-9C3D-D0FC3807202F}"/>
              </a:ext>
            </a:extLst>
          </p:cNvPr>
          <p:cNvSpPr txBox="1"/>
          <p:nvPr/>
        </p:nvSpPr>
        <p:spPr>
          <a:xfrm>
            <a:off x="5213682" y="4326902"/>
            <a:ext cx="6015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“S” and “SSF” tracks went through a streamer with significantly high fluorescence values and VPR evidence of a high concentration of diatoms, indicating a bloom.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260F6C-1871-D644-AC71-49145988B3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1578" y="545554"/>
            <a:ext cx="2553703" cy="2983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FD7FD0-D0B2-9344-8175-8CEDBF64B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5272" y="545553"/>
            <a:ext cx="2616305" cy="30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44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A10A5C-E3B1-F44D-A3B1-5E49EDF3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21" y="422902"/>
            <a:ext cx="7017216" cy="4100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923709-3DB2-064E-8898-5DFC3571FEE0}"/>
              </a:ext>
            </a:extLst>
          </p:cNvPr>
          <p:cNvSpPr txBox="1"/>
          <p:nvPr/>
        </p:nvSpPr>
        <p:spPr>
          <a:xfrm>
            <a:off x="1283369" y="5422232"/>
            <a:ext cx="601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region of elevated fluorescence and high diatom concentrations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25805-400B-CE44-8143-C3D933365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084" y="422903"/>
            <a:ext cx="3275598" cy="3827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523BB-0685-F141-8BB7-3A02B3EEA7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95" y="4530891"/>
            <a:ext cx="4204408" cy="4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1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D2AB99-E96A-E144-B5F6-7D048B48ED60}"/>
              </a:ext>
            </a:extLst>
          </p:cNvPr>
          <p:cNvSpPr txBox="1"/>
          <p:nvPr/>
        </p:nvSpPr>
        <p:spPr>
          <a:xfrm>
            <a:off x="6538367" y="1173903"/>
            <a:ext cx="5085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POC concentrations vary significantly by cruise, with RB-1904 values being the highest. All cruises show highest POC concentrations around ~20m. POC concentrations at discrete depths are relatively consistent considering the significant differences in total primary productivity between cruises.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66F6DA-1E85-3B4E-AA23-A403FF15B6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044448"/>
              </p:ext>
            </p:extLst>
          </p:nvPr>
        </p:nvGraphicFramePr>
        <p:xfrm>
          <a:off x="6705599" y="3751586"/>
          <a:ext cx="4652211" cy="1622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855">
                  <a:extLst>
                    <a:ext uri="{9D8B030D-6E8A-4147-A177-3AD203B41FA5}">
                      <a16:colId xmlns:a16="http://schemas.microsoft.com/office/drawing/2014/main" val="3815011860"/>
                    </a:ext>
                  </a:extLst>
                </a:gridCol>
                <a:gridCol w="920111">
                  <a:extLst>
                    <a:ext uri="{9D8B030D-6E8A-4147-A177-3AD203B41FA5}">
                      <a16:colId xmlns:a16="http://schemas.microsoft.com/office/drawing/2014/main" val="2564468419"/>
                    </a:ext>
                  </a:extLst>
                </a:gridCol>
                <a:gridCol w="1046021">
                  <a:extLst>
                    <a:ext uri="{9D8B030D-6E8A-4147-A177-3AD203B41FA5}">
                      <a16:colId xmlns:a16="http://schemas.microsoft.com/office/drawing/2014/main" val="441747649"/>
                    </a:ext>
                  </a:extLst>
                </a:gridCol>
                <a:gridCol w="978224">
                  <a:extLst>
                    <a:ext uri="{9D8B030D-6E8A-4147-A177-3AD203B41FA5}">
                      <a16:colId xmlns:a16="http://schemas.microsoft.com/office/drawing/2014/main" val="2496720243"/>
                    </a:ext>
                  </a:extLst>
                </a:gridCol>
              </a:tblGrid>
              <a:tr h="41154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AR-29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RB-1904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TN-368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067300"/>
                  </a:ext>
                </a:extLst>
              </a:tr>
              <a:tr h="12109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Total Primary Productivity (mg C m-3 h-1)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1754.9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1370.0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500.2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8259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D940FDE-3760-2B41-9F68-2062A7FB9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7" y="844951"/>
            <a:ext cx="5963010" cy="48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0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EEFB-8352-2F42-91B2-FDF2B3312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875" y="2323600"/>
            <a:ext cx="4748213" cy="1325563"/>
          </a:xfrm>
        </p:spPr>
        <p:txBody>
          <a:bodyPr/>
          <a:lstStyle/>
          <a:p>
            <a:pPr algn="ctr"/>
            <a:r>
              <a:rPr lang="en-US" b="1" dirty="0"/>
              <a:t>AR29 POC, </a:t>
            </a:r>
            <a:r>
              <a:rPr lang="en-US" b="1" dirty="0" err="1"/>
              <a:t>POC:Chl</a:t>
            </a:r>
            <a:r>
              <a:rPr lang="en-US" b="1" dirty="0"/>
              <a:t>, &amp; </a:t>
            </a:r>
            <a:r>
              <a:rPr lang="en-US" b="1" dirty="0" err="1"/>
              <a:t>BSi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235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987BD-41CD-B944-A8F5-0149DF25B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9" r="48517" b="75015"/>
          <a:stretch/>
        </p:blipFill>
        <p:spPr>
          <a:xfrm>
            <a:off x="583532" y="464418"/>
            <a:ext cx="3370694" cy="1420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6FE2D3-C9A6-C346-8600-F4AC3B87C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747"/>
          <a:stretch/>
        </p:blipFill>
        <p:spPr>
          <a:xfrm>
            <a:off x="583532" y="1954627"/>
            <a:ext cx="3267576" cy="340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7CEB9-C40F-6A48-822E-5ADDCED8B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86" r="47331" b="74738"/>
          <a:stretch/>
        </p:blipFill>
        <p:spPr>
          <a:xfrm>
            <a:off x="4192000" y="525378"/>
            <a:ext cx="3293941" cy="13513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FEF47D-2EC8-6548-AFA4-EB0D87877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279"/>
          <a:stretch/>
        </p:blipFill>
        <p:spPr>
          <a:xfrm>
            <a:off x="4336379" y="1952151"/>
            <a:ext cx="2733173" cy="270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81A3A5-884A-0144-BFE4-6FC533844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4594" r="48775" b="75140"/>
          <a:stretch/>
        </p:blipFill>
        <p:spPr>
          <a:xfrm>
            <a:off x="7736457" y="481409"/>
            <a:ext cx="3490324" cy="1403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7A147-8C5E-6A43-9AEE-11C4594B3F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185"/>
          <a:stretch/>
        </p:blipFill>
        <p:spPr>
          <a:xfrm>
            <a:off x="7784456" y="1974314"/>
            <a:ext cx="3206635" cy="3199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6F3C5D-2FD6-5041-AC7E-83AEDFBCB0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00" r="46145" b="75140"/>
          <a:stretch/>
        </p:blipFill>
        <p:spPr>
          <a:xfrm>
            <a:off x="583532" y="2681516"/>
            <a:ext cx="3448702" cy="12862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26CD97-1FB8-584F-AF7A-3EB9EE0F78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021"/>
          <a:stretch/>
        </p:blipFill>
        <p:spPr>
          <a:xfrm>
            <a:off x="630154" y="4050560"/>
            <a:ext cx="3174332" cy="3219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9DFC1B-2CC7-0A4E-9AAC-B44527E756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96" r="47035" b="75410"/>
          <a:stretch/>
        </p:blipFill>
        <p:spPr>
          <a:xfrm>
            <a:off x="4192001" y="2676303"/>
            <a:ext cx="3411692" cy="13025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185150-C45D-FE40-8B2C-5454872DD0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9334"/>
          <a:stretch/>
        </p:blipFill>
        <p:spPr>
          <a:xfrm>
            <a:off x="4343576" y="4071262"/>
            <a:ext cx="3448702" cy="3738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DC01DA-7ECF-D045-8540-CCED011660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263" r="46738" b="73274"/>
          <a:stretch/>
        </p:blipFill>
        <p:spPr>
          <a:xfrm>
            <a:off x="7939034" y="2738600"/>
            <a:ext cx="3253677" cy="13326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38C080-E1E2-284C-A55F-1853735CE8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9334"/>
          <a:stretch/>
        </p:blipFill>
        <p:spPr>
          <a:xfrm>
            <a:off x="8159703" y="4102985"/>
            <a:ext cx="2863472" cy="310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6D3D624-EB66-AA49-A902-8A07A63EEFA3}"/>
              </a:ext>
            </a:extLst>
          </p:cNvPr>
          <p:cNvSpPr txBox="1"/>
          <p:nvPr/>
        </p:nvSpPr>
        <p:spPr>
          <a:xfrm>
            <a:off x="1347538" y="241760"/>
            <a:ext cx="2197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1 April 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7EA0E5-555B-3741-93B8-995CEA911259}"/>
              </a:ext>
            </a:extLst>
          </p:cNvPr>
          <p:cNvSpPr txBox="1"/>
          <p:nvPr/>
        </p:nvSpPr>
        <p:spPr>
          <a:xfrm>
            <a:off x="4813635" y="228566"/>
            <a:ext cx="23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4 April 18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962C79-A04F-BF40-9E40-F978F7E838AC}"/>
              </a:ext>
            </a:extLst>
          </p:cNvPr>
          <p:cNvSpPr txBox="1"/>
          <p:nvPr/>
        </p:nvSpPr>
        <p:spPr>
          <a:xfrm>
            <a:off x="8498304" y="228566"/>
            <a:ext cx="23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5 April 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A91ABC-F2B9-4D4A-922A-0A4BA7DDEC7C}"/>
              </a:ext>
            </a:extLst>
          </p:cNvPr>
          <p:cNvSpPr txBox="1"/>
          <p:nvPr/>
        </p:nvSpPr>
        <p:spPr>
          <a:xfrm>
            <a:off x="1335504" y="2295890"/>
            <a:ext cx="23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10 April 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4AC41-C809-6B4C-B0C0-911734309A8F}"/>
              </a:ext>
            </a:extLst>
          </p:cNvPr>
          <p:cNvSpPr txBox="1"/>
          <p:nvPr/>
        </p:nvSpPr>
        <p:spPr>
          <a:xfrm>
            <a:off x="4784206" y="2336619"/>
            <a:ext cx="23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13 April 22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20F52B-A2ED-4841-A776-C49442B9E17B}"/>
              </a:ext>
            </a:extLst>
          </p:cNvPr>
          <p:cNvSpPr txBox="1"/>
          <p:nvPr/>
        </p:nvSpPr>
        <p:spPr>
          <a:xfrm>
            <a:off x="8498304" y="2358380"/>
            <a:ext cx="23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16 April 23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96CACB6-2E43-2748-BDF9-03CC74263ED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591" r="47924" b="73265"/>
          <a:stretch/>
        </p:blipFill>
        <p:spPr>
          <a:xfrm>
            <a:off x="691491" y="4722169"/>
            <a:ext cx="3159617" cy="13656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95DC2F-63A7-8249-B504-7B6E422F83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9893"/>
          <a:stretch/>
        </p:blipFill>
        <p:spPr>
          <a:xfrm>
            <a:off x="912787" y="6116953"/>
            <a:ext cx="3119447" cy="32046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5188D53-AD87-2643-82EA-26842A0204E3}"/>
              </a:ext>
            </a:extLst>
          </p:cNvPr>
          <p:cNvSpPr txBox="1"/>
          <p:nvPr/>
        </p:nvSpPr>
        <p:spPr>
          <a:xfrm>
            <a:off x="1347538" y="4387125"/>
            <a:ext cx="23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21 April 25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23705B4-1A8C-424B-8D29-9B38E1972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511" r="47443" b="74432"/>
          <a:stretch/>
        </p:blipFill>
        <p:spPr>
          <a:xfrm>
            <a:off x="4188798" y="4707104"/>
            <a:ext cx="3390457" cy="13806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387893-EF72-BE48-8245-D49A66BE332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90185"/>
          <a:stretch/>
        </p:blipFill>
        <p:spPr>
          <a:xfrm>
            <a:off x="4505755" y="6165138"/>
            <a:ext cx="2980186" cy="2973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F7F280-BA50-2044-92E9-7D3A425AB620}"/>
              </a:ext>
            </a:extLst>
          </p:cNvPr>
          <p:cNvSpPr txBox="1"/>
          <p:nvPr/>
        </p:nvSpPr>
        <p:spPr>
          <a:xfrm>
            <a:off x="4887830" y="4372543"/>
            <a:ext cx="236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Transect 25 April 27</a:t>
            </a:r>
          </a:p>
        </p:txBody>
      </p:sp>
    </p:spTree>
    <p:extLst>
      <p:ext uri="{BB962C8B-B14F-4D97-AF65-F5344CB8AC3E}">
        <p14:creationId xmlns:p14="http://schemas.microsoft.com/office/powerpoint/2010/main" val="38353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B0C8FB-D2AD-2744-9EAC-BAFE86A2E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30" y="192506"/>
            <a:ext cx="5089002" cy="29740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3506E3-6E65-C044-8613-4A8ECC09C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536" y="150317"/>
            <a:ext cx="5161191" cy="3016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19A177-5D88-FE4C-8E6D-E95A1DDBAA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35" y="3288631"/>
            <a:ext cx="4984727" cy="29131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3EE140-5611-804F-90EA-112D73A69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188" y="3166598"/>
            <a:ext cx="5193539" cy="30351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1DB898-9355-1A4B-AEB0-353B102E9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7844" y="5401734"/>
            <a:ext cx="432704" cy="4741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E243A0-4F3E-C046-AE9E-A8064CFAA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5110" y="5384803"/>
            <a:ext cx="432704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920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6698E3-5C78-AB4E-A814-A13704999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189" y="594809"/>
            <a:ext cx="4872789" cy="2847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712A1E-E4D5-1F4E-ABCB-45E72C93F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013" y="3489419"/>
            <a:ext cx="5063289" cy="2959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6390AF-AC2B-F94F-A7A3-2315FBA5E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5865" y="594809"/>
            <a:ext cx="4872791" cy="284773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F7A7F91-3A27-5746-9862-FC80663F4AB1}"/>
              </a:ext>
            </a:extLst>
          </p:cNvPr>
          <p:cNvSpPr/>
          <p:nvPr/>
        </p:nvSpPr>
        <p:spPr>
          <a:xfrm>
            <a:off x="4715933" y="5681132"/>
            <a:ext cx="152400" cy="423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ECAEE6-04B1-4C4F-A50D-A284E4B94078}"/>
              </a:ext>
            </a:extLst>
          </p:cNvPr>
          <p:cNvSpPr/>
          <p:nvPr/>
        </p:nvSpPr>
        <p:spPr>
          <a:xfrm>
            <a:off x="2048933" y="2683932"/>
            <a:ext cx="152400" cy="423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98612E-8DF1-C84C-9C6E-E184A3D0566D}"/>
              </a:ext>
            </a:extLst>
          </p:cNvPr>
          <p:cNvSpPr/>
          <p:nvPr/>
        </p:nvSpPr>
        <p:spPr>
          <a:xfrm>
            <a:off x="7264400" y="2683932"/>
            <a:ext cx="76200" cy="423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4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5BFF07-E21A-FE48-8A07-AFD31441C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44" y="139700"/>
            <a:ext cx="5785556" cy="3381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1B52C0-A4EA-3B4C-93FD-367E9FC4E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500" y="139700"/>
            <a:ext cx="5537271" cy="3236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0A516F-6DB7-B449-A030-15475D556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84" y="3520869"/>
            <a:ext cx="5600277" cy="3272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1C1963-2E16-F240-8897-FEFCA2630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0" y="3539280"/>
            <a:ext cx="5537271" cy="32360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96B2A8-3BB6-DF48-91A1-BF474053F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234" y="5797553"/>
            <a:ext cx="565992" cy="620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6047B8-8346-1B43-92E1-5F183C18D3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588" t="37193" r="3322" b="48392"/>
          <a:stretch/>
        </p:blipFill>
        <p:spPr>
          <a:xfrm>
            <a:off x="5537313" y="1380784"/>
            <a:ext cx="298486" cy="4942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AFBE1B-0570-D248-8B82-EDC2F4266A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588" t="37193" r="3322" b="48392"/>
          <a:stretch/>
        </p:blipFill>
        <p:spPr>
          <a:xfrm>
            <a:off x="5463273" y="4677682"/>
            <a:ext cx="298486" cy="4942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6F8DF4-F69D-7E41-8B4A-5ED5DB0675D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588" t="37193" r="3322" b="48392"/>
          <a:stretch/>
        </p:blipFill>
        <p:spPr>
          <a:xfrm>
            <a:off x="11096367" y="1302136"/>
            <a:ext cx="298486" cy="4942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5C1CF5-2BC7-D74F-9DF4-5887B75AD1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588" t="37193" r="3322" b="48392"/>
          <a:stretch/>
        </p:blipFill>
        <p:spPr>
          <a:xfrm>
            <a:off x="11112315" y="4688314"/>
            <a:ext cx="298486" cy="4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4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65D1-5F2A-F34D-AB24-C39F387B5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6685" y="2092189"/>
            <a:ext cx="4672705" cy="1207001"/>
          </a:xfrm>
        </p:spPr>
        <p:txBody>
          <a:bodyPr/>
          <a:lstStyle/>
          <a:p>
            <a:r>
              <a:rPr lang="en-US" b="1" dirty="0"/>
              <a:t>RB- 1904 POC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7DC8D1-D272-6D4F-8CA1-2D78EDF43284}"/>
              </a:ext>
            </a:extLst>
          </p:cNvPr>
          <p:cNvSpPr txBox="1"/>
          <p:nvPr/>
        </p:nvSpPr>
        <p:spPr>
          <a:xfrm>
            <a:off x="3332306" y="3764411"/>
            <a:ext cx="5390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have POC data from 5 transects on the main line, spanning the full 12 days, and 3 additional off-track transects. </a:t>
            </a:r>
          </a:p>
        </p:txBody>
      </p:sp>
    </p:spTree>
    <p:extLst>
      <p:ext uri="{BB962C8B-B14F-4D97-AF65-F5344CB8AC3E}">
        <p14:creationId xmlns:p14="http://schemas.microsoft.com/office/powerpoint/2010/main" val="1387923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8DC77-6F29-D641-84B5-1159CED7E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39"/>
          <a:stretch/>
        </p:blipFill>
        <p:spPr>
          <a:xfrm>
            <a:off x="0" y="288759"/>
            <a:ext cx="3716867" cy="2500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DCC449-1654-F94E-B382-602FD05393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72"/>
          <a:stretch/>
        </p:blipFill>
        <p:spPr>
          <a:xfrm>
            <a:off x="3794724" y="288759"/>
            <a:ext cx="3740609" cy="2500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0C29B-F4C7-3048-B9EB-E6678A461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333" y="287648"/>
            <a:ext cx="4280430" cy="2501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D8D577-228B-6046-9927-E6E45C090C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169" y="1990002"/>
            <a:ext cx="474339" cy="51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0976C-343C-5441-8C50-54EA7B1691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3013"/>
          <a:stretch/>
        </p:blipFill>
        <p:spPr>
          <a:xfrm>
            <a:off x="1730365" y="3790032"/>
            <a:ext cx="3657970" cy="2457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1CAA2-7DE5-1145-ADFF-0AF398CB2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5028" y="3790032"/>
            <a:ext cx="4232834" cy="2473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634086-DEBA-8C4A-B9D8-48396E7330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698" y="2789197"/>
            <a:ext cx="3308086" cy="3750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0C098F-0DAD-2146-8AE5-615C724C69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787" y="2824112"/>
            <a:ext cx="3670393" cy="340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A4CB0-B2D0-0344-BB9A-E2F3096526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39245" y="2824112"/>
            <a:ext cx="3447818" cy="340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0C0058-B3B3-5149-9F80-582AAA805D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25928" y="6247625"/>
            <a:ext cx="3127014" cy="319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30EB22-708B-8046-A31E-C32242E3EA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79203" y="6306097"/>
            <a:ext cx="3080842" cy="2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0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FEE725-BAA4-5646-A360-5E9829DEB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77" t="6875" r="46913" b="10833"/>
          <a:stretch/>
        </p:blipFill>
        <p:spPr>
          <a:xfrm>
            <a:off x="1471612" y="657225"/>
            <a:ext cx="855080" cy="5265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4F6CED-CB54-4E4B-9F6E-9047D2DEE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3" t="7720" r="46995" b="10876"/>
          <a:stretch/>
        </p:blipFill>
        <p:spPr>
          <a:xfrm>
            <a:off x="3449946" y="693316"/>
            <a:ext cx="866274" cy="5229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777FDC-CF5F-DA44-B3A3-9A1EAA0B2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630" t="7719" r="46586" b="10643"/>
          <a:stretch/>
        </p:blipFill>
        <p:spPr>
          <a:xfrm>
            <a:off x="5290516" y="694823"/>
            <a:ext cx="834776" cy="523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2512B0-8ABD-AA4B-B1EA-BEAFA52965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61" t="7200" r="47405" b="10400"/>
          <a:stretch/>
        </p:blipFill>
        <p:spPr>
          <a:xfrm>
            <a:off x="7097614" y="671512"/>
            <a:ext cx="802693" cy="5280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BEEF0-71B5-7644-9F41-8C2DA0F9BB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762" t="7487" r="47405" b="11111"/>
          <a:stretch/>
        </p:blipFill>
        <p:spPr>
          <a:xfrm>
            <a:off x="9029512" y="685800"/>
            <a:ext cx="802693" cy="523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51F564-E971-8B42-9FBC-47EA66291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71" r="4515"/>
          <a:stretch/>
        </p:blipFill>
        <p:spPr>
          <a:xfrm>
            <a:off x="10820788" y="192245"/>
            <a:ext cx="939800" cy="64143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578083-DC66-8541-810C-FBDE7BA30A26}"/>
              </a:ext>
            </a:extLst>
          </p:cNvPr>
          <p:cNvSpPr txBox="1"/>
          <p:nvPr/>
        </p:nvSpPr>
        <p:spPr>
          <a:xfrm>
            <a:off x="946484" y="117702"/>
            <a:ext cx="360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Section A10 – A11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BF5D5B-1853-764B-B1EA-4C6E23F033F4}"/>
              </a:ext>
            </a:extLst>
          </p:cNvPr>
          <p:cNvSpPr txBox="1"/>
          <p:nvPr/>
        </p:nvSpPr>
        <p:spPr>
          <a:xfrm>
            <a:off x="1287421" y="607995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12-13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709CA6-BA43-CE45-9DA9-2E47CDE02E1A}"/>
              </a:ext>
            </a:extLst>
          </p:cNvPr>
          <p:cNvSpPr txBox="1"/>
          <p:nvPr/>
        </p:nvSpPr>
        <p:spPr>
          <a:xfrm>
            <a:off x="3449946" y="607995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6C84E8-A7F3-6942-817C-B1FF5AD1FE60}"/>
              </a:ext>
            </a:extLst>
          </p:cNvPr>
          <p:cNvSpPr txBox="1"/>
          <p:nvPr/>
        </p:nvSpPr>
        <p:spPr>
          <a:xfrm>
            <a:off x="5290516" y="607995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17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AFBA30-C07C-834F-8332-1757ACD8F074}"/>
              </a:ext>
            </a:extLst>
          </p:cNvPr>
          <p:cNvSpPr txBox="1"/>
          <p:nvPr/>
        </p:nvSpPr>
        <p:spPr>
          <a:xfrm>
            <a:off x="6887229" y="607995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22-23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E38A7D-11CD-6A47-9D43-13A67948CD99}"/>
              </a:ext>
            </a:extLst>
          </p:cNvPr>
          <p:cNvSpPr txBox="1"/>
          <p:nvPr/>
        </p:nvSpPr>
        <p:spPr>
          <a:xfrm>
            <a:off x="8805258" y="6079958"/>
            <a:ext cx="1223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24-25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1B38A4-B346-B24D-8B82-C9BCBEA36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4" t="5848" r="85704" b="7835"/>
          <a:stretch/>
        </p:blipFill>
        <p:spPr>
          <a:xfrm>
            <a:off x="191367" y="601199"/>
            <a:ext cx="937341" cy="55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06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686</Words>
  <Application>Microsoft Macintosh PowerPoint</Application>
  <PresentationFormat>Widescreen</PresentationFormat>
  <Paragraphs>71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PowerPoint Presentation</vt:lpstr>
      <vt:lpstr>AR29 POC, POC:Chl, &amp; BSi </vt:lpstr>
      <vt:lpstr>PowerPoint Presentation</vt:lpstr>
      <vt:lpstr>PowerPoint Presentation</vt:lpstr>
      <vt:lpstr>PowerPoint Presentation</vt:lpstr>
      <vt:lpstr>PowerPoint Presentation</vt:lpstr>
      <vt:lpstr>RB- 1904 POC Data</vt:lpstr>
      <vt:lpstr>PowerPoint Presentation</vt:lpstr>
      <vt:lpstr>PowerPoint Presentation</vt:lpstr>
      <vt:lpstr>PowerPoint Presentation</vt:lpstr>
      <vt:lpstr>PowerPoint Presentation</vt:lpstr>
      <vt:lpstr>TN-368 POC Data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Meredith Meyer</dc:creator>
  <cp:lastModifiedBy>Meredith Meyer</cp:lastModifiedBy>
  <cp:revision>109</cp:revision>
  <dcterms:created xsi:type="dcterms:W3CDTF">2019-11-04T17:03:45Z</dcterms:created>
  <dcterms:modified xsi:type="dcterms:W3CDTF">2019-11-07T20:04:13Z</dcterms:modified>
</cp:coreProperties>
</file>