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2"/>
  </p:notesMasterIdLst>
  <p:sldIdLst>
    <p:sldId id="256" r:id="rId2"/>
    <p:sldId id="422" r:id="rId3"/>
    <p:sldId id="421" r:id="rId4"/>
    <p:sldId id="396" r:id="rId5"/>
    <p:sldId id="397" r:id="rId6"/>
    <p:sldId id="398" r:id="rId7"/>
    <p:sldId id="399" r:id="rId8"/>
    <p:sldId id="400" r:id="rId9"/>
    <p:sldId id="410" r:id="rId10"/>
    <p:sldId id="401" r:id="rId11"/>
    <p:sldId id="415" r:id="rId12"/>
    <p:sldId id="416" r:id="rId13"/>
    <p:sldId id="417" r:id="rId14"/>
    <p:sldId id="418" r:id="rId15"/>
    <p:sldId id="419" r:id="rId16"/>
    <p:sldId id="420" r:id="rId17"/>
    <p:sldId id="385" r:id="rId18"/>
    <p:sldId id="391" r:id="rId19"/>
    <p:sldId id="392" r:id="rId20"/>
    <p:sldId id="393" r:id="rId21"/>
    <p:sldId id="341" r:id="rId22"/>
    <p:sldId id="383" r:id="rId23"/>
    <p:sldId id="384" r:id="rId24"/>
    <p:sldId id="407" r:id="rId25"/>
    <p:sldId id="411" r:id="rId26"/>
    <p:sldId id="412" r:id="rId27"/>
    <p:sldId id="408" r:id="rId28"/>
    <p:sldId id="423" r:id="rId29"/>
    <p:sldId id="413" r:id="rId30"/>
    <p:sldId id="414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232" autoAdjust="0"/>
  </p:normalViewPr>
  <p:slideViewPr>
    <p:cSldViewPr snapToGrid="0">
      <p:cViewPr>
        <p:scale>
          <a:sx n="70" d="100"/>
          <a:sy n="70" d="100"/>
        </p:scale>
        <p:origin x="1166" y="4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F0CC9-7B2E-4A03-9CB5-CBC904B0CA6A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64006-9254-4DA5-980E-4F361AC09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6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64006-9254-4DA5-980E-4F361AC09F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08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E00B-5672-44C0-8B81-64D17725C1C8}" type="datetime1">
              <a:rPr lang="en-US" smtClean="0"/>
              <a:t>11/5/2019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7D61-FBB1-492C-8155-F370039E5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775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4198D-DAC6-401F-9760-1FB7712B9E88}" type="datetime1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7D61-FBB1-492C-8155-F370039E5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4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6BE6-9E88-41B2-AAC9-FB5618848E2A}" type="datetime1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7D61-FBB1-492C-8155-F370039E5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73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26BE-FB01-4755-ABA2-3BADCE4D3826}" type="datetime1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7D61-FBB1-492C-8155-F370039E545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2647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6AEF5-6817-447B-949A-134FF40EFC27}" type="datetime1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7D61-FBB1-492C-8155-F370039E5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48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A0EA-C45B-49A3-8E3E-1032E31A4992}" type="datetime1">
              <a:rPr lang="en-US" smtClean="0"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7D61-FBB1-492C-8155-F370039E5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36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D42C-31FD-46D4-838C-F66D9F897FC1}" type="datetime1">
              <a:rPr lang="en-US" smtClean="0"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7D61-FBB1-492C-8155-F370039E5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FF6DE-699C-49F8-82C7-184822C2BED2}" type="datetime1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7D61-FBB1-492C-8155-F370039E5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0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5C6E-4D75-4008-A5D3-6DB95721A9FE}" type="datetime1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7D61-FBB1-492C-8155-F370039E5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62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FCE9B-77F0-494E-B94A-56BE7950FEC0}" type="datetime1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7D61-FBB1-492C-8155-F370039E5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11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B1193-2FBA-41B2-8234-9746A7CCFEF5}" type="datetime1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7D61-FBB1-492C-8155-F370039E5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4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C440B-3AC2-4177-A711-A704D0F2119C}" type="datetime1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7D61-FBB1-492C-8155-F370039E5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14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C1B3-A372-44CC-B254-D0C2F677B183}" type="datetime1">
              <a:rPr lang="en-US" smtClean="0"/>
              <a:t>11/5/2019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7D61-FBB1-492C-8155-F370039E5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5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ACB4-B46D-490E-8530-F4E6BC3581B0}" type="datetime1">
              <a:rPr lang="en-US" smtClean="0"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7D61-FBB1-492C-8155-F370039E5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15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D713-38F6-4EB8-82C5-4E6937618F9C}" type="datetime1">
              <a:rPr lang="en-US" smtClean="0"/>
              <a:t>11/5/2019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7D61-FBB1-492C-8155-F370039E5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20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A4A6-3191-4D0C-8423-A73AC0103606}" type="datetime1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7D61-FBB1-492C-8155-F370039E5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78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51DDE-E100-4DF2-91A0-3E131F6E15C8}" type="datetime1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7D61-FBB1-492C-8155-F370039E5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54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15A8635-42C6-4C20-9E82-AC86D2E1F9EB}" type="datetime1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DF27D61-FBB1-492C-8155-F370039E5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835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tif"/><Relationship Id="rId4" Type="http://schemas.openxmlformats.org/officeDocument/2006/relationships/image" Target="../media/image11.t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tif"/><Relationship Id="rId4" Type="http://schemas.openxmlformats.org/officeDocument/2006/relationships/image" Target="../media/image14.t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tif"/><Relationship Id="rId4" Type="http://schemas.openxmlformats.org/officeDocument/2006/relationships/image" Target="../media/image17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45BB8-5ACE-4A61-AD3E-512F2CB76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1886" y="1127416"/>
            <a:ext cx="9144000" cy="2124380"/>
          </a:xfrm>
        </p:spPr>
        <p:txBody>
          <a:bodyPr>
            <a:normAutofit/>
          </a:bodyPr>
          <a:lstStyle/>
          <a:p>
            <a:pPr algn="l"/>
            <a:r>
              <a:rPr lang="en-US" sz="6600" dirty="0"/>
              <a:t>DAVPR Results:</a:t>
            </a:r>
            <a:br>
              <a:rPr lang="en-US" sz="6600" dirty="0"/>
            </a:br>
            <a:r>
              <a:rPr lang="en-US" sz="6600" dirty="0"/>
              <a:t>2019-11-07 PI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61C8D0-AF73-433D-8FD6-1778AA9388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799" y="2897155"/>
            <a:ext cx="9144000" cy="1264298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Andrew Hirzel</a:t>
            </a:r>
          </a:p>
          <a:p>
            <a:pPr algn="l"/>
            <a:r>
              <a:rPr lang="en-US" dirty="0"/>
              <a:t>Advisor: Dennis </a:t>
            </a:r>
            <a:r>
              <a:rPr lang="en-US" dirty="0" err="1"/>
              <a:t>McGillicuddy</a:t>
            </a:r>
            <a:endParaRPr lang="en-US" dirty="0"/>
          </a:p>
        </p:txBody>
      </p:sp>
      <p:pic>
        <p:nvPicPr>
          <p:cNvPr id="5" name="Picture 2" descr="Image result for nsf">
            <a:extLst>
              <a:ext uri="{FF2B5EF4-FFF2-40B4-BE49-F238E27FC236}">
                <a16:creationId xmlns:a16="http://schemas.microsoft.com/office/drawing/2014/main" id="{48BE1758-7CCD-4DDC-BA6D-AA7CF622E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99" y="4314032"/>
            <a:ext cx="2325624" cy="232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whoi">
            <a:extLst>
              <a:ext uri="{FF2B5EF4-FFF2-40B4-BE49-F238E27FC236}">
                <a16:creationId xmlns:a16="http://schemas.microsoft.com/office/drawing/2014/main" id="{C1418F05-77E2-4C51-A3BB-D04868B85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23" y="4314032"/>
            <a:ext cx="2325624" cy="232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">
            <a:extLst>
              <a:ext uri="{FF2B5EF4-FFF2-40B4-BE49-F238E27FC236}">
                <a16:creationId xmlns:a16="http://schemas.microsoft.com/office/drawing/2014/main" id="{9B2FBE62-B95D-4EE3-B141-CC6741A6E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047" y="4314001"/>
            <a:ext cx="2824491" cy="232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816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63435837-6C9E-400A-B25E-F5B8235BC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9020" y="1127761"/>
            <a:ext cx="6242980" cy="285292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82A4740-3653-45FB-A0EE-9B779160E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95" y="150921"/>
            <a:ext cx="11792505" cy="1325563"/>
          </a:xfrm>
        </p:spPr>
        <p:txBody>
          <a:bodyPr>
            <a:normAutofit/>
          </a:bodyPr>
          <a:lstStyle/>
          <a:p>
            <a:r>
              <a:rPr lang="en-US" sz="5000" dirty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TN-368 Transect 37 Ammonium</a:t>
            </a:r>
            <a:endParaRPr lang="en-US" sz="5000" i="1" dirty="0">
              <a:gradFill flip="none" rotWithShape="1">
                <a:gsLst>
                  <a:gs pos="15000">
                    <a:schemeClr val="tx2"/>
                  </a:gs>
                  <a:gs pos="73000">
                    <a:schemeClr val="tx2">
                      <a:lumMod val="60000"/>
                      <a:lumOff val="40000"/>
                    </a:schemeClr>
                  </a:gs>
                  <a:gs pos="0">
                    <a:schemeClr val="tx2">
                      <a:lumMod val="90000"/>
                      <a:lumOff val="10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16200000" scaled="1"/>
                <a:tileRect/>
              </a:gra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016052-DA24-4914-A8B9-62DB5B206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22747"/>
            <a:ext cx="5949021" cy="2958275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8E8ADAF-19B6-4023-8806-8A917198998F}"/>
              </a:ext>
            </a:extLst>
          </p:cNvPr>
          <p:cNvCxnSpPr>
            <a:cxnSpLocks/>
          </p:cNvCxnSpPr>
          <p:nvPr/>
        </p:nvCxnSpPr>
        <p:spPr>
          <a:xfrm>
            <a:off x="3511296" y="2258568"/>
            <a:ext cx="0" cy="301752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D65413E-610B-4798-A1ED-0E16E7A251EC}"/>
              </a:ext>
            </a:extLst>
          </p:cNvPr>
          <p:cNvCxnSpPr/>
          <p:nvPr/>
        </p:nvCxnSpPr>
        <p:spPr>
          <a:xfrm>
            <a:off x="3608832" y="2557272"/>
            <a:ext cx="100584" cy="0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249B8E7-041E-44B9-89ED-5B83EAB6BBCC}"/>
              </a:ext>
            </a:extLst>
          </p:cNvPr>
          <p:cNvCxnSpPr/>
          <p:nvPr/>
        </p:nvCxnSpPr>
        <p:spPr>
          <a:xfrm>
            <a:off x="3788664" y="2554224"/>
            <a:ext cx="100584" cy="0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83E447D-7352-4BCB-9E98-AF982A187921}"/>
              </a:ext>
            </a:extLst>
          </p:cNvPr>
          <p:cNvCxnSpPr/>
          <p:nvPr/>
        </p:nvCxnSpPr>
        <p:spPr>
          <a:xfrm>
            <a:off x="3962400" y="2535936"/>
            <a:ext cx="100584" cy="0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CAB2B2-6C3F-44A5-928C-C98DAB4CF5A3}"/>
              </a:ext>
            </a:extLst>
          </p:cNvPr>
          <p:cNvCxnSpPr/>
          <p:nvPr/>
        </p:nvCxnSpPr>
        <p:spPr>
          <a:xfrm>
            <a:off x="4145280" y="2554224"/>
            <a:ext cx="100584" cy="0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6BB72B-DD34-4C3C-8FF4-F4F40DEF6C07}"/>
              </a:ext>
            </a:extLst>
          </p:cNvPr>
          <p:cNvCxnSpPr>
            <a:cxnSpLocks/>
          </p:cNvCxnSpPr>
          <p:nvPr/>
        </p:nvCxnSpPr>
        <p:spPr>
          <a:xfrm>
            <a:off x="9488423" y="1358234"/>
            <a:ext cx="0" cy="344424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ABDB947-8413-4D68-AB26-715E91F1620F}"/>
              </a:ext>
            </a:extLst>
          </p:cNvPr>
          <p:cNvCxnSpPr>
            <a:cxnSpLocks/>
          </p:cNvCxnSpPr>
          <p:nvPr/>
        </p:nvCxnSpPr>
        <p:spPr>
          <a:xfrm>
            <a:off x="9585959" y="1699610"/>
            <a:ext cx="100584" cy="0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5A063A7-F2A7-497C-9750-C85D23724DAA}"/>
              </a:ext>
            </a:extLst>
          </p:cNvPr>
          <p:cNvCxnSpPr>
            <a:cxnSpLocks/>
          </p:cNvCxnSpPr>
          <p:nvPr/>
        </p:nvCxnSpPr>
        <p:spPr>
          <a:xfrm>
            <a:off x="9765791" y="1696562"/>
            <a:ext cx="100584" cy="0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03E0931-6E07-4CCA-9FA4-B6330BDA7EC4}"/>
              </a:ext>
            </a:extLst>
          </p:cNvPr>
          <p:cNvCxnSpPr>
            <a:cxnSpLocks/>
          </p:cNvCxnSpPr>
          <p:nvPr/>
        </p:nvCxnSpPr>
        <p:spPr>
          <a:xfrm>
            <a:off x="9866375" y="1705706"/>
            <a:ext cx="100584" cy="0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C5DC38-5775-4598-9C93-07CB4F47EACB}"/>
              </a:ext>
            </a:extLst>
          </p:cNvPr>
          <p:cNvCxnSpPr>
            <a:cxnSpLocks/>
          </p:cNvCxnSpPr>
          <p:nvPr/>
        </p:nvCxnSpPr>
        <p:spPr>
          <a:xfrm>
            <a:off x="10076687" y="1696562"/>
            <a:ext cx="100584" cy="0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5BCF2D55-4A71-4D7C-9C16-E0625F279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9020" y="4005074"/>
            <a:ext cx="6242979" cy="285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77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BBFB4B-E940-42A6-80D5-27BFCFD6C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1" y="1172189"/>
            <a:ext cx="12133639" cy="568581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1D72BD7-5219-4E57-B82D-0D6C379DD55F}"/>
              </a:ext>
            </a:extLst>
          </p:cNvPr>
          <p:cNvSpPr/>
          <p:nvPr/>
        </p:nvSpPr>
        <p:spPr>
          <a:xfrm>
            <a:off x="901064" y="263380"/>
            <a:ext cx="597349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dirty="0">
                <a:gradFill flip="none" rotWithShape="1">
                  <a:gsLst>
                    <a:gs pos="15000">
                      <a:srgbClr val="94D7E4"/>
                    </a:gs>
                    <a:gs pos="73000">
                      <a:srgbClr val="94D7E4">
                        <a:lumMod val="60000"/>
                        <a:lumOff val="40000"/>
                      </a:srgbClr>
                    </a:gs>
                    <a:gs pos="0">
                      <a:srgbClr val="94D7E4">
                        <a:lumMod val="90000"/>
                        <a:lumOff val="10000"/>
                      </a:srgb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16200000" scaled="1"/>
                  <a:tileRect/>
                </a:gra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TN-368 Transect 11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47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927C5-CD91-43FD-81A7-8432C33DF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7D61-FBB1-492C-8155-F370039E545B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19BFB6-64FC-4EA9-AFAF-3BC01D149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9481"/>
            <a:ext cx="12192000" cy="588851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6D45C26-0316-46AE-AE52-ABB0E2C19F10}"/>
              </a:ext>
            </a:extLst>
          </p:cNvPr>
          <p:cNvSpPr/>
          <p:nvPr/>
        </p:nvSpPr>
        <p:spPr>
          <a:xfrm>
            <a:off x="892598" y="107707"/>
            <a:ext cx="694600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dirty="0">
                <a:gradFill flip="none" rotWithShape="1">
                  <a:gsLst>
                    <a:gs pos="15000">
                      <a:srgbClr val="94D7E4"/>
                    </a:gs>
                    <a:gs pos="73000">
                      <a:srgbClr val="94D7E4">
                        <a:lumMod val="60000"/>
                        <a:lumOff val="40000"/>
                      </a:srgbClr>
                    </a:gs>
                    <a:gs pos="0">
                      <a:srgbClr val="94D7E4">
                        <a:lumMod val="90000"/>
                        <a:lumOff val="10000"/>
                      </a:srgb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16200000" scaled="1"/>
                  <a:tileRect/>
                </a:gra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TN-368 Transect 17-19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389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79C489-2213-4B30-822E-D4103FDEB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7D61-FBB1-492C-8155-F370039E545B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822850-333C-4615-83D3-517BB52ED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2321"/>
            <a:ext cx="12192000" cy="56556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7EE6FD-5F67-4C49-B34B-68EBDEA35529}"/>
              </a:ext>
            </a:extLst>
          </p:cNvPr>
          <p:cNvSpPr/>
          <p:nvPr/>
        </p:nvSpPr>
        <p:spPr>
          <a:xfrm>
            <a:off x="901064" y="263380"/>
            <a:ext cx="602107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dirty="0">
                <a:gradFill flip="none" rotWithShape="1">
                  <a:gsLst>
                    <a:gs pos="15000">
                      <a:srgbClr val="94D7E4"/>
                    </a:gs>
                    <a:gs pos="73000">
                      <a:srgbClr val="94D7E4">
                        <a:lumMod val="60000"/>
                        <a:lumOff val="40000"/>
                      </a:srgbClr>
                    </a:gs>
                    <a:gs pos="0">
                      <a:srgbClr val="94D7E4">
                        <a:lumMod val="90000"/>
                        <a:lumOff val="10000"/>
                      </a:srgb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16200000" scaled="1"/>
                  <a:tileRect/>
                </a:gra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TN-368 Transect 26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529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AF1ACA-95B4-4F68-8C90-50E73AC32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7D61-FBB1-492C-8155-F370039E545B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A1A2F9-7A82-43A1-9134-EE3D49121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0836"/>
            <a:ext cx="12192000" cy="554716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9EA7ACD-DE6E-49DC-97D4-CC0AE412FA28}"/>
              </a:ext>
            </a:extLst>
          </p:cNvPr>
          <p:cNvSpPr/>
          <p:nvPr/>
        </p:nvSpPr>
        <p:spPr>
          <a:xfrm>
            <a:off x="901064" y="263380"/>
            <a:ext cx="602107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dirty="0">
                <a:gradFill flip="none" rotWithShape="1">
                  <a:gsLst>
                    <a:gs pos="15000">
                      <a:srgbClr val="94D7E4"/>
                    </a:gs>
                    <a:gs pos="73000">
                      <a:srgbClr val="94D7E4">
                        <a:lumMod val="60000"/>
                        <a:lumOff val="40000"/>
                      </a:srgbClr>
                    </a:gs>
                    <a:gs pos="0">
                      <a:srgbClr val="94D7E4">
                        <a:lumMod val="90000"/>
                        <a:lumOff val="10000"/>
                      </a:srgb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16200000" scaled="1"/>
                  <a:tileRect/>
                </a:gra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TN-368 Transect 37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959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8A221D-8388-4EAB-AD5D-648586D48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7D61-FBB1-492C-8155-F370039E545B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0175A6-D1E3-4B65-BFFA-B9E6E0475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6563"/>
            <a:ext cx="12192000" cy="57014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0CFB9B9-0B86-4854-9F52-D6D8C29E7083}"/>
              </a:ext>
            </a:extLst>
          </p:cNvPr>
          <p:cNvSpPr/>
          <p:nvPr/>
        </p:nvSpPr>
        <p:spPr>
          <a:xfrm>
            <a:off x="901064" y="263380"/>
            <a:ext cx="602107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dirty="0">
                <a:gradFill flip="none" rotWithShape="1">
                  <a:gsLst>
                    <a:gs pos="15000">
                      <a:srgbClr val="94D7E4"/>
                    </a:gs>
                    <a:gs pos="73000">
                      <a:srgbClr val="94D7E4">
                        <a:lumMod val="60000"/>
                        <a:lumOff val="40000"/>
                      </a:srgbClr>
                    </a:gs>
                    <a:gs pos="0">
                      <a:srgbClr val="94D7E4">
                        <a:lumMod val="90000"/>
                        <a:lumOff val="10000"/>
                      </a:srgb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16200000" scaled="1"/>
                  <a:tileRect/>
                </a:gra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TN-368 Transect 44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198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D92A80-17EF-43AD-8F28-B801FD28E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9837"/>
            <a:ext cx="12192000" cy="57081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114137C-816A-4CA0-9A13-2BD4A9C428E6}"/>
              </a:ext>
            </a:extLst>
          </p:cNvPr>
          <p:cNvSpPr/>
          <p:nvPr/>
        </p:nvSpPr>
        <p:spPr>
          <a:xfrm>
            <a:off x="901064" y="263380"/>
            <a:ext cx="602107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dirty="0">
                <a:gradFill flip="none" rotWithShape="1">
                  <a:gsLst>
                    <a:gs pos="15000">
                      <a:srgbClr val="94D7E4"/>
                    </a:gs>
                    <a:gs pos="73000">
                      <a:srgbClr val="94D7E4">
                        <a:lumMod val="60000"/>
                        <a:lumOff val="40000"/>
                      </a:srgbClr>
                    </a:gs>
                    <a:gs pos="0">
                      <a:srgbClr val="94D7E4">
                        <a:lumMod val="90000"/>
                        <a:lumOff val="10000"/>
                      </a:srgb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16200000" scaled="1"/>
                  <a:tileRect/>
                </a:gra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TN-368 Transect 52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829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B04BC5E-F477-48BA-AA99-9730FB510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95" y="150921"/>
            <a:ext cx="9472293" cy="1325563"/>
          </a:xfrm>
        </p:spPr>
        <p:txBody>
          <a:bodyPr>
            <a:normAutofit/>
          </a:bodyPr>
          <a:lstStyle/>
          <a:p>
            <a:r>
              <a:rPr lang="en-US" sz="5000" dirty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ea typeface="+mn-ea"/>
                <a:cs typeface="+mn-cs"/>
              </a:rPr>
              <a:t>Frontal Alignment Methodology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49BDD1-F1DF-49D5-A876-D56D4CB05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32" y="1229273"/>
            <a:ext cx="5993376" cy="270621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772EBE3-9F93-42A0-A619-CD8C23C74F93}"/>
              </a:ext>
            </a:extLst>
          </p:cNvPr>
          <p:cNvSpPr/>
          <p:nvPr/>
        </p:nvSpPr>
        <p:spPr>
          <a:xfrm>
            <a:off x="78532" y="1047814"/>
            <a:ext cx="6391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41C2D0-474E-4685-ABA1-76D9A870CB11}"/>
              </a:ext>
            </a:extLst>
          </p:cNvPr>
          <p:cNvSpPr/>
          <p:nvPr/>
        </p:nvSpPr>
        <p:spPr>
          <a:xfrm>
            <a:off x="0" y="3782141"/>
            <a:ext cx="6391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43954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B04BC5E-F477-48BA-AA99-9730FB510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95" y="150921"/>
            <a:ext cx="9472293" cy="1325563"/>
          </a:xfrm>
        </p:spPr>
        <p:txBody>
          <a:bodyPr>
            <a:normAutofit/>
          </a:bodyPr>
          <a:lstStyle/>
          <a:p>
            <a:r>
              <a:rPr lang="en-US" sz="5000" dirty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ea typeface="+mn-ea"/>
                <a:cs typeface="+mn-cs"/>
              </a:rPr>
              <a:t>Frontal Alignment Methodology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49BDD1-F1DF-49D5-A876-D56D4CB05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32" y="1229273"/>
            <a:ext cx="5993376" cy="27062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9191C7-19CD-4D38-BF72-4FEC907AC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658" y="1229715"/>
            <a:ext cx="5702355" cy="270577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772EBE3-9F93-42A0-A619-CD8C23C74F93}"/>
              </a:ext>
            </a:extLst>
          </p:cNvPr>
          <p:cNvSpPr/>
          <p:nvPr/>
        </p:nvSpPr>
        <p:spPr>
          <a:xfrm>
            <a:off x="78532" y="1047814"/>
            <a:ext cx="6391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E26F48-F5E8-4D4E-BC69-5A5DD02A41E0}"/>
              </a:ext>
            </a:extLst>
          </p:cNvPr>
          <p:cNvSpPr/>
          <p:nvPr/>
        </p:nvSpPr>
        <p:spPr>
          <a:xfrm>
            <a:off x="6253306" y="1028678"/>
            <a:ext cx="6391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18710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FABDCEE4-BF5F-45AF-8FAA-F0582B6CC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33" y="3981182"/>
            <a:ext cx="5993376" cy="274029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B04BC5E-F477-48BA-AA99-9730FB510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95" y="150921"/>
            <a:ext cx="9472293" cy="1325563"/>
          </a:xfrm>
        </p:spPr>
        <p:txBody>
          <a:bodyPr>
            <a:normAutofit/>
          </a:bodyPr>
          <a:lstStyle/>
          <a:p>
            <a:r>
              <a:rPr lang="en-US" sz="5000" dirty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ea typeface="+mn-ea"/>
                <a:cs typeface="+mn-cs"/>
              </a:rPr>
              <a:t>Frontal Alignment Methodology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49BDD1-F1DF-49D5-A876-D56D4CB05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32" y="1229273"/>
            <a:ext cx="5993376" cy="27062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9191C7-19CD-4D38-BF72-4FEC907AC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658" y="1229715"/>
            <a:ext cx="5702355" cy="270577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772EBE3-9F93-42A0-A619-CD8C23C74F93}"/>
              </a:ext>
            </a:extLst>
          </p:cNvPr>
          <p:cNvSpPr/>
          <p:nvPr/>
        </p:nvSpPr>
        <p:spPr>
          <a:xfrm>
            <a:off x="78532" y="1047814"/>
            <a:ext cx="6391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E26F48-F5E8-4D4E-BC69-5A5DD02A41E0}"/>
              </a:ext>
            </a:extLst>
          </p:cNvPr>
          <p:cNvSpPr/>
          <p:nvPr/>
        </p:nvSpPr>
        <p:spPr>
          <a:xfrm>
            <a:off x="6253306" y="1028678"/>
            <a:ext cx="6391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41C2D0-474E-4685-ABA1-76D9A870CB11}"/>
              </a:ext>
            </a:extLst>
          </p:cNvPr>
          <p:cNvSpPr/>
          <p:nvPr/>
        </p:nvSpPr>
        <p:spPr>
          <a:xfrm>
            <a:off x="0" y="3782141"/>
            <a:ext cx="6391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21627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80672-BB92-4C8C-87CF-D72FC137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7D61-FBB1-492C-8155-F370039E545B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85BC40-53ED-44A5-A7A8-7C74A1385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3235B2-FEA0-4224-B5C8-0E9EB06BD439}"/>
              </a:ext>
            </a:extLst>
          </p:cNvPr>
          <p:cNvSpPr txBox="1"/>
          <p:nvPr/>
        </p:nvSpPr>
        <p:spPr>
          <a:xfrm>
            <a:off x="7153275" y="5898118"/>
            <a:ext cx="56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AR29 Eddy Filament (West of Transect)</a:t>
            </a:r>
          </a:p>
        </p:txBody>
      </p:sp>
    </p:spTree>
    <p:extLst>
      <p:ext uri="{BB962C8B-B14F-4D97-AF65-F5344CB8AC3E}">
        <p14:creationId xmlns:p14="http://schemas.microsoft.com/office/powerpoint/2010/main" val="84379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FABDCEE4-BF5F-45AF-8FAA-F0582B6CC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33" y="3981182"/>
            <a:ext cx="5993376" cy="274029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B180AE-2337-412A-B162-B03F9A014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7D61-FBB1-492C-8155-F370039E545B}" type="slidenum">
              <a:rPr lang="en-US" smtClean="0"/>
              <a:t>20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04BC5E-F477-48BA-AA99-9730FB510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95" y="150921"/>
            <a:ext cx="9472293" cy="1325563"/>
          </a:xfrm>
        </p:spPr>
        <p:txBody>
          <a:bodyPr>
            <a:normAutofit/>
          </a:bodyPr>
          <a:lstStyle/>
          <a:p>
            <a:r>
              <a:rPr lang="en-US" sz="5000" dirty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ea typeface="+mn-ea"/>
                <a:cs typeface="+mn-cs"/>
              </a:rPr>
              <a:t>Frontal Alignment Methodology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49BDD1-F1DF-49D5-A876-D56D4CB05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32" y="1229273"/>
            <a:ext cx="5993376" cy="27062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05E48D-CE13-41B8-BC31-F2CDEF4B6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658" y="3981182"/>
            <a:ext cx="5702355" cy="27402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9191C7-19CD-4D38-BF72-4FEC907AC2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658" y="1229715"/>
            <a:ext cx="5702355" cy="270577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772EBE3-9F93-42A0-A619-CD8C23C74F93}"/>
              </a:ext>
            </a:extLst>
          </p:cNvPr>
          <p:cNvSpPr/>
          <p:nvPr/>
        </p:nvSpPr>
        <p:spPr>
          <a:xfrm>
            <a:off x="78532" y="1047814"/>
            <a:ext cx="6391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E26F48-F5E8-4D4E-BC69-5A5DD02A41E0}"/>
              </a:ext>
            </a:extLst>
          </p:cNvPr>
          <p:cNvSpPr/>
          <p:nvPr/>
        </p:nvSpPr>
        <p:spPr>
          <a:xfrm>
            <a:off x="6253306" y="1028678"/>
            <a:ext cx="6391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41C2D0-474E-4685-ABA1-76D9A870CB11}"/>
              </a:ext>
            </a:extLst>
          </p:cNvPr>
          <p:cNvSpPr/>
          <p:nvPr/>
        </p:nvSpPr>
        <p:spPr>
          <a:xfrm>
            <a:off x="0" y="3782141"/>
            <a:ext cx="6391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78ED6D-66F6-4D4A-9FCB-4257E508729C}"/>
              </a:ext>
            </a:extLst>
          </p:cNvPr>
          <p:cNvSpPr/>
          <p:nvPr/>
        </p:nvSpPr>
        <p:spPr>
          <a:xfrm>
            <a:off x="6734728" y="5382563"/>
            <a:ext cx="17934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Result</a:t>
            </a:r>
          </a:p>
        </p:txBody>
      </p:sp>
    </p:spTree>
    <p:extLst>
      <p:ext uri="{BB962C8B-B14F-4D97-AF65-F5344CB8AC3E}">
        <p14:creationId xmlns:p14="http://schemas.microsoft.com/office/powerpoint/2010/main" val="2471135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34E7ABE-7E27-4625-8102-539F50475049}"/>
              </a:ext>
            </a:extLst>
          </p:cNvPr>
          <p:cNvSpPr txBox="1">
            <a:spLocks/>
          </p:cNvSpPr>
          <p:nvPr/>
        </p:nvSpPr>
        <p:spPr>
          <a:xfrm>
            <a:off x="2884502" y="0"/>
            <a:ext cx="64229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AR</a:t>
            </a:r>
            <a:r>
              <a:rPr lang="en-US" sz="5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29</a:t>
            </a:r>
            <a:r>
              <a:rPr lang="en-US" sz="5000" dirty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 Preliminary Results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15BEA0-225A-48B1-9DBC-994862A13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332" y="1159843"/>
            <a:ext cx="7203335" cy="481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738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A7B1E5-4FD9-4ABC-B4FA-44C4BA71D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7D61-FBB1-492C-8155-F370039E545B}" type="slidenum">
              <a:rPr lang="en-US" smtClean="0"/>
              <a:t>22</a:t>
            </a:fld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74664F9-FF3A-421C-AE5E-98F274937850}"/>
              </a:ext>
            </a:extLst>
          </p:cNvPr>
          <p:cNvSpPr/>
          <p:nvPr/>
        </p:nvSpPr>
        <p:spPr>
          <a:xfrm>
            <a:off x="8762260" y="3533313"/>
            <a:ext cx="550416" cy="365125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2B9CDCD-2A8B-459F-B768-91C422273C63}"/>
              </a:ext>
            </a:extLst>
          </p:cNvPr>
          <p:cNvSpPr/>
          <p:nvPr/>
        </p:nvSpPr>
        <p:spPr>
          <a:xfrm>
            <a:off x="4990730" y="3503150"/>
            <a:ext cx="550416" cy="365125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1720D81-99DD-4E96-8A7C-434DBE4D14F6}"/>
              </a:ext>
            </a:extLst>
          </p:cNvPr>
          <p:cNvSpPr/>
          <p:nvPr/>
        </p:nvSpPr>
        <p:spPr>
          <a:xfrm>
            <a:off x="8717872" y="5017363"/>
            <a:ext cx="550416" cy="365125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0986CFA-D20C-4638-96B8-E87E73C1F63A}"/>
              </a:ext>
            </a:extLst>
          </p:cNvPr>
          <p:cNvSpPr/>
          <p:nvPr/>
        </p:nvSpPr>
        <p:spPr>
          <a:xfrm>
            <a:off x="4981853" y="4998011"/>
            <a:ext cx="550416" cy="365125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630AA5-4CAC-4C19-8FA2-9CCCB058C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50212"/>
            <a:ext cx="12209079" cy="518708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5DF0568-3FA7-417B-86C2-C06C1C801029}"/>
              </a:ext>
            </a:extLst>
          </p:cNvPr>
          <p:cNvSpPr txBox="1">
            <a:spLocks/>
          </p:cNvSpPr>
          <p:nvPr/>
        </p:nvSpPr>
        <p:spPr>
          <a:xfrm>
            <a:off x="2884502" y="0"/>
            <a:ext cx="64229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AR</a:t>
            </a:r>
            <a:r>
              <a:rPr lang="en-US" sz="5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29</a:t>
            </a:r>
            <a:r>
              <a:rPr lang="en-US" sz="5000" dirty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 Preliminary Results</a:t>
            </a:r>
          </a:p>
        </p:txBody>
      </p:sp>
    </p:spTree>
    <p:extLst>
      <p:ext uri="{BB962C8B-B14F-4D97-AF65-F5344CB8AC3E}">
        <p14:creationId xmlns:p14="http://schemas.microsoft.com/office/powerpoint/2010/main" val="4258717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630AA5-4CAC-4C19-8FA2-9CCCB058C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69262"/>
            <a:ext cx="12209079" cy="518708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A7B1E5-4FD9-4ABC-B4FA-44C4BA71D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7D61-FBB1-492C-8155-F370039E545B}" type="slidenum">
              <a:rPr lang="en-US" smtClean="0"/>
              <a:t>23</a:t>
            </a:fld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74664F9-FF3A-421C-AE5E-98F274937850}"/>
              </a:ext>
            </a:extLst>
          </p:cNvPr>
          <p:cNvSpPr/>
          <p:nvPr/>
        </p:nvSpPr>
        <p:spPr>
          <a:xfrm>
            <a:off x="8335392" y="1956440"/>
            <a:ext cx="550416" cy="365125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2B9CDCD-2A8B-459F-B768-91C422273C63}"/>
              </a:ext>
            </a:extLst>
          </p:cNvPr>
          <p:cNvSpPr/>
          <p:nvPr/>
        </p:nvSpPr>
        <p:spPr>
          <a:xfrm>
            <a:off x="3973693" y="1881750"/>
            <a:ext cx="550416" cy="365125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1720D81-99DD-4E96-8A7C-434DBE4D14F6}"/>
              </a:ext>
            </a:extLst>
          </p:cNvPr>
          <p:cNvSpPr/>
          <p:nvPr/>
        </p:nvSpPr>
        <p:spPr>
          <a:xfrm>
            <a:off x="8335392" y="3927176"/>
            <a:ext cx="550416" cy="365125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0986CFA-D20C-4638-96B8-E87E73C1F63A}"/>
              </a:ext>
            </a:extLst>
          </p:cNvPr>
          <p:cNvSpPr/>
          <p:nvPr/>
        </p:nvSpPr>
        <p:spPr>
          <a:xfrm>
            <a:off x="3973693" y="3851783"/>
            <a:ext cx="550416" cy="365125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5DF0568-3FA7-417B-86C2-C06C1C801029}"/>
              </a:ext>
            </a:extLst>
          </p:cNvPr>
          <p:cNvSpPr txBox="1">
            <a:spLocks/>
          </p:cNvSpPr>
          <p:nvPr/>
        </p:nvSpPr>
        <p:spPr>
          <a:xfrm>
            <a:off x="2884502" y="0"/>
            <a:ext cx="64229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AR</a:t>
            </a:r>
            <a:r>
              <a:rPr lang="en-US" sz="5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29</a:t>
            </a:r>
            <a:r>
              <a:rPr lang="en-US" sz="5000" dirty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 Preliminary Results</a:t>
            </a:r>
          </a:p>
        </p:txBody>
      </p:sp>
    </p:spTree>
    <p:extLst>
      <p:ext uri="{BB962C8B-B14F-4D97-AF65-F5344CB8AC3E}">
        <p14:creationId xmlns:p14="http://schemas.microsoft.com/office/powerpoint/2010/main" val="14948080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D5CFB0-BD57-4544-816D-4317319700B3}"/>
              </a:ext>
            </a:extLst>
          </p:cNvPr>
          <p:cNvSpPr txBox="1">
            <a:spLocks/>
          </p:cNvSpPr>
          <p:nvPr/>
        </p:nvSpPr>
        <p:spPr>
          <a:xfrm>
            <a:off x="1906094" y="0"/>
            <a:ext cx="90118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RB19-04 Preliminary Results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2131EF-3B8E-46DF-BFEF-7D9BC1B74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66" y="1048606"/>
            <a:ext cx="1116626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790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D5CFB0-BD57-4544-816D-4317319700B3}"/>
              </a:ext>
            </a:extLst>
          </p:cNvPr>
          <p:cNvSpPr txBox="1">
            <a:spLocks/>
          </p:cNvSpPr>
          <p:nvPr/>
        </p:nvSpPr>
        <p:spPr>
          <a:xfrm>
            <a:off x="1906094" y="0"/>
            <a:ext cx="90118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RB19-04 Preliminary 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33B798-120E-456E-93C6-27CE9555D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66" y="1048606"/>
            <a:ext cx="11166265" cy="2600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79A238-109A-4CA7-B8CB-16ED5B942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66" y="3648931"/>
            <a:ext cx="1116626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501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F0D651F-FF3F-4257-B2EB-32EDC2E735C2}"/>
              </a:ext>
            </a:extLst>
          </p:cNvPr>
          <p:cNvSpPr txBox="1">
            <a:spLocks/>
          </p:cNvSpPr>
          <p:nvPr/>
        </p:nvSpPr>
        <p:spPr>
          <a:xfrm>
            <a:off x="1906094" y="0"/>
            <a:ext cx="90118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RB19-04 Preliminary Results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355C25-08E5-41F4-A6A1-AEF33FEEA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" y="1195387"/>
            <a:ext cx="1061085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3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FCD314-852B-48D7-AB2D-29F9545ED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7D61-FBB1-492C-8155-F370039E545B}" type="slidenum">
              <a:rPr lang="en-US" smtClean="0"/>
              <a:t>27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E93EDA1-0D68-4807-AB28-E5C56E1462F0}"/>
              </a:ext>
            </a:extLst>
          </p:cNvPr>
          <p:cNvSpPr txBox="1">
            <a:spLocks/>
          </p:cNvSpPr>
          <p:nvPr/>
        </p:nvSpPr>
        <p:spPr>
          <a:xfrm>
            <a:off x="1878662" y="201168"/>
            <a:ext cx="90118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TN368 Preliminary Results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7FAB1D-3C86-4C71-A9CA-8E4C73A3E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0242"/>
            <a:ext cx="12192000" cy="516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9676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2D9865-3807-4712-BF10-4D8CE1AFD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7D61-FBB1-492C-8155-F370039E545B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573E01-7728-4D60-8959-F0699DD11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837" y="1367464"/>
            <a:ext cx="10663238" cy="514815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E6EFB24-AF75-47CD-AD30-1DAEB8EB9845}"/>
              </a:ext>
            </a:extLst>
          </p:cNvPr>
          <p:cNvSpPr txBox="1">
            <a:spLocks/>
          </p:cNvSpPr>
          <p:nvPr/>
        </p:nvSpPr>
        <p:spPr>
          <a:xfrm>
            <a:off x="1878662" y="201168"/>
            <a:ext cx="90118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TN368 Preliminary Results</a:t>
            </a:r>
          </a:p>
        </p:txBody>
      </p:sp>
    </p:spTree>
    <p:extLst>
      <p:ext uri="{BB962C8B-B14F-4D97-AF65-F5344CB8AC3E}">
        <p14:creationId xmlns:p14="http://schemas.microsoft.com/office/powerpoint/2010/main" val="36838349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D6B47BD-4C1B-4F1A-8044-AECB266907CF}"/>
              </a:ext>
            </a:extLst>
          </p:cNvPr>
          <p:cNvSpPr txBox="1">
            <a:spLocks/>
          </p:cNvSpPr>
          <p:nvPr/>
        </p:nvSpPr>
        <p:spPr>
          <a:xfrm>
            <a:off x="263222" y="-108522"/>
            <a:ext cx="90118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Conclusion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74D34C-8189-42D2-AE60-E8721F531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67059"/>
            <a:ext cx="6242980" cy="296600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F0EBA54-4807-4F95-92DD-183C7C1BF165}"/>
              </a:ext>
            </a:extLst>
          </p:cNvPr>
          <p:cNvCxnSpPr>
            <a:cxnSpLocks/>
          </p:cNvCxnSpPr>
          <p:nvPr/>
        </p:nvCxnSpPr>
        <p:spPr>
          <a:xfrm>
            <a:off x="3603411" y="4087671"/>
            <a:ext cx="0" cy="301752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ACCB83E-13F0-410A-A673-DCA76B15361E}"/>
              </a:ext>
            </a:extLst>
          </p:cNvPr>
          <p:cNvCxnSpPr/>
          <p:nvPr/>
        </p:nvCxnSpPr>
        <p:spPr>
          <a:xfrm>
            <a:off x="3700947" y="4386375"/>
            <a:ext cx="100584" cy="0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E5C0CB8-F5F8-4941-B4A4-7B598AC6A468}"/>
              </a:ext>
            </a:extLst>
          </p:cNvPr>
          <p:cNvCxnSpPr/>
          <p:nvPr/>
        </p:nvCxnSpPr>
        <p:spPr>
          <a:xfrm>
            <a:off x="3880779" y="4383327"/>
            <a:ext cx="100584" cy="0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90DB2D-2903-4662-8A2C-E56118E801C1}"/>
              </a:ext>
            </a:extLst>
          </p:cNvPr>
          <p:cNvCxnSpPr/>
          <p:nvPr/>
        </p:nvCxnSpPr>
        <p:spPr>
          <a:xfrm>
            <a:off x="4054515" y="4365039"/>
            <a:ext cx="100584" cy="0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D4E064D-223F-42D8-8026-39129F893EBA}"/>
              </a:ext>
            </a:extLst>
          </p:cNvPr>
          <p:cNvCxnSpPr/>
          <p:nvPr/>
        </p:nvCxnSpPr>
        <p:spPr>
          <a:xfrm>
            <a:off x="4237395" y="4383327"/>
            <a:ext cx="100584" cy="0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C4CBE7AA-3D50-44F6-A190-112F6740B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" y="808785"/>
            <a:ext cx="6242973" cy="295827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14DD91-64A6-4FD4-AFED-19C59B533323}"/>
              </a:ext>
            </a:extLst>
          </p:cNvPr>
          <p:cNvCxnSpPr>
            <a:cxnSpLocks/>
          </p:cNvCxnSpPr>
          <p:nvPr/>
        </p:nvCxnSpPr>
        <p:spPr>
          <a:xfrm>
            <a:off x="3665465" y="1132414"/>
            <a:ext cx="0" cy="301752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E4A9695-D7D7-4492-A6F2-449B95CBD01A}"/>
              </a:ext>
            </a:extLst>
          </p:cNvPr>
          <p:cNvCxnSpPr/>
          <p:nvPr/>
        </p:nvCxnSpPr>
        <p:spPr>
          <a:xfrm>
            <a:off x="3763001" y="1431118"/>
            <a:ext cx="100584" cy="0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231D94D-A00D-4F1F-AEBB-A3CE7F19FC2C}"/>
              </a:ext>
            </a:extLst>
          </p:cNvPr>
          <p:cNvCxnSpPr/>
          <p:nvPr/>
        </p:nvCxnSpPr>
        <p:spPr>
          <a:xfrm>
            <a:off x="3942833" y="1428070"/>
            <a:ext cx="100584" cy="0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B859E14-79FB-4D7E-BDF1-F6C48D5B3BF2}"/>
              </a:ext>
            </a:extLst>
          </p:cNvPr>
          <p:cNvCxnSpPr/>
          <p:nvPr/>
        </p:nvCxnSpPr>
        <p:spPr>
          <a:xfrm>
            <a:off x="4116569" y="1409782"/>
            <a:ext cx="100584" cy="0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D53C53F-DB84-499C-B0CF-B95A162717C1}"/>
              </a:ext>
            </a:extLst>
          </p:cNvPr>
          <p:cNvCxnSpPr/>
          <p:nvPr/>
        </p:nvCxnSpPr>
        <p:spPr>
          <a:xfrm>
            <a:off x="4299449" y="1428070"/>
            <a:ext cx="100584" cy="0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874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5B49A7-3796-4130-96CB-9609D3DA2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7D61-FBB1-492C-8155-F370039E545B}" type="slidenum">
              <a:rPr lang="en-US" smtClean="0"/>
              <a:t>3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0785C32-D7E5-4CAB-BDCE-FDD73E5F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95" y="150921"/>
            <a:ext cx="11792505" cy="6283746"/>
          </a:xfrm>
        </p:spPr>
        <p:txBody>
          <a:bodyPr>
            <a:normAutofit/>
          </a:bodyPr>
          <a:lstStyle/>
          <a:p>
            <a:r>
              <a:rPr lang="en-US" sz="5000" dirty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Overview:</a:t>
            </a:r>
            <a:br>
              <a:rPr lang="en-US" sz="5000" dirty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lang="en-US" sz="5000" dirty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TN368 High Salinity Diatom Bloom</a:t>
            </a:r>
            <a:b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Overview of variability of chlorophyll at the front</a:t>
            </a:r>
            <a:b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(all three cruises)</a:t>
            </a:r>
            <a:br>
              <a:rPr lang="en-US" sz="5000" dirty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n-US" sz="5000" dirty="0">
              <a:gradFill flip="none" rotWithShape="1">
                <a:gsLst>
                  <a:gs pos="15000">
                    <a:schemeClr val="tx2"/>
                  </a:gs>
                  <a:gs pos="73000">
                    <a:schemeClr val="tx2">
                      <a:lumMod val="60000"/>
                      <a:lumOff val="40000"/>
                    </a:schemeClr>
                  </a:gs>
                  <a:gs pos="0">
                    <a:schemeClr val="tx2">
                      <a:lumMod val="90000"/>
                      <a:lumOff val="10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16200000" scaled="1"/>
                <a:tileRect/>
              </a:gra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5908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D6B47BD-4C1B-4F1A-8044-AECB266907CF}"/>
              </a:ext>
            </a:extLst>
          </p:cNvPr>
          <p:cNvSpPr txBox="1">
            <a:spLocks/>
          </p:cNvSpPr>
          <p:nvPr/>
        </p:nvSpPr>
        <p:spPr>
          <a:xfrm>
            <a:off x="263222" y="-108522"/>
            <a:ext cx="90118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Conclusion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74D34C-8189-42D2-AE60-E8721F531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67059"/>
            <a:ext cx="6242980" cy="296600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F0EBA54-4807-4F95-92DD-183C7C1BF165}"/>
              </a:ext>
            </a:extLst>
          </p:cNvPr>
          <p:cNvCxnSpPr>
            <a:cxnSpLocks/>
          </p:cNvCxnSpPr>
          <p:nvPr/>
        </p:nvCxnSpPr>
        <p:spPr>
          <a:xfrm>
            <a:off x="3603411" y="4087671"/>
            <a:ext cx="0" cy="301752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ACCB83E-13F0-410A-A673-DCA76B15361E}"/>
              </a:ext>
            </a:extLst>
          </p:cNvPr>
          <p:cNvCxnSpPr/>
          <p:nvPr/>
        </p:nvCxnSpPr>
        <p:spPr>
          <a:xfrm>
            <a:off x="3700947" y="4386375"/>
            <a:ext cx="100584" cy="0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E5C0CB8-F5F8-4941-B4A4-7B598AC6A468}"/>
              </a:ext>
            </a:extLst>
          </p:cNvPr>
          <p:cNvCxnSpPr/>
          <p:nvPr/>
        </p:nvCxnSpPr>
        <p:spPr>
          <a:xfrm>
            <a:off x="3880779" y="4383327"/>
            <a:ext cx="100584" cy="0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90DB2D-2903-4662-8A2C-E56118E801C1}"/>
              </a:ext>
            </a:extLst>
          </p:cNvPr>
          <p:cNvCxnSpPr/>
          <p:nvPr/>
        </p:nvCxnSpPr>
        <p:spPr>
          <a:xfrm>
            <a:off x="4054515" y="4365039"/>
            <a:ext cx="100584" cy="0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D4E064D-223F-42D8-8026-39129F893EBA}"/>
              </a:ext>
            </a:extLst>
          </p:cNvPr>
          <p:cNvCxnSpPr/>
          <p:nvPr/>
        </p:nvCxnSpPr>
        <p:spPr>
          <a:xfrm>
            <a:off x="4237395" y="4383327"/>
            <a:ext cx="100584" cy="0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C4CBE7AA-3D50-44F6-A190-112F6740B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" y="808785"/>
            <a:ext cx="6242973" cy="295827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14DD91-64A6-4FD4-AFED-19C59B533323}"/>
              </a:ext>
            </a:extLst>
          </p:cNvPr>
          <p:cNvCxnSpPr>
            <a:cxnSpLocks/>
          </p:cNvCxnSpPr>
          <p:nvPr/>
        </p:nvCxnSpPr>
        <p:spPr>
          <a:xfrm>
            <a:off x="3665465" y="1132414"/>
            <a:ext cx="0" cy="301752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E4A9695-D7D7-4492-A6F2-449B95CBD01A}"/>
              </a:ext>
            </a:extLst>
          </p:cNvPr>
          <p:cNvCxnSpPr/>
          <p:nvPr/>
        </p:nvCxnSpPr>
        <p:spPr>
          <a:xfrm>
            <a:off x="3763001" y="1431118"/>
            <a:ext cx="100584" cy="0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231D94D-A00D-4F1F-AEBB-A3CE7F19FC2C}"/>
              </a:ext>
            </a:extLst>
          </p:cNvPr>
          <p:cNvCxnSpPr/>
          <p:nvPr/>
        </p:nvCxnSpPr>
        <p:spPr>
          <a:xfrm>
            <a:off x="3942833" y="1428070"/>
            <a:ext cx="100584" cy="0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B859E14-79FB-4D7E-BDF1-F6C48D5B3BF2}"/>
              </a:ext>
            </a:extLst>
          </p:cNvPr>
          <p:cNvCxnSpPr/>
          <p:nvPr/>
        </p:nvCxnSpPr>
        <p:spPr>
          <a:xfrm>
            <a:off x="4116569" y="1409782"/>
            <a:ext cx="100584" cy="0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D53C53F-DB84-499C-B0CF-B95A162717C1}"/>
              </a:ext>
            </a:extLst>
          </p:cNvPr>
          <p:cNvCxnSpPr/>
          <p:nvPr/>
        </p:nvCxnSpPr>
        <p:spPr>
          <a:xfrm>
            <a:off x="4299449" y="1428070"/>
            <a:ext cx="100584" cy="0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A60D76B2-9EB9-460F-ACDF-569125DCB8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2228" y="936419"/>
            <a:ext cx="5781675" cy="55149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DA96D-529C-4129-B04E-FCA61DB2918F}"/>
              </a:ext>
            </a:extLst>
          </p:cNvPr>
          <p:cNvSpPr/>
          <p:nvPr/>
        </p:nvSpPr>
        <p:spPr>
          <a:xfrm>
            <a:off x="8148693" y="471785"/>
            <a:ext cx="24112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RB19-04/TN368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7004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82A4740-3653-45FB-A0EE-9B779160E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95" y="150921"/>
            <a:ext cx="9472293" cy="1325563"/>
          </a:xfrm>
        </p:spPr>
        <p:txBody>
          <a:bodyPr>
            <a:normAutofit/>
          </a:bodyPr>
          <a:lstStyle/>
          <a:p>
            <a:r>
              <a:rPr lang="en-US" sz="5000" dirty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TN-368 Transect 37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016052-DA24-4914-A8B9-62DB5B206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2747"/>
            <a:ext cx="5949021" cy="2958275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8E8ADAF-19B6-4023-8806-8A917198998F}"/>
              </a:ext>
            </a:extLst>
          </p:cNvPr>
          <p:cNvCxnSpPr>
            <a:cxnSpLocks/>
          </p:cNvCxnSpPr>
          <p:nvPr/>
        </p:nvCxnSpPr>
        <p:spPr>
          <a:xfrm>
            <a:off x="3511296" y="2258568"/>
            <a:ext cx="0" cy="301752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D65413E-610B-4798-A1ED-0E16E7A251EC}"/>
              </a:ext>
            </a:extLst>
          </p:cNvPr>
          <p:cNvCxnSpPr/>
          <p:nvPr/>
        </p:nvCxnSpPr>
        <p:spPr>
          <a:xfrm>
            <a:off x="3608832" y="2557272"/>
            <a:ext cx="100584" cy="0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249B8E7-041E-44B9-89ED-5B83EAB6BBCC}"/>
              </a:ext>
            </a:extLst>
          </p:cNvPr>
          <p:cNvCxnSpPr/>
          <p:nvPr/>
        </p:nvCxnSpPr>
        <p:spPr>
          <a:xfrm>
            <a:off x="3788664" y="2554224"/>
            <a:ext cx="100584" cy="0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83E447D-7352-4BCB-9E98-AF982A187921}"/>
              </a:ext>
            </a:extLst>
          </p:cNvPr>
          <p:cNvCxnSpPr/>
          <p:nvPr/>
        </p:nvCxnSpPr>
        <p:spPr>
          <a:xfrm>
            <a:off x="3962400" y="2535936"/>
            <a:ext cx="100584" cy="0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CAB2B2-6C3F-44A5-928C-C98DAB4CF5A3}"/>
              </a:ext>
            </a:extLst>
          </p:cNvPr>
          <p:cNvCxnSpPr/>
          <p:nvPr/>
        </p:nvCxnSpPr>
        <p:spPr>
          <a:xfrm>
            <a:off x="4145280" y="2554224"/>
            <a:ext cx="100584" cy="0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414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82A4740-3653-45FB-A0EE-9B779160E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95" y="150921"/>
            <a:ext cx="9472293" cy="1325563"/>
          </a:xfrm>
        </p:spPr>
        <p:txBody>
          <a:bodyPr>
            <a:normAutofit/>
          </a:bodyPr>
          <a:lstStyle/>
          <a:p>
            <a:r>
              <a:rPr lang="en-US" sz="5000" dirty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TN-368 Transect 37 Chlorophyll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016052-DA24-4914-A8B9-62DB5B206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2747"/>
            <a:ext cx="5949021" cy="2958275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8E8ADAF-19B6-4023-8806-8A917198998F}"/>
              </a:ext>
            </a:extLst>
          </p:cNvPr>
          <p:cNvCxnSpPr>
            <a:cxnSpLocks/>
          </p:cNvCxnSpPr>
          <p:nvPr/>
        </p:nvCxnSpPr>
        <p:spPr>
          <a:xfrm>
            <a:off x="3511296" y="2258568"/>
            <a:ext cx="0" cy="301752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D65413E-610B-4798-A1ED-0E16E7A251EC}"/>
              </a:ext>
            </a:extLst>
          </p:cNvPr>
          <p:cNvCxnSpPr/>
          <p:nvPr/>
        </p:nvCxnSpPr>
        <p:spPr>
          <a:xfrm>
            <a:off x="3608832" y="2557272"/>
            <a:ext cx="100584" cy="0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249B8E7-041E-44B9-89ED-5B83EAB6BBCC}"/>
              </a:ext>
            </a:extLst>
          </p:cNvPr>
          <p:cNvCxnSpPr/>
          <p:nvPr/>
        </p:nvCxnSpPr>
        <p:spPr>
          <a:xfrm>
            <a:off x="3788664" y="2554224"/>
            <a:ext cx="100584" cy="0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83E447D-7352-4BCB-9E98-AF982A187921}"/>
              </a:ext>
            </a:extLst>
          </p:cNvPr>
          <p:cNvCxnSpPr/>
          <p:nvPr/>
        </p:nvCxnSpPr>
        <p:spPr>
          <a:xfrm>
            <a:off x="3962400" y="2535936"/>
            <a:ext cx="100584" cy="0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CAB2B2-6C3F-44A5-928C-C98DAB4CF5A3}"/>
              </a:ext>
            </a:extLst>
          </p:cNvPr>
          <p:cNvCxnSpPr/>
          <p:nvPr/>
        </p:nvCxnSpPr>
        <p:spPr>
          <a:xfrm>
            <a:off x="4145280" y="2554224"/>
            <a:ext cx="100584" cy="0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A2811262-7911-40C2-8E79-66927FA93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021" y="1922747"/>
            <a:ext cx="6242973" cy="295827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6BB72B-DD34-4C3C-8FF4-F4F40DEF6C07}"/>
              </a:ext>
            </a:extLst>
          </p:cNvPr>
          <p:cNvCxnSpPr>
            <a:cxnSpLocks/>
          </p:cNvCxnSpPr>
          <p:nvPr/>
        </p:nvCxnSpPr>
        <p:spPr>
          <a:xfrm>
            <a:off x="9607296" y="2246376"/>
            <a:ext cx="0" cy="301752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ABDB947-8413-4D68-AB26-715E91F1620F}"/>
              </a:ext>
            </a:extLst>
          </p:cNvPr>
          <p:cNvCxnSpPr/>
          <p:nvPr/>
        </p:nvCxnSpPr>
        <p:spPr>
          <a:xfrm>
            <a:off x="9704832" y="2545080"/>
            <a:ext cx="100584" cy="0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5A063A7-F2A7-497C-9750-C85D23724DAA}"/>
              </a:ext>
            </a:extLst>
          </p:cNvPr>
          <p:cNvCxnSpPr/>
          <p:nvPr/>
        </p:nvCxnSpPr>
        <p:spPr>
          <a:xfrm>
            <a:off x="9884664" y="2542032"/>
            <a:ext cx="100584" cy="0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03E0931-6E07-4CCA-9FA4-B6330BDA7EC4}"/>
              </a:ext>
            </a:extLst>
          </p:cNvPr>
          <p:cNvCxnSpPr/>
          <p:nvPr/>
        </p:nvCxnSpPr>
        <p:spPr>
          <a:xfrm>
            <a:off x="10058400" y="2523744"/>
            <a:ext cx="100584" cy="0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C5DC38-5775-4598-9C93-07CB4F47EACB}"/>
              </a:ext>
            </a:extLst>
          </p:cNvPr>
          <p:cNvCxnSpPr/>
          <p:nvPr/>
        </p:nvCxnSpPr>
        <p:spPr>
          <a:xfrm>
            <a:off x="10241280" y="2542032"/>
            <a:ext cx="100584" cy="0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183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CCF226-A1C4-4AC7-B66E-58FB96239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9021" y="1922746"/>
            <a:ext cx="6242979" cy="295827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82A4740-3653-45FB-A0EE-9B779160E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95" y="150921"/>
            <a:ext cx="11792505" cy="1325563"/>
          </a:xfrm>
        </p:spPr>
        <p:txBody>
          <a:bodyPr>
            <a:normAutofit/>
          </a:bodyPr>
          <a:lstStyle/>
          <a:p>
            <a:r>
              <a:rPr lang="en-US" sz="5000" dirty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TN-368 Transect 37 Diatom Chains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016052-DA24-4914-A8B9-62DB5B206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22747"/>
            <a:ext cx="5949021" cy="2958275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8E8ADAF-19B6-4023-8806-8A917198998F}"/>
              </a:ext>
            </a:extLst>
          </p:cNvPr>
          <p:cNvCxnSpPr>
            <a:cxnSpLocks/>
          </p:cNvCxnSpPr>
          <p:nvPr/>
        </p:nvCxnSpPr>
        <p:spPr>
          <a:xfrm>
            <a:off x="3511296" y="2258568"/>
            <a:ext cx="0" cy="301752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D65413E-610B-4798-A1ED-0E16E7A251EC}"/>
              </a:ext>
            </a:extLst>
          </p:cNvPr>
          <p:cNvCxnSpPr/>
          <p:nvPr/>
        </p:nvCxnSpPr>
        <p:spPr>
          <a:xfrm>
            <a:off x="3608832" y="2557272"/>
            <a:ext cx="100584" cy="0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249B8E7-041E-44B9-89ED-5B83EAB6BBCC}"/>
              </a:ext>
            </a:extLst>
          </p:cNvPr>
          <p:cNvCxnSpPr/>
          <p:nvPr/>
        </p:nvCxnSpPr>
        <p:spPr>
          <a:xfrm>
            <a:off x="3788664" y="2554224"/>
            <a:ext cx="100584" cy="0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83E447D-7352-4BCB-9E98-AF982A187921}"/>
              </a:ext>
            </a:extLst>
          </p:cNvPr>
          <p:cNvCxnSpPr/>
          <p:nvPr/>
        </p:nvCxnSpPr>
        <p:spPr>
          <a:xfrm>
            <a:off x="3962400" y="2535936"/>
            <a:ext cx="100584" cy="0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CAB2B2-6C3F-44A5-928C-C98DAB4CF5A3}"/>
              </a:ext>
            </a:extLst>
          </p:cNvPr>
          <p:cNvCxnSpPr/>
          <p:nvPr/>
        </p:nvCxnSpPr>
        <p:spPr>
          <a:xfrm>
            <a:off x="4145280" y="2554224"/>
            <a:ext cx="100584" cy="0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6BB72B-DD34-4C3C-8FF4-F4F40DEF6C07}"/>
              </a:ext>
            </a:extLst>
          </p:cNvPr>
          <p:cNvCxnSpPr>
            <a:cxnSpLocks/>
          </p:cNvCxnSpPr>
          <p:nvPr/>
        </p:nvCxnSpPr>
        <p:spPr>
          <a:xfrm>
            <a:off x="9552432" y="2255520"/>
            <a:ext cx="0" cy="301752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ABDB947-8413-4D68-AB26-715E91F1620F}"/>
              </a:ext>
            </a:extLst>
          </p:cNvPr>
          <p:cNvCxnSpPr/>
          <p:nvPr/>
        </p:nvCxnSpPr>
        <p:spPr>
          <a:xfrm>
            <a:off x="9649968" y="2554224"/>
            <a:ext cx="100584" cy="0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5A063A7-F2A7-497C-9750-C85D23724DAA}"/>
              </a:ext>
            </a:extLst>
          </p:cNvPr>
          <p:cNvCxnSpPr/>
          <p:nvPr/>
        </p:nvCxnSpPr>
        <p:spPr>
          <a:xfrm>
            <a:off x="9829800" y="2551176"/>
            <a:ext cx="100584" cy="0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03E0931-6E07-4CCA-9FA4-B6330BDA7EC4}"/>
              </a:ext>
            </a:extLst>
          </p:cNvPr>
          <p:cNvCxnSpPr/>
          <p:nvPr/>
        </p:nvCxnSpPr>
        <p:spPr>
          <a:xfrm>
            <a:off x="10003536" y="2532888"/>
            <a:ext cx="100584" cy="0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C5DC38-5775-4598-9C93-07CB4F47EACB}"/>
              </a:ext>
            </a:extLst>
          </p:cNvPr>
          <p:cNvCxnSpPr/>
          <p:nvPr/>
        </p:nvCxnSpPr>
        <p:spPr>
          <a:xfrm>
            <a:off x="10186416" y="2551176"/>
            <a:ext cx="100584" cy="0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7A586AD-886C-4251-B82C-AE6121474F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69590" y="4661150"/>
            <a:ext cx="1958861" cy="239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61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C67E2A-90E6-4603-9EFB-E9BD500E9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9022" y="1922746"/>
            <a:ext cx="6242978" cy="295826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82A4740-3653-45FB-A0EE-9B779160E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95" y="150921"/>
            <a:ext cx="11792505" cy="1325563"/>
          </a:xfrm>
        </p:spPr>
        <p:txBody>
          <a:bodyPr>
            <a:normAutofit/>
          </a:bodyPr>
          <a:lstStyle/>
          <a:p>
            <a:r>
              <a:rPr lang="en-US" sz="5000" dirty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TN-368 Transect 37 Colonial Alga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016052-DA24-4914-A8B9-62DB5B206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22747"/>
            <a:ext cx="5949021" cy="2958275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8E8ADAF-19B6-4023-8806-8A917198998F}"/>
              </a:ext>
            </a:extLst>
          </p:cNvPr>
          <p:cNvCxnSpPr>
            <a:cxnSpLocks/>
          </p:cNvCxnSpPr>
          <p:nvPr/>
        </p:nvCxnSpPr>
        <p:spPr>
          <a:xfrm>
            <a:off x="3511296" y="2258568"/>
            <a:ext cx="0" cy="301752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D65413E-610B-4798-A1ED-0E16E7A251EC}"/>
              </a:ext>
            </a:extLst>
          </p:cNvPr>
          <p:cNvCxnSpPr/>
          <p:nvPr/>
        </p:nvCxnSpPr>
        <p:spPr>
          <a:xfrm>
            <a:off x="3608832" y="2557272"/>
            <a:ext cx="100584" cy="0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249B8E7-041E-44B9-89ED-5B83EAB6BBCC}"/>
              </a:ext>
            </a:extLst>
          </p:cNvPr>
          <p:cNvCxnSpPr/>
          <p:nvPr/>
        </p:nvCxnSpPr>
        <p:spPr>
          <a:xfrm>
            <a:off x="3788664" y="2554224"/>
            <a:ext cx="100584" cy="0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83E447D-7352-4BCB-9E98-AF982A187921}"/>
              </a:ext>
            </a:extLst>
          </p:cNvPr>
          <p:cNvCxnSpPr/>
          <p:nvPr/>
        </p:nvCxnSpPr>
        <p:spPr>
          <a:xfrm>
            <a:off x="3962400" y="2535936"/>
            <a:ext cx="100584" cy="0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CAB2B2-6C3F-44A5-928C-C98DAB4CF5A3}"/>
              </a:ext>
            </a:extLst>
          </p:cNvPr>
          <p:cNvCxnSpPr/>
          <p:nvPr/>
        </p:nvCxnSpPr>
        <p:spPr>
          <a:xfrm>
            <a:off x="4145280" y="2554224"/>
            <a:ext cx="100584" cy="0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6BB72B-DD34-4C3C-8FF4-F4F40DEF6C07}"/>
              </a:ext>
            </a:extLst>
          </p:cNvPr>
          <p:cNvCxnSpPr>
            <a:cxnSpLocks/>
          </p:cNvCxnSpPr>
          <p:nvPr/>
        </p:nvCxnSpPr>
        <p:spPr>
          <a:xfrm>
            <a:off x="9561576" y="2273808"/>
            <a:ext cx="0" cy="301752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ABDB947-8413-4D68-AB26-715E91F1620F}"/>
              </a:ext>
            </a:extLst>
          </p:cNvPr>
          <p:cNvCxnSpPr/>
          <p:nvPr/>
        </p:nvCxnSpPr>
        <p:spPr>
          <a:xfrm>
            <a:off x="9659112" y="2572512"/>
            <a:ext cx="100584" cy="0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5A063A7-F2A7-497C-9750-C85D23724DAA}"/>
              </a:ext>
            </a:extLst>
          </p:cNvPr>
          <p:cNvCxnSpPr/>
          <p:nvPr/>
        </p:nvCxnSpPr>
        <p:spPr>
          <a:xfrm>
            <a:off x="9838944" y="2569464"/>
            <a:ext cx="100584" cy="0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03E0931-6E07-4CCA-9FA4-B6330BDA7EC4}"/>
              </a:ext>
            </a:extLst>
          </p:cNvPr>
          <p:cNvCxnSpPr/>
          <p:nvPr/>
        </p:nvCxnSpPr>
        <p:spPr>
          <a:xfrm>
            <a:off x="10012680" y="2551176"/>
            <a:ext cx="100584" cy="0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C5DC38-5775-4598-9C93-07CB4F47EACB}"/>
              </a:ext>
            </a:extLst>
          </p:cNvPr>
          <p:cNvCxnSpPr/>
          <p:nvPr/>
        </p:nvCxnSpPr>
        <p:spPr>
          <a:xfrm>
            <a:off x="10195560" y="2569464"/>
            <a:ext cx="100584" cy="0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B23AB37-23CD-4FB4-B85D-29F0259AB9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83"/>
          <a:stretch/>
        </p:blipFill>
        <p:spPr>
          <a:xfrm>
            <a:off x="2852776" y="4881011"/>
            <a:ext cx="1370676" cy="19769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2EB5600-855B-42B7-97B9-47FF9FD3D4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5" r="16585"/>
          <a:stretch/>
        </p:blipFill>
        <p:spPr>
          <a:xfrm rot="16200000">
            <a:off x="7404174" y="4612205"/>
            <a:ext cx="1976989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52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052B23-D1DD-480B-949A-FB4BAD568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9021" y="1922747"/>
            <a:ext cx="6242979" cy="295827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82A4740-3653-45FB-A0EE-9B779160E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95" y="150921"/>
            <a:ext cx="11792505" cy="1325563"/>
          </a:xfrm>
        </p:spPr>
        <p:txBody>
          <a:bodyPr>
            <a:normAutofit/>
          </a:bodyPr>
          <a:lstStyle/>
          <a:p>
            <a:r>
              <a:rPr lang="en-US" sz="5000" dirty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TN-368 Transect 37 Small Copepods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016052-DA24-4914-A8B9-62DB5B206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22747"/>
            <a:ext cx="5949021" cy="2958275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8E8ADAF-19B6-4023-8806-8A917198998F}"/>
              </a:ext>
            </a:extLst>
          </p:cNvPr>
          <p:cNvCxnSpPr>
            <a:cxnSpLocks/>
          </p:cNvCxnSpPr>
          <p:nvPr/>
        </p:nvCxnSpPr>
        <p:spPr>
          <a:xfrm>
            <a:off x="3511296" y="2258568"/>
            <a:ext cx="0" cy="301752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D65413E-610B-4798-A1ED-0E16E7A251EC}"/>
              </a:ext>
            </a:extLst>
          </p:cNvPr>
          <p:cNvCxnSpPr/>
          <p:nvPr/>
        </p:nvCxnSpPr>
        <p:spPr>
          <a:xfrm>
            <a:off x="3608832" y="2557272"/>
            <a:ext cx="100584" cy="0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249B8E7-041E-44B9-89ED-5B83EAB6BBCC}"/>
              </a:ext>
            </a:extLst>
          </p:cNvPr>
          <p:cNvCxnSpPr/>
          <p:nvPr/>
        </p:nvCxnSpPr>
        <p:spPr>
          <a:xfrm>
            <a:off x="3788664" y="2554224"/>
            <a:ext cx="100584" cy="0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83E447D-7352-4BCB-9E98-AF982A187921}"/>
              </a:ext>
            </a:extLst>
          </p:cNvPr>
          <p:cNvCxnSpPr/>
          <p:nvPr/>
        </p:nvCxnSpPr>
        <p:spPr>
          <a:xfrm>
            <a:off x="3962400" y="2535936"/>
            <a:ext cx="100584" cy="0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CAB2B2-6C3F-44A5-928C-C98DAB4CF5A3}"/>
              </a:ext>
            </a:extLst>
          </p:cNvPr>
          <p:cNvCxnSpPr/>
          <p:nvPr/>
        </p:nvCxnSpPr>
        <p:spPr>
          <a:xfrm>
            <a:off x="4145280" y="2554224"/>
            <a:ext cx="100584" cy="0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6BB72B-DD34-4C3C-8FF4-F4F40DEF6C07}"/>
              </a:ext>
            </a:extLst>
          </p:cNvPr>
          <p:cNvCxnSpPr>
            <a:cxnSpLocks/>
          </p:cNvCxnSpPr>
          <p:nvPr/>
        </p:nvCxnSpPr>
        <p:spPr>
          <a:xfrm>
            <a:off x="9552432" y="2301240"/>
            <a:ext cx="0" cy="301752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ABDB947-8413-4D68-AB26-715E91F1620F}"/>
              </a:ext>
            </a:extLst>
          </p:cNvPr>
          <p:cNvCxnSpPr/>
          <p:nvPr/>
        </p:nvCxnSpPr>
        <p:spPr>
          <a:xfrm>
            <a:off x="9649968" y="2599944"/>
            <a:ext cx="100584" cy="0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5A063A7-F2A7-497C-9750-C85D23724DAA}"/>
              </a:ext>
            </a:extLst>
          </p:cNvPr>
          <p:cNvCxnSpPr/>
          <p:nvPr/>
        </p:nvCxnSpPr>
        <p:spPr>
          <a:xfrm>
            <a:off x="9829800" y="2596896"/>
            <a:ext cx="100584" cy="0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03E0931-6E07-4CCA-9FA4-B6330BDA7EC4}"/>
              </a:ext>
            </a:extLst>
          </p:cNvPr>
          <p:cNvCxnSpPr/>
          <p:nvPr/>
        </p:nvCxnSpPr>
        <p:spPr>
          <a:xfrm>
            <a:off x="10003536" y="2578608"/>
            <a:ext cx="100584" cy="0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C5DC38-5775-4598-9C93-07CB4F47EACB}"/>
              </a:ext>
            </a:extLst>
          </p:cNvPr>
          <p:cNvCxnSpPr/>
          <p:nvPr/>
        </p:nvCxnSpPr>
        <p:spPr>
          <a:xfrm>
            <a:off x="10186416" y="2596896"/>
            <a:ext cx="100584" cy="0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3FB19AAD-270E-4E09-A2FE-59D57998B5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20343" y="4269311"/>
            <a:ext cx="1976978" cy="32004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718B482-AA84-4ECD-93CC-0E722C90B3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804" y="4881021"/>
            <a:ext cx="1976795" cy="197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751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15CDD2-FDE1-493C-84FE-FE75A7BC3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9021" y="1916620"/>
            <a:ext cx="6242980" cy="296600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82A4740-3653-45FB-A0EE-9B779160E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95" y="150921"/>
            <a:ext cx="11792505" cy="1325563"/>
          </a:xfrm>
        </p:spPr>
        <p:txBody>
          <a:bodyPr>
            <a:normAutofit/>
          </a:bodyPr>
          <a:lstStyle/>
          <a:p>
            <a:r>
              <a:rPr lang="en-US" sz="5000" dirty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TN-368 Transect 37 </a:t>
            </a:r>
            <a:r>
              <a:rPr lang="en-US" sz="5000" i="1" dirty="0" err="1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Trichodesmium</a:t>
            </a:r>
            <a:endParaRPr lang="en-US" sz="5000" i="1" dirty="0">
              <a:gradFill flip="none" rotWithShape="1">
                <a:gsLst>
                  <a:gs pos="15000">
                    <a:schemeClr val="tx2"/>
                  </a:gs>
                  <a:gs pos="73000">
                    <a:schemeClr val="tx2">
                      <a:lumMod val="60000"/>
                      <a:lumOff val="40000"/>
                    </a:schemeClr>
                  </a:gs>
                  <a:gs pos="0">
                    <a:schemeClr val="tx2">
                      <a:lumMod val="90000"/>
                      <a:lumOff val="10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16200000" scaled="1"/>
                <a:tileRect/>
              </a:gra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016052-DA24-4914-A8B9-62DB5B206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22747"/>
            <a:ext cx="5949021" cy="2958275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8E8ADAF-19B6-4023-8806-8A917198998F}"/>
              </a:ext>
            </a:extLst>
          </p:cNvPr>
          <p:cNvCxnSpPr>
            <a:cxnSpLocks/>
          </p:cNvCxnSpPr>
          <p:nvPr/>
        </p:nvCxnSpPr>
        <p:spPr>
          <a:xfrm>
            <a:off x="3511296" y="2258568"/>
            <a:ext cx="0" cy="301752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D65413E-610B-4798-A1ED-0E16E7A251EC}"/>
              </a:ext>
            </a:extLst>
          </p:cNvPr>
          <p:cNvCxnSpPr/>
          <p:nvPr/>
        </p:nvCxnSpPr>
        <p:spPr>
          <a:xfrm>
            <a:off x="3608832" y="2557272"/>
            <a:ext cx="100584" cy="0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249B8E7-041E-44B9-89ED-5B83EAB6BBCC}"/>
              </a:ext>
            </a:extLst>
          </p:cNvPr>
          <p:cNvCxnSpPr/>
          <p:nvPr/>
        </p:nvCxnSpPr>
        <p:spPr>
          <a:xfrm>
            <a:off x="3788664" y="2554224"/>
            <a:ext cx="100584" cy="0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83E447D-7352-4BCB-9E98-AF982A187921}"/>
              </a:ext>
            </a:extLst>
          </p:cNvPr>
          <p:cNvCxnSpPr/>
          <p:nvPr/>
        </p:nvCxnSpPr>
        <p:spPr>
          <a:xfrm>
            <a:off x="3962400" y="2535936"/>
            <a:ext cx="100584" cy="0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CAB2B2-6C3F-44A5-928C-C98DAB4CF5A3}"/>
              </a:ext>
            </a:extLst>
          </p:cNvPr>
          <p:cNvCxnSpPr/>
          <p:nvPr/>
        </p:nvCxnSpPr>
        <p:spPr>
          <a:xfrm>
            <a:off x="4145280" y="2554224"/>
            <a:ext cx="100584" cy="0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6BB72B-DD34-4C3C-8FF4-F4F40DEF6C07}"/>
              </a:ext>
            </a:extLst>
          </p:cNvPr>
          <p:cNvCxnSpPr>
            <a:cxnSpLocks/>
          </p:cNvCxnSpPr>
          <p:nvPr/>
        </p:nvCxnSpPr>
        <p:spPr>
          <a:xfrm>
            <a:off x="9552432" y="2237232"/>
            <a:ext cx="0" cy="301752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ABDB947-8413-4D68-AB26-715E91F1620F}"/>
              </a:ext>
            </a:extLst>
          </p:cNvPr>
          <p:cNvCxnSpPr/>
          <p:nvPr/>
        </p:nvCxnSpPr>
        <p:spPr>
          <a:xfrm>
            <a:off x="9649968" y="2535936"/>
            <a:ext cx="100584" cy="0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5A063A7-F2A7-497C-9750-C85D23724DAA}"/>
              </a:ext>
            </a:extLst>
          </p:cNvPr>
          <p:cNvCxnSpPr/>
          <p:nvPr/>
        </p:nvCxnSpPr>
        <p:spPr>
          <a:xfrm>
            <a:off x="9829800" y="2532888"/>
            <a:ext cx="100584" cy="0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03E0931-6E07-4CCA-9FA4-B6330BDA7EC4}"/>
              </a:ext>
            </a:extLst>
          </p:cNvPr>
          <p:cNvCxnSpPr/>
          <p:nvPr/>
        </p:nvCxnSpPr>
        <p:spPr>
          <a:xfrm>
            <a:off x="10003536" y="2514600"/>
            <a:ext cx="100584" cy="0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C5DC38-5775-4598-9C93-07CB4F47EACB}"/>
              </a:ext>
            </a:extLst>
          </p:cNvPr>
          <p:cNvCxnSpPr/>
          <p:nvPr/>
        </p:nvCxnSpPr>
        <p:spPr>
          <a:xfrm>
            <a:off x="10186416" y="2532888"/>
            <a:ext cx="100584" cy="0"/>
          </a:xfrm>
          <a:prstGeom prst="line">
            <a:avLst/>
          </a:prstGeom>
          <a:ln w="57150">
            <a:solidFill>
              <a:srgbClr val="FF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F7CD131D-D5A8-442F-B89C-622067C60C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9" b="12411"/>
          <a:stretch/>
        </p:blipFill>
        <p:spPr>
          <a:xfrm>
            <a:off x="2522759" y="4809068"/>
            <a:ext cx="3245041" cy="20489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276C1F0-37ED-4F72-85B9-9F1FD2167C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91"/>
          <a:stretch/>
        </p:blipFill>
        <p:spPr>
          <a:xfrm rot="16200000">
            <a:off x="7060982" y="4910449"/>
            <a:ext cx="1976978" cy="191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14321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61046306-6A6D-4ACF-ADCE-557D0BD23949}" vid="{3A8C33B7-1D3B-48D6-8079-41F582261A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8751</TotalTime>
  <Words>131</Words>
  <Application>Microsoft Office PowerPoint</Application>
  <PresentationFormat>Widescreen</PresentationFormat>
  <Paragraphs>56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Corbel</vt:lpstr>
      <vt:lpstr>Depth</vt:lpstr>
      <vt:lpstr>DAVPR Results: 2019-11-07 PI Meeting</vt:lpstr>
      <vt:lpstr>PowerPoint Presentation</vt:lpstr>
      <vt:lpstr>Overview:  1. TN368 High Salinity Diatom Bloom  2. Overview of variability of chlorophyll at the front     (all three cruises) </vt:lpstr>
      <vt:lpstr>TN-368 Transect 37</vt:lpstr>
      <vt:lpstr>TN-368 Transect 37 Chlorophyll</vt:lpstr>
      <vt:lpstr>TN-368 Transect 37 Diatom Chains</vt:lpstr>
      <vt:lpstr>TN-368 Transect 37 Colonial Alga</vt:lpstr>
      <vt:lpstr>TN-368 Transect 37 Small Copepods</vt:lpstr>
      <vt:lpstr>TN-368 Transect 37 Trichodesmium</vt:lpstr>
      <vt:lpstr>TN-368 Transect 37 Ammonium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Frontal Alignment Methodology</vt:lpstr>
      <vt:lpstr>Frontal Alignment Methodology</vt:lpstr>
      <vt:lpstr>Frontal Alignment Methodology</vt:lpstr>
      <vt:lpstr>Frontal Alignment Methodology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Productivity Enhanced  at the Shelf-Break Front?</dc:title>
  <dc:creator>Andrew Hirzel</dc:creator>
  <cp:lastModifiedBy>Andrew Hirzel</cp:lastModifiedBy>
  <cp:revision>128</cp:revision>
  <dcterms:created xsi:type="dcterms:W3CDTF">2019-06-14T15:07:33Z</dcterms:created>
  <dcterms:modified xsi:type="dcterms:W3CDTF">2019-11-07T16:30:33Z</dcterms:modified>
</cp:coreProperties>
</file>