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320" r:id="rId3"/>
    <p:sldId id="300" r:id="rId4"/>
    <p:sldId id="304" r:id="rId5"/>
    <p:sldId id="305" r:id="rId6"/>
    <p:sldId id="307" r:id="rId7"/>
    <p:sldId id="308" r:id="rId8"/>
    <p:sldId id="309" r:id="rId9"/>
    <p:sldId id="310" r:id="rId10"/>
    <p:sldId id="311" r:id="rId11"/>
    <p:sldId id="319" r:id="rId12"/>
    <p:sldId id="312" r:id="rId13"/>
    <p:sldId id="317" r:id="rId14"/>
    <p:sldId id="257" r:id="rId15"/>
    <p:sldId id="258" r:id="rId16"/>
    <p:sldId id="321" r:id="rId17"/>
    <p:sldId id="322" r:id="rId18"/>
    <p:sldId id="323" r:id="rId19"/>
    <p:sldId id="324" r:id="rId20"/>
    <p:sldId id="325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94" r:id="rId33"/>
    <p:sldId id="295" r:id="rId34"/>
    <p:sldId id="298" r:id="rId35"/>
    <p:sldId id="284" r:id="rId36"/>
    <p:sldId id="285" r:id="rId37"/>
    <p:sldId id="296" r:id="rId38"/>
    <p:sldId id="287" r:id="rId39"/>
    <p:sldId id="315" r:id="rId40"/>
    <p:sldId id="289" r:id="rId41"/>
    <p:sldId id="313" r:id="rId42"/>
    <p:sldId id="290" r:id="rId43"/>
    <p:sldId id="299" r:id="rId44"/>
    <p:sldId id="291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25"/>
    <p:restoredTop sz="96271"/>
  </p:normalViewPr>
  <p:slideViewPr>
    <p:cSldViewPr snapToGrid="0" snapToObjects="1">
      <p:cViewPr varScale="1">
        <p:scale>
          <a:sx n="126" d="100"/>
          <a:sy n="126" d="100"/>
        </p:scale>
        <p:origin x="1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6B04D-DBC0-8444-83FE-4173671352C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798A9-7617-5947-91A7-ED0B6DDAA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2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798A9-7617-5947-91A7-ED0B6DDAA4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7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AC767-A761-7946-BBFC-6BDFAEF9AA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C234-D923-1E4F-89C5-4B9ECD0AB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6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Changes of the Physical </a:t>
            </a:r>
            <a:r>
              <a:rPr lang="en-US" sz="3600" dirty="0"/>
              <a:t>Environment</a:t>
            </a:r>
            <a:br>
              <a:rPr lang="en-US" sz="3600" dirty="0"/>
            </a:br>
            <a:r>
              <a:rPr lang="en-US" sz="3600" dirty="0" smtClean="0"/>
              <a:t>during </a:t>
            </a:r>
            <a:r>
              <a:rPr lang="en-US" sz="3600" dirty="0"/>
              <a:t>the </a:t>
            </a:r>
            <a:r>
              <a:rPr lang="en-US" sz="3600" dirty="0" smtClean="0"/>
              <a:t>April 2018 </a:t>
            </a:r>
            <a:r>
              <a:rPr lang="en-US" sz="3600" dirty="0"/>
              <a:t>Cruise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---- Interaction between the Shelfbreak Front and a Warm-Core 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90" y="171476"/>
            <a:ext cx="8475930" cy="412975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558ED5"/>
                </a:solidFill>
              </a:rPr>
              <a:t>Frontal subduction on the edge of a warm-core ring</a:t>
            </a:r>
            <a:endParaRPr lang="en-US" sz="2800" dirty="0">
              <a:solidFill>
                <a:srgbClr val="558ED5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451"/>
            <a:ext cx="3636264" cy="60594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64" y="745995"/>
            <a:ext cx="563880" cy="573633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016599" y="943606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16599" y="2367768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16599" y="3791930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16599" y="5182912"/>
            <a:ext cx="215153" cy="1086522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49294" y="1149794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9293" y="2595471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49293" y="3998118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49293" y="5466773"/>
            <a:ext cx="912607" cy="880334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8732" y="6535699"/>
            <a:ext cx="165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in Jun 2014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8" t="46055" r="7170" b="5806"/>
          <a:stretch/>
        </p:blipFill>
        <p:spPr>
          <a:xfrm>
            <a:off x="4374507" y="1581114"/>
            <a:ext cx="4360706" cy="3885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2362" y="5722274"/>
            <a:ext cx="213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Shelf water streamer</a:t>
            </a:r>
            <a:endParaRPr lang="en-US" dirty="0"/>
          </a:p>
        </p:txBody>
      </p:sp>
      <p:cxnSp>
        <p:nvCxnSpPr>
          <p:cNvPr id="29" name="Straight Connector 28"/>
          <p:cNvCxnSpPr>
            <a:endCxn id="8" idx="0"/>
          </p:cNvCxnSpPr>
          <p:nvPr/>
        </p:nvCxnSpPr>
        <p:spPr>
          <a:xfrm>
            <a:off x="7204096" y="3791930"/>
            <a:ext cx="333741" cy="19303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1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768" y="124642"/>
            <a:ext cx="8586780" cy="66153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Mechanism of the frontal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subduction</a:t>
            </a:r>
            <a:endParaRPr lang="en-US" sz="1800" dirty="0"/>
          </a:p>
        </p:txBody>
      </p:sp>
      <p:pic>
        <p:nvPicPr>
          <p:cNvPr id="4" name="Content Placeholder 3" descr="McWilliams_etal_JPO_200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" b="-7282"/>
          <a:stretch/>
        </p:blipFill>
        <p:spPr>
          <a:xfrm>
            <a:off x="1286164" y="1474436"/>
            <a:ext cx="5412383" cy="4175616"/>
          </a:xfrm>
        </p:spPr>
      </p:pic>
      <p:sp>
        <p:nvSpPr>
          <p:cNvPr id="6" name="Right Arrow 5"/>
          <p:cNvSpPr/>
          <p:nvPr/>
        </p:nvSpPr>
        <p:spPr>
          <a:xfrm rot="11920407">
            <a:off x="5342269" y="2106628"/>
            <a:ext cx="428172" cy="3048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348400">
            <a:off x="4349847" y="1700805"/>
            <a:ext cx="428172" cy="215410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411446">
            <a:off x="4523756" y="1123489"/>
            <a:ext cx="135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Acceleration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59228" y="2146749"/>
            <a:ext cx="308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Confluence flow (due to ring impingement) sharpens the front and strengthens the frontal flow</a:t>
            </a:r>
          </a:p>
        </p:txBody>
      </p:sp>
      <p:sp>
        <p:nvSpPr>
          <p:cNvPr id="11" name="Freeform 10"/>
          <p:cNvSpPr/>
          <p:nvPr/>
        </p:nvSpPr>
        <p:spPr>
          <a:xfrm>
            <a:off x="3107216" y="2254237"/>
            <a:ext cx="442831" cy="645886"/>
          </a:xfrm>
          <a:custGeom>
            <a:avLst/>
            <a:gdLst>
              <a:gd name="connsiteX0" fmla="*/ 0 w 442831"/>
              <a:gd name="connsiteY0" fmla="*/ 645886 h 645886"/>
              <a:gd name="connsiteX1" fmla="*/ 152400 w 442831"/>
              <a:gd name="connsiteY1" fmla="*/ 537029 h 645886"/>
              <a:gd name="connsiteX2" fmla="*/ 297543 w 442831"/>
              <a:gd name="connsiteY2" fmla="*/ 435429 h 645886"/>
              <a:gd name="connsiteX3" fmla="*/ 413658 w 442831"/>
              <a:gd name="connsiteY3" fmla="*/ 283029 h 645886"/>
              <a:gd name="connsiteX4" fmla="*/ 442686 w 442831"/>
              <a:gd name="connsiteY4" fmla="*/ 116114 h 645886"/>
              <a:gd name="connsiteX5" fmla="*/ 406400 w 442831"/>
              <a:gd name="connsiteY5" fmla="*/ 0 h 645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31" h="645886">
                <a:moveTo>
                  <a:pt x="0" y="645886"/>
                </a:moveTo>
                <a:lnTo>
                  <a:pt x="152400" y="537029"/>
                </a:lnTo>
                <a:cubicBezTo>
                  <a:pt x="201991" y="501953"/>
                  <a:pt x="254000" y="477762"/>
                  <a:pt x="297543" y="435429"/>
                </a:cubicBezTo>
                <a:cubicBezTo>
                  <a:pt x="341086" y="393096"/>
                  <a:pt x="389468" y="336248"/>
                  <a:pt x="413658" y="283029"/>
                </a:cubicBezTo>
                <a:cubicBezTo>
                  <a:pt x="437848" y="229810"/>
                  <a:pt x="443896" y="163285"/>
                  <a:pt x="442686" y="116114"/>
                </a:cubicBezTo>
                <a:cubicBezTo>
                  <a:pt x="441476" y="68943"/>
                  <a:pt x="406400" y="0"/>
                  <a:pt x="406400" y="0"/>
                </a:cubicBezTo>
              </a:path>
            </a:pathLst>
          </a:cu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686327" y="493530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6327" y="493530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>
            <a:off x="3270645" y="2769496"/>
            <a:ext cx="558800" cy="261257"/>
          </a:xfrm>
          <a:custGeom>
            <a:avLst/>
            <a:gdLst>
              <a:gd name="connsiteX0" fmla="*/ 0 w 844890"/>
              <a:gd name="connsiteY0" fmla="*/ 424630 h 831197"/>
              <a:gd name="connsiteX1" fmla="*/ 58057 w 844890"/>
              <a:gd name="connsiteY1" fmla="*/ 206916 h 831197"/>
              <a:gd name="connsiteX2" fmla="*/ 224971 w 844890"/>
              <a:gd name="connsiteY2" fmla="*/ 40002 h 831197"/>
              <a:gd name="connsiteX3" fmla="*/ 522514 w 844890"/>
              <a:gd name="connsiteY3" fmla="*/ 3716 h 831197"/>
              <a:gd name="connsiteX4" fmla="*/ 718457 w 844890"/>
              <a:gd name="connsiteY4" fmla="*/ 105316 h 831197"/>
              <a:gd name="connsiteX5" fmla="*/ 820057 w 844890"/>
              <a:gd name="connsiteY5" fmla="*/ 294002 h 831197"/>
              <a:gd name="connsiteX6" fmla="*/ 841828 w 844890"/>
              <a:gd name="connsiteY6" fmla="*/ 489944 h 831197"/>
              <a:gd name="connsiteX7" fmla="*/ 769257 w 844890"/>
              <a:gd name="connsiteY7" fmla="*/ 678630 h 831197"/>
              <a:gd name="connsiteX8" fmla="*/ 667657 w 844890"/>
              <a:gd name="connsiteY8" fmla="*/ 765716 h 831197"/>
              <a:gd name="connsiteX9" fmla="*/ 500742 w 844890"/>
              <a:gd name="connsiteY9" fmla="*/ 831030 h 831197"/>
              <a:gd name="connsiteX10" fmla="*/ 275771 w 844890"/>
              <a:gd name="connsiteY10" fmla="*/ 780230 h 831197"/>
              <a:gd name="connsiteX11" fmla="*/ 130628 w 844890"/>
              <a:gd name="connsiteY11" fmla="*/ 656859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890" h="831197">
                <a:moveTo>
                  <a:pt x="0" y="424630"/>
                </a:moveTo>
                <a:cubicBezTo>
                  <a:pt x="10281" y="347825"/>
                  <a:pt x="20562" y="271021"/>
                  <a:pt x="58057" y="206916"/>
                </a:cubicBezTo>
                <a:cubicBezTo>
                  <a:pt x="95552" y="142811"/>
                  <a:pt x="147562" y="73869"/>
                  <a:pt x="224971" y="40002"/>
                </a:cubicBezTo>
                <a:cubicBezTo>
                  <a:pt x="302380" y="6135"/>
                  <a:pt x="440266" y="-7170"/>
                  <a:pt x="522514" y="3716"/>
                </a:cubicBezTo>
                <a:cubicBezTo>
                  <a:pt x="604762" y="14602"/>
                  <a:pt x="668867" y="56935"/>
                  <a:pt x="718457" y="105316"/>
                </a:cubicBezTo>
                <a:cubicBezTo>
                  <a:pt x="768047" y="153697"/>
                  <a:pt x="799495" y="229897"/>
                  <a:pt x="820057" y="294002"/>
                </a:cubicBezTo>
                <a:cubicBezTo>
                  <a:pt x="840619" y="358107"/>
                  <a:pt x="850295" y="425839"/>
                  <a:pt x="841828" y="489944"/>
                </a:cubicBezTo>
                <a:cubicBezTo>
                  <a:pt x="833361" y="554049"/>
                  <a:pt x="798285" y="632668"/>
                  <a:pt x="769257" y="678630"/>
                </a:cubicBezTo>
                <a:cubicBezTo>
                  <a:pt x="740229" y="724592"/>
                  <a:pt x="712409" y="740316"/>
                  <a:pt x="667657" y="765716"/>
                </a:cubicBezTo>
                <a:cubicBezTo>
                  <a:pt x="622905" y="791116"/>
                  <a:pt x="566056" y="828611"/>
                  <a:pt x="500742" y="831030"/>
                </a:cubicBezTo>
                <a:cubicBezTo>
                  <a:pt x="435428" y="833449"/>
                  <a:pt x="337457" y="809258"/>
                  <a:pt x="275771" y="780230"/>
                </a:cubicBezTo>
                <a:cubicBezTo>
                  <a:pt x="214085" y="751202"/>
                  <a:pt x="130628" y="656859"/>
                  <a:pt x="130628" y="656859"/>
                </a:cubicBezTo>
              </a:path>
            </a:pathLst>
          </a:cu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372204" y="2728193"/>
            <a:ext cx="558800" cy="261257"/>
          </a:xfrm>
          <a:custGeom>
            <a:avLst/>
            <a:gdLst>
              <a:gd name="connsiteX0" fmla="*/ 0 w 844890"/>
              <a:gd name="connsiteY0" fmla="*/ 424630 h 831197"/>
              <a:gd name="connsiteX1" fmla="*/ 58057 w 844890"/>
              <a:gd name="connsiteY1" fmla="*/ 206916 h 831197"/>
              <a:gd name="connsiteX2" fmla="*/ 224971 w 844890"/>
              <a:gd name="connsiteY2" fmla="*/ 40002 h 831197"/>
              <a:gd name="connsiteX3" fmla="*/ 522514 w 844890"/>
              <a:gd name="connsiteY3" fmla="*/ 3716 h 831197"/>
              <a:gd name="connsiteX4" fmla="*/ 718457 w 844890"/>
              <a:gd name="connsiteY4" fmla="*/ 105316 h 831197"/>
              <a:gd name="connsiteX5" fmla="*/ 820057 w 844890"/>
              <a:gd name="connsiteY5" fmla="*/ 294002 h 831197"/>
              <a:gd name="connsiteX6" fmla="*/ 841828 w 844890"/>
              <a:gd name="connsiteY6" fmla="*/ 489944 h 831197"/>
              <a:gd name="connsiteX7" fmla="*/ 769257 w 844890"/>
              <a:gd name="connsiteY7" fmla="*/ 678630 h 831197"/>
              <a:gd name="connsiteX8" fmla="*/ 667657 w 844890"/>
              <a:gd name="connsiteY8" fmla="*/ 765716 h 831197"/>
              <a:gd name="connsiteX9" fmla="*/ 500742 w 844890"/>
              <a:gd name="connsiteY9" fmla="*/ 831030 h 831197"/>
              <a:gd name="connsiteX10" fmla="*/ 275771 w 844890"/>
              <a:gd name="connsiteY10" fmla="*/ 780230 h 831197"/>
              <a:gd name="connsiteX11" fmla="*/ 130628 w 844890"/>
              <a:gd name="connsiteY11" fmla="*/ 656859 h 831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4890" h="831197">
                <a:moveTo>
                  <a:pt x="0" y="424630"/>
                </a:moveTo>
                <a:cubicBezTo>
                  <a:pt x="10281" y="347825"/>
                  <a:pt x="20562" y="271021"/>
                  <a:pt x="58057" y="206916"/>
                </a:cubicBezTo>
                <a:cubicBezTo>
                  <a:pt x="95552" y="142811"/>
                  <a:pt x="147562" y="73869"/>
                  <a:pt x="224971" y="40002"/>
                </a:cubicBezTo>
                <a:cubicBezTo>
                  <a:pt x="302380" y="6135"/>
                  <a:pt x="440266" y="-7170"/>
                  <a:pt x="522514" y="3716"/>
                </a:cubicBezTo>
                <a:cubicBezTo>
                  <a:pt x="604762" y="14602"/>
                  <a:pt x="668867" y="56935"/>
                  <a:pt x="718457" y="105316"/>
                </a:cubicBezTo>
                <a:cubicBezTo>
                  <a:pt x="768047" y="153697"/>
                  <a:pt x="799495" y="229897"/>
                  <a:pt x="820057" y="294002"/>
                </a:cubicBezTo>
                <a:cubicBezTo>
                  <a:pt x="840619" y="358107"/>
                  <a:pt x="850295" y="425839"/>
                  <a:pt x="841828" y="489944"/>
                </a:cubicBezTo>
                <a:cubicBezTo>
                  <a:pt x="833361" y="554049"/>
                  <a:pt x="798285" y="632668"/>
                  <a:pt x="769257" y="678630"/>
                </a:cubicBezTo>
                <a:cubicBezTo>
                  <a:pt x="740229" y="724592"/>
                  <a:pt x="712409" y="740316"/>
                  <a:pt x="667657" y="765716"/>
                </a:cubicBezTo>
                <a:cubicBezTo>
                  <a:pt x="622905" y="791116"/>
                  <a:pt x="566056" y="828611"/>
                  <a:pt x="500742" y="831030"/>
                </a:cubicBezTo>
                <a:cubicBezTo>
                  <a:pt x="435428" y="833449"/>
                  <a:pt x="337457" y="809258"/>
                  <a:pt x="275771" y="780230"/>
                </a:cubicBezTo>
                <a:cubicBezTo>
                  <a:pt x="214085" y="751202"/>
                  <a:pt x="130628" y="656859"/>
                  <a:pt x="130628" y="656859"/>
                </a:cubicBezTo>
              </a:path>
            </a:pathLst>
          </a:custGeom>
          <a:ln>
            <a:solidFill>
              <a:srgbClr val="008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118886" y="4192473"/>
            <a:ext cx="1745251" cy="1217649"/>
          </a:xfrm>
          <a:custGeom>
            <a:avLst/>
            <a:gdLst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22280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9707 w 1730398"/>
              <a:gd name="connsiteY63" fmla="*/ 377424 h 1945235"/>
              <a:gd name="connsiteX64" fmla="*/ 37133 w 1730398"/>
              <a:gd name="connsiteY64" fmla="*/ 65485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22280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2280 w 1730398"/>
              <a:gd name="connsiteY63" fmla="*/ 377424 h 1945235"/>
              <a:gd name="connsiteX64" fmla="*/ 37133 w 1730398"/>
              <a:gd name="connsiteY64" fmla="*/ 65485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22280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2280 w 1730398"/>
              <a:gd name="connsiteY63" fmla="*/ 377424 h 1945235"/>
              <a:gd name="connsiteX64" fmla="*/ 37133 w 1730398"/>
              <a:gd name="connsiteY64" fmla="*/ 80340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7426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2280 w 1730398"/>
              <a:gd name="connsiteY63" fmla="*/ 377424 h 1945235"/>
              <a:gd name="connsiteX64" fmla="*/ 37133 w 1730398"/>
              <a:gd name="connsiteY64" fmla="*/ 80340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7426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2280 w 1730398"/>
              <a:gd name="connsiteY63" fmla="*/ 377424 h 1945235"/>
              <a:gd name="connsiteX64" fmla="*/ 37133 w 1730398"/>
              <a:gd name="connsiteY64" fmla="*/ 80340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693 w 1730398"/>
              <a:gd name="connsiteY0" fmla="*/ 13496 h 1945235"/>
              <a:gd name="connsiteX1" fmla="*/ 460449 w 1730398"/>
              <a:gd name="connsiteY1" fmla="*/ 28350 h 1945235"/>
              <a:gd name="connsiteX2" fmla="*/ 527289 w 1730398"/>
              <a:gd name="connsiteY2" fmla="*/ 35777 h 1945235"/>
              <a:gd name="connsiteX3" fmla="*/ 586701 w 1730398"/>
              <a:gd name="connsiteY3" fmla="*/ 50631 h 1945235"/>
              <a:gd name="connsiteX4" fmla="*/ 608981 w 1730398"/>
              <a:gd name="connsiteY4" fmla="*/ 65485 h 1945235"/>
              <a:gd name="connsiteX5" fmla="*/ 638688 w 1730398"/>
              <a:gd name="connsiteY5" fmla="*/ 72912 h 1945235"/>
              <a:gd name="connsiteX6" fmla="*/ 675821 w 1730398"/>
              <a:gd name="connsiteY6" fmla="*/ 87767 h 1945235"/>
              <a:gd name="connsiteX7" fmla="*/ 705527 w 1730398"/>
              <a:gd name="connsiteY7" fmla="*/ 102621 h 1945235"/>
              <a:gd name="connsiteX8" fmla="*/ 727807 w 1730398"/>
              <a:gd name="connsiteY8" fmla="*/ 117475 h 1945235"/>
              <a:gd name="connsiteX9" fmla="*/ 764940 w 1730398"/>
              <a:gd name="connsiteY9" fmla="*/ 124902 h 1945235"/>
              <a:gd name="connsiteX10" fmla="*/ 816926 w 1730398"/>
              <a:gd name="connsiteY10" fmla="*/ 139756 h 1945235"/>
              <a:gd name="connsiteX11" fmla="*/ 906045 w 1730398"/>
              <a:gd name="connsiteY11" fmla="*/ 184319 h 1945235"/>
              <a:gd name="connsiteX12" fmla="*/ 906045 w 1730398"/>
              <a:gd name="connsiteY12" fmla="*/ 184319 h 1945235"/>
              <a:gd name="connsiteX13" fmla="*/ 928325 w 1730398"/>
              <a:gd name="connsiteY13" fmla="*/ 199173 h 1945235"/>
              <a:gd name="connsiteX14" fmla="*/ 950605 w 1730398"/>
              <a:gd name="connsiteY14" fmla="*/ 221454 h 1945235"/>
              <a:gd name="connsiteX15" fmla="*/ 972885 w 1730398"/>
              <a:gd name="connsiteY15" fmla="*/ 228882 h 1945235"/>
              <a:gd name="connsiteX16" fmla="*/ 1010018 w 1730398"/>
              <a:gd name="connsiteY16" fmla="*/ 258590 h 1945235"/>
              <a:gd name="connsiteX17" fmla="*/ 1039724 w 1730398"/>
              <a:gd name="connsiteY17" fmla="*/ 280871 h 1945235"/>
              <a:gd name="connsiteX18" fmla="*/ 1062004 w 1730398"/>
              <a:gd name="connsiteY18" fmla="*/ 295725 h 1945235"/>
              <a:gd name="connsiteX19" fmla="*/ 1076857 w 1730398"/>
              <a:gd name="connsiteY19" fmla="*/ 318007 h 1945235"/>
              <a:gd name="connsiteX20" fmla="*/ 1106563 w 1730398"/>
              <a:gd name="connsiteY20" fmla="*/ 332861 h 1945235"/>
              <a:gd name="connsiteX21" fmla="*/ 1128843 w 1730398"/>
              <a:gd name="connsiteY21" fmla="*/ 347715 h 1945235"/>
              <a:gd name="connsiteX22" fmla="*/ 1165976 w 1730398"/>
              <a:gd name="connsiteY22" fmla="*/ 384851 h 1945235"/>
              <a:gd name="connsiteX23" fmla="*/ 1180829 w 1730398"/>
              <a:gd name="connsiteY23" fmla="*/ 407132 h 1945235"/>
              <a:gd name="connsiteX24" fmla="*/ 1203109 w 1730398"/>
              <a:gd name="connsiteY24" fmla="*/ 414559 h 1945235"/>
              <a:gd name="connsiteX25" fmla="*/ 1225389 w 1730398"/>
              <a:gd name="connsiteY25" fmla="*/ 459122 h 1945235"/>
              <a:gd name="connsiteX26" fmla="*/ 1240242 w 1730398"/>
              <a:gd name="connsiteY26" fmla="*/ 488830 h 1945235"/>
              <a:gd name="connsiteX27" fmla="*/ 1299655 w 1730398"/>
              <a:gd name="connsiteY27" fmla="*/ 548247 h 1945235"/>
              <a:gd name="connsiteX28" fmla="*/ 1321935 w 1730398"/>
              <a:gd name="connsiteY28" fmla="*/ 570528 h 1945235"/>
              <a:gd name="connsiteX29" fmla="*/ 1351641 w 1730398"/>
              <a:gd name="connsiteY29" fmla="*/ 607664 h 1945235"/>
              <a:gd name="connsiteX30" fmla="*/ 1381348 w 1730398"/>
              <a:gd name="connsiteY30" fmla="*/ 667081 h 1945235"/>
              <a:gd name="connsiteX31" fmla="*/ 1418481 w 1730398"/>
              <a:gd name="connsiteY31" fmla="*/ 733924 h 1945235"/>
              <a:gd name="connsiteX32" fmla="*/ 1433334 w 1730398"/>
              <a:gd name="connsiteY32" fmla="*/ 756206 h 1945235"/>
              <a:gd name="connsiteX33" fmla="*/ 1440760 w 1730398"/>
              <a:gd name="connsiteY33" fmla="*/ 778487 h 1945235"/>
              <a:gd name="connsiteX34" fmla="*/ 1455614 w 1730398"/>
              <a:gd name="connsiteY34" fmla="*/ 815623 h 1945235"/>
              <a:gd name="connsiteX35" fmla="*/ 1463040 w 1730398"/>
              <a:gd name="connsiteY35" fmla="*/ 845331 h 1945235"/>
              <a:gd name="connsiteX36" fmla="*/ 1477893 w 1730398"/>
              <a:gd name="connsiteY36" fmla="*/ 875039 h 1945235"/>
              <a:gd name="connsiteX37" fmla="*/ 1485320 w 1730398"/>
              <a:gd name="connsiteY37" fmla="*/ 897321 h 1945235"/>
              <a:gd name="connsiteX38" fmla="*/ 1500173 w 1730398"/>
              <a:gd name="connsiteY38" fmla="*/ 949310 h 1945235"/>
              <a:gd name="connsiteX39" fmla="*/ 1507600 w 1730398"/>
              <a:gd name="connsiteY39" fmla="*/ 971592 h 1945235"/>
              <a:gd name="connsiteX40" fmla="*/ 1529880 w 1730398"/>
              <a:gd name="connsiteY40" fmla="*/ 1001300 h 1945235"/>
              <a:gd name="connsiteX41" fmla="*/ 1544733 w 1730398"/>
              <a:gd name="connsiteY41" fmla="*/ 1045863 h 1945235"/>
              <a:gd name="connsiteX42" fmla="*/ 1552159 w 1730398"/>
              <a:gd name="connsiteY42" fmla="*/ 1082998 h 1945235"/>
              <a:gd name="connsiteX43" fmla="*/ 1567013 w 1730398"/>
              <a:gd name="connsiteY43" fmla="*/ 1112707 h 1945235"/>
              <a:gd name="connsiteX44" fmla="*/ 1589292 w 1730398"/>
              <a:gd name="connsiteY44" fmla="*/ 1179551 h 1945235"/>
              <a:gd name="connsiteX45" fmla="*/ 1596719 w 1730398"/>
              <a:gd name="connsiteY45" fmla="*/ 1201832 h 1945235"/>
              <a:gd name="connsiteX46" fmla="*/ 1611572 w 1730398"/>
              <a:gd name="connsiteY46" fmla="*/ 1238967 h 1945235"/>
              <a:gd name="connsiteX47" fmla="*/ 1626425 w 1730398"/>
              <a:gd name="connsiteY47" fmla="*/ 1320665 h 1945235"/>
              <a:gd name="connsiteX48" fmla="*/ 1633852 w 1730398"/>
              <a:gd name="connsiteY48" fmla="*/ 1342947 h 1945235"/>
              <a:gd name="connsiteX49" fmla="*/ 1641279 w 1730398"/>
              <a:gd name="connsiteY49" fmla="*/ 1372655 h 1945235"/>
              <a:gd name="connsiteX50" fmla="*/ 1656132 w 1730398"/>
              <a:gd name="connsiteY50" fmla="*/ 1432072 h 1945235"/>
              <a:gd name="connsiteX51" fmla="*/ 1678412 w 1730398"/>
              <a:gd name="connsiteY51" fmla="*/ 1543479 h 1945235"/>
              <a:gd name="connsiteX52" fmla="*/ 1700691 w 1730398"/>
              <a:gd name="connsiteY52" fmla="*/ 1632604 h 1945235"/>
              <a:gd name="connsiteX53" fmla="*/ 1708118 w 1730398"/>
              <a:gd name="connsiteY53" fmla="*/ 1773719 h 1945235"/>
              <a:gd name="connsiteX54" fmla="*/ 1715544 w 1730398"/>
              <a:gd name="connsiteY54" fmla="*/ 1825708 h 1945235"/>
              <a:gd name="connsiteX55" fmla="*/ 1730398 w 1730398"/>
              <a:gd name="connsiteY55" fmla="*/ 1922261 h 1945235"/>
              <a:gd name="connsiteX56" fmla="*/ 1715544 w 1730398"/>
              <a:gd name="connsiteY56" fmla="*/ 1937115 h 1945235"/>
              <a:gd name="connsiteX57" fmla="*/ 326770 w 1730398"/>
              <a:gd name="connsiteY57" fmla="*/ 1937115 h 1945235"/>
              <a:gd name="connsiteX58" fmla="*/ 207945 w 1730398"/>
              <a:gd name="connsiteY58" fmla="*/ 1922261 h 1945235"/>
              <a:gd name="connsiteX59" fmla="*/ 0 w 1730398"/>
              <a:gd name="connsiteY59" fmla="*/ 1899979 h 1945235"/>
              <a:gd name="connsiteX60" fmla="*/ 7426 w 1730398"/>
              <a:gd name="connsiteY60" fmla="*/ 1796000 h 1945235"/>
              <a:gd name="connsiteX61" fmla="*/ 0 w 1730398"/>
              <a:gd name="connsiteY61" fmla="*/ 1342947 h 1945235"/>
              <a:gd name="connsiteX62" fmla="*/ 14853 w 1730398"/>
              <a:gd name="connsiteY62" fmla="*/ 823050 h 1945235"/>
              <a:gd name="connsiteX63" fmla="*/ 22280 w 1730398"/>
              <a:gd name="connsiteY63" fmla="*/ 377424 h 1945235"/>
              <a:gd name="connsiteX64" fmla="*/ 37133 w 1730398"/>
              <a:gd name="connsiteY64" fmla="*/ 80340 h 1945235"/>
              <a:gd name="connsiteX65" fmla="*/ 44560 w 1730398"/>
              <a:gd name="connsiteY65" fmla="*/ 6068 h 1945235"/>
              <a:gd name="connsiteX66" fmla="*/ 81693 w 1730398"/>
              <a:gd name="connsiteY66" fmla="*/ 13496 h 1945235"/>
              <a:gd name="connsiteX0" fmla="*/ 81700 w 1730405"/>
              <a:gd name="connsiteY0" fmla="*/ 13496 h 1945235"/>
              <a:gd name="connsiteX1" fmla="*/ 460456 w 1730405"/>
              <a:gd name="connsiteY1" fmla="*/ 28350 h 1945235"/>
              <a:gd name="connsiteX2" fmla="*/ 527296 w 1730405"/>
              <a:gd name="connsiteY2" fmla="*/ 35777 h 1945235"/>
              <a:gd name="connsiteX3" fmla="*/ 586708 w 1730405"/>
              <a:gd name="connsiteY3" fmla="*/ 50631 h 1945235"/>
              <a:gd name="connsiteX4" fmla="*/ 608988 w 1730405"/>
              <a:gd name="connsiteY4" fmla="*/ 65485 h 1945235"/>
              <a:gd name="connsiteX5" fmla="*/ 638695 w 1730405"/>
              <a:gd name="connsiteY5" fmla="*/ 72912 h 1945235"/>
              <a:gd name="connsiteX6" fmla="*/ 675828 w 1730405"/>
              <a:gd name="connsiteY6" fmla="*/ 87767 h 1945235"/>
              <a:gd name="connsiteX7" fmla="*/ 705534 w 1730405"/>
              <a:gd name="connsiteY7" fmla="*/ 102621 h 1945235"/>
              <a:gd name="connsiteX8" fmla="*/ 727814 w 1730405"/>
              <a:gd name="connsiteY8" fmla="*/ 117475 h 1945235"/>
              <a:gd name="connsiteX9" fmla="*/ 764947 w 1730405"/>
              <a:gd name="connsiteY9" fmla="*/ 124902 h 1945235"/>
              <a:gd name="connsiteX10" fmla="*/ 816933 w 1730405"/>
              <a:gd name="connsiteY10" fmla="*/ 139756 h 1945235"/>
              <a:gd name="connsiteX11" fmla="*/ 906052 w 1730405"/>
              <a:gd name="connsiteY11" fmla="*/ 184319 h 1945235"/>
              <a:gd name="connsiteX12" fmla="*/ 906052 w 1730405"/>
              <a:gd name="connsiteY12" fmla="*/ 184319 h 1945235"/>
              <a:gd name="connsiteX13" fmla="*/ 928332 w 1730405"/>
              <a:gd name="connsiteY13" fmla="*/ 199173 h 1945235"/>
              <a:gd name="connsiteX14" fmla="*/ 950612 w 1730405"/>
              <a:gd name="connsiteY14" fmla="*/ 221454 h 1945235"/>
              <a:gd name="connsiteX15" fmla="*/ 972892 w 1730405"/>
              <a:gd name="connsiteY15" fmla="*/ 228882 h 1945235"/>
              <a:gd name="connsiteX16" fmla="*/ 1010025 w 1730405"/>
              <a:gd name="connsiteY16" fmla="*/ 258590 h 1945235"/>
              <a:gd name="connsiteX17" fmla="*/ 1039731 w 1730405"/>
              <a:gd name="connsiteY17" fmla="*/ 280871 h 1945235"/>
              <a:gd name="connsiteX18" fmla="*/ 1062011 w 1730405"/>
              <a:gd name="connsiteY18" fmla="*/ 295725 h 1945235"/>
              <a:gd name="connsiteX19" fmla="*/ 1076864 w 1730405"/>
              <a:gd name="connsiteY19" fmla="*/ 318007 h 1945235"/>
              <a:gd name="connsiteX20" fmla="*/ 1106570 w 1730405"/>
              <a:gd name="connsiteY20" fmla="*/ 332861 h 1945235"/>
              <a:gd name="connsiteX21" fmla="*/ 1128850 w 1730405"/>
              <a:gd name="connsiteY21" fmla="*/ 347715 h 1945235"/>
              <a:gd name="connsiteX22" fmla="*/ 1165983 w 1730405"/>
              <a:gd name="connsiteY22" fmla="*/ 384851 h 1945235"/>
              <a:gd name="connsiteX23" fmla="*/ 1180836 w 1730405"/>
              <a:gd name="connsiteY23" fmla="*/ 407132 h 1945235"/>
              <a:gd name="connsiteX24" fmla="*/ 1203116 w 1730405"/>
              <a:gd name="connsiteY24" fmla="*/ 414559 h 1945235"/>
              <a:gd name="connsiteX25" fmla="*/ 1225396 w 1730405"/>
              <a:gd name="connsiteY25" fmla="*/ 459122 h 1945235"/>
              <a:gd name="connsiteX26" fmla="*/ 1240249 w 1730405"/>
              <a:gd name="connsiteY26" fmla="*/ 488830 h 1945235"/>
              <a:gd name="connsiteX27" fmla="*/ 1299662 w 1730405"/>
              <a:gd name="connsiteY27" fmla="*/ 548247 h 1945235"/>
              <a:gd name="connsiteX28" fmla="*/ 1321942 w 1730405"/>
              <a:gd name="connsiteY28" fmla="*/ 570528 h 1945235"/>
              <a:gd name="connsiteX29" fmla="*/ 1351648 w 1730405"/>
              <a:gd name="connsiteY29" fmla="*/ 607664 h 1945235"/>
              <a:gd name="connsiteX30" fmla="*/ 1381355 w 1730405"/>
              <a:gd name="connsiteY30" fmla="*/ 667081 h 1945235"/>
              <a:gd name="connsiteX31" fmla="*/ 1418488 w 1730405"/>
              <a:gd name="connsiteY31" fmla="*/ 733924 h 1945235"/>
              <a:gd name="connsiteX32" fmla="*/ 1433341 w 1730405"/>
              <a:gd name="connsiteY32" fmla="*/ 756206 h 1945235"/>
              <a:gd name="connsiteX33" fmla="*/ 1440767 w 1730405"/>
              <a:gd name="connsiteY33" fmla="*/ 778487 h 1945235"/>
              <a:gd name="connsiteX34" fmla="*/ 1455621 w 1730405"/>
              <a:gd name="connsiteY34" fmla="*/ 815623 h 1945235"/>
              <a:gd name="connsiteX35" fmla="*/ 1463047 w 1730405"/>
              <a:gd name="connsiteY35" fmla="*/ 845331 h 1945235"/>
              <a:gd name="connsiteX36" fmla="*/ 1477900 w 1730405"/>
              <a:gd name="connsiteY36" fmla="*/ 875039 h 1945235"/>
              <a:gd name="connsiteX37" fmla="*/ 1485327 w 1730405"/>
              <a:gd name="connsiteY37" fmla="*/ 897321 h 1945235"/>
              <a:gd name="connsiteX38" fmla="*/ 1500180 w 1730405"/>
              <a:gd name="connsiteY38" fmla="*/ 949310 h 1945235"/>
              <a:gd name="connsiteX39" fmla="*/ 1507607 w 1730405"/>
              <a:gd name="connsiteY39" fmla="*/ 971592 h 1945235"/>
              <a:gd name="connsiteX40" fmla="*/ 1529887 w 1730405"/>
              <a:gd name="connsiteY40" fmla="*/ 1001300 h 1945235"/>
              <a:gd name="connsiteX41" fmla="*/ 1544740 w 1730405"/>
              <a:gd name="connsiteY41" fmla="*/ 1045863 h 1945235"/>
              <a:gd name="connsiteX42" fmla="*/ 1552166 w 1730405"/>
              <a:gd name="connsiteY42" fmla="*/ 1082998 h 1945235"/>
              <a:gd name="connsiteX43" fmla="*/ 1567020 w 1730405"/>
              <a:gd name="connsiteY43" fmla="*/ 1112707 h 1945235"/>
              <a:gd name="connsiteX44" fmla="*/ 1589299 w 1730405"/>
              <a:gd name="connsiteY44" fmla="*/ 1179551 h 1945235"/>
              <a:gd name="connsiteX45" fmla="*/ 1596726 w 1730405"/>
              <a:gd name="connsiteY45" fmla="*/ 1201832 h 1945235"/>
              <a:gd name="connsiteX46" fmla="*/ 1611579 w 1730405"/>
              <a:gd name="connsiteY46" fmla="*/ 1238967 h 1945235"/>
              <a:gd name="connsiteX47" fmla="*/ 1626432 w 1730405"/>
              <a:gd name="connsiteY47" fmla="*/ 1320665 h 1945235"/>
              <a:gd name="connsiteX48" fmla="*/ 1633859 w 1730405"/>
              <a:gd name="connsiteY48" fmla="*/ 1342947 h 1945235"/>
              <a:gd name="connsiteX49" fmla="*/ 1641286 w 1730405"/>
              <a:gd name="connsiteY49" fmla="*/ 1372655 h 1945235"/>
              <a:gd name="connsiteX50" fmla="*/ 1656139 w 1730405"/>
              <a:gd name="connsiteY50" fmla="*/ 1432072 h 1945235"/>
              <a:gd name="connsiteX51" fmla="*/ 1678419 w 1730405"/>
              <a:gd name="connsiteY51" fmla="*/ 1543479 h 1945235"/>
              <a:gd name="connsiteX52" fmla="*/ 1700698 w 1730405"/>
              <a:gd name="connsiteY52" fmla="*/ 1632604 h 1945235"/>
              <a:gd name="connsiteX53" fmla="*/ 1708125 w 1730405"/>
              <a:gd name="connsiteY53" fmla="*/ 1773719 h 1945235"/>
              <a:gd name="connsiteX54" fmla="*/ 1715551 w 1730405"/>
              <a:gd name="connsiteY54" fmla="*/ 1825708 h 1945235"/>
              <a:gd name="connsiteX55" fmla="*/ 1730405 w 1730405"/>
              <a:gd name="connsiteY55" fmla="*/ 1922261 h 1945235"/>
              <a:gd name="connsiteX56" fmla="*/ 1715551 w 1730405"/>
              <a:gd name="connsiteY56" fmla="*/ 1937115 h 1945235"/>
              <a:gd name="connsiteX57" fmla="*/ 326777 w 1730405"/>
              <a:gd name="connsiteY57" fmla="*/ 1937115 h 1945235"/>
              <a:gd name="connsiteX58" fmla="*/ 207952 w 1730405"/>
              <a:gd name="connsiteY58" fmla="*/ 1922261 h 1945235"/>
              <a:gd name="connsiteX59" fmla="*/ 7 w 1730405"/>
              <a:gd name="connsiteY59" fmla="*/ 1899979 h 1945235"/>
              <a:gd name="connsiteX60" fmla="*/ 7 w 1730405"/>
              <a:gd name="connsiteY60" fmla="*/ 1706874 h 1945235"/>
              <a:gd name="connsiteX61" fmla="*/ 7 w 1730405"/>
              <a:gd name="connsiteY61" fmla="*/ 1342947 h 1945235"/>
              <a:gd name="connsiteX62" fmla="*/ 14860 w 1730405"/>
              <a:gd name="connsiteY62" fmla="*/ 823050 h 1945235"/>
              <a:gd name="connsiteX63" fmla="*/ 22287 w 1730405"/>
              <a:gd name="connsiteY63" fmla="*/ 377424 h 1945235"/>
              <a:gd name="connsiteX64" fmla="*/ 37140 w 1730405"/>
              <a:gd name="connsiteY64" fmla="*/ 80340 h 1945235"/>
              <a:gd name="connsiteX65" fmla="*/ 44567 w 1730405"/>
              <a:gd name="connsiteY65" fmla="*/ 6068 h 1945235"/>
              <a:gd name="connsiteX66" fmla="*/ 81700 w 1730405"/>
              <a:gd name="connsiteY66" fmla="*/ 13496 h 1945235"/>
              <a:gd name="connsiteX0" fmla="*/ 89681 w 1738386"/>
              <a:gd name="connsiteY0" fmla="*/ 13496 h 1945235"/>
              <a:gd name="connsiteX1" fmla="*/ 468437 w 1738386"/>
              <a:gd name="connsiteY1" fmla="*/ 28350 h 1945235"/>
              <a:gd name="connsiteX2" fmla="*/ 535277 w 1738386"/>
              <a:gd name="connsiteY2" fmla="*/ 35777 h 1945235"/>
              <a:gd name="connsiteX3" fmla="*/ 594689 w 1738386"/>
              <a:gd name="connsiteY3" fmla="*/ 50631 h 1945235"/>
              <a:gd name="connsiteX4" fmla="*/ 616969 w 1738386"/>
              <a:gd name="connsiteY4" fmla="*/ 65485 h 1945235"/>
              <a:gd name="connsiteX5" fmla="*/ 646676 w 1738386"/>
              <a:gd name="connsiteY5" fmla="*/ 72912 h 1945235"/>
              <a:gd name="connsiteX6" fmla="*/ 683809 w 1738386"/>
              <a:gd name="connsiteY6" fmla="*/ 87767 h 1945235"/>
              <a:gd name="connsiteX7" fmla="*/ 713515 w 1738386"/>
              <a:gd name="connsiteY7" fmla="*/ 102621 h 1945235"/>
              <a:gd name="connsiteX8" fmla="*/ 735795 w 1738386"/>
              <a:gd name="connsiteY8" fmla="*/ 117475 h 1945235"/>
              <a:gd name="connsiteX9" fmla="*/ 772928 w 1738386"/>
              <a:gd name="connsiteY9" fmla="*/ 124902 h 1945235"/>
              <a:gd name="connsiteX10" fmla="*/ 824914 w 1738386"/>
              <a:gd name="connsiteY10" fmla="*/ 139756 h 1945235"/>
              <a:gd name="connsiteX11" fmla="*/ 914033 w 1738386"/>
              <a:gd name="connsiteY11" fmla="*/ 184319 h 1945235"/>
              <a:gd name="connsiteX12" fmla="*/ 914033 w 1738386"/>
              <a:gd name="connsiteY12" fmla="*/ 184319 h 1945235"/>
              <a:gd name="connsiteX13" fmla="*/ 936313 w 1738386"/>
              <a:gd name="connsiteY13" fmla="*/ 199173 h 1945235"/>
              <a:gd name="connsiteX14" fmla="*/ 958593 w 1738386"/>
              <a:gd name="connsiteY14" fmla="*/ 221454 h 1945235"/>
              <a:gd name="connsiteX15" fmla="*/ 980873 w 1738386"/>
              <a:gd name="connsiteY15" fmla="*/ 228882 h 1945235"/>
              <a:gd name="connsiteX16" fmla="*/ 1018006 w 1738386"/>
              <a:gd name="connsiteY16" fmla="*/ 258590 h 1945235"/>
              <a:gd name="connsiteX17" fmla="*/ 1047712 w 1738386"/>
              <a:gd name="connsiteY17" fmla="*/ 280871 h 1945235"/>
              <a:gd name="connsiteX18" fmla="*/ 1069992 w 1738386"/>
              <a:gd name="connsiteY18" fmla="*/ 295725 h 1945235"/>
              <a:gd name="connsiteX19" fmla="*/ 1084845 w 1738386"/>
              <a:gd name="connsiteY19" fmla="*/ 318007 h 1945235"/>
              <a:gd name="connsiteX20" fmla="*/ 1114551 w 1738386"/>
              <a:gd name="connsiteY20" fmla="*/ 332861 h 1945235"/>
              <a:gd name="connsiteX21" fmla="*/ 1136831 w 1738386"/>
              <a:gd name="connsiteY21" fmla="*/ 347715 h 1945235"/>
              <a:gd name="connsiteX22" fmla="*/ 1173964 w 1738386"/>
              <a:gd name="connsiteY22" fmla="*/ 384851 h 1945235"/>
              <a:gd name="connsiteX23" fmla="*/ 1188817 w 1738386"/>
              <a:gd name="connsiteY23" fmla="*/ 407132 h 1945235"/>
              <a:gd name="connsiteX24" fmla="*/ 1211097 w 1738386"/>
              <a:gd name="connsiteY24" fmla="*/ 414559 h 1945235"/>
              <a:gd name="connsiteX25" fmla="*/ 1233377 w 1738386"/>
              <a:gd name="connsiteY25" fmla="*/ 459122 h 1945235"/>
              <a:gd name="connsiteX26" fmla="*/ 1248230 w 1738386"/>
              <a:gd name="connsiteY26" fmla="*/ 488830 h 1945235"/>
              <a:gd name="connsiteX27" fmla="*/ 1307643 w 1738386"/>
              <a:gd name="connsiteY27" fmla="*/ 548247 h 1945235"/>
              <a:gd name="connsiteX28" fmla="*/ 1329923 w 1738386"/>
              <a:gd name="connsiteY28" fmla="*/ 570528 h 1945235"/>
              <a:gd name="connsiteX29" fmla="*/ 1359629 w 1738386"/>
              <a:gd name="connsiteY29" fmla="*/ 607664 h 1945235"/>
              <a:gd name="connsiteX30" fmla="*/ 1389336 w 1738386"/>
              <a:gd name="connsiteY30" fmla="*/ 667081 h 1945235"/>
              <a:gd name="connsiteX31" fmla="*/ 1426469 w 1738386"/>
              <a:gd name="connsiteY31" fmla="*/ 733924 h 1945235"/>
              <a:gd name="connsiteX32" fmla="*/ 1441322 w 1738386"/>
              <a:gd name="connsiteY32" fmla="*/ 756206 h 1945235"/>
              <a:gd name="connsiteX33" fmla="*/ 1448748 w 1738386"/>
              <a:gd name="connsiteY33" fmla="*/ 778487 h 1945235"/>
              <a:gd name="connsiteX34" fmla="*/ 1463602 w 1738386"/>
              <a:gd name="connsiteY34" fmla="*/ 815623 h 1945235"/>
              <a:gd name="connsiteX35" fmla="*/ 1471028 w 1738386"/>
              <a:gd name="connsiteY35" fmla="*/ 845331 h 1945235"/>
              <a:gd name="connsiteX36" fmla="*/ 1485881 w 1738386"/>
              <a:gd name="connsiteY36" fmla="*/ 875039 h 1945235"/>
              <a:gd name="connsiteX37" fmla="*/ 1493308 w 1738386"/>
              <a:gd name="connsiteY37" fmla="*/ 897321 h 1945235"/>
              <a:gd name="connsiteX38" fmla="*/ 1508161 w 1738386"/>
              <a:gd name="connsiteY38" fmla="*/ 949310 h 1945235"/>
              <a:gd name="connsiteX39" fmla="*/ 1515588 w 1738386"/>
              <a:gd name="connsiteY39" fmla="*/ 971592 h 1945235"/>
              <a:gd name="connsiteX40" fmla="*/ 1537868 w 1738386"/>
              <a:gd name="connsiteY40" fmla="*/ 1001300 h 1945235"/>
              <a:gd name="connsiteX41" fmla="*/ 1552721 w 1738386"/>
              <a:gd name="connsiteY41" fmla="*/ 1045863 h 1945235"/>
              <a:gd name="connsiteX42" fmla="*/ 1560147 w 1738386"/>
              <a:gd name="connsiteY42" fmla="*/ 1082998 h 1945235"/>
              <a:gd name="connsiteX43" fmla="*/ 1575001 w 1738386"/>
              <a:gd name="connsiteY43" fmla="*/ 1112707 h 1945235"/>
              <a:gd name="connsiteX44" fmla="*/ 1597280 w 1738386"/>
              <a:gd name="connsiteY44" fmla="*/ 1179551 h 1945235"/>
              <a:gd name="connsiteX45" fmla="*/ 1604707 w 1738386"/>
              <a:gd name="connsiteY45" fmla="*/ 1201832 h 1945235"/>
              <a:gd name="connsiteX46" fmla="*/ 1619560 w 1738386"/>
              <a:gd name="connsiteY46" fmla="*/ 1238967 h 1945235"/>
              <a:gd name="connsiteX47" fmla="*/ 1634413 w 1738386"/>
              <a:gd name="connsiteY47" fmla="*/ 1320665 h 1945235"/>
              <a:gd name="connsiteX48" fmla="*/ 1641840 w 1738386"/>
              <a:gd name="connsiteY48" fmla="*/ 1342947 h 1945235"/>
              <a:gd name="connsiteX49" fmla="*/ 1649267 w 1738386"/>
              <a:gd name="connsiteY49" fmla="*/ 1372655 h 1945235"/>
              <a:gd name="connsiteX50" fmla="*/ 1664120 w 1738386"/>
              <a:gd name="connsiteY50" fmla="*/ 1432072 h 1945235"/>
              <a:gd name="connsiteX51" fmla="*/ 1686400 w 1738386"/>
              <a:gd name="connsiteY51" fmla="*/ 1543479 h 1945235"/>
              <a:gd name="connsiteX52" fmla="*/ 1708679 w 1738386"/>
              <a:gd name="connsiteY52" fmla="*/ 1632604 h 1945235"/>
              <a:gd name="connsiteX53" fmla="*/ 1716106 w 1738386"/>
              <a:gd name="connsiteY53" fmla="*/ 1773719 h 1945235"/>
              <a:gd name="connsiteX54" fmla="*/ 1723532 w 1738386"/>
              <a:gd name="connsiteY54" fmla="*/ 1825708 h 1945235"/>
              <a:gd name="connsiteX55" fmla="*/ 1738386 w 1738386"/>
              <a:gd name="connsiteY55" fmla="*/ 1922261 h 1945235"/>
              <a:gd name="connsiteX56" fmla="*/ 1723532 w 1738386"/>
              <a:gd name="connsiteY56" fmla="*/ 1937115 h 1945235"/>
              <a:gd name="connsiteX57" fmla="*/ 334758 w 1738386"/>
              <a:gd name="connsiteY57" fmla="*/ 1937115 h 1945235"/>
              <a:gd name="connsiteX58" fmla="*/ 215933 w 1738386"/>
              <a:gd name="connsiteY58" fmla="*/ 1922261 h 1945235"/>
              <a:gd name="connsiteX59" fmla="*/ 7988 w 1738386"/>
              <a:gd name="connsiteY59" fmla="*/ 1899979 h 1945235"/>
              <a:gd name="connsiteX60" fmla="*/ 7988 w 1738386"/>
              <a:gd name="connsiteY60" fmla="*/ 1706874 h 1945235"/>
              <a:gd name="connsiteX61" fmla="*/ 7988 w 1738386"/>
              <a:gd name="connsiteY61" fmla="*/ 1342947 h 1945235"/>
              <a:gd name="connsiteX62" fmla="*/ 561 w 1738386"/>
              <a:gd name="connsiteY62" fmla="*/ 808195 h 1945235"/>
              <a:gd name="connsiteX63" fmla="*/ 30268 w 1738386"/>
              <a:gd name="connsiteY63" fmla="*/ 377424 h 1945235"/>
              <a:gd name="connsiteX64" fmla="*/ 45121 w 1738386"/>
              <a:gd name="connsiteY64" fmla="*/ 80340 h 1945235"/>
              <a:gd name="connsiteX65" fmla="*/ 52548 w 1738386"/>
              <a:gd name="connsiteY65" fmla="*/ 6068 h 1945235"/>
              <a:gd name="connsiteX66" fmla="*/ 89681 w 1738386"/>
              <a:gd name="connsiteY66" fmla="*/ 13496 h 1945235"/>
              <a:gd name="connsiteX0" fmla="*/ 92712 w 1741417"/>
              <a:gd name="connsiteY0" fmla="*/ 13496 h 1945235"/>
              <a:gd name="connsiteX1" fmla="*/ 471468 w 1741417"/>
              <a:gd name="connsiteY1" fmla="*/ 28350 h 1945235"/>
              <a:gd name="connsiteX2" fmla="*/ 538308 w 1741417"/>
              <a:gd name="connsiteY2" fmla="*/ 35777 h 1945235"/>
              <a:gd name="connsiteX3" fmla="*/ 597720 w 1741417"/>
              <a:gd name="connsiteY3" fmla="*/ 50631 h 1945235"/>
              <a:gd name="connsiteX4" fmla="*/ 620000 w 1741417"/>
              <a:gd name="connsiteY4" fmla="*/ 65485 h 1945235"/>
              <a:gd name="connsiteX5" fmla="*/ 649707 w 1741417"/>
              <a:gd name="connsiteY5" fmla="*/ 72912 h 1945235"/>
              <a:gd name="connsiteX6" fmla="*/ 686840 w 1741417"/>
              <a:gd name="connsiteY6" fmla="*/ 87767 h 1945235"/>
              <a:gd name="connsiteX7" fmla="*/ 716546 w 1741417"/>
              <a:gd name="connsiteY7" fmla="*/ 102621 h 1945235"/>
              <a:gd name="connsiteX8" fmla="*/ 738826 w 1741417"/>
              <a:gd name="connsiteY8" fmla="*/ 117475 h 1945235"/>
              <a:gd name="connsiteX9" fmla="*/ 775959 w 1741417"/>
              <a:gd name="connsiteY9" fmla="*/ 124902 h 1945235"/>
              <a:gd name="connsiteX10" fmla="*/ 827945 w 1741417"/>
              <a:gd name="connsiteY10" fmla="*/ 139756 h 1945235"/>
              <a:gd name="connsiteX11" fmla="*/ 917064 w 1741417"/>
              <a:gd name="connsiteY11" fmla="*/ 184319 h 1945235"/>
              <a:gd name="connsiteX12" fmla="*/ 917064 w 1741417"/>
              <a:gd name="connsiteY12" fmla="*/ 184319 h 1945235"/>
              <a:gd name="connsiteX13" fmla="*/ 939344 w 1741417"/>
              <a:gd name="connsiteY13" fmla="*/ 199173 h 1945235"/>
              <a:gd name="connsiteX14" fmla="*/ 961624 w 1741417"/>
              <a:gd name="connsiteY14" fmla="*/ 221454 h 1945235"/>
              <a:gd name="connsiteX15" fmla="*/ 983904 w 1741417"/>
              <a:gd name="connsiteY15" fmla="*/ 228882 h 1945235"/>
              <a:gd name="connsiteX16" fmla="*/ 1021037 w 1741417"/>
              <a:gd name="connsiteY16" fmla="*/ 258590 h 1945235"/>
              <a:gd name="connsiteX17" fmla="*/ 1050743 w 1741417"/>
              <a:gd name="connsiteY17" fmla="*/ 280871 h 1945235"/>
              <a:gd name="connsiteX18" fmla="*/ 1073023 w 1741417"/>
              <a:gd name="connsiteY18" fmla="*/ 295725 h 1945235"/>
              <a:gd name="connsiteX19" fmla="*/ 1087876 w 1741417"/>
              <a:gd name="connsiteY19" fmla="*/ 318007 h 1945235"/>
              <a:gd name="connsiteX20" fmla="*/ 1117582 w 1741417"/>
              <a:gd name="connsiteY20" fmla="*/ 332861 h 1945235"/>
              <a:gd name="connsiteX21" fmla="*/ 1139862 w 1741417"/>
              <a:gd name="connsiteY21" fmla="*/ 347715 h 1945235"/>
              <a:gd name="connsiteX22" fmla="*/ 1176995 w 1741417"/>
              <a:gd name="connsiteY22" fmla="*/ 384851 h 1945235"/>
              <a:gd name="connsiteX23" fmla="*/ 1191848 w 1741417"/>
              <a:gd name="connsiteY23" fmla="*/ 407132 h 1945235"/>
              <a:gd name="connsiteX24" fmla="*/ 1214128 w 1741417"/>
              <a:gd name="connsiteY24" fmla="*/ 414559 h 1945235"/>
              <a:gd name="connsiteX25" fmla="*/ 1236408 w 1741417"/>
              <a:gd name="connsiteY25" fmla="*/ 459122 h 1945235"/>
              <a:gd name="connsiteX26" fmla="*/ 1251261 w 1741417"/>
              <a:gd name="connsiteY26" fmla="*/ 488830 h 1945235"/>
              <a:gd name="connsiteX27" fmla="*/ 1310674 w 1741417"/>
              <a:gd name="connsiteY27" fmla="*/ 548247 h 1945235"/>
              <a:gd name="connsiteX28" fmla="*/ 1332954 w 1741417"/>
              <a:gd name="connsiteY28" fmla="*/ 570528 h 1945235"/>
              <a:gd name="connsiteX29" fmla="*/ 1362660 w 1741417"/>
              <a:gd name="connsiteY29" fmla="*/ 607664 h 1945235"/>
              <a:gd name="connsiteX30" fmla="*/ 1392367 w 1741417"/>
              <a:gd name="connsiteY30" fmla="*/ 667081 h 1945235"/>
              <a:gd name="connsiteX31" fmla="*/ 1429500 w 1741417"/>
              <a:gd name="connsiteY31" fmla="*/ 733924 h 1945235"/>
              <a:gd name="connsiteX32" fmla="*/ 1444353 w 1741417"/>
              <a:gd name="connsiteY32" fmla="*/ 756206 h 1945235"/>
              <a:gd name="connsiteX33" fmla="*/ 1451779 w 1741417"/>
              <a:gd name="connsiteY33" fmla="*/ 778487 h 1945235"/>
              <a:gd name="connsiteX34" fmla="*/ 1466633 w 1741417"/>
              <a:gd name="connsiteY34" fmla="*/ 815623 h 1945235"/>
              <a:gd name="connsiteX35" fmla="*/ 1474059 w 1741417"/>
              <a:gd name="connsiteY35" fmla="*/ 845331 h 1945235"/>
              <a:gd name="connsiteX36" fmla="*/ 1488912 w 1741417"/>
              <a:gd name="connsiteY36" fmla="*/ 875039 h 1945235"/>
              <a:gd name="connsiteX37" fmla="*/ 1496339 w 1741417"/>
              <a:gd name="connsiteY37" fmla="*/ 897321 h 1945235"/>
              <a:gd name="connsiteX38" fmla="*/ 1511192 w 1741417"/>
              <a:gd name="connsiteY38" fmla="*/ 949310 h 1945235"/>
              <a:gd name="connsiteX39" fmla="*/ 1518619 w 1741417"/>
              <a:gd name="connsiteY39" fmla="*/ 971592 h 1945235"/>
              <a:gd name="connsiteX40" fmla="*/ 1540899 w 1741417"/>
              <a:gd name="connsiteY40" fmla="*/ 1001300 h 1945235"/>
              <a:gd name="connsiteX41" fmla="*/ 1555752 w 1741417"/>
              <a:gd name="connsiteY41" fmla="*/ 1045863 h 1945235"/>
              <a:gd name="connsiteX42" fmla="*/ 1563178 w 1741417"/>
              <a:gd name="connsiteY42" fmla="*/ 1082998 h 1945235"/>
              <a:gd name="connsiteX43" fmla="*/ 1578032 w 1741417"/>
              <a:gd name="connsiteY43" fmla="*/ 1112707 h 1945235"/>
              <a:gd name="connsiteX44" fmla="*/ 1600311 w 1741417"/>
              <a:gd name="connsiteY44" fmla="*/ 1179551 h 1945235"/>
              <a:gd name="connsiteX45" fmla="*/ 1607738 w 1741417"/>
              <a:gd name="connsiteY45" fmla="*/ 1201832 h 1945235"/>
              <a:gd name="connsiteX46" fmla="*/ 1622591 w 1741417"/>
              <a:gd name="connsiteY46" fmla="*/ 1238967 h 1945235"/>
              <a:gd name="connsiteX47" fmla="*/ 1637444 w 1741417"/>
              <a:gd name="connsiteY47" fmla="*/ 1320665 h 1945235"/>
              <a:gd name="connsiteX48" fmla="*/ 1644871 w 1741417"/>
              <a:gd name="connsiteY48" fmla="*/ 1342947 h 1945235"/>
              <a:gd name="connsiteX49" fmla="*/ 1652298 w 1741417"/>
              <a:gd name="connsiteY49" fmla="*/ 1372655 h 1945235"/>
              <a:gd name="connsiteX50" fmla="*/ 1667151 w 1741417"/>
              <a:gd name="connsiteY50" fmla="*/ 1432072 h 1945235"/>
              <a:gd name="connsiteX51" fmla="*/ 1689431 w 1741417"/>
              <a:gd name="connsiteY51" fmla="*/ 1543479 h 1945235"/>
              <a:gd name="connsiteX52" fmla="*/ 1711710 w 1741417"/>
              <a:gd name="connsiteY52" fmla="*/ 1632604 h 1945235"/>
              <a:gd name="connsiteX53" fmla="*/ 1719137 w 1741417"/>
              <a:gd name="connsiteY53" fmla="*/ 1773719 h 1945235"/>
              <a:gd name="connsiteX54" fmla="*/ 1726563 w 1741417"/>
              <a:gd name="connsiteY54" fmla="*/ 1825708 h 1945235"/>
              <a:gd name="connsiteX55" fmla="*/ 1741417 w 1741417"/>
              <a:gd name="connsiteY55" fmla="*/ 1922261 h 1945235"/>
              <a:gd name="connsiteX56" fmla="*/ 1726563 w 1741417"/>
              <a:gd name="connsiteY56" fmla="*/ 1937115 h 1945235"/>
              <a:gd name="connsiteX57" fmla="*/ 337789 w 1741417"/>
              <a:gd name="connsiteY57" fmla="*/ 1937115 h 1945235"/>
              <a:gd name="connsiteX58" fmla="*/ 218964 w 1741417"/>
              <a:gd name="connsiteY58" fmla="*/ 1922261 h 1945235"/>
              <a:gd name="connsiteX59" fmla="*/ 11019 w 1741417"/>
              <a:gd name="connsiteY59" fmla="*/ 1899979 h 1945235"/>
              <a:gd name="connsiteX60" fmla="*/ 11019 w 1741417"/>
              <a:gd name="connsiteY60" fmla="*/ 1706874 h 1945235"/>
              <a:gd name="connsiteX61" fmla="*/ 11019 w 1741417"/>
              <a:gd name="connsiteY61" fmla="*/ 1342947 h 1945235"/>
              <a:gd name="connsiteX62" fmla="*/ 3592 w 1741417"/>
              <a:gd name="connsiteY62" fmla="*/ 808195 h 1945235"/>
              <a:gd name="connsiteX63" fmla="*/ 3593 w 1741417"/>
              <a:gd name="connsiteY63" fmla="*/ 340289 h 1945235"/>
              <a:gd name="connsiteX64" fmla="*/ 48152 w 1741417"/>
              <a:gd name="connsiteY64" fmla="*/ 80340 h 1945235"/>
              <a:gd name="connsiteX65" fmla="*/ 55579 w 1741417"/>
              <a:gd name="connsiteY65" fmla="*/ 6068 h 1945235"/>
              <a:gd name="connsiteX66" fmla="*/ 92712 w 1741417"/>
              <a:gd name="connsiteY66" fmla="*/ 13496 h 1945235"/>
              <a:gd name="connsiteX0" fmla="*/ 90049 w 1738754"/>
              <a:gd name="connsiteY0" fmla="*/ 13496 h 1945235"/>
              <a:gd name="connsiteX1" fmla="*/ 468805 w 1738754"/>
              <a:gd name="connsiteY1" fmla="*/ 28350 h 1945235"/>
              <a:gd name="connsiteX2" fmla="*/ 535645 w 1738754"/>
              <a:gd name="connsiteY2" fmla="*/ 35777 h 1945235"/>
              <a:gd name="connsiteX3" fmla="*/ 595057 w 1738754"/>
              <a:gd name="connsiteY3" fmla="*/ 50631 h 1945235"/>
              <a:gd name="connsiteX4" fmla="*/ 617337 w 1738754"/>
              <a:gd name="connsiteY4" fmla="*/ 65485 h 1945235"/>
              <a:gd name="connsiteX5" fmla="*/ 647044 w 1738754"/>
              <a:gd name="connsiteY5" fmla="*/ 72912 h 1945235"/>
              <a:gd name="connsiteX6" fmla="*/ 684177 w 1738754"/>
              <a:gd name="connsiteY6" fmla="*/ 87767 h 1945235"/>
              <a:gd name="connsiteX7" fmla="*/ 713883 w 1738754"/>
              <a:gd name="connsiteY7" fmla="*/ 102621 h 1945235"/>
              <a:gd name="connsiteX8" fmla="*/ 736163 w 1738754"/>
              <a:gd name="connsiteY8" fmla="*/ 117475 h 1945235"/>
              <a:gd name="connsiteX9" fmla="*/ 773296 w 1738754"/>
              <a:gd name="connsiteY9" fmla="*/ 124902 h 1945235"/>
              <a:gd name="connsiteX10" fmla="*/ 825282 w 1738754"/>
              <a:gd name="connsiteY10" fmla="*/ 139756 h 1945235"/>
              <a:gd name="connsiteX11" fmla="*/ 914401 w 1738754"/>
              <a:gd name="connsiteY11" fmla="*/ 184319 h 1945235"/>
              <a:gd name="connsiteX12" fmla="*/ 914401 w 1738754"/>
              <a:gd name="connsiteY12" fmla="*/ 184319 h 1945235"/>
              <a:gd name="connsiteX13" fmla="*/ 936681 w 1738754"/>
              <a:gd name="connsiteY13" fmla="*/ 199173 h 1945235"/>
              <a:gd name="connsiteX14" fmla="*/ 958961 w 1738754"/>
              <a:gd name="connsiteY14" fmla="*/ 221454 h 1945235"/>
              <a:gd name="connsiteX15" fmla="*/ 981241 w 1738754"/>
              <a:gd name="connsiteY15" fmla="*/ 228882 h 1945235"/>
              <a:gd name="connsiteX16" fmla="*/ 1018374 w 1738754"/>
              <a:gd name="connsiteY16" fmla="*/ 258590 h 1945235"/>
              <a:gd name="connsiteX17" fmla="*/ 1048080 w 1738754"/>
              <a:gd name="connsiteY17" fmla="*/ 280871 h 1945235"/>
              <a:gd name="connsiteX18" fmla="*/ 1070360 w 1738754"/>
              <a:gd name="connsiteY18" fmla="*/ 295725 h 1945235"/>
              <a:gd name="connsiteX19" fmla="*/ 1085213 w 1738754"/>
              <a:gd name="connsiteY19" fmla="*/ 318007 h 1945235"/>
              <a:gd name="connsiteX20" fmla="*/ 1114919 w 1738754"/>
              <a:gd name="connsiteY20" fmla="*/ 332861 h 1945235"/>
              <a:gd name="connsiteX21" fmla="*/ 1137199 w 1738754"/>
              <a:gd name="connsiteY21" fmla="*/ 347715 h 1945235"/>
              <a:gd name="connsiteX22" fmla="*/ 1174332 w 1738754"/>
              <a:gd name="connsiteY22" fmla="*/ 384851 h 1945235"/>
              <a:gd name="connsiteX23" fmla="*/ 1189185 w 1738754"/>
              <a:gd name="connsiteY23" fmla="*/ 407132 h 1945235"/>
              <a:gd name="connsiteX24" fmla="*/ 1211465 w 1738754"/>
              <a:gd name="connsiteY24" fmla="*/ 414559 h 1945235"/>
              <a:gd name="connsiteX25" fmla="*/ 1233745 w 1738754"/>
              <a:gd name="connsiteY25" fmla="*/ 459122 h 1945235"/>
              <a:gd name="connsiteX26" fmla="*/ 1248598 w 1738754"/>
              <a:gd name="connsiteY26" fmla="*/ 488830 h 1945235"/>
              <a:gd name="connsiteX27" fmla="*/ 1308011 w 1738754"/>
              <a:gd name="connsiteY27" fmla="*/ 548247 h 1945235"/>
              <a:gd name="connsiteX28" fmla="*/ 1330291 w 1738754"/>
              <a:gd name="connsiteY28" fmla="*/ 570528 h 1945235"/>
              <a:gd name="connsiteX29" fmla="*/ 1359997 w 1738754"/>
              <a:gd name="connsiteY29" fmla="*/ 607664 h 1945235"/>
              <a:gd name="connsiteX30" fmla="*/ 1389704 w 1738754"/>
              <a:gd name="connsiteY30" fmla="*/ 667081 h 1945235"/>
              <a:gd name="connsiteX31" fmla="*/ 1426837 w 1738754"/>
              <a:gd name="connsiteY31" fmla="*/ 733924 h 1945235"/>
              <a:gd name="connsiteX32" fmla="*/ 1441690 w 1738754"/>
              <a:gd name="connsiteY32" fmla="*/ 756206 h 1945235"/>
              <a:gd name="connsiteX33" fmla="*/ 1449116 w 1738754"/>
              <a:gd name="connsiteY33" fmla="*/ 778487 h 1945235"/>
              <a:gd name="connsiteX34" fmla="*/ 1463970 w 1738754"/>
              <a:gd name="connsiteY34" fmla="*/ 815623 h 1945235"/>
              <a:gd name="connsiteX35" fmla="*/ 1471396 w 1738754"/>
              <a:gd name="connsiteY35" fmla="*/ 845331 h 1945235"/>
              <a:gd name="connsiteX36" fmla="*/ 1486249 w 1738754"/>
              <a:gd name="connsiteY36" fmla="*/ 875039 h 1945235"/>
              <a:gd name="connsiteX37" fmla="*/ 1493676 w 1738754"/>
              <a:gd name="connsiteY37" fmla="*/ 897321 h 1945235"/>
              <a:gd name="connsiteX38" fmla="*/ 1508529 w 1738754"/>
              <a:gd name="connsiteY38" fmla="*/ 949310 h 1945235"/>
              <a:gd name="connsiteX39" fmla="*/ 1515956 w 1738754"/>
              <a:gd name="connsiteY39" fmla="*/ 971592 h 1945235"/>
              <a:gd name="connsiteX40" fmla="*/ 1538236 w 1738754"/>
              <a:gd name="connsiteY40" fmla="*/ 1001300 h 1945235"/>
              <a:gd name="connsiteX41" fmla="*/ 1553089 w 1738754"/>
              <a:gd name="connsiteY41" fmla="*/ 1045863 h 1945235"/>
              <a:gd name="connsiteX42" fmla="*/ 1560515 w 1738754"/>
              <a:gd name="connsiteY42" fmla="*/ 1082998 h 1945235"/>
              <a:gd name="connsiteX43" fmla="*/ 1575369 w 1738754"/>
              <a:gd name="connsiteY43" fmla="*/ 1112707 h 1945235"/>
              <a:gd name="connsiteX44" fmla="*/ 1597648 w 1738754"/>
              <a:gd name="connsiteY44" fmla="*/ 1179551 h 1945235"/>
              <a:gd name="connsiteX45" fmla="*/ 1605075 w 1738754"/>
              <a:gd name="connsiteY45" fmla="*/ 1201832 h 1945235"/>
              <a:gd name="connsiteX46" fmla="*/ 1619928 w 1738754"/>
              <a:gd name="connsiteY46" fmla="*/ 1238967 h 1945235"/>
              <a:gd name="connsiteX47" fmla="*/ 1634781 w 1738754"/>
              <a:gd name="connsiteY47" fmla="*/ 1320665 h 1945235"/>
              <a:gd name="connsiteX48" fmla="*/ 1642208 w 1738754"/>
              <a:gd name="connsiteY48" fmla="*/ 1342947 h 1945235"/>
              <a:gd name="connsiteX49" fmla="*/ 1649635 w 1738754"/>
              <a:gd name="connsiteY49" fmla="*/ 1372655 h 1945235"/>
              <a:gd name="connsiteX50" fmla="*/ 1664488 w 1738754"/>
              <a:gd name="connsiteY50" fmla="*/ 1432072 h 1945235"/>
              <a:gd name="connsiteX51" fmla="*/ 1686768 w 1738754"/>
              <a:gd name="connsiteY51" fmla="*/ 1543479 h 1945235"/>
              <a:gd name="connsiteX52" fmla="*/ 1709047 w 1738754"/>
              <a:gd name="connsiteY52" fmla="*/ 1632604 h 1945235"/>
              <a:gd name="connsiteX53" fmla="*/ 1716474 w 1738754"/>
              <a:gd name="connsiteY53" fmla="*/ 1773719 h 1945235"/>
              <a:gd name="connsiteX54" fmla="*/ 1723900 w 1738754"/>
              <a:gd name="connsiteY54" fmla="*/ 1825708 h 1945235"/>
              <a:gd name="connsiteX55" fmla="*/ 1738754 w 1738754"/>
              <a:gd name="connsiteY55" fmla="*/ 1922261 h 1945235"/>
              <a:gd name="connsiteX56" fmla="*/ 1723900 w 1738754"/>
              <a:gd name="connsiteY56" fmla="*/ 1937115 h 1945235"/>
              <a:gd name="connsiteX57" fmla="*/ 335126 w 1738754"/>
              <a:gd name="connsiteY57" fmla="*/ 1937115 h 1945235"/>
              <a:gd name="connsiteX58" fmla="*/ 216301 w 1738754"/>
              <a:gd name="connsiteY58" fmla="*/ 1922261 h 1945235"/>
              <a:gd name="connsiteX59" fmla="*/ 8356 w 1738754"/>
              <a:gd name="connsiteY59" fmla="*/ 1899979 h 1945235"/>
              <a:gd name="connsiteX60" fmla="*/ 8356 w 1738754"/>
              <a:gd name="connsiteY60" fmla="*/ 1706874 h 1945235"/>
              <a:gd name="connsiteX61" fmla="*/ 8356 w 1738754"/>
              <a:gd name="connsiteY61" fmla="*/ 1342947 h 1945235"/>
              <a:gd name="connsiteX62" fmla="*/ 929 w 1738754"/>
              <a:gd name="connsiteY62" fmla="*/ 808195 h 1945235"/>
              <a:gd name="connsiteX63" fmla="*/ 930 w 1738754"/>
              <a:gd name="connsiteY63" fmla="*/ 340289 h 1945235"/>
              <a:gd name="connsiteX64" fmla="*/ 8356 w 1738754"/>
              <a:gd name="connsiteY64" fmla="*/ 28351 h 1945235"/>
              <a:gd name="connsiteX65" fmla="*/ 52916 w 1738754"/>
              <a:gd name="connsiteY65" fmla="*/ 6068 h 1945235"/>
              <a:gd name="connsiteX66" fmla="*/ 90049 w 1738754"/>
              <a:gd name="connsiteY66" fmla="*/ 13496 h 1945235"/>
              <a:gd name="connsiteX0" fmla="*/ 89670 w 1738375"/>
              <a:gd name="connsiteY0" fmla="*/ 13496 h 1945235"/>
              <a:gd name="connsiteX1" fmla="*/ 468426 w 1738375"/>
              <a:gd name="connsiteY1" fmla="*/ 28350 h 1945235"/>
              <a:gd name="connsiteX2" fmla="*/ 535266 w 1738375"/>
              <a:gd name="connsiteY2" fmla="*/ 35777 h 1945235"/>
              <a:gd name="connsiteX3" fmla="*/ 594678 w 1738375"/>
              <a:gd name="connsiteY3" fmla="*/ 50631 h 1945235"/>
              <a:gd name="connsiteX4" fmla="*/ 616958 w 1738375"/>
              <a:gd name="connsiteY4" fmla="*/ 65485 h 1945235"/>
              <a:gd name="connsiteX5" fmla="*/ 646665 w 1738375"/>
              <a:gd name="connsiteY5" fmla="*/ 72912 h 1945235"/>
              <a:gd name="connsiteX6" fmla="*/ 683798 w 1738375"/>
              <a:gd name="connsiteY6" fmla="*/ 87767 h 1945235"/>
              <a:gd name="connsiteX7" fmla="*/ 713504 w 1738375"/>
              <a:gd name="connsiteY7" fmla="*/ 102621 h 1945235"/>
              <a:gd name="connsiteX8" fmla="*/ 735784 w 1738375"/>
              <a:gd name="connsiteY8" fmla="*/ 117475 h 1945235"/>
              <a:gd name="connsiteX9" fmla="*/ 772917 w 1738375"/>
              <a:gd name="connsiteY9" fmla="*/ 124902 h 1945235"/>
              <a:gd name="connsiteX10" fmla="*/ 824903 w 1738375"/>
              <a:gd name="connsiteY10" fmla="*/ 139756 h 1945235"/>
              <a:gd name="connsiteX11" fmla="*/ 914022 w 1738375"/>
              <a:gd name="connsiteY11" fmla="*/ 184319 h 1945235"/>
              <a:gd name="connsiteX12" fmla="*/ 914022 w 1738375"/>
              <a:gd name="connsiteY12" fmla="*/ 184319 h 1945235"/>
              <a:gd name="connsiteX13" fmla="*/ 936302 w 1738375"/>
              <a:gd name="connsiteY13" fmla="*/ 199173 h 1945235"/>
              <a:gd name="connsiteX14" fmla="*/ 958582 w 1738375"/>
              <a:gd name="connsiteY14" fmla="*/ 221454 h 1945235"/>
              <a:gd name="connsiteX15" fmla="*/ 980862 w 1738375"/>
              <a:gd name="connsiteY15" fmla="*/ 228882 h 1945235"/>
              <a:gd name="connsiteX16" fmla="*/ 1017995 w 1738375"/>
              <a:gd name="connsiteY16" fmla="*/ 258590 h 1945235"/>
              <a:gd name="connsiteX17" fmla="*/ 1047701 w 1738375"/>
              <a:gd name="connsiteY17" fmla="*/ 280871 h 1945235"/>
              <a:gd name="connsiteX18" fmla="*/ 1069981 w 1738375"/>
              <a:gd name="connsiteY18" fmla="*/ 295725 h 1945235"/>
              <a:gd name="connsiteX19" fmla="*/ 1084834 w 1738375"/>
              <a:gd name="connsiteY19" fmla="*/ 318007 h 1945235"/>
              <a:gd name="connsiteX20" fmla="*/ 1114540 w 1738375"/>
              <a:gd name="connsiteY20" fmla="*/ 332861 h 1945235"/>
              <a:gd name="connsiteX21" fmla="*/ 1136820 w 1738375"/>
              <a:gd name="connsiteY21" fmla="*/ 347715 h 1945235"/>
              <a:gd name="connsiteX22" fmla="*/ 1173953 w 1738375"/>
              <a:gd name="connsiteY22" fmla="*/ 384851 h 1945235"/>
              <a:gd name="connsiteX23" fmla="*/ 1188806 w 1738375"/>
              <a:gd name="connsiteY23" fmla="*/ 407132 h 1945235"/>
              <a:gd name="connsiteX24" fmla="*/ 1211086 w 1738375"/>
              <a:gd name="connsiteY24" fmla="*/ 414559 h 1945235"/>
              <a:gd name="connsiteX25" fmla="*/ 1233366 w 1738375"/>
              <a:gd name="connsiteY25" fmla="*/ 459122 h 1945235"/>
              <a:gd name="connsiteX26" fmla="*/ 1248219 w 1738375"/>
              <a:gd name="connsiteY26" fmla="*/ 488830 h 1945235"/>
              <a:gd name="connsiteX27" fmla="*/ 1307632 w 1738375"/>
              <a:gd name="connsiteY27" fmla="*/ 548247 h 1945235"/>
              <a:gd name="connsiteX28" fmla="*/ 1329912 w 1738375"/>
              <a:gd name="connsiteY28" fmla="*/ 570528 h 1945235"/>
              <a:gd name="connsiteX29" fmla="*/ 1359618 w 1738375"/>
              <a:gd name="connsiteY29" fmla="*/ 607664 h 1945235"/>
              <a:gd name="connsiteX30" fmla="*/ 1389325 w 1738375"/>
              <a:gd name="connsiteY30" fmla="*/ 667081 h 1945235"/>
              <a:gd name="connsiteX31" fmla="*/ 1426458 w 1738375"/>
              <a:gd name="connsiteY31" fmla="*/ 733924 h 1945235"/>
              <a:gd name="connsiteX32" fmla="*/ 1441311 w 1738375"/>
              <a:gd name="connsiteY32" fmla="*/ 756206 h 1945235"/>
              <a:gd name="connsiteX33" fmla="*/ 1448737 w 1738375"/>
              <a:gd name="connsiteY33" fmla="*/ 778487 h 1945235"/>
              <a:gd name="connsiteX34" fmla="*/ 1463591 w 1738375"/>
              <a:gd name="connsiteY34" fmla="*/ 815623 h 1945235"/>
              <a:gd name="connsiteX35" fmla="*/ 1471017 w 1738375"/>
              <a:gd name="connsiteY35" fmla="*/ 845331 h 1945235"/>
              <a:gd name="connsiteX36" fmla="*/ 1485870 w 1738375"/>
              <a:gd name="connsiteY36" fmla="*/ 875039 h 1945235"/>
              <a:gd name="connsiteX37" fmla="*/ 1493297 w 1738375"/>
              <a:gd name="connsiteY37" fmla="*/ 897321 h 1945235"/>
              <a:gd name="connsiteX38" fmla="*/ 1508150 w 1738375"/>
              <a:gd name="connsiteY38" fmla="*/ 949310 h 1945235"/>
              <a:gd name="connsiteX39" fmla="*/ 1515577 w 1738375"/>
              <a:gd name="connsiteY39" fmla="*/ 971592 h 1945235"/>
              <a:gd name="connsiteX40" fmla="*/ 1537857 w 1738375"/>
              <a:gd name="connsiteY40" fmla="*/ 1001300 h 1945235"/>
              <a:gd name="connsiteX41" fmla="*/ 1552710 w 1738375"/>
              <a:gd name="connsiteY41" fmla="*/ 1045863 h 1945235"/>
              <a:gd name="connsiteX42" fmla="*/ 1560136 w 1738375"/>
              <a:gd name="connsiteY42" fmla="*/ 1082998 h 1945235"/>
              <a:gd name="connsiteX43" fmla="*/ 1574990 w 1738375"/>
              <a:gd name="connsiteY43" fmla="*/ 1112707 h 1945235"/>
              <a:gd name="connsiteX44" fmla="*/ 1597269 w 1738375"/>
              <a:gd name="connsiteY44" fmla="*/ 1179551 h 1945235"/>
              <a:gd name="connsiteX45" fmla="*/ 1604696 w 1738375"/>
              <a:gd name="connsiteY45" fmla="*/ 1201832 h 1945235"/>
              <a:gd name="connsiteX46" fmla="*/ 1619549 w 1738375"/>
              <a:gd name="connsiteY46" fmla="*/ 1238967 h 1945235"/>
              <a:gd name="connsiteX47" fmla="*/ 1634402 w 1738375"/>
              <a:gd name="connsiteY47" fmla="*/ 1320665 h 1945235"/>
              <a:gd name="connsiteX48" fmla="*/ 1641829 w 1738375"/>
              <a:gd name="connsiteY48" fmla="*/ 1342947 h 1945235"/>
              <a:gd name="connsiteX49" fmla="*/ 1649256 w 1738375"/>
              <a:gd name="connsiteY49" fmla="*/ 1372655 h 1945235"/>
              <a:gd name="connsiteX50" fmla="*/ 1664109 w 1738375"/>
              <a:gd name="connsiteY50" fmla="*/ 1432072 h 1945235"/>
              <a:gd name="connsiteX51" fmla="*/ 1686389 w 1738375"/>
              <a:gd name="connsiteY51" fmla="*/ 1543479 h 1945235"/>
              <a:gd name="connsiteX52" fmla="*/ 1708668 w 1738375"/>
              <a:gd name="connsiteY52" fmla="*/ 1632604 h 1945235"/>
              <a:gd name="connsiteX53" fmla="*/ 1716095 w 1738375"/>
              <a:gd name="connsiteY53" fmla="*/ 1773719 h 1945235"/>
              <a:gd name="connsiteX54" fmla="*/ 1723521 w 1738375"/>
              <a:gd name="connsiteY54" fmla="*/ 1825708 h 1945235"/>
              <a:gd name="connsiteX55" fmla="*/ 1738375 w 1738375"/>
              <a:gd name="connsiteY55" fmla="*/ 1922261 h 1945235"/>
              <a:gd name="connsiteX56" fmla="*/ 1723521 w 1738375"/>
              <a:gd name="connsiteY56" fmla="*/ 1937115 h 1945235"/>
              <a:gd name="connsiteX57" fmla="*/ 334747 w 1738375"/>
              <a:gd name="connsiteY57" fmla="*/ 1937115 h 1945235"/>
              <a:gd name="connsiteX58" fmla="*/ 215922 w 1738375"/>
              <a:gd name="connsiteY58" fmla="*/ 1922261 h 1945235"/>
              <a:gd name="connsiteX59" fmla="*/ 7977 w 1738375"/>
              <a:gd name="connsiteY59" fmla="*/ 1899979 h 1945235"/>
              <a:gd name="connsiteX60" fmla="*/ 7977 w 1738375"/>
              <a:gd name="connsiteY60" fmla="*/ 1706874 h 1945235"/>
              <a:gd name="connsiteX61" fmla="*/ 551 w 1738375"/>
              <a:gd name="connsiteY61" fmla="*/ 1342947 h 1945235"/>
              <a:gd name="connsiteX62" fmla="*/ 550 w 1738375"/>
              <a:gd name="connsiteY62" fmla="*/ 808195 h 1945235"/>
              <a:gd name="connsiteX63" fmla="*/ 551 w 1738375"/>
              <a:gd name="connsiteY63" fmla="*/ 340289 h 1945235"/>
              <a:gd name="connsiteX64" fmla="*/ 7977 w 1738375"/>
              <a:gd name="connsiteY64" fmla="*/ 28351 h 1945235"/>
              <a:gd name="connsiteX65" fmla="*/ 52537 w 1738375"/>
              <a:gd name="connsiteY65" fmla="*/ 6068 h 1945235"/>
              <a:gd name="connsiteX66" fmla="*/ 89670 w 1738375"/>
              <a:gd name="connsiteY66" fmla="*/ 13496 h 1945235"/>
              <a:gd name="connsiteX0" fmla="*/ 89670 w 1738375"/>
              <a:gd name="connsiteY0" fmla="*/ 13496 h 1945235"/>
              <a:gd name="connsiteX1" fmla="*/ 468426 w 1738375"/>
              <a:gd name="connsiteY1" fmla="*/ 28350 h 1945235"/>
              <a:gd name="connsiteX2" fmla="*/ 535266 w 1738375"/>
              <a:gd name="connsiteY2" fmla="*/ 35777 h 1945235"/>
              <a:gd name="connsiteX3" fmla="*/ 594678 w 1738375"/>
              <a:gd name="connsiteY3" fmla="*/ 50631 h 1945235"/>
              <a:gd name="connsiteX4" fmla="*/ 616958 w 1738375"/>
              <a:gd name="connsiteY4" fmla="*/ 65485 h 1945235"/>
              <a:gd name="connsiteX5" fmla="*/ 646665 w 1738375"/>
              <a:gd name="connsiteY5" fmla="*/ 72912 h 1945235"/>
              <a:gd name="connsiteX6" fmla="*/ 683798 w 1738375"/>
              <a:gd name="connsiteY6" fmla="*/ 87767 h 1945235"/>
              <a:gd name="connsiteX7" fmla="*/ 713504 w 1738375"/>
              <a:gd name="connsiteY7" fmla="*/ 102621 h 1945235"/>
              <a:gd name="connsiteX8" fmla="*/ 735784 w 1738375"/>
              <a:gd name="connsiteY8" fmla="*/ 117475 h 1945235"/>
              <a:gd name="connsiteX9" fmla="*/ 772917 w 1738375"/>
              <a:gd name="connsiteY9" fmla="*/ 124902 h 1945235"/>
              <a:gd name="connsiteX10" fmla="*/ 824903 w 1738375"/>
              <a:gd name="connsiteY10" fmla="*/ 139756 h 1945235"/>
              <a:gd name="connsiteX11" fmla="*/ 914022 w 1738375"/>
              <a:gd name="connsiteY11" fmla="*/ 184319 h 1945235"/>
              <a:gd name="connsiteX12" fmla="*/ 914022 w 1738375"/>
              <a:gd name="connsiteY12" fmla="*/ 184319 h 1945235"/>
              <a:gd name="connsiteX13" fmla="*/ 936302 w 1738375"/>
              <a:gd name="connsiteY13" fmla="*/ 199173 h 1945235"/>
              <a:gd name="connsiteX14" fmla="*/ 958582 w 1738375"/>
              <a:gd name="connsiteY14" fmla="*/ 221454 h 1945235"/>
              <a:gd name="connsiteX15" fmla="*/ 980862 w 1738375"/>
              <a:gd name="connsiteY15" fmla="*/ 228882 h 1945235"/>
              <a:gd name="connsiteX16" fmla="*/ 1017995 w 1738375"/>
              <a:gd name="connsiteY16" fmla="*/ 258590 h 1945235"/>
              <a:gd name="connsiteX17" fmla="*/ 1047701 w 1738375"/>
              <a:gd name="connsiteY17" fmla="*/ 280871 h 1945235"/>
              <a:gd name="connsiteX18" fmla="*/ 1069981 w 1738375"/>
              <a:gd name="connsiteY18" fmla="*/ 295725 h 1945235"/>
              <a:gd name="connsiteX19" fmla="*/ 1084834 w 1738375"/>
              <a:gd name="connsiteY19" fmla="*/ 318007 h 1945235"/>
              <a:gd name="connsiteX20" fmla="*/ 1114540 w 1738375"/>
              <a:gd name="connsiteY20" fmla="*/ 332861 h 1945235"/>
              <a:gd name="connsiteX21" fmla="*/ 1136820 w 1738375"/>
              <a:gd name="connsiteY21" fmla="*/ 347715 h 1945235"/>
              <a:gd name="connsiteX22" fmla="*/ 1173953 w 1738375"/>
              <a:gd name="connsiteY22" fmla="*/ 384851 h 1945235"/>
              <a:gd name="connsiteX23" fmla="*/ 1188806 w 1738375"/>
              <a:gd name="connsiteY23" fmla="*/ 407132 h 1945235"/>
              <a:gd name="connsiteX24" fmla="*/ 1211086 w 1738375"/>
              <a:gd name="connsiteY24" fmla="*/ 414559 h 1945235"/>
              <a:gd name="connsiteX25" fmla="*/ 1233366 w 1738375"/>
              <a:gd name="connsiteY25" fmla="*/ 459122 h 1945235"/>
              <a:gd name="connsiteX26" fmla="*/ 1248219 w 1738375"/>
              <a:gd name="connsiteY26" fmla="*/ 488830 h 1945235"/>
              <a:gd name="connsiteX27" fmla="*/ 1307632 w 1738375"/>
              <a:gd name="connsiteY27" fmla="*/ 548247 h 1945235"/>
              <a:gd name="connsiteX28" fmla="*/ 1329912 w 1738375"/>
              <a:gd name="connsiteY28" fmla="*/ 570528 h 1945235"/>
              <a:gd name="connsiteX29" fmla="*/ 1359618 w 1738375"/>
              <a:gd name="connsiteY29" fmla="*/ 607664 h 1945235"/>
              <a:gd name="connsiteX30" fmla="*/ 1389325 w 1738375"/>
              <a:gd name="connsiteY30" fmla="*/ 667081 h 1945235"/>
              <a:gd name="connsiteX31" fmla="*/ 1426458 w 1738375"/>
              <a:gd name="connsiteY31" fmla="*/ 733924 h 1945235"/>
              <a:gd name="connsiteX32" fmla="*/ 1441311 w 1738375"/>
              <a:gd name="connsiteY32" fmla="*/ 756206 h 1945235"/>
              <a:gd name="connsiteX33" fmla="*/ 1448737 w 1738375"/>
              <a:gd name="connsiteY33" fmla="*/ 778487 h 1945235"/>
              <a:gd name="connsiteX34" fmla="*/ 1463591 w 1738375"/>
              <a:gd name="connsiteY34" fmla="*/ 815623 h 1945235"/>
              <a:gd name="connsiteX35" fmla="*/ 1471017 w 1738375"/>
              <a:gd name="connsiteY35" fmla="*/ 845331 h 1945235"/>
              <a:gd name="connsiteX36" fmla="*/ 1485870 w 1738375"/>
              <a:gd name="connsiteY36" fmla="*/ 875039 h 1945235"/>
              <a:gd name="connsiteX37" fmla="*/ 1493297 w 1738375"/>
              <a:gd name="connsiteY37" fmla="*/ 897321 h 1945235"/>
              <a:gd name="connsiteX38" fmla="*/ 1508150 w 1738375"/>
              <a:gd name="connsiteY38" fmla="*/ 949310 h 1945235"/>
              <a:gd name="connsiteX39" fmla="*/ 1515577 w 1738375"/>
              <a:gd name="connsiteY39" fmla="*/ 971592 h 1945235"/>
              <a:gd name="connsiteX40" fmla="*/ 1537857 w 1738375"/>
              <a:gd name="connsiteY40" fmla="*/ 1001300 h 1945235"/>
              <a:gd name="connsiteX41" fmla="*/ 1552710 w 1738375"/>
              <a:gd name="connsiteY41" fmla="*/ 1045863 h 1945235"/>
              <a:gd name="connsiteX42" fmla="*/ 1560136 w 1738375"/>
              <a:gd name="connsiteY42" fmla="*/ 1082998 h 1945235"/>
              <a:gd name="connsiteX43" fmla="*/ 1574990 w 1738375"/>
              <a:gd name="connsiteY43" fmla="*/ 1112707 h 1945235"/>
              <a:gd name="connsiteX44" fmla="*/ 1597269 w 1738375"/>
              <a:gd name="connsiteY44" fmla="*/ 1179551 h 1945235"/>
              <a:gd name="connsiteX45" fmla="*/ 1604696 w 1738375"/>
              <a:gd name="connsiteY45" fmla="*/ 1201832 h 1945235"/>
              <a:gd name="connsiteX46" fmla="*/ 1619549 w 1738375"/>
              <a:gd name="connsiteY46" fmla="*/ 1238967 h 1945235"/>
              <a:gd name="connsiteX47" fmla="*/ 1634402 w 1738375"/>
              <a:gd name="connsiteY47" fmla="*/ 1320665 h 1945235"/>
              <a:gd name="connsiteX48" fmla="*/ 1641829 w 1738375"/>
              <a:gd name="connsiteY48" fmla="*/ 1342947 h 1945235"/>
              <a:gd name="connsiteX49" fmla="*/ 1649256 w 1738375"/>
              <a:gd name="connsiteY49" fmla="*/ 1372655 h 1945235"/>
              <a:gd name="connsiteX50" fmla="*/ 1664109 w 1738375"/>
              <a:gd name="connsiteY50" fmla="*/ 1432072 h 1945235"/>
              <a:gd name="connsiteX51" fmla="*/ 1686389 w 1738375"/>
              <a:gd name="connsiteY51" fmla="*/ 1543479 h 1945235"/>
              <a:gd name="connsiteX52" fmla="*/ 1708668 w 1738375"/>
              <a:gd name="connsiteY52" fmla="*/ 1632604 h 1945235"/>
              <a:gd name="connsiteX53" fmla="*/ 1716095 w 1738375"/>
              <a:gd name="connsiteY53" fmla="*/ 1773719 h 1945235"/>
              <a:gd name="connsiteX54" fmla="*/ 1723521 w 1738375"/>
              <a:gd name="connsiteY54" fmla="*/ 1825708 h 1945235"/>
              <a:gd name="connsiteX55" fmla="*/ 1738375 w 1738375"/>
              <a:gd name="connsiteY55" fmla="*/ 1922261 h 1945235"/>
              <a:gd name="connsiteX56" fmla="*/ 1723521 w 1738375"/>
              <a:gd name="connsiteY56" fmla="*/ 1937115 h 1945235"/>
              <a:gd name="connsiteX57" fmla="*/ 334747 w 1738375"/>
              <a:gd name="connsiteY57" fmla="*/ 1937115 h 1945235"/>
              <a:gd name="connsiteX58" fmla="*/ 215922 w 1738375"/>
              <a:gd name="connsiteY58" fmla="*/ 1922261 h 1945235"/>
              <a:gd name="connsiteX59" fmla="*/ 7977 w 1738375"/>
              <a:gd name="connsiteY59" fmla="*/ 1899979 h 1945235"/>
              <a:gd name="connsiteX60" fmla="*/ 7977 w 1738375"/>
              <a:gd name="connsiteY60" fmla="*/ 1706874 h 1945235"/>
              <a:gd name="connsiteX61" fmla="*/ 551 w 1738375"/>
              <a:gd name="connsiteY61" fmla="*/ 1342947 h 1945235"/>
              <a:gd name="connsiteX62" fmla="*/ 550 w 1738375"/>
              <a:gd name="connsiteY62" fmla="*/ 808195 h 1945235"/>
              <a:gd name="connsiteX63" fmla="*/ 551 w 1738375"/>
              <a:gd name="connsiteY63" fmla="*/ 340289 h 1945235"/>
              <a:gd name="connsiteX64" fmla="*/ 7977 w 1738375"/>
              <a:gd name="connsiteY64" fmla="*/ 28351 h 1945235"/>
              <a:gd name="connsiteX65" fmla="*/ 52537 w 1738375"/>
              <a:gd name="connsiteY65" fmla="*/ 6068 h 1945235"/>
              <a:gd name="connsiteX66" fmla="*/ 89670 w 1738375"/>
              <a:gd name="connsiteY66" fmla="*/ 13496 h 1945235"/>
              <a:gd name="connsiteX0" fmla="*/ 90489 w 1739194"/>
              <a:gd name="connsiteY0" fmla="*/ 13496 h 1945235"/>
              <a:gd name="connsiteX1" fmla="*/ 469245 w 1739194"/>
              <a:gd name="connsiteY1" fmla="*/ 28350 h 1945235"/>
              <a:gd name="connsiteX2" fmla="*/ 536085 w 1739194"/>
              <a:gd name="connsiteY2" fmla="*/ 35777 h 1945235"/>
              <a:gd name="connsiteX3" fmla="*/ 595497 w 1739194"/>
              <a:gd name="connsiteY3" fmla="*/ 50631 h 1945235"/>
              <a:gd name="connsiteX4" fmla="*/ 617777 w 1739194"/>
              <a:gd name="connsiteY4" fmla="*/ 65485 h 1945235"/>
              <a:gd name="connsiteX5" fmla="*/ 647484 w 1739194"/>
              <a:gd name="connsiteY5" fmla="*/ 72912 h 1945235"/>
              <a:gd name="connsiteX6" fmla="*/ 684617 w 1739194"/>
              <a:gd name="connsiteY6" fmla="*/ 87767 h 1945235"/>
              <a:gd name="connsiteX7" fmla="*/ 714323 w 1739194"/>
              <a:gd name="connsiteY7" fmla="*/ 102621 h 1945235"/>
              <a:gd name="connsiteX8" fmla="*/ 736603 w 1739194"/>
              <a:gd name="connsiteY8" fmla="*/ 117475 h 1945235"/>
              <a:gd name="connsiteX9" fmla="*/ 773736 w 1739194"/>
              <a:gd name="connsiteY9" fmla="*/ 124902 h 1945235"/>
              <a:gd name="connsiteX10" fmla="*/ 825722 w 1739194"/>
              <a:gd name="connsiteY10" fmla="*/ 139756 h 1945235"/>
              <a:gd name="connsiteX11" fmla="*/ 914841 w 1739194"/>
              <a:gd name="connsiteY11" fmla="*/ 184319 h 1945235"/>
              <a:gd name="connsiteX12" fmla="*/ 914841 w 1739194"/>
              <a:gd name="connsiteY12" fmla="*/ 184319 h 1945235"/>
              <a:gd name="connsiteX13" fmla="*/ 937121 w 1739194"/>
              <a:gd name="connsiteY13" fmla="*/ 199173 h 1945235"/>
              <a:gd name="connsiteX14" fmla="*/ 959401 w 1739194"/>
              <a:gd name="connsiteY14" fmla="*/ 221454 h 1945235"/>
              <a:gd name="connsiteX15" fmla="*/ 981681 w 1739194"/>
              <a:gd name="connsiteY15" fmla="*/ 228882 h 1945235"/>
              <a:gd name="connsiteX16" fmla="*/ 1018814 w 1739194"/>
              <a:gd name="connsiteY16" fmla="*/ 258590 h 1945235"/>
              <a:gd name="connsiteX17" fmla="*/ 1048520 w 1739194"/>
              <a:gd name="connsiteY17" fmla="*/ 280871 h 1945235"/>
              <a:gd name="connsiteX18" fmla="*/ 1070800 w 1739194"/>
              <a:gd name="connsiteY18" fmla="*/ 295725 h 1945235"/>
              <a:gd name="connsiteX19" fmla="*/ 1085653 w 1739194"/>
              <a:gd name="connsiteY19" fmla="*/ 318007 h 1945235"/>
              <a:gd name="connsiteX20" fmla="*/ 1115359 w 1739194"/>
              <a:gd name="connsiteY20" fmla="*/ 332861 h 1945235"/>
              <a:gd name="connsiteX21" fmla="*/ 1137639 w 1739194"/>
              <a:gd name="connsiteY21" fmla="*/ 347715 h 1945235"/>
              <a:gd name="connsiteX22" fmla="*/ 1174772 w 1739194"/>
              <a:gd name="connsiteY22" fmla="*/ 384851 h 1945235"/>
              <a:gd name="connsiteX23" fmla="*/ 1189625 w 1739194"/>
              <a:gd name="connsiteY23" fmla="*/ 407132 h 1945235"/>
              <a:gd name="connsiteX24" fmla="*/ 1211905 w 1739194"/>
              <a:gd name="connsiteY24" fmla="*/ 414559 h 1945235"/>
              <a:gd name="connsiteX25" fmla="*/ 1234185 w 1739194"/>
              <a:gd name="connsiteY25" fmla="*/ 459122 h 1945235"/>
              <a:gd name="connsiteX26" fmla="*/ 1249038 w 1739194"/>
              <a:gd name="connsiteY26" fmla="*/ 488830 h 1945235"/>
              <a:gd name="connsiteX27" fmla="*/ 1308451 w 1739194"/>
              <a:gd name="connsiteY27" fmla="*/ 548247 h 1945235"/>
              <a:gd name="connsiteX28" fmla="*/ 1330731 w 1739194"/>
              <a:gd name="connsiteY28" fmla="*/ 570528 h 1945235"/>
              <a:gd name="connsiteX29" fmla="*/ 1360437 w 1739194"/>
              <a:gd name="connsiteY29" fmla="*/ 607664 h 1945235"/>
              <a:gd name="connsiteX30" fmla="*/ 1390144 w 1739194"/>
              <a:gd name="connsiteY30" fmla="*/ 667081 h 1945235"/>
              <a:gd name="connsiteX31" fmla="*/ 1427277 w 1739194"/>
              <a:gd name="connsiteY31" fmla="*/ 733924 h 1945235"/>
              <a:gd name="connsiteX32" fmla="*/ 1442130 w 1739194"/>
              <a:gd name="connsiteY32" fmla="*/ 756206 h 1945235"/>
              <a:gd name="connsiteX33" fmla="*/ 1449556 w 1739194"/>
              <a:gd name="connsiteY33" fmla="*/ 778487 h 1945235"/>
              <a:gd name="connsiteX34" fmla="*/ 1464410 w 1739194"/>
              <a:gd name="connsiteY34" fmla="*/ 815623 h 1945235"/>
              <a:gd name="connsiteX35" fmla="*/ 1471836 w 1739194"/>
              <a:gd name="connsiteY35" fmla="*/ 845331 h 1945235"/>
              <a:gd name="connsiteX36" fmla="*/ 1486689 w 1739194"/>
              <a:gd name="connsiteY36" fmla="*/ 875039 h 1945235"/>
              <a:gd name="connsiteX37" fmla="*/ 1494116 w 1739194"/>
              <a:gd name="connsiteY37" fmla="*/ 897321 h 1945235"/>
              <a:gd name="connsiteX38" fmla="*/ 1508969 w 1739194"/>
              <a:gd name="connsiteY38" fmla="*/ 949310 h 1945235"/>
              <a:gd name="connsiteX39" fmla="*/ 1516396 w 1739194"/>
              <a:gd name="connsiteY39" fmla="*/ 971592 h 1945235"/>
              <a:gd name="connsiteX40" fmla="*/ 1538676 w 1739194"/>
              <a:gd name="connsiteY40" fmla="*/ 1001300 h 1945235"/>
              <a:gd name="connsiteX41" fmla="*/ 1553529 w 1739194"/>
              <a:gd name="connsiteY41" fmla="*/ 1045863 h 1945235"/>
              <a:gd name="connsiteX42" fmla="*/ 1560955 w 1739194"/>
              <a:gd name="connsiteY42" fmla="*/ 1082998 h 1945235"/>
              <a:gd name="connsiteX43" fmla="*/ 1575809 w 1739194"/>
              <a:gd name="connsiteY43" fmla="*/ 1112707 h 1945235"/>
              <a:gd name="connsiteX44" fmla="*/ 1598088 w 1739194"/>
              <a:gd name="connsiteY44" fmla="*/ 1179551 h 1945235"/>
              <a:gd name="connsiteX45" fmla="*/ 1605515 w 1739194"/>
              <a:gd name="connsiteY45" fmla="*/ 1201832 h 1945235"/>
              <a:gd name="connsiteX46" fmla="*/ 1620368 w 1739194"/>
              <a:gd name="connsiteY46" fmla="*/ 1238967 h 1945235"/>
              <a:gd name="connsiteX47" fmla="*/ 1635221 w 1739194"/>
              <a:gd name="connsiteY47" fmla="*/ 1320665 h 1945235"/>
              <a:gd name="connsiteX48" fmla="*/ 1642648 w 1739194"/>
              <a:gd name="connsiteY48" fmla="*/ 1342947 h 1945235"/>
              <a:gd name="connsiteX49" fmla="*/ 1650075 w 1739194"/>
              <a:gd name="connsiteY49" fmla="*/ 1372655 h 1945235"/>
              <a:gd name="connsiteX50" fmla="*/ 1664928 w 1739194"/>
              <a:gd name="connsiteY50" fmla="*/ 1432072 h 1945235"/>
              <a:gd name="connsiteX51" fmla="*/ 1687208 w 1739194"/>
              <a:gd name="connsiteY51" fmla="*/ 1543479 h 1945235"/>
              <a:gd name="connsiteX52" fmla="*/ 1709487 w 1739194"/>
              <a:gd name="connsiteY52" fmla="*/ 1632604 h 1945235"/>
              <a:gd name="connsiteX53" fmla="*/ 1716914 w 1739194"/>
              <a:gd name="connsiteY53" fmla="*/ 1773719 h 1945235"/>
              <a:gd name="connsiteX54" fmla="*/ 1724340 w 1739194"/>
              <a:gd name="connsiteY54" fmla="*/ 1825708 h 1945235"/>
              <a:gd name="connsiteX55" fmla="*/ 1739194 w 1739194"/>
              <a:gd name="connsiteY55" fmla="*/ 1922261 h 1945235"/>
              <a:gd name="connsiteX56" fmla="*/ 1724340 w 1739194"/>
              <a:gd name="connsiteY56" fmla="*/ 1937115 h 1945235"/>
              <a:gd name="connsiteX57" fmla="*/ 335566 w 1739194"/>
              <a:gd name="connsiteY57" fmla="*/ 1937115 h 1945235"/>
              <a:gd name="connsiteX58" fmla="*/ 216741 w 1739194"/>
              <a:gd name="connsiteY58" fmla="*/ 1922261 h 1945235"/>
              <a:gd name="connsiteX59" fmla="*/ 8796 w 1739194"/>
              <a:gd name="connsiteY59" fmla="*/ 1899979 h 1945235"/>
              <a:gd name="connsiteX60" fmla="*/ 1369 w 1739194"/>
              <a:gd name="connsiteY60" fmla="*/ 1721728 h 1945235"/>
              <a:gd name="connsiteX61" fmla="*/ 1370 w 1739194"/>
              <a:gd name="connsiteY61" fmla="*/ 1342947 h 1945235"/>
              <a:gd name="connsiteX62" fmla="*/ 1369 w 1739194"/>
              <a:gd name="connsiteY62" fmla="*/ 808195 h 1945235"/>
              <a:gd name="connsiteX63" fmla="*/ 1370 w 1739194"/>
              <a:gd name="connsiteY63" fmla="*/ 340289 h 1945235"/>
              <a:gd name="connsiteX64" fmla="*/ 8796 w 1739194"/>
              <a:gd name="connsiteY64" fmla="*/ 28351 h 1945235"/>
              <a:gd name="connsiteX65" fmla="*/ 53356 w 1739194"/>
              <a:gd name="connsiteY65" fmla="*/ 6068 h 1945235"/>
              <a:gd name="connsiteX66" fmla="*/ 90489 w 1739194"/>
              <a:gd name="connsiteY66" fmla="*/ 13496 h 1945235"/>
              <a:gd name="connsiteX0" fmla="*/ 118826 w 1767531"/>
              <a:gd name="connsiteY0" fmla="*/ 13496 h 1948908"/>
              <a:gd name="connsiteX1" fmla="*/ 497582 w 1767531"/>
              <a:gd name="connsiteY1" fmla="*/ 28350 h 1948908"/>
              <a:gd name="connsiteX2" fmla="*/ 564422 w 1767531"/>
              <a:gd name="connsiteY2" fmla="*/ 35777 h 1948908"/>
              <a:gd name="connsiteX3" fmla="*/ 623834 w 1767531"/>
              <a:gd name="connsiteY3" fmla="*/ 50631 h 1948908"/>
              <a:gd name="connsiteX4" fmla="*/ 646114 w 1767531"/>
              <a:gd name="connsiteY4" fmla="*/ 65485 h 1948908"/>
              <a:gd name="connsiteX5" fmla="*/ 675821 w 1767531"/>
              <a:gd name="connsiteY5" fmla="*/ 72912 h 1948908"/>
              <a:gd name="connsiteX6" fmla="*/ 712954 w 1767531"/>
              <a:gd name="connsiteY6" fmla="*/ 87767 h 1948908"/>
              <a:gd name="connsiteX7" fmla="*/ 742660 w 1767531"/>
              <a:gd name="connsiteY7" fmla="*/ 102621 h 1948908"/>
              <a:gd name="connsiteX8" fmla="*/ 764940 w 1767531"/>
              <a:gd name="connsiteY8" fmla="*/ 117475 h 1948908"/>
              <a:gd name="connsiteX9" fmla="*/ 802073 w 1767531"/>
              <a:gd name="connsiteY9" fmla="*/ 124902 h 1948908"/>
              <a:gd name="connsiteX10" fmla="*/ 854059 w 1767531"/>
              <a:gd name="connsiteY10" fmla="*/ 139756 h 1948908"/>
              <a:gd name="connsiteX11" fmla="*/ 943178 w 1767531"/>
              <a:gd name="connsiteY11" fmla="*/ 184319 h 1948908"/>
              <a:gd name="connsiteX12" fmla="*/ 943178 w 1767531"/>
              <a:gd name="connsiteY12" fmla="*/ 184319 h 1948908"/>
              <a:gd name="connsiteX13" fmla="*/ 965458 w 1767531"/>
              <a:gd name="connsiteY13" fmla="*/ 199173 h 1948908"/>
              <a:gd name="connsiteX14" fmla="*/ 987738 w 1767531"/>
              <a:gd name="connsiteY14" fmla="*/ 221454 h 1948908"/>
              <a:gd name="connsiteX15" fmla="*/ 1010018 w 1767531"/>
              <a:gd name="connsiteY15" fmla="*/ 228882 h 1948908"/>
              <a:gd name="connsiteX16" fmla="*/ 1047151 w 1767531"/>
              <a:gd name="connsiteY16" fmla="*/ 258590 h 1948908"/>
              <a:gd name="connsiteX17" fmla="*/ 1076857 w 1767531"/>
              <a:gd name="connsiteY17" fmla="*/ 280871 h 1948908"/>
              <a:gd name="connsiteX18" fmla="*/ 1099137 w 1767531"/>
              <a:gd name="connsiteY18" fmla="*/ 295725 h 1948908"/>
              <a:gd name="connsiteX19" fmla="*/ 1113990 w 1767531"/>
              <a:gd name="connsiteY19" fmla="*/ 318007 h 1948908"/>
              <a:gd name="connsiteX20" fmla="*/ 1143696 w 1767531"/>
              <a:gd name="connsiteY20" fmla="*/ 332861 h 1948908"/>
              <a:gd name="connsiteX21" fmla="*/ 1165976 w 1767531"/>
              <a:gd name="connsiteY21" fmla="*/ 347715 h 1948908"/>
              <a:gd name="connsiteX22" fmla="*/ 1203109 w 1767531"/>
              <a:gd name="connsiteY22" fmla="*/ 384851 h 1948908"/>
              <a:gd name="connsiteX23" fmla="*/ 1217962 w 1767531"/>
              <a:gd name="connsiteY23" fmla="*/ 407132 h 1948908"/>
              <a:gd name="connsiteX24" fmla="*/ 1240242 w 1767531"/>
              <a:gd name="connsiteY24" fmla="*/ 414559 h 1948908"/>
              <a:gd name="connsiteX25" fmla="*/ 1262522 w 1767531"/>
              <a:gd name="connsiteY25" fmla="*/ 459122 h 1948908"/>
              <a:gd name="connsiteX26" fmla="*/ 1277375 w 1767531"/>
              <a:gd name="connsiteY26" fmla="*/ 488830 h 1948908"/>
              <a:gd name="connsiteX27" fmla="*/ 1336788 w 1767531"/>
              <a:gd name="connsiteY27" fmla="*/ 548247 h 1948908"/>
              <a:gd name="connsiteX28" fmla="*/ 1359068 w 1767531"/>
              <a:gd name="connsiteY28" fmla="*/ 570528 h 1948908"/>
              <a:gd name="connsiteX29" fmla="*/ 1388774 w 1767531"/>
              <a:gd name="connsiteY29" fmla="*/ 607664 h 1948908"/>
              <a:gd name="connsiteX30" fmla="*/ 1418481 w 1767531"/>
              <a:gd name="connsiteY30" fmla="*/ 667081 h 1948908"/>
              <a:gd name="connsiteX31" fmla="*/ 1455614 w 1767531"/>
              <a:gd name="connsiteY31" fmla="*/ 733924 h 1948908"/>
              <a:gd name="connsiteX32" fmla="*/ 1470467 w 1767531"/>
              <a:gd name="connsiteY32" fmla="*/ 756206 h 1948908"/>
              <a:gd name="connsiteX33" fmla="*/ 1477893 w 1767531"/>
              <a:gd name="connsiteY33" fmla="*/ 778487 h 1948908"/>
              <a:gd name="connsiteX34" fmla="*/ 1492747 w 1767531"/>
              <a:gd name="connsiteY34" fmla="*/ 815623 h 1948908"/>
              <a:gd name="connsiteX35" fmla="*/ 1500173 w 1767531"/>
              <a:gd name="connsiteY35" fmla="*/ 845331 h 1948908"/>
              <a:gd name="connsiteX36" fmla="*/ 1515026 w 1767531"/>
              <a:gd name="connsiteY36" fmla="*/ 875039 h 1948908"/>
              <a:gd name="connsiteX37" fmla="*/ 1522453 w 1767531"/>
              <a:gd name="connsiteY37" fmla="*/ 897321 h 1948908"/>
              <a:gd name="connsiteX38" fmla="*/ 1537306 w 1767531"/>
              <a:gd name="connsiteY38" fmla="*/ 949310 h 1948908"/>
              <a:gd name="connsiteX39" fmla="*/ 1544733 w 1767531"/>
              <a:gd name="connsiteY39" fmla="*/ 971592 h 1948908"/>
              <a:gd name="connsiteX40" fmla="*/ 1567013 w 1767531"/>
              <a:gd name="connsiteY40" fmla="*/ 1001300 h 1948908"/>
              <a:gd name="connsiteX41" fmla="*/ 1581866 w 1767531"/>
              <a:gd name="connsiteY41" fmla="*/ 1045863 h 1948908"/>
              <a:gd name="connsiteX42" fmla="*/ 1589292 w 1767531"/>
              <a:gd name="connsiteY42" fmla="*/ 1082998 h 1948908"/>
              <a:gd name="connsiteX43" fmla="*/ 1604146 w 1767531"/>
              <a:gd name="connsiteY43" fmla="*/ 1112707 h 1948908"/>
              <a:gd name="connsiteX44" fmla="*/ 1626425 w 1767531"/>
              <a:gd name="connsiteY44" fmla="*/ 1179551 h 1948908"/>
              <a:gd name="connsiteX45" fmla="*/ 1633852 w 1767531"/>
              <a:gd name="connsiteY45" fmla="*/ 1201832 h 1948908"/>
              <a:gd name="connsiteX46" fmla="*/ 1648705 w 1767531"/>
              <a:gd name="connsiteY46" fmla="*/ 1238967 h 1948908"/>
              <a:gd name="connsiteX47" fmla="*/ 1663558 w 1767531"/>
              <a:gd name="connsiteY47" fmla="*/ 1320665 h 1948908"/>
              <a:gd name="connsiteX48" fmla="*/ 1670985 w 1767531"/>
              <a:gd name="connsiteY48" fmla="*/ 1342947 h 1948908"/>
              <a:gd name="connsiteX49" fmla="*/ 1678412 w 1767531"/>
              <a:gd name="connsiteY49" fmla="*/ 1372655 h 1948908"/>
              <a:gd name="connsiteX50" fmla="*/ 1693265 w 1767531"/>
              <a:gd name="connsiteY50" fmla="*/ 1432072 h 1948908"/>
              <a:gd name="connsiteX51" fmla="*/ 1715545 w 1767531"/>
              <a:gd name="connsiteY51" fmla="*/ 1543479 h 1948908"/>
              <a:gd name="connsiteX52" fmla="*/ 1737824 w 1767531"/>
              <a:gd name="connsiteY52" fmla="*/ 1632604 h 1948908"/>
              <a:gd name="connsiteX53" fmla="*/ 1745251 w 1767531"/>
              <a:gd name="connsiteY53" fmla="*/ 1773719 h 1948908"/>
              <a:gd name="connsiteX54" fmla="*/ 1752677 w 1767531"/>
              <a:gd name="connsiteY54" fmla="*/ 1825708 h 1948908"/>
              <a:gd name="connsiteX55" fmla="*/ 1767531 w 1767531"/>
              <a:gd name="connsiteY55" fmla="*/ 1922261 h 1948908"/>
              <a:gd name="connsiteX56" fmla="*/ 1752677 w 1767531"/>
              <a:gd name="connsiteY56" fmla="*/ 1937115 h 1948908"/>
              <a:gd name="connsiteX57" fmla="*/ 363903 w 1767531"/>
              <a:gd name="connsiteY57" fmla="*/ 1937115 h 1948908"/>
              <a:gd name="connsiteX58" fmla="*/ 245078 w 1767531"/>
              <a:gd name="connsiteY58" fmla="*/ 1922261 h 1948908"/>
              <a:gd name="connsiteX59" fmla="*/ 0 w 1767531"/>
              <a:gd name="connsiteY59" fmla="*/ 1922261 h 1948908"/>
              <a:gd name="connsiteX60" fmla="*/ 29706 w 1767531"/>
              <a:gd name="connsiteY60" fmla="*/ 1721728 h 1948908"/>
              <a:gd name="connsiteX61" fmla="*/ 29707 w 1767531"/>
              <a:gd name="connsiteY61" fmla="*/ 1342947 h 1948908"/>
              <a:gd name="connsiteX62" fmla="*/ 29706 w 1767531"/>
              <a:gd name="connsiteY62" fmla="*/ 808195 h 1948908"/>
              <a:gd name="connsiteX63" fmla="*/ 29707 w 1767531"/>
              <a:gd name="connsiteY63" fmla="*/ 340289 h 1948908"/>
              <a:gd name="connsiteX64" fmla="*/ 37133 w 1767531"/>
              <a:gd name="connsiteY64" fmla="*/ 28351 h 1948908"/>
              <a:gd name="connsiteX65" fmla="*/ 81693 w 1767531"/>
              <a:gd name="connsiteY65" fmla="*/ 6068 h 1948908"/>
              <a:gd name="connsiteX66" fmla="*/ 118826 w 1767531"/>
              <a:gd name="connsiteY66" fmla="*/ 13496 h 1948908"/>
              <a:gd name="connsiteX0" fmla="*/ 118826 w 1767531"/>
              <a:gd name="connsiteY0" fmla="*/ 13496 h 1955934"/>
              <a:gd name="connsiteX1" fmla="*/ 497582 w 1767531"/>
              <a:gd name="connsiteY1" fmla="*/ 28350 h 1955934"/>
              <a:gd name="connsiteX2" fmla="*/ 564422 w 1767531"/>
              <a:gd name="connsiteY2" fmla="*/ 35777 h 1955934"/>
              <a:gd name="connsiteX3" fmla="*/ 623834 w 1767531"/>
              <a:gd name="connsiteY3" fmla="*/ 50631 h 1955934"/>
              <a:gd name="connsiteX4" fmla="*/ 646114 w 1767531"/>
              <a:gd name="connsiteY4" fmla="*/ 65485 h 1955934"/>
              <a:gd name="connsiteX5" fmla="*/ 675821 w 1767531"/>
              <a:gd name="connsiteY5" fmla="*/ 72912 h 1955934"/>
              <a:gd name="connsiteX6" fmla="*/ 712954 w 1767531"/>
              <a:gd name="connsiteY6" fmla="*/ 87767 h 1955934"/>
              <a:gd name="connsiteX7" fmla="*/ 742660 w 1767531"/>
              <a:gd name="connsiteY7" fmla="*/ 102621 h 1955934"/>
              <a:gd name="connsiteX8" fmla="*/ 764940 w 1767531"/>
              <a:gd name="connsiteY8" fmla="*/ 117475 h 1955934"/>
              <a:gd name="connsiteX9" fmla="*/ 802073 w 1767531"/>
              <a:gd name="connsiteY9" fmla="*/ 124902 h 1955934"/>
              <a:gd name="connsiteX10" fmla="*/ 854059 w 1767531"/>
              <a:gd name="connsiteY10" fmla="*/ 139756 h 1955934"/>
              <a:gd name="connsiteX11" fmla="*/ 943178 w 1767531"/>
              <a:gd name="connsiteY11" fmla="*/ 184319 h 1955934"/>
              <a:gd name="connsiteX12" fmla="*/ 943178 w 1767531"/>
              <a:gd name="connsiteY12" fmla="*/ 184319 h 1955934"/>
              <a:gd name="connsiteX13" fmla="*/ 965458 w 1767531"/>
              <a:gd name="connsiteY13" fmla="*/ 199173 h 1955934"/>
              <a:gd name="connsiteX14" fmla="*/ 987738 w 1767531"/>
              <a:gd name="connsiteY14" fmla="*/ 221454 h 1955934"/>
              <a:gd name="connsiteX15" fmla="*/ 1010018 w 1767531"/>
              <a:gd name="connsiteY15" fmla="*/ 228882 h 1955934"/>
              <a:gd name="connsiteX16" fmla="*/ 1047151 w 1767531"/>
              <a:gd name="connsiteY16" fmla="*/ 258590 h 1955934"/>
              <a:gd name="connsiteX17" fmla="*/ 1076857 w 1767531"/>
              <a:gd name="connsiteY17" fmla="*/ 280871 h 1955934"/>
              <a:gd name="connsiteX18" fmla="*/ 1099137 w 1767531"/>
              <a:gd name="connsiteY18" fmla="*/ 295725 h 1955934"/>
              <a:gd name="connsiteX19" fmla="*/ 1113990 w 1767531"/>
              <a:gd name="connsiteY19" fmla="*/ 318007 h 1955934"/>
              <a:gd name="connsiteX20" fmla="*/ 1143696 w 1767531"/>
              <a:gd name="connsiteY20" fmla="*/ 332861 h 1955934"/>
              <a:gd name="connsiteX21" fmla="*/ 1165976 w 1767531"/>
              <a:gd name="connsiteY21" fmla="*/ 347715 h 1955934"/>
              <a:gd name="connsiteX22" fmla="*/ 1203109 w 1767531"/>
              <a:gd name="connsiteY22" fmla="*/ 384851 h 1955934"/>
              <a:gd name="connsiteX23" fmla="*/ 1217962 w 1767531"/>
              <a:gd name="connsiteY23" fmla="*/ 407132 h 1955934"/>
              <a:gd name="connsiteX24" fmla="*/ 1240242 w 1767531"/>
              <a:gd name="connsiteY24" fmla="*/ 414559 h 1955934"/>
              <a:gd name="connsiteX25" fmla="*/ 1262522 w 1767531"/>
              <a:gd name="connsiteY25" fmla="*/ 459122 h 1955934"/>
              <a:gd name="connsiteX26" fmla="*/ 1277375 w 1767531"/>
              <a:gd name="connsiteY26" fmla="*/ 488830 h 1955934"/>
              <a:gd name="connsiteX27" fmla="*/ 1336788 w 1767531"/>
              <a:gd name="connsiteY27" fmla="*/ 548247 h 1955934"/>
              <a:gd name="connsiteX28" fmla="*/ 1359068 w 1767531"/>
              <a:gd name="connsiteY28" fmla="*/ 570528 h 1955934"/>
              <a:gd name="connsiteX29" fmla="*/ 1388774 w 1767531"/>
              <a:gd name="connsiteY29" fmla="*/ 607664 h 1955934"/>
              <a:gd name="connsiteX30" fmla="*/ 1418481 w 1767531"/>
              <a:gd name="connsiteY30" fmla="*/ 667081 h 1955934"/>
              <a:gd name="connsiteX31" fmla="*/ 1455614 w 1767531"/>
              <a:gd name="connsiteY31" fmla="*/ 733924 h 1955934"/>
              <a:gd name="connsiteX32" fmla="*/ 1470467 w 1767531"/>
              <a:gd name="connsiteY32" fmla="*/ 756206 h 1955934"/>
              <a:gd name="connsiteX33" fmla="*/ 1477893 w 1767531"/>
              <a:gd name="connsiteY33" fmla="*/ 778487 h 1955934"/>
              <a:gd name="connsiteX34" fmla="*/ 1492747 w 1767531"/>
              <a:gd name="connsiteY34" fmla="*/ 815623 h 1955934"/>
              <a:gd name="connsiteX35" fmla="*/ 1500173 w 1767531"/>
              <a:gd name="connsiteY35" fmla="*/ 845331 h 1955934"/>
              <a:gd name="connsiteX36" fmla="*/ 1515026 w 1767531"/>
              <a:gd name="connsiteY36" fmla="*/ 875039 h 1955934"/>
              <a:gd name="connsiteX37" fmla="*/ 1522453 w 1767531"/>
              <a:gd name="connsiteY37" fmla="*/ 897321 h 1955934"/>
              <a:gd name="connsiteX38" fmla="*/ 1537306 w 1767531"/>
              <a:gd name="connsiteY38" fmla="*/ 949310 h 1955934"/>
              <a:gd name="connsiteX39" fmla="*/ 1544733 w 1767531"/>
              <a:gd name="connsiteY39" fmla="*/ 971592 h 1955934"/>
              <a:gd name="connsiteX40" fmla="*/ 1567013 w 1767531"/>
              <a:gd name="connsiteY40" fmla="*/ 1001300 h 1955934"/>
              <a:gd name="connsiteX41" fmla="*/ 1581866 w 1767531"/>
              <a:gd name="connsiteY41" fmla="*/ 1045863 h 1955934"/>
              <a:gd name="connsiteX42" fmla="*/ 1589292 w 1767531"/>
              <a:gd name="connsiteY42" fmla="*/ 1082998 h 1955934"/>
              <a:gd name="connsiteX43" fmla="*/ 1604146 w 1767531"/>
              <a:gd name="connsiteY43" fmla="*/ 1112707 h 1955934"/>
              <a:gd name="connsiteX44" fmla="*/ 1626425 w 1767531"/>
              <a:gd name="connsiteY44" fmla="*/ 1179551 h 1955934"/>
              <a:gd name="connsiteX45" fmla="*/ 1633852 w 1767531"/>
              <a:gd name="connsiteY45" fmla="*/ 1201832 h 1955934"/>
              <a:gd name="connsiteX46" fmla="*/ 1648705 w 1767531"/>
              <a:gd name="connsiteY46" fmla="*/ 1238967 h 1955934"/>
              <a:gd name="connsiteX47" fmla="*/ 1663558 w 1767531"/>
              <a:gd name="connsiteY47" fmla="*/ 1320665 h 1955934"/>
              <a:gd name="connsiteX48" fmla="*/ 1670985 w 1767531"/>
              <a:gd name="connsiteY48" fmla="*/ 1342947 h 1955934"/>
              <a:gd name="connsiteX49" fmla="*/ 1678412 w 1767531"/>
              <a:gd name="connsiteY49" fmla="*/ 1372655 h 1955934"/>
              <a:gd name="connsiteX50" fmla="*/ 1693265 w 1767531"/>
              <a:gd name="connsiteY50" fmla="*/ 1432072 h 1955934"/>
              <a:gd name="connsiteX51" fmla="*/ 1715545 w 1767531"/>
              <a:gd name="connsiteY51" fmla="*/ 1543479 h 1955934"/>
              <a:gd name="connsiteX52" fmla="*/ 1737824 w 1767531"/>
              <a:gd name="connsiteY52" fmla="*/ 1632604 h 1955934"/>
              <a:gd name="connsiteX53" fmla="*/ 1745251 w 1767531"/>
              <a:gd name="connsiteY53" fmla="*/ 1773719 h 1955934"/>
              <a:gd name="connsiteX54" fmla="*/ 1752677 w 1767531"/>
              <a:gd name="connsiteY54" fmla="*/ 1825708 h 1955934"/>
              <a:gd name="connsiteX55" fmla="*/ 1767531 w 1767531"/>
              <a:gd name="connsiteY55" fmla="*/ 1922261 h 1955934"/>
              <a:gd name="connsiteX56" fmla="*/ 1752677 w 1767531"/>
              <a:gd name="connsiteY56" fmla="*/ 1937115 h 1955934"/>
              <a:gd name="connsiteX57" fmla="*/ 363903 w 1767531"/>
              <a:gd name="connsiteY57" fmla="*/ 1937115 h 1955934"/>
              <a:gd name="connsiteX58" fmla="*/ 252505 w 1767531"/>
              <a:gd name="connsiteY58" fmla="*/ 1944542 h 1955934"/>
              <a:gd name="connsiteX59" fmla="*/ 0 w 1767531"/>
              <a:gd name="connsiteY59" fmla="*/ 1922261 h 1955934"/>
              <a:gd name="connsiteX60" fmla="*/ 29706 w 1767531"/>
              <a:gd name="connsiteY60" fmla="*/ 1721728 h 1955934"/>
              <a:gd name="connsiteX61" fmla="*/ 29707 w 1767531"/>
              <a:gd name="connsiteY61" fmla="*/ 1342947 h 1955934"/>
              <a:gd name="connsiteX62" fmla="*/ 29706 w 1767531"/>
              <a:gd name="connsiteY62" fmla="*/ 808195 h 1955934"/>
              <a:gd name="connsiteX63" fmla="*/ 29707 w 1767531"/>
              <a:gd name="connsiteY63" fmla="*/ 340289 h 1955934"/>
              <a:gd name="connsiteX64" fmla="*/ 37133 w 1767531"/>
              <a:gd name="connsiteY64" fmla="*/ 28351 h 1955934"/>
              <a:gd name="connsiteX65" fmla="*/ 81693 w 1767531"/>
              <a:gd name="connsiteY65" fmla="*/ 6068 h 1955934"/>
              <a:gd name="connsiteX66" fmla="*/ 118826 w 1767531"/>
              <a:gd name="connsiteY66" fmla="*/ 13496 h 1955934"/>
              <a:gd name="connsiteX0" fmla="*/ 96546 w 1745251"/>
              <a:gd name="connsiteY0" fmla="*/ 13496 h 1955934"/>
              <a:gd name="connsiteX1" fmla="*/ 475302 w 1745251"/>
              <a:gd name="connsiteY1" fmla="*/ 28350 h 1955934"/>
              <a:gd name="connsiteX2" fmla="*/ 542142 w 1745251"/>
              <a:gd name="connsiteY2" fmla="*/ 35777 h 1955934"/>
              <a:gd name="connsiteX3" fmla="*/ 601554 w 1745251"/>
              <a:gd name="connsiteY3" fmla="*/ 50631 h 1955934"/>
              <a:gd name="connsiteX4" fmla="*/ 623834 w 1745251"/>
              <a:gd name="connsiteY4" fmla="*/ 65485 h 1955934"/>
              <a:gd name="connsiteX5" fmla="*/ 653541 w 1745251"/>
              <a:gd name="connsiteY5" fmla="*/ 72912 h 1955934"/>
              <a:gd name="connsiteX6" fmla="*/ 690674 w 1745251"/>
              <a:gd name="connsiteY6" fmla="*/ 87767 h 1955934"/>
              <a:gd name="connsiteX7" fmla="*/ 720380 w 1745251"/>
              <a:gd name="connsiteY7" fmla="*/ 102621 h 1955934"/>
              <a:gd name="connsiteX8" fmla="*/ 742660 w 1745251"/>
              <a:gd name="connsiteY8" fmla="*/ 117475 h 1955934"/>
              <a:gd name="connsiteX9" fmla="*/ 779793 w 1745251"/>
              <a:gd name="connsiteY9" fmla="*/ 124902 h 1955934"/>
              <a:gd name="connsiteX10" fmla="*/ 831779 w 1745251"/>
              <a:gd name="connsiteY10" fmla="*/ 139756 h 1955934"/>
              <a:gd name="connsiteX11" fmla="*/ 920898 w 1745251"/>
              <a:gd name="connsiteY11" fmla="*/ 184319 h 1955934"/>
              <a:gd name="connsiteX12" fmla="*/ 920898 w 1745251"/>
              <a:gd name="connsiteY12" fmla="*/ 184319 h 1955934"/>
              <a:gd name="connsiteX13" fmla="*/ 943178 w 1745251"/>
              <a:gd name="connsiteY13" fmla="*/ 199173 h 1955934"/>
              <a:gd name="connsiteX14" fmla="*/ 965458 w 1745251"/>
              <a:gd name="connsiteY14" fmla="*/ 221454 h 1955934"/>
              <a:gd name="connsiteX15" fmla="*/ 987738 w 1745251"/>
              <a:gd name="connsiteY15" fmla="*/ 228882 h 1955934"/>
              <a:gd name="connsiteX16" fmla="*/ 1024871 w 1745251"/>
              <a:gd name="connsiteY16" fmla="*/ 258590 h 1955934"/>
              <a:gd name="connsiteX17" fmla="*/ 1054577 w 1745251"/>
              <a:gd name="connsiteY17" fmla="*/ 280871 h 1955934"/>
              <a:gd name="connsiteX18" fmla="*/ 1076857 w 1745251"/>
              <a:gd name="connsiteY18" fmla="*/ 295725 h 1955934"/>
              <a:gd name="connsiteX19" fmla="*/ 1091710 w 1745251"/>
              <a:gd name="connsiteY19" fmla="*/ 318007 h 1955934"/>
              <a:gd name="connsiteX20" fmla="*/ 1121416 w 1745251"/>
              <a:gd name="connsiteY20" fmla="*/ 332861 h 1955934"/>
              <a:gd name="connsiteX21" fmla="*/ 1143696 w 1745251"/>
              <a:gd name="connsiteY21" fmla="*/ 347715 h 1955934"/>
              <a:gd name="connsiteX22" fmla="*/ 1180829 w 1745251"/>
              <a:gd name="connsiteY22" fmla="*/ 384851 h 1955934"/>
              <a:gd name="connsiteX23" fmla="*/ 1195682 w 1745251"/>
              <a:gd name="connsiteY23" fmla="*/ 407132 h 1955934"/>
              <a:gd name="connsiteX24" fmla="*/ 1217962 w 1745251"/>
              <a:gd name="connsiteY24" fmla="*/ 414559 h 1955934"/>
              <a:gd name="connsiteX25" fmla="*/ 1240242 w 1745251"/>
              <a:gd name="connsiteY25" fmla="*/ 459122 h 1955934"/>
              <a:gd name="connsiteX26" fmla="*/ 1255095 w 1745251"/>
              <a:gd name="connsiteY26" fmla="*/ 488830 h 1955934"/>
              <a:gd name="connsiteX27" fmla="*/ 1314508 w 1745251"/>
              <a:gd name="connsiteY27" fmla="*/ 548247 h 1955934"/>
              <a:gd name="connsiteX28" fmla="*/ 1336788 w 1745251"/>
              <a:gd name="connsiteY28" fmla="*/ 570528 h 1955934"/>
              <a:gd name="connsiteX29" fmla="*/ 1366494 w 1745251"/>
              <a:gd name="connsiteY29" fmla="*/ 607664 h 1955934"/>
              <a:gd name="connsiteX30" fmla="*/ 1396201 w 1745251"/>
              <a:gd name="connsiteY30" fmla="*/ 667081 h 1955934"/>
              <a:gd name="connsiteX31" fmla="*/ 1433334 w 1745251"/>
              <a:gd name="connsiteY31" fmla="*/ 733924 h 1955934"/>
              <a:gd name="connsiteX32" fmla="*/ 1448187 w 1745251"/>
              <a:gd name="connsiteY32" fmla="*/ 756206 h 1955934"/>
              <a:gd name="connsiteX33" fmla="*/ 1455613 w 1745251"/>
              <a:gd name="connsiteY33" fmla="*/ 778487 h 1955934"/>
              <a:gd name="connsiteX34" fmla="*/ 1470467 w 1745251"/>
              <a:gd name="connsiteY34" fmla="*/ 815623 h 1955934"/>
              <a:gd name="connsiteX35" fmla="*/ 1477893 w 1745251"/>
              <a:gd name="connsiteY35" fmla="*/ 845331 h 1955934"/>
              <a:gd name="connsiteX36" fmla="*/ 1492746 w 1745251"/>
              <a:gd name="connsiteY36" fmla="*/ 875039 h 1955934"/>
              <a:gd name="connsiteX37" fmla="*/ 1500173 w 1745251"/>
              <a:gd name="connsiteY37" fmla="*/ 897321 h 1955934"/>
              <a:gd name="connsiteX38" fmla="*/ 1515026 w 1745251"/>
              <a:gd name="connsiteY38" fmla="*/ 949310 h 1955934"/>
              <a:gd name="connsiteX39" fmla="*/ 1522453 w 1745251"/>
              <a:gd name="connsiteY39" fmla="*/ 971592 h 1955934"/>
              <a:gd name="connsiteX40" fmla="*/ 1544733 w 1745251"/>
              <a:gd name="connsiteY40" fmla="*/ 1001300 h 1955934"/>
              <a:gd name="connsiteX41" fmla="*/ 1559586 w 1745251"/>
              <a:gd name="connsiteY41" fmla="*/ 1045863 h 1955934"/>
              <a:gd name="connsiteX42" fmla="*/ 1567012 w 1745251"/>
              <a:gd name="connsiteY42" fmla="*/ 1082998 h 1955934"/>
              <a:gd name="connsiteX43" fmla="*/ 1581866 w 1745251"/>
              <a:gd name="connsiteY43" fmla="*/ 1112707 h 1955934"/>
              <a:gd name="connsiteX44" fmla="*/ 1604145 w 1745251"/>
              <a:gd name="connsiteY44" fmla="*/ 1179551 h 1955934"/>
              <a:gd name="connsiteX45" fmla="*/ 1611572 w 1745251"/>
              <a:gd name="connsiteY45" fmla="*/ 1201832 h 1955934"/>
              <a:gd name="connsiteX46" fmla="*/ 1626425 w 1745251"/>
              <a:gd name="connsiteY46" fmla="*/ 1238967 h 1955934"/>
              <a:gd name="connsiteX47" fmla="*/ 1641278 w 1745251"/>
              <a:gd name="connsiteY47" fmla="*/ 1320665 h 1955934"/>
              <a:gd name="connsiteX48" fmla="*/ 1648705 w 1745251"/>
              <a:gd name="connsiteY48" fmla="*/ 1342947 h 1955934"/>
              <a:gd name="connsiteX49" fmla="*/ 1656132 w 1745251"/>
              <a:gd name="connsiteY49" fmla="*/ 1372655 h 1955934"/>
              <a:gd name="connsiteX50" fmla="*/ 1670985 w 1745251"/>
              <a:gd name="connsiteY50" fmla="*/ 1432072 h 1955934"/>
              <a:gd name="connsiteX51" fmla="*/ 1693265 w 1745251"/>
              <a:gd name="connsiteY51" fmla="*/ 1543479 h 1955934"/>
              <a:gd name="connsiteX52" fmla="*/ 1715544 w 1745251"/>
              <a:gd name="connsiteY52" fmla="*/ 1632604 h 1955934"/>
              <a:gd name="connsiteX53" fmla="*/ 1722971 w 1745251"/>
              <a:gd name="connsiteY53" fmla="*/ 1773719 h 1955934"/>
              <a:gd name="connsiteX54" fmla="*/ 1730397 w 1745251"/>
              <a:gd name="connsiteY54" fmla="*/ 1825708 h 1955934"/>
              <a:gd name="connsiteX55" fmla="*/ 1745251 w 1745251"/>
              <a:gd name="connsiteY55" fmla="*/ 1922261 h 1955934"/>
              <a:gd name="connsiteX56" fmla="*/ 1730397 w 1745251"/>
              <a:gd name="connsiteY56" fmla="*/ 1937115 h 1955934"/>
              <a:gd name="connsiteX57" fmla="*/ 341623 w 1745251"/>
              <a:gd name="connsiteY57" fmla="*/ 1937115 h 1955934"/>
              <a:gd name="connsiteX58" fmla="*/ 230225 w 1745251"/>
              <a:gd name="connsiteY58" fmla="*/ 1944542 h 1955934"/>
              <a:gd name="connsiteX59" fmla="*/ 0 w 1745251"/>
              <a:gd name="connsiteY59" fmla="*/ 1922261 h 1955934"/>
              <a:gd name="connsiteX60" fmla="*/ 7426 w 1745251"/>
              <a:gd name="connsiteY60" fmla="*/ 1721728 h 1955934"/>
              <a:gd name="connsiteX61" fmla="*/ 7427 w 1745251"/>
              <a:gd name="connsiteY61" fmla="*/ 1342947 h 1955934"/>
              <a:gd name="connsiteX62" fmla="*/ 7426 w 1745251"/>
              <a:gd name="connsiteY62" fmla="*/ 808195 h 1955934"/>
              <a:gd name="connsiteX63" fmla="*/ 7427 w 1745251"/>
              <a:gd name="connsiteY63" fmla="*/ 340289 h 1955934"/>
              <a:gd name="connsiteX64" fmla="*/ 14853 w 1745251"/>
              <a:gd name="connsiteY64" fmla="*/ 28351 h 1955934"/>
              <a:gd name="connsiteX65" fmla="*/ 59413 w 1745251"/>
              <a:gd name="connsiteY65" fmla="*/ 6068 h 1955934"/>
              <a:gd name="connsiteX66" fmla="*/ 96546 w 1745251"/>
              <a:gd name="connsiteY66" fmla="*/ 13496 h 195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745251" h="1955934">
                <a:moveTo>
                  <a:pt x="96546" y="13496"/>
                </a:moveTo>
                <a:cubicBezTo>
                  <a:pt x="165861" y="17210"/>
                  <a:pt x="358091" y="19977"/>
                  <a:pt x="475302" y="28350"/>
                </a:cubicBezTo>
                <a:cubicBezTo>
                  <a:pt x="497662" y="29947"/>
                  <a:pt x="519862" y="33301"/>
                  <a:pt x="542142" y="35777"/>
                </a:cubicBezTo>
                <a:cubicBezTo>
                  <a:pt x="561946" y="40728"/>
                  <a:pt x="584569" y="39307"/>
                  <a:pt x="601554" y="50631"/>
                </a:cubicBezTo>
                <a:cubicBezTo>
                  <a:pt x="608981" y="55582"/>
                  <a:pt x="615630" y="61969"/>
                  <a:pt x="623834" y="65485"/>
                </a:cubicBezTo>
                <a:cubicBezTo>
                  <a:pt x="633216" y="69506"/>
                  <a:pt x="643858" y="69684"/>
                  <a:pt x="653541" y="72912"/>
                </a:cubicBezTo>
                <a:cubicBezTo>
                  <a:pt x="666188" y="77128"/>
                  <a:pt x="678492" y="82352"/>
                  <a:pt x="690674" y="87767"/>
                </a:cubicBezTo>
                <a:cubicBezTo>
                  <a:pt x="700791" y="92264"/>
                  <a:pt x="710768" y="97128"/>
                  <a:pt x="720380" y="102621"/>
                </a:cubicBezTo>
                <a:cubicBezTo>
                  <a:pt x="728130" y="107050"/>
                  <a:pt x="734303" y="114341"/>
                  <a:pt x="742660" y="117475"/>
                </a:cubicBezTo>
                <a:cubicBezTo>
                  <a:pt x="754479" y="121907"/>
                  <a:pt x="767547" y="121840"/>
                  <a:pt x="779793" y="124902"/>
                </a:cubicBezTo>
                <a:cubicBezTo>
                  <a:pt x="797277" y="129273"/>
                  <a:pt x="814450" y="134805"/>
                  <a:pt x="831779" y="139756"/>
                </a:cubicBezTo>
                <a:cubicBezTo>
                  <a:pt x="870665" y="178645"/>
                  <a:pt x="844095" y="158716"/>
                  <a:pt x="920898" y="184319"/>
                </a:cubicBezTo>
                <a:lnTo>
                  <a:pt x="920898" y="184319"/>
                </a:lnTo>
                <a:cubicBezTo>
                  <a:pt x="928325" y="189270"/>
                  <a:pt x="936321" y="193459"/>
                  <a:pt x="943178" y="199173"/>
                </a:cubicBezTo>
                <a:cubicBezTo>
                  <a:pt x="951247" y="205897"/>
                  <a:pt x="956719" y="215628"/>
                  <a:pt x="965458" y="221454"/>
                </a:cubicBezTo>
                <a:cubicBezTo>
                  <a:pt x="971972" y="225797"/>
                  <a:pt x="980311" y="226406"/>
                  <a:pt x="987738" y="228882"/>
                </a:cubicBezTo>
                <a:cubicBezTo>
                  <a:pt x="1015923" y="271162"/>
                  <a:pt x="986239" y="236513"/>
                  <a:pt x="1024871" y="258590"/>
                </a:cubicBezTo>
                <a:cubicBezTo>
                  <a:pt x="1035618" y="264731"/>
                  <a:pt x="1044505" y="273676"/>
                  <a:pt x="1054577" y="280871"/>
                </a:cubicBezTo>
                <a:cubicBezTo>
                  <a:pt x="1061840" y="286059"/>
                  <a:pt x="1069430" y="290774"/>
                  <a:pt x="1076857" y="295725"/>
                </a:cubicBezTo>
                <a:cubicBezTo>
                  <a:pt x="1081808" y="303152"/>
                  <a:pt x="1084853" y="312292"/>
                  <a:pt x="1091710" y="318007"/>
                </a:cubicBezTo>
                <a:cubicBezTo>
                  <a:pt x="1100215" y="325095"/>
                  <a:pt x="1111804" y="327368"/>
                  <a:pt x="1121416" y="332861"/>
                </a:cubicBezTo>
                <a:cubicBezTo>
                  <a:pt x="1129166" y="337290"/>
                  <a:pt x="1136979" y="341837"/>
                  <a:pt x="1143696" y="347715"/>
                </a:cubicBezTo>
                <a:cubicBezTo>
                  <a:pt x="1156870" y="359243"/>
                  <a:pt x="1171119" y="370285"/>
                  <a:pt x="1180829" y="384851"/>
                </a:cubicBezTo>
                <a:cubicBezTo>
                  <a:pt x="1185780" y="392278"/>
                  <a:pt x="1188712" y="401556"/>
                  <a:pt x="1195682" y="407132"/>
                </a:cubicBezTo>
                <a:cubicBezTo>
                  <a:pt x="1201795" y="412023"/>
                  <a:pt x="1210535" y="412083"/>
                  <a:pt x="1217962" y="414559"/>
                </a:cubicBezTo>
                <a:cubicBezTo>
                  <a:pt x="1231579" y="455410"/>
                  <a:pt x="1217207" y="418808"/>
                  <a:pt x="1240242" y="459122"/>
                </a:cubicBezTo>
                <a:cubicBezTo>
                  <a:pt x="1245735" y="468735"/>
                  <a:pt x="1248298" y="480091"/>
                  <a:pt x="1255095" y="488830"/>
                </a:cubicBezTo>
                <a:cubicBezTo>
                  <a:pt x="1255101" y="488837"/>
                  <a:pt x="1306582" y="540321"/>
                  <a:pt x="1314508" y="548247"/>
                </a:cubicBezTo>
                <a:cubicBezTo>
                  <a:pt x="1321935" y="555674"/>
                  <a:pt x="1330962" y="561789"/>
                  <a:pt x="1336788" y="570528"/>
                </a:cubicBezTo>
                <a:cubicBezTo>
                  <a:pt x="1355525" y="598635"/>
                  <a:pt x="1345330" y="586497"/>
                  <a:pt x="1366494" y="607664"/>
                </a:cubicBezTo>
                <a:cubicBezTo>
                  <a:pt x="1383561" y="658869"/>
                  <a:pt x="1370276" y="641154"/>
                  <a:pt x="1396201" y="667081"/>
                </a:cubicBezTo>
                <a:cubicBezTo>
                  <a:pt x="1409272" y="706299"/>
                  <a:pt x="1399284" y="682845"/>
                  <a:pt x="1433334" y="733924"/>
                </a:cubicBezTo>
                <a:lnTo>
                  <a:pt x="1448187" y="756206"/>
                </a:lnTo>
                <a:cubicBezTo>
                  <a:pt x="1450662" y="763633"/>
                  <a:pt x="1452864" y="771157"/>
                  <a:pt x="1455613" y="778487"/>
                </a:cubicBezTo>
                <a:cubicBezTo>
                  <a:pt x="1460294" y="790970"/>
                  <a:pt x="1466251" y="802975"/>
                  <a:pt x="1470467" y="815623"/>
                </a:cubicBezTo>
                <a:cubicBezTo>
                  <a:pt x="1473695" y="825307"/>
                  <a:pt x="1474309" y="835773"/>
                  <a:pt x="1477893" y="845331"/>
                </a:cubicBezTo>
                <a:cubicBezTo>
                  <a:pt x="1481780" y="855698"/>
                  <a:pt x="1488385" y="864863"/>
                  <a:pt x="1492746" y="875039"/>
                </a:cubicBezTo>
                <a:cubicBezTo>
                  <a:pt x="1495830" y="882235"/>
                  <a:pt x="1497923" y="889822"/>
                  <a:pt x="1500173" y="897321"/>
                </a:cubicBezTo>
                <a:cubicBezTo>
                  <a:pt x="1505352" y="914584"/>
                  <a:pt x="1509847" y="932047"/>
                  <a:pt x="1515026" y="949310"/>
                </a:cubicBezTo>
                <a:cubicBezTo>
                  <a:pt x="1517276" y="956809"/>
                  <a:pt x="1518569" y="964794"/>
                  <a:pt x="1522453" y="971592"/>
                </a:cubicBezTo>
                <a:cubicBezTo>
                  <a:pt x="1528594" y="982339"/>
                  <a:pt x="1537306" y="991397"/>
                  <a:pt x="1544733" y="1001300"/>
                </a:cubicBezTo>
                <a:cubicBezTo>
                  <a:pt x="1549684" y="1016154"/>
                  <a:pt x="1556516" y="1030509"/>
                  <a:pt x="1559586" y="1045863"/>
                </a:cubicBezTo>
                <a:cubicBezTo>
                  <a:pt x="1562061" y="1058241"/>
                  <a:pt x="1563020" y="1071022"/>
                  <a:pt x="1567012" y="1082998"/>
                </a:cubicBezTo>
                <a:cubicBezTo>
                  <a:pt x="1570513" y="1093502"/>
                  <a:pt x="1577754" y="1102427"/>
                  <a:pt x="1581866" y="1112707"/>
                </a:cubicBezTo>
                <a:cubicBezTo>
                  <a:pt x="1581882" y="1112746"/>
                  <a:pt x="1600425" y="1168391"/>
                  <a:pt x="1604145" y="1179551"/>
                </a:cubicBezTo>
                <a:cubicBezTo>
                  <a:pt x="1606620" y="1186978"/>
                  <a:pt x="1608665" y="1194563"/>
                  <a:pt x="1611572" y="1201832"/>
                </a:cubicBezTo>
                <a:cubicBezTo>
                  <a:pt x="1616523" y="1214210"/>
                  <a:pt x="1622209" y="1226319"/>
                  <a:pt x="1626425" y="1238967"/>
                </a:cubicBezTo>
                <a:cubicBezTo>
                  <a:pt x="1637435" y="1271999"/>
                  <a:pt x="1633545" y="1281997"/>
                  <a:pt x="1641278" y="1320665"/>
                </a:cubicBezTo>
                <a:cubicBezTo>
                  <a:pt x="1642813" y="1328342"/>
                  <a:pt x="1646554" y="1335419"/>
                  <a:pt x="1648705" y="1342947"/>
                </a:cubicBezTo>
                <a:cubicBezTo>
                  <a:pt x="1651509" y="1352762"/>
                  <a:pt x="1653918" y="1362691"/>
                  <a:pt x="1656132" y="1372655"/>
                </a:cubicBezTo>
                <a:cubicBezTo>
                  <a:pt x="1668082" y="1426434"/>
                  <a:pt x="1657712" y="1392254"/>
                  <a:pt x="1670985" y="1432072"/>
                </a:cubicBezTo>
                <a:cubicBezTo>
                  <a:pt x="1685765" y="1550326"/>
                  <a:pt x="1668306" y="1435317"/>
                  <a:pt x="1693265" y="1543479"/>
                </a:cubicBezTo>
                <a:cubicBezTo>
                  <a:pt x="1715769" y="1641002"/>
                  <a:pt x="1682928" y="1534747"/>
                  <a:pt x="1715544" y="1632604"/>
                </a:cubicBezTo>
                <a:cubicBezTo>
                  <a:pt x="1718020" y="1679642"/>
                  <a:pt x="1719359" y="1726754"/>
                  <a:pt x="1722971" y="1773719"/>
                </a:cubicBezTo>
                <a:cubicBezTo>
                  <a:pt x="1724314" y="1791173"/>
                  <a:pt x="1727735" y="1808406"/>
                  <a:pt x="1730397" y="1825708"/>
                </a:cubicBezTo>
                <a:cubicBezTo>
                  <a:pt x="1751022" y="1959781"/>
                  <a:pt x="1723697" y="1771383"/>
                  <a:pt x="1745251" y="1922261"/>
                </a:cubicBezTo>
                <a:cubicBezTo>
                  <a:pt x="1740300" y="1927212"/>
                  <a:pt x="1737396" y="1936913"/>
                  <a:pt x="1730397" y="1937115"/>
                </a:cubicBezTo>
                <a:cubicBezTo>
                  <a:pt x="1216320" y="1951945"/>
                  <a:pt x="847157" y="1943063"/>
                  <a:pt x="341623" y="1937115"/>
                </a:cubicBezTo>
                <a:cubicBezTo>
                  <a:pt x="302015" y="1932164"/>
                  <a:pt x="287162" y="1947018"/>
                  <a:pt x="230225" y="1944542"/>
                </a:cubicBezTo>
                <a:cubicBezTo>
                  <a:pt x="173288" y="1942066"/>
                  <a:pt x="61168" y="1983437"/>
                  <a:pt x="0" y="1922261"/>
                </a:cubicBezTo>
                <a:cubicBezTo>
                  <a:pt x="7427" y="1887601"/>
                  <a:pt x="6188" y="1818280"/>
                  <a:pt x="7426" y="1721728"/>
                </a:cubicBezTo>
                <a:cubicBezTo>
                  <a:pt x="8664" y="1625176"/>
                  <a:pt x="5093" y="1551756"/>
                  <a:pt x="7427" y="1342947"/>
                </a:cubicBezTo>
                <a:cubicBezTo>
                  <a:pt x="12378" y="1169648"/>
                  <a:pt x="7426" y="975305"/>
                  <a:pt x="7426" y="808195"/>
                </a:cubicBezTo>
                <a:cubicBezTo>
                  <a:pt x="7426" y="641085"/>
                  <a:pt x="6189" y="470263"/>
                  <a:pt x="7427" y="340289"/>
                </a:cubicBezTo>
                <a:cubicBezTo>
                  <a:pt x="8665" y="210315"/>
                  <a:pt x="10696" y="132277"/>
                  <a:pt x="14853" y="28351"/>
                </a:cubicBezTo>
                <a:cubicBezTo>
                  <a:pt x="15651" y="8407"/>
                  <a:pt x="43965" y="18708"/>
                  <a:pt x="59413" y="6068"/>
                </a:cubicBezTo>
                <a:cubicBezTo>
                  <a:pt x="78668" y="-9687"/>
                  <a:pt x="27231" y="9782"/>
                  <a:pt x="96546" y="1349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81175" y="4567670"/>
            <a:ext cx="2516734" cy="750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14999" y="2989206"/>
            <a:ext cx="2013163" cy="260626"/>
          </a:xfrm>
          <a:custGeom>
            <a:avLst/>
            <a:gdLst>
              <a:gd name="connsiteX0" fmla="*/ 0 w 2011405"/>
              <a:gd name="connsiteY0" fmla="*/ 46219 h 60901"/>
              <a:gd name="connsiteX1" fmla="*/ 256932 w 2011405"/>
              <a:gd name="connsiteY1" fmla="*/ 53560 h 60901"/>
              <a:gd name="connsiteX2" fmla="*/ 469818 w 2011405"/>
              <a:gd name="connsiteY2" fmla="*/ 60901 h 60901"/>
              <a:gd name="connsiteX3" fmla="*/ 704726 w 2011405"/>
              <a:gd name="connsiteY3" fmla="*/ 53560 h 60901"/>
              <a:gd name="connsiteX4" fmla="*/ 873567 w 2011405"/>
              <a:gd name="connsiteY4" fmla="*/ 31538 h 60901"/>
              <a:gd name="connsiteX5" fmla="*/ 1071771 w 2011405"/>
              <a:gd name="connsiteY5" fmla="*/ 2175 h 60901"/>
              <a:gd name="connsiteX6" fmla="*/ 1350725 w 2011405"/>
              <a:gd name="connsiteY6" fmla="*/ 2175 h 60901"/>
              <a:gd name="connsiteX7" fmla="*/ 1570952 w 2011405"/>
              <a:gd name="connsiteY7" fmla="*/ 2175 h 60901"/>
              <a:gd name="connsiteX8" fmla="*/ 1783838 w 2011405"/>
              <a:gd name="connsiteY8" fmla="*/ 2175 h 60901"/>
              <a:gd name="connsiteX9" fmla="*/ 2011405 w 2011405"/>
              <a:gd name="connsiteY9" fmla="*/ 2175 h 60901"/>
              <a:gd name="connsiteX0" fmla="*/ 0 w 2053309"/>
              <a:gd name="connsiteY0" fmla="*/ 61682 h 61682"/>
              <a:gd name="connsiteX1" fmla="*/ 298836 w 2053309"/>
              <a:gd name="connsiteY1" fmla="*/ 53560 h 61682"/>
              <a:gd name="connsiteX2" fmla="*/ 511722 w 2053309"/>
              <a:gd name="connsiteY2" fmla="*/ 60901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1722 w 2053309"/>
              <a:gd name="connsiteY2" fmla="*/ 60901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7708 w 2053309"/>
              <a:gd name="connsiteY2" fmla="*/ 57263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7708 w 2053309"/>
              <a:gd name="connsiteY2" fmla="*/ 57263 h 61682"/>
              <a:gd name="connsiteX3" fmla="*/ 731664 w 2053309"/>
              <a:gd name="connsiteY3" fmla="*/ 48103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59878 h 59878"/>
              <a:gd name="connsiteX1" fmla="*/ 298836 w 2053309"/>
              <a:gd name="connsiteY1" fmla="*/ 59487 h 59878"/>
              <a:gd name="connsiteX2" fmla="*/ 517708 w 2053309"/>
              <a:gd name="connsiteY2" fmla="*/ 55459 h 59878"/>
              <a:gd name="connsiteX3" fmla="*/ 731664 w 2053309"/>
              <a:gd name="connsiteY3" fmla="*/ 46299 h 59878"/>
              <a:gd name="connsiteX4" fmla="*/ 915471 w 2053309"/>
              <a:gd name="connsiteY4" fmla="*/ 29734 h 59878"/>
              <a:gd name="connsiteX5" fmla="*/ 1164559 w 2053309"/>
              <a:gd name="connsiteY5" fmla="*/ 5374 h 59878"/>
              <a:gd name="connsiteX6" fmla="*/ 1392629 w 2053309"/>
              <a:gd name="connsiteY6" fmla="*/ 371 h 59878"/>
              <a:gd name="connsiteX7" fmla="*/ 1612856 w 2053309"/>
              <a:gd name="connsiteY7" fmla="*/ 371 h 59878"/>
              <a:gd name="connsiteX8" fmla="*/ 1825742 w 2053309"/>
              <a:gd name="connsiteY8" fmla="*/ 371 h 59878"/>
              <a:gd name="connsiteX9" fmla="*/ 2053309 w 2053309"/>
              <a:gd name="connsiteY9" fmla="*/ 371 h 5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3309" h="59878">
                <a:moveTo>
                  <a:pt x="0" y="59878"/>
                </a:moveTo>
                <a:cubicBezTo>
                  <a:pt x="99612" y="57171"/>
                  <a:pt x="212551" y="60224"/>
                  <a:pt x="298836" y="59487"/>
                </a:cubicBezTo>
                <a:lnTo>
                  <a:pt x="517708" y="55459"/>
                </a:lnTo>
                <a:cubicBezTo>
                  <a:pt x="589846" y="53261"/>
                  <a:pt x="665370" y="50587"/>
                  <a:pt x="731664" y="46299"/>
                </a:cubicBezTo>
                <a:cubicBezTo>
                  <a:pt x="797958" y="42011"/>
                  <a:pt x="843322" y="36555"/>
                  <a:pt x="915471" y="29734"/>
                </a:cubicBezTo>
                <a:cubicBezTo>
                  <a:pt x="987620" y="22913"/>
                  <a:pt x="1085033" y="10268"/>
                  <a:pt x="1164559" y="5374"/>
                </a:cubicBezTo>
                <a:cubicBezTo>
                  <a:pt x="1244085" y="480"/>
                  <a:pt x="1317913" y="1205"/>
                  <a:pt x="1392629" y="371"/>
                </a:cubicBezTo>
                <a:cubicBezTo>
                  <a:pt x="1467345" y="-463"/>
                  <a:pt x="1539447" y="371"/>
                  <a:pt x="1612856" y="371"/>
                </a:cubicBezTo>
                <a:lnTo>
                  <a:pt x="1825742" y="371"/>
                </a:lnTo>
                <a:lnTo>
                  <a:pt x="2053309" y="371"/>
                </a:lnTo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14999" y="2989450"/>
            <a:ext cx="2013163" cy="260435"/>
          </a:xfrm>
          <a:custGeom>
            <a:avLst/>
            <a:gdLst>
              <a:gd name="connsiteX0" fmla="*/ 0 w 2011405"/>
              <a:gd name="connsiteY0" fmla="*/ 46219 h 60901"/>
              <a:gd name="connsiteX1" fmla="*/ 256932 w 2011405"/>
              <a:gd name="connsiteY1" fmla="*/ 53560 h 60901"/>
              <a:gd name="connsiteX2" fmla="*/ 469818 w 2011405"/>
              <a:gd name="connsiteY2" fmla="*/ 60901 h 60901"/>
              <a:gd name="connsiteX3" fmla="*/ 704726 w 2011405"/>
              <a:gd name="connsiteY3" fmla="*/ 53560 h 60901"/>
              <a:gd name="connsiteX4" fmla="*/ 873567 w 2011405"/>
              <a:gd name="connsiteY4" fmla="*/ 31538 h 60901"/>
              <a:gd name="connsiteX5" fmla="*/ 1071771 w 2011405"/>
              <a:gd name="connsiteY5" fmla="*/ 2175 h 60901"/>
              <a:gd name="connsiteX6" fmla="*/ 1350725 w 2011405"/>
              <a:gd name="connsiteY6" fmla="*/ 2175 h 60901"/>
              <a:gd name="connsiteX7" fmla="*/ 1570952 w 2011405"/>
              <a:gd name="connsiteY7" fmla="*/ 2175 h 60901"/>
              <a:gd name="connsiteX8" fmla="*/ 1783838 w 2011405"/>
              <a:gd name="connsiteY8" fmla="*/ 2175 h 60901"/>
              <a:gd name="connsiteX9" fmla="*/ 2011405 w 2011405"/>
              <a:gd name="connsiteY9" fmla="*/ 2175 h 60901"/>
              <a:gd name="connsiteX0" fmla="*/ 0 w 2053309"/>
              <a:gd name="connsiteY0" fmla="*/ 61682 h 61682"/>
              <a:gd name="connsiteX1" fmla="*/ 298836 w 2053309"/>
              <a:gd name="connsiteY1" fmla="*/ 53560 h 61682"/>
              <a:gd name="connsiteX2" fmla="*/ 511722 w 2053309"/>
              <a:gd name="connsiteY2" fmla="*/ 60901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1722 w 2053309"/>
              <a:gd name="connsiteY2" fmla="*/ 60901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7708 w 2053309"/>
              <a:gd name="connsiteY2" fmla="*/ 57263 h 61682"/>
              <a:gd name="connsiteX3" fmla="*/ 746630 w 2053309"/>
              <a:gd name="connsiteY3" fmla="*/ 53560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61682 h 61682"/>
              <a:gd name="connsiteX1" fmla="*/ 298836 w 2053309"/>
              <a:gd name="connsiteY1" fmla="*/ 61291 h 61682"/>
              <a:gd name="connsiteX2" fmla="*/ 517708 w 2053309"/>
              <a:gd name="connsiteY2" fmla="*/ 57263 h 61682"/>
              <a:gd name="connsiteX3" fmla="*/ 731664 w 2053309"/>
              <a:gd name="connsiteY3" fmla="*/ 48103 h 61682"/>
              <a:gd name="connsiteX4" fmla="*/ 915471 w 2053309"/>
              <a:gd name="connsiteY4" fmla="*/ 31538 h 61682"/>
              <a:gd name="connsiteX5" fmla="*/ 1113675 w 2053309"/>
              <a:gd name="connsiteY5" fmla="*/ 2175 h 61682"/>
              <a:gd name="connsiteX6" fmla="*/ 1392629 w 2053309"/>
              <a:gd name="connsiteY6" fmla="*/ 2175 h 61682"/>
              <a:gd name="connsiteX7" fmla="*/ 1612856 w 2053309"/>
              <a:gd name="connsiteY7" fmla="*/ 2175 h 61682"/>
              <a:gd name="connsiteX8" fmla="*/ 1825742 w 2053309"/>
              <a:gd name="connsiteY8" fmla="*/ 2175 h 61682"/>
              <a:gd name="connsiteX9" fmla="*/ 2053309 w 2053309"/>
              <a:gd name="connsiteY9" fmla="*/ 2175 h 61682"/>
              <a:gd name="connsiteX0" fmla="*/ 0 w 2053309"/>
              <a:gd name="connsiteY0" fmla="*/ 59878 h 59878"/>
              <a:gd name="connsiteX1" fmla="*/ 298836 w 2053309"/>
              <a:gd name="connsiteY1" fmla="*/ 59487 h 59878"/>
              <a:gd name="connsiteX2" fmla="*/ 517708 w 2053309"/>
              <a:gd name="connsiteY2" fmla="*/ 55459 h 59878"/>
              <a:gd name="connsiteX3" fmla="*/ 731664 w 2053309"/>
              <a:gd name="connsiteY3" fmla="*/ 46299 h 59878"/>
              <a:gd name="connsiteX4" fmla="*/ 915471 w 2053309"/>
              <a:gd name="connsiteY4" fmla="*/ 29734 h 59878"/>
              <a:gd name="connsiteX5" fmla="*/ 1164559 w 2053309"/>
              <a:gd name="connsiteY5" fmla="*/ 5374 h 59878"/>
              <a:gd name="connsiteX6" fmla="*/ 1392629 w 2053309"/>
              <a:gd name="connsiteY6" fmla="*/ 371 h 59878"/>
              <a:gd name="connsiteX7" fmla="*/ 1612856 w 2053309"/>
              <a:gd name="connsiteY7" fmla="*/ 371 h 59878"/>
              <a:gd name="connsiteX8" fmla="*/ 1825742 w 2053309"/>
              <a:gd name="connsiteY8" fmla="*/ 371 h 59878"/>
              <a:gd name="connsiteX9" fmla="*/ 2053309 w 2053309"/>
              <a:gd name="connsiteY9" fmla="*/ 371 h 59878"/>
              <a:gd name="connsiteX0" fmla="*/ 0 w 2053309"/>
              <a:gd name="connsiteY0" fmla="*/ 59878 h 59878"/>
              <a:gd name="connsiteX1" fmla="*/ 298836 w 2053309"/>
              <a:gd name="connsiteY1" fmla="*/ 59487 h 59878"/>
              <a:gd name="connsiteX2" fmla="*/ 532674 w 2053309"/>
              <a:gd name="connsiteY2" fmla="*/ 58643 h 59878"/>
              <a:gd name="connsiteX3" fmla="*/ 731664 w 2053309"/>
              <a:gd name="connsiteY3" fmla="*/ 46299 h 59878"/>
              <a:gd name="connsiteX4" fmla="*/ 915471 w 2053309"/>
              <a:gd name="connsiteY4" fmla="*/ 29734 h 59878"/>
              <a:gd name="connsiteX5" fmla="*/ 1164559 w 2053309"/>
              <a:gd name="connsiteY5" fmla="*/ 5374 h 59878"/>
              <a:gd name="connsiteX6" fmla="*/ 1392629 w 2053309"/>
              <a:gd name="connsiteY6" fmla="*/ 371 h 59878"/>
              <a:gd name="connsiteX7" fmla="*/ 1612856 w 2053309"/>
              <a:gd name="connsiteY7" fmla="*/ 371 h 59878"/>
              <a:gd name="connsiteX8" fmla="*/ 1825742 w 2053309"/>
              <a:gd name="connsiteY8" fmla="*/ 371 h 59878"/>
              <a:gd name="connsiteX9" fmla="*/ 2053309 w 2053309"/>
              <a:gd name="connsiteY9" fmla="*/ 371 h 59878"/>
              <a:gd name="connsiteX0" fmla="*/ 0 w 2053309"/>
              <a:gd name="connsiteY0" fmla="*/ 59878 h 59878"/>
              <a:gd name="connsiteX1" fmla="*/ 298836 w 2053309"/>
              <a:gd name="connsiteY1" fmla="*/ 59487 h 59878"/>
              <a:gd name="connsiteX2" fmla="*/ 532674 w 2053309"/>
              <a:gd name="connsiteY2" fmla="*/ 58643 h 59878"/>
              <a:gd name="connsiteX3" fmla="*/ 764588 w 2053309"/>
              <a:gd name="connsiteY3" fmla="*/ 51302 h 59878"/>
              <a:gd name="connsiteX4" fmla="*/ 915471 w 2053309"/>
              <a:gd name="connsiteY4" fmla="*/ 29734 h 59878"/>
              <a:gd name="connsiteX5" fmla="*/ 1164559 w 2053309"/>
              <a:gd name="connsiteY5" fmla="*/ 5374 h 59878"/>
              <a:gd name="connsiteX6" fmla="*/ 1392629 w 2053309"/>
              <a:gd name="connsiteY6" fmla="*/ 371 h 59878"/>
              <a:gd name="connsiteX7" fmla="*/ 1612856 w 2053309"/>
              <a:gd name="connsiteY7" fmla="*/ 371 h 59878"/>
              <a:gd name="connsiteX8" fmla="*/ 1825742 w 2053309"/>
              <a:gd name="connsiteY8" fmla="*/ 371 h 59878"/>
              <a:gd name="connsiteX9" fmla="*/ 2053309 w 2053309"/>
              <a:gd name="connsiteY9" fmla="*/ 371 h 59878"/>
              <a:gd name="connsiteX0" fmla="*/ 0 w 2053309"/>
              <a:gd name="connsiteY0" fmla="*/ 60671 h 60671"/>
              <a:gd name="connsiteX1" fmla="*/ 298836 w 2053309"/>
              <a:gd name="connsiteY1" fmla="*/ 60280 h 60671"/>
              <a:gd name="connsiteX2" fmla="*/ 532674 w 2053309"/>
              <a:gd name="connsiteY2" fmla="*/ 59436 h 60671"/>
              <a:gd name="connsiteX3" fmla="*/ 764588 w 2053309"/>
              <a:gd name="connsiteY3" fmla="*/ 52095 h 60671"/>
              <a:gd name="connsiteX4" fmla="*/ 915471 w 2053309"/>
              <a:gd name="connsiteY4" fmla="*/ 30527 h 60671"/>
              <a:gd name="connsiteX5" fmla="*/ 1140614 w 2053309"/>
              <a:gd name="connsiteY5" fmla="*/ 2529 h 60671"/>
              <a:gd name="connsiteX6" fmla="*/ 1392629 w 2053309"/>
              <a:gd name="connsiteY6" fmla="*/ 1164 h 60671"/>
              <a:gd name="connsiteX7" fmla="*/ 1612856 w 2053309"/>
              <a:gd name="connsiteY7" fmla="*/ 1164 h 60671"/>
              <a:gd name="connsiteX8" fmla="*/ 1825742 w 2053309"/>
              <a:gd name="connsiteY8" fmla="*/ 1164 h 60671"/>
              <a:gd name="connsiteX9" fmla="*/ 2053309 w 2053309"/>
              <a:gd name="connsiteY9" fmla="*/ 1164 h 60671"/>
              <a:gd name="connsiteX0" fmla="*/ 0 w 2053309"/>
              <a:gd name="connsiteY0" fmla="*/ 60703 h 60703"/>
              <a:gd name="connsiteX1" fmla="*/ 298836 w 2053309"/>
              <a:gd name="connsiteY1" fmla="*/ 60312 h 60703"/>
              <a:gd name="connsiteX2" fmla="*/ 532674 w 2053309"/>
              <a:gd name="connsiteY2" fmla="*/ 59468 h 60703"/>
              <a:gd name="connsiteX3" fmla="*/ 764588 w 2053309"/>
              <a:gd name="connsiteY3" fmla="*/ 52127 h 60703"/>
              <a:gd name="connsiteX4" fmla="*/ 927444 w 2053309"/>
              <a:gd name="connsiteY4" fmla="*/ 31014 h 60703"/>
              <a:gd name="connsiteX5" fmla="*/ 1140614 w 2053309"/>
              <a:gd name="connsiteY5" fmla="*/ 2561 h 60703"/>
              <a:gd name="connsiteX6" fmla="*/ 1392629 w 2053309"/>
              <a:gd name="connsiteY6" fmla="*/ 1196 h 60703"/>
              <a:gd name="connsiteX7" fmla="*/ 1612856 w 2053309"/>
              <a:gd name="connsiteY7" fmla="*/ 1196 h 60703"/>
              <a:gd name="connsiteX8" fmla="*/ 1825742 w 2053309"/>
              <a:gd name="connsiteY8" fmla="*/ 1196 h 60703"/>
              <a:gd name="connsiteX9" fmla="*/ 2053309 w 2053309"/>
              <a:gd name="connsiteY9" fmla="*/ 1196 h 60703"/>
              <a:gd name="connsiteX0" fmla="*/ 0 w 2053309"/>
              <a:gd name="connsiteY0" fmla="*/ 60703 h 60703"/>
              <a:gd name="connsiteX1" fmla="*/ 298836 w 2053309"/>
              <a:gd name="connsiteY1" fmla="*/ 60312 h 60703"/>
              <a:gd name="connsiteX2" fmla="*/ 532674 w 2053309"/>
              <a:gd name="connsiteY2" fmla="*/ 59468 h 60703"/>
              <a:gd name="connsiteX3" fmla="*/ 779554 w 2053309"/>
              <a:gd name="connsiteY3" fmla="*/ 53946 h 60703"/>
              <a:gd name="connsiteX4" fmla="*/ 927444 w 2053309"/>
              <a:gd name="connsiteY4" fmla="*/ 31014 h 60703"/>
              <a:gd name="connsiteX5" fmla="*/ 1140614 w 2053309"/>
              <a:gd name="connsiteY5" fmla="*/ 2561 h 60703"/>
              <a:gd name="connsiteX6" fmla="*/ 1392629 w 2053309"/>
              <a:gd name="connsiteY6" fmla="*/ 1196 h 60703"/>
              <a:gd name="connsiteX7" fmla="*/ 1612856 w 2053309"/>
              <a:gd name="connsiteY7" fmla="*/ 1196 h 60703"/>
              <a:gd name="connsiteX8" fmla="*/ 1825742 w 2053309"/>
              <a:gd name="connsiteY8" fmla="*/ 1196 h 60703"/>
              <a:gd name="connsiteX9" fmla="*/ 2053309 w 2053309"/>
              <a:gd name="connsiteY9" fmla="*/ 1196 h 60703"/>
              <a:gd name="connsiteX0" fmla="*/ 0 w 2053309"/>
              <a:gd name="connsiteY0" fmla="*/ 59507 h 59507"/>
              <a:gd name="connsiteX1" fmla="*/ 298836 w 2053309"/>
              <a:gd name="connsiteY1" fmla="*/ 59116 h 59507"/>
              <a:gd name="connsiteX2" fmla="*/ 532674 w 2053309"/>
              <a:gd name="connsiteY2" fmla="*/ 58272 h 59507"/>
              <a:gd name="connsiteX3" fmla="*/ 779554 w 2053309"/>
              <a:gd name="connsiteY3" fmla="*/ 52750 h 59507"/>
              <a:gd name="connsiteX4" fmla="*/ 927444 w 2053309"/>
              <a:gd name="connsiteY4" fmla="*/ 29818 h 59507"/>
              <a:gd name="connsiteX5" fmla="*/ 1093221 w 2053309"/>
              <a:gd name="connsiteY5" fmla="*/ 5170 h 59507"/>
              <a:gd name="connsiteX6" fmla="*/ 1140614 w 2053309"/>
              <a:gd name="connsiteY6" fmla="*/ 1365 h 59507"/>
              <a:gd name="connsiteX7" fmla="*/ 1392629 w 2053309"/>
              <a:gd name="connsiteY7" fmla="*/ 0 h 59507"/>
              <a:gd name="connsiteX8" fmla="*/ 1612856 w 2053309"/>
              <a:gd name="connsiteY8" fmla="*/ 0 h 59507"/>
              <a:gd name="connsiteX9" fmla="*/ 1825742 w 2053309"/>
              <a:gd name="connsiteY9" fmla="*/ 0 h 59507"/>
              <a:gd name="connsiteX10" fmla="*/ 2053309 w 2053309"/>
              <a:gd name="connsiteY10" fmla="*/ 0 h 59507"/>
              <a:gd name="connsiteX0" fmla="*/ 0 w 2053309"/>
              <a:gd name="connsiteY0" fmla="*/ 59507 h 59507"/>
              <a:gd name="connsiteX1" fmla="*/ 298836 w 2053309"/>
              <a:gd name="connsiteY1" fmla="*/ 59116 h 59507"/>
              <a:gd name="connsiteX2" fmla="*/ 532674 w 2053309"/>
              <a:gd name="connsiteY2" fmla="*/ 58272 h 59507"/>
              <a:gd name="connsiteX3" fmla="*/ 779554 w 2053309"/>
              <a:gd name="connsiteY3" fmla="*/ 52750 h 59507"/>
              <a:gd name="connsiteX4" fmla="*/ 927444 w 2053309"/>
              <a:gd name="connsiteY4" fmla="*/ 29818 h 59507"/>
              <a:gd name="connsiteX5" fmla="*/ 1093221 w 2053309"/>
              <a:gd name="connsiteY5" fmla="*/ 5170 h 59507"/>
              <a:gd name="connsiteX6" fmla="*/ 1179525 w 2053309"/>
              <a:gd name="connsiteY6" fmla="*/ 1820 h 59507"/>
              <a:gd name="connsiteX7" fmla="*/ 1392629 w 2053309"/>
              <a:gd name="connsiteY7" fmla="*/ 0 h 59507"/>
              <a:gd name="connsiteX8" fmla="*/ 1612856 w 2053309"/>
              <a:gd name="connsiteY8" fmla="*/ 0 h 59507"/>
              <a:gd name="connsiteX9" fmla="*/ 1825742 w 2053309"/>
              <a:gd name="connsiteY9" fmla="*/ 0 h 59507"/>
              <a:gd name="connsiteX10" fmla="*/ 2053309 w 2053309"/>
              <a:gd name="connsiteY10" fmla="*/ 0 h 59507"/>
              <a:gd name="connsiteX0" fmla="*/ 0 w 2053309"/>
              <a:gd name="connsiteY0" fmla="*/ 59507 h 59507"/>
              <a:gd name="connsiteX1" fmla="*/ 298836 w 2053309"/>
              <a:gd name="connsiteY1" fmla="*/ 59116 h 59507"/>
              <a:gd name="connsiteX2" fmla="*/ 532674 w 2053309"/>
              <a:gd name="connsiteY2" fmla="*/ 58272 h 59507"/>
              <a:gd name="connsiteX3" fmla="*/ 779554 w 2053309"/>
              <a:gd name="connsiteY3" fmla="*/ 52750 h 59507"/>
              <a:gd name="connsiteX4" fmla="*/ 927444 w 2053309"/>
              <a:gd name="connsiteY4" fmla="*/ 29818 h 59507"/>
              <a:gd name="connsiteX5" fmla="*/ 1093221 w 2053309"/>
              <a:gd name="connsiteY5" fmla="*/ 5170 h 59507"/>
              <a:gd name="connsiteX6" fmla="*/ 1182518 w 2053309"/>
              <a:gd name="connsiteY6" fmla="*/ 456 h 59507"/>
              <a:gd name="connsiteX7" fmla="*/ 1392629 w 2053309"/>
              <a:gd name="connsiteY7" fmla="*/ 0 h 59507"/>
              <a:gd name="connsiteX8" fmla="*/ 1612856 w 2053309"/>
              <a:gd name="connsiteY8" fmla="*/ 0 h 59507"/>
              <a:gd name="connsiteX9" fmla="*/ 1825742 w 2053309"/>
              <a:gd name="connsiteY9" fmla="*/ 0 h 59507"/>
              <a:gd name="connsiteX10" fmla="*/ 2053309 w 2053309"/>
              <a:gd name="connsiteY10" fmla="*/ 0 h 59507"/>
              <a:gd name="connsiteX0" fmla="*/ 0 w 2053309"/>
              <a:gd name="connsiteY0" fmla="*/ 59507 h 59507"/>
              <a:gd name="connsiteX1" fmla="*/ 298836 w 2053309"/>
              <a:gd name="connsiteY1" fmla="*/ 59116 h 59507"/>
              <a:gd name="connsiteX2" fmla="*/ 532674 w 2053309"/>
              <a:gd name="connsiteY2" fmla="*/ 58272 h 59507"/>
              <a:gd name="connsiteX3" fmla="*/ 779554 w 2053309"/>
              <a:gd name="connsiteY3" fmla="*/ 52750 h 59507"/>
              <a:gd name="connsiteX4" fmla="*/ 948396 w 2053309"/>
              <a:gd name="connsiteY4" fmla="*/ 30273 h 59507"/>
              <a:gd name="connsiteX5" fmla="*/ 1093221 w 2053309"/>
              <a:gd name="connsiteY5" fmla="*/ 5170 h 59507"/>
              <a:gd name="connsiteX6" fmla="*/ 1182518 w 2053309"/>
              <a:gd name="connsiteY6" fmla="*/ 456 h 59507"/>
              <a:gd name="connsiteX7" fmla="*/ 1392629 w 2053309"/>
              <a:gd name="connsiteY7" fmla="*/ 0 h 59507"/>
              <a:gd name="connsiteX8" fmla="*/ 1612856 w 2053309"/>
              <a:gd name="connsiteY8" fmla="*/ 0 h 59507"/>
              <a:gd name="connsiteX9" fmla="*/ 1825742 w 2053309"/>
              <a:gd name="connsiteY9" fmla="*/ 0 h 59507"/>
              <a:gd name="connsiteX10" fmla="*/ 2053309 w 2053309"/>
              <a:gd name="connsiteY10" fmla="*/ 0 h 59507"/>
              <a:gd name="connsiteX0" fmla="*/ 0 w 2053309"/>
              <a:gd name="connsiteY0" fmla="*/ 59507 h 59507"/>
              <a:gd name="connsiteX1" fmla="*/ 298836 w 2053309"/>
              <a:gd name="connsiteY1" fmla="*/ 59116 h 59507"/>
              <a:gd name="connsiteX2" fmla="*/ 532674 w 2053309"/>
              <a:gd name="connsiteY2" fmla="*/ 58272 h 59507"/>
              <a:gd name="connsiteX3" fmla="*/ 794520 w 2053309"/>
              <a:gd name="connsiteY3" fmla="*/ 53660 h 59507"/>
              <a:gd name="connsiteX4" fmla="*/ 948396 w 2053309"/>
              <a:gd name="connsiteY4" fmla="*/ 30273 h 59507"/>
              <a:gd name="connsiteX5" fmla="*/ 1093221 w 2053309"/>
              <a:gd name="connsiteY5" fmla="*/ 5170 h 59507"/>
              <a:gd name="connsiteX6" fmla="*/ 1182518 w 2053309"/>
              <a:gd name="connsiteY6" fmla="*/ 456 h 59507"/>
              <a:gd name="connsiteX7" fmla="*/ 1392629 w 2053309"/>
              <a:gd name="connsiteY7" fmla="*/ 0 h 59507"/>
              <a:gd name="connsiteX8" fmla="*/ 1612856 w 2053309"/>
              <a:gd name="connsiteY8" fmla="*/ 0 h 59507"/>
              <a:gd name="connsiteX9" fmla="*/ 1825742 w 2053309"/>
              <a:gd name="connsiteY9" fmla="*/ 0 h 59507"/>
              <a:gd name="connsiteX10" fmla="*/ 2053309 w 2053309"/>
              <a:gd name="connsiteY10" fmla="*/ 0 h 59507"/>
              <a:gd name="connsiteX0" fmla="*/ 0 w 2053309"/>
              <a:gd name="connsiteY0" fmla="*/ 59834 h 59834"/>
              <a:gd name="connsiteX1" fmla="*/ 298836 w 2053309"/>
              <a:gd name="connsiteY1" fmla="*/ 59443 h 59834"/>
              <a:gd name="connsiteX2" fmla="*/ 532674 w 2053309"/>
              <a:gd name="connsiteY2" fmla="*/ 58599 h 59834"/>
              <a:gd name="connsiteX3" fmla="*/ 794520 w 2053309"/>
              <a:gd name="connsiteY3" fmla="*/ 53987 h 59834"/>
              <a:gd name="connsiteX4" fmla="*/ 948396 w 2053309"/>
              <a:gd name="connsiteY4" fmla="*/ 30600 h 59834"/>
              <a:gd name="connsiteX5" fmla="*/ 1057303 w 2053309"/>
              <a:gd name="connsiteY5" fmla="*/ 9590 h 59834"/>
              <a:gd name="connsiteX6" fmla="*/ 1182518 w 2053309"/>
              <a:gd name="connsiteY6" fmla="*/ 783 h 59834"/>
              <a:gd name="connsiteX7" fmla="*/ 1392629 w 2053309"/>
              <a:gd name="connsiteY7" fmla="*/ 327 h 59834"/>
              <a:gd name="connsiteX8" fmla="*/ 1612856 w 2053309"/>
              <a:gd name="connsiteY8" fmla="*/ 327 h 59834"/>
              <a:gd name="connsiteX9" fmla="*/ 1825742 w 2053309"/>
              <a:gd name="connsiteY9" fmla="*/ 327 h 59834"/>
              <a:gd name="connsiteX10" fmla="*/ 2053309 w 2053309"/>
              <a:gd name="connsiteY10" fmla="*/ 327 h 59834"/>
              <a:gd name="connsiteX0" fmla="*/ 0 w 2053309"/>
              <a:gd name="connsiteY0" fmla="*/ 59834 h 59834"/>
              <a:gd name="connsiteX1" fmla="*/ 298836 w 2053309"/>
              <a:gd name="connsiteY1" fmla="*/ 59443 h 59834"/>
              <a:gd name="connsiteX2" fmla="*/ 532674 w 2053309"/>
              <a:gd name="connsiteY2" fmla="*/ 58599 h 59834"/>
              <a:gd name="connsiteX3" fmla="*/ 794520 w 2053309"/>
              <a:gd name="connsiteY3" fmla="*/ 53987 h 59834"/>
              <a:gd name="connsiteX4" fmla="*/ 966355 w 2053309"/>
              <a:gd name="connsiteY4" fmla="*/ 33329 h 59834"/>
              <a:gd name="connsiteX5" fmla="*/ 1057303 w 2053309"/>
              <a:gd name="connsiteY5" fmla="*/ 9590 h 59834"/>
              <a:gd name="connsiteX6" fmla="*/ 1182518 w 2053309"/>
              <a:gd name="connsiteY6" fmla="*/ 783 h 59834"/>
              <a:gd name="connsiteX7" fmla="*/ 1392629 w 2053309"/>
              <a:gd name="connsiteY7" fmla="*/ 327 h 59834"/>
              <a:gd name="connsiteX8" fmla="*/ 1612856 w 2053309"/>
              <a:gd name="connsiteY8" fmla="*/ 327 h 59834"/>
              <a:gd name="connsiteX9" fmla="*/ 1825742 w 2053309"/>
              <a:gd name="connsiteY9" fmla="*/ 327 h 59834"/>
              <a:gd name="connsiteX10" fmla="*/ 2053309 w 2053309"/>
              <a:gd name="connsiteY10" fmla="*/ 327 h 59834"/>
              <a:gd name="connsiteX0" fmla="*/ 0 w 2053309"/>
              <a:gd name="connsiteY0" fmla="*/ 59834 h 59834"/>
              <a:gd name="connsiteX1" fmla="*/ 298836 w 2053309"/>
              <a:gd name="connsiteY1" fmla="*/ 59443 h 59834"/>
              <a:gd name="connsiteX2" fmla="*/ 532674 w 2053309"/>
              <a:gd name="connsiteY2" fmla="*/ 58599 h 59834"/>
              <a:gd name="connsiteX3" fmla="*/ 794520 w 2053309"/>
              <a:gd name="connsiteY3" fmla="*/ 53987 h 59834"/>
              <a:gd name="connsiteX4" fmla="*/ 966355 w 2053309"/>
              <a:gd name="connsiteY4" fmla="*/ 33329 h 59834"/>
              <a:gd name="connsiteX5" fmla="*/ 1057303 w 2053309"/>
              <a:gd name="connsiteY5" fmla="*/ 9590 h 59834"/>
              <a:gd name="connsiteX6" fmla="*/ 1182518 w 2053309"/>
              <a:gd name="connsiteY6" fmla="*/ 783 h 59834"/>
              <a:gd name="connsiteX7" fmla="*/ 1392629 w 2053309"/>
              <a:gd name="connsiteY7" fmla="*/ 327 h 59834"/>
              <a:gd name="connsiteX8" fmla="*/ 1612856 w 2053309"/>
              <a:gd name="connsiteY8" fmla="*/ 327 h 59834"/>
              <a:gd name="connsiteX9" fmla="*/ 1825742 w 2053309"/>
              <a:gd name="connsiteY9" fmla="*/ 327 h 59834"/>
              <a:gd name="connsiteX10" fmla="*/ 2053309 w 2053309"/>
              <a:gd name="connsiteY10" fmla="*/ 327 h 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53309" h="59834">
                <a:moveTo>
                  <a:pt x="0" y="59834"/>
                </a:moveTo>
                <a:cubicBezTo>
                  <a:pt x="99612" y="57127"/>
                  <a:pt x="210057" y="59649"/>
                  <a:pt x="298836" y="59443"/>
                </a:cubicBezTo>
                <a:lnTo>
                  <a:pt x="532674" y="58599"/>
                </a:lnTo>
                <a:cubicBezTo>
                  <a:pt x="615288" y="57690"/>
                  <a:pt x="722240" y="58199"/>
                  <a:pt x="794520" y="53987"/>
                </a:cubicBezTo>
                <a:cubicBezTo>
                  <a:pt x="866800" y="49775"/>
                  <a:pt x="923281" y="44170"/>
                  <a:pt x="966355" y="33329"/>
                </a:cubicBezTo>
                <a:cubicBezTo>
                  <a:pt x="1001172" y="24566"/>
                  <a:pt x="1009028" y="17958"/>
                  <a:pt x="1057303" y="9590"/>
                </a:cubicBezTo>
                <a:cubicBezTo>
                  <a:pt x="1092831" y="4848"/>
                  <a:pt x="1126630" y="2327"/>
                  <a:pt x="1182518" y="783"/>
                </a:cubicBezTo>
                <a:cubicBezTo>
                  <a:pt x="1238406" y="-761"/>
                  <a:pt x="1322592" y="479"/>
                  <a:pt x="1392629" y="327"/>
                </a:cubicBezTo>
                <a:lnTo>
                  <a:pt x="1612856" y="327"/>
                </a:lnTo>
                <a:lnTo>
                  <a:pt x="1825742" y="327"/>
                </a:lnTo>
                <a:lnTo>
                  <a:pt x="2053309" y="327"/>
                </a:ln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107216" y="3328296"/>
            <a:ext cx="387635" cy="456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754476" y="3457445"/>
            <a:ext cx="411089" cy="369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448190" y="3741392"/>
            <a:ext cx="162208" cy="4077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19400334">
            <a:off x="993257" y="1596906"/>
            <a:ext cx="3014206" cy="776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931004" y="3634369"/>
            <a:ext cx="152554" cy="363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22949" y="3562246"/>
            <a:ext cx="702407" cy="477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233849" y="3628387"/>
            <a:ext cx="0" cy="316874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984378" y="3657752"/>
            <a:ext cx="0" cy="316875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421423" y="4374324"/>
            <a:ext cx="390216" cy="15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448190" y="4409099"/>
            <a:ext cx="394540" cy="0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415290" y="3267718"/>
            <a:ext cx="390216" cy="15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459199" y="3328294"/>
            <a:ext cx="30831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480769" y="1994572"/>
            <a:ext cx="390216" cy="157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14165" y="189736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i="1" baseline="-25000" dirty="0" err="1">
                <a:latin typeface="Times New Roman" charset="0"/>
                <a:ea typeface="Times New Roman" charset="0"/>
                <a:cs typeface="Times New Roman" charset="0"/>
              </a:rPr>
              <a:t>g</a:t>
            </a:r>
            <a:endParaRPr lang="en-US" i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1" name="Content Placeholder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0518" r="7924" b="8431"/>
          <a:stretch/>
        </p:blipFill>
        <p:spPr>
          <a:xfrm>
            <a:off x="5304744" y="4045630"/>
            <a:ext cx="3810308" cy="281237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6750986" y="4547502"/>
            <a:ext cx="381333" cy="3878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35" idx="1"/>
            <a:endCxn id="35" idx="5"/>
          </p:cNvCxnSpPr>
          <p:nvPr/>
        </p:nvCxnSpPr>
        <p:spPr>
          <a:xfrm>
            <a:off x="6806831" y="4604294"/>
            <a:ext cx="269643" cy="274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5" idx="3"/>
            <a:endCxn id="35" idx="7"/>
          </p:cNvCxnSpPr>
          <p:nvPr/>
        </p:nvCxnSpPr>
        <p:spPr>
          <a:xfrm flipV="1">
            <a:off x="6806831" y="4604294"/>
            <a:ext cx="269643" cy="2742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4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1" grpId="0" animBg="1"/>
      <p:bldP spid="15" grpId="0" animBg="1"/>
      <p:bldP spid="17" grpId="0" animBg="1"/>
      <p:bldP spid="21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OOI Pioneer Array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16114"/>
            <a:ext cx="566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err="1"/>
              <a:t>oceanobservatories.org</a:t>
            </a:r>
            <a:r>
              <a:rPr lang="en-US" dirty="0"/>
              <a:t>/array/coastal-pioneer</a:t>
            </a:r>
            <a:r>
              <a:rPr lang="en-US" dirty="0" smtClean="0"/>
              <a:t>/)</a:t>
            </a:r>
            <a:endParaRPr lang="en-US" dirty="0"/>
          </a:p>
        </p:txBody>
      </p:sp>
      <p:pic>
        <p:nvPicPr>
          <p:cNvPr id="5" name="Picture 4" descr="PioneerArray_2015-10-07_ver_3-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5" y="1104939"/>
            <a:ext cx="5448085" cy="5311175"/>
          </a:xfrm>
          <a:prstGeom prst="rect">
            <a:avLst/>
          </a:prstGeom>
        </p:spPr>
      </p:pic>
      <p:pic>
        <p:nvPicPr>
          <p:cNvPr id="6" name="Picture 5" descr="DSC_019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1" t="5546" r="12946" b="19313"/>
          <a:stretch/>
        </p:blipFill>
        <p:spPr>
          <a:xfrm>
            <a:off x="5551500" y="4328059"/>
            <a:ext cx="3493008" cy="24780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3008135" y="3292379"/>
            <a:ext cx="4073050" cy="250080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900" y="1997248"/>
            <a:ext cx="1885685" cy="2148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161" y="2011657"/>
            <a:ext cx="1527024" cy="20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Changes of the Physical </a:t>
            </a:r>
            <a:r>
              <a:rPr lang="en-US" sz="3600" dirty="0"/>
              <a:t>Environment</a:t>
            </a:r>
            <a:br>
              <a:rPr lang="en-US" sz="3600" dirty="0"/>
            </a:br>
            <a:r>
              <a:rPr lang="en-US" sz="3600" dirty="0" smtClean="0"/>
              <a:t>during </a:t>
            </a:r>
            <a:r>
              <a:rPr lang="en-US" sz="3600" dirty="0"/>
              <a:t>the </a:t>
            </a:r>
            <a:r>
              <a:rPr lang="en-US" sz="3600" dirty="0" smtClean="0"/>
              <a:t>April 2018 </a:t>
            </a:r>
            <a:r>
              <a:rPr lang="en-US" sz="3600" dirty="0"/>
              <a:t>Cruise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---- Complex Interaction between the Shelfbreak Front and a Warm-Core 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9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57" y="1825625"/>
            <a:ext cx="5215086" cy="4351338"/>
          </a:xfrm>
        </p:spPr>
      </p:pic>
      <p:sp>
        <p:nvSpPr>
          <p:cNvPr id="3" name="TextBox 2"/>
          <p:cNvSpPr txBox="1"/>
          <p:nvPr/>
        </p:nvSpPr>
        <p:spPr>
          <a:xfrm>
            <a:off x="3482672" y="1321357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 Nov 29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54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57" y="1825625"/>
            <a:ext cx="5215086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Jan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57" y="1825625"/>
            <a:ext cx="5215086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Feb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5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57" y="1825625"/>
            <a:ext cx="5215086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Mar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1957" y="1321357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Beginning of the cruise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19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29859" y="4119936"/>
            <a:ext cx="149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Ring streamer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216056" y="3937951"/>
            <a:ext cx="1005864" cy="3423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70846" y="3383953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Shelf/slope water streamer</a:t>
            </a:r>
            <a:endParaRPr lang="en-US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flipH="1">
            <a:off x="5565925" y="3568619"/>
            <a:ext cx="504921" cy="667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024" y="2247045"/>
            <a:ext cx="6177667" cy="1521874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 quick review of the physical </a:t>
            </a:r>
            <a:r>
              <a:rPr lang="en-US" dirty="0" smtClean="0"/>
              <a:t>processes at the shelf break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417882"/>
            <a:ext cx="149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Ring streamer</a:t>
            </a:r>
            <a:endParaRPr lang="en-US"/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 flipH="1">
            <a:off x="4927600" y="2602548"/>
            <a:ext cx="1016000" cy="95345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43600" y="2966522"/>
            <a:ext cx="273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Shelf/slope water streamer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5344160" y="3159741"/>
            <a:ext cx="599440" cy="5713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67" y="1825625"/>
            <a:ext cx="5091065" cy="4351338"/>
          </a:xfrm>
        </p:spPr>
      </p:pic>
      <p:sp>
        <p:nvSpPr>
          <p:cNvPr id="3" name="TextBox 2"/>
          <p:cNvSpPr txBox="1"/>
          <p:nvPr/>
        </p:nvSpPr>
        <p:spPr>
          <a:xfrm>
            <a:off x="829806" y="6120421"/>
            <a:ext cx="748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an old warm-core ring with weak surface temperature signal, but </a:t>
            </a:r>
            <a:r>
              <a:rPr lang="en-US" smtClean="0"/>
              <a:t>complex surface  </a:t>
            </a:r>
            <a:r>
              <a:rPr lang="en-US" dirty="0" smtClean="0"/>
              <a:t>structure: interleaving filaments of ring, shelf and slope waters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5175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Satellite-measured Sea Surface Temperature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482672" y="132135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43089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57046" y="4734590"/>
            <a:ext cx="236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Already under the influence of the ring</a:t>
            </a:r>
            <a:endParaRPr lang="en-US"/>
          </a:p>
        </p:txBody>
      </p:sp>
      <p:cxnSp>
        <p:nvCxnSpPr>
          <p:cNvPr id="7" name="Straight Connector 6"/>
          <p:cNvCxnSpPr>
            <a:stCxn id="2" idx="1"/>
          </p:cNvCxnSpPr>
          <p:nvPr/>
        </p:nvCxnSpPr>
        <p:spPr>
          <a:xfrm flipH="1" flipV="1">
            <a:off x="4572001" y="4289306"/>
            <a:ext cx="1785045" cy="7684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4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39925" y="4301656"/>
            <a:ext cx="149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streamer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22143" y="4486322"/>
            <a:ext cx="2317782" cy="3518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79096" y="4838190"/>
            <a:ext cx="21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Shelf water streamer</a:t>
            </a:r>
            <a:endParaRPr lang="en-US" dirty="0"/>
          </a:p>
        </p:txBody>
      </p:sp>
      <p:cxnSp>
        <p:nvCxnSpPr>
          <p:cNvPr id="10" name="Straight Connector 9"/>
          <p:cNvCxnSpPr>
            <a:stCxn id="9" idx="1"/>
          </p:cNvCxnSpPr>
          <p:nvPr/>
        </p:nvCxnSpPr>
        <p:spPr>
          <a:xfrm flipH="1">
            <a:off x="5520205" y="5022856"/>
            <a:ext cx="1158891" cy="1846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39925" y="4301656"/>
            <a:ext cx="149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streamer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22143" y="4486322"/>
            <a:ext cx="2317782" cy="3518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79096" y="4838190"/>
            <a:ext cx="230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Slope water streamer?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22143" y="5022856"/>
            <a:ext cx="2456954" cy="2647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1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a_shelfbreakfro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6663" r="6251" b="8219"/>
          <a:stretch/>
        </p:blipFill>
        <p:spPr>
          <a:xfrm>
            <a:off x="934720" y="993975"/>
            <a:ext cx="7357674" cy="55490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5696" y="600858"/>
            <a:ext cx="4865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Sea Surface Temperature on 13 April 2014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16067" y="34402"/>
            <a:ext cx="4470534" cy="1003343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Regional Setup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>
                <a:latin typeface="Times New Roman"/>
                <a:cs typeface="Times New Roman"/>
              </a:rPr>
              <a:t>Mid-Atlantic Bight (MAB)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8189" y="2071501"/>
            <a:ext cx="142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cold fresh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Less dense 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rot="3528220">
            <a:off x="3472267" y="4139266"/>
            <a:ext cx="511119" cy="67243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790527" y="3882671"/>
            <a:ext cx="177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</a:t>
            </a:r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arm saline</a:t>
            </a:r>
            <a:endParaRPr lang="en-US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70458" y="3139034"/>
            <a:ext cx="1096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Warm-Core Ring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20135" y="2643560"/>
            <a:ext cx="238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Shelfbreak front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" name="Down Arrow 27"/>
          <p:cNvSpPr/>
          <p:nvPr/>
        </p:nvSpPr>
        <p:spPr>
          <a:xfrm rot="5163858">
            <a:off x="4246914" y="1882174"/>
            <a:ext cx="317825" cy="53971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20563304">
            <a:off x="5359473" y="3238847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8076804">
            <a:off x="6285003" y="3350816"/>
            <a:ext cx="461226" cy="423561"/>
          </a:xfrm>
          <a:custGeom>
            <a:avLst/>
            <a:gdLst>
              <a:gd name="connsiteX0" fmla="*/ 14903 w 324672"/>
              <a:gd name="connsiteY0" fmla="*/ 423561 h 423561"/>
              <a:gd name="connsiteX1" fmla="*/ 14903 w 324672"/>
              <a:gd name="connsiteY1" fmla="*/ 129259 h 423561"/>
              <a:gd name="connsiteX2" fmla="*/ 169787 w 324672"/>
              <a:gd name="connsiteY2" fmla="*/ 5343 h 423561"/>
              <a:gd name="connsiteX3" fmla="*/ 324672 w 324672"/>
              <a:gd name="connsiteY3" fmla="*/ 20832 h 423561"/>
              <a:gd name="connsiteX0" fmla="*/ 14903 w 461226"/>
              <a:gd name="connsiteY0" fmla="*/ 423561 h 423561"/>
              <a:gd name="connsiteX1" fmla="*/ 14903 w 461226"/>
              <a:gd name="connsiteY1" fmla="*/ 129259 h 423561"/>
              <a:gd name="connsiteX2" fmla="*/ 169787 w 461226"/>
              <a:gd name="connsiteY2" fmla="*/ 5343 h 423561"/>
              <a:gd name="connsiteX3" fmla="*/ 461226 w 461226"/>
              <a:gd name="connsiteY3" fmla="*/ 20832 h 42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226" h="423561">
                <a:moveTo>
                  <a:pt x="14903" y="423561"/>
                </a:moveTo>
                <a:cubicBezTo>
                  <a:pt x="1996" y="311261"/>
                  <a:pt x="-10911" y="198962"/>
                  <a:pt x="14903" y="129259"/>
                </a:cubicBezTo>
                <a:cubicBezTo>
                  <a:pt x="40717" y="59556"/>
                  <a:pt x="95400" y="23414"/>
                  <a:pt x="169787" y="5343"/>
                </a:cubicBezTo>
                <a:cubicBezTo>
                  <a:pt x="244174" y="-12728"/>
                  <a:pt x="461226" y="20832"/>
                  <a:pt x="461226" y="20832"/>
                </a:cubicBezTo>
              </a:path>
            </a:pathLst>
          </a:custGeom>
          <a:ln w="76200">
            <a:solidFill>
              <a:schemeClr val="tx1"/>
            </a:solidFill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8640959">
            <a:off x="1680370" y="5127986"/>
            <a:ext cx="1961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Gulf Stream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53921" y="2981102"/>
            <a:ext cx="1512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Slope water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denser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sp>
        <p:nvSpPr>
          <p:cNvPr id="3" name="TextBox 2"/>
          <p:cNvSpPr txBox="1"/>
          <p:nvPr/>
        </p:nvSpPr>
        <p:spPr>
          <a:xfrm>
            <a:off x="1747520" y="6024880"/>
            <a:ext cx="552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spatial and temporal variation along the ring edge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Zoom-in view of the SST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855297" y="1658423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April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r="9600"/>
          <a:stretch/>
        </p:blipFill>
        <p:spPr>
          <a:xfrm>
            <a:off x="5727179" y="1006396"/>
            <a:ext cx="3362876" cy="435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115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smtClean="0"/>
              <a:t>OOI Mooring Data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3"/>
          <a:stretch/>
        </p:blipFill>
        <p:spPr>
          <a:xfrm>
            <a:off x="1162019" y="876714"/>
            <a:ext cx="5227372" cy="46107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8"/>
          <a:stretch/>
        </p:blipFill>
        <p:spPr>
          <a:xfrm>
            <a:off x="1184690" y="5056666"/>
            <a:ext cx="5195833" cy="1801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912" y="1731575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912" y="278513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Salinity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793" y="4078648"/>
            <a:ext cx="125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Chlorophyll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373" y="5357734"/>
            <a:ext cx="88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28792" y="949883"/>
            <a:ext cx="11151" cy="576518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66831" y="948558"/>
            <a:ext cx="11151" cy="576518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14192" y="5056666"/>
            <a:ext cx="25704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Arrival of the ring edge at Offshore and Upstream Offshore mooring on April 24 with elevated </a:t>
            </a:r>
            <a:r>
              <a:rPr lang="en-US" dirty="0" err="1" smtClean="0"/>
              <a:t>Chl</a:t>
            </a:r>
            <a:r>
              <a:rPr lang="en-US" dirty="0" smtClean="0"/>
              <a:t>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1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" r="9102"/>
          <a:stretch/>
        </p:blipFill>
        <p:spPr>
          <a:xfrm>
            <a:off x="5743339" y="1167978"/>
            <a:ext cx="3400661" cy="43513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45917"/>
          <a:stretch/>
        </p:blipFill>
        <p:spPr>
          <a:xfrm>
            <a:off x="1242822" y="779219"/>
            <a:ext cx="2771617" cy="485427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2" r="45712" b="3071"/>
          <a:stretch/>
        </p:blipFill>
        <p:spPr>
          <a:xfrm>
            <a:off x="1238345" y="5164787"/>
            <a:ext cx="2787245" cy="16148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912" y="1731575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912" y="2785138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Salinity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793" y="4078648"/>
            <a:ext cx="125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Chlorophyll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373" y="5357734"/>
            <a:ext cx="88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115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smtClean="0"/>
              <a:t>OOI Mooring Data</a:t>
            </a:r>
            <a:endParaRPr lang="en-US" sz="3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07360" y="876715"/>
            <a:ext cx="11151" cy="5765181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34001" y="5542400"/>
            <a:ext cx="351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Arrival of the ring edge at Central Offshore mooring </a:t>
            </a:r>
            <a:r>
              <a:rPr lang="en-US" smtClean="0"/>
              <a:t>on April 27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r="7428"/>
          <a:stretch/>
        </p:blipFill>
        <p:spPr>
          <a:xfrm>
            <a:off x="5864251" y="1690689"/>
            <a:ext cx="3279749" cy="4794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" t="-13" r="8900" b="13"/>
          <a:stretch/>
        </p:blipFill>
        <p:spPr>
          <a:xfrm>
            <a:off x="15125" y="1690689"/>
            <a:ext cx="3245051" cy="479493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Before the </a:t>
            </a:r>
            <a:r>
              <a:rPr lang="en-US" sz="3600" dirty="0"/>
              <a:t>C</a:t>
            </a:r>
            <a:r>
              <a:rPr lang="en-US" sz="3600" dirty="0" smtClean="0"/>
              <a:t>ruise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27403" y="6311899"/>
            <a:ext cx="253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typical shelfbreak front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2018 Apr 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Cruise Data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/>
          <a:stretch/>
        </p:blipFill>
        <p:spPr>
          <a:xfrm>
            <a:off x="6168893" y="1600690"/>
            <a:ext cx="2831524" cy="457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-663" b="663"/>
          <a:stretch/>
        </p:blipFill>
        <p:spPr>
          <a:xfrm>
            <a:off x="79513" y="1654299"/>
            <a:ext cx="2745833" cy="46788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36474" y="3538910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36442" y="3630961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54856" y="3536935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endCxn id="8" idx="5"/>
          </p:cNvCxnSpPr>
          <p:nvPr/>
        </p:nvCxnSpPr>
        <p:spPr>
          <a:xfrm>
            <a:off x="1531033" y="3586784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14119" y="3557446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75945" y="6161795"/>
            <a:ext cx="633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Ring-edge jet at A11-A13, already influencing </a:t>
            </a:r>
            <a:r>
              <a:rPr lang="en-US" smtClean="0"/>
              <a:t>the shelfbreak front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/>
          <a:stretch/>
        </p:blipFill>
        <p:spPr>
          <a:xfrm>
            <a:off x="6156960" y="1825625"/>
            <a:ext cx="2987040" cy="4627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6" t="25" r="-7014" b="-25"/>
          <a:stretch/>
        </p:blipFill>
        <p:spPr>
          <a:xfrm>
            <a:off x="87643" y="1825625"/>
            <a:ext cx="2926750" cy="46664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33598" y="3749713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33566" y="3841764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51980" y="3747738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628157" y="3797587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611243" y="3768249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8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9"/>
          <a:stretch/>
        </p:blipFill>
        <p:spPr>
          <a:xfrm>
            <a:off x="2604075" y="1825625"/>
            <a:ext cx="355490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8829"/>
          <a:stretch/>
        </p:blipFill>
        <p:spPr>
          <a:xfrm>
            <a:off x="0" y="1960561"/>
            <a:ext cx="3565802" cy="4351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r="7443"/>
          <a:stretch/>
        </p:blipFill>
        <p:spPr>
          <a:xfrm>
            <a:off x="6158975" y="1763359"/>
            <a:ext cx="2932126" cy="44136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01884" y="3759590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78061" y="3809439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61147" y="3780101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43" y="1893136"/>
            <a:ext cx="393585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15" y="1656394"/>
            <a:ext cx="3545665" cy="4653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/>
          <a:stretch/>
        </p:blipFill>
        <p:spPr>
          <a:xfrm>
            <a:off x="278780" y="1690689"/>
            <a:ext cx="2824650" cy="46617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63033" y="3509663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63001" y="3601714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77043" y="3518390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3220" y="3568239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36306" y="3538901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7259" r="10983" b="5777"/>
          <a:stretch/>
        </p:blipFill>
        <p:spPr>
          <a:xfrm>
            <a:off x="2685579" y="2143048"/>
            <a:ext cx="3651156" cy="3769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2036386" y="6212367"/>
            <a:ext cx="528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Along-front inhomogeneous chlorophyll concentration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3" r="7984"/>
          <a:stretch/>
        </p:blipFill>
        <p:spPr>
          <a:xfrm>
            <a:off x="1" y="1950720"/>
            <a:ext cx="3210560" cy="4226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t="1926" r="6981" b="2814"/>
          <a:stretch/>
        </p:blipFill>
        <p:spPr>
          <a:xfrm>
            <a:off x="5736264" y="2043430"/>
            <a:ext cx="3407735" cy="402050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3033" y="3651903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3001" y="3743954"/>
            <a:ext cx="137194" cy="145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77043" y="3660630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953220" y="3710479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36306" y="3681141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6815" r="10845" b="5185"/>
          <a:stretch/>
        </p:blipFill>
        <p:spPr>
          <a:xfrm>
            <a:off x="2804396" y="2151461"/>
            <a:ext cx="3652637" cy="37931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91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" y="172720"/>
            <a:ext cx="5466080" cy="8632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Shelfbreak front in Jun 2016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9250" b="53382"/>
          <a:stretch/>
        </p:blipFill>
        <p:spPr>
          <a:xfrm>
            <a:off x="4318000" y="4056366"/>
            <a:ext cx="4826000" cy="18991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2" b="4500"/>
          <a:stretch/>
        </p:blipFill>
        <p:spPr>
          <a:xfrm>
            <a:off x="0" y="1036002"/>
            <a:ext cx="4373880" cy="5821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2730" r="16389" b="3988"/>
          <a:stretch/>
        </p:blipFill>
        <p:spPr>
          <a:xfrm>
            <a:off x="5019088" y="109550"/>
            <a:ext cx="3822762" cy="37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21" y="1825625"/>
            <a:ext cx="3257079" cy="4274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7" y="1825625"/>
            <a:ext cx="3257079" cy="427491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19175" y="3636481"/>
            <a:ext cx="318686" cy="32660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195352" y="3686330"/>
            <a:ext cx="195839" cy="2289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78438" y="3656992"/>
            <a:ext cx="229666" cy="2500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9" t="5324" r="10834" b="4391"/>
          <a:stretch/>
        </p:blipFill>
        <p:spPr>
          <a:xfrm>
            <a:off x="2871242" y="2018569"/>
            <a:ext cx="3658523" cy="388416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r="6750"/>
          <a:stretch/>
        </p:blipFill>
        <p:spPr>
          <a:xfrm>
            <a:off x="5006897" y="1561168"/>
            <a:ext cx="4137103" cy="49614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r="7956"/>
          <a:stretch/>
        </p:blipFill>
        <p:spPr>
          <a:xfrm>
            <a:off x="6969" y="1549205"/>
            <a:ext cx="4371278" cy="49734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853805" y="2174489"/>
            <a:ext cx="443285" cy="367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966087" y="3698836"/>
            <a:ext cx="453042" cy="367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66087" y="2174489"/>
            <a:ext cx="453042" cy="367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746243" y="5100173"/>
            <a:ext cx="453042" cy="367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07737" y="2050974"/>
            <a:ext cx="195358" cy="333916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2665310" y="6337983"/>
            <a:ext cx="342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subduction </a:t>
            </a:r>
            <a:r>
              <a:rPr lang="en-US" smtClean="0"/>
              <a:t>and upwelling?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60596" y="138142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r="8690"/>
          <a:stretch/>
        </p:blipFill>
        <p:spPr>
          <a:xfrm>
            <a:off x="0" y="1927689"/>
            <a:ext cx="2804364" cy="4417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r="6762"/>
          <a:stretch/>
        </p:blipFill>
        <p:spPr>
          <a:xfrm>
            <a:off x="4904509" y="1927689"/>
            <a:ext cx="4239491" cy="44170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9103"/>
          <a:stretch/>
        </p:blipFill>
        <p:spPr>
          <a:xfrm>
            <a:off x="2985024" y="1825625"/>
            <a:ext cx="3196621" cy="4351338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7889534" y="2342678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881977" y="5034238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28798" y="2383320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15871" y="5034238"/>
            <a:ext cx="266105" cy="2614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311813" y="6176963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Frontal subduction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28" y="2015730"/>
            <a:ext cx="3273272" cy="4296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" y="1979469"/>
            <a:ext cx="3249495" cy="426496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213069" y="2403135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297614" y="5048093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452934" y="2403135"/>
            <a:ext cx="302281" cy="3854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311813" y="6176963"/>
            <a:ext cx="1947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Frontal subduction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96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5" y="1825625"/>
            <a:ext cx="3935850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987498"/>
            <a:ext cx="3191973" cy="418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99" y="1936337"/>
            <a:ext cx="3146601" cy="412991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/>
              <a:t>Cruise Data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885440" y="6068704"/>
            <a:ext cx="320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 edge </a:t>
            </a:r>
            <a:r>
              <a:rPr lang="en-US" smtClean="0"/>
              <a:t>came further onshore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55593" y="184308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Apr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shelfbreak frontal system was influenced by the old warm-core ring over the entire cruise period</a:t>
            </a:r>
          </a:p>
          <a:p>
            <a:r>
              <a:rPr lang="en-US" sz="2000" dirty="0" smtClean="0"/>
              <a:t>The surface temperature signal of the old warm-core ring is weak, and the interaction process between the ring and the shelfbreak front is complex</a:t>
            </a:r>
          </a:p>
          <a:p>
            <a:r>
              <a:rPr lang="en-US" sz="2000" dirty="0" smtClean="0"/>
              <a:t>The interface between the shelf and ring water is inhomogeneous, and some of the observed temporal variation reflect the spatial inhomogeneity</a:t>
            </a:r>
          </a:p>
          <a:p>
            <a:r>
              <a:rPr lang="en-US" sz="2000" dirty="0" smtClean="0"/>
              <a:t>There are indications of frontal upwelling and subduction at the interface between the ring and shelf/slope waters on both sides of the ring streamer</a:t>
            </a:r>
          </a:p>
          <a:p>
            <a:r>
              <a:rPr lang="en-US" sz="2000" dirty="0" smtClean="0"/>
              <a:t>Implication for the modeling?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39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g2_sst_tseries_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896"/>
          <a:stretch>
            <a:fillRect/>
          </a:stretch>
        </p:blipFill>
        <p:spPr>
          <a:xfrm>
            <a:off x="447040" y="1181016"/>
            <a:ext cx="8229600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4312" y="178337"/>
            <a:ext cx="6621187" cy="71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Short-term variability of the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shelfbreak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front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9487" y="719351"/>
            <a:ext cx="293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Frontal instability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08698" y="5761215"/>
            <a:ext cx="7447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instability develops into finite-amplitude meanders in 2-3 days</a:t>
            </a:r>
          </a:p>
          <a:p>
            <a:r>
              <a:rPr lang="en-US" dirty="0" smtClean="0"/>
              <a:t>Frontal meanders propagate westward in the speed of ~0.1 m/s (~10 km/day)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6308704" y="3660908"/>
            <a:ext cx="721360" cy="350031"/>
          </a:xfrm>
          <a:prstGeom prst="right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457200" y="445409"/>
            <a:ext cx="8229600" cy="34789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</a:rPr>
              <a:t>Vertical Motion Associated with the Instability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12" y="3349441"/>
            <a:ext cx="6289040" cy="306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fig4_uvr_tseries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21429" r="38167" b="62352"/>
          <a:stretch/>
        </p:blipFill>
        <p:spPr>
          <a:xfrm>
            <a:off x="1290319" y="970370"/>
            <a:ext cx="5547361" cy="2379071"/>
          </a:xfrm>
        </p:spPr>
      </p:pic>
    </p:spTree>
    <p:extLst>
      <p:ext uri="{BB962C8B-B14F-4D97-AF65-F5344CB8AC3E}">
        <p14:creationId xmlns:p14="http://schemas.microsoft.com/office/powerpoint/2010/main" val="2396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31" y="107894"/>
            <a:ext cx="8229600" cy="5002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58ED5"/>
                </a:solidFill>
              </a:rPr>
              <a:t>Observed frontal subduction</a:t>
            </a:r>
            <a:endParaRPr lang="en-US" sz="2400" dirty="0">
              <a:solidFill>
                <a:srgbClr val="558ED5"/>
              </a:solidFill>
            </a:endParaRPr>
          </a:p>
        </p:txBody>
      </p:sp>
      <p:pic>
        <p:nvPicPr>
          <p:cNvPr id="9" name="Picture 8" descr="Hales_etal_JMS_2009_fig11_rightcolum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65" y="1396278"/>
            <a:ext cx="2557767" cy="4884667"/>
          </a:xfrm>
          <a:prstGeom prst="rect">
            <a:avLst/>
          </a:prstGeom>
        </p:spPr>
      </p:pic>
      <p:pic>
        <p:nvPicPr>
          <p:cNvPr id="11" name="Picture 10" descr="Hales_etal_JMS_2009_fig11_colorb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32" y="1717712"/>
            <a:ext cx="621468" cy="4102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" y="608123"/>
            <a:ext cx="1793341" cy="3088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34637" y="614367"/>
            <a:ext cx="3753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Hydrographic survey in 8-18 Aug 2002</a:t>
            </a:r>
          </a:p>
          <a:p>
            <a:r>
              <a:rPr lang="en-US" dirty="0" smtClean="0"/>
              <a:t>No influence of warm-core ring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43855" y="6338115"/>
            <a:ext cx="484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(Hale et al, </a:t>
            </a:r>
            <a:r>
              <a:rPr lang="en-US" i="1" dirty="0" smtClean="0"/>
              <a:t>JMS</a:t>
            </a:r>
            <a:r>
              <a:rPr lang="en-US" dirty="0" smtClean="0"/>
              <a:t>, 2009; Houghton et al, </a:t>
            </a:r>
            <a:r>
              <a:rPr lang="en-US" i="1" dirty="0" smtClean="0"/>
              <a:t>JMS</a:t>
            </a:r>
            <a:r>
              <a:rPr lang="en-US" dirty="0" smtClean="0"/>
              <a:t>, 2009)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09796"/>
            <a:ext cx="2747439" cy="28279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4" b="33996"/>
          <a:stretch/>
        </p:blipFill>
        <p:spPr>
          <a:xfrm>
            <a:off x="2885910" y="1396278"/>
            <a:ext cx="3078855" cy="48489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4765" y="1211612"/>
            <a:ext cx="128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Fluorescence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836862" y="1152482"/>
            <a:ext cx="455135" cy="222421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89067" y="4889610"/>
            <a:ext cx="2192946" cy="564491"/>
          </a:xfrm>
          <a:custGeom>
            <a:avLst/>
            <a:gdLst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15816 w 2180246"/>
              <a:gd name="connsiteY9" fmla="*/ 258415 h 544700"/>
              <a:gd name="connsiteX10" fmla="*/ 1049748 w 2180246"/>
              <a:gd name="connsiteY10" fmla="*/ 361184 h 544700"/>
              <a:gd name="connsiteX11" fmla="*/ 954316 w 2180246"/>
              <a:gd name="connsiteY11" fmla="*/ 427250 h 544700"/>
              <a:gd name="connsiteX12" fmla="*/ 851544 w 2180246"/>
              <a:gd name="connsiteY12" fmla="*/ 412568 h 544700"/>
              <a:gd name="connsiteX13" fmla="*/ 748771 w 2180246"/>
              <a:gd name="connsiteY13" fmla="*/ 287777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049748 w 2180246"/>
              <a:gd name="connsiteY10" fmla="*/ 361184 h 544700"/>
              <a:gd name="connsiteX11" fmla="*/ 954316 w 2180246"/>
              <a:gd name="connsiteY11" fmla="*/ 427250 h 544700"/>
              <a:gd name="connsiteX12" fmla="*/ 851544 w 2180246"/>
              <a:gd name="connsiteY12" fmla="*/ 412568 h 544700"/>
              <a:gd name="connsiteX13" fmla="*/ 748771 w 2180246"/>
              <a:gd name="connsiteY13" fmla="*/ 287777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954316 w 2180246"/>
              <a:gd name="connsiteY11" fmla="*/ 427250 h 544700"/>
              <a:gd name="connsiteX12" fmla="*/ 851544 w 2180246"/>
              <a:gd name="connsiteY12" fmla="*/ 412568 h 544700"/>
              <a:gd name="connsiteX13" fmla="*/ 748771 w 2180246"/>
              <a:gd name="connsiteY13" fmla="*/ 287777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954316 w 2180246"/>
              <a:gd name="connsiteY11" fmla="*/ 427250 h 544700"/>
              <a:gd name="connsiteX12" fmla="*/ 910271 w 2180246"/>
              <a:gd name="connsiteY12" fmla="*/ 368524 h 544700"/>
              <a:gd name="connsiteX13" fmla="*/ 748771 w 2180246"/>
              <a:gd name="connsiteY13" fmla="*/ 287777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954316 w 2180246"/>
              <a:gd name="connsiteY11" fmla="*/ 427250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660681 w 2180246"/>
              <a:gd name="connsiteY14" fmla="*/ 280437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45999 w 2180246"/>
              <a:gd name="connsiteY15" fmla="*/ 331821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9294 w 2180246"/>
              <a:gd name="connsiteY16" fmla="*/ 368525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323000 w 2180246"/>
              <a:gd name="connsiteY21" fmla="*/ 324481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03749 w 2180246"/>
              <a:gd name="connsiteY20" fmla="*/ 383206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10271 w 2180246"/>
              <a:gd name="connsiteY12" fmla="*/ 368524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29321 w 2180246"/>
              <a:gd name="connsiteY12" fmla="*/ 358999 h 544700"/>
              <a:gd name="connsiteX13" fmla="*/ 851544 w 2180246"/>
              <a:gd name="connsiteY13" fmla="*/ 265756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29321 w 2180246"/>
              <a:gd name="connsiteY12" fmla="*/ 358999 h 544700"/>
              <a:gd name="connsiteX13" fmla="*/ 883294 w 2180246"/>
              <a:gd name="connsiteY13" fmla="*/ 268931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29321 w 2180246"/>
              <a:gd name="connsiteY12" fmla="*/ 358999 h 544700"/>
              <a:gd name="connsiteX13" fmla="*/ 867419 w 2180246"/>
              <a:gd name="connsiteY13" fmla="*/ 268931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3044 w 2180246"/>
              <a:gd name="connsiteY11" fmla="*/ 41990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26749 w 2180246"/>
              <a:gd name="connsiteY14" fmla="*/ 309799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68022 w 2180246"/>
              <a:gd name="connsiteY15" fmla="*/ 361183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01953 w 2180246"/>
              <a:gd name="connsiteY16" fmla="*/ 4125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65249 w 2180246"/>
              <a:gd name="connsiteY17" fmla="*/ 449272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21204 w 2180246"/>
              <a:gd name="connsiteY18" fmla="*/ 478634 h 544700"/>
              <a:gd name="connsiteX19" fmla="*/ 469817 w 2180246"/>
              <a:gd name="connsiteY19" fmla="*/ 485975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21204 w 2180246"/>
              <a:gd name="connsiteY18" fmla="*/ 478634 h 544700"/>
              <a:gd name="connsiteX19" fmla="*/ 517442 w 2180246"/>
              <a:gd name="connsiteY19" fmla="*/ 438350 h 544700"/>
              <a:gd name="connsiteX20" fmla="*/ 462476 w 2180246"/>
              <a:gd name="connsiteY20" fmla="*/ 3978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21204 w 2180246"/>
              <a:gd name="connsiteY18" fmla="*/ 478634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49779 w 2180246"/>
              <a:gd name="connsiteY18" fmla="*/ 469109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49591 w 2180246"/>
              <a:gd name="connsiteY22" fmla="*/ 309799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20542 w 2180246"/>
              <a:gd name="connsiteY3" fmla="*/ 449272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49779 w 2180246"/>
              <a:gd name="connsiteY18" fmla="*/ 469109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74991 w 2180246"/>
              <a:gd name="connsiteY22" fmla="*/ 325674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60019 w 2180246"/>
              <a:gd name="connsiteY2" fmla="*/ 441931 h 544700"/>
              <a:gd name="connsiteX3" fmla="*/ 1858642 w 2180246"/>
              <a:gd name="connsiteY3" fmla="*/ 407997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49779 w 2180246"/>
              <a:gd name="connsiteY18" fmla="*/ 469109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74991 w 2180246"/>
              <a:gd name="connsiteY22" fmla="*/ 325674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55450 w 2180246"/>
              <a:gd name="connsiteY1" fmla="*/ 361184 h 544700"/>
              <a:gd name="connsiteX2" fmla="*/ 1972719 w 2180246"/>
              <a:gd name="connsiteY2" fmla="*/ 356206 h 544700"/>
              <a:gd name="connsiteX3" fmla="*/ 1858642 w 2180246"/>
              <a:gd name="connsiteY3" fmla="*/ 407997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49779 w 2180246"/>
              <a:gd name="connsiteY18" fmla="*/ 469109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74991 w 2180246"/>
              <a:gd name="connsiteY22" fmla="*/ 325674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80246 w 2180246"/>
              <a:gd name="connsiteY0" fmla="*/ 214371 h 544700"/>
              <a:gd name="connsiteX1" fmla="*/ 2080850 w 2180246"/>
              <a:gd name="connsiteY1" fmla="*/ 300859 h 544700"/>
              <a:gd name="connsiteX2" fmla="*/ 1972719 w 2180246"/>
              <a:gd name="connsiteY2" fmla="*/ 356206 h 544700"/>
              <a:gd name="connsiteX3" fmla="*/ 1858642 w 2180246"/>
              <a:gd name="connsiteY3" fmla="*/ 407997 h 544700"/>
              <a:gd name="connsiteX4" fmla="*/ 1710428 w 2180246"/>
              <a:gd name="connsiteY4" fmla="*/ 375865 h 544700"/>
              <a:gd name="connsiteX5" fmla="*/ 1622338 w 2180246"/>
              <a:gd name="connsiteY5" fmla="*/ 214371 h 544700"/>
              <a:gd name="connsiteX6" fmla="*/ 1534247 w 2180246"/>
              <a:gd name="connsiteY6" fmla="*/ 16174 h 544700"/>
              <a:gd name="connsiteX7" fmla="*/ 1380088 w 2180246"/>
              <a:gd name="connsiteY7" fmla="*/ 23514 h 544700"/>
              <a:gd name="connsiteX8" fmla="*/ 1255293 w 2180246"/>
              <a:gd name="connsiteY8" fmla="*/ 118943 h 544700"/>
              <a:gd name="connsiteX9" fmla="*/ 1167203 w 2180246"/>
              <a:gd name="connsiteY9" fmla="*/ 265755 h 544700"/>
              <a:gd name="connsiteX10" fmla="*/ 1101135 w 2180246"/>
              <a:gd name="connsiteY10" fmla="*/ 361184 h 544700"/>
              <a:gd name="connsiteX11" fmla="*/ 1019394 w 2180246"/>
              <a:gd name="connsiteY11" fmla="*/ 400859 h 544700"/>
              <a:gd name="connsiteX12" fmla="*/ 945196 w 2180246"/>
              <a:gd name="connsiteY12" fmla="*/ 349474 h 544700"/>
              <a:gd name="connsiteX13" fmla="*/ 867419 w 2180246"/>
              <a:gd name="connsiteY13" fmla="*/ 268931 h 544700"/>
              <a:gd name="connsiteX14" fmla="*/ 752149 w 2180246"/>
              <a:gd name="connsiteY14" fmla="*/ 306624 h 544700"/>
              <a:gd name="connsiteX15" fmla="*/ 693422 w 2180246"/>
              <a:gd name="connsiteY15" fmla="*/ 370708 h 544700"/>
              <a:gd name="connsiteX16" fmla="*/ 640053 w 2180246"/>
              <a:gd name="connsiteY16" fmla="*/ 425269 h 544700"/>
              <a:gd name="connsiteX17" fmla="*/ 577949 w 2180246"/>
              <a:gd name="connsiteY17" fmla="*/ 477847 h 544700"/>
              <a:gd name="connsiteX18" fmla="*/ 549779 w 2180246"/>
              <a:gd name="connsiteY18" fmla="*/ 469109 h 544700"/>
              <a:gd name="connsiteX19" fmla="*/ 517442 w 2180246"/>
              <a:gd name="connsiteY19" fmla="*/ 438350 h 544700"/>
              <a:gd name="connsiteX20" fmla="*/ 484701 w 2180246"/>
              <a:gd name="connsiteY20" fmla="*/ 385187 h 544700"/>
              <a:gd name="connsiteX21" fmla="*/ 433114 w 2180246"/>
              <a:gd name="connsiteY21" fmla="*/ 295118 h 544700"/>
              <a:gd name="connsiteX22" fmla="*/ 274991 w 2180246"/>
              <a:gd name="connsiteY22" fmla="*/ 325674 h 544700"/>
              <a:gd name="connsiteX23" fmla="*/ 198204 w 2180246"/>
              <a:gd name="connsiteY23" fmla="*/ 383206 h 544700"/>
              <a:gd name="connsiteX24" fmla="*/ 124796 w 2180246"/>
              <a:gd name="connsiteY24" fmla="*/ 449272 h 544700"/>
              <a:gd name="connsiteX25" fmla="*/ 51387 w 2180246"/>
              <a:gd name="connsiteY25" fmla="*/ 507997 h 544700"/>
              <a:gd name="connsiteX26" fmla="*/ 0 w 2180246"/>
              <a:gd name="connsiteY26" fmla="*/ 544700 h 544700"/>
              <a:gd name="connsiteX27" fmla="*/ 0 w 2180246"/>
              <a:gd name="connsiteY27" fmla="*/ 544700 h 544700"/>
              <a:gd name="connsiteX0" fmla="*/ 2192946 w 2192946"/>
              <a:gd name="connsiteY0" fmla="*/ 176271 h 544700"/>
              <a:gd name="connsiteX1" fmla="*/ 2080850 w 2192946"/>
              <a:gd name="connsiteY1" fmla="*/ 300859 h 544700"/>
              <a:gd name="connsiteX2" fmla="*/ 1972719 w 2192946"/>
              <a:gd name="connsiteY2" fmla="*/ 356206 h 544700"/>
              <a:gd name="connsiteX3" fmla="*/ 1858642 w 2192946"/>
              <a:gd name="connsiteY3" fmla="*/ 407997 h 544700"/>
              <a:gd name="connsiteX4" fmla="*/ 1710428 w 2192946"/>
              <a:gd name="connsiteY4" fmla="*/ 375865 h 544700"/>
              <a:gd name="connsiteX5" fmla="*/ 1622338 w 2192946"/>
              <a:gd name="connsiteY5" fmla="*/ 214371 h 544700"/>
              <a:gd name="connsiteX6" fmla="*/ 1534247 w 2192946"/>
              <a:gd name="connsiteY6" fmla="*/ 16174 h 544700"/>
              <a:gd name="connsiteX7" fmla="*/ 1380088 w 2192946"/>
              <a:gd name="connsiteY7" fmla="*/ 23514 h 544700"/>
              <a:gd name="connsiteX8" fmla="*/ 1255293 w 2192946"/>
              <a:gd name="connsiteY8" fmla="*/ 118943 h 544700"/>
              <a:gd name="connsiteX9" fmla="*/ 1167203 w 2192946"/>
              <a:gd name="connsiteY9" fmla="*/ 265755 h 544700"/>
              <a:gd name="connsiteX10" fmla="*/ 1101135 w 2192946"/>
              <a:gd name="connsiteY10" fmla="*/ 361184 h 544700"/>
              <a:gd name="connsiteX11" fmla="*/ 1019394 w 2192946"/>
              <a:gd name="connsiteY11" fmla="*/ 400859 h 544700"/>
              <a:gd name="connsiteX12" fmla="*/ 945196 w 2192946"/>
              <a:gd name="connsiteY12" fmla="*/ 349474 h 544700"/>
              <a:gd name="connsiteX13" fmla="*/ 867419 w 2192946"/>
              <a:gd name="connsiteY13" fmla="*/ 268931 h 544700"/>
              <a:gd name="connsiteX14" fmla="*/ 752149 w 2192946"/>
              <a:gd name="connsiteY14" fmla="*/ 306624 h 544700"/>
              <a:gd name="connsiteX15" fmla="*/ 693422 w 2192946"/>
              <a:gd name="connsiteY15" fmla="*/ 370708 h 544700"/>
              <a:gd name="connsiteX16" fmla="*/ 640053 w 2192946"/>
              <a:gd name="connsiteY16" fmla="*/ 425269 h 544700"/>
              <a:gd name="connsiteX17" fmla="*/ 577949 w 2192946"/>
              <a:gd name="connsiteY17" fmla="*/ 477847 h 544700"/>
              <a:gd name="connsiteX18" fmla="*/ 549779 w 2192946"/>
              <a:gd name="connsiteY18" fmla="*/ 469109 h 544700"/>
              <a:gd name="connsiteX19" fmla="*/ 517442 w 2192946"/>
              <a:gd name="connsiteY19" fmla="*/ 438350 h 544700"/>
              <a:gd name="connsiteX20" fmla="*/ 484701 w 2192946"/>
              <a:gd name="connsiteY20" fmla="*/ 385187 h 544700"/>
              <a:gd name="connsiteX21" fmla="*/ 433114 w 2192946"/>
              <a:gd name="connsiteY21" fmla="*/ 295118 h 544700"/>
              <a:gd name="connsiteX22" fmla="*/ 274991 w 2192946"/>
              <a:gd name="connsiteY22" fmla="*/ 325674 h 544700"/>
              <a:gd name="connsiteX23" fmla="*/ 198204 w 2192946"/>
              <a:gd name="connsiteY23" fmla="*/ 383206 h 544700"/>
              <a:gd name="connsiteX24" fmla="*/ 124796 w 2192946"/>
              <a:gd name="connsiteY24" fmla="*/ 449272 h 544700"/>
              <a:gd name="connsiteX25" fmla="*/ 51387 w 2192946"/>
              <a:gd name="connsiteY25" fmla="*/ 507997 h 544700"/>
              <a:gd name="connsiteX26" fmla="*/ 0 w 2192946"/>
              <a:gd name="connsiteY26" fmla="*/ 544700 h 544700"/>
              <a:gd name="connsiteX27" fmla="*/ 0 w 2192946"/>
              <a:gd name="connsiteY27" fmla="*/ 544700 h 544700"/>
              <a:gd name="connsiteX0" fmla="*/ 2192946 w 2192946"/>
              <a:gd name="connsiteY0" fmla="*/ 176271 h 544700"/>
              <a:gd name="connsiteX1" fmla="*/ 2080850 w 2192946"/>
              <a:gd name="connsiteY1" fmla="*/ 300859 h 544700"/>
              <a:gd name="connsiteX2" fmla="*/ 1972719 w 2192946"/>
              <a:gd name="connsiteY2" fmla="*/ 356206 h 544700"/>
              <a:gd name="connsiteX3" fmla="*/ 1858642 w 2192946"/>
              <a:gd name="connsiteY3" fmla="*/ 407997 h 544700"/>
              <a:gd name="connsiteX4" fmla="*/ 1732653 w 2192946"/>
              <a:gd name="connsiteY4" fmla="*/ 356815 h 544700"/>
              <a:gd name="connsiteX5" fmla="*/ 1622338 w 2192946"/>
              <a:gd name="connsiteY5" fmla="*/ 214371 h 544700"/>
              <a:gd name="connsiteX6" fmla="*/ 1534247 w 2192946"/>
              <a:gd name="connsiteY6" fmla="*/ 16174 h 544700"/>
              <a:gd name="connsiteX7" fmla="*/ 1380088 w 2192946"/>
              <a:gd name="connsiteY7" fmla="*/ 23514 h 544700"/>
              <a:gd name="connsiteX8" fmla="*/ 1255293 w 2192946"/>
              <a:gd name="connsiteY8" fmla="*/ 118943 h 544700"/>
              <a:gd name="connsiteX9" fmla="*/ 1167203 w 2192946"/>
              <a:gd name="connsiteY9" fmla="*/ 265755 h 544700"/>
              <a:gd name="connsiteX10" fmla="*/ 1101135 w 2192946"/>
              <a:gd name="connsiteY10" fmla="*/ 361184 h 544700"/>
              <a:gd name="connsiteX11" fmla="*/ 1019394 w 2192946"/>
              <a:gd name="connsiteY11" fmla="*/ 400859 h 544700"/>
              <a:gd name="connsiteX12" fmla="*/ 945196 w 2192946"/>
              <a:gd name="connsiteY12" fmla="*/ 349474 h 544700"/>
              <a:gd name="connsiteX13" fmla="*/ 867419 w 2192946"/>
              <a:gd name="connsiteY13" fmla="*/ 268931 h 544700"/>
              <a:gd name="connsiteX14" fmla="*/ 752149 w 2192946"/>
              <a:gd name="connsiteY14" fmla="*/ 306624 h 544700"/>
              <a:gd name="connsiteX15" fmla="*/ 693422 w 2192946"/>
              <a:gd name="connsiteY15" fmla="*/ 370708 h 544700"/>
              <a:gd name="connsiteX16" fmla="*/ 640053 w 2192946"/>
              <a:gd name="connsiteY16" fmla="*/ 425269 h 544700"/>
              <a:gd name="connsiteX17" fmla="*/ 577949 w 2192946"/>
              <a:gd name="connsiteY17" fmla="*/ 477847 h 544700"/>
              <a:gd name="connsiteX18" fmla="*/ 549779 w 2192946"/>
              <a:gd name="connsiteY18" fmla="*/ 469109 h 544700"/>
              <a:gd name="connsiteX19" fmla="*/ 517442 w 2192946"/>
              <a:gd name="connsiteY19" fmla="*/ 438350 h 544700"/>
              <a:gd name="connsiteX20" fmla="*/ 484701 w 2192946"/>
              <a:gd name="connsiteY20" fmla="*/ 385187 h 544700"/>
              <a:gd name="connsiteX21" fmla="*/ 433114 w 2192946"/>
              <a:gd name="connsiteY21" fmla="*/ 295118 h 544700"/>
              <a:gd name="connsiteX22" fmla="*/ 274991 w 2192946"/>
              <a:gd name="connsiteY22" fmla="*/ 325674 h 544700"/>
              <a:gd name="connsiteX23" fmla="*/ 198204 w 2192946"/>
              <a:gd name="connsiteY23" fmla="*/ 383206 h 544700"/>
              <a:gd name="connsiteX24" fmla="*/ 124796 w 2192946"/>
              <a:gd name="connsiteY24" fmla="*/ 449272 h 544700"/>
              <a:gd name="connsiteX25" fmla="*/ 51387 w 2192946"/>
              <a:gd name="connsiteY25" fmla="*/ 507997 h 544700"/>
              <a:gd name="connsiteX26" fmla="*/ 0 w 2192946"/>
              <a:gd name="connsiteY26" fmla="*/ 544700 h 544700"/>
              <a:gd name="connsiteX27" fmla="*/ 0 w 2192946"/>
              <a:gd name="connsiteY27" fmla="*/ 544700 h 544700"/>
              <a:gd name="connsiteX0" fmla="*/ 2192946 w 2192946"/>
              <a:gd name="connsiteY0" fmla="*/ 175340 h 543769"/>
              <a:gd name="connsiteX1" fmla="*/ 2080850 w 2192946"/>
              <a:gd name="connsiteY1" fmla="*/ 299928 h 543769"/>
              <a:gd name="connsiteX2" fmla="*/ 1972719 w 2192946"/>
              <a:gd name="connsiteY2" fmla="*/ 355275 h 543769"/>
              <a:gd name="connsiteX3" fmla="*/ 1858642 w 2192946"/>
              <a:gd name="connsiteY3" fmla="*/ 407066 h 543769"/>
              <a:gd name="connsiteX4" fmla="*/ 1732653 w 2192946"/>
              <a:gd name="connsiteY4" fmla="*/ 355884 h 543769"/>
              <a:gd name="connsiteX5" fmla="*/ 1641388 w 2192946"/>
              <a:gd name="connsiteY5" fmla="*/ 200740 h 543769"/>
              <a:gd name="connsiteX6" fmla="*/ 1534247 w 2192946"/>
              <a:gd name="connsiteY6" fmla="*/ 15243 h 543769"/>
              <a:gd name="connsiteX7" fmla="*/ 1380088 w 2192946"/>
              <a:gd name="connsiteY7" fmla="*/ 22583 h 543769"/>
              <a:gd name="connsiteX8" fmla="*/ 1255293 w 2192946"/>
              <a:gd name="connsiteY8" fmla="*/ 118012 h 543769"/>
              <a:gd name="connsiteX9" fmla="*/ 1167203 w 2192946"/>
              <a:gd name="connsiteY9" fmla="*/ 264824 h 543769"/>
              <a:gd name="connsiteX10" fmla="*/ 1101135 w 2192946"/>
              <a:gd name="connsiteY10" fmla="*/ 360253 h 543769"/>
              <a:gd name="connsiteX11" fmla="*/ 1019394 w 2192946"/>
              <a:gd name="connsiteY11" fmla="*/ 399928 h 543769"/>
              <a:gd name="connsiteX12" fmla="*/ 945196 w 2192946"/>
              <a:gd name="connsiteY12" fmla="*/ 348543 h 543769"/>
              <a:gd name="connsiteX13" fmla="*/ 867419 w 2192946"/>
              <a:gd name="connsiteY13" fmla="*/ 268000 h 543769"/>
              <a:gd name="connsiteX14" fmla="*/ 752149 w 2192946"/>
              <a:gd name="connsiteY14" fmla="*/ 305693 h 543769"/>
              <a:gd name="connsiteX15" fmla="*/ 693422 w 2192946"/>
              <a:gd name="connsiteY15" fmla="*/ 369777 h 543769"/>
              <a:gd name="connsiteX16" fmla="*/ 640053 w 2192946"/>
              <a:gd name="connsiteY16" fmla="*/ 424338 h 543769"/>
              <a:gd name="connsiteX17" fmla="*/ 577949 w 2192946"/>
              <a:gd name="connsiteY17" fmla="*/ 476916 h 543769"/>
              <a:gd name="connsiteX18" fmla="*/ 549779 w 2192946"/>
              <a:gd name="connsiteY18" fmla="*/ 468178 h 543769"/>
              <a:gd name="connsiteX19" fmla="*/ 517442 w 2192946"/>
              <a:gd name="connsiteY19" fmla="*/ 437419 h 543769"/>
              <a:gd name="connsiteX20" fmla="*/ 484701 w 2192946"/>
              <a:gd name="connsiteY20" fmla="*/ 384256 h 543769"/>
              <a:gd name="connsiteX21" fmla="*/ 433114 w 2192946"/>
              <a:gd name="connsiteY21" fmla="*/ 294187 h 543769"/>
              <a:gd name="connsiteX22" fmla="*/ 274991 w 2192946"/>
              <a:gd name="connsiteY22" fmla="*/ 324743 h 543769"/>
              <a:gd name="connsiteX23" fmla="*/ 198204 w 2192946"/>
              <a:gd name="connsiteY23" fmla="*/ 382275 h 543769"/>
              <a:gd name="connsiteX24" fmla="*/ 124796 w 2192946"/>
              <a:gd name="connsiteY24" fmla="*/ 448341 h 543769"/>
              <a:gd name="connsiteX25" fmla="*/ 51387 w 2192946"/>
              <a:gd name="connsiteY25" fmla="*/ 507066 h 543769"/>
              <a:gd name="connsiteX26" fmla="*/ 0 w 2192946"/>
              <a:gd name="connsiteY26" fmla="*/ 543769 h 543769"/>
              <a:gd name="connsiteX27" fmla="*/ 0 w 2192946"/>
              <a:gd name="connsiteY27" fmla="*/ 543769 h 543769"/>
              <a:gd name="connsiteX0" fmla="*/ 2192946 w 2192946"/>
              <a:gd name="connsiteY0" fmla="*/ 195912 h 564341"/>
              <a:gd name="connsiteX1" fmla="*/ 2080850 w 2192946"/>
              <a:gd name="connsiteY1" fmla="*/ 320500 h 564341"/>
              <a:gd name="connsiteX2" fmla="*/ 1972719 w 2192946"/>
              <a:gd name="connsiteY2" fmla="*/ 375847 h 564341"/>
              <a:gd name="connsiteX3" fmla="*/ 1858642 w 2192946"/>
              <a:gd name="connsiteY3" fmla="*/ 427638 h 564341"/>
              <a:gd name="connsiteX4" fmla="*/ 1732653 w 2192946"/>
              <a:gd name="connsiteY4" fmla="*/ 376456 h 564341"/>
              <a:gd name="connsiteX5" fmla="*/ 1641388 w 2192946"/>
              <a:gd name="connsiteY5" fmla="*/ 221312 h 564341"/>
              <a:gd name="connsiteX6" fmla="*/ 1543772 w 2192946"/>
              <a:gd name="connsiteY6" fmla="*/ 10415 h 564341"/>
              <a:gd name="connsiteX7" fmla="*/ 1380088 w 2192946"/>
              <a:gd name="connsiteY7" fmla="*/ 43155 h 564341"/>
              <a:gd name="connsiteX8" fmla="*/ 1255293 w 2192946"/>
              <a:gd name="connsiteY8" fmla="*/ 138584 h 564341"/>
              <a:gd name="connsiteX9" fmla="*/ 1167203 w 2192946"/>
              <a:gd name="connsiteY9" fmla="*/ 285396 h 564341"/>
              <a:gd name="connsiteX10" fmla="*/ 1101135 w 2192946"/>
              <a:gd name="connsiteY10" fmla="*/ 380825 h 564341"/>
              <a:gd name="connsiteX11" fmla="*/ 1019394 w 2192946"/>
              <a:gd name="connsiteY11" fmla="*/ 420500 h 564341"/>
              <a:gd name="connsiteX12" fmla="*/ 945196 w 2192946"/>
              <a:gd name="connsiteY12" fmla="*/ 369115 h 564341"/>
              <a:gd name="connsiteX13" fmla="*/ 867419 w 2192946"/>
              <a:gd name="connsiteY13" fmla="*/ 288572 h 564341"/>
              <a:gd name="connsiteX14" fmla="*/ 752149 w 2192946"/>
              <a:gd name="connsiteY14" fmla="*/ 326265 h 564341"/>
              <a:gd name="connsiteX15" fmla="*/ 693422 w 2192946"/>
              <a:gd name="connsiteY15" fmla="*/ 390349 h 564341"/>
              <a:gd name="connsiteX16" fmla="*/ 640053 w 2192946"/>
              <a:gd name="connsiteY16" fmla="*/ 444910 h 564341"/>
              <a:gd name="connsiteX17" fmla="*/ 577949 w 2192946"/>
              <a:gd name="connsiteY17" fmla="*/ 497488 h 564341"/>
              <a:gd name="connsiteX18" fmla="*/ 549779 w 2192946"/>
              <a:gd name="connsiteY18" fmla="*/ 488750 h 564341"/>
              <a:gd name="connsiteX19" fmla="*/ 517442 w 2192946"/>
              <a:gd name="connsiteY19" fmla="*/ 457991 h 564341"/>
              <a:gd name="connsiteX20" fmla="*/ 484701 w 2192946"/>
              <a:gd name="connsiteY20" fmla="*/ 404828 h 564341"/>
              <a:gd name="connsiteX21" fmla="*/ 433114 w 2192946"/>
              <a:gd name="connsiteY21" fmla="*/ 314759 h 564341"/>
              <a:gd name="connsiteX22" fmla="*/ 274991 w 2192946"/>
              <a:gd name="connsiteY22" fmla="*/ 345315 h 564341"/>
              <a:gd name="connsiteX23" fmla="*/ 198204 w 2192946"/>
              <a:gd name="connsiteY23" fmla="*/ 402847 h 564341"/>
              <a:gd name="connsiteX24" fmla="*/ 124796 w 2192946"/>
              <a:gd name="connsiteY24" fmla="*/ 468913 h 564341"/>
              <a:gd name="connsiteX25" fmla="*/ 51387 w 2192946"/>
              <a:gd name="connsiteY25" fmla="*/ 527638 h 564341"/>
              <a:gd name="connsiteX26" fmla="*/ 0 w 2192946"/>
              <a:gd name="connsiteY26" fmla="*/ 564341 h 564341"/>
              <a:gd name="connsiteX27" fmla="*/ 0 w 2192946"/>
              <a:gd name="connsiteY27" fmla="*/ 564341 h 564341"/>
              <a:gd name="connsiteX0" fmla="*/ 2192946 w 2192946"/>
              <a:gd name="connsiteY0" fmla="*/ 195912 h 564341"/>
              <a:gd name="connsiteX1" fmla="*/ 2080850 w 2192946"/>
              <a:gd name="connsiteY1" fmla="*/ 320500 h 564341"/>
              <a:gd name="connsiteX2" fmla="*/ 1972719 w 2192946"/>
              <a:gd name="connsiteY2" fmla="*/ 375847 h 564341"/>
              <a:gd name="connsiteX3" fmla="*/ 1858642 w 2192946"/>
              <a:gd name="connsiteY3" fmla="*/ 427638 h 564341"/>
              <a:gd name="connsiteX4" fmla="*/ 1732653 w 2192946"/>
              <a:gd name="connsiteY4" fmla="*/ 376456 h 564341"/>
              <a:gd name="connsiteX5" fmla="*/ 1641388 w 2192946"/>
              <a:gd name="connsiteY5" fmla="*/ 221312 h 564341"/>
              <a:gd name="connsiteX6" fmla="*/ 1543772 w 2192946"/>
              <a:gd name="connsiteY6" fmla="*/ 10415 h 564341"/>
              <a:gd name="connsiteX7" fmla="*/ 1380088 w 2192946"/>
              <a:gd name="connsiteY7" fmla="*/ 43155 h 564341"/>
              <a:gd name="connsiteX8" fmla="*/ 1255293 w 2192946"/>
              <a:gd name="connsiteY8" fmla="*/ 138584 h 564341"/>
              <a:gd name="connsiteX9" fmla="*/ 1167203 w 2192946"/>
              <a:gd name="connsiteY9" fmla="*/ 285396 h 564341"/>
              <a:gd name="connsiteX10" fmla="*/ 1101135 w 2192946"/>
              <a:gd name="connsiteY10" fmla="*/ 380825 h 564341"/>
              <a:gd name="connsiteX11" fmla="*/ 1019394 w 2192946"/>
              <a:gd name="connsiteY11" fmla="*/ 420500 h 564341"/>
              <a:gd name="connsiteX12" fmla="*/ 945196 w 2192946"/>
              <a:gd name="connsiteY12" fmla="*/ 369115 h 564341"/>
              <a:gd name="connsiteX13" fmla="*/ 867419 w 2192946"/>
              <a:gd name="connsiteY13" fmla="*/ 288572 h 564341"/>
              <a:gd name="connsiteX14" fmla="*/ 752149 w 2192946"/>
              <a:gd name="connsiteY14" fmla="*/ 326265 h 564341"/>
              <a:gd name="connsiteX15" fmla="*/ 693422 w 2192946"/>
              <a:gd name="connsiteY15" fmla="*/ 390349 h 564341"/>
              <a:gd name="connsiteX16" fmla="*/ 640053 w 2192946"/>
              <a:gd name="connsiteY16" fmla="*/ 444910 h 564341"/>
              <a:gd name="connsiteX17" fmla="*/ 603349 w 2192946"/>
              <a:gd name="connsiteY17" fmla="*/ 494313 h 564341"/>
              <a:gd name="connsiteX18" fmla="*/ 549779 w 2192946"/>
              <a:gd name="connsiteY18" fmla="*/ 488750 h 564341"/>
              <a:gd name="connsiteX19" fmla="*/ 517442 w 2192946"/>
              <a:gd name="connsiteY19" fmla="*/ 457991 h 564341"/>
              <a:gd name="connsiteX20" fmla="*/ 484701 w 2192946"/>
              <a:gd name="connsiteY20" fmla="*/ 404828 h 564341"/>
              <a:gd name="connsiteX21" fmla="*/ 433114 w 2192946"/>
              <a:gd name="connsiteY21" fmla="*/ 314759 h 564341"/>
              <a:gd name="connsiteX22" fmla="*/ 274991 w 2192946"/>
              <a:gd name="connsiteY22" fmla="*/ 345315 h 564341"/>
              <a:gd name="connsiteX23" fmla="*/ 198204 w 2192946"/>
              <a:gd name="connsiteY23" fmla="*/ 402847 h 564341"/>
              <a:gd name="connsiteX24" fmla="*/ 124796 w 2192946"/>
              <a:gd name="connsiteY24" fmla="*/ 468913 h 564341"/>
              <a:gd name="connsiteX25" fmla="*/ 51387 w 2192946"/>
              <a:gd name="connsiteY25" fmla="*/ 527638 h 564341"/>
              <a:gd name="connsiteX26" fmla="*/ 0 w 2192946"/>
              <a:gd name="connsiteY26" fmla="*/ 564341 h 564341"/>
              <a:gd name="connsiteX27" fmla="*/ 0 w 2192946"/>
              <a:gd name="connsiteY27" fmla="*/ 564341 h 564341"/>
              <a:gd name="connsiteX0" fmla="*/ 2192946 w 2192946"/>
              <a:gd name="connsiteY0" fmla="*/ 195912 h 564341"/>
              <a:gd name="connsiteX1" fmla="*/ 2080850 w 2192946"/>
              <a:gd name="connsiteY1" fmla="*/ 320500 h 564341"/>
              <a:gd name="connsiteX2" fmla="*/ 1972719 w 2192946"/>
              <a:gd name="connsiteY2" fmla="*/ 375847 h 564341"/>
              <a:gd name="connsiteX3" fmla="*/ 1858642 w 2192946"/>
              <a:gd name="connsiteY3" fmla="*/ 427638 h 564341"/>
              <a:gd name="connsiteX4" fmla="*/ 1732653 w 2192946"/>
              <a:gd name="connsiteY4" fmla="*/ 376456 h 564341"/>
              <a:gd name="connsiteX5" fmla="*/ 1641388 w 2192946"/>
              <a:gd name="connsiteY5" fmla="*/ 221312 h 564341"/>
              <a:gd name="connsiteX6" fmla="*/ 1543772 w 2192946"/>
              <a:gd name="connsiteY6" fmla="*/ 10415 h 564341"/>
              <a:gd name="connsiteX7" fmla="*/ 1380088 w 2192946"/>
              <a:gd name="connsiteY7" fmla="*/ 43155 h 564341"/>
              <a:gd name="connsiteX8" fmla="*/ 1255293 w 2192946"/>
              <a:gd name="connsiteY8" fmla="*/ 138584 h 564341"/>
              <a:gd name="connsiteX9" fmla="*/ 1167203 w 2192946"/>
              <a:gd name="connsiteY9" fmla="*/ 285396 h 564341"/>
              <a:gd name="connsiteX10" fmla="*/ 1101135 w 2192946"/>
              <a:gd name="connsiteY10" fmla="*/ 380825 h 564341"/>
              <a:gd name="connsiteX11" fmla="*/ 1019394 w 2192946"/>
              <a:gd name="connsiteY11" fmla="*/ 420500 h 564341"/>
              <a:gd name="connsiteX12" fmla="*/ 945196 w 2192946"/>
              <a:gd name="connsiteY12" fmla="*/ 369115 h 564341"/>
              <a:gd name="connsiteX13" fmla="*/ 867419 w 2192946"/>
              <a:gd name="connsiteY13" fmla="*/ 288572 h 564341"/>
              <a:gd name="connsiteX14" fmla="*/ 752149 w 2192946"/>
              <a:gd name="connsiteY14" fmla="*/ 326265 h 564341"/>
              <a:gd name="connsiteX15" fmla="*/ 693422 w 2192946"/>
              <a:gd name="connsiteY15" fmla="*/ 390349 h 564341"/>
              <a:gd name="connsiteX16" fmla="*/ 649578 w 2192946"/>
              <a:gd name="connsiteY16" fmla="*/ 451260 h 564341"/>
              <a:gd name="connsiteX17" fmla="*/ 603349 w 2192946"/>
              <a:gd name="connsiteY17" fmla="*/ 494313 h 564341"/>
              <a:gd name="connsiteX18" fmla="*/ 549779 w 2192946"/>
              <a:gd name="connsiteY18" fmla="*/ 488750 h 564341"/>
              <a:gd name="connsiteX19" fmla="*/ 517442 w 2192946"/>
              <a:gd name="connsiteY19" fmla="*/ 457991 h 564341"/>
              <a:gd name="connsiteX20" fmla="*/ 484701 w 2192946"/>
              <a:gd name="connsiteY20" fmla="*/ 404828 h 564341"/>
              <a:gd name="connsiteX21" fmla="*/ 433114 w 2192946"/>
              <a:gd name="connsiteY21" fmla="*/ 314759 h 564341"/>
              <a:gd name="connsiteX22" fmla="*/ 274991 w 2192946"/>
              <a:gd name="connsiteY22" fmla="*/ 345315 h 564341"/>
              <a:gd name="connsiteX23" fmla="*/ 198204 w 2192946"/>
              <a:gd name="connsiteY23" fmla="*/ 402847 h 564341"/>
              <a:gd name="connsiteX24" fmla="*/ 124796 w 2192946"/>
              <a:gd name="connsiteY24" fmla="*/ 468913 h 564341"/>
              <a:gd name="connsiteX25" fmla="*/ 51387 w 2192946"/>
              <a:gd name="connsiteY25" fmla="*/ 527638 h 564341"/>
              <a:gd name="connsiteX26" fmla="*/ 0 w 2192946"/>
              <a:gd name="connsiteY26" fmla="*/ 564341 h 564341"/>
              <a:gd name="connsiteX27" fmla="*/ 0 w 2192946"/>
              <a:gd name="connsiteY27" fmla="*/ 564341 h 564341"/>
              <a:gd name="connsiteX0" fmla="*/ 2192946 w 2192946"/>
              <a:gd name="connsiteY0" fmla="*/ 196062 h 564491"/>
              <a:gd name="connsiteX1" fmla="*/ 2080850 w 2192946"/>
              <a:gd name="connsiteY1" fmla="*/ 320650 h 564491"/>
              <a:gd name="connsiteX2" fmla="*/ 1972719 w 2192946"/>
              <a:gd name="connsiteY2" fmla="*/ 375997 h 564491"/>
              <a:gd name="connsiteX3" fmla="*/ 1858642 w 2192946"/>
              <a:gd name="connsiteY3" fmla="*/ 427788 h 564491"/>
              <a:gd name="connsiteX4" fmla="*/ 1732653 w 2192946"/>
              <a:gd name="connsiteY4" fmla="*/ 376606 h 564491"/>
              <a:gd name="connsiteX5" fmla="*/ 1641388 w 2192946"/>
              <a:gd name="connsiteY5" fmla="*/ 221462 h 564491"/>
              <a:gd name="connsiteX6" fmla="*/ 1543772 w 2192946"/>
              <a:gd name="connsiteY6" fmla="*/ 10565 h 564491"/>
              <a:gd name="connsiteX7" fmla="*/ 1380088 w 2192946"/>
              <a:gd name="connsiteY7" fmla="*/ 43305 h 564491"/>
              <a:gd name="connsiteX8" fmla="*/ 1267993 w 2192946"/>
              <a:gd name="connsiteY8" fmla="*/ 145084 h 564491"/>
              <a:gd name="connsiteX9" fmla="*/ 1167203 w 2192946"/>
              <a:gd name="connsiteY9" fmla="*/ 285546 h 564491"/>
              <a:gd name="connsiteX10" fmla="*/ 1101135 w 2192946"/>
              <a:gd name="connsiteY10" fmla="*/ 380975 h 564491"/>
              <a:gd name="connsiteX11" fmla="*/ 1019394 w 2192946"/>
              <a:gd name="connsiteY11" fmla="*/ 420650 h 564491"/>
              <a:gd name="connsiteX12" fmla="*/ 945196 w 2192946"/>
              <a:gd name="connsiteY12" fmla="*/ 369265 h 564491"/>
              <a:gd name="connsiteX13" fmla="*/ 867419 w 2192946"/>
              <a:gd name="connsiteY13" fmla="*/ 288722 h 564491"/>
              <a:gd name="connsiteX14" fmla="*/ 752149 w 2192946"/>
              <a:gd name="connsiteY14" fmla="*/ 326415 h 564491"/>
              <a:gd name="connsiteX15" fmla="*/ 693422 w 2192946"/>
              <a:gd name="connsiteY15" fmla="*/ 390499 h 564491"/>
              <a:gd name="connsiteX16" fmla="*/ 649578 w 2192946"/>
              <a:gd name="connsiteY16" fmla="*/ 451410 h 564491"/>
              <a:gd name="connsiteX17" fmla="*/ 603349 w 2192946"/>
              <a:gd name="connsiteY17" fmla="*/ 494463 h 564491"/>
              <a:gd name="connsiteX18" fmla="*/ 549779 w 2192946"/>
              <a:gd name="connsiteY18" fmla="*/ 488900 h 564491"/>
              <a:gd name="connsiteX19" fmla="*/ 517442 w 2192946"/>
              <a:gd name="connsiteY19" fmla="*/ 458141 h 564491"/>
              <a:gd name="connsiteX20" fmla="*/ 484701 w 2192946"/>
              <a:gd name="connsiteY20" fmla="*/ 404978 h 564491"/>
              <a:gd name="connsiteX21" fmla="*/ 433114 w 2192946"/>
              <a:gd name="connsiteY21" fmla="*/ 314909 h 564491"/>
              <a:gd name="connsiteX22" fmla="*/ 274991 w 2192946"/>
              <a:gd name="connsiteY22" fmla="*/ 345465 h 564491"/>
              <a:gd name="connsiteX23" fmla="*/ 198204 w 2192946"/>
              <a:gd name="connsiteY23" fmla="*/ 402997 h 564491"/>
              <a:gd name="connsiteX24" fmla="*/ 124796 w 2192946"/>
              <a:gd name="connsiteY24" fmla="*/ 469063 h 564491"/>
              <a:gd name="connsiteX25" fmla="*/ 51387 w 2192946"/>
              <a:gd name="connsiteY25" fmla="*/ 527788 h 564491"/>
              <a:gd name="connsiteX26" fmla="*/ 0 w 2192946"/>
              <a:gd name="connsiteY26" fmla="*/ 564491 h 564491"/>
              <a:gd name="connsiteX27" fmla="*/ 0 w 2192946"/>
              <a:gd name="connsiteY27" fmla="*/ 564491 h 564491"/>
              <a:gd name="connsiteX0" fmla="*/ 2192946 w 2192946"/>
              <a:gd name="connsiteY0" fmla="*/ 196062 h 564491"/>
              <a:gd name="connsiteX1" fmla="*/ 2080850 w 2192946"/>
              <a:gd name="connsiteY1" fmla="*/ 320650 h 564491"/>
              <a:gd name="connsiteX2" fmla="*/ 1972719 w 2192946"/>
              <a:gd name="connsiteY2" fmla="*/ 375997 h 564491"/>
              <a:gd name="connsiteX3" fmla="*/ 1858642 w 2192946"/>
              <a:gd name="connsiteY3" fmla="*/ 427788 h 564491"/>
              <a:gd name="connsiteX4" fmla="*/ 1732653 w 2192946"/>
              <a:gd name="connsiteY4" fmla="*/ 376606 h 564491"/>
              <a:gd name="connsiteX5" fmla="*/ 1641388 w 2192946"/>
              <a:gd name="connsiteY5" fmla="*/ 221462 h 564491"/>
              <a:gd name="connsiteX6" fmla="*/ 1543772 w 2192946"/>
              <a:gd name="connsiteY6" fmla="*/ 10565 h 564491"/>
              <a:gd name="connsiteX7" fmla="*/ 1380088 w 2192946"/>
              <a:gd name="connsiteY7" fmla="*/ 43305 h 564491"/>
              <a:gd name="connsiteX8" fmla="*/ 1267993 w 2192946"/>
              <a:gd name="connsiteY8" fmla="*/ 145084 h 564491"/>
              <a:gd name="connsiteX9" fmla="*/ 1167203 w 2192946"/>
              <a:gd name="connsiteY9" fmla="*/ 285546 h 564491"/>
              <a:gd name="connsiteX10" fmla="*/ 1101135 w 2192946"/>
              <a:gd name="connsiteY10" fmla="*/ 380975 h 564491"/>
              <a:gd name="connsiteX11" fmla="*/ 1032094 w 2192946"/>
              <a:gd name="connsiteY11" fmla="*/ 411125 h 564491"/>
              <a:gd name="connsiteX12" fmla="*/ 945196 w 2192946"/>
              <a:gd name="connsiteY12" fmla="*/ 369265 h 564491"/>
              <a:gd name="connsiteX13" fmla="*/ 867419 w 2192946"/>
              <a:gd name="connsiteY13" fmla="*/ 288722 h 564491"/>
              <a:gd name="connsiteX14" fmla="*/ 752149 w 2192946"/>
              <a:gd name="connsiteY14" fmla="*/ 326415 h 564491"/>
              <a:gd name="connsiteX15" fmla="*/ 693422 w 2192946"/>
              <a:gd name="connsiteY15" fmla="*/ 390499 h 564491"/>
              <a:gd name="connsiteX16" fmla="*/ 649578 w 2192946"/>
              <a:gd name="connsiteY16" fmla="*/ 451410 h 564491"/>
              <a:gd name="connsiteX17" fmla="*/ 603349 w 2192946"/>
              <a:gd name="connsiteY17" fmla="*/ 494463 h 564491"/>
              <a:gd name="connsiteX18" fmla="*/ 549779 w 2192946"/>
              <a:gd name="connsiteY18" fmla="*/ 488900 h 564491"/>
              <a:gd name="connsiteX19" fmla="*/ 517442 w 2192946"/>
              <a:gd name="connsiteY19" fmla="*/ 458141 h 564491"/>
              <a:gd name="connsiteX20" fmla="*/ 484701 w 2192946"/>
              <a:gd name="connsiteY20" fmla="*/ 404978 h 564491"/>
              <a:gd name="connsiteX21" fmla="*/ 433114 w 2192946"/>
              <a:gd name="connsiteY21" fmla="*/ 314909 h 564491"/>
              <a:gd name="connsiteX22" fmla="*/ 274991 w 2192946"/>
              <a:gd name="connsiteY22" fmla="*/ 345465 h 564491"/>
              <a:gd name="connsiteX23" fmla="*/ 198204 w 2192946"/>
              <a:gd name="connsiteY23" fmla="*/ 402997 h 564491"/>
              <a:gd name="connsiteX24" fmla="*/ 124796 w 2192946"/>
              <a:gd name="connsiteY24" fmla="*/ 469063 h 564491"/>
              <a:gd name="connsiteX25" fmla="*/ 51387 w 2192946"/>
              <a:gd name="connsiteY25" fmla="*/ 527788 h 564491"/>
              <a:gd name="connsiteX26" fmla="*/ 0 w 2192946"/>
              <a:gd name="connsiteY26" fmla="*/ 564491 h 564491"/>
              <a:gd name="connsiteX27" fmla="*/ 0 w 2192946"/>
              <a:gd name="connsiteY27" fmla="*/ 564491 h 564491"/>
              <a:gd name="connsiteX0" fmla="*/ 2192946 w 2192946"/>
              <a:gd name="connsiteY0" fmla="*/ 196062 h 564491"/>
              <a:gd name="connsiteX1" fmla="*/ 2080850 w 2192946"/>
              <a:gd name="connsiteY1" fmla="*/ 320650 h 564491"/>
              <a:gd name="connsiteX2" fmla="*/ 1972719 w 2192946"/>
              <a:gd name="connsiteY2" fmla="*/ 375997 h 564491"/>
              <a:gd name="connsiteX3" fmla="*/ 1858642 w 2192946"/>
              <a:gd name="connsiteY3" fmla="*/ 427788 h 564491"/>
              <a:gd name="connsiteX4" fmla="*/ 1732653 w 2192946"/>
              <a:gd name="connsiteY4" fmla="*/ 376606 h 564491"/>
              <a:gd name="connsiteX5" fmla="*/ 1641388 w 2192946"/>
              <a:gd name="connsiteY5" fmla="*/ 221462 h 564491"/>
              <a:gd name="connsiteX6" fmla="*/ 1543772 w 2192946"/>
              <a:gd name="connsiteY6" fmla="*/ 10565 h 564491"/>
              <a:gd name="connsiteX7" fmla="*/ 1380088 w 2192946"/>
              <a:gd name="connsiteY7" fmla="*/ 43305 h 564491"/>
              <a:gd name="connsiteX8" fmla="*/ 1267993 w 2192946"/>
              <a:gd name="connsiteY8" fmla="*/ 145084 h 564491"/>
              <a:gd name="connsiteX9" fmla="*/ 1167203 w 2192946"/>
              <a:gd name="connsiteY9" fmla="*/ 285546 h 564491"/>
              <a:gd name="connsiteX10" fmla="*/ 1101135 w 2192946"/>
              <a:gd name="connsiteY10" fmla="*/ 380975 h 564491"/>
              <a:gd name="connsiteX11" fmla="*/ 1032094 w 2192946"/>
              <a:gd name="connsiteY11" fmla="*/ 411125 h 564491"/>
              <a:gd name="connsiteX12" fmla="*/ 957896 w 2192946"/>
              <a:gd name="connsiteY12" fmla="*/ 362915 h 564491"/>
              <a:gd name="connsiteX13" fmla="*/ 867419 w 2192946"/>
              <a:gd name="connsiteY13" fmla="*/ 288722 h 564491"/>
              <a:gd name="connsiteX14" fmla="*/ 752149 w 2192946"/>
              <a:gd name="connsiteY14" fmla="*/ 326415 h 564491"/>
              <a:gd name="connsiteX15" fmla="*/ 693422 w 2192946"/>
              <a:gd name="connsiteY15" fmla="*/ 390499 h 564491"/>
              <a:gd name="connsiteX16" fmla="*/ 649578 w 2192946"/>
              <a:gd name="connsiteY16" fmla="*/ 451410 h 564491"/>
              <a:gd name="connsiteX17" fmla="*/ 603349 w 2192946"/>
              <a:gd name="connsiteY17" fmla="*/ 494463 h 564491"/>
              <a:gd name="connsiteX18" fmla="*/ 549779 w 2192946"/>
              <a:gd name="connsiteY18" fmla="*/ 488900 h 564491"/>
              <a:gd name="connsiteX19" fmla="*/ 517442 w 2192946"/>
              <a:gd name="connsiteY19" fmla="*/ 458141 h 564491"/>
              <a:gd name="connsiteX20" fmla="*/ 484701 w 2192946"/>
              <a:gd name="connsiteY20" fmla="*/ 404978 h 564491"/>
              <a:gd name="connsiteX21" fmla="*/ 433114 w 2192946"/>
              <a:gd name="connsiteY21" fmla="*/ 314909 h 564491"/>
              <a:gd name="connsiteX22" fmla="*/ 274991 w 2192946"/>
              <a:gd name="connsiteY22" fmla="*/ 345465 h 564491"/>
              <a:gd name="connsiteX23" fmla="*/ 198204 w 2192946"/>
              <a:gd name="connsiteY23" fmla="*/ 402997 h 564491"/>
              <a:gd name="connsiteX24" fmla="*/ 124796 w 2192946"/>
              <a:gd name="connsiteY24" fmla="*/ 469063 h 564491"/>
              <a:gd name="connsiteX25" fmla="*/ 51387 w 2192946"/>
              <a:gd name="connsiteY25" fmla="*/ 527788 h 564491"/>
              <a:gd name="connsiteX26" fmla="*/ 0 w 2192946"/>
              <a:gd name="connsiteY26" fmla="*/ 564491 h 564491"/>
              <a:gd name="connsiteX27" fmla="*/ 0 w 2192946"/>
              <a:gd name="connsiteY27" fmla="*/ 564491 h 564491"/>
              <a:gd name="connsiteX0" fmla="*/ 2192946 w 2192946"/>
              <a:gd name="connsiteY0" fmla="*/ 196062 h 564491"/>
              <a:gd name="connsiteX1" fmla="*/ 2080850 w 2192946"/>
              <a:gd name="connsiteY1" fmla="*/ 320650 h 564491"/>
              <a:gd name="connsiteX2" fmla="*/ 1972719 w 2192946"/>
              <a:gd name="connsiteY2" fmla="*/ 375997 h 564491"/>
              <a:gd name="connsiteX3" fmla="*/ 1858642 w 2192946"/>
              <a:gd name="connsiteY3" fmla="*/ 427788 h 564491"/>
              <a:gd name="connsiteX4" fmla="*/ 1732653 w 2192946"/>
              <a:gd name="connsiteY4" fmla="*/ 376606 h 564491"/>
              <a:gd name="connsiteX5" fmla="*/ 1641388 w 2192946"/>
              <a:gd name="connsiteY5" fmla="*/ 221462 h 564491"/>
              <a:gd name="connsiteX6" fmla="*/ 1543772 w 2192946"/>
              <a:gd name="connsiteY6" fmla="*/ 10565 h 564491"/>
              <a:gd name="connsiteX7" fmla="*/ 1380088 w 2192946"/>
              <a:gd name="connsiteY7" fmla="*/ 43305 h 564491"/>
              <a:gd name="connsiteX8" fmla="*/ 1267993 w 2192946"/>
              <a:gd name="connsiteY8" fmla="*/ 145084 h 564491"/>
              <a:gd name="connsiteX9" fmla="*/ 1167203 w 2192946"/>
              <a:gd name="connsiteY9" fmla="*/ 285546 h 564491"/>
              <a:gd name="connsiteX10" fmla="*/ 1101135 w 2192946"/>
              <a:gd name="connsiteY10" fmla="*/ 380975 h 564491"/>
              <a:gd name="connsiteX11" fmla="*/ 1047969 w 2192946"/>
              <a:gd name="connsiteY11" fmla="*/ 398425 h 564491"/>
              <a:gd name="connsiteX12" fmla="*/ 957896 w 2192946"/>
              <a:gd name="connsiteY12" fmla="*/ 362915 h 564491"/>
              <a:gd name="connsiteX13" fmla="*/ 867419 w 2192946"/>
              <a:gd name="connsiteY13" fmla="*/ 288722 h 564491"/>
              <a:gd name="connsiteX14" fmla="*/ 752149 w 2192946"/>
              <a:gd name="connsiteY14" fmla="*/ 326415 h 564491"/>
              <a:gd name="connsiteX15" fmla="*/ 693422 w 2192946"/>
              <a:gd name="connsiteY15" fmla="*/ 390499 h 564491"/>
              <a:gd name="connsiteX16" fmla="*/ 649578 w 2192946"/>
              <a:gd name="connsiteY16" fmla="*/ 451410 h 564491"/>
              <a:gd name="connsiteX17" fmla="*/ 603349 w 2192946"/>
              <a:gd name="connsiteY17" fmla="*/ 494463 h 564491"/>
              <a:gd name="connsiteX18" fmla="*/ 549779 w 2192946"/>
              <a:gd name="connsiteY18" fmla="*/ 488900 h 564491"/>
              <a:gd name="connsiteX19" fmla="*/ 517442 w 2192946"/>
              <a:gd name="connsiteY19" fmla="*/ 458141 h 564491"/>
              <a:gd name="connsiteX20" fmla="*/ 484701 w 2192946"/>
              <a:gd name="connsiteY20" fmla="*/ 404978 h 564491"/>
              <a:gd name="connsiteX21" fmla="*/ 433114 w 2192946"/>
              <a:gd name="connsiteY21" fmla="*/ 314909 h 564491"/>
              <a:gd name="connsiteX22" fmla="*/ 274991 w 2192946"/>
              <a:gd name="connsiteY22" fmla="*/ 345465 h 564491"/>
              <a:gd name="connsiteX23" fmla="*/ 198204 w 2192946"/>
              <a:gd name="connsiteY23" fmla="*/ 402997 h 564491"/>
              <a:gd name="connsiteX24" fmla="*/ 124796 w 2192946"/>
              <a:gd name="connsiteY24" fmla="*/ 469063 h 564491"/>
              <a:gd name="connsiteX25" fmla="*/ 51387 w 2192946"/>
              <a:gd name="connsiteY25" fmla="*/ 527788 h 564491"/>
              <a:gd name="connsiteX26" fmla="*/ 0 w 2192946"/>
              <a:gd name="connsiteY26" fmla="*/ 564491 h 564491"/>
              <a:gd name="connsiteX27" fmla="*/ 0 w 2192946"/>
              <a:gd name="connsiteY27" fmla="*/ 564491 h 56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92946" h="564491">
                <a:moveTo>
                  <a:pt x="2192946" y="196062"/>
                </a:moveTo>
                <a:cubicBezTo>
                  <a:pt x="2148900" y="250505"/>
                  <a:pt x="2117554" y="290661"/>
                  <a:pt x="2080850" y="320650"/>
                </a:cubicBezTo>
                <a:cubicBezTo>
                  <a:pt x="2044146" y="350639"/>
                  <a:pt x="2009754" y="358141"/>
                  <a:pt x="1972719" y="375997"/>
                </a:cubicBezTo>
                <a:cubicBezTo>
                  <a:pt x="1935684" y="393853"/>
                  <a:pt x="1898653" y="427687"/>
                  <a:pt x="1858642" y="427788"/>
                </a:cubicBezTo>
                <a:cubicBezTo>
                  <a:pt x="1818631" y="427890"/>
                  <a:pt x="1768862" y="410994"/>
                  <a:pt x="1732653" y="376606"/>
                </a:cubicBezTo>
                <a:cubicBezTo>
                  <a:pt x="1696444" y="342218"/>
                  <a:pt x="1672868" y="282469"/>
                  <a:pt x="1641388" y="221462"/>
                </a:cubicBezTo>
                <a:cubicBezTo>
                  <a:pt x="1609908" y="160455"/>
                  <a:pt x="1587322" y="40258"/>
                  <a:pt x="1543772" y="10565"/>
                </a:cubicBezTo>
                <a:cubicBezTo>
                  <a:pt x="1500222" y="-19128"/>
                  <a:pt x="1426051" y="20885"/>
                  <a:pt x="1380088" y="43305"/>
                </a:cubicBezTo>
                <a:cubicBezTo>
                  <a:pt x="1334125" y="65725"/>
                  <a:pt x="1303474" y="104711"/>
                  <a:pt x="1267993" y="145084"/>
                </a:cubicBezTo>
                <a:cubicBezTo>
                  <a:pt x="1232512" y="185457"/>
                  <a:pt x="1195013" y="246231"/>
                  <a:pt x="1167203" y="285546"/>
                </a:cubicBezTo>
                <a:cubicBezTo>
                  <a:pt x="1139393" y="324861"/>
                  <a:pt x="1121007" y="362162"/>
                  <a:pt x="1101135" y="380975"/>
                </a:cubicBezTo>
                <a:cubicBezTo>
                  <a:pt x="1081263" y="399788"/>
                  <a:pt x="1071842" y="401435"/>
                  <a:pt x="1047969" y="398425"/>
                </a:cubicBezTo>
                <a:cubicBezTo>
                  <a:pt x="1024096" y="395415"/>
                  <a:pt x="987988" y="381199"/>
                  <a:pt x="957896" y="362915"/>
                </a:cubicBezTo>
                <a:cubicBezTo>
                  <a:pt x="927804" y="344631"/>
                  <a:pt x="901710" y="294805"/>
                  <a:pt x="867419" y="288722"/>
                </a:cubicBezTo>
                <a:cubicBezTo>
                  <a:pt x="833128" y="282639"/>
                  <a:pt x="781149" y="309452"/>
                  <a:pt x="752149" y="326415"/>
                </a:cubicBezTo>
                <a:cubicBezTo>
                  <a:pt x="723150" y="343378"/>
                  <a:pt x="710517" y="369667"/>
                  <a:pt x="693422" y="390499"/>
                </a:cubicBezTo>
                <a:cubicBezTo>
                  <a:pt x="676327" y="411331"/>
                  <a:pt x="664590" y="434083"/>
                  <a:pt x="649578" y="451410"/>
                </a:cubicBezTo>
                <a:cubicBezTo>
                  <a:pt x="634566" y="468737"/>
                  <a:pt x="619982" y="488215"/>
                  <a:pt x="603349" y="494463"/>
                </a:cubicBezTo>
                <a:cubicBezTo>
                  <a:pt x="586716" y="500711"/>
                  <a:pt x="564097" y="494954"/>
                  <a:pt x="549779" y="488900"/>
                </a:cubicBezTo>
                <a:cubicBezTo>
                  <a:pt x="535461" y="482846"/>
                  <a:pt x="528288" y="472128"/>
                  <a:pt x="517442" y="458141"/>
                </a:cubicBezTo>
                <a:cubicBezTo>
                  <a:pt x="506596" y="444154"/>
                  <a:pt x="498756" y="428850"/>
                  <a:pt x="484701" y="404978"/>
                </a:cubicBezTo>
                <a:cubicBezTo>
                  <a:pt x="470646" y="381106"/>
                  <a:pt x="468066" y="324828"/>
                  <a:pt x="433114" y="314909"/>
                </a:cubicBezTo>
                <a:cubicBezTo>
                  <a:pt x="398162" y="304990"/>
                  <a:pt x="314143" y="330784"/>
                  <a:pt x="274991" y="345465"/>
                </a:cubicBezTo>
                <a:cubicBezTo>
                  <a:pt x="235839" y="360146"/>
                  <a:pt x="223237" y="382397"/>
                  <a:pt x="198204" y="402997"/>
                </a:cubicBezTo>
                <a:cubicBezTo>
                  <a:pt x="173172" y="423597"/>
                  <a:pt x="149265" y="448265"/>
                  <a:pt x="124796" y="469063"/>
                </a:cubicBezTo>
                <a:cubicBezTo>
                  <a:pt x="100327" y="489861"/>
                  <a:pt x="72186" y="511883"/>
                  <a:pt x="51387" y="527788"/>
                </a:cubicBezTo>
                <a:cubicBezTo>
                  <a:pt x="30588" y="543693"/>
                  <a:pt x="0" y="564491"/>
                  <a:pt x="0" y="564491"/>
                </a:cubicBezTo>
                <a:lnTo>
                  <a:pt x="0" y="564491"/>
                </a:lnTo>
              </a:path>
            </a:pathLst>
          </a:cu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20047" y="3696836"/>
            <a:ext cx="2106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Fluorescence deviation</a:t>
            </a:r>
            <a:endParaRPr lang="en-US" sz="1600" dirty="0"/>
          </a:p>
        </p:txBody>
      </p:sp>
      <p:sp>
        <p:nvSpPr>
          <p:cNvPr id="21" name="Left Arrow 20"/>
          <p:cNvSpPr/>
          <p:nvPr/>
        </p:nvSpPr>
        <p:spPr>
          <a:xfrm rot="18997194">
            <a:off x="7275216" y="2832852"/>
            <a:ext cx="732118" cy="201706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1"/>
          <p:cNvSpPr/>
          <p:nvPr/>
        </p:nvSpPr>
        <p:spPr>
          <a:xfrm rot="6506714">
            <a:off x="6609536" y="2476746"/>
            <a:ext cx="732118" cy="201706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09414" y="3696836"/>
            <a:ext cx="3123953" cy="25484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1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g2_sst_tseries_2009_2014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2397" b="2774"/>
          <a:stretch/>
        </p:blipFill>
        <p:spPr>
          <a:xfrm>
            <a:off x="4762852" y="1525798"/>
            <a:ext cx="4246964" cy="3794242"/>
          </a:xfrm>
          <a:prstGeom prst="rect">
            <a:avLst/>
          </a:prstGeom>
        </p:spPr>
      </p:pic>
      <p:pic>
        <p:nvPicPr>
          <p:cNvPr id="6" name="Picture 5" descr="fig2_sst_tseries_2009_2014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-9120" b="2884"/>
          <a:stretch/>
        </p:blipFill>
        <p:spPr>
          <a:xfrm>
            <a:off x="306653" y="1565693"/>
            <a:ext cx="4727615" cy="3751126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387251" y="1087421"/>
            <a:ext cx="27512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latin typeface="Times New Roman" charset="0"/>
                <a:cs typeface="Times New Roman" charset="0"/>
              </a:rPr>
              <a:t>Sea Surface Temperature</a:t>
            </a:r>
            <a:endParaRPr lang="en-US" sz="2000" dirty="0">
              <a:latin typeface="Times New Roman" charset="0"/>
              <a:cs typeface="Times New Roman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19779" y="2933320"/>
            <a:ext cx="2258085" cy="1296987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65251" y="3135363"/>
            <a:ext cx="2136746" cy="1094944"/>
          </a:xfrm>
          <a:prstGeom prst="ellipse">
            <a:avLst/>
          </a:prstGeom>
          <a:noFill/>
          <a:ln w="635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5081" y="700929"/>
            <a:ext cx="419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. Impact of the warm-core ring</a:t>
            </a:r>
            <a:endParaRPr lang="en-US" sz="2400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214312" y="178337"/>
            <a:ext cx="6621187" cy="71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Short-term variability of the </a:t>
            </a:r>
            <a:r>
              <a:rPr lang="en-US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shelfbreak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front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698" y="5761215"/>
            <a:ext cx="7149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Ring-water onshore intrusion develops several days</a:t>
            </a:r>
          </a:p>
          <a:p>
            <a:r>
              <a:rPr lang="en-US" dirty="0" smtClean="0"/>
              <a:t>The intrusion feature propagates westward in the speed of </a:t>
            </a:r>
            <a:r>
              <a:rPr lang="en-US" i="1" dirty="0" smtClean="0"/>
              <a:t>O</a:t>
            </a:r>
            <a:r>
              <a:rPr lang="en-US" dirty="0" smtClean="0"/>
              <a:t>(10 km/day)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85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2_sst_tseries_2009_2014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0410"/>
            <a:ext cx="8379763" cy="3751971"/>
          </a:xfrm>
          <a:prstGeom prst="rect">
            <a:avLst/>
          </a:prstGeom>
        </p:spPr>
      </p:pic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558ED5"/>
                </a:solidFill>
                <a:latin typeface="Calibri" charset="0"/>
              </a:rPr>
              <a:t>Biological impacts of the Warm-core ring </a:t>
            </a:r>
            <a:endParaRPr lang="en-US" sz="2800" dirty="0">
              <a:solidFill>
                <a:srgbClr val="558ED5"/>
              </a:solidFill>
              <a:latin typeface="Calibri" charset="0"/>
            </a:endParaRPr>
          </a:p>
        </p:txBody>
      </p:sp>
      <p:sp>
        <p:nvSpPr>
          <p:cNvPr id="91143" name="TextBox 8"/>
          <p:cNvSpPr txBox="1">
            <a:spLocks noChangeArrowheads="1"/>
          </p:cNvSpPr>
          <p:nvPr/>
        </p:nvSpPr>
        <p:spPr bwMode="auto">
          <a:xfrm>
            <a:off x="2502507" y="5512381"/>
            <a:ext cx="3887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Calibri" charset="0"/>
              </a:rPr>
              <a:t>Low chlorophyll ring </a:t>
            </a:r>
            <a:r>
              <a:rPr lang="en-US" dirty="0">
                <a:latin typeface="Calibri" charset="0"/>
              </a:rPr>
              <a:t>water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218905" y="3788154"/>
            <a:ext cx="2170621" cy="1828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52587" y="3788154"/>
            <a:ext cx="1966317" cy="182867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8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</TotalTime>
  <Words>663</Words>
  <Application>Microsoft Macintosh PowerPoint</Application>
  <PresentationFormat>On-screen Show (4:3)</PresentationFormat>
  <Paragraphs>138</Paragraphs>
  <Slides>45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Calibri Light</vt:lpstr>
      <vt:lpstr>ＭＳ Ｐゴシック</vt:lpstr>
      <vt:lpstr>Times New Roman</vt:lpstr>
      <vt:lpstr>Arial</vt:lpstr>
      <vt:lpstr>Office Theme</vt:lpstr>
      <vt:lpstr>Equation</vt:lpstr>
      <vt:lpstr>Changes of the Physical Environment during the April 2018 Cruise</vt:lpstr>
      <vt:lpstr>PowerPoint Presentation</vt:lpstr>
      <vt:lpstr>Regional Setup  Mid-Atlantic Bight (MAB)</vt:lpstr>
      <vt:lpstr>Shelfbreak front in Jun 2016</vt:lpstr>
      <vt:lpstr>PowerPoint Presentation</vt:lpstr>
      <vt:lpstr>Vertical Motion Associated with the Instability</vt:lpstr>
      <vt:lpstr>Observed frontal subduction</vt:lpstr>
      <vt:lpstr>PowerPoint Presentation</vt:lpstr>
      <vt:lpstr>Biological impacts of the Warm-core ring </vt:lpstr>
      <vt:lpstr>Frontal subduction on the edge of a warm-core ring</vt:lpstr>
      <vt:lpstr>Mechanism of the frontal subduction</vt:lpstr>
      <vt:lpstr>OOI Pioneer Array</vt:lpstr>
      <vt:lpstr>Changes of the Physical Environment during the April 2018 Cruise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OOI Mooring Data</vt:lpstr>
      <vt:lpstr>OOI Mooring Data</vt:lpstr>
      <vt:lpstr>PowerPoint Presentation</vt:lpstr>
      <vt:lpstr>Cruise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Oceanography  during the SPIROPA 2018 Cruise</dc:title>
  <dc:creator>Weifeng Gordon Zhang</dc:creator>
  <cp:lastModifiedBy>Weifeng Gordon Zhang</cp:lastModifiedBy>
  <cp:revision>186</cp:revision>
  <dcterms:created xsi:type="dcterms:W3CDTF">2018-11-27T13:56:24Z</dcterms:created>
  <dcterms:modified xsi:type="dcterms:W3CDTF">2018-11-29T16:05:28Z</dcterms:modified>
</cp:coreProperties>
</file>