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14" r:id="rId3"/>
    <p:sldId id="301" r:id="rId4"/>
    <p:sldId id="305" r:id="rId5"/>
    <p:sldId id="303" r:id="rId6"/>
    <p:sldId id="297" r:id="rId7"/>
    <p:sldId id="298" r:id="rId8"/>
    <p:sldId id="299" r:id="rId9"/>
    <p:sldId id="300" r:id="rId10"/>
    <p:sldId id="306" r:id="rId11"/>
    <p:sldId id="261" r:id="rId12"/>
    <p:sldId id="319" r:id="rId13"/>
    <p:sldId id="268" r:id="rId14"/>
    <p:sldId id="318" r:id="rId15"/>
    <p:sldId id="270" r:id="rId16"/>
    <p:sldId id="274" r:id="rId17"/>
    <p:sldId id="320" r:id="rId18"/>
    <p:sldId id="323" r:id="rId19"/>
    <p:sldId id="322" r:id="rId20"/>
    <p:sldId id="324" r:id="rId21"/>
    <p:sldId id="325" r:id="rId22"/>
    <p:sldId id="312" r:id="rId23"/>
    <p:sldId id="275" r:id="rId24"/>
    <p:sldId id="273" r:id="rId25"/>
    <p:sldId id="313" r:id="rId26"/>
    <p:sldId id="290" r:id="rId27"/>
    <p:sldId id="289" r:id="rId28"/>
    <p:sldId id="272" r:id="rId29"/>
    <p:sldId id="315" r:id="rId30"/>
    <p:sldId id="31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0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 Stanley" initials="RS" lastIdx="1" clrIdx="0">
    <p:extLst>
      <p:ext uri="{19B8F6BF-5375-455C-9EA6-DF929625EA0E}">
        <p15:presenceInfo xmlns:p15="http://schemas.microsoft.com/office/powerpoint/2012/main" userId="Rachel  Stan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25E"/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74" y="72"/>
      </p:cViewPr>
      <p:guideLst>
        <p:guide orient="horz" pos="1272"/>
        <p:guide pos="4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7T16:54:37.682" idx="1">
    <p:pos x="5760" y="79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DB354-4391-4DE4-BDD0-2AC96618619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FC3B5-E5F1-4664-A68A-766E6DD3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why don’t just measure CO2 directly!</a:t>
            </a:r>
            <a:r>
              <a:rPr lang="en-US" baseline="0" dirty="0" smtClean="0"/>
              <a:t> B/c of buffer system changes very slowly, harder to pinpoint effects of respiration though can do it. doesn’t have good abiotic analogue.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2F47-99C7-4929-A7E3-7582935955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8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some statement </a:t>
            </a:r>
            <a:r>
              <a:rPr lang="en-US" baseline="0" dirty="0" err="1" smtClean="0"/>
              <a:t>htat</a:t>
            </a:r>
            <a:r>
              <a:rPr lang="en-US" baseline="0" dirty="0" smtClean="0"/>
              <a:t> both of these gas techniques are in situ</a:t>
            </a:r>
          </a:p>
          <a:p>
            <a:r>
              <a:rPr lang="en-US" baseline="0" dirty="0" smtClean="0"/>
              <a:t>They </a:t>
            </a:r>
            <a:r>
              <a:rPr lang="en-US" baseline="0" dirty="0" err="1" smtClean="0"/>
              <a:t>dont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46AB-D780-4DB5-8436-647265F360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5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6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4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3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E5B9-4D92-4875-BA70-02C068919E4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58EA-7A4D-40E9-A188-7D341C562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976" y="685314"/>
            <a:ext cx="3458497" cy="26679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Insights from dissolved gases: Rates of biological productivity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976" y="3658086"/>
            <a:ext cx="3539614" cy="2061342"/>
          </a:xfrm>
        </p:spPr>
        <p:txBody>
          <a:bodyPr/>
          <a:lstStyle/>
          <a:p>
            <a:r>
              <a:rPr lang="en-US" sz="2800" dirty="0" smtClean="0"/>
              <a:t>Rachel H. R. Stanley </a:t>
            </a:r>
            <a:r>
              <a:rPr lang="en-US" dirty="0" smtClean="0"/>
              <a:t>Wellesley College</a:t>
            </a:r>
          </a:p>
          <a:p>
            <a:r>
              <a:rPr lang="en-US" sz="2000" dirty="0" smtClean="0"/>
              <a:t>rachel.stanley@wellesley.edu</a:t>
            </a:r>
            <a:endParaRPr lang="en-US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239551" y="4993557"/>
            <a:ext cx="3539614" cy="206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and</a:t>
            </a:r>
          </a:p>
          <a:p>
            <a:r>
              <a:rPr lang="en-US" dirty="0" smtClean="0"/>
              <a:t>Zoe O. </a:t>
            </a:r>
            <a:r>
              <a:rPr lang="en-US" dirty="0" err="1" smtClean="0"/>
              <a:t>Sandwith</a:t>
            </a:r>
            <a:endParaRPr lang="en-US" dirty="0" smtClean="0"/>
          </a:p>
          <a:p>
            <a:r>
              <a:rPr lang="en-US" dirty="0" smtClean="0"/>
              <a:t>WHOI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89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46" y="6488668"/>
            <a:ext cx="194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by B. Fowler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80399"/>
            <a:ext cx="8210550" cy="1172887"/>
          </a:xfrm>
        </p:spPr>
        <p:txBody>
          <a:bodyPr>
            <a:normAutofit/>
          </a:bodyPr>
          <a:lstStyle/>
          <a:p>
            <a:r>
              <a:rPr lang="en-US" dirty="0" smtClean="0"/>
              <a:t>NCP on </a:t>
            </a:r>
            <a:r>
              <a:rPr lang="en-US" dirty="0" err="1" smtClean="0"/>
              <a:t>Spiropa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95" y="119755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April 16 to 29,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92" y="1828800"/>
            <a:ext cx="6154462" cy="4227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1660" y="1828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Nearshore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11377" y="1828800"/>
            <a:ext cx="10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Offshore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581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5089"/>
          <a:stretch/>
        </p:blipFill>
        <p:spPr>
          <a:xfrm>
            <a:off x="420255" y="1468582"/>
            <a:ext cx="8229600" cy="43675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05" y="143019"/>
            <a:ext cx="7886700" cy="1325563"/>
          </a:xfrm>
        </p:spPr>
        <p:txBody>
          <a:bodyPr/>
          <a:lstStyle/>
          <a:p>
            <a:r>
              <a:rPr lang="en-US" dirty="0" smtClean="0"/>
              <a:t>Putting into context:</a:t>
            </a:r>
            <a:br>
              <a:rPr lang="en-US" dirty="0" smtClean="0"/>
            </a:br>
            <a:r>
              <a:rPr lang="en-US" dirty="0" smtClean="0"/>
              <a:t>Seasonal NCP Comparison*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1641" y="1824649"/>
            <a:ext cx="1154546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</a:rPr>
              <a:t>Winter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>
                <a:solidFill>
                  <a:schemeClr val="accent6">
                    <a:lumMod val="50000"/>
                  </a:schemeClr>
                </a:solidFill>
              </a:rPr>
              <a:t>Spring</a:t>
            </a:r>
          </a:p>
          <a:p>
            <a:r>
              <a:rPr lang="en-US" sz="1900" dirty="0" smtClean="0">
                <a:solidFill>
                  <a:srgbClr val="FF0000"/>
                </a:solidFill>
              </a:rPr>
              <a:t>Summer</a:t>
            </a:r>
            <a:endParaRPr lang="en-US" sz="19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8448" y="194006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Nearshore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8264" y="1895414"/>
            <a:ext cx="10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Offshore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0255" y="6172200"/>
            <a:ext cx="603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*Winter and spring data from NES-LTER cruises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GPP on </a:t>
            </a:r>
            <a:r>
              <a:rPr lang="en-US" dirty="0" err="1" smtClean="0"/>
              <a:t>Spiropa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5"/>
          <a:stretch/>
        </p:blipFill>
        <p:spPr>
          <a:xfrm>
            <a:off x="300007" y="2720341"/>
            <a:ext cx="8843993" cy="350901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87" y="288544"/>
            <a:ext cx="4583430" cy="2363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8784" y="288544"/>
            <a:ext cx="17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Continuous NCP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920490" y="3063240"/>
            <a:ext cx="837247" cy="2583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2817494" y="4289108"/>
            <a:ext cx="3509011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NCP </a:t>
            </a:r>
            <a:r>
              <a:rPr lang="en-US" sz="2400" dirty="0" err="1" smtClean="0">
                <a:solidFill>
                  <a:schemeClr val="tx1"/>
                </a:solidFill>
              </a:rPr>
              <a:t>mmol</a:t>
            </a:r>
            <a:r>
              <a:rPr lang="en-US" sz="2400" dirty="0" smtClean="0">
                <a:solidFill>
                  <a:schemeClr val="tx1"/>
                </a:solidFill>
              </a:rPr>
              <a:t> O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m</a:t>
            </a:r>
            <a:r>
              <a:rPr lang="en-US" sz="2400" baseline="30000" dirty="0" smtClean="0">
                <a:solidFill>
                  <a:schemeClr val="tx1"/>
                </a:solidFill>
              </a:rPr>
              <a:t>-2</a:t>
            </a:r>
            <a:r>
              <a:rPr lang="en-US" sz="2400" dirty="0" smtClean="0">
                <a:solidFill>
                  <a:schemeClr val="tx1"/>
                </a:solidFill>
              </a:rPr>
              <a:t> d</a:t>
            </a:r>
            <a:r>
              <a:rPr lang="en-US" sz="2400" baseline="30000" dirty="0" smtClean="0">
                <a:solidFill>
                  <a:schemeClr val="tx1"/>
                </a:solidFill>
              </a:rPr>
              <a:t>-1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NCP/GPP : </a:t>
            </a:r>
            <a:br>
              <a:rPr lang="en-US" dirty="0" smtClean="0"/>
            </a:br>
            <a:r>
              <a:rPr lang="en-US" dirty="0" smtClean="0"/>
              <a:t>a measure of carbon cycle efficiency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092" y="2304582"/>
            <a:ext cx="20778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</a:t>
            </a:r>
            <a:r>
              <a:rPr lang="en-US" dirty="0" smtClean="0"/>
              <a:t> Export = Leaky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0773" y="4492325"/>
            <a:ext cx="20778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Export = </a:t>
            </a:r>
            <a:br>
              <a:rPr lang="en-US" sz="2000" dirty="0" smtClean="0"/>
            </a:br>
            <a:r>
              <a:rPr lang="en-US" sz="2000" dirty="0" smtClean="0"/>
              <a:t>Efficient Recycling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864397" y="484626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Onshore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466702" y="4846268"/>
            <a:ext cx="10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Offshore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2373905" y="2019300"/>
            <a:ext cx="5855695" cy="4176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05" y="2102391"/>
            <a:ext cx="5459585" cy="40931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67415" y="250463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Nearshore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47514" y="2470382"/>
            <a:ext cx="10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Offshore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889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" y="147956"/>
            <a:ext cx="8995409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Seasonal GPP and NCP/GPP comparison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6734"/>
          <a:stretch/>
        </p:blipFill>
        <p:spPr>
          <a:xfrm>
            <a:off x="285750" y="1265554"/>
            <a:ext cx="8423910" cy="5420995"/>
          </a:xfrm>
        </p:spPr>
      </p:pic>
    </p:spTree>
    <p:extLst>
      <p:ext uri="{BB962C8B-B14F-4D97-AF65-F5344CB8AC3E}">
        <p14:creationId xmlns:p14="http://schemas.microsoft.com/office/powerpoint/2010/main" val="1086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690689"/>
            <a:ext cx="8515350" cy="4504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2" r="49375" b="37165"/>
          <a:stretch/>
        </p:blipFill>
        <p:spPr>
          <a:xfrm>
            <a:off x="0" y="2033456"/>
            <a:ext cx="8332470" cy="3477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NCP on the frontal transects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179441" y="3691146"/>
            <a:ext cx="43236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NCP (</a:t>
            </a:r>
            <a:r>
              <a:rPr lang="en-US" sz="3600" dirty="0" err="1" smtClean="0"/>
              <a:t>mmol</a:t>
            </a:r>
            <a:r>
              <a:rPr lang="en-US" sz="3600" dirty="0" smtClean="0"/>
              <a:t> 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m</a:t>
            </a:r>
            <a:r>
              <a:rPr lang="en-US" sz="3600" baseline="30000" dirty="0" smtClean="0"/>
              <a:t>-2</a:t>
            </a:r>
            <a:r>
              <a:rPr lang="en-US" sz="3600" dirty="0" smtClean="0"/>
              <a:t> d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34522" y="507225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Nearshore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69560" y="5208869"/>
            <a:ext cx="10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Offshore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38800" y="2940962"/>
            <a:ext cx="144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Surface of</a:t>
            </a:r>
          </a:p>
          <a:p>
            <a:r>
              <a:rPr lang="en-US" sz="2400" dirty="0" smtClean="0"/>
              <a:t>Front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52893" y="3898486"/>
            <a:ext cx="117711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Foot </a:t>
            </a:r>
          </a:p>
          <a:p>
            <a:r>
              <a:rPr lang="en-US" sz="2400" dirty="0" smtClean="0"/>
              <a:t>of Front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05067" y="2755175"/>
            <a:ext cx="12376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Transect</a:t>
            </a:r>
          </a:p>
          <a:p>
            <a:r>
              <a:rPr lang="en-US" sz="2400" dirty="0" smtClean="0"/>
              <a:t>Number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34690" y="3389460"/>
            <a:ext cx="544312" cy="470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351841" y="3493017"/>
            <a:ext cx="237429" cy="4054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081010" y="3586172"/>
            <a:ext cx="434340" cy="561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4" y="1791"/>
            <a:ext cx="7886700" cy="1325563"/>
          </a:xfrm>
        </p:spPr>
        <p:txBody>
          <a:bodyPr/>
          <a:lstStyle/>
          <a:p>
            <a:r>
              <a:rPr lang="en-US" dirty="0" smtClean="0"/>
              <a:t>All the frontal transects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66011" y="4075611"/>
            <a:ext cx="182880" cy="21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66011" y="5691051"/>
            <a:ext cx="182880" cy="19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7119" y="2455817"/>
            <a:ext cx="182880" cy="21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7119" y="4197530"/>
            <a:ext cx="182880" cy="212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27119" y="5812267"/>
            <a:ext cx="182880" cy="253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1521" y="6407730"/>
            <a:ext cx="2412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Units of NCP = </a:t>
            </a:r>
            <a:r>
              <a:rPr lang="en-US" sz="1400" i="1" dirty="0" err="1" smtClean="0"/>
              <a:t>mmol</a:t>
            </a:r>
            <a:r>
              <a:rPr lang="en-US" sz="1400" i="1" dirty="0" smtClean="0"/>
              <a:t> 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m</a:t>
            </a:r>
            <a:r>
              <a:rPr lang="en-US" sz="1400" i="1" baseline="30000" dirty="0" smtClean="0"/>
              <a:t>-2</a:t>
            </a:r>
            <a:r>
              <a:rPr lang="en-US" sz="1400" i="1" dirty="0" smtClean="0"/>
              <a:t> d</a:t>
            </a:r>
            <a:r>
              <a:rPr lang="en-US" sz="1400" i="1" baseline="30000" dirty="0" smtClean="0"/>
              <a:t>-1</a:t>
            </a:r>
            <a:endParaRPr lang="en-US" sz="1400" i="1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4556" r="1250" b="5077"/>
          <a:stretch/>
        </p:blipFill>
        <p:spPr>
          <a:xfrm>
            <a:off x="490104" y="939700"/>
            <a:ext cx="8125344" cy="56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26" y="0"/>
            <a:ext cx="7886700" cy="1325563"/>
          </a:xfrm>
        </p:spPr>
        <p:txBody>
          <a:bodyPr/>
          <a:lstStyle/>
          <a:p>
            <a:r>
              <a:rPr lang="en-US" dirty="0" smtClean="0"/>
              <a:t>GPP on the frontal transects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r="4660" b="4833"/>
          <a:stretch/>
        </p:blipFill>
        <p:spPr>
          <a:xfrm>
            <a:off x="179693" y="1025224"/>
            <a:ext cx="7249807" cy="5501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9500" y="5657850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GPP in units of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m</a:t>
            </a:r>
            <a:r>
              <a:rPr lang="en-US" baseline="30000" dirty="0" smtClean="0">
                <a:solidFill>
                  <a:schemeClr val="bg1"/>
                </a:solidFill>
              </a:rPr>
              <a:t>-2</a:t>
            </a:r>
            <a:r>
              <a:rPr lang="en-US" dirty="0" smtClean="0">
                <a:solidFill>
                  <a:schemeClr val="bg1"/>
                </a:solidFill>
              </a:rPr>
              <a:t> d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77152"/>
            <a:ext cx="7886700" cy="1325563"/>
          </a:xfrm>
        </p:spPr>
        <p:txBody>
          <a:bodyPr/>
          <a:lstStyle/>
          <a:p>
            <a:r>
              <a:rPr lang="en-US" dirty="0" smtClean="0"/>
              <a:t>GPP on all the transects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7045130" cy="5649454"/>
          </a:xfrm>
        </p:spPr>
      </p:pic>
      <p:sp>
        <p:nvSpPr>
          <p:cNvPr id="5" name="TextBox 4"/>
          <p:cNvSpPr txBox="1"/>
          <p:nvPr/>
        </p:nvSpPr>
        <p:spPr>
          <a:xfrm>
            <a:off x="7159430" y="5977890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GPP in units of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m</a:t>
            </a:r>
            <a:r>
              <a:rPr lang="en-US" baseline="30000" dirty="0" smtClean="0">
                <a:solidFill>
                  <a:schemeClr val="bg1"/>
                </a:solidFill>
              </a:rPr>
              <a:t>-2</a:t>
            </a:r>
            <a:r>
              <a:rPr lang="en-US" dirty="0" smtClean="0">
                <a:solidFill>
                  <a:schemeClr val="bg1"/>
                </a:solidFill>
              </a:rPr>
              <a:t> d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58528"/>
            <a:ext cx="448574" cy="2605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16973" y="3499507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GPP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9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26" y="0"/>
            <a:ext cx="7886700" cy="1325563"/>
          </a:xfrm>
        </p:spPr>
        <p:txBody>
          <a:bodyPr/>
          <a:lstStyle/>
          <a:p>
            <a:r>
              <a:rPr lang="en-US" dirty="0" smtClean="0"/>
              <a:t>NCP/GPP on the frontal transects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5495"/>
          <a:stretch/>
        </p:blipFill>
        <p:spPr>
          <a:xfrm>
            <a:off x="181076" y="1017270"/>
            <a:ext cx="7510957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rates of biological productivity on the shelf and </a:t>
            </a:r>
            <a:r>
              <a:rPr lang="en-US" dirty="0" err="1" smtClean="0"/>
              <a:t>shelfbreak</a:t>
            </a:r>
            <a:r>
              <a:rPr lang="en-US" dirty="0" smtClean="0"/>
              <a:t>? </a:t>
            </a:r>
          </a:p>
          <a:p>
            <a:r>
              <a:rPr lang="en-US" dirty="0" smtClean="0"/>
              <a:t>Is productivity enhanced at the </a:t>
            </a:r>
            <a:r>
              <a:rPr lang="en-US" dirty="0" err="1" smtClean="0"/>
              <a:t>shelfbreak</a:t>
            </a:r>
            <a:r>
              <a:rPr lang="en-US" dirty="0" smtClean="0"/>
              <a:t> front? </a:t>
            </a:r>
          </a:p>
          <a:p>
            <a:r>
              <a:rPr lang="en-US" dirty="0" smtClean="0"/>
              <a:t>If not, then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of each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416360"/>
              </p:ext>
            </p:extLst>
          </p:nvPr>
        </p:nvGraphicFramePr>
        <p:xfrm>
          <a:off x="628650" y="1618706"/>
          <a:ext cx="7348220" cy="3771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5921">
                  <a:extLst>
                    <a:ext uri="{9D8B030D-6E8A-4147-A177-3AD203B41FA5}">
                      <a16:colId xmlns:a16="http://schemas.microsoft.com/office/drawing/2014/main" val="3700610262"/>
                    </a:ext>
                  </a:extLst>
                </a:gridCol>
                <a:gridCol w="1233643">
                  <a:extLst>
                    <a:ext uri="{9D8B030D-6E8A-4147-A177-3AD203B41FA5}">
                      <a16:colId xmlns:a16="http://schemas.microsoft.com/office/drawing/2014/main" val="2651311777"/>
                    </a:ext>
                  </a:extLst>
                </a:gridCol>
                <a:gridCol w="1233643">
                  <a:extLst>
                    <a:ext uri="{9D8B030D-6E8A-4147-A177-3AD203B41FA5}">
                      <a16:colId xmlns:a16="http://schemas.microsoft.com/office/drawing/2014/main" val="3179242861"/>
                    </a:ext>
                  </a:extLst>
                </a:gridCol>
                <a:gridCol w="1235516">
                  <a:extLst>
                    <a:ext uri="{9D8B030D-6E8A-4147-A177-3AD203B41FA5}">
                      <a16:colId xmlns:a16="http://schemas.microsoft.com/office/drawing/2014/main" val="3120172545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val="3694524596"/>
                    </a:ext>
                  </a:extLst>
                </a:gridCol>
              </a:tblGrid>
              <a:tr h="10753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GOP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NCP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NCP/GOP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NCP continuous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4043376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nearshore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0.41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2583397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frontal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30029844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offshore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-3.4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1718185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9152960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near </a:t>
                      </a:r>
                      <a:r>
                        <a:rPr lang="en-US" sz="2000" u="none" strike="noStrike" dirty="0" err="1">
                          <a:effectLst/>
                        </a:rPr>
                        <a:t>std</a:t>
                      </a:r>
                      <a:r>
                        <a:rPr lang="en-US" sz="2000" u="none" strike="noStrike" dirty="0">
                          <a:effectLst/>
                        </a:rPr>
                        <a:t> err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539149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frontal </a:t>
                      </a:r>
                      <a:r>
                        <a:rPr lang="en-US" sz="2000" u="none" strike="noStrike" dirty="0" err="1">
                          <a:effectLst/>
                        </a:rPr>
                        <a:t>std</a:t>
                      </a:r>
                      <a:r>
                        <a:rPr lang="en-US" sz="2000" u="none" strike="noStrike" dirty="0">
                          <a:effectLst/>
                        </a:rPr>
                        <a:t> err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2217653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off </a:t>
                      </a:r>
                      <a:r>
                        <a:rPr lang="en-US" sz="2000" u="none" strike="noStrike" dirty="0" err="1">
                          <a:effectLst/>
                        </a:rPr>
                        <a:t>std</a:t>
                      </a:r>
                      <a:r>
                        <a:rPr lang="en-US" sz="2000" u="none" strike="noStrike" dirty="0">
                          <a:effectLst/>
                        </a:rPr>
                        <a:t> err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73845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0164" y="1690689"/>
            <a:ext cx="33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Means based on Discrete Samples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26824" y="3967980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Standard errors of the means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6540137" y="1349828"/>
            <a:ext cx="2072640" cy="45632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7068" y="5698999"/>
            <a:ext cx="171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NCP and GPP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units of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m</a:t>
            </a:r>
            <a:r>
              <a:rPr lang="en-US" baseline="30000" dirty="0" smtClean="0">
                <a:solidFill>
                  <a:schemeClr val="bg1"/>
                </a:solidFill>
              </a:rPr>
              <a:t>-2</a:t>
            </a:r>
            <a:r>
              <a:rPr lang="en-US" dirty="0" smtClean="0">
                <a:solidFill>
                  <a:schemeClr val="bg1"/>
                </a:solidFill>
              </a:rPr>
              <a:t> d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of each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618706"/>
          <a:ext cx="7348220" cy="3771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5921">
                  <a:extLst>
                    <a:ext uri="{9D8B030D-6E8A-4147-A177-3AD203B41FA5}">
                      <a16:colId xmlns:a16="http://schemas.microsoft.com/office/drawing/2014/main" val="3700610262"/>
                    </a:ext>
                  </a:extLst>
                </a:gridCol>
                <a:gridCol w="1233643">
                  <a:extLst>
                    <a:ext uri="{9D8B030D-6E8A-4147-A177-3AD203B41FA5}">
                      <a16:colId xmlns:a16="http://schemas.microsoft.com/office/drawing/2014/main" val="2651311777"/>
                    </a:ext>
                  </a:extLst>
                </a:gridCol>
                <a:gridCol w="1233643">
                  <a:extLst>
                    <a:ext uri="{9D8B030D-6E8A-4147-A177-3AD203B41FA5}">
                      <a16:colId xmlns:a16="http://schemas.microsoft.com/office/drawing/2014/main" val="3179242861"/>
                    </a:ext>
                  </a:extLst>
                </a:gridCol>
                <a:gridCol w="1235516">
                  <a:extLst>
                    <a:ext uri="{9D8B030D-6E8A-4147-A177-3AD203B41FA5}">
                      <a16:colId xmlns:a16="http://schemas.microsoft.com/office/drawing/2014/main" val="3120172545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val="3694524596"/>
                    </a:ext>
                  </a:extLst>
                </a:gridCol>
              </a:tblGrid>
              <a:tr h="10753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GOP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NCP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NCP/GOP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NCP continuous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4043376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nearshore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0.41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2583397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frontal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30029844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offshore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-3.4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1718185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9152960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near </a:t>
                      </a:r>
                      <a:r>
                        <a:rPr lang="en-US" sz="2000" u="none" strike="noStrike" dirty="0" err="1">
                          <a:effectLst/>
                        </a:rPr>
                        <a:t>std</a:t>
                      </a:r>
                      <a:r>
                        <a:rPr lang="en-US" sz="2000" u="none" strike="noStrike" dirty="0">
                          <a:effectLst/>
                        </a:rPr>
                        <a:t> err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539149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frontal </a:t>
                      </a:r>
                      <a:r>
                        <a:rPr lang="en-US" sz="2000" u="none" strike="noStrike" dirty="0" err="1">
                          <a:effectLst/>
                        </a:rPr>
                        <a:t>std</a:t>
                      </a:r>
                      <a:r>
                        <a:rPr lang="en-US" sz="2000" u="none" strike="noStrike" dirty="0">
                          <a:effectLst/>
                        </a:rPr>
                        <a:t> err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2217653"/>
                  </a:ext>
                </a:extLst>
              </a:tr>
              <a:tr h="385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off </a:t>
                      </a:r>
                      <a:r>
                        <a:rPr lang="en-US" sz="2000" u="none" strike="noStrike" dirty="0" err="1">
                          <a:effectLst/>
                        </a:rPr>
                        <a:t>std</a:t>
                      </a:r>
                      <a:r>
                        <a:rPr lang="en-US" sz="2000" u="none" strike="noStrike" dirty="0">
                          <a:effectLst/>
                        </a:rPr>
                        <a:t> err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73845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0164" y="1690689"/>
            <a:ext cx="33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Means based on Discrete Samples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26824" y="3967980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Standard errors of the means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237068" y="5698999"/>
            <a:ext cx="171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NCP and GPP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units of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m</a:t>
            </a:r>
            <a:r>
              <a:rPr lang="en-US" baseline="30000" dirty="0" smtClean="0">
                <a:solidFill>
                  <a:schemeClr val="bg1"/>
                </a:solidFill>
              </a:rPr>
              <a:t>-2</a:t>
            </a:r>
            <a:r>
              <a:rPr lang="en-US" dirty="0" smtClean="0">
                <a:solidFill>
                  <a:schemeClr val="bg1"/>
                </a:solidFill>
              </a:rPr>
              <a:t> d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41" y="77743"/>
            <a:ext cx="78867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73" y="137237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Temporal variability of NCP and GPP observed on scales of days and seasons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Spatial Variability: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Nearshore: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Largest NCP values (a few exceptions), GPP large also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Frontal: </a:t>
            </a:r>
            <a:r>
              <a:rPr lang="en-US" dirty="0"/>
              <a:t>L</a:t>
            </a:r>
            <a:r>
              <a:rPr lang="en-US" dirty="0" smtClean="0"/>
              <a:t>argest NCP/GPP ratios, twice see dramatically high NCP 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Offshore: </a:t>
            </a:r>
            <a:r>
              <a:rPr lang="en-US" dirty="0" smtClean="0"/>
              <a:t>GPP similar to nearshore, NCP small and often negative (upwelling?), very low NCP/GPP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941" y="5039044"/>
            <a:ext cx="709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Will we see the same next year?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08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87" y="10442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Work: </a:t>
            </a:r>
            <a:br>
              <a:rPr lang="en-US" dirty="0" smtClean="0"/>
            </a:br>
            <a:r>
              <a:rPr lang="en-US" dirty="0" smtClean="0"/>
              <a:t>Connect and Repeat</a:t>
            </a:r>
            <a:endParaRPr lang="en-US" dirty="0"/>
          </a:p>
        </p:txBody>
      </p:sp>
      <p:pic>
        <p:nvPicPr>
          <p:cNvPr id="4" name="Picture 2" descr="https://ifcb-data.whoi.edu/NESLTER_transect/api/mosaic/size/800x600/scale/0.33/page/1/pid/http:/ifcb-data.whoi.edu/NESLTER_transect/D20181109T132410_IFCB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7" y="3982160"/>
            <a:ext cx="2675498" cy="20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782" y="1183448"/>
            <a:ext cx="2666515" cy="2279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3927" y="409170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546839" y="3470794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Zhang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5777" y="598878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Sosik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668050" y="3203000"/>
            <a:ext cx="377765" cy="440971"/>
          </a:xfrm>
          <a:prstGeom prst="straightConnector1">
            <a:avLst/>
          </a:prstGeom>
          <a:ln w="2222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85004" y="3244334"/>
            <a:ext cx="413260" cy="399637"/>
          </a:xfrm>
          <a:prstGeom prst="straightConnector1">
            <a:avLst/>
          </a:prstGeom>
          <a:ln w="2222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98264" y="2322984"/>
            <a:ext cx="1956774" cy="0"/>
          </a:xfrm>
          <a:prstGeom prst="straightConnector1">
            <a:avLst/>
          </a:prstGeom>
          <a:ln w="2222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1377" y="6419305"/>
            <a:ext cx="240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link to much more!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0265" y="3643971"/>
            <a:ext cx="22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Community 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86730" y="3498372"/>
            <a:ext cx="89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Grazing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71913" y="731782"/>
            <a:ext cx="317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Physical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orcing and corrections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016" y="157576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NCP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39" y="1575768"/>
            <a:ext cx="2075133" cy="14252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63490" y="358699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NPP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626"/>
          <a:stretch/>
        </p:blipFill>
        <p:spPr>
          <a:xfrm>
            <a:off x="6537904" y="3956327"/>
            <a:ext cx="2352269" cy="19567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81936" y="6007311"/>
            <a:ext cx="1662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From Manning et al., 2017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098264" y="2806602"/>
            <a:ext cx="2282518" cy="837369"/>
          </a:xfrm>
          <a:prstGeom prst="straightConnector1">
            <a:avLst/>
          </a:prstGeom>
          <a:ln w="2222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440" y="1679261"/>
            <a:ext cx="153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 at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Physical corrections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8063" r="26773" b="1211"/>
          <a:stretch/>
        </p:blipFill>
        <p:spPr>
          <a:xfrm>
            <a:off x="3585380" y="3894031"/>
            <a:ext cx="2560133" cy="2371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3987" y="1384178"/>
            <a:ext cx="88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DO’s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14" y="2400403"/>
            <a:ext cx="7886700" cy="1325563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845" y="1122772"/>
            <a:ext cx="3986893" cy="1325563"/>
          </a:xfrm>
        </p:spPr>
        <p:txBody>
          <a:bodyPr/>
          <a:lstStyle/>
          <a:p>
            <a:r>
              <a:rPr lang="en-US" dirty="0" smtClean="0"/>
              <a:t>LTER Station Map</a:t>
            </a:r>
            <a:endParaRPr lang="en-US" dirty="0"/>
          </a:p>
        </p:txBody>
      </p:sp>
      <p:pic>
        <p:nvPicPr>
          <p:cNvPr id="4" name="Content Placeholder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4469" r="10649" b="5879"/>
          <a:stretch/>
        </p:blipFill>
        <p:spPr>
          <a:xfrm>
            <a:off x="434881" y="513807"/>
            <a:ext cx="3847436" cy="59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261" y="529949"/>
            <a:ext cx="4457228" cy="1184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chlorophyll from MODIS </a:t>
            </a:r>
            <a:br>
              <a:rPr lang="en-US" dirty="0" smtClean="0"/>
            </a:br>
            <a:r>
              <a:rPr lang="en-US" sz="4000" dirty="0" smtClean="0"/>
              <a:t>(2002-2010)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9" t="87" r="-1729" b="31767"/>
          <a:stretch/>
        </p:blipFill>
        <p:spPr>
          <a:xfrm>
            <a:off x="503620" y="365126"/>
            <a:ext cx="3497561" cy="5923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906"/>
          <a:stretch/>
        </p:blipFill>
        <p:spPr>
          <a:xfrm>
            <a:off x="4627625" y="2675187"/>
            <a:ext cx="3496501" cy="27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response of phytoplankton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-1" r="5909" b="3888"/>
          <a:stretch/>
        </p:blipFill>
        <p:spPr bwMode="auto">
          <a:xfrm>
            <a:off x="785029" y="2040524"/>
            <a:ext cx="6984838" cy="3508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091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26" y="365126"/>
            <a:ext cx="2064774" cy="510652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Along</a:t>
            </a:r>
            <a:br>
              <a:rPr lang="en-US" sz="4000" dirty="0" smtClean="0"/>
            </a:br>
            <a:r>
              <a:rPr lang="en-US" sz="4000" dirty="0" smtClean="0"/>
              <a:t>shelf</a:t>
            </a:r>
            <a:br>
              <a:rPr lang="en-US" sz="4000" dirty="0" smtClean="0"/>
            </a:br>
            <a:r>
              <a:rPr lang="en-US" sz="4000" dirty="0" smtClean="0"/>
              <a:t>transects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r="12667"/>
          <a:stretch/>
        </p:blipFill>
        <p:spPr>
          <a:xfrm>
            <a:off x="0" y="365126"/>
            <a:ext cx="6893349" cy="63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86400" y="1566867"/>
            <a:ext cx="3076414" cy="509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55" y="171773"/>
            <a:ext cx="8515350" cy="1395094"/>
          </a:xfrm>
        </p:spPr>
        <p:txBody>
          <a:bodyPr>
            <a:normAutofit/>
          </a:bodyPr>
          <a:lstStyle/>
          <a:p>
            <a:r>
              <a:rPr lang="en-US" dirty="0" smtClean="0"/>
              <a:t>At-sea mass spectrometer enables kilometer scale resolution of NCP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0408" y="3025635"/>
            <a:ext cx="156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NCP measured at stations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4469" r="10649" b="5879"/>
          <a:stretch/>
        </p:blipFill>
        <p:spPr>
          <a:xfrm>
            <a:off x="391338" y="1747471"/>
            <a:ext cx="2807373" cy="43172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r="46303"/>
          <a:stretch/>
        </p:blipFill>
        <p:spPr>
          <a:xfrm>
            <a:off x="5714935" y="1659588"/>
            <a:ext cx="2657960" cy="485681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891558" y="3370882"/>
            <a:ext cx="519193" cy="774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1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68" y="175627"/>
            <a:ext cx="8229600" cy="1143000"/>
          </a:xfrm>
        </p:spPr>
        <p:txBody>
          <a:bodyPr/>
          <a:lstStyle/>
          <a:p>
            <a:r>
              <a:rPr lang="en-US" dirty="0" smtClean="0"/>
              <a:t>Oxygen tracks 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40" y="1176568"/>
            <a:ext cx="86868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Photosynthesis produces 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and consumes CO</a:t>
            </a:r>
            <a:r>
              <a:rPr lang="en-US" sz="3000" baseline="-25000" dirty="0" smtClean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191" y="2230126"/>
            <a:ext cx="5795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CO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  </a:t>
            </a:r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+ H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O  CH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O + O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endParaRPr lang="en-US" sz="4400" baseline="-25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fcb-data.whoi.edu/NESLTER_transect/api/mosaic/size/800x600/scale/0.33/page/1/pid/http:/ifcb-data.whoi.edu/NESLTER_transect/D20181109T132410_IFCB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78104"/>
            <a:ext cx="3549299" cy="266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5437" y="6440078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Sosik</a:t>
            </a:r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Lab</a:t>
            </a:r>
            <a:endParaRPr lang="en-US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0715" y="591328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or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 descr="Image result for photosynthesi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8" y="3841950"/>
            <a:ext cx="3136484" cy="25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93164" y="1566746"/>
            <a:ext cx="3076414" cy="509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55" y="171773"/>
            <a:ext cx="8515350" cy="1395094"/>
          </a:xfrm>
        </p:spPr>
        <p:txBody>
          <a:bodyPr>
            <a:normAutofit/>
          </a:bodyPr>
          <a:lstStyle/>
          <a:p>
            <a:r>
              <a:rPr lang="en-US" dirty="0" smtClean="0"/>
              <a:t>At-sea mass spectrometer enables kilometer scale resolution of NCP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0407" y="3025635"/>
            <a:ext cx="1770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NCP measured continuously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4469" r="10649" b="5879"/>
          <a:stretch/>
        </p:blipFill>
        <p:spPr>
          <a:xfrm>
            <a:off x="391338" y="1747471"/>
            <a:ext cx="2807373" cy="43172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r="46303"/>
          <a:stretch/>
        </p:blipFill>
        <p:spPr>
          <a:xfrm>
            <a:off x="5749871" y="1687042"/>
            <a:ext cx="2657960" cy="4856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6"/>
          <a:stretch/>
        </p:blipFill>
        <p:spPr>
          <a:xfrm>
            <a:off x="5832284" y="1612346"/>
            <a:ext cx="2657960" cy="48568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891558" y="3370882"/>
            <a:ext cx="519193" cy="774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0" y="17562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Oxygen tracks photosynthesis and respiration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40" y="1176568"/>
            <a:ext cx="86868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Photosynthesis produces 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and consumes CO</a:t>
            </a:r>
            <a:r>
              <a:rPr lang="en-US" sz="3000" baseline="-25000" dirty="0" smtClean="0"/>
              <a:t>2</a:t>
            </a:r>
          </a:p>
          <a:p>
            <a:r>
              <a:rPr lang="en-US" sz="3000" dirty="0"/>
              <a:t>Respiration consumes O</a:t>
            </a:r>
            <a:r>
              <a:rPr lang="en-US" sz="3000" baseline="-25000" dirty="0"/>
              <a:t>2</a:t>
            </a:r>
            <a:r>
              <a:rPr lang="en-US" sz="3000" dirty="0"/>
              <a:t> and produces CO</a:t>
            </a:r>
            <a:r>
              <a:rPr lang="en-US" sz="3000" baseline="-25000" dirty="0"/>
              <a:t>2</a:t>
            </a:r>
            <a:endParaRPr lang="en-US" sz="3000" baseline="-25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43191" y="2230126"/>
            <a:ext cx="5795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CO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  </a:t>
            </a:r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+ H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O  CH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O + O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endParaRPr lang="en-US" sz="4400" baseline="-25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fcb-data.whoi.edu/NESLTER_transect/api/mosaic/size/800x600/scale/0.33/page/1/pid/http:/ifcb-data.whoi.edu/NESLTER_transect/D20181109T132410_IFCB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78104"/>
            <a:ext cx="3549299" cy="266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5437" y="6440078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Sosik</a:t>
            </a:r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Lab</a:t>
            </a:r>
            <a:endParaRPr lang="en-US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0715" y="591328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or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 descr="Image result for photosynthesi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8" y="3841950"/>
            <a:ext cx="3136484" cy="25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5902" y="2999567"/>
            <a:ext cx="5889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O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  </a:t>
            </a:r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+ CH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O  CO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+ H</a:t>
            </a:r>
            <a:r>
              <a:rPr lang="en-US" sz="4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en-US" sz="4400" dirty="0">
                <a:solidFill>
                  <a:schemeClr val="bg1"/>
                </a:solidFill>
                <a:sym typeface="Wingdings" panose="05000000000000000000" pitchFamily="2" charset="2"/>
              </a:rPr>
              <a:t>O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82432" y="2262020"/>
            <a:ext cx="855807" cy="8176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69867" y="3056688"/>
            <a:ext cx="855807" cy="8176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083" y="70402"/>
            <a:ext cx="7842775" cy="1357875"/>
          </a:xfrm>
        </p:spPr>
        <p:txBody>
          <a:bodyPr/>
          <a:lstStyle/>
          <a:p>
            <a:r>
              <a:rPr lang="en-US" dirty="0" smtClean="0"/>
              <a:t>“Flavors” of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60" y="1271949"/>
            <a:ext cx="8167726" cy="4351338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Net community production (NCP) </a:t>
            </a:r>
            <a:r>
              <a:rPr lang="en-US" dirty="0" smtClean="0"/>
              <a:t>= photosynthesis – community respiration = net CO</a:t>
            </a:r>
            <a:r>
              <a:rPr lang="en-US" baseline="-25000" dirty="0" smtClean="0"/>
              <a:t>2</a:t>
            </a:r>
            <a:r>
              <a:rPr lang="en-US" dirty="0" smtClean="0"/>
              <a:t> drawdown by biological pump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Gross primary production (GPP) </a:t>
            </a:r>
            <a:r>
              <a:rPr lang="en-US" dirty="0" smtClean="0"/>
              <a:t>= photosynthetic rate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62" r="2434"/>
          <a:stretch/>
        </p:blipFill>
        <p:spPr>
          <a:xfrm>
            <a:off x="387458" y="3431365"/>
            <a:ext cx="8376834" cy="2616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1729" y="4337732"/>
            <a:ext cx="1246909" cy="823716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6969" y="4337732"/>
            <a:ext cx="1246909" cy="823716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0620" y="3403027"/>
            <a:ext cx="21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Photosynthesis       –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6773" y="3390279"/>
            <a:ext cx="238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618" y="76200"/>
            <a:ext cx="8229600" cy="1143000"/>
          </a:xfrm>
        </p:spPr>
        <p:txBody>
          <a:bodyPr/>
          <a:lstStyle/>
          <a:p>
            <a:r>
              <a:rPr lang="en-US" dirty="0" smtClean="0"/>
              <a:t>NCP from O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371599"/>
            <a:ext cx="4953000" cy="495300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Oxygen: a biogenic gas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Argon: an inert gas, similar solubility to  O</a:t>
            </a:r>
            <a:r>
              <a:rPr lang="en-US" sz="2800" baseline="-25000" dirty="0" smtClean="0"/>
              <a:t>2</a:t>
            </a:r>
            <a:br>
              <a:rPr lang="en-US" sz="2800" baseline="-25000" dirty="0" smtClean="0"/>
            </a:br>
            <a:endParaRPr lang="en-US" sz="2800" baseline="-25000" dirty="0" smtClean="0"/>
          </a:p>
          <a:p>
            <a:r>
              <a:rPr lang="en-US" sz="2800" dirty="0" smtClean="0"/>
              <a:t>Ratio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/</a:t>
            </a:r>
            <a:r>
              <a:rPr lang="en-US" sz="2800" dirty="0" err="1" smtClean="0"/>
              <a:t>Ar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corrects for some physical processes    </a:t>
            </a:r>
            <a:r>
              <a:rPr lang="en-US" sz="2800" dirty="0" smtClean="0">
                <a:solidFill>
                  <a:srgbClr val="FFFF99"/>
                </a:solidFill>
                <a:sym typeface="Wingdings" panose="05000000000000000000" pitchFamily="2" charset="2"/>
              </a:rPr>
              <a:t>net community production </a:t>
            </a:r>
            <a:endParaRPr lang="en-US" sz="2800" dirty="0">
              <a:solidFill>
                <a:srgbClr val="FFFF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5" r="5790" b="36253"/>
          <a:stretch/>
        </p:blipFill>
        <p:spPr bwMode="auto">
          <a:xfrm>
            <a:off x="304800" y="1371599"/>
            <a:ext cx="3276600" cy="523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219200"/>
            <a:ext cx="3276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Solubility in Seawater 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32170"/>
            <a:ext cx="5181600" cy="933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rot="641918">
            <a:off x="1073098" y="4692913"/>
            <a:ext cx="2236880" cy="619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GPP from Triple Oxygen 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44" y="1166018"/>
            <a:ext cx="8229600" cy="4525963"/>
          </a:xfrm>
        </p:spPr>
        <p:txBody>
          <a:bodyPr/>
          <a:lstStyle/>
          <a:p>
            <a:r>
              <a:rPr lang="en-US" dirty="0" smtClean="0"/>
              <a:t>Three isotopes of O: </a:t>
            </a:r>
            <a:r>
              <a:rPr lang="en-US" baseline="30000" dirty="0" smtClean="0"/>
              <a:t>16</a:t>
            </a:r>
            <a:r>
              <a:rPr lang="en-US" dirty="0" smtClean="0"/>
              <a:t>O, </a:t>
            </a:r>
            <a:r>
              <a:rPr lang="en-US" baseline="30000" dirty="0" smtClean="0"/>
              <a:t>17</a:t>
            </a:r>
            <a:r>
              <a:rPr lang="en-US" dirty="0" smtClean="0"/>
              <a:t>O, </a:t>
            </a:r>
            <a:r>
              <a:rPr lang="en-US" baseline="30000" dirty="0" smtClean="0"/>
              <a:t>18</a:t>
            </a:r>
            <a:r>
              <a:rPr lang="en-US" dirty="0" smtClean="0"/>
              <a:t>O</a:t>
            </a:r>
          </a:p>
          <a:p>
            <a:r>
              <a:rPr lang="en-US" dirty="0" smtClean="0"/>
              <a:t>Ratio serves as a “made-in tag”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1793"/>
          <a:stretch/>
        </p:blipFill>
        <p:spPr>
          <a:xfrm>
            <a:off x="3200400" y="2590800"/>
            <a:ext cx="5780983" cy="3886200"/>
          </a:xfrm>
          <a:prstGeom prst="rect">
            <a:avLst/>
          </a:prstGeom>
        </p:spPr>
      </p:pic>
      <p:sp>
        <p:nvSpPr>
          <p:cNvPr id="4" name="AutoShape 2" descr="Image result for clip art wind"/>
          <p:cNvSpPr>
            <a:spLocks noChangeAspect="1" noChangeArrowheads="1"/>
          </p:cNvSpPr>
          <p:nvPr/>
        </p:nvSpPr>
        <p:spPr bwMode="auto">
          <a:xfrm>
            <a:off x="155575" y="-533400"/>
            <a:ext cx="19335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0" y="2590800"/>
            <a:ext cx="19335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6608" y="4164568"/>
            <a:ext cx="51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ifcb-data.whoi.edu/NESLTER_transect/api/mosaic/size/800x600/scale/0.33/page/1/pid/http:/ifcb-data.whoi.edu/NESLTER_transect/D20181109T132410_IFCB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5" y="4872454"/>
            <a:ext cx="2139395" cy="16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9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GPP from Triple Oxygen Isotopes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1676400"/>
            <a:ext cx="8458200" cy="235557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B3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4031974"/>
            <a:ext cx="8458200" cy="2387936"/>
          </a:xfrm>
          <a:prstGeom prst="rect">
            <a:avLst/>
          </a:prstGeom>
          <a:solidFill>
            <a:srgbClr val="CC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B3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676400"/>
            <a:ext cx="1536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Atmosphere</a:t>
            </a:r>
            <a:endParaRPr lang="en-US" sz="20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407" y="2088009"/>
            <a:ext cx="6390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UV Radiation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Mass Independent Fractionation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                   more </a:t>
            </a:r>
            <a:r>
              <a:rPr lang="en-US" i="1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17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O then </a:t>
            </a:r>
            <a:r>
              <a:rPr lang="en-US" i="1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18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O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846" y="60198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Ocean</a:t>
            </a:r>
            <a:endParaRPr lang="en-US" sz="20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024" y="4544703"/>
            <a:ext cx="6644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Photosynthetic 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Mass Dependent Fractionation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derived </a:t>
            </a:r>
            <a:r>
              <a:rPr lang="en-US" dirty="0" smtClean="0">
                <a:solidFill>
                  <a:schemeClr val="tx1"/>
                </a:solidFill>
              </a:rPr>
              <a:t>from 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            </a:t>
            </a:r>
            <a:r>
              <a:rPr lang="en-US" i="1" dirty="0" smtClean="0">
                <a:solidFill>
                  <a:schemeClr val="tx1"/>
                </a:solidFill>
              </a:rPr>
              <a:t>   more </a:t>
            </a:r>
            <a:r>
              <a:rPr lang="en-US" i="1" baseline="30000" dirty="0" smtClean="0">
                <a:solidFill>
                  <a:schemeClr val="tx1"/>
                </a:solidFill>
              </a:rPr>
              <a:t>18</a:t>
            </a:r>
            <a:r>
              <a:rPr lang="en-US" i="1" dirty="0" smtClean="0">
                <a:solidFill>
                  <a:schemeClr val="tx1"/>
                </a:solidFill>
              </a:rPr>
              <a:t>O than </a:t>
            </a:r>
            <a:r>
              <a:rPr lang="en-US" i="1" baseline="30000" dirty="0" smtClean="0">
                <a:solidFill>
                  <a:schemeClr val="tx1"/>
                </a:solidFill>
              </a:rPr>
              <a:t>17</a:t>
            </a:r>
            <a:r>
              <a:rPr lang="en-US" i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3049007"/>
            <a:ext cx="28696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17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O</a:t>
            </a:r>
            <a:r>
              <a:rPr lang="en-US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0 per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meg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4199" y="5375700"/>
            <a:ext cx="32287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17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of O</a:t>
            </a:r>
            <a:r>
              <a:rPr lang="en-US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249 per meg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 bwMode="auto">
          <a:xfrm>
            <a:off x="397969" y="3828197"/>
            <a:ext cx="8441231" cy="362803"/>
          </a:xfrm>
          <a:custGeom>
            <a:avLst/>
            <a:gdLst>
              <a:gd name="connsiteX0" fmla="*/ 0 w 5800299"/>
              <a:gd name="connsiteY0" fmla="*/ 218364 h 286603"/>
              <a:gd name="connsiteX1" fmla="*/ 68239 w 5800299"/>
              <a:gd name="connsiteY1" fmla="*/ 259307 h 286603"/>
              <a:gd name="connsiteX2" fmla="*/ 150126 w 5800299"/>
              <a:gd name="connsiteY2" fmla="*/ 286603 h 286603"/>
              <a:gd name="connsiteX3" fmla="*/ 327547 w 5800299"/>
              <a:gd name="connsiteY3" fmla="*/ 259307 h 286603"/>
              <a:gd name="connsiteX4" fmla="*/ 368490 w 5800299"/>
              <a:gd name="connsiteY4" fmla="*/ 245660 h 286603"/>
              <a:gd name="connsiteX5" fmla="*/ 464024 w 5800299"/>
              <a:gd name="connsiteY5" fmla="*/ 218364 h 286603"/>
              <a:gd name="connsiteX6" fmla="*/ 504967 w 5800299"/>
              <a:gd name="connsiteY6" fmla="*/ 177421 h 286603"/>
              <a:gd name="connsiteX7" fmla="*/ 545911 w 5800299"/>
              <a:gd name="connsiteY7" fmla="*/ 150125 h 286603"/>
              <a:gd name="connsiteX8" fmla="*/ 600502 w 5800299"/>
              <a:gd name="connsiteY8" fmla="*/ 109182 h 286603"/>
              <a:gd name="connsiteX9" fmla="*/ 696036 w 5800299"/>
              <a:gd name="connsiteY9" fmla="*/ 40943 h 286603"/>
              <a:gd name="connsiteX10" fmla="*/ 736979 w 5800299"/>
              <a:gd name="connsiteY10" fmla="*/ 0 h 286603"/>
              <a:gd name="connsiteX11" fmla="*/ 777923 w 5800299"/>
              <a:gd name="connsiteY11" fmla="*/ 109182 h 286603"/>
              <a:gd name="connsiteX12" fmla="*/ 818866 w 5800299"/>
              <a:gd name="connsiteY12" fmla="*/ 122830 h 286603"/>
              <a:gd name="connsiteX13" fmla="*/ 914400 w 5800299"/>
              <a:gd name="connsiteY13" fmla="*/ 177421 h 286603"/>
              <a:gd name="connsiteX14" fmla="*/ 982639 w 5800299"/>
              <a:gd name="connsiteY14" fmla="*/ 191069 h 286603"/>
              <a:gd name="connsiteX15" fmla="*/ 1023582 w 5800299"/>
              <a:gd name="connsiteY15" fmla="*/ 204716 h 286603"/>
              <a:gd name="connsiteX16" fmla="*/ 1064526 w 5800299"/>
              <a:gd name="connsiteY16" fmla="*/ 232012 h 286603"/>
              <a:gd name="connsiteX17" fmla="*/ 1105469 w 5800299"/>
              <a:gd name="connsiteY17" fmla="*/ 245660 h 286603"/>
              <a:gd name="connsiteX18" fmla="*/ 1241947 w 5800299"/>
              <a:gd name="connsiteY18" fmla="*/ 272955 h 286603"/>
              <a:gd name="connsiteX19" fmla="*/ 1514902 w 5800299"/>
              <a:gd name="connsiteY19" fmla="*/ 259307 h 286603"/>
              <a:gd name="connsiteX20" fmla="*/ 1569493 w 5800299"/>
              <a:gd name="connsiteY20" fmla="*/ 245660 h 286603"/>
              <a:gd name="connsiteX21" fmla="*/ 1746914 w 5800299"/>
              <a:gd name="connsiteY21" fmla="*/ 163773 h 286603"/>
              <a:gd name="connsiteX22" fmla="*/ 1787857 w 5800299"/>
              <a:gd name="connsiteY22" fmla="*/ 136478 h 286603"/>
              <a:gd name="connsiteX23" fmla="*/ 1869744 w 5800299"/>
              <a:gd name="connsiteY23" fmla="*/ 95534 h 286603"/>
              <a:gd name="connsiteX24" fmla="*/ 1937982 w 5800299"/>
              <a:gd name="connsiteY24" fmla="*/ 68239 h 286603"/>
              <a:gd name="connsiteX25" fmla="*/ 1951630 w 5800299"/>
              <a:gd name="connsiteY25" fmla="*/ 109182 h 286603"/>
              <a:gd name="connsiteX26" fmla="*/ 2033517 w 5800299"/>
              <a:gd name="connsiteY26" fmla="*/ 136478 h 286603"/>
              <a:gd name="connsiteX27" fmla="*/ 2074460 w 5800299"/>
              <a:gd name="connsiteY27" fmla="*/ 150125 h 286603"/>
              <a:gd name="connsiteX28" fmla="*/ 2224585 w 5800299"/>
              <a:gd name="connsiteY28" fmla="*/ 204716 h 286603"/>
              <a:gd name="connsiteX29" fmla="*/ 2279176 w 5800299"/>
              <a:gd name="connsiteY29" fmla="*/ 218364 h 286603"/>
              <a:gd name="connsiteX30" fmla="*/ 2333767 w 5800299"/>
              <a:gd name="connsiteY30" fmla="*/ 232012 h 286603"/>
              <a:gd name="connsiteX31" fmla="*/ 2593075 w 5800299"/>
              <a:gd name="connsiteY31" fmla="*/ 218364 h 286603"/>
              <a:gd name="connsiteX32" fmla="*/ 2702257 w 5800299"/>
              <a:gd name="connsiteY32" fmla="*/ 191069 h 286603"/>
              <a:gd name="connsiteX33" fmla="*/ 2770496 w 5800299"/>
              <a:gd name="connsiteY33" fmla="*/ 177421 h 286603"/>
              <a:gd name="connsiteX34" fmla="*/ 2825087 w 5800299"/>
              <a:gd name="connsiteY34" fmla="*/ 163773 h 286603"/>
              <a:gd name="connsiteX35" fmla="*/ 2866030 w 5800299"/>
              <a:gd name="connsiteY35" fmla="*/ 136478 h 286603"/>
              <a:gd name="connsiteX36" fmla="*/ 2906973 w 5800299"/>
              <a:gd name="connsiteY36" fmla="*/ 122830 h 286603"/>
              <a:gd name="connsiteX37" fmla="*/ 2975212 w 5800299"/>
              <a:gd name="connsiteY37" fmla="*/ 68239 h 286603"/>
              <a:gd name="connsiteX38" fmla="*/ 3002508 w 5800299"/>
              <a:gd name="connsiteY38" fmla="*/ 150125 h 286603"/>
              <a:gd name="connsiteX39" fmla="*/ 3084394 w 5800299"/>
              <a:gd name="connsiteY39" fmla="*/ 177421 h 286603"/>
              <a:gd name="connsiteX40" fmla="*/ 3179929 w 5800299"/>
              <a:gd name="connsiteY40" fmla="*/ 218364 h 286603"/>
              <a:gd name="connsiteX41" fmla="*/ 3248167 w 5800299"/>
              <a:gd name="connsiteY41" fmla="*/ 245660 h 286603"/>
              <a:gd name="connsiteX42" fmla="*/ 3398293 w 5800299"/>
              <a:gd name="connsiteY42" fmla="*/ 272955 h 286603"/>
              <a:gd name="connsiteX43" fmla="*/ 3821373 w 5800299"/>
              <a:gd name="connsiteY43" fmla="*/ 259307 h 286603"/>
              <a:gd name="connsiteX44" fmla="*/ 3944203 w 5800299"/>
              <a:gd name="connsiteY44" fmla="*/ 218364 h 286603"/>
              <a:gd name="connsiteX45" fmla="*/ 4067033 w 5800299"/>
              <a:gd name="connsiteY45" fmla="*/ 191069 h 286603"/>
              <a:gd name="connsiteX46" fmla="*/ 4135272 w 5800299"/>
              <a:gd name="connsiteY46" fmla="*/ 136478 h 286603"/>
              <a:gd name="connsiteX47" fmla="*/ 4217159 w 5800299"/>
              <a:gd name="connsiteY47" fmla="*/ 95534 h 286603"/>
              <a:gd name="connsiteX48" fmla="*/ 4244454 w 5800299"/>
              <a:gd name="connsiteY48" fmla="*/ 54591 h 286603"/>
              <a:gd name="connsiteX49" fmla="*/ 4258102 w 5800299"/>
              <a:gd name="connsiteY49" fmla="*/ 109182 h 286603"/>
              <a:gd name="connsiteX50" fmla="*/ 4312693 w 5800299"/>
              <a:gd name="connsiteY50" fmla="*/ 177421 h 286603"/>
              <a:gd name="connsiteX51" fmla="*/ 4353636 w 5800299"/>
              <a:gd name="connsiteY51" fmla="*/ 191069 h 286603"/>
              <a:gd name="connsiteX52" fmla="*/ 4408227 w 5800299"/>
              <a:gd name="connsiteY52" fmla="*/ 218364 h 286603"/>
              <a:gd name="connsiteX53" fmla="*/ 4558353 w 5800299"/>
              <a:gd name="connsiteY53" fmla="*/ 245660 h 286603"/>
              <a:gd name="connsiteX54" fmla="*/ 4640239 w 5800299"/>
              <a:gd name="connsiteY54" fmla="*/ 259307 h 286603"/>
              <a:gd name="connsiteX55" fmla="*/ 5036024 w 5800299"/>
              <a:gd name="connsiteY55" fmla="*/ 245660 h 286603"/>
              <a:gd name="connsiteX56" fmla="*/ 5117911 w 5800299"/>
              <a:gd name="connsiteY56" fmla="*/ 218364 h 286603"/>
              <a:gd name="connsiteX57" fmla="*/ 5213445 w 5800299"/>
              <a:gd name="connsiteY57" fmla="*/ 191069 h 286603"/>
              <a:gd name="connsiteX58" fmla="*/ 5295332 w 5800299"/>
              <a:gd name="connsiteY58" fmla="*/ 122830 h 286603"/>
              <a:gd name="connsiteX59" fmla="*/ 5336275 w 5800299"/>
              <a:gd name="connsiteY59" fmla="*/ 109182 h 286603"/>
              <a:gd name="connsiteX60" fmla="*/ 5363570 w 5800299"/>
              <a:gd name="connsiteY60" fmla="*/ 68239 h 286603"/>
              <a:gd name="connsiteX61" fmla="*/ 5431809 w 5800299"/>
              <a:gd name="connsiteY61" fmla="*/ 136478 h 286603"/>
              <a:gd name="connsiteX62" fmla="*/ 5486400 w 5800299"/>
              <a:gd name="connsiteY62" fmla="*/ 163773 h 286603"/>
              <a:gd name="connsiteX63" fmla="*/ 5609230 w 5800299"/>
              <a:gd name="connsiteY63" fmla="*/ 191069 h 286603"/>
              <a:gd name="connsiteX64" fmla="*/ 5650173 w 5800299"/>
              <a:gd name="connsiteY64" fmla="*/ 204716 h 286603"/>
              <a:gd name="connsiteX65" fmla="*/ 5704764 w 5800299"/>
              <a:gd name="connsiteY65" fmla="*/ 218364 h 286603"/>
              <a:gd name="connsiteX66" fmla="*/ 5800299 w 5800299"/>
              <a:gd name="connsiteY66" fmla="*/ 204716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800299" h="286603">
                <a:moveTo>
                  <a:pt x="0" y="218364"/>
                </a:moveTo>
                <a:cubicBezTo>
                  <a:pt x="22746" y="232012"/>
                  <a:pt x="44090" y="248330"/>
                  <a:pt x="68239" y="259307"/>
                </a:cubicBezTo>
                <a:cubicBezTo>
                  <a:pt x="94432" y="271213"/>
                  <a:pt x="150126" y="286603"/>
                  <a:pt x="150126" y="286603"/>
                </a:cubicBezTo>
                <a:cubicBezTo>
                  <a:pt x="209266" y="277504"/>
                  <a:pt x="268736" y="270334"/>
                  <a:pt x="327547" y="259307"/>
                </a:cubicBezTo>
                <a:cubicBezTo>
                  <a:pt x="341686" y="256656"/>
                  <a:pt x="354658" y="249612"/>
                  <a:pt x="368490" y="245660"/>
                </a:cubicBezTo>
                <a:cubicBezTo>
                  <a:pt x="488421" y="211394"/>
                  <a:pt x="365877" y="251080"/>
                  <a:pt x="464024" y="218364"/>
                </a:cubicBezTo>
                <a:cubicBezTo>
                  <a:pt x="477672" y="204716"/>
                  <a:pt x="490140" y="189777"/>
                  <a:pt x="504967" y="177421"/>
                </a:cubicBezTo>
                <a:cubicBezTo>
                  <a:pt x="517568" y="166920"/>
                  <a:pt x="532563" y="159659"/>
                  <a:pt x="545911" y="150125"/>
                </a:cubicBezTo>
                <a:cubicBezTo>
                  <a:pt x="564420" y="136904"/>
                  <a:pt x="581993" y="122403"/>
                  <a:pt x="600502" y="109182"/>
                </a:cubicBezTo>
                <a:cubicBezTo>
                  <a:pt x="643712" y="78318"/>
                  <a:pt x="651426" y="79180"/>
                  <a:pt x="696036" y="40943"/>
                </a:cubicBezTo>
                <a:cubicBezTo>
                  <a:pt x="710690" y="28382"/>
                  <a:pt x="723331" y="13648"/>
                  <a:pt x="736979" y="0"/>
                </a:cubicBezTo>
                <a:cubicBezTo>
                  <a:pt x="744595" y="30464"/>
                  <a:pt x="754133" y="85392"/>
                  <a:pt x="777923" y="109182"/>
                </a:cubicBezTo>
                <a:cubicBezTo>
                  <a:pt x="788095" y="119354"/>
                  <a:pt x="805999" y="116396"/>
                  <a:pt x="818866" y="122830"/>
                </a:cubicBezTo>
                <a:cubicBezTo>
                  <a:pt x="878764" y="152779"/>
                  <a:pt x="842624" y="153495"/>
                  <a:pt x="914400" y="177421"/>
                </a:cubicBezTo>
                <a:cubicBezTo>
                  <a:pt x="936406" y="184757"/>
                  <a:pt x="960135" y="185443"/>
                  <a:pt x="982639" y="191069"/>
                </a:cubicBezTo>
                <a:cubicBezTo>
                  <a:pt x="996595" y="194558"/>
                  <a:pt x="1009934" y="200167"/>
                  <a:pt x="1023582" y="204716"/>
                </a:cubicBezTo>
                <a:cubicBezTo>
                  <a:pt x="1037230" y="213815"/>
                  <a:pt x="1049855" y="224676"/>
                  <a:pt x="1064526" y="232012"/>
                </a:cubicBezTo>
                <a:cubicBezTo>
                  <a:pt x="1077393" y="238446"/>
                  <a:pt x="1091637" y="241708"/>
                  <a:pt x="1105469" y="245660"/>
                </a:cubicBezTo>
                <a:cubicBezTo>
                  <a:pt x="1162467" y="261945"/>
                  <a:pt x="1177613" y="262233"/>
                  <a:pt x="1241947" y="272955"/>
                </a:cubicBezTo>
                <a:cubicBezTo>
                  <a:pt x="1332932" y="268406"/>
                  <a:pt x="1424118" y="266872"/>
                  <a:pt x="1514902" y="259307"/>
                </a:cubicBezTo>
                <a:cubicBezTo>
                  <a:pt x="1533594" y="257749"/>
                  <a:pt x="1551527" y="251050"/>
                  <a:pt x="1569493" y="245660"/>
                </a:cubicBezTo>
                <a:cubicBezTo>
                  <a:pt x="1664202" y="217247"/>
                  <a:pt x="1654407" y="219277"/>
                  <a:pt x="1746914" y="163773"/>
                </a:cubicBezTo>
                <a:cubicBezTo>
                  <a:pt x="1760979" y="155334"/>
                  <a:pt x="1773186" y="143813"/>
                  <a:pt x="1787857" y="136478"/>
                </a:cubicBezTo>
                <a:cubicBezTo>
                  <a:pt x="1900862" y="79975"/>
                  <a:pt x="1752407" y="173758"/>
                  <a:pt x="1869744" y="95534"/>
                </a:cubicBezTo>
                <a:cubicBezTo>
                  <a:pt x="1887840" y="68390"/>
                  <a:pt x="1896546" y="26803"/>
                  <a:pt x="1937982" y="68239"/>
                </a:cubicBezTo>
                <a:cubicBezTo>
                  <a:pt x="1948154" y="78411"/>
                  <a:pt x="1939924" y="100820"/>
                  <a:pt x="1951630" y="109182"/>
                </a:cubicBezTo>
                <a:cubicBezTo>
                  <a:pt x="1975043" y="125905"/>
                  <a:pt x="2006221" y="127380"/>
                  <a:pt x="2033517" y="136478"/>
                </a:cubicBezTo>
                <a:lnTo>
                  <a:pt x="2074460" y="150125"/>
                </a:lnTo>
                <a:cubicBezTo>
                  <a:pt x="2146617" y="198231"/>
                  <a:pt x="2099489" y="173442"/>
                  <a:pt x="2224585" y="204716"/>
                </a:cubicBezTo>
                <a:lnTo>
                  <a:pt x="2279176" y="218364"/>
                </a:lnTo>
                <a:lnTo>
                  <a:pt x="2333767" y="232012"/>
                </a:lnTo>
                <a:cubicBezTo>
                  <a:pt x="2420203" y="227463"/>
                  <a:pt x="2506818" y="225552"/>
                  <a:pt x="2593075" y="218364"/>
                </a:cubicBezTo>
                <a:cubicBezTo>
                  <a:pt x="2668523" y="212077"/>
                  <a:pt x="2643585" y="205737"/>
                  <a:pt x="2702257" y="191069"/>
                </a:cubicBezTo>
                <a:cubicBezTo>
                  <a:pt x="2724761" y="185443"/>
                  <a:pt x="2747852" y="182453"/>
                  <a:pt x="2770496" y="177421"/>
                </a:cubicBezTo>
                <a:cubicBezTo>
                  <a:pt x="2788806" y="173352"/>
                  <a:pt x="2806890" y="168322"/>
                  <a:pt x="2825087" y="163773"/>
                </a:cubicBezTo>
                <a:cubicBezTo>
                  <a:pt x="2838735" y="154675"/>
                  <a:pt x="2851359" y="143813"/>
                  <a:pt x="2866030" y="136478"/>
                </a:cubicBezTo>
                <a:cubicBezTo>
                  <a:pt x="2878897" y="130044"/>
                  <a:pt x="2895739" y="131817"/>
                  <a:pt x="2906973" y="122830"/>
                </a:cubicBezTo>
                <a:cubicBezTo>
                  <a:pt x="2995162" y="52279"/>
                  <a:pt x="2872301" y="102544"/>
                  <a:pt x="2975212" y="68239"/>
                </a:cubicBezTo>
                <a:cubicBezTo>
                  <a:pt x="2984311" y="95534"/>
                  <a:pt x="2975213" y="141026"/>
                  <a:pt x="3002508" y="150125"/>
                </a:cubicBezTo>
                <a:cubicBezTo>
                  <a:pt x="3029803" y="159224"/>
                  <a:pt x="3058660" y="164554"/>
                  <a:pt x="3084394" y="177421"/>
                </a:cubicBezTo>
                <a:cubicBezTo>
                  <a:pt x="3180260" y="225353"/>
                  <a:pt x="3099597" y="188239"/>
                  <a:pt x="3179929" y="218364"/>
                </a:cubicBezTo>
                <a:cubicBezTo>
                  <a:pt x="3202867" y="226966"/>
                  <a:pt x="3224926" y="237913"/>
                  <a:pt x="3248167" y="245660"/>
                </a:cubicBezTo>
                <a:cubicBezTo>
                  <a:pt x="3296421" y="261745"/>
                  <a:pt x="3348579" y="265853"/>
                  <a:pt x="3398293" y="272955"/>
                </a:cubicBezTo>
                <a:cubicBezTo>
                  <a:pt x="3539320" y="268406"/>
                  <a:pt x="3680503" y="267357"/>
                  <a:pt x="3821373" y="259307"/>
                </a:cubicBezTo>
                <a:cubicBezTo>
                  <a:pt x="3857350" y="257251"/>
                  <a:pt x="3913903" y="229727"/>
                  <a:pt x="3944203" y="218364"/>
                </a:cubicBezTo>
                <a:cubicBezTo>
                  <a:pt x="3997959" y="198205"/>
                  <a:pt x="3996807" y="202773"/>
                  <a:pt x="4067033" y="191069"/>
                </a:cubicBezTo>
                <a:cubicBezTo>
                  <a:pt x="4146740" y="164499"/>
                  <a:pt x="4073541" y="198209"/>
                  <a:pt x="4135272" y="136478"/>
                </a:cubicBezTo>
                <a:cubicBezTo>
                  <a:pt x="4161730" y="110020"/>
                  <a:pt x="4183857" y="106635"/>
                  <a:pt x="4217159" y="95534"/>
                </a:cubicBezTo>
                <a:cubicBezTo>
                  <a:pt x="4226257" y="81886"/>
                  <a:pt x="4228893" y="49404"/>
                  <a:pt x="4244454" y="54591"/>
                </a:cubicBezTo>
                <a:cubicBezTo>
                  <a:pt x="4262248" y="60523"/>
                  <a:pt x="4252949" y="91147"/>
                  <a:pt x="4258102" y="109182"/>
                </a:cubicBezTo>
                <a:cubicBezTo>
                  <a:pt x="4271219" y="155092"/>
                  <a:pt x="4266299" y="154224"/>
                  <a:pt x="4312693" y="177421"/>
                </a:cubicBezTo>
                <a:cubicBezTo>
                  <a:pt x="4325560" y="183855"/>
                  <a:pt x="4340413" y="185402"/>
                  <a:pt x="4353636" y="191069"/>
                </a:cubicBezTo>
                <a:cubicBezTo>
                  <a:pt x="4372336" y="199083"/>
                  <a:pt x="4389178" y="211221"/>
                  <a:pt x="4408227" y="218364"/>
                </a:cubicBezTo>
                <a:cubicBezTo>
                  <a:pt x="4448838" y="233593"/>
                  <a:pt x="4521746" y="240028"/>
                  <a:pt x="4558353" y="245660"/>
                </a:cubicBezTo>
                <a:cubicBezTo>
                  <a:pt x="4585703" y="249868"/>
                  <a:pt x="4612944" y="254758"/>
                  <a:pt x="4640239" y="259307"/>
                </a:cubicBezTo>
                <a:cubicBezTo>
                  <a:pt x="4772167" y="254758"/>
                  <a:pt x="4904500" y="256933"/>
                  <a:pt x="5036024" y="245660"/>
                </a:cubicBezTo>
                <a:cubicBezTo>
                  <a:pt x="5064691" y="243203"/>
                  <a:pt x="5090615" y="227463"/>
                  <a:pt x="5117911" y="218364"/>
                </a:cubicBezTo>
                <a:cubicBezTo>
                  <a:pt x="5176650" y="198784"/>
                  <a:pt x="5144895" y="208206"/>
                  <a:pt x="5213445" y="191069"/>
                </a:cubicBezTo>
                <a:cubicBezTo>
                  <a:pt x="5243632" y="160882"/>
                  <a:pt x="5257326" y="141833"/>
                  <a:pt x="5295332" y="122830"/>
                </a:cubicBezTo>
                <a:cubicBezTo>
                  <a:pt x="5308199" y="116396"/>
                  <a:pt x="5322627" y="113731"/>
                  <a:pt x="5336275" y="109182"/>
                </a:cubicBezTo>
                <a:cubicBezTo>
                  <a:pt x="5345373" y="95534"/>
                  <a:pt x="5347486" y="71456"/>
                  <a:pt x="5363570" y="68239"/>
                </a:cubicBezTo>
                <a:cubicBezTo>
                  <a:pt x="5395858" y="61781"/>
                  <a:pt x="5417720" y="124737"/>
                  <a:pt x="5431809" y="136478"/>
                </a:cubicBezTo>
                <a:cubicBezTo>
                  <a:pt x="5447438" y="149502"/>
                  <a:pt x="5467700" y="155759"/>
                  <a:pt x="5486400" y="163773"/>
                </a:cubicBezTo>
                <a:cubicBezTo>
                  <a:pt x="5536030" y="185043"/>
                  <a:pt x="5546941" y="177227"/>
                  <a:pt x="5609230" y="191069"/>
                </a:cubicBezTo>
                <a:cubicBezTo>
                  <a:pt x="5623273" y="194190"/>
                  <a:pt x="5636341" y="200764"/>
                  <a:pt x="5650173" y="204716"/>
                </a:cubicBezTo>
                <a:cubicBezTo>
                  <a:pt x="5668208" y="209869"/>
                  <a:pt x="5686567" y="213815"/>
                  <a:pt x="5704764" y="218364"/>
                </a:cubicBezTo>
                <a:lnTo>
                  <a:pt x="5800299" y="204716"/>
                </a:lnTo>
              </a:path>
            </a:pathLst>
          </a:custGeom>
          <a:solidFill>
            <a:srgbClr val="CCFFFF"/>
          </a:solidFill>
          <a:ln w="57150">
            <a:solidFill>
              <a:srgbClr val="8BE9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B3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891569"/>
            <a:ext cx="795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 = measure of ratio of  </a:t>
            </a:r>
            <a:r>
              <a:rPr lang="en-US" baseline="30000" dirty="0" smtClean="0">
                <a:solidFill>
                  <a:schemeClr val="bg1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O, </a:t>
            </a:r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O, and </a:t>
            </a: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= ln(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O/1000+1)-0.5179ln(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O/1000+1)x10</a:t>
            </a:r>
            <a:r>
              <a:rPr lang="en-US" baseline="30000" dirty="0" smtClean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705600" y="3458769"/>
            <a:ext cx="0" cy="10668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7010400" y="3498574"/>
            <a:ext cx="0" cy="10668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5-Point Star 24"/>
          <p:cNvSpPr/>
          <p:nvPr/>
        </p:nvSpPr>
        <p:spPr bwMode="auto">
          <a:xfrm>
            <a:off x="7467600" y="4330520"/>
            <a:ext cx="397510" cy="390098"/>
          </a:xfrm>
          <a:prstGeom prst="star5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B3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3190" y="5006368"/>
            <a:ext cx="137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Calculate GPP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 rot="248632">
            <a:off x="6613991" y="4679175"/>
            <a:ext cx="2369996" cy="1417231"/>
          </a:xfrm>
          <a:prstGeom prst="irregularSeal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49" y="1876455"/>
            <a:ext cx="4257675" cy="18573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7049" y="2648897"/>
            <a:ext cx="7719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s://ifcb-data.whoi.edu/NESLTER_transect/api/mosaic/size/800x600/scale/0.33/page/1/pid/http:/ifcb-data.whoi.edu/NESLTER_transect/D20181109T132410_IFCB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99" y="4412437"/>
            <a:ext cx="1049404" cy="7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5" grpId="0" animBg="1"/>
      <p:bldP spid="25" grpId="0" animBg="1"/>
      <p:bldP spid="3" grpId="0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Gas Tracers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situ techniques</a:t>
            </a:r>
          </a:p>
          <a:p>
            <a:pPr lvl="1"/>
            <a:r>
              <a:rPr lang="en-US" dirty="0" smtClean="0"/>
              <a:t>Don’t disturb the biology!</a:t>
            </a:r>
          </a:p>
          <a:p>
            <a:r>
              <a:rPr lang="en-US" dirty="0" smtClean="0"/>
              <a:t>Large spatial and temporal scales</a:t>
            </a:r>
          </a:p>
          <a:p>
            <a:r>
              <a:rPr lang="en-US" dirty="0" smtClean="0"/>
              <a:t>Relatively easy to collect (but hard to measure in the lab!)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85DFEB"/>
                </a:solidFill>
              </a:rPr>
              <a:t>Disadvantages: </a:t>
            </a:r>
          </a:p>
          <a:p>
            <a:r>
              <a:rPr lang="en-US" dirty="0" smtClean="0"/>
              <a:t>physics of water movement </a:t>
            </a:r>
          </a:p>
          <a:p>
            <a:r>
              <a:rPr lang="en-US" dirty="0" smtClean="0"/>
              <a:t>give overall rates but not who is doing what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90933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05800" y="1752600"/>
            <a:ext cx="533400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234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1553</TotalTime>
  <Words>658</Words>
  <Application>Microsoft Office PowerPoint</Application>
  <PresentationFormat>On-screen Show (4:3)</PresentationFormat>
  <Paragraphs>216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Insights from dissolved gases: Rates of biological productivity</vt:lpstr>
      <vt:lpstr>Motivating Questions</vt:lpstr>
      <vt:lpstr>Oxygen tracks photosynthesis</vt:lpstr>
      <vt:lpstr>Oxygen tracks photosynthesis and respiration</vt:lpstr>
      <vt:lpstr>“Flavors” of productivity</vt:lpstr>
      <vt:lpstr>NCP from O2/Ar</vt:lpstr>
      <vt:lpstr>GPP from Triple Oxygen Isotopes</vt:lpstr>
      <vt:lpstr>GPP from Triple Oxygen Isotopes</vt:lpstr>
      <vt:lpstr>Advantages of Gas Tracers</vt:lpstr>
      <vt:lpstr>NCP on Spiropa</vt:lpstr>
      <vt:lpstr>Putting into context: Seasonal NCP Comparison*</vt:lpstr>
      <vt:lpstr>GPP on Spiropa</vt:lpstr>
      <vt:lpstr>NCP/GPP :  a measure of carbon cycle efficiency</vt:lpstr>
      <vt:lpstr>Seasonal GPP and NCP/GPP comparison</vt:lpstr>
      <vt:lpstr>NCP on the frontal transects</vt:lpstr>
      <vt:lpstr>All the frontal transects</vt:lpstr>
      <vt:lpstr>GPP on the frontal transects</vt:lpstr>
      <vt:lpstr>GPP on all the transects</vt:lpstr>
      <vt:lpstr>NCP/GPP on the frontal transects</vt:lpstr>
      <vt:lpstr>Means of each Region</vt:lpstr>
      <vt:lpstr>Means of each Region</vt:lpstr>
      <vt:lpstr>Conclusions</vt:lpstr>
      <vt:lpstr>Future Work:  Connect and Repeat</vt:lpstr>
      <vt:lpstr>Extra Slides</vt:lpstr>
      <vt:lpstr>LTER Station Map</vt:lpstr>
      <vt:lpstr>Mean chlorophyll from MODIS  (2002-2010)</vt:lpstr>
      <vt:lpstr>Temperature response of phytoplankton</vt:lpstr>
      <vt:lpstr>Along shelf transects</vt:lpstr>
      <vt:lpstr>At-sea mass spectrometer enables kilometer scale resolution of NCP</vt:lpstr>
      <vt:lpstr>At-sea mass spectrometer enables kilometer scale resolution of NCP</vt:lpstr>
    </vt:vector>
  </TitlesOfParts>
  <Company>Wellesley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 Stanley</dc:creator>
  <cp:lastModifiedBy>Rachel  Stanley</cp:lastModifiedBy>
  <cp:revision>140</cp:revision>
  <dcterms:created xsi:type="dcterms:W3CDTF">2018-11-13T10:12:22Z</dcterms:created>
  <dcterms:modified xsi:type="dcterms:W3CDTF">2018-11-28T17:09:48Z</dcterms:modified>
</cp:coreProperties>
</file>