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handoutMasterIdLst>
    <p:handoutMasterId r:id="rId17"/>
  </p:handoutMasterIdLst>
  <p:sldIdLst>
    <p:sldId id="388" r:id="rId2"/>
    <p:sldId id="386" r:id="rId3"/>
    <p:sldId id="389" r:id="rId4"/>
    <p:sldId id="392" r:id="rId5"/>
    <p:sldId id="394" r:id="rId6"/>
    <p:sldId id="393" r:id="rId7"/>
    <p:sldId id="396" r:id="rId8"/>
    <p:sldId id="397" r:id="rId9"/>
    <p:sldId id="383" r:id="rId10"/>
    <p:sldId id="385" r:id="rId11"/>
    <p:sldId id="390" r:id="rId12"/>
    <p:sldId id="391" r:id="rId13"/>
    <p:sldId id="399" r:id="rId14"/>
    <p:sldId id="398" r:id="rId15"/>
  </p:sldIdLst>
  <p:sldSz cx="9144000" cy="6858000" type="screen4x3"/>
  <p:notesSz cx="6858000" cy="9312275"/>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FFFF"/>
    <a:srgbClr val="FFE701"/>
    <a:srgbClr val="000000"/>
    <a:srgbClr val="FFF061"/>
    <a:srgbClr val="000066"/>
    <a:srgbClr val="AC9C00"/>
    <a:srgbClr val="D2BE00"/>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6" autoAdjust="0"/>
    <p:restoredTop sz="95332" autoAdjust="0"/>
  </p:normalViewPr>
  <p:slideViewPr>
    <p:cSldViewPr>
      <p:cViewPr varScale="1">
        <p:scale>
          <a:sx n="84" d="100"/>
          <a:sy n="84" d="100"/>
        </p:scale>
        <p:origin x="1354" y="82"/>
      </p:cViewPr>
      <p:guideLst>
        <p:guide orient="horz" pos="2160"/>
        <p:guide pos="2880"/>
      </p:guideLst>
    </p:cSldViewPr>
  </p:slideViewPr>
  <p:outlineViewPr>
    <p:cViewPr>
      <p:scale>
        <a:sx n="66" d="100"/>
        <a:sy n="66" d="100"/>
      </p:scale>
      <p:origin x="0" y="0"/>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0"/>
            </a:lvl1pPr>
          </a:lstStyle>
          <a:p>
            <a:pPr>
              <a:defRPr/>
            </a:pPr>
            <a:endParaRPr lang="en-US"/>
          </a:p>
        </p:txBody>
      </p:sp>
      <p:sp>
        <p:nvSpPr>
          <p:cNvPr id="45059" name="Rectangle 3"/>
          <p:cNvSpPr>
            <a:spLocks noGrp="1" noChangeArrowheads="1"/>
          </p:cNvSpPr>
          <p:nvPr>
            <p:ph type="dt" sz="quarter" idx="1"/>
          </p:nvPr>
        </p:nvSpPr>
        <p:spPr bwMode="auto">
          <a:xfrm>
            <a:off x="3886201" y="0"/>
            <a:ext cx="29702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lvl1pPr>
          </a:lstStyle>
          <a:p>
            <a:pPr>
              <a:defRPr/>
            </a:pPr>
            <a:endParaRPr lang="en-US"/>
          </a:p>
        </p:txBody>
      </p:sp>
      <p:sp>
        <p:nvSpPr>
          <p:cNvPr id="45060" name="Rectangle 4"/>
          <p:cNvSpPr>
            <a:spLocks noGrp="1" noChangeArrowheads="1"/>
          </p:cNvSpPr>
          <p:nvPr>
            <p:ph type="ftr" sz="quarter" idx="2"/>
          </p:nvPr>
        </p:nvSpPr>
        <p:spPr bwMode="auto">
          <a:xfrm>
            <a:off x="0" y="8843963"/>
            <a:ext cx="2971800" cy="46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a:lvl1pPr>
          </a:lstStyle>
          <a:p>
            <a:pPr>
              <a:defRPr/>
            </a:pPr>
            <a:endParaRPr lang="en-US"/>
          </a:p>
        </p:txBody>
      </p:sp>
      <p:sp>
        <p:nvSpPr>
          <p:cNvPr id="45061" name="Rectangle 5"/>
          <p:cNvSpPr>
            <a:spLocks noGrp="1" noChangeArrowheads="1"/>
          </p:cNvSpPr>
          <p:nvPr>
            <p:ph type="sldNum" sz="quarter" idx="3"/>
          </p:nvPr>
        </p:nvSpPr>
        <p:spPr bwMode="auto">
          <a:xfrm>
            <a:off x="3886201" y="8843963"/>
            <a:ext cx="2970213" cy="46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lvl1pPr>
          </a:lstStyle>
          <a:p>
            <a:pPr>
              <a:defRPr/>
            </a:pPr>
            <a:fld id="{311527EF-5D0B-4DE8-8D25-414C13582DF7}" type="slidenum">
              <a:rPr lang="en-US"/>
              <a:pPr>
                <a:defRPr/>
              </a:pPr>
              <a:t>‹#›</a:t>
            </a:fld>
            <a:endParaRPr lang="en-US"/>
          </a:p>
        </p:txBody>
      </p:sp>
    </p:spTree>
    <p:extLst>
      <p:ext uri="{BB962C8B-B14F-4D97-AF65-F5344CB8AC3E}">
        <p14:creationId xmlns:p14="http://schemas.microsoft.com/office/powerpoint/2010/main" val="448749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0"/>
            </a:lvl1pPr>
          </a:lstStyle>
          <a:p>
            <a:pPr>
              <a:defRPr/>
            </a:pPr>
            <a:endParaRPr lang="en-US"/>
          </a:p>
        </p:txBody>
      </p:sp>
      <p:sp>
        <p:nvSpPr>
          <p:cNvPr id="4099" name="Rectangle 3"/>
          <p:cNvSpPr>
            <a:spLocks noGrp="1" noChangeArrowheads="1"/>
          </p:cNvSpPr>
          <p:nvPr>
            <p:ph type="dt" idx="1"/>
          </p:nvPr>
        </p:nvSpPr>
        <p:spPr bwMode="auto">
          <a:xfrm>
            <a:off x="3886201" y="0"/>
            <a:ext cx="29702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lvl1pPr>
          </a:lstStyle>
          <a:p>
            <a:pPr>
              <a:defRPr/>
            </a:pPr>
            <a:endParaRPr lang="en-US"/>
          </a:p>
        </p:txBody>
      </p:sp>
      <p:sp>
        <p:nvSpPr>
          <p:cNvPr id="73732" name="Rectangle 4"/>
          <p:cNvSpPr>
            <a:spLocks noGrp="1" noRot="1" noChangeAspect="1" noChangeArrowheads="1" noTextEdit="1"/>
          </p:cNvSpPr>
          <p:nvPr>
            <p:ph type="sldImg" idx="2"/>
          </p:nvPr>
        </p:nvSpPr>
        <p:spPr bwMode="auto">
          <a:xfrm>
            <a:off x="1100138" y="698500"/>
            <a:ext cx="4656137"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424363"/>
            <a:ext cx="5486400" cy="41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43963"/>
            <a:ext cx="2971800" cy="46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a:lvl1pPr>
          </a:lstStyle>
          <a:p>
            <a:pPr>
              <a:defRPr/>
            </a:pPr>
            <a:endParaRPr lang="en-US"/>
          </a:p>
        </p:txBody>
      </p:sp>
      <p:sp>
        <p:nvSpPr>
          <p:cNvPr id="4103" name="Rectangle 7"/>
          <p:cNvSpPr>
            <a:spLocks noGrp="1" noChangeArrowheads="1"/>
          </p:cNvSpPr>
          <p:nvPr>
            <p:ph type="sldNum" sz="quarter" idx="5"/>
          </p:nvPr>
        </p:nvSpPr>
        <p:spPr bwMode="auto">
          <a:xfrm>
            <a:off x="3886201" y="8843963"/>
            <a:ext cx="2970213" cy="46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lvl1pPr>
          </a:lstStyle>
          <a:p>
            <a:pPr>
              <a:defRPr/>
            </a:pPr>
            <a:fld id="{F03D23B1-19B2-4210-A5B7-B03C87376102}" type="slidenum">
              <a:rPr lang="en-US"/>
              <a:pPr>
                <a:defRPr/>
              </a:pPr>
              <a:t>‹#›</a:t>
            </a:fld>
            <a:endParaRPr lang="en-US"/>
          </a:p>
        </p:txBody>
      </p:sp>
    </p:spTree>
    <p:extLst>
      <p:ext uri="{BB962C8B-B14F-4D97-AF65-F5344CB8AC3E}">
        <p14:creationId xmlns:p14="http://schemas.microsoft.com/office/powerpoint/2010/main" val="2368775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9</a:t>
            </a:fld>
            <a:endParaRPr lang="en-US"/>
          </a:p>
        </p:txBody>
      </p:sp>
    </p:spTree>
    <p:extLst>
      <p:ext uri="{BB962C8B-B14F-4D97-AF65-F5344CB8AC3E}">
        <p14:creationId xmlns:p14="http://schemas.microsoft.com/office/powerpoint/2010/main" val="281636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10</a:t>
            </a:fld>
            <a:endParaRPr lang="en-US"/>
          </a:p>
        </p:txBody>
      </p:sp>
    </p:spTree>
    <p:extLst>
      <p:ext uri="{BB962C8B-B14F-4D97-AF65-F5344CB8AC3E}">
        <p14:creationId xmlns:p14="http://schemas.microsoft.com/office/powerpoint/2010/main" val="2267106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What we often gloss over, however, is how diverse these plankton are. These images were taken automatically underwater at the Martha’s Vineyard CO. They show a small slice of the diversity in size and shape—these organisms also vary genetically, physiologically, in their ecological interactions and biogeochemical roles.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This diversity presents a major challenge for our understanding of how plankton influence marine ecosystems.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A take home message of my talk is that we need–and now have the capability to–move way beyond our conventional approaches of measuring things like bulk chlorophyll fluorescence that have the disadvantage of lumping all this diversity into one box.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As ecologists, we are broadly interested in classic questions about the factors that control diversity in the plankton, as well as the regulation</a:t>
            </a:r>
            <a:r>
              <a:rPr lang="en-US" sz="1200" kern="1200" baseline="0" dirty="0" smtClean="0">
                <a:solidFill>
                  <a:schemeClr val="tx1"/>
                </a:solidFill>
                <a:effectLst/>
                <a:latin typeface="Arial" charset="0"/>
                <a:ea typeface="+mn-ea"/>
                <a:cs typeface="+mn-cs"/>
              </a:rPr>
              <a:t> of their</a:t>
            </a:r>
            <a:r>
              <a:rPr lang="en-US" sz="1200" kern="1200" dirty="0" smtClean="0">
                <a:solidFill>
                  <a:schemeClr val="tx1"/>
                </a:solidFill>
                <a:effectLst/>
                <a:latin typeface="Arial" charset="0"/>
                <a:ea typeface="+mn-ea"/>
                <a:cs typeface="+mn-cs"/>
              </a:rPr>
              <a:t> population and community dynamics…And the ways they are responding to environmental change.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a:t>
            </a:r>
            <a:r>
              <a:rPr lang="en-US" sz="1200" kern="1200" baseline="0" dirty="0" smtClean="0">
                <a:solidFill>
                  <a:schemeClr val="tx1"/>
                </a:solidFill>
                <a:effectLst/>
                <a:latin typeface="Arial" charset="0"/>
                <a:ea typeface="+mn-ea"/>
                <a:cs typeface="+mn-cs"/>
              </a:rPr>
              <a:t> major challenge is not just this huge biological diversity, but also the range of space/time scales of variability in marine environments that demand intensive sampling.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This is an exciting time for overcoming this challenge because ocean observatories are rapidly emerging and providing opportunities to sample in more detail than possible with conventional approaches like </a:t>
            </a:r>
            <a:r>
              <a:rPr lang="en-US" sz="1200" kern="1200" baseline="0" dirty="0" err="1" smtClean="0">
                <a:solidFill>
                  <a:schemeClr val="tx1"/>
                </a:solidFill>
                <a:effectLst/>
                <a:latin typeface="Arial" charset="0"/>
                <a:ea typeface="+mn-ea"/>
                <a:cs typeface="+mn-cs"/>
              </a:rPr>
              <a:t>chl</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fluorometers</a:t>
            </a:r>
            <a:r>
              <a:rPr lang="en-US" sz="1200" kern="1200" baseline="0" dirty="0" smtClean="0">
                <a:solidFill>
                  <a:schemeClr val="tx1"/>
                </a:solidFill>
                <a:effectLst/>
                <a:latin typeface="Arial" charset="0"/>
                <a:ea typeface="+mn-ea"/>
                <a:cs typeface="+mn-cs"/>
              </a:rPr>
              <a:t> that only provide an index of bulk biomass. </a:t>
            </a:r>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13</a:t>
            </a:fld>
            <a:endParaRPr lang="en-US"/>
          </a:p>
        </p:txBody>
      </p:sp>
    </p:spTree>
    <p:extLst>
      <p:ext uri="{BB962C8B-B14F-4D97-AF65-F5344CB8AC3E}">
        <p14:creationId xmlns:p14="http://schemas.microsoft.com/office/powerpoint/2010/main" val="276238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1DF3B8E-BCFA-49BB-A5AE-875CDDDA1E3F}" type="slidenum">
              <a:rPr lang="en-US"/>
              <a:pPr>
                <a:defRPr/>
              </a:pPr>
              <a:t>‹#›</a:t>
            </a:fld>
            <a:endParaRPr lang="en-US"/>
          </a:p>
        </p:txBody>
      </p:sp>
    </p:spTree>
    <p:extLst>
      <p:ext uri="{BB962C8B-B14F-4D97-AF65-F5344CB8AC3E}">
        <p14:creationId xmlns:p14="http://schemas.microsoft.com/office/powerpoint/2010/main" val="9584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734D1E4-35E2-429D-8266-14ED142F422E}" type="slidenum">
              <a:rPr lang="en-US"/>
              <a:pPr>
                <a:defRPr/>
              </a:pPr>
              <a:t>‹#›</a:t>
            </a:fld>
            <a:endParaRPr lang="en-US"/>
          </a:p>
        </p:txBody>
      </p:sp>
    </p:spTree>
    <p:extLst>
      <p:ext uri="{BB962C8B-B14F-4D97-AF65-F5344CB8AC3E}">
        <p14:creationId xmlns:p14="http://schemas.microsoft.com/office/powerpoint/2010/main" val="3946730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15810AA-3513-430B-8839-4200270EAB98}" type="slidenum">
              <a:rPr lang="en-US"/>
              <a:pPr>
                <a:defRPr/>
              </a:pPr>
              <a:t>‹#›</a:t>
            </a:fld>
            <a:endParaRPr lang="en-US"/>
          </a:p>
        </p:txBody>
      </p:sp>
    </p:spTree>
    <p:extLst>
      <p:ext uri="{BB962C8B-B14F-4D97-AF65-F5344CB8AC3E}">
        <p14:creationId xmlns:p14="http://schemas.microsoft.com/office/powerpoint/2010/main" val="3965239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sldNum" sz="quarter" idx="11"/>
          </p:nvPr>
        </p:nvSpPr>
        <p:spPr>
          <a:ln/>
        </p:spPr>
        <p:txBody>
          <a:bodyPr/>
          <a:lstStyle>
            <a:lvl1pPr>
              <a:defRPr/>
            </a:lvl1pPr>
          </a:lstStyle>
          <a:p>
            <a:fld id="{20DEB1B9-B12E-4F98-B629-F99FCCE23A9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81409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9C5E781-45AF-421C-AD33-F86B63CE992C}" type="slidenum">
              <a:rPr lang="en-US"/>
              <a:pPr>
                <a:defRPr/>
              </a:pPr>
              <a:t>‹#›</a:t>
            </a:fld>
            <a:endParaRPr lang="en-US"/>
          </a:p>
        </p:txBody>
      </p:sp>
    </p:spTree>
    <p:extLst>
      <p:ext uri="{BB962C8B-B14F-4D97-AF65-F5344CB8AC3E}">
        <p14:creationId xmlns:p14="http://schemas.microsoft.com/office/powerpoint/2010/main" val="210795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5E671AD-FCF4-4A5E-9CFB-4B91B5F0A2AF}" type="slidenum">
              <a:rPr lang="en-US"/>
              <a:pPr>
                <a:defRPr/>
              </a:pPr>
              <a:t>‹#›</a:t>
            </a:fld>
            <a:endParaRPr lang="en-US"/>
          </a:p>
        </p:txBody>
      </p:sp>
    </p:spTree>
    <p:extLst>
      <p:ext uri="{BB962C8B-B14F-4D97-AF65-F5344CB8AC3E}">
        <p14:creationId xmlns:p14="http://schemas.microsoft.com/office/powerpoint/2010/main" val="390918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B9B222D8-6B66-4AC6-AA5A-0F353DBF2CFE}" type="slidenum">
              <a:rPr lang="en-US"/>
              <a:pPr>
                <a:defRPr/>
              </a:pPr>
              <a:t>‹#›</a:t>
            </a:fld>
            <a:endParaRPr lang="en-US"/>
          </a:p>
        </p:txBody>
      </p:sp>
    </p:spTree>
    <p:extLst>
      <p:ext uri="{BB962C8B-B14F-4D97-AF65-F5344CB8AC3E}">
        <p14:creationId xmlns:p14="http://schemas.microsoft.com/office/powerpoint/2010/main" val="189450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36F21490-D09D-40FB-80CD-E495CDDE923B}" type="slidenum">
              <a:rPr lang="en-US"/>
              <a:pPr>
                <a:defRPr/>
              </a:pPr>
              <a:t>‹#›</a:t>
            </a:fld>
            <a:endParaRPr lang="en-US"/>
          </a:p>
        </p:txBody>
      </p:sp>
    </p:spTree>
    <p:extLst>
      <p:ext uri="{BB962C8B-B14F-4D97-AF65-F5344CB8AC3E}">
        <p14:creationId xmlns:p14="http://schemas.microsoft.com/office/powerpoint/2010/main" val="216496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0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7D5AE78B-032D-4243-B734-B81B58AEF065}" type="slidenum">
              <a:rPr lang="en-US"/>
              <a:pPr>
                <a:defRPr/>
              </a:pPr>
              <a:t>‹#›</a:t>
            </a:fld>
            <a:endParaRPr lang="en-US"/>
          </a:p>
        </p:txBody>
      </p:sp>
    </p:spTree>
    <p:extLst>
      <p:ext uri="{BB962C8B-B14F-4D97-AF65-F5344CB8AC3E}">
        <p14:creationId xmlns:p14="http://schemas.microsoft.com/office/powerpoint/2010/main" val="167585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59813B88-1652-4239-BDCE-908B88B6A52C}" type="slidenum">
              <a:rPr lang="en-US"/>
              <a:pPr>
                <a:defRPr/>
              </a:pPr>
              <a:t>‹#›</a:t>
            </a:fld>
            <a:endParaRPr lang="en-US"/>
          </a:p>
        </p:txBody>
      </p:sp>
    </p:spTree>
    <p:extLst>
      <p:ext uri="{BB962C8B-B14F-4D97-AF65-F5344CB8AC3E}">
        <p14:creationId xmlns:p14="http://schemas.microsoft.com/office/powerpoint/2010/main" val="411994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2353319B-A0FD-43A0-80D4-CF53D2309DE2}" type="slidenum">
              <a:rPr lang="en-US"/>
              <a:pPr>
                <a:defRPr/>
              </a:pPr>
              <a:t>‹#›</a:t>
            </a:fld>
            <a:endParaRPr lang="en-US"/>
          </a:p>
        </p:txBody>
      </p:sp>
    </p:spTree>
    <p:extLst>
      <p:ext uri="{BB962C8B-B14F-4D97-AF65-F5344CB8AC3E}">
        <p14:creationId xmlns:p14="http://schemas.microsoft.com/office/powerpoint/2010/main" val="252434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596C86C-8357-4094-A027-A7A2B1A501BF}" type="slidenum">
              <a:rPr lang="en-US"/>
              <a:pPr>
                <a:defRPr/>
              </a:pPr>
              <a:t>‹#›</a:t>
            </a:fld>
            <a:endParaRPr lang="en-US"/>
          </a:p>
        </p:txBody>
      </p:sp>
    </p:spTree>
    <p:extLst>
      <p:ext uri="{BB962C8B-B14F-4D97-AF65-F5344CB8AC3E}">
        <p14:creationId xmlns:p14="http://schemas.microsoft.com/office/powerpoint/2010/main" val="85223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vl1pPr>
          </a:lstStyle>
          <a:p>
            <a:pPr>
              <a:defRPr/>
            </a:pPr>
            <a:endParaRPr lang="en-US"/>
          </a:p>
        </p:txBody>
      </p:sp>
      <p:sp>
        <p:nvSpPr>
          <p:cNvPr id="6149" name="Rectangle 5"/>
          <p:cNvSpPr>
            <a:spLocks noGrp="1" noChangeArrowheads="1"/>
          </p:cNvSpPr>
          <p:nvPr>
            <p:ph type="sldNum" sz="quarter" idx="4"/>
          </p:nvPr>
        </p:nvSpPr>
        <p:spPr bwMode="auto">
          <a:xfrm>
            <a:off x="7543800" y="6245225"/>
            <a:ext cx="1143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lvl1pPr>
          </a:lstStyle>
          <a:p>
            <a:pPr>
              <a:defRPr/>
            </a:pPr>
            <a:fld id="{FA99EF12-58EB-4151-9F45-A2F1FB67C909}" type="slidenum">
              <a:rPr lang="en-US"/>
              <a:pPr>
                <a:defRPr/>
              </a:pPr>
              <a:t>‹#›</a:t>
            </a:fld>
            <a:endParaRPr lang="en-US"/>
          </a:p>
        </p:txBody>
      </p:sp>
      <p:sp>
        <p:nvSpPr>
          <p:cNvPr id="1030" name="Rectangle 6"/>
          <p:cNvSpPr>
            <a:spLocks noChangeArrowheads="1"/>
          </p:cNvSpPr>
          <p:nvPr userDrawn="1"/>
        </p:nvSpPr>
        <p:spPr bwMode="gray">
          <a:xfrm>
            <a:off x="395288" y="304800"/>
            <a:ext cx="31750" cy="685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i="0">
              <a:latin typeface="Tahoma" pitchFamily="34" charset="0"/>
            </a:endParaRPr>
          </a:p>
        </p:txBody>
      </p:sp>
      <p:sp>
        <p:nvSpPr>
          <p:cNvPr id="1031" name="Rectangle 7"/>
          <p:cNvSpPr>
            <a:spLocks noChangeArrowheads="1"/>
          </p:cNvSpPr>
          <p:nvPr userDrawn="1"/>
        </p:nvSpPr>
        <p:spPr bwMode="gray">
          <a:xfrm>
            <a:off x="76200" y="790575"/>
            <a:ext cx="8226425" cy="317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i="0">
              <a:latin typeface="Tahoma" pitchFamily="34" charset="0"/>
            </a:endParaRPr>
          </a:p>
        </p:txBody>
      </p:sp>
    </p:spTree>
  </p:cSld>
  <p:clrMap bg1="dk2" tx1="lt1" bg2="dk1"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0" fontAlgn="base" hangingPunct="0">
        <a:spcBef>
          <a:spcPct val="0"/>
        </a:spcBef>
        <a:spcAft>
          <a:spcPct val="0"/>
        </a:spcAft>
        <a:defRPr sz="2600">
          <a:solidFill>
            <a:srgbClr val="99CCFF"/>
          </a:solidFill>
          <a:latin typeface="+mj-lt"/>
          <a:ea typeface="+mj-ea"/>
          <a:cs typeface="+mj-cs"/>
        </a:defRPr>
      </a:lvl1pPr>
      <a:lvl2pPr algn="l" rtl="0" eaLnBrk="0" fontAlgn="base" hangingPunct="0">
        <a:spcBef>
          <a:spcPct val="0"/>
        </a:spcBef>
        <a:spcAft>
          <a:spcPct val="0"/>
        </a:spcAft>
        <a:defRPr sz="2600">
          <a:solidFill>
            <a:srgbClr val="99CCFF"/>
          </a:solidFill>
          <a:latin typeface="Arial" charset="0"/>
        </a:defRPr>
      </a:lvl2pPr>
      <a:lvl3pPr algn="l" rtl="0" eaLnBrk="0" fontAlgn="base" hangingPunct="0">
        <a:spcBef>
          <a:spcPct val="0"/>
        </a:spcBef>
        <a:spcAft>
          <a:spcPct val="0"/>
        </a:spcAft>
        <a:defRPr sz="2600">
          <a:solidFill>
            <a:srgbClr val="99CCFF"/>
          </a:solidFill>
          <a:latin typeface="Arial" charset="0"/>
        </a:defRPr>
      </a:lvl3pPr>
      <a:lvl4pPr algn="l" rtl="0" eaLnBrk="0" fontAlgn="base" hangingPunct="0">
        <a:spcBef>
          <a:spcPct val="0"/>
        </a:spcBef>
        <a:spcAft>
          <a:spcPct val="0"/>
        </a:spcAft>
        <a:defRPr sz="2600">
          <a:solidFill>
            <a:srgbClr val="99CCFF"/>
          </a:solidFill>
          <a:latin typeface="Arial" charset="0"/>
        </a:defRPr>
      </a:lvl4pPr>
      <a:lvl5pPr algn="l" rtl="0" eaLnBrk="0" fontAlgn="base" hangingPunct="0">
        <a:spcBef>
          <a:spcPct val="0"/>
        </a:spcBef>
        <a:spcAft>
          <a:spcPct val="0"/>
        </a:spcAft>
        <a:defRPr sz="2600">
          <a:solidFill>
            <a:srgbClr val="99CCFF"/>
          </a:solidFill>
          <a:latin typeface="Arial" charset="0"/>
        </a:defRPr>
      </a:lvl5pPr>
      <a:lvl6pPr marL="457200" algn="l" rtl="0" fontAlgn="base">
        <a:spcBef>
          <a:spcPct val="0"/>
        </a:spcBef>
        <a:spcAft>
          <a:spcPct val="0"/>
        </a:spcAft>
        <a:defRPr sz="2600">
          <a:solidFill>
            <a:srgbClr val="99CCFF"/>
          </a:solidFill>
          <a:latin typeface="Arial" charset="0"/>
        </a:defRPr>
      </a:lvl6pPr>
      <a:lvl7pPr marL="914400" algn="l" rtl="0" fontAlgn="base">
        <a:spcBef>
          <a:spcPct val="0"/>
        </a:spcBef>
        <a:spcAft>
          <a:spcPct val="0"/>
        </a:spcAft>
        <a:defRPr sz="2600">
          <a:solidFill>
            <a:srgbClr val="99CCFF"/>
          </a:solidFill>
          <a:latin typeface="Arial" charset="0"/>
        </a:defRPr>
      </a:lvl7pPr>
      <a:lvl8pPr marL="1371600" algn="l" rtl="0" fontAlgn="base">
        <a:spcBef>
          <a:spcPct val="0"/>
        </a:spcBef>
        <a:spcAft>
          <a:spcPct val="0"/>
        </a:spcAft>
        <a:defRPr sz="2600">
          <a:solidFill>
            <a:srgbClr val="99CCFF"/>
          </a:solidFill>
          <a:latin typeface="Arial" charset="0"/>
        </a:defRPr>
      </a:lvl8pPr>
      <a:lvl9pPr marL="1828800" algn="l" rtl="0" fontAlgn="base">
        <a:spcBef>
          <a:spcPct val="0"/>
        </a:spcBef>
        <a:spcAft>
          <a:spcPct val="0"/>
        </a:spcAft>
        <a:defRPr sz="2600">
          <a:solidFill>
            <a:srgbClr val="99CCFF"/>
          </a:solidFill>
          <a:latin typeface="Arial" charset="0"/>
        </a:defRPr>
      </a:lvl9pPr>
    </p:titleStyle>
    <p:bodyStyle>
      <a:lvl1pPr marL="342900" indent="-342900" algn="l" rtl="0" eaLnBrk="0" fontAlgn="base" hangingPunct="0">
        <a:spcBef>
          <a:spcPct val="20000"/>
        </a:spcBef>
        <a:spcAft>
          <a:spcPct val="0"/>
        </a:spcAft>
        <a:buChar char="•"/>
        <a:defRPr sz="2400">
          <a:solidFill>
            <a:schemeClr val="folHlink"/>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6" Type="http://schemas.openxmlformats.org/officeDocument/2006/relationships/image" Target="../media/image13.png"/><Relationship Id="rId21" Type="http://schemas.openxmlformats.org/officeDocument/2006/relationships/image" Target="../media/image45.png"/><Relationship Id="rId42" Type="http://schemas.openxmlformats.org/officeDocument/2006/relationships/image" Target="../media/image61.jpeg"/><Relationship Id="rId47" Type="http://schemas.openxmlformats.org/officeDocument/2006/relationships/image" Target="../media/image64.jpeg"/><Relationship Id="rId63" Type="http://schemas.microsoft.com/office/2007/relationships/hdphoto" Target="../media/hdphoto12.wdp"/><Relationship Id="rId68" Type="http://schemas.microsoft.com/office/2007/relationships/hdphoto" Target="../media/hdphoto14.wdp"/><Relationship Id="rId84" Type="http://schemas.microsoft.com/office/2007/relationships/hdphoto" Target="../media/hdphoto17.wdp"/><Relationship Id="rId89" Type="http://schemas.openxmlformats.org/officeDocument/2006/relationships/image" Target="../media/image95.png"/><Relationship Id="rId7" Type="http://schemas.openxmlformats.org/officeDocument/2006/relationships/image" Target="../media/image34.png"/><Relationship Id="rId71" Type="http://schemas.openxmlformats.org/officeDocument/2006/relationships/image" Target="../media/image80.png"/><Relationship Id="rId92" Type="http://schemas.microsoft.com/office/2007/relationships/hdphoto" Target="../media/hdphoto19.wdp"/><Relationship Id="rId2" Type="http://schemas.openxmlformats.org/officeDocument/2006/relationships/slideLayout" Target="../slideLayouts/slideLayout12.xml"/><Relationship Id="rId16" Type="http://schemas.openxmlformats.org/officeDocument/2006/relationships/image" Target="../media/image41.png"/><Relationship Id="rId29" Type="http://schemas.openxmlformats.org/officeDocument/2006/relationships/image" Target="../media/image50.png"/><Relationship Id="rId11" Type="http://schemas.openxmlformats.org/officeDocument/2006/relationships/image" Target="../media/image37.png"/><Relationship Id="rId24" Type="http://schemas.openxmlformats.org/officeDocument/2006/relationships/image" Target="../media/image47.png"/><Relationship Id="rId32" Type="http://schemas.openxmlformats.org/officeDocument/2006/relationships/image" Target="../media/image52.png"/><Relationship Id="rId37" Type="http://schemas.openxmlformats.org/officeDocument/2006/relationships/image" Target="../media/image57.png"/><Relationship Id="rId40" Type="http://schemas.openxmlformats.org/officeDocument/2006/relationships/image" Target="../media/image59.png"/><Relationship Id="rId45" Type="http://schemas.openxmlformats.org/officeDocument/2006/relationships/image" Target="../media/image63.png"/><Relationship Id="rId53" Type="http://schemas.openxmlformats.org/officeDocument/2006/relationships/image" Target="../media/image69.png"/><Relationship Id="rId58" Type="http://schemas.openxmlformats.org/officeDocument/2006/relationships/image" Target="../media/image72.png"/><Relationship Id="rId66" Type="http://schemas.microsoft.com/office/2007/relationships/hdphoto" Target="../media/hdphoto13.wdp"/><Relationship Id="rId74" Type="http://schemas.openxmlformats.org/officeDocument/2006/relationships/image" Target="../media/image83.png"/><Relationship Id="rId79" Type="http://schemas.openxmlformats.org/officeDocument/2006/relationships/image" Target="../media/image87.png"/><Relationship Id="rId87" Type="http://schemas.microsoft.com/office/2007/relationships/hdphoto" Target="../media/hdphoto18.wdp"/><Relationship Id="rId102" Type="http://schemas.microsoft.com/office/2007/relationships/hdphoto" Target="../media/hdphoto22.wdp"/><Relationship Id="rId5" Type="http://schemas.openxmlformats.org/officeDocument/2006/relationships/image" Target="../media/image33.png"/><Relationship Id="rId61" Type="http://schemas.microsoft.com/office/2007/relationships/hdphoto" Target="../media/hdphoto11.wdp"/><Relationship Id="rId82" Type="http://schemas.openxmlformats.org/officeDocument/2006/relationships/image" Target="../media/image90.png"/><Relationship Id="rId90" Type="http://schemas.openxmlformats.org/officeDocument/2006/relationships/image" Target="../media/image96.jpeg"/><Relationship Id="rId95" Type="http://schemas.microsoft.com/office/2007/relationships/hdphoto" Target="../media/hdphoto20.wdp"/><Relationship Id="rId19" Type="http://schemas.openxmlformats.org/officeDocument/2006/relationships/image" Target="../media/image44.png"/><Relationship Id="rId14" Type="http://schemas.openxmlformats.org/officeDocument/2006/relationships/image" Target="../media/image40.png"/><Relationship Id="rId22" Type="http://schemas.openxmlformats.org/officeDocument/2006/relationships/image" Target="../media/image16.png"/><Relationship Id="rId27" Type="http://schemas.openxmlformats.org/officeDocument/2006/relationships/image" Target="../media/image14.png"/><Relationship Id="rId30" Type="http://schemas.openxmlformats.org/officeDocument/2006/relationships/image" Target="../media/image51.png"/><Relationship Id="rId35" Type="http://schemas.openxmlformats.org/officeDocument/2006/relationships/image" Target="../media/image55.png"/><Relationship Id="rId43" Type="http://schemas.microsoft.com/office/2007/relationships/hdphoto" Target="../media/hdphoto6.wdp"/><Relationship Id="rId48" Type="http://schemas.openxmlformats.org/officeDocument/2006/relationships/image" Target="../media/image65.png"/><Relationship Id="rId56" Type="http://schemas.microsoft.com/office/2007/relationships/hdphoto" Target="../media/hdphoto10.wdp"/><Relationship Id="rId64" Type="http://schemas.openxmlformats.org/officeDocument/2006/relationships/image" Target="../media/image76.png"/><Relationship Id="rId69" Type="http://schemas.openxmlformats.org/officeDocument/2006/relationships/image" Target="../media/image79.png"/><Relationship Id="rId77" Type="http://schemas.microsoft.com/office/2007/relationships/hdphoto" Target="../media/hdphoto16.wdp"/><Relationship Id="rId100" Type="http://schemas.openxmlformats.org/officeDocument/2006/relationships/image" Target="../media/image103.png"/><Relationship Id="rId8" Type="http://schemas.openxmlformats.org/officeDocument/2006/relationships/image" Target="../media/image35.png"/><Relationship Id="rId51" Type="http://schemas.openxmlformats.org/officeDocument/2006/relationships/image" Target="../media/image68.png"/><Relationship Id="rId72" Type="http://schemas.openxmlformats.org/officeDocument/2006/relationships/image" Target="../media/image81.png"/><Relationship Id="rId80" Type="http://schemas.openxmlformats.org/officeDocument/2006/relationships/image" Target="../media/image88.png"/><Relationship Id="rId85" Type="http://schemas.openxmlformats.org/officeDocument/2006/relationships/image" Target="../media/image92.png"/><Relationship Id="rId93" Type="http://schemas.openxmlformats.org/officeDocument/2006/relationships/image" Target="../media/image98.jpeg"/><Relationship Id="rId98" Type="http://schemas.openxmlformats.org/officeDocument/2006/relationships/image" Target="../media/image102.png"/><Relationship Id="rId3" Type="http://schemas.openxmlformats.org/officeDocument/2006/relationships/notesSlide" Target="../notesSlides/notesSlide3.xml"/><Relationship Id="rId12" Type="http://schemas.openxmlformats.org/officeDocument/2006/relationships/image" Target="../media/image38.png"/><Relationship Id="rId17" Type="http://schemas.openxmlformats.org/officeDocument/2006/relationships/image" Target="../media/image42.png"/><Relationship Id="rId25" Type="http://schemas.openxmlformats.org/officeDocument/2006/relationships/image" Target="../media/image48.png"/><Relationship Id="rId33" Type="http://schemas.openxmlformats.org/officeDocument/2006/relationships/image" Target="../media/image53.png"/><Relationship Id="rId38" Type="http://schemas.microsoft.com/office/2007/relationships/hdphoto" Target="../media/hdphoto5.wdp"/><Relationship Id="rId46" Type="http://schemas.microsoft.com/office/2007/relationships/hdphoto" Target="../media/hdphoto7.wdp"/><Relationship Id="rId59" Type="http://schemas.openxmlformats.org/officeDocument/2006/relationships/image" Target="../media/image73.png"/><Relationship Id="rId67" Type="http://schemas.openxmlformats.org/officeDocument/2006/relationships/image" Target="../media/image78.png"/><Relationship Id="rId103" Type="http://schemas.openxmlformats.org/officeDocument/2006/relationships/image" Target="../media/image105.png"/><Relationship Id="rId20" Type="http://schemas.microsoft.com/office/2007/relationships/hdphoto" Target="../media/hdphoto3.wdp"/><Relationship Id="rId41" Type="http://schemas.openxmlformats.org/officeDocument/2006/relationships/image" Target="../media/image60.jpeg"/><Relationship Id="rId54" Type="http://schemas.microsoft.com/office/2007/relationships/hdphoto" Target="../media/hdphoto9.wdp"/><Relationship Id="rId62" Type="http://schemas.openxmlformats.org/officeDocument/2006/relationships/image" Target="../media/image75.png"/><Relationship Id="rId70" Type="http://schemas.microsoft.com/office/2007/relationships/hdphoto" Target="../media/hdphoto15.wdp"/><Relationship Id="rId75" Type="http://schemas.openxmlformats.org/officeDocument/2006/relationships/image" Target="../media/image84.png"/><Relationship Id="rId83" Type="http://schemas.openxmlformats.org/officeDocument/2006/relationships/image" Target="../media/image91.png"/><Relationship Id="rId88" Type="http://schemas.openxmlformats.org/officeDocument/2006/relationships/image" Target="../media/image94.png"/><Relationship Id="rId91" Type="http://schemas.openxmlformats.org/officeDocument/2006/relationships/image" Target="../media/image97.png"/><Relationship Id="rId96" Type="http://schemas.openxmlformats.org/officeDocument/2006/relationships/image" Target="../media/image100.png"/><Relationship Id="rId1" Type="http://schemas.openxmlformats.org/officeDocument/2006/relationships/tags" Target="../tags/tag3.xml"/><Relationship Id="rId6" Type="http://schemas.microsoft.com/office/2007/relationships/hdphoto" Target="../media/hdphoto1.wdp"/><Relationship Id="rId15" Type="http://schemas.microsoft.com/office/2007/relationships/hdphoto" Target="../media/hdphoto2.wdp"/><Relationship Id="rId23" Type="http://schemas.openxmlformats.org/officeDocument/2006/relationships/image" Target="../media/image46.png"/><Relationship Id="rId28" Type="http://schemas.openxmlformats.org/officeDocument/2006/relationships/image" Target="../media/image49.png"/><Relationship Id="rId36" Type="http://schemas.openxmlformats.org/officeDocument/2006/relationships/image" Target="../media/image56.png"/><Relationship Id="rId49" Type="http://schemas.openxmlformats.org/officeDocument/2006/relationships/image" Target="../media/image66.png"/><Relationship Id="rId57" Type="http://schemas.openxmlformats.org/officeDocument/2006/relationships/image" Target="../media/image71.png"/><Relationship Id="rId10" Type="http://schemas.openxmlformats.org/officeDocument/2006/relationships/image" Target="../media/image15.png"/><Relationship Id="rId31" Type="http://schemas.microsoft.com/office/2007/relationships/hdphoto" Target="../media/hdphoto4.wdp"/><Relationship Id="rId44" Type="http://schemas.openxmlformats.org/officeDocument/2006/relationships/image" Target="../media/image62.jpeg"/><Relationship Id="rId52" Type="http://schemas.microsoft.com/office/2007/relationships/hdphoto" Target="../media/hdphoto8.wdp"/><Relationship Id="rId60" Type="http://schemas.openxmlformats.org/officeDocument/2006/relationships/image" Target="../media/image74.png"/><Relationship Id="rId65" Type="http://schemas.openxmlformats.org/officeDocument/2006/relationships/image" Target="../media/image77.png"/><Relationship Id="rId73" Type="http://schemas.openxmlformats.org/officeDocument/2006/relationships/image" Target="../media/image82.png"/><Relationship Id="rId78" Type="http://schemas.openxmlformats.org/officeDocument/2006/relationships/image" Target="../media/image86.jpeg"/><Relationship Id="rId81" Type="http://schemas.openxmlformats.org/officeDocument/2006/relationships/image" Target="../media/image89.png"/><Relationship Id="rId86" Type="http://schemas.openxmlformats.org/officeDocument/2006/relationships/image" Target="../media/image93.png"/><Relationship Id="rId94" Type="http://schemas.openxmlformats.org/officeDocument/2006/relationships/image" Target="../media/image99.png"/><Relationship Id="rId99" Type="http://schemas.microsoft.com/office/2007/relationships/hdphoto" Target="../media/hdphoto21.wdp"/><Relationship Id="rId101" Type="http://schemas.openxmlformats.org/officeDocument/2006/relationships/image" Target="../media/image104.png"/><Relationship Id="rId4" Type="http://schemas.openxmlformats.org/officeDocument/2006/relationships/image" Target="../media/image32.png"/><Relationship Id="rId9" Type="http://schemas.openxmlformats.org/officeDocument/2006/relationships/image" Target="../media/image36.png"/><Relationship Id="rId13" Type="http://schemas.openxmlformats.org/officeDocument/2006/relationships/image" Target="../media/image39.png"/><Relationship Id="rId18" Type="http://schemas.openxmlformats.org/officeDocument/2006/relationships/image" Target="../media/image43.png"/><Relationship Id="rId39" Type="http://schemas.openxmlformats.org/officeDocument/2006/relationships/image" Target="../media/image58.png"/><Relationship Id="rId34" Type="http://schemas.openxmlformats.org/officeDocument/2006/relationships/image" Target="../media/image54.png"/><Relationship Id="rId50" Type="http://schemas.openxmlformats.org/officeDocument/2006/relationships/image" Target="../media/image67.png"/><Relationship Id="rId55" Type="http://schemas.openxmlformats.org/officeDocument/2006/relationships/image" Target="../media/image70.png"/><Relationship Id="rId76" Type="http://schemas.openxmlformats.org/officeDocument/2006/relationships/image" Target="../media/image85.png"/><Relationship Id="rId97" Type="http://schemas.openxmlformats.org/officeDocument/2006/relationships/image" Target="../media/image101.png"/><Relationship Id="rId104" Type="http://schemas.microsoft.com/office/2007/relationships/hdphoto" Target="../media/hdphoto23.wdp"/></Relationships>
</file>

<file path=ppt/slides/_rels/slide1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notesSlide" Target="../notesSlides/notesSlide1.xm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jpeg"/><Relationship Id="rId2" Type="http://schemas.openxmlformats.org/officeDocument/2006/relationships/slideLayout" Target="../slideLayouts/slideLayout6.xml"/><Relationship Id="rId16" Type="http://schemas.openxmlformats.org/officeDocument/2006/relationships/image" Target="../media/image22.jpeg"/><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470.png"/><Relationship Id="rId15" Type="http://schemas.openxmlformats.org/officeDocument/2006/relationships/image" Target="../media/image21.png"/><Relationship Id="rId10" Type="http://schemas.openxmlformats.org/officeDocument/2006/relationships/image" Target="../media/image16.pn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Phytoplankton – </a:t>
            </a:r>
            <a:r>
              <a:rPr lang="en-US" sz="3200" dirty="0" err="1" smtClean="0"/>
              <a:t>Sosik</a:t>
            </a:r>
            <a:r>
              <a:rPr lang="en-US" sz="3200" dirty="0" smtClean="0"/>
              <a:t> Lab </a:t>
            </a:r>
            <a:endParaRPr lang="en-US" sz="3200" dirty="0"/>
          </a:p>
        </p:txBody>
      </p:sp>
      <p:sp>
        <p:nvSpPr>
          <p:cNvPr id="2" name="TextBox 1"/>
          <p:cNvSpPr txBox="1"/>
          <p:nvPr/>
        </p:nvSpPr>
        <p:spPr>
          <a:xfrm>
            <a:off x="501655" y="1219200"/>
            <a:ext cx="7629012" cy="2585323"/>
          </a:xfrm>
          <a:prstGeom prst="rect">
            <a:avLst/>
          </a:prstGeom>
          <a:noFill/>
        </p:spPr>
        <p:txBody>
          <a:bodyPr wrap="none" rtlCol="0">
            <a:spAutoFit/>
          </a:bodyPr>
          <a:lstStyle/>
          <a:p>
            <a:r>
              <a:rPr lang="en-US" i="0" dirty="0" err="1" smtClean="0"/>
              <a:t>Fluorometric</a:t>
            </a:r>
            <a:r>
              <a:rPr lang="en-US" i="0" dirty="0" smtClean="0"/>
              <a:t> chlorophyll concentration </a:t>
            </a:r>
          </a:p>
          <a:p>
            <a:r>
              <a:rPr lang="en-US" i="0" dirty="0"/>
              <a:t>	</a:t>
            </a:r>
            <a:r>
              <a:rPr lang="en-US" i="0" dirty="0" smtClean="0">
                <a:solidFill>
                  <a:srgbClr val="FFFF99"/>
                </a:solidFill>
              </a:rPr>
              <a:t>~1600 samples filtered and frozen (duplicates from 800 </a:t>
            </a:r>
            <a:r>
              <a:rPr lang="en-US" i="0" dirty="0" err="1" smtClean="0">
                <a:solidFill>
                  <a:srgbClr val="FFFF99"/>
                </a:solidFill>
              </a:rPr>
              <a:t>Niskins</a:t>
            </a:r>
            <a:r>
              <a:rPr lang="en-US" i="0" dirty="0" smtClean="0">
                <a:solidFill>
                  <a:srgbClr val="FFFF99"/>
                </a:solidFill>
              </a:rPr>
              <a:t>)</a:t>
            </a:r>
          </a:p>
          <a:p>
            <a:r>
              <a:rPr lang="en-US" i="0" dirty="0">
                <a:solidFill>
                  <a:srgbClr val="FFFF99"/>
                </a:solidFill>
              </a:rPr>
              <a:t>	</a:t>
            </a:r>
            <a:r>
              <a:rPr lang="en-US" i="0" dirty="0" smtClean="0">
                <a:solidFill>
                  <a:srgbClr val="FFFF99"/>
                </a:solidFill>
              </a:rPr>
              <a:t>~1250 extracted and analyzed, integrated with bottle data</a:t>
            </a:r>
          </a:p>
          <a:p>
            <a:r>
              <a:rPr lang="en-US" i="0" dirty="0">
                <a:solidFill>
                  <a:srgbClr val="FFFF99"/>
                </a:solidFill>
              </a:rPr>
              <a:t>	 </a:t>
            </a:r>
            <a:r>
              <a:rPr lang="en-US" i="0" dirty="0" smtClean="0">
                <a:solidFill>
                  <a:srgbClr val="FFFF99"/>
                </a:solidFill>
              </a:rPr>
              <a:t>~350 remain frozen</a:t>
            </a:r>
          </a:p>
          <a:p>
            <a:endParaRPr lang="en-US" i="0" dirty="0"/>
          </a:p>
          <a:p>
            <a:r>
              <a:rPr lang="en-US" i="0" dirty="0" smtClean="0"/>
              <a:t>HPLC pigment concentrations</a:t>
            </a:r>
          </a:p>
          <a:p>
            <a:r>
              <a:rPr lang="en-US" i="0" dirty="0">
                <a:solidFill>
                  <a:srgbClr val="FFFF99"/>
                </a:solidFill>
              </a:rPr>
              <a:t>	</a:t>
            </a:r>
            <a:r>
              <a:rPr lang="en-US" i="0" dirty="0" smtClean="0">
                <a:solidFill>
                  <a:srgbClr val="FFFF99"/>
                </a:solidFill>
              </a:rPr>
              <a:t>236 samples filtered and frozen (near surface and “</a:t>
            </a:r>
            <a:r>
              <a:rPr lang="en-US" i="0" dirty="0" err="1" smtClean="0">
                <a:solidFill>
                  <a:srgbClr val="FFFF99"/>
                </a:solidFill>
              </a:rPr>
              <a:t>chl</a:t>
            </a:r>
            <a:r>
              <a:rPr lang="en-US" i="0" dirty="0" smtClean="0">
                <a:solidFill>
                  <a:srgbClr val="FFFF99"/>
                </a:solidFill>
              </a:rPr>
              <a:t> max”)</a:t>
            </a:r>
          </a:p>
          <a:p>
            <a:endParaRPr lang="en-US" i="0" dirty="0"/>
          </a:p>
          <a:p>
            <a:r>
              <a:rPr lang="en-US" i="0" dirty="0" smtClean="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172" y="3422904"/>
            <a:ext cx="6245427" cy="3291925"/>
          </a:xfrm>
          <a:prstGeom prst="rect">
            <a:avLst/>
          </a:prstGeom>
        </p:spPr>
      </p:pic>
    </p:spTree>
    <p:extLst>
      <p:ext uri="{BB962C8B-B14F-4D97-AF65-F5344CB8AC3E}">
        <p14:creationId xmlns:p14="http://schemas.microsoft.com/office/powerpoint/2010/main" val="3914446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6281" y="990600"/>
            <a:ext cx="4995470" cy="400110"/>
          </a:xfrm>
          <a:prstGeom prst="rect">
            <a:avLst/>
          </a:prstGeom>
        </p:spPr>
        <p:txBody>
          <a:bodyPr wrap="none">
            <a:spAutoFit/>
          </a:bodyPr>
          <a:lstStyle/>
          <a:p>
            <a:r>
              <a:rPr lang="en-US" sz="2000" b="1" i="0" dirty="0">
                <a:solidFill>
                  <a:srgbClr val="FFFF99"/>
                </a:solidFill>
              </a:rPr>
              <a:t>I</a:t>
            </a:r>
            <a:r>
              <a:rPr lang="en-US" sz="2000" b="1" i="0" dirty="0" smtClean="0">
                <a:solidFill>
                  <a:srgbClr val="FFFF99"/>
                </a:solidFill>
              </a:rPr>
              <a:t>ndividual </a:t>
            </a:r>
            <a:r>
              <a:rPr lang="en-US" sz="2000" b="1" i="0" dirty="0">
                <a:solidFill>
                  <a:srgbClr val="FFFF99"/>
                </a:solidFill>
              </a:rPr>
              <a:t>cells </a:t>
            </a:r>
            <a:r>
              <a:rPr lang="en-US" sz="2000" b="1" i="0" dirty="0">
                <a:solidFill>
                  <a:srgbClr val="FFFF99"/>
                </a:solidFill>
                <a:sym typeface="Wingdings" pitchFamily="2" charset="2"/>
              </a:rPr>
              <a:t> </a:t>
            </a:r>
            <a:r>
              <a:rPr lang="en-US" sz="2000" b="1" i="0" dirty="0" smtClean="0">
                <a:solidFill>
                  <a:srgbClr val="FFFF99"/>
                </a:solidFill>
                <a:sym typeface="Wingdings" pitchFamily="2" charset="2"/>
              </a:rPr>
              <a:t>Taxa </a:t>
            </a:r>
            <a:r>
              <a:rPr lang="en-US" sz="2000" b="1" i="0" dirty="0">
                <a:solidFill>
                  <a:srgbClr val="FFFF99"/>
                </a:solidFill>
                <a:sym typeface="Wingdings" pitchFamily="2" charset="2"/>
              </a:rPr>
              <a:t> </a:t>
            </a:r>
            <a:r>
              <a:rPr lang="en-US" sz="2000" b="1" i="0" dirty="0" smtClean="0">
                <a:solidFill>
                  <a:srgbClr val="FFFF99"/>
                </a:solidFill>
                <a:sym typeface="Wingdings" pitchFamily="2" charset="2"/>
              </a:rPr>
              <a:t>Communities</a:t>
            </a:r>
            <a:endParaRPr lang="en-US" sz="2000" b="1" i="0" dirty="0">
              <a:solidFill>
                <a:srgbClr val="FFFF99"/>
              </a:solidFill>
            </a:endParaRPr>
          </a:p>
        </p:txBody>
      </p:sp>
      <p:sp>
        <p:nvSpPr>
          <p:cNvPr id="4" name="Rectangle 3"/>
          <p:cNvSpPr/>
          <p:nvPr/>
        </p:nvSpPr>
        <p:spPr>
          <a:xfrm>
            <a:off x="537832" y="4114800"/>
            <a:ext cx="5953874" cy="400110"/>
          </a:xfrm>
          <a:prstGeom prst="rect">
            <a:avLst/>
          </a:prstGeom>
        </p:spPr>
        <p:txBody>
          <a:bodyPr wrap="none">
            <a:spAutoFit/>
          </a:bodyPr>
          <a:lstStyle/>
          <a:p>
            <a:r>
              <a:rPr lang="en-US" sz="2000" b="1" i="0" dirty="0">
                <a:solidFill>
                  <a:srgbClr val="FFFF99"/>
                </a:solidFill>
              </a:rPr>
              <a:t>I</a:t>
            </a:r>
            <a:r>
              <a:rPr lang="en-US" sz="2000" b="1" i="0" dirty="0" smtClean="0">
                <a:solidFill>
                  <a:srgbClr val="FFFF99"/>
                </a:solidFill>
              </a:rPr>
              <a:t>ndividual </a:t>
            </a:r>
            <a:r>
              <a:rPr lang="en-US" sz="2000" b="1" i="0" dirty="0">
                <a:solidFill>
                  <a:srgbClr val="FFFF99"/>
                </a:solidFill>
              </a:rPr>
              <a:t>cells </a:t>
            </a:r>
            <a:r>
              <a:rPr lang="en-US" sz="2000" b="1" i="0" dirty="0">
                <a:solidFill>
                  <a:srgbClr val="FFFF99"/>
                </a:solidFill>
                <a:sym typeface="Wingdings" pitchFamily="2" charset="2"/>
              </a:rPr>
              <a:t> </a:t>
            </a:r>
            <a:r>
              <a:rPr lang="en-US" sz="2000" b="1" i="0" dirty="0" smtClean="0">
                <a:solidFill>
                  <a:srgbClr val="FFFF99"/>
                </a:solidFill>
                <a:sym typeface="Wingdings" pitchFamily="2" charset="2"/>
              </a:rPr>
              <a:t>Size classes </a:t>
            </a:r>
            <a:r>
              <a:rPr lang="en-US" sz="2000" b="1" i="0" dirty="0">
                <a:solidFill>
                  <a:srgbClr val="FFFF99"/>
                </a:solidFill>
                <a:sym typeface="Wingdings" pitchFamily="2" charset="2"/>
              </a:rPr>
              <a:t> </a:t>
            </a:r>
            <a:r>
              <a:rPr lang="en-US" sz="2000" b="1" i="0" dirty="0" smtClean="0">
                <a:solidFill>
                  <a:srgbClr val="FFFF99"/>
                </a:solidFill>
                <a:sym typeface="Wingdings" pitchFamily="2" charset="2"/>
              </a:rPr>
              <a:t>Communities</a:t>
            </a:r>
            <a:endParaRPr lang="en-US" sz="2000" b="1" i="0" dirty="0">
              <a:solidFill>
                <a:srgbClr val="FFFF99"/>
              </a:solidFill>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1413" t="48568" r="17143" b="20810"/>
          <a:stretch/>
        </p:blipFill>
        <p:spPr bwMode="auto">
          <a:xfrm>
            <a:off x="3245184" y="4514910"/>
            <a:ext cx="3138276" cy="215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202" t="56407" r="61551" b="32115"/>
          <a:stretch/>
        </p:blipFill>
        <p:spPr bwMode="auto">
          <a:xfrm>
            <a:off x="609600" y="4594288"/>
            <a:ext cx="2286000" cy="114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3"/>
          <p:cNvSpPr>
            <a:spLocks noGrp="1"/>
          </p:cNvSpPr>
          <p:nvPr>
            <p:ph type="title"/>
          </p:nvPr>
        </p:nvSpPr>
        <p:spPr>
          <a:xfrm>
            <a:off x="457200" y="152399"/>
            <a:ext cx="6705600" cy="747309"/>
          </a:xfrm>
        </p:spPr>
        <p:txBody>
          <a:bodyPr/>
          <a:lstStyle/>
          <a:p>
            <a:r>
              <a:rPr lang="en-US" dirty="0" smtClean="0">
                <a:latin typeface="Calibri" panose="020F0502020204030204" pitchFamily="34" charset="0"/>
              </a:rPr>
              <a:t>Size and biomass budgets – MVCO example</a:t>
            </a:r>
            <a:endParaRPr lang="en-US" dirty="0">
              <a:latin typeface="Calibri" panose="020F0502020204030204" pitchFamily="34" charset="0"/>
            </a:endParaRPr>
          </a:p>
        </p:txBody>
      </p:sp>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5911" y="1140480"/>
            <a:ext cx="2179889" cy="160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1168" y="2819400"/>
            <a:ext cx="2192832" cy="159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7884349" y="2969232"/>
            <a:ext cx="959365" cy="369332"/>
          </a:xfrm>
          <a:prstGeom prst="rect">
            <a:avLst/>
          </a:prstGeom>
          <a:noFill/>
        </p:spPr>
        <p:txBody>
          <a:bodyPr wrap="none" rtlCol="0">
            <a:spAutoFit/>
          </a:bodyPr>
          <a:lstStyle/>
          <a:p>
            <a:r>
              <a:rPr lang="en-US" i="0" dirty="0" smtClean="0">
                <a:solidFill>
                  <a:schemeClr val="bg2"/>
                </a:solidFill>
                <a:latin typeface="Calibri" panose="020F0502020204030204" pitchFamily="34" charset="0"/>
              </a:rPr>
              <a:t>Diatoms</a:t>
            </a:r>
            <a:endParaRPr lang="en-US" i="0" dirty="0">
              <a:solidFill>
                <a:schemeClr val="bg2"/>
              </a:solidFill>
              <a:latin typeface="Calibri" panose="020F0502020204030204" pitchFamily="34" charset="0"/>
            </a:endParaRPr>
          </a:p>
        </p:txBody>
      </p:sp>
      <p:sp>
        <p:nvSpPr>
          <p:cNvPr id="16" name="TextBox 15"/>
          <p:cNvSpPr txBox="1"/>
          <p:nvPr/>
        </p:nvSpPr>
        <p:spPr>
          <a:xfrm>
            <a:off x="6481147" y="1196578"/>
            <a:ext cx="1526828" cy="369332"/>
          </a:xfrm>
          <a:prstGeom prst="rect">
            <a:avLst/>
          </a:prstGeom>
          <a:noFill/>
        </p:spPr>
        <p:txBody>
          <a:bodyPr wrap="none" rtlCol="0">
            <a:spAutoFit/>
          </a:bodyPr>
          <a:lstStyle/>
          <a:p>
            <a:r>
              <a:rPr lang="en-US" i="0" dirty="0" smtClean="0">
                <a:solidFill>
                  <a:schemeClr val="bg2"/>
                </a:solidFill>
                <a:latin typeface="Calibri" panose="020F0502020204030204" pitchFamily="34" charset="0"/>
              </a:rPr>
              <a:t>Cyanobacteria</a:t>
            </a:r>
            <a:endParaRPr lang="en-US" i="0" dirty="0">
              <a:solidFill>
                <a:schemeClr val="bg2"/>
              </a:solidFill>
              <a:latin typeface="Calibri" panose="020F0502020204030204" pitchFamily="34" charset="0"/>
            </a:endParaRPr>
          </a:p>
        </p:txBody>
      </p:sp>
      <p:pic>
        <p:nvPicPr>
          <p:cNvPr id="17" name="Picture 16"/>
          <p:cNvPicPr>
            <a:picLocks noChangeAspect="1"/>
          </p:cNvPicPr>
          <p:nvPr/>
        </p:nvPicPr>
        <p:blipFill rotWithShape="1">
          <a:blip r:embed="rId7"/>
          <a:srcRect l="6686" r="6686"/>
          <a:stretch/>
        </p:blipFill>
        <p:spPr>
          <a:xfrm>
            <a:off x="76043" y="1497145"/>
            <a:ext cx="5867400" cy="1776889"/>
          </a:xfrm>
          <a:prstGeom prst="rect">
            <a:avLst/>
          </a:prstGeom>
        </p:spPr>
      </p:pic>
    </p:spTree>
    <p:custDataLst>
      <p:tags r:id="rId1"/>
    </p:custDataLst>
    <p:extLst>
      <p:ext uri="{BB962C8B-B14F-4D97-AF65-F5344CB8AC3E}">
        <p14:creationId xmlns:p14="http://schemas.microsoft.com/office/powerpoint/2010/main" val="82277927"/>
      </p:ext>
    </p:extLst>
  </p:cSld>
  <p:clrMapOvr>
    <a:masterClrMapping/>
  </p:clrMapOvr>
  <mc:AlternateContent xmlns:mc="http://schemas.openxmlformats.org/markup-compatibility/2006" xmlns:p14="http://schemas.microsoft.com/office/powerpoint/2010/main">
    <mc:Choice Requires="p14">
      <p:transition spd="slow" p14:dur="2000" advTm="2526"/>
    </mc:Choice>
    <mc:Fallback xmlns="">
      <p:transition spd="slow" advTm="25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1437" y="212757"/>
            <a:ext cx="9001125" cy="3214688"/>
          </a:xfrm>
          <a:prstGeom prst="rect">
            <a:avLst/>
          </a:prstGeom>
        </p:spPr>
      </p:pic>
      <p:pic>
        <p:nvPicPr>
          <p:cNvPr id="7" name="Picture 6"/>
          <p:cNvPicPr>
            <a:picLocks noChangeAspect="1"/>
          </p:cNvPicPr>
          <p:nvPr/>
        </p:nvPicPr>
        <p:blipFill>
          <a:blip r:embed="rId3"/>
          <a:stretch>
            <a:fillRect/>
          </a:stretch>
        </p:blipFill>
        <p:spPr>
          <a:xfrm>
            <a:off x="71436" y="3505200"/>
            <a:ext cx="9001125" cy="3214688"/>
          </a:xfrm>
          <a:prstGeom prst="rect">
            <a:avLst/>
          </a:prstGeom>
        </p:spPr>
      </p:pic>
      <p:sp>
        <p:nvSpPr>
          <p:cNvPr id="2" name="TextBox 1"/>
          <p:cNvSpPr txBox="1"/>
          <p:nvPr/>
        </p:nvSpPr>
        <p:spPr>
          <a:xfrm>
            <a:off x="7086600" y="156338"/>
            <a:ext cx="1069524" cy="369332"/>
          </a:xfrm>
          <a:prstGeom prst="rect">
            <a:avLst/>
          </a:prstGeom>
          <a:noFill/>
        </p:spPr>
        <p:txBody>
          <a:bodyPr wrap="none" rtlCol="0">
            <a:spAutoFit/>
          </a:bodyPr>
          <a:lstStyle/>
          <a:p>
            <a:r>
              <a:rPr lang="en-US" i="0" dirty="0" smtClean="0">
                <a:solidFill>
                  <a:schemeClr val="accent4">
                    <a:lumMod val="10000"/>
                  </a:schemeClr>
                </a:solidFill>
              </a:rPr>
              <a:t>Onshore</a:t>
            </a:r>
            <a:endParaRPr lang="en-US" i="0" dirty="0" smtClean="0">
              <a:solidFill>
                <a:schemeClr val="accent4">
                  <a:lumMod val="10000"/>
                </a:schemeClr>
              </a:solidFill>
            </a:endParaRPr>
          </a:p>
        </p:txBody>
      </p:sp>
      <p:sp>
        <p:nvSpPr>
          <p:cNvPr id="5" name="TextBox 4"/>
          <p:cNvSpPr txBox="1"/>
          <p:nvPr/>
        </p:nvSpPr>
        <p:spPr>
          <a:xfrm>
            <a:off x="1143000" y="156338"/>
            <a:ext cx="1065356" cy="369332"/>
          </a:xfrm>
          <a:prstGeom prst="rect">
            <a:avLst/>
          </a:prstGeom>
          <a:noFill/>
        </p:spPr>
        <p:txBody>
          <a:bodyPr wrap="none" rtlCol="0">
            <a:spAutoFit/>
          </a:bodyPr>
          <a:lstStyle/>
          <a:p>
            <a:r>
              <a:rPr lang="en-US" i="0" dirty="0" smtClean="0">
                <a:solidFill>
                  <a:schemeClr val="accent4">
                    <a:lumMod val="10000"/>
                  </a:schemeClr>
                </a:solidFill>
              </a:rPr>
              <a:t>Offshore</a:t>
            </a:r>
            <a:endParaRPr lang="en-US" i="0" dirty="0" smtClean="0">
              <a:solidFill>
                <a:schemeClr val="accent4">
                  <a:lumMod val="10000"/>
                </a:schemeClr>
              </a:solidFill>
            </a:endParaRPr>
          </a:p>
        </p:txBody>
      </p:sp>
    </p:spTree>
    <p:extLst>
      <p:ext uri="{BB962C8B-B14F-4D97-AF65-F5344CB8AC3E}">
        <p14:creationId xmlns:p14="http://schemas.microsoft.com/office/powerpoint/2010/main" val="297627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437" y="214312"/>
            <a:ext cx="9001125" cy="3214688"/>
          </a:xfrm>
          <a:prstGeom prst="rect">
            <a:avLst/>
          </a:prstGeom>
        </p:spPr>
      </p:pic>
      <p:pic>
        <p:nvPicPr>
          <p:cNvPr id="4" name="Picture 3"/>
          <p:cNvPicPr>
            <a:picLocks noChangeAspect="1"/>
          </p:cNvPicPr>
          <p:nvPr/>
        </p:nvPicPr>
        <p:blipFill>
          <a:blip r:embed="rId3"/>
          <a:stretch>
            <a:fillRect/>
          </a:stretch>
        </p:blipFill>
        <p:spPr>
          <a:xfrm>
            <a:off x="71436" y="3505200"/>
            <a:ext cx="9001125" cy="3214688"/>
          </a:xfrm>
          <a:prstGeom prst="rect">
            <a:avLst/>
          </a:prstGeom>
        </p:spPr>
      </p:pic>
    </p:spTree>
    <p:extLst>
      <p:ext uri="{BB962C8B-B14F-4D97-AF65-F5344CB8AC3E}">
        <p14:creationId xmlns:p14="http://schemas.microsoft.com/office/powerpoint/2010/main" val="336359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4" name="Picture 36" descr="\\queenrose\ifcb_data_mvco_jun06\train_04Nov2011_fromWebServices\Gyrodinium\IFCB1_2008_001_064639_001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2678" y="4652185"/>
            <a:ext cx="964406" cy="426244"/>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http://ifcb-data.whoi.edu/mvco/IFCB5_2011_054_123500_00947.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5324076" y="4565851"/>
            <a:ext cx="2066925" cy="423863"/>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http://ifcb-data.whoi.edu/mvco/IFCB1_2007_129_002550_00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9587" y="4304228"/>
            <a:ext cx="785813" cy="6024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descr="2004_281_031844_35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01278" y="3859608"/>
            <a:ext cx="57308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IFCB1_2007_087_212908_353"/>
          <p:cNvPicPr>
            <a:picLocks noChangeAspect="1" noChangeArrowheads="1"/>
          </p:cNvPicPr>
          <p:nvPr/>
        </p:nvPicPr>
        <p:blipFill>
          <a:blip r:embed="rId9" cstate="print">
            <a:extLst>
              <a:ext uri="{28A0092B-C50C-407E-A947-70E740481C1C}">
                <a14:useLocalDpi xmlns:a14="http://schemas.microsoft.com/office/drawing/2010/main" val="0"/>
              </a:ext>
            </a:extLst>
          </a:blip>
          <a:srcRect l="10907" r="10907"/>
          <a:stretch>
            <a:fillRect/>
          </a:stretch>
        </p:blipFill>
        <p:spPr bwMode="auto">
          <a:xfrm>
            <a:off x="1924328" y="5832475"/>
            <a:ext cx="822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descr="IFCB1_2007_146_004733_138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43131" y="6236494"/>
            <a:ext cx="6588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6" descr="IFCB1_2006_303_175754_45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81250" y="4732020"/>
            <a:ext cx="7302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CC"/>
                </a:solidFill>
                <a:miter lim="800000"/>
                <a:headEnd/>
                <a:tailEnd/>
              </a14:hiddenLine>
            </a:ext>
          </a:extLst>
        </p:spPr>
      </p:pic>
      <p:pic>
        <p:nvPicPr>
          <p:cNvPr id="6" name="Picture 41" descr="IFCB1_2007_347_002133_12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95482" y="5829298"/>
            <a:ext cx="838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3" descr="IFCB1_2007_347_002133_359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79626" y="5541803"/>
            <a:ext cx="9937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4" descr="IFCB1_2006_364_114340_1340"/>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2936201" y="5497512"/>
            <a:ext cx="889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CC"/>
                </a:solidFill>
                <a:miter lim="800000"/>
                <a:headEnd/>
                <a:tailEnd/>
              </a14:hiddenLine>
            </a:ext>
          </a:extLst>
        </p:spPr>
      </p:pic>
      <p:pic>
        <p:nvPicPr>
          <p:cNvPr id="9" name="Picture 56" descr="IFCB1_2007_010_003906_139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2101" y="6172200"/>
            <a:ext cx="24511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2004_281_021555_12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52274" y="4228316"/>
            <a:ext cx="9318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IFCB1_2007_101_002642_77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05687" y="727867"/>
            <a:ext cx="14160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IFCB1_2006_361_000315_143"/>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3122974" y="457200"/>
            <a:ext cx="27654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1" descr="IFCB1_2008_327_003342_4908"/>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109136" y="5065468"/>
            <a:ext cx="1152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8" descr="IFCB1_2008_319_005351_217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70475" y="4223670"/>
            <a:ext cx="1416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9" descr="IFCB1_2006_309_003838_86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76438" y="5037502"/>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2005_095_142439_2146"/>
          <p:cNvPicPr>
            <a:picLocks noChangeAspect="1" noChangeArrowheads="1"/>
          </p:cNvPicPr>
          <p:nvPr/>
        </p:nvPicPr>
        <p:blipFill>
          <a:blip r:embed="rId24" cstate="print">
            <a:extLst>
              <a:ext uri="{28A0092B-C50C-407E-A947-70E740481C1C}">
                <a14:useLocalDpi xmlns:a14="http://schemas.microsoft.com/office/drawing/2010/main" val="0"/>
              </a:ext>
            </a:extLst>
          </a:blip>
          <a:srcRect l="9508" t="12772"/>
          <a:stretch>
            <a:fillRect/>
          </a:stretch>
        </p:blipFill>
        <p:spPr bwMode="auto">
          <a:xfrm>
            <a:off x="1522413" y="2949177"/>
            <a:ext cx="611187" cy="5254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8" descr="IFCB1_2007_072_041332_614"/>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371600" y="6654005"/>
            <a:ext cx="113347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CC"/>
                </a:solidFill>
                <a:miter lim="800000"/>
                <a:headEnd/>
                <a:tailEnd/>
              </a14:hiddenLine>
            </a:ext>
          </a:extLst>
        </p:spPr>
      </p:pic>
      <p:pic>
        <p:nvPicPr>
          <p:cNvPr id="18" name="Picture 39" descr="IFCB1_2007_043_203011_451"/>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209800" y="2948800"/>
            <a:ext cx="7524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CC"/>
                </a:solidFill>
                <a:miter lim="800000"/>
                <a:headEnd/>
                <a:tailEnd/>
              </a14:hiddenLine>
            </a:ext>
          </a:extLst>
        </p:spPr>
      </p:pic>
      <p:pic>
        <p:nvPicPr>
          <p:cNvPr id="19" name="Picture 41" descr="IFCB1_2007_058_082551_801"/>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111201" y="6172200"/>
            <a:ext cx="12398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pic>
      <p:pic>
        <p:nvPicPr>
          <p:cNvPr id="20" name="Picture 44" descr="IFCB1_2007_347_002133_1219"/>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125662" y="2654300"/>
            <a:ext cx="92233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6" descr="2005_052_020624_523"/>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53730" y="5476874"/>
            <a:ext cx="17430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9" descr="2005_048_163759_359"/>
          <p:cNvPicPr>
            <a:picLocks noChangeAspect="1" noChangeArrowheads="1"/>
          </p:cNvPicPr>
          <p:nvPr/>
        </p:nvPicPr>
        <p:blipFill>
          <a:blip r:embed="rId30" cstate="print">
            <a:extLst>
              <a:ext uri="{BEBA8EAE-BF5A-486C-A8C5-ECC9F3942E4B}">
                <a14:imgProps xmlns:a14="http://schemas.microsoft.com/office/drawing/2010/main">
                  <a14:imgLayer r:embed="rId31">
                    <a14:imgEffect>
                      <a14:brightnessContrast bright="-7000"/>
                    </a14:imgEffect>
                  </a14:imgLayer>
                </a14:imgProps>
              </a:ext>
              <a:ext uri="{28A0092B-C50C-407E-A947-70E740481C1C}">
                <a14:useLocalDpi xmlns:a14="http://schemas.microsoft.com/office/drawing/2010/main" val="0"/>
              </a:ext>
            </a:extLst>
          </a:blip>
          <a:srcRect b="14285"/>
          <a:stretch>
            <a:fillRect/>
          </a:stretch>
        </p:blipFill>
        <p:spPr bwMode="auto">
          <a:xfrm>
            <a:off x="1682771" y="3892867"/>
            <a:ext cx="11938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0" descr="IFCB1_2007_361_003629_27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539910" y="4522910"/>
            <a:ext cx="47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2" descr="2004_281_021555_12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42656" y="6443173"/>
            <a:ext cx="7286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5" descr="IFCB1_2009_215_004836_49"/>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600839" y="5110162"/>
            <a:ext cx="436563"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7" descr="IFCB1_2009_206_002806_214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711400" y="2599689"/>
            <a:ext cx="1092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8" descr="IFCB1_2007_034_210915_622"/>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626027" y="2402522"/>
            <a:ext cx="10080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CC"/>
                </a:solidFill>
                <a:miter lim="800000"/>
                <a:headEnd/>
                <a:tailEnd/>
              </a14:hiddenLine>
            </a:ext>
          </a:extLst>
        </p:spPr>
      </p:pic>
      <p:pic>
        <p:nvPicPr>
          <p:cNvPr id="28" name="Picture 60" descr="IFCB1_2007_089_004753_780"/>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220538" y="6116637"/>
            <a:ext cx="7953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IFCB1_2006_295_000750_11"/>
          <p:cNvPicPr>
            <a:picLocks noChangeAspect="1" noChangeArrowheads="1"/>
          </p:cNvPicPr>
          <p:nvPr/>
        </p:nvPicPr>
        <p:blipFill>
          <a:blip r:embed="rId37" cstate="print">
            <a:extLst>
              <a:ext uri="{BEBA8EAE-BF5A-486C-A8C5-ECC9F3942E4B}">
                <a14:imgProps xmlns:a14="http://schemas.microsoft.com/office/drawing/2010/main">
                  <a14:imgLayer r:embed="rId3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22846" y="5829298"/>
            <a:ext cx="5635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5" descr="IFCB1_2007_168_001625_1200"/>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600200" y="3575367"/>
            <a:ext cx="5842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7" descr="IFCB1_2007_046_230427_453"/>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184810" y="6578600"/>
            <a:ext cx="20748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ifcb-data.whoi.edu/mvco/IFCB5_2011_015_120807_01173.jp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56923" y="1515817"/>
            <a:ext cx="1478756" cy="1357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fcb-data.whoi.edu/mvco/IFCB5_2011_015_120807_00962.jpg"/>
          <p:cNvPicPr>
            <a:picLocks noChangeAspect="1" noChangeArrowheads="1"/>
          </p:cNvPicPr>
          <p:nvPr/>
        </p:nvPicPr>
        <p:blipFill>
          <a:blip r:embed="rId42" cstate="print">
            <a:extLst>
              <a:ext uri="{BEBA8EAE-BF5A-486C-A8C5-ECC9F3942E4B}">
                <a14:imgProps xmlns:a14="http://schemas.microsoft.com/office/drawing/2010/main">
                  <a14:imgLayer r:embed="rId43">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3353594" y="1256978"/>
            <a:ext cx="1619250"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fcb-data.whoi.edu/mvco/IFCB5_2011_039_014652_01014.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382499" y="3335338"/>
            <a:ext cx="1042988" cy="12787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fcb-data.whoi.edu/mvco/IFCB1_2010_017_130102_00188.jpg"/>
          <p:cNvPicPr>
            <a:picLocks noChangeAspect="1" noChangeArrowheads="1"/>
          </p:cNvPicPr>
          <p:nvPr/>
        </p:nvPicPr>
        <p:blipFill>
          <a:blip r:embed="rId45" cstate="print">
            <a:extLst>
              <a:ext uri="{BEBA8EAE-BF5A-486C-A8C5-ECC9F3942E4B}">
                <a14:imgProps xmlns:a14="http://schemas.microsoft.com/office/drawing/2010/main">
                  <a14:imgLayer r:embed="rId46">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4056182" y="5576887"/>
            <a:ext cx="1750219" cy="4429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fcb-data.whoi.edu/mvco/IFCB5_2012_010_072917_03052.jp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6590308" y="1894204"/>
            <a:ext cx="2274094" cy="3857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ifcb-data.whoi.edu/mvco/IFCB5_2012_073_222121_04196.pn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52400" y="4710112"/>
            <a:ext cx="2135981" cy="62388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fcb-data.whoi.edu/mvco/IFCB5_2012_045_020117_00555.pn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6789212" y="2825949"/>
            <a:ext cx="2114550" cy="129778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fcb-data.whoi.edu/mvco/IFCB5_2013_261_151242_04177.pn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7711400" y="900111"/>
            <a:ext cx="1042988" cy="9001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fcb-data.whoi.edu/mvco/IFCB5_2012_215_162640_01919.png"/>
          <p:cNvPicPr>
            <a:picLocks noChangeAspect="1" noChangeArrowheads="1"/>
          </p:cNvPicPr>
          <p:nvPr/>
        </p:nvPicPr>
        <p:blipFill>
          <a:blip r:embed="rId51" cstate="print">
            <a:extLst>
              <a:ext uri="{BEBA8EAE-BF5A-486C-A8C5-ECC9F3942E4B}">
                <a14:imgProps xmlns:a14="http://schemas.microsoft.com/office/drawing/2010/main">
                  <a14:imgLayer r:embed="rId52">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6001663" y="561974"/>
            <a:ext cx="159067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fcb-data.whoi.edu/mvco/IFCB5_2012_009_212600_05593.png"/>
          <p:cNvPicPr>
            <a:picLocks noChangeAspect="1" noChangeArrowheads="1"/>
          </p:cNvPicPr>
          <p:nvPr/>
        </p:nvPicPr>
        <p:blipFill>
          <a:blip r:embed="rId53" cstate="print">
            <a:extLst>
              <a:ext uri="{BEBA8EAE-BF5A-486C-A8C5-ECC9F3942E4B}">
                <a14:imgProps xmlns:a14="http://schemas.microsoft.com/office/drawing/2010/main">
                  <a14:imgLayer r:embed="rId54">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7954288" y="2386012"/>
            <a:ext cx="666750" cy="12858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ifcb-data.whoi.edu/mvco/IFCB1_2012_263_165339_02083.png"/>
          <p:cNvPicPr>
            <a:picLocks noChangeAspect="1" noChangeArrowheads="1"/>
          </p:cNvPicPr>
          <p:nvPr/>
        </p:nvPicPr>
        <p:blipFill>
          <a:blip r:embed="rId55" cstate="print">
            <a:extLst>
              <a:ext uri="{BEBA8EAE-BF5A-486C-A8C5-ECC9F3942E4B}">
                <a14:imgProps xmlns:a14="http://schemas.microsoft.com/office/drawing/2010/main">
                  <a14:imgLayer r:embed="rId56">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2060695" y="1858565"/>
            <a:ext cx="697706" cy="70246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ifcb-data.whoi.edu/mvco/IFCB1_2012_279_213439_00214.pn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4419600" y="4226411"/>
            <a:ext cx="547688" cy="32623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fcb-data.whoi.edu/mvco/IFCB1_2010_135_161656_00450.png"/>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5230952" y="1298096"/>
            <a:ext cx="588169"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fcb-data.whoi.edu/mvco/IFCB5_2012_039_201905_00513.png"/>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1194054" y="841375"/>
            <a:ext cx="864394"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ifcb-data.whoi.edu/mvco/IFCB5_2011_322_030145_02749.png"/>
          <p:cNvPicPr>
            <a:picLocks noChangeAspect="1" noChangeArrowheads="1"/>
          </p:cNvPicPr>
          <p:nvPr/>
        </p:nvPicPr>
        <p:blipFill>
          <a:blip r:embed="rId60" cstate="print">
            <a:extLst>
              <a:ext uri="{BEBA8EAE-BF5A-486C-A8C5-ECC9F3942E4B}">
                <a14:imgProps xmlns:a14="http://schemas.microsoft.com/office/drawing/2010/main">
                  <a14:imgLayer r:embed="rId61">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6975475" y="4203700"/>
            <a:ext cx="450056"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ifcb-data.whoi.edu/mvco/IFCB1_2010_015_190256_01032.png"/>
          <p:cNvPicPr>
            <a:picLocks noChangeAspect="1" noChangeArrowheads="1"/>
          </p:cNvPicPr>
          <p:nvPr/>
        </p:nvPicPr>
        <p:blipFill>
          <a:blip r:embed="rId62" cstate="print">
            <a:extLst>
              <a:ext uri="{BEBA8EAE-BF5A-486C-A8C5-ECC9F3942E4B}">
                <a14:imgProps xmlns:a14="http://schemas.microsoft.com/office/drawing/2010/main">
                  <a14:imgLayer r:embed="rId63">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6308446" y="4373652"/>
            <a:ext cx="547688" cy="166688"/>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fcb-data.whoi.edu/mvco/IFCB5_2010_240_171418_03267.png"/>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7612856" y="4272882"/>
            <a:ext cx="390525" cy="16668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ifcb-data.whoi.edu/mvco/IFCB1_2012_276_161411_00325.png"/>
          <p:cNvPicPr>
            <a:picLocks noChangeAspect="1" noChangeArrowheads="1"/>
          </p:cNvPicPr>
          <p:nvPr/>
        </p:nvPicPr>
        <p:blipFill>
          <a:blip r:embed="rId65" cstate="print">
            <a:extLst>
              <a:ext uri="{BEBA8EAE-BF5A-486C-A8C5-ECC9F3942E4B}">
                <a14:imgProps xmlns:a14="http://schemas.microsoft.com/office/drawing/2010/main">
                  <a14:imgLayer r:embed="rId6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934187" y="6135992"/>
            <a:ext cx="1143000" cy="307181"/>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ttp://ifcb-data.whoi.edu/mvco/IFCB1_2012_151_154317_00335.png"/>
          <p:cNvPicPr>
            <a:picLocks noChangeAspect="1" noChangeArrowheads="1"/>
          </p:cNvPicPr>
          <p:nvPr/>
        </p:nvPicPr>
        <p:blipFill>
          <a:blip r:embed="rId67" cstate="print">
            <a:extLst>
              <a:ext uri="{BEBA8EAE-BF5A-486C-A8C5-ECC9F3942E4B}">
                <a14:imgProps xmlns:a14="http://schemas.microsoft.com/office/drawing/2010/main">
                  <a14:imgLayer r:embed="rId68">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357457" y="3011163"/>
            <a:ext cx="328613" cy="207169"/>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ifcb-data.whoi.edu/mvco/IFCB1_2012_285_142205_00192.png"/>
          <p:cNvPicPr>
            <a:picLocks noChangeAspect="1" noChangeArrowheads="1"/>
          </p:cNvPicPr>
          <p:nvPr/>
        </p:nvPicPr>
        <p:blipFill>
          <a:blip r:embed="rId69" cstate="print">
            <a:extLst>
              <a:ext uri="{BEBA8EAE-BF5A-486C-A8C5-ECC9F3942E4B}">
                <a14:imgProps xmlns:a14="http://schemas.microsoft.com/office/drawing/2010/main">
                  <a14:imgLayer r:embed="rId70">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445572" y="5452391"/>
            <a:ext cx="4095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http://ifcb-data.whoi.edu/mvco/IFCB1_2012_277_190646_02381.png"/>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7479094" y="6328047"/>
            <a:ext cx="845344" cy="423863"/>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http://ifcb-data.whoi.edu/mvco/IFCB5_2012_076_171207_06768.png"/>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782079" y="2971800"/>
            <a:ext cx="607219"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http://ifcb-data.whoi.edu/mvco/IFCB5_2010_240_184725_00680.png"/>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2630295" y="6617096"/>
            <a:ext cx="428625" cy="188119"/>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http://ifcb-data.whoi.edu/mvco/IFCB1_2012_289_090719_01546.png"/>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551537" y="960437"/>
            <a:ext cx="607219" cy="442913"/>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http://ifcb-data.whoi.edu/mvco/IFCB5_2012_046_181222_00456.png"/>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6223912" y="6476478"/>
            <a:ext cx="388144" cy="24765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http://ifcb-data.whoi.edu/mvco/IFCB1_2009_262_001431_09002.png"/>
          <p:cNvPicPr>
            <a:picLocks noChangeAspect="1" noChangeArrowheads="1"/>
          </p:cNvPicPr>
          <p:nvPr/>
        </p:nvPicPr>
        <p:blipFill>
          <a:blip r:embed="rId76" cstate="print">
            <a:extLst>
              <a:ext uri="{BEBA8EAE-BF5A-486C-A8C5-ECC9F3942E4B}">
                <a14:imgProps xmlns:a14="http://schemas.microsoft.com/office/drawing/2010/main">
                  <a14:imgLayer r:embed="rId77">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412968" y="772713"/>
            <a:ext cx="964406" cy="345281"/>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http://ifcb-data.whoi.edu/mvco/IFCB5_2012_018_175346_03366.jpg"/>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2164595" y="772713"/>
            <a:ext cx="1064419" cy="1019175"/>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queenrose\ifcb_data_mvco_jun06\train_04Nov2011_fromWebServices\flagellate\IFCB1_2007_146_002550_00007.png"/>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2398892" y="554037"/>
            <a:ext cx="626269" cy="1476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fcb-data.whoi.edu/mvco/IFCB1_2012_167_161748_01922.png"/>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2940169" y="1852763"/>
            <a:ext cx="804863" cy="6834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fcb-data.whoi.edu/mvco/IFCB1_2012_269_082508_00435.png"/>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3831825" y="1894204"/>
            <a:ext cx="1400175" cy="4262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fcb-data.whoi.edu/mvco/IFCB5_2012_040_114715_01289.png"/>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3122974" y="2602308"/>
            <a:ext cx="1857375"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fcb-data.whoi.edu/mvco/IFCB5_2012_243_072426_01020.png"/>
          <p:cNvPicPr>
            <a:picLocks noChangeAspect="1" noChangeArrowheads="1"/>
          </p:cNvPicPr>
          <p:nvPr/>
        </p:nvPicPr>
        <p:blipFill>
          <a:blip r:embed="rId83" cstate="print">
            <a:extLst>
              <a:ext uri="{BEBA8EAE-BF5A-486C-A8C5-ECC9F3942E4B}">
                <a14:imgProps xmlns:a14="http://schemas.microsoft.com/office/drawing/2010/main">
                  <a14:imgLayer r:embed="rId84">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4038600" y="3917314"/>
            <a:ext cx="1897856" cy="2262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fcb-data.whoi.edu/mvco/IFCB1_2009_104_152854_02098.png"/>
          <p:cNvPicPr>
            <a:picLocks noChangeAspect="1" noChangeArrowheads="1"/>
          </p:cNvPicPr>
          <p:nvPr/>
        </p:nvPicPr>
        <p:blipFill>
          <a:blip r:embed="rId85" cstate="print">
            <a:extLst>
              <a:ext uri="{28A0092B-C50C-407E-A947-70E740481C1C}">
                <a14:useLocalDpi xmlns:a14="http://schemas.microsoft.com/office/drawing/2010/main" val="0"/>
              </a:ext>
            </a:extLst>
          </a:blip>
          <a:srcRect/>
          <a:stretch>
            <a:fillRect/>
          </a:stretch>
        </p:blipFill>
        <p:spPr bwMode="auto">
          <a:xfrm>
            <a:off x="5417463" y="1894204"/>
            <a:ext cx="1023938"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fcb-data.whoi.edu/mvco/IFCB5_2012_038_080229_03192.png"/>
          <p:cNvPicPr>
            <a:picLocks noChangeAspect="1" noChangeArrowheads="1"/>
          </p:cNvPicPr>
          <p:nvPr/>
        </p:nvPicPr>
        <p:blipFill>
          <a:blip r:embed="rId86" cstate="print">
            <a:extLst>
              <a:ext uri="{BEBA8EAE-BF5A-486C-A8C5-ECC9F3942E4B}">
                <a14:imgProps xmlns:a14="http://schemas.microsoft.com/office/drawing/2010/main">
                  <a14:imgLayer r:embed="rId87">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063201" y="3997335"/>
            <a:ext cx="804863" cy="34528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fcb-data.whoi.edu/mvco/IFCB5_2012_083_175448_00087.png"/>
          <p:cNvPicPr>
            <a:picLocks noChangeAspect="1" noChangeArrowheads="1"/>
          </p:cNvPicPr>
          <p:nvPr/>
        </p:nvPicPr>
        <p:blipFill>
          <a:blip r:embed="rId88" cstate="print">
            <a:extLst>
              <a:ext uri="{28A0092B-C50C-407E-A947-70E740481C1C}">
                <a14:useLocalDpi xmlns:a14="http://schemas.microsoft.com/office/drawing/2010/main" val="0"/>
              </a:ext>
            </a:extLst>
          </a:blip>
          <a:srcRect/>
          <a:stretch>
            <a:fillRect/>
          </a:stretch>
        </p:blipFill>
        <p:spPr bwMode="auto">
          <a:xfrm>
            <a:off x="6253677" y="2194797"/>
            <a:ext cx="328613" cy="30718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fcb-data.whoi.edu/mvco/IFCB1_2009_133_183845_00002.png"/>
          <p:cNvPicPr>
            <a:picLocks noChangeAspect="1" noChangeArrowheads="1"/>
          </p:cNvPicPr>
          <p:nvPr/>
        </p:nvPicPr>
        <p:blipFill>
          <a:blip r:embed="rId89" cstate="print">
            <a:extLst>
              <a:ext uri="{28A0092B-C50C-407E-A947-70E740481C1C}">
                <a14:useLocalDpi xmlns:a14="http://schemas.microsoft.com/office/drawing/2010/main" val="0"/>
              </a:ext>
            </a:extLst>
          </a:blip>
          <a:srcRect/>
          <a:stretch>
            <a:fillRect/>
          </a:stretch>
        </p:blipFill>
        <p:spPr bwMode="auto">
          <a:xfrm>
            <a:off x="3200400" y="4460630"/>
            <a:ext cx="1004888" cy="60483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fcb-data.whoi.edu/mvco/IFCB5_2013_277_210951_04973.jpg"/>
          <p:cNvPicPr>
            <a:picLocks noChangeAspect="1" noChangeArrowheads="1"/>
          </p:cNvPicPr>
          <p:nvPr/>
        </p:nvPicPr>
        <p:blipFill>
          <a:blip r:embed="rId90" cstate="print">
            <a:extLst>
              <a:ext uri="{28A0092B-C50C-407E-A947-70E740481C1C}">
                <a14:useLocalDpi xmlns:a14="http://schemas.microsoft.com/office/drawing/2010/main" val="0"/>
              </a:ext>
            </a:extLst>
          </a:blip>
          <a:srcRect/>
          <a:stretch>
            <a:fillRect/>
          </a:stretch>
        </p:blipFill>
        <p:spPr bwMode="auto">
          <a:xfrm>
            <a:off x="3265170" y="5177631"/>
            <a:ext cx="2274094" cy="245269"/>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fcb-data.whoi.edu/mvco/IFCB5_2012_046_181222_01325.png"/>
          <p:cNvPicPr>
            <a:picLocks noChangeAspect="1" noChangeArrowheads="1"/>
          </p:cNvPicPr>
          <p:nvPr/>
        </p:nvPicPr>
        <p:blipFill>
          <a:blip r:embed="rId91" cstate="print">
            <a:extLst>
              <a:ext uri="{BEBA8EAE-BF5A-486C-A8C5-ECC9F3942E4B}">
                <a14:imgProps xmlns:a14="http://schemas.microsoft.com/office/drawing/2010/main">
                  <a14:imgLayer r:embed="rId9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339318" y="6443636"/>
            <a:ext cx="785813" cy="423863"/>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ifcb-data.whoi.edu/mvco/IFCB5_2013_277_202300_02334.jpg"/>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3851733" y="2376487"/>
            <a:ext cx="1716881" cy="147638"/>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http://ifcb-data.whoi.edu/mvco/IFCB1_2010_090_182410_02029.png"/>
          <p:cNvPicPr>
            <a:picLocks noChangeAspect="1" noChangeArrowheads="1"/>
          </p:cNvPicPr>
          <p:nvPr/>
        </p:nvPicPr>
        <p:blipFill>
          <a:blip r:embed="rId94" cstate="print">
            <a:extLst>
              <a:ext uri="{BEBA8EAE-BF5A-486C-A8C5-ECC9F3942E4B}">
                <a14:imgProps xmlns:a14="http://schemas.microsoft.com/office/drawing/2010/main">
                  <a14:imgLayer r:embed="rId95">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181600" y="2646362"/>
            <a:ext cx="1302544"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http://ifcb-data.whoi.edu/mvco/IFCB1_2009_067_004943_02443.png"/>
          <p:cNvPicPr>
            <a:picLocks noChangeAspect="1" noChangeArrowheads="1"/>
          </p:cNvPicPr>
          <p:nvPr/>
        </p:nvPicPr>
        <p:blipFill>
          <a:blip r:embed="rId96" cstate="print">
            <a:extLst>
              <a:ext uri="{28A0092B-C50C-407E-A947-70E740481C1C}">
                <a14:useLocalDpi xmlns:a14="http://schemas.microsoft.com/office/drawing/2010/main" val="0"/>
              </a:ext>
            </a:extLst>
          </a:blip>
          <a:srcRect/>
          <a:stretch>
            <a:fillRect/>
          </a:stretch>
        </p:blipFill>
        <p:spPr bwMode="auto">
          <a:xfrm>
            <a:off x="5665113" y="2196703"/>
            <a:ext cx="528638" cy="364331"/>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5" descr="\\queenrose\ifcb_data_mvco_jun06\train_04Nov2011_fromWebServices\crypto\IFCB1_2007_347_002133_00266.png"/>
          <p:cNvPicPr>
            <a:picLocks noChangeAspect="1" noChangeArrowheads="1"/>
          </p:cNvPicPr>
          <p:nvPr/>
        </p:nvPicPr>
        <p:blipFill>
          <a:blip r:embed="rId97" cstate="print">
            <a:extLst>
              <a:ext uri="{28A0092B-C50C-407E-A947-70E740481C1C}">
                <a14:useLocalDpi xmlns:a14="http://schemas.microsoft.com/office/drawing/2010/main" val="0"/>
              </a:ext>
            </a:extLst>
          </a:blip>
          <a:srcRect/>
          <a:stretch>
            <a:fillRect/>
          </a:stretch>
        </p:blipFill>
        <p:spPr bwMode="auto">
          <a:xfrm>
            <a:off x="2405897" y="3687116"/>
            <a:ext cx="330994" cy="147638"/>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7" descr="\\queenrose\ifcb_data_mvco_jun06\train_04Nov2011_fromWebServices\mix\IFCB5_2010_271_040557_00002.png"/>
          <p:cNvPicPr>
            <a:picLocks noChangeAspect="1" noChangeArrowheads="1"/>
          </p:cNvPicPr>
          <p:nvPr/>
        </p:nvPicPr>
        <p:blipFill>
          <a:blip r:embed="rId98" cstate="print">
            <a:extLst>
              <a:ext uri="{BEBA8EAE-BF5A-486C-A8C5-ECC9F3942E4B}">
                <a14:imgProps xmlns:a14="http://schemas.microsoft.com/office/drawing/2010/main">
                  <a14:imgLayer r:embed="rId99">
                    <a14:imgEffect>
                      <a14:brightnessContrast bright="35000"/>
                    </a14:imgEffect>
                  </a14:imgLayer>
                </a14:imgProps>
              </a:ext>
              <a:ext uri="{28A0092B-C50C-407E-A947-70E740481C1C}">
                <a14:useLocalDpi xmlns:a14="http://schemas.microsoft.com/office/drawing/2010/main" val="0"/>
              </a:ext>
            </a:extLst>
          </a:blip>
          <a:srcRect/>
          <a:stretch>
            <a:fillRect/>
          </a:stretch>
        </p:blipFill>
        <p:spPr bwMode="auto">
          <a:xfrm>
            <a:off x="3970488" y="4223670"/>
            <a:ext cx="290513" cy="128588"/>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queenrose\ifcb_data_mvco_jun06\train_04Nov2011_fromWebServices\Pyramimonas\IFCB1_2006_271_175852_01940.png"/>
          <p:cNvPicPr>
            <a:picLocks noChangeAspect="1" noChangeArrowheads="1"/>
          </p:cNvPicPr>
          <p:nvPr/>
        </p:nvPicPr>
        <p:blipFill>
          <a:blip r:embed="rId100" cstate="print">
            <a:extLst>
              <a:ext uri="{28A0092B-C50C-407E-A947-70E740481C1C}">
                <a14:useLocalDpi xmlns:a14="http://schemas.microsoft.com/office/drawing/2010/main" val="0"/>
              </a:ext>
            </a:extLst>
          </a:blip>
          <a:srcRect/>
          <a:stretch>
            <a:fillRect/>
          </a:stretch>
        </p:blipFill>
        <p:spPr bwMode="auto">
          <a:xfrm>
            <a:off x="2369344" y="3406341"/>
            <a:ext cx="526256" cy="226219"/>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9" descr="\\queenrose\ifcb_data_mvco_jun06\train_04Nov2011_fromWebServices\Pseudonitzschia\IFCB5_2011_167_025219_02558.png"/>
          <p:cNvPicPr>
            <a:picLocks noChangeAspect="1" noChangeArrowheads="1"/>
          </p:cNvPicPr>
          <p:nvPr/>
        </p:nvPicPr>
        <p:blipFill>
          <a:blip r:embed="rId101" cstate="print">
            <a:extLst>
              <a:ext uri="{BEBA8EAE-BF5A-486C-A8C5-ECC9F3942E4B}">
                <a14:imgProps xmlns:a14="http://schemas.microsoft.com/office/drawing/2010/main">
                  <a14:imgLayer r:embed="rId102">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1310315" y="665557"/>
            <a:ext cx="785813" cy="107156"/>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queenrose\ifcb_data_mvco_jun06\train_04Nov2011_fromWebServices\pennate\IFCB5_2011_024_093952_00749.png"/>
          <p:cNvPicPr>
            <a:picLocks noChangeAspect="1" noChangeArrowheads="1"/>
          </p:cNvPicPr>
          <p:nvPr/>
        </p:nvPicPr>
        <p:blipFill>
          <a:blip r:embed="rId103" cstate="print">
            <a:extLst>
              <a:ext uri="{BEBA8EAE-BF5A-486C-A8C5-ECC9F3942E4B}">
                <a14:imgProps xmlns:a14="http://schemas.microsoft.com/office/drawing/2010/main">
                  <a14:imgLayer r:embed="rId104">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5584568" y="5356903"/>
            <a:ext cx="469106" cy="145256"/>
          </a:xfrm>
          <a:prstGeom prst="rect">
            <a:avLst/>
          </a:prstGeom>
          <a:noFill/>
          <a:extLst>
            <a:ext uri="{909E8E84-426E-40DD-AFC4-6F175D3DCCD1}">
              <a14:hiddenFill xmlns:a14="http://schemas.microsoft.com/office/drawing/2010/main">
                <a:solidFill>
                  <a:srgbClr val="FFFFFF"/>
                </a:solidFill>
              </a14:hiddenFill>
            </a:ext>
          </a:extLst>
        </p:spPr>
      </p:pic>
      <p:sp>
        <p:nvSpPr>
          <p:cNvPr id="2048" name="TextBox 2047"/>
          <p:cNvSpPr txBox="1"/>
          <p:nvPr/>
        </p:nvSpPr>
        <p:spPr>
          <a:xfrm>
            <a:off x="371855" y="41506"/>
            <a:ext cx="7699544" cy="369332"/>
          </a:xfrm>
          <a:prstGeom prst="rect">
            <a:avLst/>
          </a:prstGeom>
          <a:solidFill>
            <a:schemeClr val="tx1"/>
          </a:solidFill>
        </p:spPr>
        <p:txBody>
          <a:bodyPr wrap="none" rtlCol="0">
            <a:spAutoFit/>
          </a:bodyPr>
          <a:lstStyle/>
          <a:p>
            <a:r>
              <a:rPr lang="en-US" i="0" dirty="0">
                <a:solidFill>
                  <a:schemeClr val="accent4">
                    <a:lumMod val="10000"/>
                  </a:schemeClr>
                </a:solidFill>
              </a:rPr>
              <a:t>https://beagle.whoi.edu/redmine/projects/ifcb-man/wiki/Expanded_version</a:t>
            </a:r>
            <a:endParaRPr lang="en-US" i="0" dirty="0" smtClean="0">
              <a:solidFill>
                <a:schemeClr val="accent4">
                  <a:lumMod val="10000"/>
                </a:schemeClr>
              </a:solidFill>
            </a:endParaRPr>
          </a:p>
        </p:txBody>
      </p:sp>
    </p:spTree>
    <p:custDataLst>
      <p:tags r:id="rId1"/>
    </p:custDataLst>
    <p:extLst>
      <p:ext uri="{BB962C8B-B14F-4D97-AF65-F5344CB8AC3E}">
        <p14:creationId xmlns:p14="http://schemas.microsoft.com/office/powerpoint/2010/main" val="1359143392"/>
      </p:ext>
    </p:extLst>
  </p:cSld>
  <p:clrMapOvr>
    <a:masterClrMapping/>
  </p:clrMapOvr>
  <mc:AlternateContent xmlns:mc="http://schemas.openxmlformats.org/markup-compatibility/2006" xmlns:p14="http://schemas.microsoft.com/office/powerpoint/2010/main">
    <mc:Choice Requires="p14">
      <p:transition spd="slow" p14:dur="2000" advTm="57258"/>
    </mc:Choice>
    <mc:Fallback xmlns="">
      <p:transition spd="slow" advTm="5725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219200"/>
            <a:ext cx="4959349" cy="3719512"/>
          </a:xfrm>
          <a:prstGeom prst="rect">
            <a:avLst/>
          </a:prstGeom>
        </p:spPr>
      </p:pic>
      <p:pic>
        <p:nvPicPr>
          <p:cNvPr id="3" name="Picture 2"/>
          <p:cNvPicPr>
            <a:picLocks noChangeAspect="1"/>
          </p:cNvPicPr>
          <p:nvPr/>
        </p:nvPicPr>
        <p:blipFill>
          <a:blip r:embed="rId3"/>
          <a:stretch>
            <a:fillRect/>
          </a:stretch>
        </p:blipFill>
        <p:spPr>
          <a:xfrm>
            <a:off x="4184651" y="3078956"/>
            <a:ext cx="4959349" cy="3719512"/>
          </a:xfrm>
          <a:prstGeom prst="rect">
            <a:avLst/>
          </a:prstGeom>
        </p:spPr>
      </p:pic>
    </p:spTree>
    <p:extLst>
      <p:ext uri="{BB962C8B-B14F-4D97-AF65-F5344CB8AC3E}">
        <p14:creationId xmlns:p14="http://schemas.microsoft.com/office/powerpoint/2010/main" val="735175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5975"/>
          <a:stretch/>
        </p:blipFill>
        <p:spPr>
          <a:xfrm>
            <a:off x="6895413" y="1337248"/>
            <a:ext cx="1547022" cy="2308719"/>
          </a:xfrm>
          <a:prstGeom prst="rect">
            <a:avLst/>
          </a:prstGeom>
        </p:spPr>
      </p:pic>
      <p:pic>
        <p:nvPicPr>
          <p:cNvPr id="5" name="Google Shape;63;p14"/>
          <p:cNvPicPr preferRelativeResize="0">
            <a:picLocks noChangeAspect="1"/>
          </p:cNvPicPr>
          <p:nvPr/>
        </p:nvPicPr>
        <p:blipFill>
          <a:blip r:embed="rId3">
            <a:alphaModFix/>
          </a:blip>
          <a:stretch>
            <a:fillRect/>
          </a:stretch>
        </p:blipFill>
        <p:spPr>
          <a:xfrm>
            <a:off x="5066613" y="880048"/>
            <a:ext cx="1600200" cy="2371027"/>
          </a:xfrm>
          <a:prstGeom prst="rect">
            <a:avLst/>
          </a:prstGeom>
          <a:noFill/>
          <a:ln>
            <a:noFill/>
          </a:ln>
        </p:spPr>
      </p:pic>
      <p:sp>
        <p:nvSpPr>
          <p:cNvPr id="6" name="Title 5"/>
          <p:cNvSpPr>
            <a:spLocks noGrp="1"/>
          </p:cNvSpPr>
          <p:nvPr>
            <p:ph type="title"/>
          </p:nvPr>
        </p:nvSpPr>
        <p:spPr/>
        <p:txBody>
          <a:bodyPr/>
          <a:lstStyle/>
          <a:p>
            <a:r>
              <a:rPr lang="en-US" sz="3200" dirty="0" smtClean="0"/>
              <a:t>Phytoplankton – </a:t>
            </a:r>
            <a:r>
              <a:rPr lang="en-US" sz="3200" dirty="0" err="1" smtClean="0"/>
              <a:t>Sosik</a:t>
            </a:r>
            <a:r>
              <a:rPr lang="en-US" sz="3200" dirty="0" smtClean="0"/>
              <a:t> Lab </a:t>
            </a:r>
            <a:endParaRPr lang="en-US" sz="32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813" y="1337248"/>
            <a:ext cx="2844655" cy="1600200"/>
          </a:xfrm>
          <a:prstGeom prst="rect">
            <a:avLst/>
          </a:prstGeom>
        </p:spPr>
      </p:pic>
      <p:sp>
        <p:nvSpPr>
          <p:cNvPr id="8" name="TextBox 7"/>
          <p:cNvSpPr txBox="1"/>
          <p:nvPr/>
        </p:nvSpPr>
        <p:spPr>
          <a:xfrm>
            <a:off x="528894" y="3566279"/>
            <a:ext cx="8615106" cy="3046988"/>
          </a:xfrm>
          <a:prstGeom prst="rect">
            <a:avLst/>
          </a:prstGeom>
          <a:noFill/>
        </p:spPr>
        <p:txBody>
          <a:bodyPr wrap="square" rtlCol="0">
            <a:spAutoFit/>
          </a:bodyPr>
          <a:lstStyle/>
          <a:p>
            <a:r>
              <a:rPr lang="en-US" sz="1600" i="0" dirty="0" smtClean="0"/>
              <a:t>Attune </a:t>
            </a:r>
            <a:r>
              <a:rPr lang="en-US" sz="1600" i="0" dirty="0" err="1" smtClean="0"/>
              <a:t>NxT</a:t>
            </a:r>
            <a:r>
              <a:rPr lang="en-US" sz="1600" i="0" dirty="0" smtClean="0"/>
              <a:t> flow cytometer</a:t>
            </a:r>
          </a:p>
          <a:p>
            <a:r>
              <a:rPr lang="en-US" sz="1600" i="0" dirty="0"/>
              <a:t>	</a:t>
            </a:r>
            <a:r>
              <a:rPr lang="en-US" sz="1600" i="0" dirty="0">
                <a:solidFill>
                  <a:srgbClr val="FFFF99"/>
                </a:solidFill>
              </a:rPr>
              <a:t>~6000 automated samples (0.4 ml every 2 min) from underway </a:t>
            </a:r>
            <a:r>
              <a:rPr lang="en-US" sz="1600" i="0" dirty="0" smtClean="0">
                <a:solidFill>
                  <a:srgbClr val="FFFF99"/>
                </a:solidFill>
              </a:rPr>
              <a:t>seawater </a:t>
            </a:r>
            <a:r>
              <a:rPr lang="en-US" sz="1600" i="0" dirty="0">
                <a:solidFill>
                  <a:srgbClr val="FFFF99"/>
                </a:solidFill>
              </a:rPr>
              <a:t>flow</a:t>
            </a:r>
          </a:p>
          <a:p>
            <a:r>
              <a:rPr lang="en-US" sz="1600" i="0" dirty="0">
                <a:solidFill>
                  <a:srgbClr val="FFFF99"/>
                </a:solidFill>
              </a:rPr>
              <a:t>	~1130 samples from </a:t>
            </a:r>
            <a:r>
              <a:rPr lang="en-US" sz="1600" i="0" dirty="0" err="1">
                <a:solidFill>
                  <a:srgbClr val="FFFF99"/>
                </a:solidFill>
              </a:rPr>
              <a:t>Niskins</a:t>
            </a:r>
            <a:r>
              <a:rPr lang="en-US" sz="1600" i="0" dirty="0">
                <a:solidFill>
                  <a:srgbClr val="FFFF99"/>
                </a:solidFill>
              </a:rPr>
              <a:t>, preserved and frozen, awaiting </a:t>
            </a:r>
            <a:r>
              <a:rPr lang="en-US" sz="1600" i="0" dirty="0" smtClean="0">
                <a:solidFill>
                  <a:srgbClr val="FFFF99"/>
                </a:solidFill>
              </a:rPr>
              <a:t>analysis (typically 			same depths as nutrients)</a:t>
            </a:r>
            <a:endParaRPr lang="en-US" sz="1600" i="0" dirty="0">
              <a:solidFill>
                <a:srgbClr val="FFFF99"/>
              </a:solidFill>
            </a:endParaRPr>
          </a:p>
          <a:p>
            <a:endParaRPr lang="en-US" sz="1600" i="0" dirty="0"/>
          </a:p>
          <a:p>
            <a:r>
              <a:rPr lang="en-US" sz="1600" i="0" dirty="0" smtClean="0"/>
              <a:t>IFCB (Imaging </a:t>
            </a:r>
            <a:r>
              <a:rPr lang="en-US" sz="1600" i="0" dirty="0" err="1" smtClean="0"/>
              <a:t>FlowCytobot</a:t>
            </a:r>
            <a:r>
              <a:rPr lang="en-US" sz="1600" i="0" dirty="0" smtClean="0"/>
              <a:t>)</a:t>
            </a:r>
          </a:p>
          <a:p>
            <a:r>
              <a:rPr lang="en-US" sz="1600" i="0" dirty="0">
                <a:solidFill>
                  <a:srgbClr val="FFFF99"/>
                </a:solidFill>
              </a:rPr>
              <a:t>	</a:t>
            </a:r>
            <a:r>
              <a:rPr lang="en-US" sz="1600" i="0" dirty="0" smtClean="0">
                <a:solidFill>
                  <a:srgbClr val="FFFF99"/>
                </a:solidFill>
              </a:rPr>
              <a:t>~750 </a:t>
            </a:r>
            <a:r>
              <a:rPr lang="en-US" sz="1600" i="0" dirty="0">
                <a:solidFill>
                  <a:srgbClr val="FFFF99"/>
                </a:solidFill>
              </a:rPr>
              <a:t>automated samples </a:t>
            </a:r>
            <a:r>
              <a:rPr lang="en-US" sz="1600" i="0" dirty="0" smtClean="0">
                <a:solidFill>
                  <a:srgbClr val="FFFF99"/>
                </a:solidFill>
              </a:rPr>
              <a:t>(~2-5 </a:t>
            </a:r>
            <a:r>
              <a:rPr lang="en-US" sz="1600" i="0" dirty="0">
                <a:solidFill>
                  <a:srgbClr val="FFFF99"/>
                </a:solidFill>
              </a:rPr>
              <a:t>ml every </a:t>
            </a:r>
            <a:r>
              <a:rPr lang="en-US" sz="1600" i="0" dirty="0" smtClean="0">
                <a:solidFill>
                  <a:srgbClr val="FFFF99"/>
                </a:solidFill>
              </a:rPr>
              <a:t>20 </a:t>
            </a:r>
            <a:r>
              <a:rPr lang="en-US" sz="1600" i="0" dirty="0">
                <a:solidFill>
                  <a:srgbClr val="FFFF99"/>
                </a:solidFill>
              </a:rPr>
              <a:t>min) from underway </a:t>
            </a:r>
            <a:r>
              <a:rPr lang="en-US" sz="1600" i="0" dirty="0" smtClean="0">
                <a:solidFill>
                  <a:srgbClr val="FFFF99"/>
                </a:solidFill>
              </a:rPr>
              <a:t>seawater flow</a:t>
            </a:r>
          </a:p>
          <a:p>
            <a:r>
              <a:rPr lang="en-US" sz="1600" i="0" dirty="0">
                <a:solidFill>
                  <a:srgbClr val="FFFF99"/>
                </a:solidFill>
              </a:rPr>
              <a:t>	</a:t>
            </a:r>
            <a:r>
              <a:rPr lang="en-US" sz="1600" i="0" dirty="0" smtClean="0">
                <a:solidFill>
                  <a:srgbClr val="FFFF99"/>
                </a:solidFill>
              </a:rPr>
              <a:t>~220 samples from </a:t>
            </a:r>
            <a:r>
              <a:rPr lang="en-US" sz="1600" i="0" dirty="0" err="1" smtClean="0">
                <a:solidFill>
                  <a:srgbClr val="FFFF99"/>
                </a:solidFill>
              </a:rPr>
              <a:t>Niskins</a:t>
            </a:r>
            <a:r>
              <a:rPr lang="en-US" sz="1600" i="0" dirty="0" smtClean="0">
                <a:solidFill>
                  <a:srgbClr val="FFFF99"/>
                </a:solidFill>
              </a:rPr>
              <a:t> (typically surface and “</a:t>
            </a:r>
            <a:r>
              <a:rPr lang="en-US" sz="1600" i="0" dirty="0" err="1" smtClean="0">
                <a:solidFill>
                  <a:srgbClr val="FFFF99"/>
                </a:solidFill>
              </a:rPr>
              <a:t>chl</a:t>
            </a:r>
            <a:r>
              <a:rPr lang="en-US" sz="1600" i="0" dirty="0" smtClean="0">
                <a:solidFill>
                  <a:srgbClr val="FFFF99"/>
                </a:solidFill>
              </a:rPr>
              <a:t> max”)</a:t>
            </a:r>
          </a:p>
          <a:p>
            <a:endParaRPr lang="en-US" sz="1600" i="0" dirty="0" smtClean="0">
              <a:solidFill>
                <a:srgbClr val="FFFF99"/>
              </a:solidFill>
            </a:endParaRPr>
          </a:p>
          <a:p>
            <a:r>
              <a:rPr lang="en-US" sz="1600" i="0" dirty="0"/>
              <a:t>Staining IFCB</a:t>
            </a:r>
          </a:p>
          <a:p>
            <a:r>
              <a:rPr lang="en-US" sz="1600" i="0" dirty="0">
                <a:solidFill>
                  <a:srgbClr val="FFFF99"/>
                </a:solidFill>
              </a:rPr>
              <a:t>	</a:t>
            </a:r>
            <a:r>
              <a:rPr lang="en-US" sz="1600" i="0" dirty="0" smtClean="0">
                <a:solidFill>
                  <a:srgbClr val="FFFF99"/>
                </a:solidFill>
              </a:rPr>
              <a:t>~670 </a:t>
            </a:r>
            <a:r>
              <a:rPr lang="en-US" sz="1600" i="0" dirty="0">
                <a:solidFill>
                  <a:srgbClr val="FFFF99"/>
                </a:solidFill>
              </a:rPr>
              <a:t>automated samples (~2-5 ml every 20 min) from underway </a:t>
            </a:r>
            <a:r>
              <a:rPr lang="en-US" sz="1600" i="0" dirty="0" smtClean="0">
                <a:solidFill>
                  <a:srgbClr val="FFFF99"/>
                </a:solidFill>
              </a:rPr>
              <a:t>seawater </a:t>
            </a:r>
            <a:r>
              <a:rPr lang="en-US" sz="1600" i="0" dirty="0">
                <a:solidFill>
                  <a:srgbClr val="FFFF99"/>
                </a:solidFill>
              </a:rPr>
              <a:t>flow</a:t>
            </a:r>
            <a:endParaRPr lang="en-US" sz="1600" i="0" dirty="0" smtClean="0">
              <a:solidFill>
                <a:srgbClr val="FFFF99"/>
              </a:solidFill>
            </a:endParaRPr>
          </a:p>
          <a:p>
            <a:endParaRPr lang="en-US" sz="1600" i="0" dirty="0" smtClean="0"/>
          </a:p>
        </p:txBody>
      </p:sp>
      <p:sp>
        <p:nvSpPr>
          <p:cNvPr id="9" name="Rectangle 8"/>
          <p:cNvSpPr/>
          <p:nvPr/>
        </p:nvSpPr>
        <p:spPr>
          <a:xfrm>
            <a:off x="594360" y="873952"/>
            <a:ext cx="1398781" cy="369332"/>
          </a:xfrm>
          <a:prstGeom prst="rect">
            <a:avLst/>
          </a:prstGeom>
        </p:spPr>
        <p:txBody>
          <a:bodyPr wrap="none">
            <a:spAutoFit/>
          </a:bodyPr>
          <a:lstStyle/>
          <a:p>
            <a:r>
              <a:rPr lang="en-US" i="0" dirty="0"/>
              <a:t>Attune </a:t>
            </a:r>
            <a:r>
              <a:rPr lang="en-US" i="0" dirty="0" err="1"/>
              <a:t>NxT</a:t>
            </a:r>
            <a:r>
              <a:rPr lang="en-US" i="0" dirty="0"/>
              <a:t> </a:t>
            </a:r>
            <a:endParaRPr lang="en-US" dirty="0"/>
          </a:p>
        </p:txBody>
      </p:sp>
      <p:sp>
        <p:nvSpPr>
          <p:cNvPr id="10" name="Rectangle 9"/>
          <p:cNvSpPr/>
          <p:nvPr/>
        </p:nvSpPr>
        <p:spPr>
          <a:xfrm>
            <a:off x="6743013" y="838200"/>
            <a:ext cx="710451" cy="369332"/>
          </a:xfrm>
          <a:prstGeom prst="rect">
            <a:avLst/>
          </a:prstGeom>
        </p:spPr>
        <p:txBody>
          <a:bodyPr wrap="none">
            <a:spAutoFit/>
          </a:bodyPr>
          <a:lstStyle/>
          <a:p>
            <a:r>
              <a:rPr lang="en-US" i="0" dirty="0" smtClean="0"/>
              <a:t>IFCB</a:t>
            </a:r>
            <a:endParaRPr lang="en-US" i="0" dirty="0"/>
          </a:p>
        </p:txBody>
      </p:sp>
    </p:spTree>
    <p:extLst>
      <p:ext uri="{BB962C8B-B14F-4D97-AF65-F5344CB8AC3E}">
        <p14:creationId xmlns:p14="http://schemas.microsoft.com/office/powerpoint/2010/main" val="2693298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https://ifcb-data.whoi.edu/SPIROPA</a:t>
            </a:r>
          </a:p>
        </p:txBody>
      </p:sp>
      <p:pic>
        <p:nvPicPr>
          <p:cNvPr id="4" name="Picture 3"/>
          <p:cNvPicPr>
            <a:picLocks noChangeAspect="1"/>
          </p:cNvPicPr>
          <p:nvPr/>
        </p:nvPicPr>
        <p:blipFill rotWithShape="1">
          <a:blip r:embed="rId2"/>
          <a:srcRect t="11852" b="9630"/>
          <a:stretch/>
        </p:blipFill>
        <p:spPr>
          <a:xfrm>
            <a:off x="228600" y="1143000"/>
            <a:ext cx="8580120" cy="3789553"/>
          </a:xfrm>
          <a:prstGeom prst="rect">
            <a:avLst/>
          </a:prstGeom>
        </p:spPr>
      </p:pic>
    </p:spTree>
    <p:extLst>
      <p:ext uri="{BB962C8B-B14F-4D97-AF65-F5344CB8AC3E}">
        <p14:creationId xmlns:p14="http://schemas.microsoft.com/office/powerpoint/2010/main" val="2150662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https://tinyurl.com/IFCB998</a:t>
            </a:r>
            <a:endParaRPr lang="en-US" dirty="0"/>
          </a:p>
        </p:txBody>
      </p:sp>
      <p:pic>
        <p:nvPicPr>
          <p:cNvPr id="3" name="Picture 2"/>
          <p:cNvPicPr>
            <a:picLocks noChangeAspect="1"/>
          </p:cNvPicPr>
          <p:nvPr/>
        </p:nvPicPr>
        <p:blipFill rotWithShape="1">
          <a:blip r:embed="rId2"/>
          <a:srcRect t="4444" b="3704"/>
          <a:stretch/>
        </p:blipFill>
        <p:spPr>
          <a:xfrm>
            <a:off x="0" y="1143000"/>
            <a:ext cx="9144000" cy="4724400"/>
          </a:xfrm>
          <a:prstGeom prst="rect">
            <a:avLst/>
          </a:prstGeom>
        </p:spPr>
      </p:pic>
    </p:spTree>
    <p:extLst>
      <p:ext uri="{BB962C8B-B14F-4D97-AF65-F5344CB8AC3E}">
        <p14:creationId xmlns:p14="http://schemas.microsoft.com/office/powerpoint/2010/main" val="468003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IFCB Analysis Workflow</a:t>
            </a:r>
            <a:endParaRPr lang="en-US" dirty="0"/>
          </a:p>
        </p:txBody>
      </p:sp>
      <p:pic>
        <p:nvPicPr>
          <p:cNvPr id="1026" name="Picture 2" descr="https://raw.githubusercontent.com/hsosik/ifcb-analysis/master/Development/IFCB%20workflow%20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44563"/>
            <a:ext cx="2977576" cy="5856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656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Attune data analysis and quality control</a:t>
            </a:r>
            <a:endParaRPr lang="en-US" dirty="0"/>
          </a:p>
        </p:txBody>
      </p:sp>
      <p:pic>
        <p:nvPicPr>
          <p:cNvPr id="3" name="Picture 2"/>
          <p:cNvPicPr>
            <a:picLocks noChangeAspect="1"/>
          </p:cNvPicPr>
          <p:nvPr/>
        </p:nvPicPr>
        <p:blipFill>
          <a:blip r:embed="rId2"/>
          <a:stretch>
            <a:fillRect/>
          </a:stretch>
        </p:blipFill>
        <p:spPr>
          <a:xfrm>
            <a:off x="533400" y="944563"/>
            <a:ext cx="8153400" cy="5380615"/>
          </a:xfrm>
          <a:prstGeom prst="rect">
            <a:avLst/>
          </a:prstGeom>
        </p:spPr>
      </p:pic>
    </p:spTree>
    <p:extLst>
      <p:ext uri="{BB962C8B-B14F-4D97-AF65-F5344CB8AC3E}">
        <p14:creationId xmlns:p14="http://schemas.microsoft.com/office/powerpoint/2010/main" val="3889472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Attune data analysis and quality control</a:t>
            </a:r>
            <a:endParaRPr lang="en-US" dirty="0"/>
          </a:p>
        </p:txBody>
      </p:sp>
      <p:pic>
        <p:nvPicPr>
          <p:cNvPr id="4" name="Picture 3"/>
          <p:cNvPicPr>
            <a:picLocks noChangeAspect="1"/>
          </p:cNvPicPr>
          <p:nvPr/>
        </p:nvPicPr>
        <p:blipFill>
          <a:blip r:embed="rId2"/>
          <a:stretch>
            <a:fillRect/>
          </a:stretch>
        </p:blipFill>
        <p:spPr>
          <a:xfrm>
            <a:off x="71436" y="304800"/>
            <a:ext cx="9001125" cy="3214688"/>
          </a:xfrm>
          <a:prstGeom prst="rect">
            <a:avLst/>
          </a:prstGeom>
        </p:spPr>
      </p:pic>
      <p:pic>
        <p:nvPicPr>
          <p:cNvPr id="6" name="Picture 5"/>
          <p:cNvPicPr>
            <a:picLocks noChangeAspect="1"/>
          </p:cNvPicPr>
          <p:nvPr/>
        </p:nvPicPr>
        <p:blipFill>
          <a:blip r:embed="rId3"/>
          <a:stretch>
            <a:fillRect/>
          </a:stretch>
        </p:blipFill>
        <p:spPr>
          <a:xfrm>
            <a:off x="71437" y="3581400"/>
            <a:ext cx="9001125" cy="3214688"/>
          </a:xfrm>
          <a:prstGeom prst="rect">
            <a:avLst/>
          </a:prstGeom>
        </p:spPr>
      </p:pic>
    </p:spTree>
    <p:extLst>
      <p:ext uri="{BB962C8B-B14F-4D97-AF65-F5344CB8AC3E}">
        <p14:creationId xmlns:p14="http://schemas.microsoft.com/office/powerpoint/2010/main" val="4140757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299" y="1143000"/>
            <a:ext cx="9001125" cy="3214688"/>
          </a:xfrm>
          <a:prstGeom prst="rect">
            <a:avLst/>
          </a:prstGeom>
        </p:spPr>
      </p:pic>
      <p:sp>
        <p:nvSpPr>
          <p:cNvPr id="4" name="Title 1"/>
          <p:cNvSpPr>
            <a:spLocks noGrp="1"/>
          </p:cNvSpPr>
          <p:nvPr>
            <p:ph type="title"/>
          </p:nvPr>
        </p:nvSpPr>
        <p:spPr/>
        <p:txBody>
          <a:bodyPr/>
          <a:lstStyle/>
          <a:p>
            <a:r>
              <a:rPr lang="en-US" dirty="0" smtClean="0"/>
              <a:t>Attune data analysis and quality control</a:t>
            </a:r>
            <a:endParaRPr lang="en-US" dirty="0"/>
          </a:p>
        </p:txBody>
      </p:sp>
    </p:spTree>
    <p:extLst>
      <p:ext uri="{BB962C8B-B14F-4D97-AF65-F5344CB8AC3E}">
        <p14:creationId xmlns:p14="http://schemas.microsoft.com/office/powerpoint/2010/main" val="140840029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a:spLocks noChangeArrowheads="1"/>
          </p:cNvSpPr>
          <p:nvPr/>
        </p:nvSpPr>
        <p:spPr bwMode="auto">
          <a:xfrm>
            <a:off x="533400" y="990600"/>
            <a:ext cx="24801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i="0" dirty="0" smtClean="0">
                <a:solidFill>
                  <a:srgbClr val="FFF061"/>
                </a:solidFill>
                <a:sym typeface="Wingdings" pitchFamily="2" charset="2"/>
              </a:rPr>
              <a:t>Pico/</a:t>
            </a:r>
            <a:r>
              <a:rPr lang="en-US" sz="2000" b="1" i="0" dirty="0" err="1" smtClean="0">
                <a:solidFill>
                  <a:srgbClr val="FFF061"/>
                </a:solidFill>
                <a:sym typeface="Wingdings" pitchFamily="2" charset="2"/>
              </a:rPr>
              <a:t>nanoplankton</a:t>
            </a:r>
            <a:endParaRPr lang="en-US" sz="2000" b="1" i="0" dirty="0">
              <a:solidFill>
                <a:srgbClr val="FFF061"/>
              </a:solidFill>
              <a:sym typeface="Wingdings" pitchFamily="2" charset="2"/>
            </a:endParaRPr>
          </a:p>
        </p:txBody>
      </p:sp>
      <p:sp>
        <p:nvSpPr>
          <p:cNvPr id="13" name="Rectangle 14"/>
          <p:cNvSpPr>
            <a:spLocks noChangeArrowheads="1"/>
          </p:cNvSpPr>
          <p:nvPr/>
        </p:nvSpPr>
        <p:spPr bwMode="auto">
          <a:xfrm>
            <a:off x="685800" y="3914373"/>
            <a:ext cx="26645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i="0" dirty="0" smtClean="0">
                <a:solidFill>
                  <a:srgbClr val="FFF061"/>
                </a:solidFill>
                <a:sym typeface="Wingdings" pitchFamily="2" charset="2"/>
              </a:rPr>
              <a:t>Nano/microplankton</a:t>
            </a:r>
            <a:endParaRPr lang="en-US" sz="2000" b="1" i="0" dirty="0">
              <a:solidFill>
                <a:srgbClr val="FFF061"/>
              </a:solidFill>
              <a:sym typeface="Wingdings" pitchFamily="2" charset="2"/>
            </a:endParaRPr>
          </a:p>
        </p:txBody>
      </p:sp>
      <mc:AlternateContent xmlns:mc="http://schemas.openxmlformats.org/markup-compatibility/2006" xmlns:a14="http://schemas.microsoft.com/office/drawing/2010/main">
        <mc:Choice Requires="a14">
          <p:sp>
            <p:nvSpPr>
              <p:cNvPr id="16" name="Rectangle 15"/>
              <p:cNvSpPr/>
              <p:nvPr/>
            </p:nvSpPr>
            <p:spPr>
              <a:xfrm>
                <a:off x="9467564" y="1252811"/>
                <a:ext cx="2079352" cy="1600438"/>
              </a:xfrm>
              <a:prstGeom prst="rect">
                <a:avLst/>
              </a:prstGeom>
            </p:spPr>
            <p:txBody>
              <a:bodyPr wrap="none">
                <a:spAutoFit/>
              </a:bodyPr>
              <a:lstStyle/>
              <a:p>
                <a14:m>
                  <m:oMath xmlns:m="http://schemas.openxmlformats.org/officeDocument/2006/math">
                    <m:sSub>
                      <m:sSubPr>
                        <m:ctrlPr>
                          <a:rPr lang="en-US" sz="2000" i="1">
                            <a:latin typeface="Cambria Math" panose="02040503050406030204" pitchFamily="18" charset="0"/>
                          </a:rPr>
                        </m:ctrlPr>
                      </m:sSubPr>
                      <m:e>
                        <m:r>
                          <a:rPr lang="en-US" sz="2000">
                            <a:latin typeface="Cambria Math"/>
                          </a:rPr>
                          <m:t>𝐶</m:t>
                        </m:r>
                      </m:e>
                      <m:sub>
                        <m:r>
                          <a:rPr lang="en-US" sz="2000">
                            <a:latin typeface="Cambria Math"/>
                          </a:rPr>
                          <m:t>𝑖</m:t>
                        </m:r>
                      </m:sub>
                    </m:sSub>
                    <m:r>
                      <a:rPr lang="en-US" sz="2000">
                        <a:latin typeface="Cambria Math"/>
                      </a:rPr>
                      <m:t>=</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a:latin typeface="Cambria Math"/>
                          </a:rPr>
                          <m:t>𝑓</m:t>
                        </m:r>
                        <m:r>
                          <a:rPr lang="en-US" sz="2000">
                            <a:latin typeface="Cambria Math"/>
                          </a:rPr>
                          <m:t>(</m:t>
                        </m:r>
                        <m:r>
                          <a:rPr lang="en-US" sz="2000">
                            <a:latin typeface="Cambria Math"/>
                          </a:rPr>
                          <m:t>𝑉</m:t>
                        </m:r>
                      </m:e>
                      <m:sub>
                        <m:r>
                          <a:rPr lang="en-US" sz="2000">
                            <a:latin typeface="Cambria Math"/>
                          </a:rPr>
                          <m:t>𝑖</m:t>
                        </m:r>
                      </m:sub>
                    </m:sSub>
                    <m:r>
                      <a:rPr lang="en-US" sz="2000">
                        <a:latin typeface="Cambria Math"/>
                      </a:rPr>
                      <m:t>)</m:t>
                    </m:r>
                  </m:oMath>
                </a14:m>
                <a:r>
                  <a:rPr lang="en-US" sz="2000" dirty="0"/>
                  <a:t> </a:t>
                </a:r>
                <a:endParaRPr lang="en-US" sz="2000" dirty="0" smtClean="0"/>
              </a:p>
              <a:p>
                <a:endParaRPr lang="en-US" sz="2000" dirty="0"/>
              </a:p>
              <a:p>
                <a:pPr/>
                <a14:m>
                  <m:oMathPara xmlns:m="http://schemas.openxmlformats.org/officeDocument/2006/math">
                    <m:oMathParaPr>
                      <m:jc m:val="centerGroup"/>
                    </m:oMathParaPr>
                    <m:oMath xmlns:m="http://schemas.openxmlformats.org/officeDocument/2006/math">
                      <m:r>
                        <m:rPr>
                          <m:sty m:val="p"/>
                        </m:rPr>
                        <a:rPr lang="en-US" sz="2000" smtClean="0">
                          <a:solidFill>
                            <a:schemeClr val="tx1"/>
                          </a:solidFill>
                          <a:latin typeface="Cambria Math"/>
                        </a:rPr>
                        <m:t>Carbon</m:t>
                      </m:r>
                      <m:r>
                        <a:rPr lang="en-US" sz="2000" smtClean="0">
                          <a:solidFill>
                            <a:schemeClr val="tx1"/>
                          </a:solidFill>
                          <a:latin typeface="Cambria Math"/>
                        </a:rPr>
                        <m:t>=</m:t>
                      </m:r>
                      <m:nary>
                        <m:naryPr>
                          <m:chr m:val="∑"/>
                          <m:grow m:val="on"/>
                          <m:ctrlPr>
                            <a:rPr lang="en-US" sz="2000" i="1">
                              <a:solidFill>
                                <a:schemeClr val="tx1"/>
                              </a:solidFill>
                              <a:latin typeface="Cambria Math" panose="02040503050406030204" pitchFamily="18" charset="0"/>
                            </a:rPr>
                          </m:ctrlPr>
                        </m:naryPr>
                        <m:sub>
                          <m:r>
                            <a:rPr lang="en-US" sz="2000">
                              <a:solidFill>
                                <a:schemeClr val="tx1"/>
                              </a:solidFill>
                              <a:latin typeface="Cambria Math"/>
                            </a:rPr>
                            <m:t>𝑖</m:t>
                          </m:r>
                        </m:sub>
                        <m:sup/>
                        <m:e>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a:rPr>
                                <m:t>𝐶</m:t>
                              </m:r>
                            </m:e>
                            <m:sub>
                              <m:r>
                                <a:rPr lang="en-US" sz="2000">
                                  <a:solidFill>
                                    <a:schemeClr val="tx1"/>
                                  </a:solidFill>
                                  <a:latin typeface="Cambria Math"/>
                                </a:rPr>
                                <m:t>𝑖</m:t>
                              </m:r>
                            </m:sub>
                          </m:sSub>
                        </m:e>
                      </m:nary>
                    </m:oMath>
                  </m:oMathPara>
                </a14:m>
                <a:endParaRPr lang="en-US" sz="2000" dirty="0" smtClean="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9467564" y="1252811"/>
                <a:ext cx="2079352" cy="1600438"/>
              </a:xfrm>
              <a:prstGeom prst="rect">
                <a:avLst/>
              </a:prstGeom>
              <a:blipFill>
                <a:blip r:embed="rId5"/>
                <a:stretch>
                  <a:fillRect/>
                </a:stretch>
              </a:blipFill>
            </p:spPr>
            <p:txBody>
              <a:bodyPr/>
              <a:lstStyle/>
              <a:p>
                <a:r>
                  <a:rPr lang="en-US">
                    <a:noFill/>
                  </a:rPr>
                  <a:t> </a:t>
                </a:r>
              </a:p>
            </p:txBody>
          </p:sp>
        </mc:Fallback>
      </mc:AlternateContent>
      <p:grpSp>
        <p:nvGrpSpPr>
          <p:cNvPr id="17" name="Group 16"/>
          <p:cNvGrpSpPr/>
          <p:nvPr/>
        </p:nvGrpSpPr>
        <p:grpSpPr>
          <a:xfrm>
            <a:off x="3724275" y="4024754"/>
            <a:ext cx="3819525" cy="1879664"/>
            <a:chOff x="4800599" y="3691562"/>
            <a:chExt cx="3819525" cy="1879664"/>
          </a:xfrm>
        </p:grpSpPr>
        <p:sp>
          <p:nvSpPr>
            <p:cNvPr id="18" name="Rectangle 17"/>
            <p:cNvSpPr/>
            <p:nvPr/>
          </p:nvSpPr>
          <p:spPr bwMode="auto">
            <a:xfrm>
              <a:off x="6889751" y="4733026"/>
              <a:ext cx="1676399" cy="838200"/>
            </a:xfrm>
            <a:prstGeom prst="rect">
              <a:avLst/>
            </a:prstGeom>
            <a:solidFill>
              <a:schemeClr val="tx1"/>
            </a:solidFill>
            <a:ln w="3175">
              <a:solidFill>
                <a:srgbClr val="000000"/>
              </a:solidFill>
              <a:miter lim="800000"/>
              <a:headEnd/>
              <a:tailEnd/>
            </a:ln>
            <a:effectLst/>
            <a:extLst/>
          </p:spPr>
          <p:txBody>
            <a:bodyPr wrap="none" rtlCol="0" anchor="ctr"/>
            <a:lstStyle/>
            <a:p>
              <a:pPr algn="ctr"/>
              <a:endParaRPr lang="en-US">
                <a:solidFill>
                  <a:srgbClr val="000000"/>
                </a:solidFill>
              </a:endParaRPr>
            </a:p>
          </p:txBody>
        </p:sp>
        <p:pic>
          <p:nvPicPr>
            <p:cNvPr id="19" name="Picture 6" descr="C:\work\Heidi\papers\Moberg_biovolume_LOM\tem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599" y="3691562"/>
              <a:ext cx="3819525" cy="1871038"/>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p:cNvSpPr txBox="1"/>
          <p:nvPr/>
        </p:nvSpPr>
        <p:spPr>
          <a:xfrm>
            <a:off x="6651626" y="6089324"/>
            <a:ext cx="2441695" cy="646331"/>
          </a:xfrm>
          <a:prstGeom prst="rect">
            <a:avLst/>
          </a:prstGeom>
          <a:noFill/>
        </p:spPr>
        <p:txBody>
          <a:bodyPr wrap="none" rtlCol="0">
            <a:spAutoFit/>
          </a:bodyPr>
          <a:lstStyle/>
          <a:p>
            <a:pPr algn="r"/>
            <a:r>
              <a:rPr lang="en-US" dirty="0" err="1" smtClean="0">
                <a:latin typeface="+mj-lt"/>
              </a:rPr>
              <a:t>Sosik</a:t>
            </a:r>
            <a:r>
              <a:rPr lang="en-US" dirty="0" smtClean="0">
                <a:latin typeface="+mj-lt"/>
              </a:rPr>
              <a:t> and Olson 2007</a:t>
            </a:r>
          </a:p>
          <a:p>
            <a:pPr algn="r"/>
            <a:r>
              <a:rPr lang="en-US" dirty="0" err="1" smtClean="0">
                <a:latin typeface="+mj-lt"/>
              </a:rPr>
              <a:t>Moberg</a:t>
            </a:r>
            <a:r>
              <a:rPr lang="en-US" dirty="0" smtClean="0">
                <a:latin typeface="+mj-lt"/>
              </a:rPr>
              <a:t> &amp; </a:t>
            </a:r>
            <a:r>
              <a:rPr lang="en-US" dirty="0" err="1" smtClean="0">
                <a:latin typeface="+mj-lt"/>
              </a:rPr>
              <a:t>Sosik</a:t>
            </a:r>
            <a:r>
              <a:rPr lang="en-US" dirty="0" smtClean="0">
                <a:latin typeface="+mj-lt"/>
              </a:rPr>
              <a:t> 2012</a:t>
            </a:r>
            <a:endParaRPr lang="en-US" dirty="0">
              <a:latin typeface="+mj-lt"/>
            </a:endParaRPr>
          </a:p>
        </p:txBody>
      </p:sp>
      <p:sp>
        <p:nvSpPr>
          <p:cNvPr id="22" name="TextBox 21"/>
          <p:cNvSpPr txBox="1"/>
          <p:nvPr/>
        </p:nvSpPr>
        <p:spPr>
          <a:xfrm>
            <a:off x="2667000" y="3364468"/>
            <a:ext cx="3544560" cy="369332"/>
          </a:xfrm>
          <a:prstGeom prst="rect">
            <a:avLst/>
          </a:prstGeom>
          <a:noFill/>
        </p:spPr>
        <p:txBody>
          <a:bodyPr wrap="none" rtlCol="0">
            <a:spAutoFit/>
          </a:bodyPr>
          <a:lstStyle/>
          <a:p>
            <a:r>
              <a:rPr lang="en-US" i="0" dirty="0" smtClean="0">
                <a:solidFill>
                  <a:srgbClr val="FFFFCC"/>
                </a:solidFill>
              </a:rPr>
              <a:t>Cell volume from laser scattering</a:t>
            </a:r>
            <a:endParaRPr lang="en-US" i="0" dirty="0">
              <a:solidFill>
                <a:srgbClr val="FFFFCC"/>
              </a:solidFill>
            </a:endParaRPr>
          </a:p>
        </p:txBody>
      </p:sp>
      <p:sp>
        <p:nvSpPr>
          <p:cNvPr id="23" name="TextBox 22"/>
          <p:cNvSpPr txBox="1"/>
          <p:nvPr/>
        </p:nvSpPr>
        <p:spPr>
          <a:xfrm>
            <a:off x="3276600" y="5971035"/>
            <a:ext cx="3506088" cy="646331"/>
          </a:xfrm>
          <a:prstGeom prst="rect">
            <a:avLst/>
          </a:prstGeom>
          <a:noFill/>
        </p:spPr>
        <p:txBody>
          <a:bodyPr wrap="none" rtlCol="0">
            <a:spAutoFit/>
          </a:bodyPr>
          <a:lstStyle/>
          <a:p>
            <a:r>
              <a:rPr lang="en-US" i="0" dirty="0" smtClean="0">
                <a:solidFill>
                  <a:srgbClr val="FFFFCC"/>
                </a:solidFill>
              </a:rPr>
              <a:t>Cell volume from image analysis</a:t>
            </a:r>
          </a:p>
          <a:p>
            <a:pPr defTabSz="404813"/>
            <a:r>
              <a:rPr lang="en-US" i="0" dirty="0">
                <a:solidFill>
                  <a:srgbClr val="FFFFCC"/>
                </a:solidFill>
              </a:rPr>
              <a:t>	</a:t>
            </a:r>
            <a:r>
              <a:rPr lang="en-US" i="0" dirty="0" smtClean="0">
                <a:solidFill>
                  <a:srgbClr val="FFFFCC"/>
                </a:solidFill>
              </a:rPr>
              <a:t>“distance map” approach</a:t>
            </a:r>
            <a:endParaRPr lang="en-US" i="0" dirty="0">
              <a:solidFill>
                <a:srgbClr val="FFFFCC"/>
              </a:solidFill>
            </a:endParaRPr>
          </a:p>
        </p:txBody>
      </p:sp>
      <p:sp>
        <p:nvSpPr>
          <p:cNvPr id="25" name="Rectangle 24"/>
          <p:cNvSpPr/>
          <p:nvPr/>
        </p:nvSpPr>
        <p:spPr>
          <a:xfrm>
            <a:off x="6508260" y="3239869"/>
            <a:ext cx="2489784" cy="646331"/>
          </a:xfrm>
          <a:prstGeom prst="rect">
            <a:avLst/>
          </a:prstGeom>
        </p:spPr>
        <p:txBody>
          <a:bodyPr wrap="none">
            <a:spAutoFit/>
          </a:bodyPr>
          <a:lstStyle/>
          <a:p>
            <a:r>
              <a:rPr lang="en-US" dirty="0" smtClean="0"/>
              <a:t>e.g., Menden-</a:t>
            </a:r>
            <a:r>
              <a:rPr lang="en-US" dirty="0" err="1" smtClean="0"/>
              <a:t>Deuer</a:t>
            </a:r>
            <a:r>
              <a:rPr lang="en-US" dirty="0" smtClean="0"/>
              <a:t> </a:t>
            </a:r>
          </a:p>
          <a:p>
            <a:pPr algn="r"/>
            <a:r>
              <a:rPr lang="en-US" dirty="0" smtClean="0"/>
              <a:t>&amp; </a:t>
            </a:r>
            <a:r>
              <a:rPr lang="en-US" dirty="0" err="1" smtClean="0"/>
              <a:t>Lessard</a:t>
            </a:r>
            <a:r>
              <a:rPr lang="en-US" dirty="0" smtClean="0"/>
              <a:t> </a:t>
            </a:r>
            <a:r>
              <a:rPr lang="en-US" dirty="0"/>
              <a:t>2000</a:t>
            </a:r>
          </a:p>
        </p:txBody>
      </p:sp>
      <p:grpSp>
        <p:nvGrpSpPr>
          <p:cNvPr id="26" name="Group 51"/>
          <p:cNvGrpSpPr>
            <a:grpSpLocks/>
          </p:cNvGrpSpPr>
          <p:nvPr/>
        </p:nvGrpSpPr>
        <p:grpSpPr bwMode="auto">
          <a:xfrm>
            <a:off x="1111409" y="4581903"/>
            <a:ext cx="1936750" cy="1458913"/>
            <a:chOff x="720" y="912"/>
            <a:chExt cx="1220" cy="919"/>
          </a:xfrm>
        </p:grpSpPr>
        <p:pic>
          <p:nvPicPr>
            <p:cNvPr id="28" name="Picture 9" descr="IFCB1_2007_043_203011_45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 y="912"/>
              <a:ext cx="47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CC"/>
                  </a:solidFill>
                  <a:miter lim="800000"/>
                  <a:headEnd/>
                  <a:tailEnd/>
                </a14:hiddenLine>
              </a:ext>
            </a:extLst>
          </p:spPr>
        </p:pic>
        <p:pic>
          <p:nvPicPr>
            <p:cNvPr id="29" name="Picture 11" descr="IFCB1_2007_058_082551_8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 y="1200"/>
              <a:ext cx="795"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pic>
        <p:pic>
          <p:nvPicPr>
            <p:cNvPr id="30" name="Picture 29" descr="IFCB1_2007_146_004733_138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06" y="1365"/>
              <a:ext cx="271" cy="9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3" descr="IFCB1_2008_319_005351_217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20" y="932"/>
              <a:ext cx="720" cy="21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7" descr="2005_007_213240_105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52" y="1488"/>
              <a:ext cx="726" cy="3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8" descr="2005_048_163759_49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49" y="1200"/>
              <a:ext cx="288" cy="2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9" descr="2005_051_005242_27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0" y="1357"/>
              <a:ext cx="420" cy="474"/>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 Box 40"/>
          <p:cNvSpPr txBox="1">
            <a:spLocks noChangeArrowheads="1"/>
          </p:cNvSpPr>
          <p:nvPr/>
        </p:nvSpPr>
        <p:spPr bwMode="auto">
          <a:xfrm>
            <a:off x="605472" y="6072049"/>
            <a:ext cx="25295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i="0" dirty="0">
                <a:latin typeface="Calibri" panose="020F0502020204030204" pitchFamily="34" charset="0"/>
              </a:rPr>
              <a:t>Imaging </a:t>
            </a:r>
            <a:r>
              <a:rPr lang="en-US" i="0" dirty="0" err="1">
                <a:latin typeface="Calibri" panose="020F0502020204030204" pitchFamily="34" charset="0"/>
              </a:rPr>
              <a:t>FlowCytobot</a:t>
            </a:r>
            <a:r>
              <a:rPr lang="en-US" i="0" dirty="0">
                <a:latin typeface="Calibri" panose="020F0502020204030204" pitchFamily="34" charset="0"/>
              </a:rPr>
              <a:t> </a:t>
            </a:r>
            <a:endParaRPr lang="en-US" i="0" dirty="0" smtClean="0">
              <a:latin typeface="Calibri" panose="020F0502020204030204" pitchFamily="34" charset="0"/>
            </a:endParaRPr>
          </a:p>
        </p:txBody>
      </p:sp>
      <p:sp>
        <p:nvSpPr>
          <p:cNvPr id="36" name="Title 13"/>
          <p:cNvSpPr>
            <a:spLocks noGrp="1"/>
          </p:cNvSpPr>
          <p:nvPr>
            <p:ph type="title"/>
          </p:nvPr>
        </p:nvSpPr>
        <p:spPr>
          <a:xfrm>
            <a:off x="457200" y="152400"/>
            <a:ext cx="8229600" cy="715962"/>
          </a:xfrm>
        </p:spPr>
        <p:txBody>
          <a:bodyPr/>
          <a:lstStyle/>
          <a:p>
            <a:r>
              <a:rPr lang="en-US" dirty="0" smtClean="0">
                <a:latin typeface="Calibri" panose="020F0502020204030204" pitchFamily="34" charset="0"/>
              </a:rPr>
              <a:t>Size and biomass budgets</a:t>
            </a:r>
            <a:endParaRPr lang="en-US" dirty="0">
              <a:latin typeface="Calibri" panose="020F0502020204030204" pitchFamily="34" charset="0"/>
            </a:endParaRPr>
          </a:p>
        </p:txBody>
      </p:sp>
      <p:pic>
        <p:nvPicPr>
          <p:cNvPr id="2" name="Picture 1"/>
          <p:cNvPicPr>
            <a:picLocks noChangeAspect="1"/>
          </p:cNvPicPr>
          <p:nvPr/>
        </p:nvPicPr>
        <p:blipFill>
          <a:blip r:embed="rId14"/>
          <a:stretch>
            <a:fillRect/>
          </a:stretch>
        </p:blipFill>
        <p:spPr>
          <a:xfrm>
            <a:off x="6386298" y="1151861"/>
            <a:ext cx="2078916" cy="1908213"/>
          </a:xfrm>
          <a:prstGeom prst="rect">
            <a:avLst/>
          </a:prstGeom>
        </p:spPr>
      </p:pic>
      <p:cxnSp>
        <p:nvCxnSpPr>
          <p:cNvPr id="4" name="Straight Arrow Connector 3"/>
          <p:cNvCxnSpPr/>
          <p:nvPr/>
        </p:nvCxnSpPr>
        <p:spPr bwMode="auto">
          <a:xfrm flipV="1">
            <a:off x="6778070" y="2749818"/>
            <a:ext cx="339790" cy="450582"/>
          </a:xfrm>
          <a:prstGeom prst="straightConnector1">
            <a:avLst/>
          </a:prstGeom>
          <a:solidFill>
            <a:schemeClr val="accent1"/>
          </a:solidFill>
          <a:ln w="76200" cap="flat" cmpd="sng" algn="ctr">
            <a:solidFill>
              <a:srgbClr val="FFE70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6048281" y="990600"/>
            <a:ext cx="3095719" cy="369332"/>
          </a:xfrm>
          <a:prstGeom prst="rect">
            <a:avLst/>
          </a:prstGeom>
          <a:noFill/>
        </p:spPr>
        <p:txBody>
          <a:bodyPr wrap="none" rtlCol="0">
            <a:spAutoFit/>
          </a:bodyPr>
          <a:lstStyle/>
          <a:p>
            <a:r>
              <a:rPr lang="en-US" i="0" dirty="0" smtClean="0">
                <a:solidFill>
                  <a:srgbClr val="FFFFCC"/>
                </a:solidFill>
              </a:rPr>
              <a:t>Cell carbon from cell volume</a:t>
            </a:r>
            <a:endParaRPr lang="en-US" i="0" dirty="0">
              <a:solidFill>
                <a:srgbClr val="FFFFCC"/>
              </a:solidFill>
            </a:endParaRPr>
          </a:p>
        </p:txBody>
      </p:sp>
      <p:pic>
        <p:nvPicPr>
          <p:cNvPr id="38" name="Picture 37"/>
          <p:cNvPicPr>
            <a:picLocks noChangeAspect="1"/>
          </p:cNvPicPr>
          <p:nvPr/>
        </p:nvPicPr>
        <p:blipFill rotWithShape="1">
          <a:blip r:embed="rId15"/>
          <a:srcRect r="34924" b="815"/>
          <a:stretch/>
        </p:blipFill>
        <p:spPr bwMode="auto">
          <a:xfrm>
            <a:off x="3284282" y="947091"/>
            <a:ext cx="2406915" cy="2393341"/>
          </a:xfrm>
          <a:prstGeom prst="rect">
            <a:avLst/>
          </a:prstGeom>
          <a:ln>
            <a:noFill/>
          </a:ln>
          <a:extLst>
            <a:ext uri="{53640926-AAD7-44D8-BBD7-CCE9431645EC}">
              <a14:shadowObscured xmlns:a14="http://schemas.microsoft.com/office/drawing/2010/main"/>
            </a:ext>
          </a:extLst>
        </p:spPr>
      </p:pic>
      <p:pic>
        <p:nvPicPr>
          <p:cNvPr id="39" name="Picture 3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0625" y="1745865"/>
            <a:ext cx="2224871" cy="1251554"/>
          </a:xfrm>
          <a:prstGeom prst="rect">
            <a:avLst/>
          </a:prstGeom>
        </p:spPr>
      </p:pic>
      <p:pic>
        <p:nvPicPr>
          <p:cNvPr id="43" name="Picture 42"/>
          <p:cNvPicPr>
            <a:picLocks noChangeAspect="1"/>
          </p:cNvPicPr>
          <p:nvPr/>
        </p:nvPicPr>
        <p:blipFill rotWithShape="1">
          <a:blip r:embed="rId17" cstate="print">
            <a:extLst>
              <a:ext uri="{28A0092B-C50C-407E-A947-70E740481C1C}">
                <a14:useLocalDpi xmlns:a14="http://schemas.microsoft.com/office/drawing/2010/main" val="0"/>
              </a:ext>
            </a:extLst>
          </a:blip>
          <a:srcRect t="15975"/>
          <a:stretch/>
        </p:blipFill>
        <p:spPr>
          <a:xfrm>
            <a:off x="123529" y="4670347"/>
            <a:ext cx="872071" cy="1301447"/>
          </a:xfrm>
          <a:prstGeom prst="rect">
            <a:avLst/>
          </a:prstGeom>
        </p:spPr>
      </p:pic>
    </p:spTree>
    <p:custDataLst>
      <p:tags r:id="rId1"/>
    </p:custDataLst>
    <p:extLst>
      <p:ext uri="{BB962C8B-B14F-4D97-AF65-F5344CB8AC3E}">
        <p14:creationId xmlns:p14="http://schemas.microsoft.com/office/powerpoint/2010/main" val="196953580"/>
      </p:ext>
    </p:extLst>
  </p:cSld>
  <p:clrMapOvr>
    <a:masterClrMapping/>
  </p:clrMapOvr>
  <mc:AlternateContent xmlns:mc="http://schemas.openxmlformats.org/markup-compatibility/2006" xmlns:p14="http://schemas.microsoft.com/office/powerpoint/2010/main">
    <mc:Choice Requires="p14">
      <p:transition spd="slow" p14:dur="2000" advTm="84017"/>
    </mc:Choice>
    <mc:Fallback xmlns="">
      <p:transition spd="slow" advTm="840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0" grpId="0"/>
      <p:bldP spid="22" grpId="0"/>
      <p:bldP spid="23" grpId="0"/>
      <p:bldP spid="25" grpId="0"/>
      <p:bldP spid="35"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1|4.4|17.7|5|15.6|13.5"/>
</p:tagLst>
</file>

<file path=ppt/tags/tag2.xml><?xml version="1.0" encoding="utf-8"?>
<p:tagLst xmlns:a="http://schemas.openxmlformats.org/drawingml/2006/main" xmlns:r="http://schemas.openxmlformats.org/officeDocument/2006/relationships" xmlns:p="http://schemas.openxmlformats.org/presentationml/2006/main">
  <p:tag name="TIMING" val="|0.7|0.3"/>
</p:tagLst>
</file>

<file path=ppt/tags/tag3.xml><?xml version="1.0" encoding="utf-8"?>
<p:tagLst xmlns:a="http://schemas.openxmlformats.org/drawingml/2006/main" xmlns:r="http://schemas.openxmlformats.org/officeDocument/2006/relationships" xmlns:p="http://schemas.openxmlformats.org/presentationml/2006/main">
  <p:tag name="TIMING" val="|32.7"/>
</p:tagLst>
</file>

<file path=ppt/theme/theme1.xml><?xml version="1.0" encoding="utf-8"?>
<a:theme xmlns:a="http://schemas.openxmlformats.org/drawingml/2006/main" name="1_Default Design">
  <a:themeElements>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2B2B2"/>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rtlCol="0" anchor="ctr"/>
      <a:lstStyle>
        <a:defPPr algn="ct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i="0" dirty="0" smtClean="0"/>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docProps/app.xml><?xml version="1.0" encoding="utf-8"?>
<Properties xmlns="http://schemas.openxmlformats.org/officeDocument/2006/extended-properties" xmlns:vt="http://schemas.openxmlformats.org/officeDocument/2006/docPropsVTypes">
  <Template/>
  <TotalTime>23952</TotalTime>
  <Words>332</Words>
  <Application>Microsoft Office PowerPoint</Application>
  <PresentationFormat>On-screen Show (4:3)</PresentationFormat>
  <Paragraphs>69</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 Math</vt:lpstr>
      <vt:lpstr>Tahoma</vt:lpstr>
      <vt:lpstr>Wingdings</vt:lpstr>
      <vt:lpstr>1_Default Design</vt:lpstr>
      <vt:lpstr>Phytoplankton – Sosik Lab </vt:lpstr>
      <vt:lpstr>Phytoplankton – Sosik Lab </vt:lpstr>
      <vt:lpstr>https://ifcb-data.whoi.edu/SPIROPA</vt:lpstr>
      <vt:lpstr>https://tinyurl.com/IFCB998</vt:lpstr>
      <vt:lpstr>IFCB Analysis Workflow</vt:lpstr>
      <vt:lpstr>Attune data analysis and quality control</vt:lpstr>
      <vt:lpstr>Attune data analysis and quality control</vt:lpstr>
      <vt:lpstr>Attune data analysis and quality control</vt:lpstr>
      <vt:lpstr>Size and biomass budgets</vt:lpstr>
      <vt:lpstr>Size and biomass budgets – MVCO example</vt:lpstr>
      <vt:lpstr>PowerPoint Presentation</vt:lpstr>
      <vt:lpstr>PowerPoint Presentation</vt:lpstr>
      <vt:lpstr>PowerPoint Presentation</vt:lpstr>
      <vt:lpstr>PowerPoint Presentation</vt:lpstr>
    </vt:vector>
  </TitlesOfParts>
  <Company>Woods Hole Oceanographic Institution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M. Sosik</dc:creator>
  <cp:lastModifiedBy>heidi</cp:lastModifiedBy>
  <cp:revision>1106</cp:revision>
  <cp:lastPrinted>2011-08-30T14:17:47Z</cp:lastPrinted>
  <dcterms:created xsi:type="dcterms:W3CDTF">2010-01-07T13:45:31Z</dcterms:created>
  <dcterms:modified xsi:type="dcterms:W3CDTF">2018-11-28T19:50:01Z</dcterms:modified>
</cp:coreProperties>
</file>