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1" r:id="rId4"/>
    <p:sldId id="257" r:id="rId5"/>
    <p:sldId id="259" r:id="rId6"/>
    <p:sldId id="266" r:id="rId7"/>
    <p:sldId id="282" r:id="rId8"/>
    <p:sldId id="283" r:id="rId9"/>
    <p:sldId id="278" r:id="rId10"/>
    <p:sldId id="267" r:id="rId11"/>
    <p:sldId id="268" r:id="rId12"/>
    <p:sldId id="269" r:id="rId13"/>
    <p:sldId id="270" r:id="rId14"/>
    <p:sldId id="271" r:id="rId15"/>
    <p:sldId id="284" r:id="rId16"/>
    <p:sldId id="285" r:id="rId17"/>
    <p:sldId id="286" r:id="rId18"/>
    <p:sldId id="279" r:id="rId19"/>
    <p:sldId id="272" r:id="rId20"/>
    <p:sldId id="287" r:id="rId21"/>
    <p:sldId id="280" r:id="rId22"/>
    <p:sldId id="281" r:id="rId23"/>
    <p:sldId id="262" r:id="rId24"/>
    <p:sldId id="263" r:id="rId25"/>
    <p:sldId id="264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5" autoAdjust="0"/>
    <p:restoredTop sz="86408" autoAdjust="0"/>
  </p:normalViewPr>
  <p:slideViewPr>
    <p:cSldViewPr>
      <p:cViewPr>
        <p:scale>
          <a:sx n="50" d="100"/>
          <a:sy n="50" d="100"/>
        </p:scale>
        <p:origin x="-10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7BD4A-5B11-4BC4-8733-B298A25FA5A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3098E-E74D-4F52-B4DE-C737AE20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098E-E74D-4F52-B4DE-C737AE2083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901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035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483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062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136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22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0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613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6016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6306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3D5F-761B-4046-A6E0-282303DC467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11/28/2018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7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47697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Shelfbreak frontal dynamics: mechanisms of upwelling, net community production, and ecological implications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0922" y="3066871"/>
            <a:ext cx="3346878" cy="3638729"/>
            <a:chOff x="5720922" y="2353270"/>
            <a:chExt cx="3346878" cy="3638729"/>
          </a:xfrm>
        </p:grpSpPr>
        <p:sp>
          <p:nvSpPr>
            <p:cNvPr id="15" name="TextBox 14"/>
            <p:cNvSpPr txBox="1"/>
            <p:nvPr/>
          </p:nvSpPr>
          <p:spPr>
            <a:xfrm>
              <a:off x="5720922" y="4791670"/>
              <a:ext cx="33468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Linder et al. 2004</a:t>
              </a:r>
            </a:p>
            <a:p>
              <a:pPr algn="ctr"/>
              <a:r>
                <a:rPr lang="en-US" dirty="0" smtClean="0"/>
                <a:t>Gawarkiewicz and Chapman 1992</a:t>
              </a:r>
            </a:p>
            <a:p>
              <a:pPr algn="ctr"/>
              <a:r>
                <a:rPr lang="en-US" dirty="0"/>
                <a:t>Chapman and Lentz </a:t>
              </a:r>
              <a:r>
                <a:rPr lang="en-US" dirty="0" smtClean="0"/>
                <a:t>1994</a:t>
              </a:r>
            </a:p>
            <a:p>
              <a:pPr algn="ctr"/>
              <a:r>
                <a:rPr lang="en-US" dirty="0" smtClean="0"/>
                <a:t>Zhang et al. 2011</a:t>
              </a:r>
              <a:endParaRPr lang="en-US" dirty="0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867" y="2353270"/>
              <a:ext cx="3065333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50353" y="2987040"/>
            <a:ext cx="5215890" cy="3108960"/>
            <a:chOff x="250353" y="2225040"/>
            <a:chExt cx="5215890" cy="3108960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8" t="21296" r="11582" b="12037"/>
            <a:stretch/>
          </p:blipFill>
          <p:spPr bwMode="auto">
            <a:xfrm rot="10800000">
              <a:off x="250353" y="2338982"/>
              <a:ext cx="2743200" cy="20085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82812" y="4486870"/>
              <a:ext cx="1678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Ryan et al. 1999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447800" y="2225040"/>
              <a:ext cx="4018443" cy="3108960"/>
              <a:chOff x="1447800" y="2204442"/>
              <a:chExt cx="4018443" cy="3108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06" b="1530"/>
              <a:stretch/>
            </p:blipFill>
            <p:spPr bwMode="auto">
              <a:xfrm>
                <a:off x="3085398" y="2204442"/>
                <a:ext cx="2380845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505200" y="4944070"/>
                <a:ext cx="179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Marra</a:t>
                </a:r>
                <a:r>
                  <a:rPr lang="en-US" dirty="0" smtClean="0"/>
                  <a:t> et al. 1990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1447800" y="2514600"/>
                <a:ext cx="1905000" cy="5334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" name="Straight Connector 5"/>
          <p:cNvCxnSpPr/>
          <p:nvPr/>
        </p:nvCxnSpPr>
        <p:spPr>
          <a:xfrm>
            <a:off x="1371600" y="3657600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590800"/>
            <a:ext cx="8449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Satellite ocean color (Chl)             In situ Chl a                           Upwelling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1" y="381000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21</a:t>
            </a:r>
          </a:p>
          <a:p>
            <a:r>
              <a:rPr lang="en-US" sz="2800" dirty="0" smtClean="0"/>
              <a:t>Front offshore</a:t>
            </a:r>
          </a:p>
          <a:p>
            <a:endParaRPr lang="en-US" sz="2800" dirty="0"/>
          </a:p>
          <a:p>
            <a:r>
              <a:rPr lang="en-US" sz="2800" dirty="0" smtClean="0"/>
              <a:t>Fluor inshore,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2057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Front offshore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endParaRPr lang="en-US" sz="2800" dirty="0"/>
          </a:p>
          <a:p>
            <a:r>
              <a:rPr lang="en-US" sz="2800" i="1" dirty="0" smtClean="0"/>
              <a:t>Phaeocystis</a:t>
            </a:r>
            <a:r>
              <a:rPr lang="en-US" sz="2800" dirty="0" smtClean="0"/>
              <a:t> </a:t>
            </a:r>
            <a:r>
              <a:rPr lang="en-US" sz="2800" dirty="0" smtClean="0"/>
              <a:t>bloom inshore, </a:t>
            </a:r>
            <a:r>
              <a:rPr lang="en-US" sz="2800" dirty="0" err="1" smtClean="0"/>
              <a:t>fluor</a:t>
            </a:r>
            <a:r>
              <a:rPr lang="en-US" sz="2800" dirty="0" smtClean="0"/>
              <a:t>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45318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318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1905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25</a:t>
            </a:r>
          </a:p>
          <a:p>
            <a:r>
              <a:rPr lang="en-US" sz="2800" dirty="0" smtClean="0"/>
              <a:t>Ring streamer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r>
              <a:rPr lang="en-US" sz="2800" dirty="0" smtClean="0"/>
              <a:t>inshore, offshore</a:t>
            </a:r>
          </a:p>
          <a:p>
            <a:endParaRPr lang="en-US" sz="2800" dirty="0"/>
          </a:p>
          <a:p>
            <a:r>
              <a:rPr lang="en-US" sz="2800" dirty="0" smtClean="0"/>
              <a:t>Phaeocystis </a:t>
            </a:r>
            <a:r>
              <a:rPr lang="en-US" sz="2800" dirty="0" smtClean="0"/>
              <a:t>in BBL</a:t>
            </a:r>
          </a:p>
          <a:p>
            <a:endParaRPr lang="en-US" sz="2800" dirty="0"/>
          </a:p>
          <a:p>
            <a:r>
              <a:rPr lang="en-US" sz="2800" dirty="0" smtClean="0"/>
              <a:t>Fluor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67000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2057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Ring streamer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endParaRPr lang="en-US" sz="2800" dirty="0"/>
          </a:p>
          <a:p>
            <a:r>
              <a:rPr lang="en-US" sz="2800" dirty="0" smtClean="0"/>
              <a:t>Phaeocystis </a:t>
            </a:r>
            <a:r>
              <a:rPr lang="en-US" sz="2800" dirty="0" smtClean="0"/>
              <a:t>in BBL</a:t>
            </a:r>
          </a:p>
          <a:p>
            <a:endParaRPr lang="en-US" sz="2800" dirty="0"/>
          </a:p>
          <a:p>
            <a:r>
              <a:rPr lang="en-US" sz="2800" dirty="0" smtClean="0"/>
              <a:t>Fluor inshore (high 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),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-190500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DAVPR data:</a:t>
            </a:r>
            <a:r>
              <a:rPr lang="en-US" sz="4000" baseline="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 spatial composites</a:t>
            </a:r>
            <a:endParaRPr lang="en-US" sz="40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1EFFFF-6D9E-4718-9A52-A292A238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"/>
            <a:ext cx="9144000" cy="628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938D67-1167-4437-B2E1-BDE83BC91ABE}"/>
              </a:ext>
            </a:extLst>
          </p:cNvPr>
          <p:cNvSpPr txBox="1"/>
          <p:nvPr/>
        </p:nvSpPr>
        <p:spPr>
          <a:xfrm>
            <a:off x="275035" y="1552580"/>
            <a:ext cx="223956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31722E-FEC4-43BF-BDAF-B2CDCD0DF88A}"/>
              </a:ext>
            </a:extLst>
          </p:cNvPr>
          <p:cNvSpPr txBox="1"/>
          <p:nvPr/>
        </p:nvSpPr>
        <p:spPr>
          <a:xfrm>
            <a:off x="5225654" y="155257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Salinity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EE2064-1837-4A4F-AE2D-39FFED6F8BDD}"/>
              </a:ext>
            </a:extLst>
          </p:cNvPr>
          <p:cNvSpPr txBox="1"/>
          <p:nvPr/>
        </p:nvSpPr>
        <p:spPr>
          <a:xfrm>
            <a:off x="275035" y="306511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7CF72E-569D-4E5E-A766-62A5923661A3}"/>
              </a:ext>
            </a:extLst>
          </p:cNvPr>
          <p:cNvSpPr txBox="1"/>
          <p:nvPr/>
        </p:nvSpPr>
        <p:spPr>
          <a:xfrm>
            <a:off x="5225654" y="306511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Oxygen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4BC625-0A99-4B3F-9E7C-07231BD6E1E4}"/>
              </a:ext>
            </a:extLst>
          </p:cNvPr>
          <p:cNvSpPr txBox="1"/>
          <p:nvPr/>
        </p:nvSpPr>
        <p:spPr>
          <a:xfrm>
            <a:off x="275035" y="4640835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Chlorophyll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4E11BE-C271-4949-B610-A9ABF038144B}"/>
              </a:ext>
            </a:extLst>
          </p:cNvPr>
          <p:cNvSpPr txBox="1"/>
          <p:nvPr/>
        </p:nvSpPr>
        <p:spPr>
          <a:xfrm>
            <a:off x="5225654" y="4640834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Turbidity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6C76D6-8DE1-4301-8B15-F5D210A2A2F3}"/>
              </a:ext>
            </a:extLst>
          </p:cNvPr>
          <p:cNvSpPr txBox="1"/>
          <p:nvPr/>
        </p:nvSpPr>
        <p:spPr>
          <a:xfrm>
            <a:off x="275035" y="5791200"/>
            <a:ext cx="206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#CTD Casts/Station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0BBCEF-9D12-457A-A62B-AB87C54109B6}"/>
              </a:ext>
            </a:extLst>
          </p:cNvPr>
          <p:cNvSpPr txBox="1"/>
          <p:nvPr/>
        </p:nvSpPr>
        <p:spPr>
          <a:xfrm>
            <a:off x="5225653" y="5791200"/>
            <a:ext cx="206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#VPR Casts/Station</a:t>
            </a:r>
          </a:p>
        </p:txBody>
      </p:sp>
    </p:spTree>
    <p:extLst>
      <p:ext uri="{BB962C8B-B14F-4D97-AF65-F5344CB8AC3E}">
        <p14:creationId xmlns:p14="http://schemas.microsoft.com/office/powerpoint/2010/main" val="3680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-190500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DAVPR data: spatial composites</a:t>
            </a:r>
            <a:endParaRPr lang="en-US" sz="28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2C24F1-3072-4B3C-87F4-197FDA3E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91440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AE04F8-E15C-4FE8-8C80-5E86C67704E9}"/>
              </a:ext>
            </a:extLst>
          </p:cNvPr>
          <p:cNvSpPr txBox="1"/>
          <p:nvPr/>
        </p:nvSpPr>
        <p:spPr>
          <a:xfrm>
            <a:off x="275035" y="1524000"/>
            <a:ext cx="16537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Phaeocystis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EF4F8-3748-4369-BDD0-A64A7F8712B3}"/>
              </a:ext>
            </a:extLst>
          </p:cNvPr>
          <p:cNvSpPr txBox="1"/>
          <p:nvPr/>
        </p:nvSpPr>
        <p:spPr>
          <a:xfrm>
            <a:off x="5239941" y="1497661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Calanus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6AA06A-A6C9-40B4-A3E3-90992760D0B0}"/>
              </a:ext>
            </a:extLst>
          </p:cNvPr>
          <p:cNvSpPr txBox="1"/>
          <p:nvPr/>
        </p:nvSpPr>
        <p:spPr>
          <a:xfrm>
            <a:off x="275035" y="2750403"/>
            <a:ext cx="182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Small Copepods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ABA22-68A7-4764-9EE5-618A5843B844}"/>
              </a:ext>
            </a:extLst>
          </p:cNvPr>
          <p:cNvSpPr txBox="1"/>
          <p:nvPr/>
        </p:nvSpPr>
        <p:spPr>
          <a:xfrm>
            <a:off x="5239941" y="3057529"/>
            <a:ext cx="230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Chaetognaths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9A0055-7479-4D51-AC92-D24A9ED178A5}"/>
              </a:ext>
            </a:extLst>
          </p:cNvPr>
          <p:cNvSpPr txBox="1"/>
          <p:nvPr/>
        </p:nvSpPr>
        <p:spPr>
          <a:xfrm>
            <a:off x="275035" y="4567535"/>
            <a:ext cx="16537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Diatoms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5CE9DF-8912-41E2-B001-429B56110A2B}"/>
              </a:ext>
            </a:extLst>
          </p:cNvPr>
          <p:cNvSpPr txBox="1"/>
          <p:nvPr/>
        </p:nvSpPr>
        <p:spPr>
          <a:xfrm>
            <a:off x="5239941" y="4617398"/>
            <a:ext cx="215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Echinoderms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67F560-0860-4E9F-B4F7-39808622E63C}"/>
              </a:ext>
            </a:extLst>
          </p:cNvPr>
          <p:cNvSpPr txBox="1"/>
          <p:nvPr/>
        </p:nvSpPr>
        <p:spPr>
          <a:xfrm>
            <a:off x="275035" y="6124579"/>
            <a:ext cx="165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Fecal Strings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087C67-3B90-4A9A-8077-55C80531A5E5}"/>
              </a:ext>
            </a:extLst>
          </p:cNvPr>
          <p:cNvSpPr txBox="1"/>
          <p:nvPr/>
        </p:nvSpPr>
        <p:spPr>
          <a:xfrm>
            <a:off x="5239941" y="6124578"/>
            <a:ext cx="215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>
                <a:solidFill>
                  <a:prstClr val="black"/>
                </a:solidFill>
              </a:rPr>
              <a:t>Foraminifera</a:t>
            </a:r>
          </a:p>
        </p:txBody>
      </p:sp>
    </p:spTree>
    <p:extLst>
      <p:ext uri="{BB962C8B-B14F-4D97-AF65-F5344CB8AC3E}">
        <p14:creationId xmlns:p14="http://schemas.microsoft.com/office/powerpoint/2010/main" val="23040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2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DAVPR data: spatial composites</a:t>
            </a:r>
            <a:endParaRPr lang="en-US" sz="40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A14E4D-21BF-489A-95F7-C8E31181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743"/>
            <a:ext cx="9144000" cy="4928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C1FDE6-8D9A-46A7-B71E-921A926324D2}"/>
              </a:ext>
            </a:extLst>
          </p:cNvPr>
          <p:cNvSpPr txBox="1"/>
          <p:nvPr/>
        </p:nvSpPr>
        <p:spPr>
          <a:xfrm>
            <a:off x="275035" y="1945821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Gelatinous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5FD3D7-104F-4C2E-8B2C-D0A830CC8839}"/>
              </a:ext>
            </a:extLst>
          </p:cNvPr>
          <p:cNvSpPr txBox="1"/>
          <p:nvPr/>
        </p:nvSpPr>
        <p:spPr>
          <a:xfrm>
            <a:off x="5282804" y="1910439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Krill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74D4D8-9588-4F63-AA59-3FB2626D95AF}"/>
              </a:ext>
            </a:extLst>
          </p:cNvPr>
          <p:cNvSpPr txBox="1"/>
          <p:nvPr/>
        </p:nvSpPr>
        <p:spPr>
          <a:xfrm>
            <a:off x="275035" y="3533779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Larvaceans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F28674-2D7A-4481-9C94-9EDCAD602704}"/>
              </a:ext>
            </a:extLst>
          </p:cNvPr>
          <p:cNvSpPr txBox="1"/>
          <p:nvPr/>
        </p:nvSpPr>
        <p:spPr>
          <a:xfrm>
            <a:off x="5334000" y="3581400"/>
            <a:ext cx="20323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Marine Snow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6A3F73-A68D-4545-97B2-0D5FB4A28CD9}"/>
              </a:ext>
            </a:extLst>
          </p:cNvPr>
          <p:cNvSpPr txBox="1"/>
          <p:nvPr/>
        </p:nvSpPr>
        <p:spPr>
          <a:xfrm>
            <a:off x="275035" y="5121737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Pteropods</a:t>
            </a:r>
          </a:p>
        </p:txBody>
      </p:sp>
    </p:spTree>
    <p:extLst>
      <p:ext uri="{BB962C8B-B14F-4D97-AF65-F5344CB8AC3E}">
        <p14:creationId xmlns:p14="http://schemas.microsoft.com/office/powerpoint/2010/main" val="13983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92" t="14821" r="5095" b="3684"/>
          <a:stretch/>
        </p:blipFill>
        <p:spPr bwMode="auto">
          <a:xfrm>
            <a:off x="4648200" y="3429000"/>
            <a:ext cx="4373361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30" t="16105" r="5890" b="6554"/>
          <a:stretch/>
        </p:blipFill>
        <p:spPr bwMode="auto">
          <a:xfrm>
            <a:off x="5105400" y="152400"/>
            <a:ext cx="356517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2" y="1200150"/>
            <a:ext cx="2956742" cy="2743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-990600"/>
            <a:ext cx="4518919" cy="312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regional</a:t>
            </a:r>
            <a:r>
              <a:rPr lang="en-US" sz="4000" baseline="0" dirty="0" smtClean="0"/>
              <a:t> </a:t>
            </a:r>
            <a:r>
              <a:rPr lang="en-US" sz="4000" i="1" baseline="0" dirty="0" smtClean="0"/>
              <a:t>Phaeocystis</a:t>
            </a:r>
            <a:r>
              <a:rPr lang="en-US" sz="4000" baseline="0" dirty="0" smtClean="0"/>
              <a:t> bloom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9124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April 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253" y="2286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VPR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581400"/>
            <a:ext cx="23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VPR optical backscatter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3327" r="28790" b="3443"/>
          <a:stretch/>
        </p:blipFill>
        <p:spPr>
          <a:xfrm>
            <a:off x="1712805" y="4016081"/>
            <a:ext cx="24019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204" r="6787" b="5015"/>
          <a:stretch/>
        </p:blipFill>
        <p:spPr bwMode="auto">
          <a:xfrm>
            <a:off x="3893123" y="0"/>
            <a:ext cx="448887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3352800" cy="3763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 for how bottom boundary layer turbulence could sustain a regional bloom of </a:t>
            </a:r>
            <a:r>
              <a:rPr lang="en-US" sz="3600" i="1" dirty="0" smtClean="0"/>
              <a:t>Phaeocystis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82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6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25942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1" y="5221337"/>
            <a:ext cx="260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8119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3867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199" y="1600200"/>
            <a:ext cx="248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CHL climatology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2919948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is there no mean enhancement of chlorophyll at the shelf break front?</a:t>
            </a:r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Top-down control by zooplankton grazing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dirty="0"/>
              <a:t>S</a:t>
            </a:r>
            <a:r>
              <a:rPr lang="en-US" sz="2400" dirty="0" smtClean="0"/>
              <a:t>patial </a:t>
            </a:r>
            <a:r>
              <a:rPr lang="en-US" sz="2400" dirty="0"/>
              <a:t>and </a:t>
            </a:r>
            <a:r>
              <a:rPr lang="en-US" sz="2400" dirty="0" smtClean="0"/>
              <a:t>temporal intermittency </a:t>
            </a:r>
            <a:r>
              <a:rPr lang="en-US" sz="2400" dirty="0"/>
              <a:t>of </a:t>
            </a:r>
            <a:r>
              <a:rPr lang="en-US" sz="2400" dirty="0" smtClean="0"/>
              <a:t>the upwelling </a:t>
            </a:r>
            <a:r>
              <a:rPr lang="en-US" sz="2400" dirty="0"/>
              <a:t>events causes their net impact to be smoothed out in long-term </a:t>
            </a:r>
            <a:r>
              <a:rPr lang="en-US" sz="2400" dirty="0" smtClean="0"/>
              <a:t>means.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7204" y="621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2013, JGR</a:t>
            </a:r>
            <a:endParaRPr lang="en-US" dirty="0"/>
          </a:p>
        </p:txBody>
      </p:sp>
      <p:pic>
        <p:nvPicPr>
          <p:cNvPr id="2050" name="Picture 2" descr="Weifeng Gordon Z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2" y="152400"/>
            <a:ext cx="1628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42" y="0"/>
            <a:ext cx="529715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1020"/>
            <a:ext cx="2743200" cy="3636579"/>
          </a:xfrm>
        </p:spPr>
        <p:txBody>
          <a:bodyPr/>
          <a:lstStyle/>
          <a:p>
            <a:r>
              <a:rPr lang="en-US" dirty="0" smtClean="0"/>
              <a:t>Composite nutrient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914400"/>
            <a:ext cx="9144000" cy="48107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Nutrient</a:t>
            </a:r>
            <a:r>
              <a:rPr lang="en-US" baseline="0" dirty="0" smtClean="0"/>
              <a:t>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1676400"/>
                <a:ext cx="6810391" cy="411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𝑝𝑖𝑐𝑜</m:t>
                          </m:r>
                          <m:r>
                            <a:rPr lang="en-US" i="1">
                              <a:latin typeface="Cambria Math"/>
                            </a:rPr>
                            <m:t>_</m:t>
                          </m:r>
                          <m:r>
                            <a:rPr lang="en-US" i="1">
                              <a:latin typeface="Cambria Math"/>
                            </a:rPr>
                            <m:t>𝑛𝑎𝑛𝑜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&lt;20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&gt;20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             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𝑔𝑟𝑜𝑤𝑡h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𝑔𝑟𝑎𝑧𝑖𝑛𝑔</m:t>
                      </m:r>
                      <m:r>
                        <a:rPr lang="en-US" i="1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𝑔𝑟𝑎𝑧𝑖𝑛𝑔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𝑑𝐶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𝑖𝑛𝑖𝑡𝑖𝑎𝑙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𝑔𝑟𝑜𝑤𝑡h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=? </m:t>
                      </m:r>
                      <m:sPre>
                        <m:sPrePr>
                          <m:ctrlPr>
                            <a:rPr lang="en-US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14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76400"/>
                <a:ext cx="6810391" cy="41104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077624"/>
                <a:ext cx="9144000" cy="555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2000" dirty="0" smtClean="0"/>
                  <a:t>A suite </a:t>
                </a:r>
                <a:r>
                  <a:rPr lang="en-US" sz="2000" dirty="0"/>
                  <a:t>of rate estimates will be available to constrain the model 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Volumetric photosynthetic rate: size-fractionated</a:t>
                </a:r>
                <a:r>
                  <a:rPr lang="en-US" sz="2000" baseline="30000" dirty="0"/>
                  <a:t> 14</a:t>
                </a:r>
                <a:r>
                  <a:rPr lang="en-US" sz="2000" dirty="0"/>
                  <a:t>C 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Specific phytoplankton growth rates: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total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pico_nano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micro</a:t>
                </a:r>
                <a:r>
                  <a:rPr lang="en-US" sz="2000" dirty="0"/>
                  <a:t>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Volumetric grazing rate: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𝑝𝑖𝑐𝑜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𝑛𝑎𝑛𝑜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𝑚𝑖𝑐𝑟𝑜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 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Specific grazing rates: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total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pico_nano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micro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  	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Gross primary production 			                            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-2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Net community production 			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-2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/>
                  <a:t>]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624"/>
                <a:ext cx="9144000" cy="5551776"/>
              </a:xfrm>
              <a:prstGeom prst="rect">
                <a:avLst/>
              </a:prstGeom>
              <a:blipFill rotWithShape="1">
                <a:blip r:embed="rId2"/>
                <a:stretch>
                  <a:fillRect l="-667" b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Synthesis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41822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Interdisciplinary science of a highly productive frontal region: physics, chemistry, biology.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 Use of OOI assets together with shipboard observations for adaptive sampling.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3 Impact of what is learned on stewardship of living marine resources, with specific connection to </a:t>
            </a:r>
          </a:p>
          <a:p>
            <a:r>
              <a:rPr lang="en-US" sz="2800" dirty="0"/>
              <a:t>the fishing community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4 Summary of the projects highlights &amp; scientific conclusions.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ceanobservatories.org/wp-content/uploads/2011/04/NEObsMap_110914_stat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5"/>
          <a:stretch/>
        </p:blipFill>
        <p:spPr bwMode="auto">
          <a:xfrm>
            <a:off x="152397" y="2331947"/>
            <a:ext cx="3200400" cy="287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4354039"/>
            <a:ext cx="2655831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47697"/>
            <a:ext cx="8991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Shelfbreak frontal dynamics: mechanisms of upwelling, net community production, and ecological implications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sz="2000" dirty="0" smtClean="0"/>
              <a:t>Dennis McGillicuddy, Heidi Sosik, Gordon Zhang (WHOI)</a:t>
            </a:r>
          </a:p>
          <a:p>
            <a:pPr algn="ctr"/>
            <a:r>
              <a:rPr lang="en-US" sz="2000" dirty="0" smtClean="0"/>
              <a:t>Walker Smith (VIMS)</a:t>
            </a:r>
            <a:r>
              <a:rPr lang="en-US" sz="2000" dirty="0"/>
              <a:t> </a:t>
            </a:r>
            <a:r>
              <a:rPr lang="en-US" sz="2000" dirty="0" smtClean="0"/>
              <a:t>Rachel Stanley (Wellesley College)</a:t>
            </a:r>
          </a:p>
          <a:p>
            <a:pPr algn="ctr"/>
            <a:r>
              <a:rPr lang="en-US" sz="2000" dirty="0" smtClean="0"/>
              <a:t>Jefferson Turner, Christian </a:t>
            </a:r>
            <a:r>
              <a:rPr lang="en-US" sz="2000" dirty="0" err="1" smtClean="0"/>
              <a:t>Petitpas</a:t>
            </a:r>
            <a:r>
              <a:rPr lang="en-US" sz="2000" dirty="0"/>
              <a:t> </a:t>
            </a:r>
            <a:r>
              <a:rPr lang="en-US" sz="2000" dirty="0" smtClean="0"/>
              <a:t>(UMass Dartmouth)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203" y="5452348"/>
            <a:ext cx="215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NSF Ocean Observatory Initiative Pioneer Array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24000" y="4038600"/>
            <a:ext cx="68580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5" y="2834640"/>
            <a:ext cx="4487865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Image result for ns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sf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95" y="1143000"/>
            <a:ext cx="11816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2954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: Upwelling at the shelfbreak front results from a combination of (1) onshore interior flow driven by </a:t>
            </a:r>
            <a:r>
              <a:rPr lang="en-US" dirty="0" smtClean="0"/>
              <a:t>an along-shelf </a:t>
            </a:r>
            <a:r>
              <a:rPr lang="en-US" dirty="0"/>
              <a:t>pressure gradient, (2) convergence in the bottom boundary layer, (3) vortex stretching </a:t>
            </a:r>
            <a:r>
              <a:rPr lang="en-US" dirty="0" smtClean="0"/>
              <a:t>driven by </a:t>
            </a:r>
            <a:r>
              <a:rPr lang="en-US" dirty="0"/>
              <a:t>frontal meandering and </a:t>
            </a:r>
            <a:r>
              <a:rPr lang="en-US" dirty="0" smtClean="0"/>
              <a:t>associated mesoscale / submesoscale </a:t>
            </a:r>
            <a:r>
              <a:rPr lang="en-US" dirty="0"/>
              <a:t>dynamics, and (4) Ekman divergence </a:t>
            </a:r>
            <a:r>
              <a:rPr lang="en-US" dirty="0" smtClean="0"/>
              <a:t>in the </a:t>
            </a:r>
            <a:r>
              <a:rPr lang="en-US" dirty="0"/>
              <a:t>surface boundary layer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: These upwelling processes result in local enhancement of nutrient fluxes into the euphotic zone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: Enhanced nutrient availability stimulates increased primary productivity in the front and leads </a:t>
            </a:r>
            <a:r>
              <a:rPr lang="en-US" dirty="0" smtClean="0"/>
              <a:t>to changes </a:t>
            </a:r>
            <a:r>
              <a:rPr lang="en-US" dirty="0"/>
              <a:t>in the phytoplankton species assemblage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4a</a:t>
            </a:r>
            <a:r>
              <a:rPr lang="en-US" dirty="0"/>
              <a:t>: Autotrophic biomass does not accumulate in areas of frontal upwelling because of </a:t>
            </a:r>
            <a:r>
              <a:rPr lang="en-US" dirty="0" smtClean="0"/>
              <a:t>zooplankton grazing</a:t>
            </a:r>
            <a:r>
              <a:rPr lang="en-US" dirty="0"/>
              <a:t>; this grazer-mediated control is reflected in both zooplankton biomass and species composition.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4b</a:t>
            </a:r>
            <a:r>
              <a:rPr lang="en-US" dirty="0"/>
              <a:t>: Autotrophic biomass does accumulate in areas of frontal upwelling, but the spatial and </a:t>
            </a:r>
            <a:r>
              <a:rPr lang="en-US" dirty="0" smtClean="0"/>
              <a:t>temporal intermittency </a:t>
            </a:r>
            <a:r>
              <a:rPr lang="en-US" dirty="0"/>
              <a:t>of these events causes their net impact to be smoothed out in long-term means of </a:t>
            </a:r>
            <a:r>
              <a:rPr lang="en-US" dirty="0" smtClean="0"/>
              <a:t>historical observations </a:t>
            </a:r>
            <a:r>
              <a:rPr lang="en-US" dirty="0"/>
              <a:t>of nutrients and chlorophyll.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3826" r="2273" b="20994"/>
          <a:stretch/>
        </p:blipFill>
        <p:spPr bwMode="auto">
          <a:xfrm>
            <a:off x="0" y="1371600"/>
            <a:ext cx="9144000" cy="4909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Frontal positions (S=34.5)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1981200"/>
            <a:ext cx="8018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AR28B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1828800"/>
            <a:ext cx="1676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2590800"/>
            <a:ext cx="1676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0016" y="2209800"/>
            <a:ext cx="2806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12-13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 Offshore 13-14</a:t>
            </a:r>
          </a:p>
          <a:p>
            <a:pPr algn="r"/>
            <a:r>
              <a:rPr lang="en-US" dirty="0" smtClean="0"/>
              <a:t>movement        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Ring  streamer  12</a:t>
            </a:r>
            <a:endParaRPr lang="en-US" dirty="0"/>
          </a:p>
          <a:p>
            <a:pPr algn="r"/>
            <a:r>
              <a:rPr lang="en-US" dirty="0" smtClean="0"/>
              <a:t>   Onshore movement 10-11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0" y="1371600"/>
            <a:ext cx="1981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10784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23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84" y="304800"/>
            <a:ext cx="1705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1136 GMT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1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23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84" y="304800"/>
            <a:ext cx="1705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2347 GMT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73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2500" r="2884" b="5769"/>
          <a:stretch/>
        </p:blipFill>
        <p:spPr bwMode="auto">
          <a:xfrm>
            <a:off x="1841865" y="0"/>
            <a:ext cx="593053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1" y="381000"/>
            <a:ext cx="144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17</a:t>
            </a:r>
          </a:p>
          <a:p>
            <a:r>
              <a:rPr lang="en-US" sz="2800" dirty="0" smtClean="0"/>
              <a:t>Front inshore</a:t>
            </a:r>
          </a:p>
          <a:p>
            <a:endParaRPr lang="en-US" sz="2800" dirty="0"/>
          </a:p>
          <a:p>
            <a:r>
              <a:rPr lang="en-US" sz="2800" dirty="0" smtClean="0"/>
              <a:t>Fluor inshore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61046306-6A6D-4ACF-ADCE-557D0BD23949}" vid="{3A8C33B7-1D3B-48D6-8079-41F582261A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796</Words>
  <Application>Microsoft Office PowerPoint</Application>
  <PresentationFormat>On-screen Show (4:3)</PresentationFormat>
  <Paragraphs>277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Depth</vt:lpstr>
      <vt:lpstr>PowerPoint Presentation</vt:lpstr>
      <vt:lpstr>PowerPoint Presentation</vt:lpstr>
      <vt:lpstr>PowerPoint Presentation</vt:lpstr>
      <vt:lpstr>Hypotheses</vt:lpstr>
      <vt:lpstr>Frontal positions (S=34.5)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DAVPR data: spatial composites</vt:lpstr>
      <vt:lpstr>DAVPR data: spatial composites</vt:lpstr>
      <vt:lpstr>DAVPR data: spatial composites</vt:lpstr>
      <vt:lpstr>A regional Phaeocystis bloom</vt:lpstr>
      <vt:lpstr>Conceptual model for how bottom boundary layer turbulence could sustain a regional bloom of Phaeocystis</vt:lpstr>
      <vt:lpstr>Backup</vt:lpstr>
      <vt:lpstr>Composite nutrient profiles</vt:lpstr>
      <vt:lpstr>Nutrient ratios</vt:lpstr>
      <vt:lpstr>Synthesis</vt:lpstr>
      <vt:lpstr>Synthesis (2)</vt:lpstr>
      <vt:lpstr>Outreach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</cp:lastModifiedBy>
  <cp:revision>29</cp:revision>
  <cp:lastPrinted>2018-11-26T14:12:11Z</cp:lastPrinted>
  <dcterms:created xsi:type="dcterms:W3CDTF">2017-08-11T19:56:47Z</dcterms:created>
  <dcterms:modified xsi:type="dcterms:W3CDTF">2018-11-28T12:33:08Z</dcterms:modified>
</cp:coreProperties>
</file>