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78" r:id="rId3"/>
    <p:sldId id="288" r:id="rId4"/>
    <p:sldId id="289" r:id="rId5"/>
    <p:sldId id="290" r:id="rId6"/>
    <p:sldId id="291" r:id="rId7"/>
    <p:sldId id="256" r:id="rId8"/>
    <p:sldId id="261" r:id="rId9"/>
    <p:sldId id="257" r:id="rId10"/>
    <p:sldId id="259" r:id="rId11"/>
    <p:sldId id="266" r:id="rId12"/>
    <p:sldId id="282" r:id="rId13"/>
    <p:sldId id="283" r:id="rId14"/>
    <p:sldId id="267" r:id="rId15"/>
    <p:sldId id="268" r:id="rId16"/>
    <p:sldId id="269" r:id="rId17"/>
    <p:sldId id="270" r:id="rId18"/>
    <p:sldId id="271" r:id="rId19"/>
    <p:sldId id="284" r:id="rId20"/>
    <p:sldId id="285" r:id="rId21"/>
    <p:sldId id="286" r:id="rId22"/>
    <p:sldId id="279" r:id="rId23"/>
    <p:sldId id="272" r:id="rId24"/>
    <p:sldId id="287" r:id="rId25"/>
    <p:sldId id="264" r:id="rId26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15" autoAdjust="0"/>
    <p:restoredTop sz="86408" autoAdjust="0"/>
  </p:normalViewPr>
  <p:slideViewPr>
    <p:cSldViewPr>
      <p:cViewPr>
        <p:scale>
          <a:sx n="50" d="100"/>
          <a:sy n="50" d="100"/>
        </p:scale>
        <p:origin x="-146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7BD4A-5B11-4BC4-8733-B298A25FA5AD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3098E-E74D-4F52-B4DE-C737AE208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098E-E74D-4F52-B4DE-C737AE2083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098E-E74D-4F52-B4DE-C737AE2083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6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3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2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72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6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11/29/2018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28864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11/29/2018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47083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5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11/29/2018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59019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11/29/2018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15402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11/29/2018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60355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11/29/2018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24839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11/29/2018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70620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11/29/2018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5882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58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11/29/2018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53469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11/29/2018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01368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11/29/2018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85879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11/29/2018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9227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11/29/2018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84930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11/29/2018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56134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11/29/2018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76016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11/29/2018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76306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11/29/2018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0852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4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6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8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8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4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0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3D5F-761B-4046-A6E0-282303DC4675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2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3D5F-761B-4046-A6E0-282303DC4675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37F55-9E03-48C0-B176-4BDC116C4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9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8A87A34-81AB-432B-8DAE-1953F412C12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11/29/2018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16257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4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4" t="12500" r="2884" b="5769"/>
          <a:stretch/>
        </p:blipFill>
        <p:spPr bwMode="auto">
          <a:xfrm>
            <a:off x="1841865" y="0"/>
            <a:ext cx="593053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7086600" y="381000"/>
            <a:ext cx="9144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68459" y="457200"/>
            <a:ext cx="1975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Ring streamer </a:t>
            </a:r>
          </a:p>
          <a:p>
            <a:r>
              <a:rPr lang="en-US" dirty="0" smtClean="0"/>
              <a:t>Pulls front offshore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" t="13826" r="2273" b="20994"/>
          <a:stretch/>
        </p:blipFill>
        <p:spPr bwMode="auto">
          <a:xfrm>
            <a:off x="0" y="1371600"/>
            <a:ext cx="9144000" cy="4909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Frontal positions (S=34.5)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05800" y="1981200"/>
            <a:ext cx="8018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AR28B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AR29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29400" y="1828800"/>
            <a:ext cx="1676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29400" y="2590800"/>
            <a:ext cx="16764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60016" y="2209800"/>
            <a:ext cx="28068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12-13</a:t>
            </a:r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 Offshore 13-14</a:t>
            </a:r>
          </a:p>
          <a:p>
            <a:pPr algn="r"/>
            <a:r>
              <a:rPr lang="en-US" dirty="0" smtClean="0"/>
              <a:t>movement        </a:t>
            </a:r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 smtClean="0"/>
              <a:t>Ring  streamer  12</a:t>
            </a:r>
            <a:endParaRPr lang="en-US" dirty="0"/>
          </a:p>
          <a:p>
            <a:pPr algn="r"/>
            <a:r>
              <a:rPr lang="en-US" dirty="0" smtClean="0"/>
              <a:t>   Onshore movement 10-11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91000" y="1371600"/>
            <a:ext cx="1981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24400" y="107846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~20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0238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7284" y="304800"/>
            <a:ext cx="17059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Apr 23</a:t>
            </a:r>
          </a:p>
          <a:p>
            <a:r>
              <a:rPr lang="en-US" sz="2800" dirty="0" smtClean="0"/>
              <a:t>1136 GMT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31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0238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7284" y="304800"/>
            <a:ext cx="17059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Apr 23</a:t>
            </a:r>
          </a:p>
          <a:p>
            <a:r>
              <a:rPr lang="en-US" sz="2800" dirty="0" smtClean="0"/>
              <a:t>2347 GMT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73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88318" y="457200"/>
            <a:ext cx="6303282" cy="6400800"/>
            <a:chOff x="1524000" y="457200"/>
            <a:chExt cx="6303282" cy="6400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457200"/>
              <a:ext cx="6303282" cy="64008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1981200" y="1179016"/>
              <a:ext cx="3733800" cy="4195168"/>
              <a:chOff x="1981200" y="1179016"/>
              <a:chExt cx="3733800" cy="4195168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981200" y="1219200"/>
                <a:ext cx="1122423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Temp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Sal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Density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Fluor</a:t>
                </a:r>
                <a:endParaRPr lang="en-US" sz="2400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023785" y="1179016"/>
                <a:ext cx="691215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NO</a:t>
                </a:r>
                <a:r>
                  <a:rPr lang="en-US" sz="2400" baseline="-25000" dirty="0" smtClean="0"/>
                  <a:t>3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NH</a:t>
                </a:r>
                <a:r>
                  <a:rPr lang="en-US" sz="2400" baseline="-25000" dirty="0" smtClean="0"/>
                  <a:t>4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PO</a:t>
                </a:r>
                <a:r>
                  <a:rPr lang="en-US" sz="2400" baseline="-25000" dirty="0" smtClean="0"/>
                  <a:t>4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Si</a:t>
                </a:r>
                <a:endParaRPr lang="en-US" sz="2400" dirty="0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76201" y="381000"/>
            <a:ext cx="144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Apr 17</a:t>
            </a:r>
          </a:p>
          <a:p>
            <a:r>
              <a:rPr lang="en-US" sz="2800" dirty="0" smtClean="0"/>
              <a:t>Front inshore</a:t>
            </a:r>
          </a:p>
          <a:p>
            <a:endParaRPr lang="en-US" sz="2800" dirty="0"/>
          </a:p>
          <a:p>
            <a:r>
              <a:rPr lang="en-US" sz="2800" dirty="0" smtClean="0"/>
              <a:t>Fluor inshore of front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8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88318" y="457200"/>
            <a:ext cx="6303282" cy="6400800"/>
            <a:chOff x="1524000" y="457200"/>
            <a:chExt cx="6303282" cy="6400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457200"/>
              <a:ext cx="6303282" cy="640080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981200" y="1179016"/>
              <a:ext cx="3733800" cy="4195168"/>
              <a:chOff x="1981200" y="1179016"/>
              <a:chExt cx="3733800" cy="419516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981200" y="1219200"/>
                <a:ext cx="1122423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Temp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Sal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Density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Fluor</a:t>
                </a:r>
                <a:endParaRPr lang="en-US" sz="24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023785" y="1179016"/>
                <a:ext cx="691215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NO</a:t>
                </a:r>
                <a:r>
                  <a:rPr lang="en-US" sz="2400" baseline="-25000" dirty="0" smtClean="0"/>
                  <a:t>3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NH</a:t>
                </a:r>
                <a:r>
                  <a:rPr lang="en-US" sz="2400" baseline="-25000" dirty="0" smtClean="0"/>
                  <a:t>4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PO</a:t>
                </a:r>
                <a:r>
                  <a:rPr lang="en-US" sz="2400" baseline="-25000" dirty="0" smtClean="0"/>
                  <a:t>4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Si</a:t>
                </a:r>
                <a:endParaRPr lang="en-US" sz="2400" dirty="0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76201" y="381000"/>
            <a:ext cx="144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Apr 21</a:t>
            </a:r>
          </a:p>
          <a:p>
            <a:r>
              <a:rPr lang="en-US" sz="2800" dirty="0" smtClean="0"/>
              <a:t>Front offshore</a:t>
            </a:r>
          </a:p>
          <a:p>
            <a:endParaRPr lang="en-US" sz="2800" dirty="0"/>
          </a:p>
          <a:p>
            <a:r>
              <a:rPr lang="en-US" sz="2800" dirty="0" smtClean="0"/>
              <a:t>Fluor inshore, offshore of front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8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88318" y="457200"/>
            <a:ext cx="6303282" cy="6400800"/>
            <a:chOff x="1524000" y="457200"/>
            <a:chExt cx="6303282" cy="6400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457200"/>
              <a:ext cx="6303282" cy="640080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981200" y="1179016"/>
              <a:ext cx="3733800" cy="4195168"/>
              <a:chOff x="1981200" y="1179016"/>
              <a:chExt cx="3733800" cy="419516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981200" y="1219200"/>
                <a:ext cx="1122423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Temp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Sal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Density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Fluor</a:t>
                </a:r>
                <a:endParaRPr lang="en-US" sz="24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023785" y="1179016"/>
                <a:ext cx="691215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NO</a:t>
                </a:r>
                <a:r>
                  <a:rPr lang="en-US" sz="2400" baseline="-25000" dirty="0" smtClean="0"/>
                  <a:t>3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NH</a:t>
                </a:r>
                <a:r>
                  <a:rPr lang="en-US" sz="2400" baseline="-25000" dirty="0" smtClean="0"/>
                  <a:t>4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PO</a:t>
                </a:r>
                <a:r>
                  <a:rPr lang="en-US" sz="2400" baseline="-25000" dirty="0" smtClean="0"/>
                  <a:t>4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Si</a:t>
                </a:r>
                <a:endParaRPr lang="en-US" sz="2400" dirty="0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76200" y="381000"/>
            <a:ext cx="2057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Apr 23</a:t>
            </a:r>
          </a:p>
          <a:p>
            <a:r>
              <a:rPr lang="en-US" sz="2800" dirty="0" smtClean="0"/>
              <a:t>Front offshore</a:t>
            </a:r>
          </a:p>
          <a:p>
            <a:endParaRPr lang="en-US" sz="2800" dirty="0"/>
          </a:p>
          <a:p>
            <a:r>
              <a:rPr lang="en-US" sz="2800" dirty="0" err="1" smtClean="0"/>
              <a:t>Sfc</a:t>
            </a:r>
            <a:r>
              <a:rPr lang="en-US" sz="2800" dirty="0" smtClean="0"/>
              <a:t> NO</a:t>
            </a:r>
            <a:r>
              <a:rPr lang="en-US" sz="2800" baseline="-25000" dirty="0" smtClean="0"/>
              <a:t>3</a:t>
            </a:r>
          </a:p>
          <a:p>
            <a:r>
              <a:rPr lang="en-US" sz="2800" dirty="0" smtClean="0"/>
              <a:t>Depletion</a:t>
            </a:r>
          </a:p>
          <a:p>
            <a:endParaRPr lang="en-US" sz="2800" dirty="0"/>
          </a:p>
          <a:p>
            <a:r>
              <a:rPr lang="en-US" sz="2800" i="1" dirty="0" smtClean="0"/>
              <a:t>Phaeocystis</a:t>
            </a:r>
            <a:r>
              <a:rPr lang="en-US" sz="2800" dirty="0" smtClean="0"/>
              <a:t> bloom inshore, </a:t>
            </a:r>
            <a:r>
              <a:rPr lang="en-US" sz="2800" dirty="0" err="1" smtClean="0"/>
              <a:t>fluor</a:t>
            </a:r>
            <a:r>
              <a:rPr lang="en-US" sz="2800" dirty="0" smtClean="0"/>
              <a:t> offshore of front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8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88318" y="457200"/>
            <a:ext cx="6303282" cy="6400800"/>
            <a:chOff x="1545318" y="457200"/>
            <a:chExt cx="6303282" cy="6400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318" y="457200"/>
              <a:ext cx="6303282" cy="640080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981200" y="1179016"/>
              <a:ext cx="3733800" cy="4195168"/>
              <a:chOff x="1981200" y="1179016"/>
              <a:chExt cx="3733800" cy="419516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981200" y="1219200"/>
                <a:ext cx="1122423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Temp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Sal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Density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Fluor</a:t>
                </a:r>
                <a:endParaRPr lang="en-US" sz="24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023785" y="1179016"/>
                <a:ext cx="691215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NO</a:t>
                </a:r>
                <a:r>
                  <a:rPr lang="en-US" sz="2400" baseline="-25000" dirty="0" smtClean="0"/>
                  <a:t>3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NH</a:t>
                </a:r>
                <a:r>
                  <a:rPr lang="en-US" sz="2400" baseline="-25000" dirty="0" smtClean="0"/>
                  <a:t>4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PO</a:t>
                </a:r>
                <a:r>
                  <a:rPr lang="en-US" sz="2400" baseline="-25000" dirty="0" smtClean="0"/>
                  <a:t>4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Si</a:t>
                </a:r>
                <a:endParaRPr lang="en-US" sz="2400" dirty="0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76200" y="381000"/>
            <a:ext cx="1905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Apr 25</a:t>
            </a:r>
          </a:p>
          <a:p>
            <a:r>
              <a:rPr lang="en-US" sz="2800" dirty="0" smtClean="0"/>
              <a:t>Ring streamer</a:t>
            </a:r>
          </a:p>
          <a:p>
            <a:endParaRPr lang="en-US" sz="2800" dirty="0"/>
          </a:p>
          <a:p>
            <a:r>
              <a:rPr lang="en-US" sz="2800" dirty="0" err="1" smtClean="0"/>
              <a:t>Sfc</a:t>
            </a:r>
            <a:r>
              <a:rPr lang="en-US" sz="2800" dirty="0" smtClean="0"/>
              <a:t> NO</a:t>
            </a:r>
            <a:r>
              <a:rPr lang="en-US" sz="2800" baseline="-25000" dirty="0" smtClean="0"/>
              <a:t>3</a:t>
            </a:r>
          </a:p>
          <a:p>
            <a:r>
              <a:rPr lang="en-US" sz="2800" dirty="0" smtClean="0"/>
              <a:t>depletion</a:t>
            </a:r>
          </a:p>
          <a:p>
            <a:r>
              <a:rPr lang="en-US" sz="2800" dirty="0" smtClean="0"/>
              <a:t>inshore, offshore</a:t>
            </a:r>
          </a:p>
          <a:p>
            <a:endParaRPr lang="en-US" sz="2800" dirty="0"/>
          </a:p>
          <a:p>
            <a:r>
              <a:rPr lang="en-US" sz="2800" dirty="0" smtClean="0"/>
              <a:t>Phaeocystis in BBL</a:t>
            </a:r>
          </a:p>
          <a:p>
            <a:endParaRPr lang="en-US" sz="2800" dirty="0"/>
          </a:p>
          <a:p>
            <a:r>
              <a:rPr lang="en-US" sz="2800" dirty="0" smtClean="0"/>
              <a:t>Fluor offshore of front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8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67000" y="457200"/>
            <a:ext cx="6303282" cy="6400800"/>
            <a:chOff x="1524000" y="457200"/>
            <a:chExt cx="6303282" cy="6400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457200"/>
              <a:ext cx="6303282" cy="640080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981200" y="1179016"/>
              <a:ext cx="3733800" cy="4195168"/>
              <a:chOff x="1981200" y="1179016"/>
              <a:chExt cx="3733800" cy="419516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981200" y="1219200"/>
                <a:ext cx="1122423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Temp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Sal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Density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Fluor</a:t>
                </a:r>
                <a:endParaRPr lang="en-US" sz="24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023785" y="1179016"/>
                <a:ext cx="691215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NO</a:t>
                </a:r>
                <a:r>
                  <a:rPr lang="en-US" sz="2400" baseline="-25000" dirty="0" smtClean="0"/>
                  <a:t>3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NH</a:t>
                </a:r>
                <a:r>
                  <a:rPr lang="en-US" sz="2400" baseline="-25000" dirty="0" smtClean="0"/>
                  <a:t>4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PO</a:t>
                </a:r>
                <a:r>
                  <a:rPr lang="en-US" sz="2400" baseline="-25000" dirty="0" smtClean="0"/>
                  <a:t>4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Si</a:t>
                </a:r>
                <a:endParaRPr lang="en-US" sz="2400" dirty="0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76200" y="381000"/>
            <a:ext cx="2057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Apr 23</a:t>
            </a:r>
          </a:p>
          <a:p>
            <a:r>
              <a:rPr lang="en-US" sz="2800" dirty="0" smtClean="0"/>
              <a:t>Ring streamer</a:t>
            </a:r>
          </a:p>
          <a:p>
            <a:endParaRPr lang="en-US" sz="2800" dirty="0"/>
          </a:p>
          <a:p>
            <a:r>
              <a:rPr lang="en-US" sz="2800" dirty="0" err="1" smtClean="0"/>
              <a:t>Sfc</a:t>
            </a:r>
            <a:r>
              <a:rPr lang="en-US" sz="2800" dirty="0" smtClean="0"/>
              <a:t> NO</a:t>
            </a:r>
            <a:r>
              <a:rPr lang="en-US" sz="2800" baseline="-25000" dirty="0" smtClean="0"/>
              <a:t>3</a:t>
            </a:r>
          </a:p>
          <a:p>
            <a:r>
              <a:rPr lang="en-US" sz="2800" dirty="0" smtClean="0"/>
              <a:t>Depletion</a:t>
            </a:r>
          </a:p>
          <a:p>
            <a:endParaRPr lang="en-US" sz="2800" dirty="0"/>
          </a:p>
          <a:p>
            <a:r>
              <a:rPr lang="en-US" sz="2800" dirty="0" smtClean="0"/>
              <a:t>Phaeocystis in BBL</a:t>
            </a:r>
          </a:p>
          <a:p>
            <a:endParaRPr lang="en-US" sz="2800" dirty="0"/>
          </a:p>
          <a:p>
            <a:r>
              <a:rPr lang="en-US" sz="2800" dirty="0" smtClean="0"/>
              <a:t>Fluor inshore (high NO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), offshore of front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23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27170D3C-07E7-4FC6-B48A-9807376D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36" y="-190500"/>
            <a:ext cx="8593931" cy="981075"/>
          </a:xfrm>
        </p:spPr>
        <p:txBody>
          <a:bodyPr>
            <a:noAutofit/>
          </a:bodyPr>
          <a:lstStyle/>
          <a:p>
            <a:r>
              <a:rPr lang="en-US" sz="4000" dirty="0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n-ea"/>
                <a:cs typeface="+mn-cs"/>
              </a:rPr>
              <a:t>DAVPR data:</a:t>
            </a:r>
            <a:r>
              <a:rPr lang="en-US" sz="4000" baseline="0" dirty="0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n-ea"/>
                <a:cs typeface="+mn-cs"/>
              </a:rPr>
              <a:t> spatial composites</a:t>
            </a:r>
            <a:endParaRPr lang="en-US" sz="4000" dirty="0">
              <a:gradFill flip="none" rotWithShape="1">
                <a:gsLst>
                  <a:gs pos="15000">
                    <a:schemeClr val="tx2"/>
                  </a:gs>
                  <a:gs pos="73000">
                    <a:schemeClr val="tx2">
                      <a:lumMod val="60000"/>
                      <a:lumOff val="40000"/>
                    </a:schemeClr>
                  </a:gs>
                  <a:gs pos="0">
                    <a:schemeClr val="tx2">
                      <a:lumMod val="90000"/>
                      <a:lumOff val="10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1EFFFF-6D9E-4718-9A52-A292A2381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1"/>
            <a:ext cx="9144000" cy="628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938D67-1167-4437-B2E1-BDE83BC91ABE}"/>
              </a:ext>
            </a:extLst>
          </p:cNvPr>
          <p:cNvSpPr txBox="1"/>
          <p:nvPr/>
        </p:nvSpPr>
        <p:spPr>
          <a:xfrm>
            <a:off x="275035" y="1552580"/>
            <a:ext cx="2239565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Temperature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31722E-FEC4-43BF-BDAF-B2CDCD0DF88A}"/>
              </a:ext>
            </a:extLst>
          </p:cNvPr>
          <p:cNvSpPr txBox="1"/>
          <p:nvPr/>
        </p:nvSpPr>
        <p:spPr>
          <a:xfrm>
            <a:off x="5225654" y="1552578"/>
            <a:ext cx="165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Salinity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FEE2064-1837-4A4F-AE2D-39FFED6F8BDD}"/>
              </a:ext>
            </a:extLst>
          </p:cNvPr>
          <p:cNvSpPr txBox="1"/>
          <p:nvPr/>
        </p:nvSpPr>
        <p:spPr>
          <a:xfrm>
            <a:off x="275035" y="3065118"/>
            <a:ext cx="165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Density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7CF72E-569D-4E5E-A766-62A5923661A3}"/>
              </a:ext>
            </a:extLst>
          </p:cNvPr>
          <p:cNvSpPr txBox="1"/>
          <p:nvPr/>
        </p:nvSpPr>
        <p:spPr>
          <a:xfrm>
            <a:off x="5225654" y="3065118"/>
            <a:ext cx="165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Oxygen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14BC625-0A99-4B3F-9E7C-07231BD6E1E4}"/>
              </a:ext>
            </a:extLst>
          </p:cNvPr>
          <p:cNvSpPr txBox="1"/>
          <p:nvPr/>
        </p:nvSpPr>
        <p:spPr>
          <a:xfrm>
            <a:off x="275035" y="4640835"/>
            <a:ext cx="165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Chlorophyll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54E11BE-C271-4949-B610-A9ABF038144B}"/>
              </a:ext>
            </a:extLst>
          </p:cNvPr>
          <p:cNvSpPr txBox="1"/>
          <p:nvPr/>
        </p:nvSpPr>
        <p:spPr>
          <a:xfrm>
            <a:off x="5225654" y="4640834"/>
            <a:ext cx="165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Turbidity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16C76D6-8DE1-4301-8B15-F5D210A2A2F3}"/>
              </a:ext>
            </a:extLst>
          </p:cNvPr>
          <p:cNvSpPr txBox="1"/>
          <p:nvPr/>
        </p:nvSpPr>
        <p:spPr>
          <a:xfrm>
            <a:off x="275035" y="5791200"/>
            <a:ext cx="2060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#CTD Casts/Station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20BBCEF-9D12-457A-A62B-AB87C54109B6}"/>
              </a:ext>
            </a:extLst>
          </p:cNvPr>
          <p:cNvSpPr txBox="1"/>
          <p:nvPr/>
        </p:nvSpPr>
        <p:spPr>
          <a:xfrm>
            <a:off x="5225653" y="5791200"/>
            <a:ext cx="2060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#VPR Casts/Station</a:t>
            </a:r>
          </a:p>
        </p:txBody>
      </p:sp>
    </p:spTree>
    <p:extLst>
      <p:ext uri="{BB962C8B-B14F-4D97-AF65-F5344CB8AC3E}">
        <p14:creationId xmlns:p14="http://schemas.microsoft.com/office/powerpoint/2010/main" val="36806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27170D3C-07E7-4FC6-B48A-9807376D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36" y="-190500"/>
            <a:ext cx="8593931" cy="981075"/>
          </a:xfrm>
        </p:spPr>
        <p:txBody>
          <a:bodyPr>
            <a:noAutofit/>
          </a:bodyPr>
          <a:lstStyle/>
          <a:p>
            <a:r>
              <a:rPr lang="en-US" sz="40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</a:rPr>
              <a:t>DAVPR data: spatial composites</a:t>
            </a:r>
            <a:endParaRPr lang="en-US" sz="2800" dirty="0">
              <a:gradFill flip="none" rotWithShape="1">
                <a:gsLst>
                  <a:gs pos="15000">
                    <a:schemeClr val="tx2"/>
                  </a:gs>
                  <a:gs pos="73000">
                    <a:schemeClr val="tx2">
                      <a:lumMod val="60000"/>
                      <a:lumOff val="40000"/>
                    </a:schemeClr>
                  </a:gs>
                  <a:gs pos="0">
                    <a:schemeClr val="tx2">
                      <a:lumMod val="90000"/>
                      <a:lumOff val="10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52C24F1-3072-4B3C-87F4-197FDA3E3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0"/>
            <a:ext cx="9144000" cy="6229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AE04F8-E15C-4FE8-8C80-5E86C67704E9}"/>
              </a:ext>
            </a:extLst>
          </p:cNvPr>
          <p:cNvSpPr txBox="1"/>
          <p:nvPr/>
        </p:nvSpPr>
        <p:spPr>
          <a:xfrm>
            <a:off x="275035" y="1524000"/>
            <a:ext cx="165377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i="1" dirty="0" err="1">
                <a:solidFill>
                  <a:prstClr val="black"/>
                </a:solidFill>
              </a:rPr>
              <a:t>Phaeocystis</a:t>
            </a:r>
            <a:endParaRPr lang="en-US" sz="2400" i="1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4EEF4F8-3748-4369-BDD0-A64A7F8712B3}"/>
              </a:ext>
            </a:extLst>
          </p:cNvPr>
          <p:cNvSpPr txBox="1"/>
          <p:nvPr/>
        </p:nvSpPr>
        <p:spPr>
          <a:xfrm>
            <a:off x="5239941" y="1497661"/>
            <a:ext cx="165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i="1" dirty="0" err="1">
                <a:solidFill>
                  <a:prstClr val="black"/>
                </a:solidFill>
              </a:rPr>
              <a:t>Calanus</a:t>
            </a:r>
            <a:endParaRPr lang="en-US" sz="2400" i="1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16AA06A-A6C9-40B4-A3E3-90992760D0B0}"/>
              </a:ext>
            </a:extLst>
          </p:cNvPr>
          <p:cNvSpPr txBox="1"/>
          <p:nvPr/>
        </p:nvSpPr>
        <p:spPr>
          <a:xfrm>
            <a:off x="275035" y="2750403"/>
            <a:ext cx="1825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Small Copepods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5ABA22-68A7-4764-9EE5-618A5843B844}"/>
              </a:ext>
            </a:extLst>
          </p:cNvPr>
          <p:cNvSpPr txBox="1"/>
          <p:nvPr/>
        </p:nvSpPr>
        <p:spPr>
          <a:xfrm>
            <a:off x="5239941" y="3057529"/>
            <a:ext cx="230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Chaetognaths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99A0055-7479-4D51-AC92-D24A9ED178A5}"/>
              </a:ext>
            </a:extLst>
          </p:cNvPr>
          <p:cNvSpPr txBox="1"/>
          <p:nvPr/>
        </p:nvSpPr>
        <p:spPr>
          <a:xfrm>
            <a:off x="275035" y="4567535"/>
            <a:ext cx="165377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Diatoms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E5CE9DF-8912-41E2-B001-429B56110A2B}"/>
              </a:ext>
            </a:extLst>
          </p:cNvPr>
          <p:cNvSpPr txBox="1"/>
          <p:nvPr/>
        </p:nvSpPr>
        <p:spPr>
          <a:xfrm>
            <a:off x="5239941" y="4617398"/>
            <a:ext cx="2151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Echinoderms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167F560-0860-4E9F-B4F7-39808622E63C}"/>
              </a:ext>
            </a:extLst>
          </p:cNvPr>
          <p:cNvSpPr txBox="1"/>
          <p:nvPr/>
        </p:nvSpPr>
        <p:spPr>
          <a:xfrm>
            <a:off x="275035" y="6124579"/>
            <a:ext cx="1653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Fecal Strings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6087C67-3B90-4A9A-8077-55C80531A5E5}"/>
              </a:ext>
            </a:extLst>
          </p:cNvPr>
          <p:cNvSpPr txBox="1"/>
          <p:nvPr/>
        </p:nvSpPr>
        <p:spPr>
          <a:xfrm>
            <a:off x="5239941" y="6124578"/>
            <a:ext cx="2151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i="1" dirty="0">
                <a:solidFill>
                  <a:prstClr val="black"/>
                </a:solidFill>
              </a:rPr>
              <a:t>Foraminifera</a:t>
            </a:r>
          </a:p>
        </p:txBody>
      </p:sp>
    </p:spTree>
    <p:extLst>
      <p:ext uri="{BB962C8B-B14F-4D97-AF65-F5344CB8AC3E}">
        <p14:creationId xmlns:p14="http://schemas.microsoft.com/office/powerpoint/2010/main" val="23040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42" y="0"/>
            <a:ext cx="5297158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1020"/>
            <a:ext cx="2743200" cy="3636579"/>
          </a:xfrm>
        </p:spPr>
        <p:txBody>
          <a:bodyPr/>
          <a:lstStyle/>
          <a:p>
            <a:r>
              <a:rPr lang="en-US" dirty="0" smtClean="0"/>
              <a:t>Composite nutrient 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27170D3C-07E7-4FC6-B48A-9807376D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36" y="2"/>
            <a:ext cx="8593931" cy="981075"/>
          </a:xfrm>
        </p:spPr>
        <p:txBody>
          <a:bodyPr>
            <a:noAutofit/>
          </a:bodyPr>
          <a:lstStyle/>
          <a:p>
            <a:r>
              <a:rPr lang="en-US" sz="4000" dirty="0" smtClean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n-ea"/>
                <a:cs typeface="+mn-cs"/>
              </a:rPr>
              <a:t>DAVPR data: spatial composites</a:t>
            </a:r>
            <a:endParaRPr lang="en-US" sz="4000" dirty="0">
              <a:gradFill flip="none" rotWithShape="1">
                <a:gsLst>
                  <a:gs pos="15000">
                    <a:schemeClr val="tx2"/>
                  </a:gs>
                  <a:gs pos="73000">
                    <a:schemeClr val="tx2">
                      <a:lumMod val="60000"/>
                      <a:lumOff val="40000"/>
                    </a:schemeClr>
                  </a:gs>
                  <a:gs pos="0">
                    <a:schemeClr val="tx2">
                      <a:lumMod val="90000"/>
                      <a:lumOff val="10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6A14E4D-21BF-489A-95F7-C8E31181D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743"/>
            <a:ext cx="9144000" cy="4928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C1FDE6-8D9A-46A7-B71E-921A926324D2}"/>
              </a:ext>
            </a:extLst>
          </p:cNvPr>
          <p:cNvSpPr txBox="1"/>
          <p:nvPr/>
        </p:nvSpPr>
        <p:spPr>
          <a:xfrm>
            <a:off x="275035" y="1945821"/>
            <a:ext cx="165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Gelatinous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E5FD3D7-104F-4C2E-8B2C-D0A830CC8839}"/>
              </a:ext>
            </a:extLst>
          </p:cNvPr>
          <p:cNvSpPr txBox="1"/>
          <p:nvPr/>
        </p:nvSpPr>
        <p:spPr>
          <a:xfrm>
            <a:off x="5282804" y="1910439"/>
            <a:ext cx="165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Krill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A74D4D8-9588-4F63-AA59-3FB2626D95AF}"/>
              </a:ext>
            </a:extLst>
          </p:cNvPr>
          <p:cNvSpPr txBox="1"/>
          <p:nvPr/>
        </p:nvSpPr>
        <p:spPr>
          <a:xfrm>
            <a:off x="275035" y="3533779"/>
            <a:ext cx="165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Larvaceans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FF28674-2D7A-4481-9C94-9EDCAD602704}"/>
              </a:ext>
            </a:extLst>
          </p:cNvPr>
          <p:cNvSpPr txBox="1"/>
          <p:nvPr/>
        </p:nvSpPr>
        <p:spPr>
          <a:xfrm>
            <a:off x="5334000" y="3581400"/>
            <a:ext cx="203239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Marine Snow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86A3F73-A68D-4545-97B2-0D5FB4A28CD9}"/>
              </a:ext>
            </a:extLst>
          </p:cNvPr>
          <p:cNvSpPr txBox="1"/>
          <p:nvPr/>
        </p:nvSpPr>
        <p:spPr>
          <a:xfrm>
            <a:off x="275035" y="5121737"/>
            <a:ext cx="165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</a:rPr>
              <a:t>Pteropods</a:t>
            </a:r>
          </a:p>
        </p:txBody>
      </p:sp>
    </p:spTree>
    <p:extLst>
      <p:ext uri="{BB962C8B-B14F-4D97-AF65-F5344CB8AC3E}">
        <p14:creationId xmlns:p14="http://schemas.microsoft.com/office/powerpoint/2010/main" val="13983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692" t="14821" r="5095" b="3684"/>
          <a:stretch/>
        </p:blipFill>
        <p:spPr bwMode="auto">
          <a:xfrm>
            <a:off x="4648200" y="3429000"/>
            <a:ext cx="4373361" cy="338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530" t="16105" r="5890" b="6554"/>
          <a:stretch/>
        </p:blipFill>
        <p:spPr bwMode="auto">
          <a:xfrm>
            <a:off x="5105400" y="152400"/>
            <a:ext cx="3565170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62" y="1200150"/>
            <a:ext cx="2956742" cy="27432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-990600"/>
            <a:ext cx="4518919" cy="3124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regional</a:t>
            </a:r>
            <a:r>
              <a:rPr lang="en-US" sz="4000" baseline="0" dirty="0" smtClean="0"/>
              <a:t> </a:t>
            </a:r>
            <a:r>
              <a:rPr lang="en-US" sz="4000" i="1" baseline="0" dirty="0" smtClean="0"/>
              <a:t>Phaeocystis</a:t>
            </a:r>
            <a:r>
              <a:rPr lang="en-US" sz="4000" baseline="0" dirty="0" smtClean="0"/>
              <a:t> bloom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438400"/>
            <a:ext cx="91242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 22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April 23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253" y="22860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VPR density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3581400"/>
            <a:ext cx="236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VPR optical backscatter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3327" r="28790" b="3443"/>
          <a:stretch/>
        </p:blipFill>
        <p:spPr>
          <a:xfrm>
            <a:off x="1712805" y="4016081"/>
            <a:ext cx="240199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7" t="1204" r="6787" b="5015"/>
          <a:stretch/>
        </p:blipFill>
        <p:spPr bwMode="auto">
          <a:xfrm>
            <a:off x="3893123" y="0"/>
            <a:ext cx="4488877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3352800" cy="3763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Conceptual model for how bottom boundary layer turbulence could sustain a regional bloom of </a:t>
            </a:r>
            <a:r>
              <a:rPr lang="en-US" sz="3600" i="1" dirty="0" smtClean="0"/>
              <a:t>Phaeocystis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0823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62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41822"/>
            <a:ext cx="8001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Interdisciplinary science of a highly productive frontal region: physics, chemistry, biology.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2 Use of OOI assets together with shipboard observations for adaptive sampling.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3 Impact of what is learned on stewardship of living marine resources, with specific connection to </a:t>
            </a:r>
          </a:p>
          <a:p>
            <a:r>
              <a:rPr lang="en-US" sz="2800" dirty="0"/>
              <a:t>the fishing community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4 Summary of the projects highlights &amp; scientific conclusions.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914400"/>
            <a:ext cx="9144000" cy="48107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Nutrient</a:t>
            </a:r>
            <a:r>
              <a:rPr lang="en-US" baseline="0" dirty="0" smtClean="0"/>
              <a:t>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066800"/>
                <a:ext cx="9114483" cy="5804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𝑝𝑖𝑐𝑜</m:t>
                          </m:r>
                          <m:r>
                            <a:rPr lang="en-US" sz="2400" i="1">
                              <a:latin typeface="Cambria Math"/>
                            </a:rPr>
                            <m:t>_</m:t>
                          </m:r>
                          <m:r>
                            <a:rPr lang="en-US" sz="2400" i="1">
                              <a:latin typeface="Cambria Math"/>
                            </a:rPr>
                            <m:t>𝑛𝑎𝑛𝑜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 </m:t>
                          </m:r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r>
                            <a:rPr lang="en-US" sz="2400" i="1">
                              <a:latin typeface="Cambria Math"/>
                            </a:rPr>
                            <m:t>&lt;20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/>
                        </a:rPr>
                        <m:t>             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𝑚𝑖𝑐𝑟𝑜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 </m:t>
                          </m:r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r>
                            <a:rPr lang="en-US" sz="2400" i="1">
                              <a:latin typeface="Cambria Math"/>
                            </a:rPr>
                            <m:t>&gt;20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               </m:t>
                          </m:r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𝑡𝑜𝑡𝑎𝑙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Consistency check: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𝑡𝑜𝑡𝑎𝑙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𝑃𝑂𝐶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𝑑𝐶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𝑙𝑖𝑔h𝑡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𝑔𝑟𝑜𝑤𝑡h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𝑔𝑟𝑎𝑧𝑖𝑛𝑔</m:t>
                      </m:r>
                      <m:r>
                        <a:rPr lang="en-US" sz="2400" i="1">
                          <a:latin typeface="Cambria Math"/>
                        </a:rPr>
                        <m:t>                 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𝑑𝐶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𝑑𝑎𝑟𝑘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=−</m:t>
                      </m:r>
                      <m:r>
                        <a:rPr lang="en-US" sz="2400" i="1">
                          <a:latin typeface="Cambria Math"/>
                        </a:rPr>
                        <m:t>𝑔𝑟𝑎𝑧𝑖𝑛𝑔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𝑑𝐶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𝑓𝑖𝑛𝑎𝑙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𝑖𝑛𝑖𝑡𝑖𝑎𝑙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∆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𝑑𝐶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𝑙𝑖𝑔h𝑡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𝑑𝐶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𝑑𝑎𝑟𝑘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𝑔𝑟𝑜𝑤𝑡h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𝜇</m:t>
                      </m:r>
                      <m:r>
                        <a:rPr lang="en-US" sz="2400" i="1">
                          <a:latin typeface="Cambria Math"/>
                        </a:rPr>
                        <m:t>𝐶</m:t>
                      </m:r>
                      <m:r>
                        <a:rPr lang="en-US" sz="2400" i="1">
                          <a:latin typeface="Cambria Math"/>
                        </a:rPr>
                        <m:t>=? </m:t>
                      </m:r>
                      <m:sPre>
                        <m:sPrePr>
                          <m:ctrlPr>
                            <a:rPr lang="en-US" sz="2400" i="1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400" i="1">
                              <a:latin typeface="Cambria Math"/>
                            </a:rPr>
                            <m:t>14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e>
                      </m:sPre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6800"/>
                <a:ext cx="9114483" cy="5804153"/>
              </a:xfrm>
              <a:prstGeom prst="rect">
                <a:avLst/>
              </a:prstGeom>
              <a:blipFill rotWithShape="1">
                <a:blip r:embed="rId2"/>
                <a:stretch>
                  <a:fillRect l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5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077624"/>
                <a:ext cx="9144000" cy="5551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𝑚𝑖𝑐𝑟𝑜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𝑙𝑖𝑔h𝑡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𝑚𝑖𝑐𝑟𝑜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𝑑𝑎𝑟𝑘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𝑚𝑖𝑐𝑟𝑜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𝑚𝑖𝑐𝑟𝑜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               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𝑚𝑖𝑐𝑟𝑜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𝑑𝑎𝑟𝑘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𝑚𝑖𝑐𝑟𝑜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𝑚𝑖𝑐𝑟𝑜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sz="2000" dirty="0" smtClean="0"/>
                  <a:t>A suite </a:t>
                </a:r>
                <a:r>
                  <a:rPr lang="en-US" sz="2000" dirty="0"/>
                  <a:t>of rate estimates will be available to constrain the model </a:t>
                </a:r>
                <a:r>
                  <a:rPr lang="en-US" sz="2000" dirty="0" smtClean="0"/>
                  <a:t>: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Volumetric photosynthetic rate: size-fractionated</a:t>
                </a:r>
                <a:r>
                  <a:rPr lang="en-US" sz="2000" baseline="30000" dirty="0"/>
                  <a:t> 14</a:t>
                </a:r>
                <a:r>
                  <a:rPr lang="en-US" sz="2000" dirty="0"/>
                  <a:t>C 		</a:t>
                </a:r>
                <a:r>
                  <a:rPr lang="en-US" sz="2000" dirty="0" smtClean="0"/>
                  <a:t>	[</a:t>
                </a:r>
                <a:r>
                  <a:rPr lang="en-US" sz="2000" dirty="0"/>
                  <a:t>g C m</a:t>
                </a:r>
                <a:r>
                  <a:rPr lang="en-US" sz="2000" baseline="30000" dirty="0"/>
                  <a:t>-3</a:t>
                </a:r>
                <a:r>
                  <a:rPr lang="en-US" sz="2000" dirty="0"/>
                  <a:t> d</a:t>
                </a:r>
                <a:r>
                  <a:rPr lang="en-US" sz="2000" baseline="30000" dirty="0"/>
                  <a:t>-1</a:t>
                </a:r>
                <a:r>
                  <a:rPr lang="en-US" sz="2000" dirty="0" smtClean="0"/>
                  <a:t>]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Specific phytoplankton growth rates: </a:t>
                </a:r>
                <a:r>
                  <a:rPr lang="en-US" sz="2000" i="1" dirty="0" err="1"/>
                  <a:t>μ</a:t>
                </a:r>
                <a:r>
                  <a:rPr lang="en-US" sz="2000" i="1" baseline="-25000" dirty="0" err="1"/>
                  <a:t>total</a:t>
                </a:r>
                <a:r>
                  <a:rPr lang="en-US" sz="2000" dirty="0"/>
                  <a:t>, </a:t>
                </a:r>
                <a:r>
                  <a:rPr lang="en-US" sz="2000" i="1" dirty="0" err="1"/>
                  <a:t>μ</a:t>
                </a:r>
                <a:r>
                  <a:rPr lang="en-US" sz="2000" i="1" baseline="-25000" dirty="0" err="1"/>
                  <a:t>pico_nano</a:t>
                </a:r>
                <a:r>
                  <a:rPr lang="en-US" sz="2000" dirty="0"/>
                  <a:t>, </a:t>
                </a:r>
                <a:r>
                  <a:rPr lang="en-US" sz="2000" i="1" dirty="0" err="1"/>
                  <a:t>μ</a:t>
                </a:r>
                <a:r>
                  <a:rPr lang="en-US" sz="2000" i="1" baseline="-25000" dirty="0" err="1"/>
                  <a:t>micro</a:t>
                </a:r>
                <a:r>
                  <a:rPr lang="en-US" sz="2000" dirty="0"/>
                  <a:t>		</a:t>
                </a:r>
                <a:r>
                  <a:rPr lang="en-US" sz="2000" dirty="0" smtClean="0"/>
                  <a:t>[</a:t>
                </a:r>
                <a:r>
                  <a:rPr lang="en-US" sz="2000" dirty="0"/>
                  <a:t>d</a:t>
                </a:r>
                <a:r>
                  <a:rPr lang="en-US" sz="2000" baseline="30000" dirty="0"/>
                  <a:t>-1</a:t>
                </a:r>
                <a:r>
                  <a:rPr lang="en-US" sz="2000" dirty="0" smtClean="0"/>
                  <a:t>]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Volumetric grazing rate: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𝑡𝑜𝑡𝑎𝑙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𝑑𝑎𝑟𝑘</m:t>
                        </m:r>
                      </m:sub>
                    </m:sSub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𝑝𝑖𝑐𝑜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_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𝑛𝑎𝑛𝑜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𝑑𝑎𝑟𝑘</m:t>
                        </m:r>
                      </m:sub>
                    </m:sSub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𝑚𝑖𝑐𝑟𝑜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𝑑𝑎𝑟𝑘</m:t>
                        </m:r>
                      </m:sub>
                    </m:sSub>
                  </m:oMath>
                </a14:m>
                <a:r>
                  <a:rPr lang="en-US" sz="2000" dirty="0"/>
                  <a:t> 	</a:t>
                </a:r>
                <a:r>
                  <a:rPr lang="en-US" sz="2000" dirty="0" smtClean="0"/>
                  <a:t>[</a:t>
                </a:r>
                <a:r>
                  <a:rPr lang="en-US" sz="2000" dirty="0"/>
                  <a:t>g C m</a:t>
                </a:r>
                <a:r>
                  <a:rPr lang="en-US" sz="2000" baseline="30000" dirty="0"/>
                  <a:t>-3</a:t>
                </a:r>
                <a:r>
                  <a:rPr lang="en-US" sz="2000" dirty="0"/>
                  <a:t> d</a:t>
                </a:r>
                <a:r>
                  <a:rPr lang="en-US" sz="2000" baseline="30000" dirty="0"/>
                  <a:t>-1</a:t>
                </a:r>
                <a:r>
                  <a:rPr lang="en-US" sz="2000" dirty="0" smtClean="0"/>
                  <a:t>]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Specific grazing rates: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g</a:t>
                </a:r>
                <a:r>
                  <a:rPr lang="en-US" sz="2000" i="1" baseline="-25000" dirty="0" err="1"/>
                  <a:t>total</a:t>
                </a:r>
                <a:r>
                  <a:rPr lang="en-US" sz="2000" dirty="0"/>
                  <a:t>, </a:t>
                </a:r>
                <a:r>
                  <a:rPr lang="en-US" sz="2000" i="1" dirty="0" err="1"/>
                  <a:t>g</a:t>
                </a:r>
                <a:r>
                  <a:rPr lang="en-US" sz="2000" i="1" baseline="-25000" dirty="0" err="1"/>
                  <a:t>pico_nano</a:t>
                </a:r>
                <a:r>
                  <a:rPr lang="en-US" sz="2000" dirty="0"/>
                  <a:t>, </a:t>
                </a:r>
                <a:r>
                  <a:rPr lang="en-US" sz="2000" i="1" dirty="0" err="1"/>
                  <a:t>g</a:t>
                </a:r>
                <a:r>
                  <a:rPr lang="en-US" sz="2000" i="1" baseline="-25000" dirty="0" err="1"/>
                  <a:t>micro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  			</a:t>
                </a:r>
                <a:r>
                  <a:rPr lang="en-US" sz="2000" dirty="0" smtClean="0"/>
                  <a:t>	[</a:t>
                </a:r>
                <a:r>
                  <a:rPr lang="en-US" sz="2000" dirty="0"/>
                  <a:t>d</a:t>
                </a:r>
                <a:r>
                  <a:rPr lang="en-US" sz="2000" baseline="30000" dirty="0"/>
                  <a:t>-1</a:t>
                </a:r>
                <a:r>
                  <a:rPr lang="en-US" sz="2000" dirty="0" smtClean="0"/>
                  <a:t>]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Gross primary production 			                            	</a:t>
                </a:r>
                <a:r>
                  <a:rPr lang="en-US" sz="2000" dirty="0" smtClean="0"/>
                  <a:t>	[</a:t>
                </a:r>
                <a:r>
                  <a:rPr lang="en-US" sz="2000" dirty="0"/>
                  <a:t>g C m</a:t>
                </a:r>
                <a:r>
                  <a:rPr lang="en-US" sz="2000" baseline="30000" dirty="0"/>
                  <a:t>-2</a:t>
                </a:r>
                <a:r>
                  <a:rPr lang="en-US" sz="2000" dirty="0"/>
                  <a:t> d</a:t>
                </a:r>
                <a:r>
                  <a:rPr lang="en-US" sz="2000" baseline="30000" dirty="0"/>
                  <a:t>-1</a:t>
                </a:r>
                <a:r>
                  <a:rPr lang="en-US" sz="2000" dirty="0" smtClean="0"/>
                  <a:t>]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Net community production 					</a:t>
                </a:r>
                <a:r>
                  <a:rPr lang="en-US" sz="2000" dirty="0" smtClean="0"/>
                  <a:t>[</a:t>
                </a:r>
                <a:r>
                  <a:rPr lang="en-US" sz="2000" dirty="0"/>
                  <a:t>g C m</a:t>
                </a:r>
                <a:r>
                  <a:rPr lang="en-US" sz="2000" baseline="30000" dirty="0"/>
                  <a:t>-2</a:t>
                </a:r>
                <a:r>
                  <a:rPr lang="en-US" sz="2000" dirty="0"/>
                  <a:t> d</a:t>
                </a:r>
                <a:r>
                  <a:rPr lang="en-US" sz="2000" baseline="30000" dirty="0"/>
                  <a:t>-1</a:t>
                </a:r>
                <a:r>
                  <a:rPr lang="en-US" sz="2000" dirty="0"/>
                  <a:t>]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7624"/>
                <a:ext cx="9144000" cy="5551776"/>
              </a:xfrm>
              <a:prstGeom prst="rect">
                <a:avLst/>
              </a:prstGeom>
              <a:blipFill rotWithShape="1">
                <a:blip r:embed="rId3"/>
                <a:stretch>
                  <a:fillRect l="-667" b="-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Synthesis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47697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Shelfbreak frontal dynamics: mechanisms of upwelling, net community production, and ecological implications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20922" y="3066871"/>
            <a:ext cx="3346878" cy="3638729"/>
            <a:chOff x="5720922" y="2353270"/>
            <a:chExt cx="3346878" cy="3638729"/>
          </a:xfrm>
        </p:grpSpPr>
        <p:sp>
          <p:nvSpPr>
            <p:cNvPr id="15" name="TextBox 14"/>
            <p:cNvSpPr txBox="1"/>
            <p:nvPr/>
          </p:nvSpPr>
          <p:spPr>
            <a:xfrm>
              <a:off x="5720922" y="4791670"/>
              <a:ext cx="334687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Linder et al. 2004</a:t>
              </a:r>
            </a:p>
            <a:p>
              <a:pPr algn="ctr"/>
              <a:r>
                <a:rPr lang="en-US" dirty="0" smtClean="0"/>
                <a:t>Gawarkiewicz and Chapman 1992</a:t>
              </a:r>
            </a:p>
            <a:p>
              <a:pPr algn="ctr"/>
              <a:r>
                <a:rPr lang="en-US" dirty="0"/>
                <a:t>Chapman and Lentz </a:t>
              </a:r>
              <a:r>
                <a:rPr lang="en-US" dirty="0" smtClean="0"/>
                <a:t>1994</a:t>
              </a:r>
            </a:p>
            <a:p>
              <a:pPr algn="ctr"/>
              <a:r>
                <a:rPr lang="en-US" dirty="0" smtClean="0"/>
                <a:t>Zhang et al. 2011</a:t>
              </a:r>
              <a:endParaRPr lang="en-US" dirty="0"/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867" y="2353270"/>
              <a:ext cx="3065333" cy="237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50353" y="2987040"/>
            <a:ext cx="5215890" cy="3108960"/>
            <a:chOff x="250353" y="2225040"/>
            <a:chExt cx="5215890" cy="3108960"/>
          </a:xfrm>
        </p:grpSpPr>
        <p:pic>
          <p:nvPicPr>
            <p:cNvPr id="8" name="Picture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8" t="21296" r="11582" b="12037"/>
            <a:stretch/>
          </p:blipFill>
          <p:spPr bwMode="auto">
            <a:xfrm rot="10800000">
              <a:off x="250353" y="2338982"/>
              <a:ext cx="2743200" cy="20085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82812" y="4486870"/>
              <a:ext cx="1678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Ryan et al. 1999</a:t>
              </a:r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447800" y="2225040"/>
              <a:ext cx="4018443" cy="3108960"/>
              <a:chOff x="1447800" y="2204442"/>
              <a:chExt cx="4018443" cy="310896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506" b="1530"/>
              <a:stretch/>
            </p:blipFill>
            <p:spPr bwMode="auto">
              <a:xfrm>
                <a:off x="3085398" y="2204442"/>
                <a:ext cx="2380845" cy="26517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505200" y="4944070"/>
                <a:ext cx="1797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Marra</a:t>
                </a:r>
                <a:r>
                  <a:rPr lang="en-US" dirty="0" smtClean="0"/>
                  <a:t> et al. 1990</a:t>
                </a:r>
                <a:endParaRPr lang="en-US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H="1">
                <a:off x="1447800" y="2514600"/>
                <a:ext cx="1905000" cy="5334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" name="Straight Connector 5"/>
          <p:cNvCxnSpPr/>
          <p:nvPr/>
        </p:nvCxnSpPr>
        <p:spPr>
          <a:xfrm>
            <a:off x="1371600" y="3657600"/>
            <a:ext cx="0" cy="304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2590800"/>
            <a:ext cx="8449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Satellite ocean color (Chl)             In situ Chl a                           Upwelling models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03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259428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1" y="5221337"/>
            <a:ext cx="2600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7081192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73867" y="556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6199" y="1600200"/>
            <a:ext cx="248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Satellite CHL climatology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2919948"/>
            <a:ext cx="495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is there no mean enhancement of chlorophyll at the shelf break front?</a:t>
            </a:r>
          </a:p>
          <a:p>
            <a:endParaRPr lang="en-US" sz="2400" dirty="0" smtClean="0"/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: Top-down control by zooplankton grazing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</a:t>
            </a:r>
            <a:r>
              <a:rPr lang="en-US" sz="2400" dirty="0"/>
              <a:t>S</a:t>
            </a:r>
            <a:r>
              <a:rPr lang="en-US" sz="2400" dirty="0" smtClean="0"/>
              <a:t>patial </a:t>
            </a:r>
            <a:r>
              <a:rPr lang="en-US" sz="2400" dirty="0"/>
              <a:t>and </a:t>
            </a:r>
            <a:r>
              <a:rPr lang="en-US" sz="2400" dirty="0" smtClean="0"/>
              <a:t>temporal intermittency </a:t>
            </a:r>
            <a:r>
              <a:rPr lang="en-US" sz="2400" dirty="0"/>
              <a:t>of </a:t>
            </a:r>
            <a:r>
              <a:rPr lang="en-US" sz="2400" dirty="0" smtClean="0"/>
              <a:t>the upwelling </a:t>
            </a:r>
            <a:r>
              <a:rPr lang="en-US" sz="2400" dirty="0"/>
              <a:t>events causes their net impact to be smoothed out in long-term </a:t>
            </a:r>
            <a:r>
              <a:rPr lang="en-US" sz="2400" dirty="0" smtClean="0"/>
              <a:t>means.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397204" y="6212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2013, JGR</a:t>
            </a:r>
            <a:endParaRPr lang="en-US" dirty="0"/>
          </a:p>
        </p:txBody>
      </p:sp>
      <p:pic>
        <p:nvPicPr>
          <p:cNvPr id="2050" name="Picture 2" descr="Weifeng Gordon Zh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92" y="152400"/>
            <a:ext cx="162877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6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oceanobservatories.org/wp-content/uploads/2011/04/NEObsMap_110914_state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5"/>
          <a:stretch/>
        </p:blipFill>
        <p:spPr bwMode="auto">
          <a:xfrm>
            <a:off x="152397" y="2331947"/>
            <a:ext cx="3200400" cy="287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69" y="4354039"/>
            <a:ext cx="2655831" cy="2468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47697"/>
            <a:ext cx="8991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Shelfbreak frontal dynamics: mechanisms of upwelling, net community production, and ecological implications</a:t>
            </a:r>
          </a:p>
          <a:p>
            <a:pPr algn="ctr"/>
            <a:endParaRPr lang="en-US" sz="500" dirty="0" smtClean="0"/>
          </a:p>
          <a:p>
            <a:pPr algn="ctr"/>
            <a:r>
              <a:rPr lang="en-US" sz="2000" dirty="0" smtClean="0"/>
              <a:t>Dennis McGillicuddy, Heidi Sosik, Gordon Zhang (WHOI)</a:t>
            </a:r>
          </a:p>
          <a:p>
            <a:pPr algn="ctr"/>
            <a:r>
              <a:rPr lang="en-US" sz="2000" dirty="0" smtClean="0"/>
              <a:t>Walker Smith (VIMS)</a:t>
            </a:r>
            <a:r>
              <a:rPr lang="en-US" sz="2000" dirty="0"/>
              <a:t> </a:t>
            </a:r>
            <a:r>
              <a:rPr lang="en-US" sz="2000" dirty="0" smtClean="0"/>
              <a:t>Rachel Stanley (Wellesley College)</a:t>
            </a:r>
          </a:p>
          <a:p>
            <a:pPr algn="ctr"/>
            <a:r>
              <a:rPr lang="en-US" sz="2000" dirty="0" smtClean="0"/>
              <a:t>Jefferson Turner, Christian </a:t>
            </a:r>
            <a:r>
              <a:rPr lang="en-US" sz="2000" dirty="0" err="1" smtClean="0"/>
              <a:t>Petitpas</a:t>
            </a:r>
            <a:r>
              <a:rPr lang="en-US" sz="2000" dirty="0"/>
              <a:t> </a:t>
            </a:r>
            <a:r>
              <a:rPr lang="en-US" sz="2000" dirty="0" smtClean="0"/>
              <a:t>(UMass Dartmouth)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4203" y="5452348"/>
            <a:ext cx="2151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NSF Ocean Observatory Initiative Pioneer Array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524000" y="4038600"/>
            <a:ext cx="685800" cy="4572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5" y="2834640"/>
            <a:ext cx="4487865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Image result for nsf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nsf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www.nsf.gov/images/logos/ns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795" y="1143000"/>
            <a:ext cx="1181605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2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1295400"/>
            <a:ext cx="853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  <a:r>
              <a:rPr lang="en-US" dirty="0"/>
              <a:t>: Upwelling at the shelfbreak front results from a combination of (1) onshore interior flow driven by </a:t>
            </a:r>
            <a:r>
              <a:rPr lang="en-US" dirty="0" smtClean="0"/>
              <a:t>an along-shelf </a:t>
            </a:r>
            <a:r>
              <a:rPr lang="en-US" dirty="0"/>
              <a:t>pressure gradient, (2) convergence in the bottom boundary layer, (3) vortex stretching </a:t>
            </a:r>
            <a:r>
              <a:rPr lang="en-US" dirty="0" smtClean="0"/>
              <a:t>driven by </a:t>
            </a:r>
            <a:r>
              <a:rPr lang="en-US" dirty="0"/>
              <a:t>frontal meandering and </a:t>
            </a:r>
            <a:r>
              <a:rPr lang="en-US" dirty="0" smtClean="0"/>
              <a:t>associated mesoscale / submesoscale </a:t>
            </a:r>
            <a:r>
              <a:rPr lang="en-US" dirty="0"/>
              <a:t>dynamics, and (4) Ekman divergence </a:t>
            </a:r>
            <a:r>
              <a:rPr lang="en-US" dirty="0" smtClean="0"/>
              <a:t>in the </a:t>
            </a:r>
            <a:r>
              <a:rPr lang="en-US" dirty="0"/>
              <a:t>surface boundary layer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: These upwelling processes result in local enhancement of nutrient fluxes into the euphotic zone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: Enhanced nutrient availability stimulates increased primary productivity in the front and leads </a:t>
            </a:r>
            <a:r>
              <a:rPr lang="en-US" dirty="0" smtClean="0"/>
              <a:t>to changes </a:t>
            </a:r>
            <a:r>
              <a:rPr lang="en-US" dirty="0"/>
              <a:t>in the phytoplankton species assemblage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H</a:t>
            </a:r>
            <a:r>
              <a:rPr lang="en-US" baseline="-25000" dirty="0"/>
              <a:t>4a</a:t>
            </a:r>
            <a:r>
              <a:rPr lang="en-US" dirty="0"/>
              <a:t>: Autotrophic biomass does not accumulate in areas of frontal upwelling because of </a:t>
            </a:r>
            <a:r>
              <a:rPr lang="en-US" dirty="0" smtClean="0"/>
              <a:t>zooplankton grazing</a:t>
            </a:r>
            <a:r>
              <a:rPr lang="en-US" dirty="0"/>
              <a:t>; this grazer-mediated control is reflected in both zooplankton biomass and species composition.</a:t>
            </a:r>
          </a:p>
          <a:p>
            <a:endParaRPr lang="en-US" dirty="0" smtClean="0"/>
          </a:p>
          <a:p>
            <a:r>
              <a:rPr lang="en-US" dirty="0" smtClean="0"/>
              <a:t>H</a:t>
            </a:r>
            <a:r>
              <a:rPr lang="en-US" baseline="-25000" dirty="0" smtClean="0"/>
              <a:t>4b</a:t>
            </a:r>
            <a:r>
              <a:rPr lang="en-US" dirty="0"/>
              <a:t>: Autotrophic biomass does accumulate in areas of frontal upwelling, but the spatial and </a:t>
            </a:r>
            <a:r>
              <a:rPr lang="en-US" dirty="0" smtClean="0"/>
              <a:t>temporal intermittency </a:t>
            </a:r>
            <a:r>
              <a:rPr lang="en-US" dirty="0"/>
              <a:t>of these events causes their net impact to be smoothed out in long-term means of </a:t>
            </a:r>
            <a:r>
              <a:rPr lang="en-US" dirty="0" smtClean="0"/>
              <a:t>historical observations </a:t>
            </a:r>
            <a:r>
              <a:rPr lang="en-US" dirty="0"/>
              <a:t>of nutrients and chlorophyll.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61046306-6A6D-4ACF-ADCE-557D0BD23949}" vid="{3A8C33B7-1D3B-48D6-8079-41F582261AA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812</Words>
  <Application>Microsoft Office PowerPoint</Application>
  <PresentationFormat>On-screen Show (4:3)</PresentationFormat>
  <Paragraphs>281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Depth</vt:lpstr>
      <vt:lpstr>PowerPoint Presentation</vt:lpstr>
      <vt:lpstr>Composite nutrient profiles</vt:lpstr>
      <vt:lpstr>Nutrient ratios</vt:lpstr>
      <vt:lpstr>Synthesis</vt:lpstr>
      <vt:lpstr>Synthesis (2)</vt:lpstr>
      <vt:lpstr>PowerPoint Presentation</vt:lpstr>
      <vt:lpstr>PowerPoint Presentation</vt:lpstr>
      <vt:lpstr>PowerPoint Presentation</vt:lpstr>
      <vt:lpstr>Hypotheses</vt:lpstr>
      <vt:lpstr>Frontal positions (S=34.5)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DAVPR data: spatial composites</vt:lpstr>
      <vt:lpstr>DAVPR data: spatial composites</vt:lpstr>
      <vt:lpstr>DAVPR data: spatial composites</vt:lpstr>
      <vt:lpstr>A regional Phaeocystis bloom</vt:lpstr>
      <vt:lpstr>Conceptual model for how bottom boundary layer turbulence could sustain a regional bloom of Phaeocystis</vt:lpstr>
      <vt:lpstr>Backup</vt:lpstr>
      <vt:lpstr>Outreach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</dc:creator>
  <cp:lastModifiedBy>Dennis</cp:lastModifiedBy>
  <cp:revision>32</cp:revision>
  <cp:lastPrinted>2018-11-29T13:23:07Z</cp:lastPrinted>
  <dcterms:created xsi:type="dcterms:W3CDTF">2017-08-11T19:56:47Z</dcterms:created>
  <dcterms:modified xsi:type="dcterms:W3CDTF">2018-11-29T13:47:45Z</dcterms:modified>
</cp:coreProperties>
</file>