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C09F-C188-4E6D-86C5-767E1A7A8371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4937-6724-4BD0-8E6B-8FB2C4A24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09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C09F-C188-4E6D-86C5-767E1A7A8371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4937-6724-4BD0-8E6B-8FB2C4A24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2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C09F-C188-4E6D-86C5-767E1A7A8371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4937-6724-4BD0-8E6B-8FB2C4A24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68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C09F-C188-4E6D-86C5-767E1A7A8371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4937-6724-4BD0-8E6B-8FB2C4A24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86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C09F-C188-4E6D-86C5-767E1A7A8371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4937-6724-4BD0-8E6B-8FB2C4A24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52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C09F-C188-4E6D-86C5-767E1A7A8371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4937-6724-4BD0-8E6B-8FB2C4A24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34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C09F-C188-4E6D-86C5-767E1A7A8371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4937-6724-4BD0-8E6B-8FB2C4A24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24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C09F-C188-4E6D-86C5-767E1A7A8371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4937-6724-4BD0-8E6B-8FB2C4A24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57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C09F-C188-4E6D-86C5-767E1A7A8371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4937-6724-4BD0-8E6B-8FB2C4A24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56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C09F-C188-4E6D-86C5-767E1A7A8371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4937-6724-4BD0-8E6B-8FB2C4A24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62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C09F-C188-4E6D-86C5-767E1A7A8371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54937-6724-4BD0-8E6B-8FB2C4A24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56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AC09F-C188-4E6D-86C5-767E1A7A8371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54937-6724-4BD0-8E6B-8FB2C4A24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89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220" y="2295525"/>
            <a:ext cx="3787140" cy="3810000"/>
          </a:xfrm>
          <a:prstGeom prst="rect">
            <a:avLst/>
          </a:prstGeom>
        </p:spPr>
      </p:pic>
      <p:pic>
        <p:nvPicPr>
          <p:cNvPr id="5" name="Picture 4" descr="http://oceanobservatories.org/wp-content/uploads/2011/04/NEObsMap_110914_state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209800"/>
            <a:ext cx="4267200" cy="38766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57200" y="2286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Shelfbreak</a:t>
            </a:r>
            <a:r>
              <a:rPr lang="en-US" b="1" dirty="0"/>
              <a:t> frontal dynamics: </a:t>
            </a:r>
            <a:endParaRPr lang="en-US" b="1" dirty="0" smtClean="0"/>
          </a:p>
          <a:p>
            <a:pPr algn="ctr"/>
            <a:r>
              <a:rPr lang="en-US" b="1" dirty="0" smtClean="0"/>
              <a:t>mechanisms </a:t>
            </a:r>
            <a:r>
              <a:rPr lang="en-US" b="1" dirty="0"/>
              <a:t>of upwelling, net community production, and ecological implications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601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0"/>
          <a:stretch/>
        </p:blipFill>
        <p:spPr bwMode="auto">
          <a:xfrm>
            <a:off x="1866900" y="304800"/>
            <a:ext cx="5410200" cy="6172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01896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09" t="9647" r="21554" b="38438"/>
          <a:stretch/>
        </p:blipFill>
        <p:spPr bwMode="auto">
          <a:xfrm>
            <a:off x="533400" y="533400"/>
            <a:ext cx="5638799" cy="4343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400800" y="685800"/>
            <a:ext cx="2438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Sunrise 4/15/18:  0523</a:t>
            </a:r>
          </a:p>
          <a:p>
            <a:r>
              <a:rPr lang="en-US" b="1" dirty="0" smtClean="0"/>
              <a:t>Sunset  4/15/18</a:t>
            </a:r>
            <a:r>
              <a:rPr lang="en-US" b="1" dirty="0"/>
              <a:t>: </a:t>
            </a:r>
            <a:r>
              <a:rPr lang="en-US" b="1" dirty="0" smtClean="0"/>
              <a:t> 1840</a:t>
            </a:r>
          </a:p>
          <a:p>
            <a:endParaRPr lang="en-US" b="1" dirty="0"/>
          </a:p>
          <a:p>
            <a:r>
              <a:rPr lang="en-US" b="1" dirty="0"/>
              <a:t>Sunrise </a:t>
            </a:r>
            <a:r>
              <a:rPr lang="en-US" b="1" dirty="0" smtClean="0"/>
              <a:t>4/30/18</a:t>
            </a:r>
            <a:r>
              <a:rPr lang="en-US" b="1" dirty="0"/>
              <a:t>:  </a:t>
            </a:r>
            <a:r>
              <a:rPr lang="en-US" b="1" dirty="0" smtClean="0"/>
              <a:t>0502</a:t>
            </a:r>
            <a:endParaRPr lang="en-US" b="1" dirty="0"/>
          </a:p>
          <a:p>
            <a:r>
              <a:rPr lang="en-US" b="1" dirty="0"/>
              <a:t>Sunset  </a:t>
            </a:r>
            <a:r>
              <a:rPr lang="en-US" b="1" dirty="0" smtClean="0"/>
              <a:t>4/30/18</a:t>
            </a:r>
            <a:r>
              <a:rPr lang="en-US" b="1" dirty="0"/>
              <a:t>:  </a:t>
            </a:r>
            <a:r>
              <a:rPr lang="en-US" b="1" dirty="0" smtClean="0"/>
              <a:t>1855</a:t>
            </a:r>
          </a:p>
          <a:p>
            <a:endParaRPr lang="en-US" b="1" dirty="0"/>
          </a:p>
          <a:p>
            <a:pPr algn="ctr"/>
            <a:r>
              <a:rPr lang="en-US" b="1" dirty="0" smtClean="0"/>
              <a:t>All times local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78694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701963" y="3380508"/>
            <a:ext cx="4627419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40080" y="3472873"/>
            <a:ext cx="4627419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089563" y="346363"/>
            <a:ext cx="4627419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329382" y="3089563"/>
            <a:ext cx="2387600" cy="3034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-120000" flipV="1">
            <a:off x="5319664" y="3138176"/>
            <a:ext cx="2560320" cy="3034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-180000" flipV="1">
            <a:off x="690359" y="405782"/>
            <a:ext cx="2560320" cy="2926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67498" y="6216073"/>
            <a:ext cx="0" cy="641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03272" y="6216072"/>
            <a:ext cx="0" cy="641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-120000" flipV="1">
            <a:off x="5381546" y="3780101"/>
            <a:ext cx="2560320" cy="3034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839565" y="2992764"/>
            <a:ext cx="0" cy="731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07529" y="264771"/>
            <a:ext cx="4627419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28070" y="4114800"/>
            <a:ext cx="4627419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28070" y="3472873"/>
            <a:ext cx="0" cy="731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-180000" flipV="1">
            <a:off x="628476" y="375869"/>
            <a:ext cx="2560320" cy="2926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158833" y="411018"/>
            <a:ext cx="0" cy="731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-180000" flipV="1">
            <a:off x="678349" y="1159335"/>
            <a:ext cx="2560320" cy="2926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195519" y="1094340"/>
            <a:ext cx="4627419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5509228" y="5486400"/>
            <a:ext cx="443345" cy="83739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stCxn id="27" idx="0"/>
            <a:endCxn id="24" idx="0"/>
          </p:cNvCxnSpPr>
          <p:nvPr/>
        </p:nvCxnSpPr>
        <p:spPr>
          <a:xfrm>
            <a:off x="1357223" y="2829603"/>
            <a:ext cx="4373678" cy="2656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135550" y="2829603"/>
            <a:ext cx="443345" cy="83739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25076" y="3581530"/>
            <a:ext cx="4373678" cy="2656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6066556" y="4874124"/>
            <a:ext cx="443345" cy="83739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594357" y="4114437"/>
            <a:ext cx="443345" cy="8563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037703" y="3624278"/>
            <a:ext cx="443345" cy="83739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622186" y="2112220"/>
            <a:ext cx="443345" cy="83739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147857" y="1392847"/>
            <a:ext cx="443345" cy="83739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581705" y="896146"/>
            <a:ext cx="443345" cy="83739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endCxn id="32" idx="0"/>
          </p:cNvCxnSpPr>
          <p:nvPr/>
        </p:nvCxnSpPr>
        <p:spPr>
          <a:xfrm>
            <a:off x="1824261" y="2102803"/>
            <a:ext cx="4463968" cy="27713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741935" y="2927283"/>
            <a:ext cx="4373678" cy="2656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456497" y="1465495"/>
            <a:ext cx="4433878" cy="2702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332277" y="2216121"/>
            <a:ext cx="4373678" cy="2656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7" idx="0"/>
          </p:cNvCxnSpPr>
          <p:nvPr/>
        </p:nvCxnSpPr>
        <p:spPr>
          <a:xfrm>
            <a:off x="2803378" y="896146"/>
            <a:ext cx="4437023" cy="27698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34" idx="4"/>
          </p:cNvCxnSpPr>
          <p:nvPr/>
        </p:nvCxnSpPr>
        <p:spPr>
          <a:xfrm>
            <a:off x="2821709" y="1711439"/>
            <a:ext cx="4437667" cy="27502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040541" y="310875"/>
            <a:ext cx="37896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Plexiglas tubes (7) placed inside a box within a box, plumbed with hoses for flowing seawater; entire box to be placed on a metal frame 3’ off deck; double “box” (not shown) intended to reduce deck spillage of seawater</a:t>
            </a:r>
            <a:endParaRPr lang="en-US" sz="1200" b="1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40080" y="3358524"/>
            <a:ext cx="61883" cy="114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267499" y="6216072"/>
            <a:ext cx="1357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Sort 27"/>
          <p:cNvSpPr/>
          <p:nvPr/>
        </p:nvSpPr>
        <p:spPr>
          <a:xfrm>
            <a:off x="5257800" y="6217920"/>
            <a:ext cx="173843" cy="213240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lowchart: Sort 44"/>
          <p:cNvSpPr/>
          <p:nvPr/>
        </p:nvSpPr>
        <p:spPr>
          <a:xfrm>
            <a:off x="7736016" y="2954037"/>
            <a:ext cx="173843" cy="213240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lowchart: Sort 46"/>
          <p:cNvSpPr/>
          <p:nvPr/>
        </p:nvSpPr>
        <p:spPr>
          <a:xfrm>
            <a:off x="3089563" y="197778"/>
            <a:ext cx="173843" cy="213240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lowchart: Sort 47"/>
          <p:cNvSpPr/>
          <p:nvPr/>
        </p:nvSpPr>
        <p:spPr>
          <a:xfrm>
            <a:off x="615041" y="3331279"/>
            <a:ext cx="173843" cy="213240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88259" y="4970750"/>
            <a:ext cx="155367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Brass eyebolts for tie downs (or could be holes drilled in side that rope can pass through); need ~1/2” diameter</a:t>
            </a:r>
            <a:endParaRPr lang="en-US" sz="1200" b="1" dirty="0"/>
          </a:p>
        </p:txBody>
      </p:sp>
      <p:cxnSp>
        <p:nvCxnSpPr>
          <p:cNvPr id="39" name="Straight Arrow Connector 38"/>
          <p:cNvCxnSpPr>
            <a:stCxn id="29" idx="0"/>
            <a:endCxn id="48" idx="2"/>
          </p:cNvCxnSpPr>
          <p:nvPr/>
        </p:nvCxnSpPr>
        <p:spPr>
          <a:xfrm flipH="1" flipV="1">
            <a:off x="701963" y="3544519"/>
            <a:ext cx="263134" cy="14262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9" idx="0"/>
          </p:cNvCxnSpPr>
          <p:nvPr/>
        </p:nvCxnSpPr>
        <p:spPr>
          <a:xfrm flipV="1">
            <a:off x="965097" y="3094424"/>
            <a:ext cx="6751885" cy="18763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736016" y="5396753"/>
            <a:ext cx="125558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Tubes (only 4 pictured; need 7)</a:t>
            </a:r>
            <a:endParaRPr lang="en-US" sz="1200" b="1" dirty="0"/>
          </a:p>
        </p:txBody>
      </p:sp>
      <p:cxnSp>
        <p:nvCxnSpPr>
          <p:cNvPr id="53" name="Straight Arrow Connector 52"/>
          <p:cNvCxnSpPr>
            <a:stCxn id="51" idx="1"/>
          </p:cNvCxnSpPr>
          <p:nvPr/>
        </p:nvCxnSpPr>
        <p:spPr>
          <a:xfrm flipH="1" flipV="1">
            <a:off x="6364941" y="5396753"/>
            <a:ext cx="1371075" cy="323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1" idx="1"/>
          </p:cNvCxnSpPr>
          <p:nvPr/>
        </p:nvCxnSpPr>
        <p:spPr>
          <a:xfrm flipH="1" flipV="1">
            <a:off x="6816029" y="4606635"/>
            <a:ext cx="919987" cy="11132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716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2296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Measurements to be completed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baseline="30000" dirty="0" smtClean="0"/>
              <a:t>14</a:t>
            </a:r>
            <a:r>
              <a:rPr lang="en-US" sz="2800" b="1" dirty="0" smtClean="0"/>
              <a:t>C-uptake measurements (simulated in situ)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Particulate organic carbon filtrations</a:t>
            </a:r>
            <a:endParaRPr lang="en-US" sz="2800" b="1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Irradiance </a:t>
            </a:r>
            <a:r>
              <a:rPr lang="en-US" sz="2800" b="1" smtClean="0"/>
              <a:t>near incubator (continuous)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Biogenic silica filtrations (not in proposal; if desired by group)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DIC and alkalinity measurements on discrete samples (not in </a:t>
            </a:r>
            <a:r>
              <a:rPr lang="en-US" sz="2800" b="1" dirty="0"/>
              <a:t>proposal ; if desired by group)</a:t>
            </a:r>
            <a:endParaRPr lang="en-US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Underway pCO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measurements (not in </a:t>
            </a:r>
            <a:r>
              <a:rPr lang="en-US" sz="2800" b="1" dirty="0"/>
              <a:t>proposal ; if desired by group)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500" y="5597188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Rationale: 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BSi</a:t>
            </a:r>
            <a:r>
              <a:rPr lang="en-US" sz="2000" b="1" i="1" dirty="0" smtClean="0">
                <a:solidFill>
                  <a:srgbClr val="FF0000"/>
                </a:solidFill>
              </a:rPr>
              <a:t> provides a measure of diatom biomass and is of value when compared to POC &amp; PON (along with visual diatom estimates);  CO</a:t>
            </a:r>
            <a:r>
              <a:rPr lang="en-US" sz="2000" b="1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system parameters will allow an independent measure of NCP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716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22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Questions to be addressed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baseline="30000" dirty="0" smtClean="0"/>
              <a:t>14</a:t>
            </a:r>
            <a:r>
              <a:rPr lang="en-US" sz="2800" b="1" dirty="0" smtClean="0"/>
              <a:t>C-uptake measurements: 3 stations per day; Locations? Timing?  </a:t>
            </a:r>
            <a:r>
              <a:rPr lang="en-US" sz="2800" b="1" i="1" dirty="0" smtClean="0">
                <a:solidFill>
                  <a:srgbClr val="C00000"/>
                </a:solidFill>
              </a:rPr>
              <a:t>Suggest 0700, 1200, &amp; 1700 at shelf, break and slope locations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Particulate organic carbon filtrations; 12 stations with 12 depths is a LOT of samples; link with HPLC sampling frequency?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Biogenic silica filtrations: same as POC (?)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DIC and alkalinity measurements on discrete samples: numbers?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Underway pCO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measurements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0500" y="5597188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FF0000"/>
                </a:solidFill>
              </a:rPr>
              <a:t>Rationale: 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BSi</a:t>
            </a:r>
            <a:r>
              <a:rPr lang="en-US" sz="2000" b="1" i="1" dirty="0" smtClean="0">
                <a:solidFill>
                  <a:srgbClr val="FF0000"/>
                </a:solidFill>
              </a:rPr>
              <a:t> provides a measure of diatom biomass and is of value when compared to POC &amp; PON (along with visual diatom estimates);  CO</a:t>
            </a:r>
            <a:r>
              <a:rPr lang="en-US" sz="2000" b="1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b="1" i="1" dirty="0" smtClean="0">
                <a:solidFill>
                  <a:srgbClr val="FF0000"/>
                </a:solidFill>
              </a:rPr>
              <a:t> system parameters will allow an independent measure of NCP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870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323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Walker Smith</dc:creator>
  <cp:lastModifiedBy>Walker Smith</cp:lastModifiedBy>
  <cp:revision>9</cp:revision>
  <dcterms:created xsi:type="dcterms:W3CDTF">2017-10-24T16:30:00Z</dcterms:created>
  <dcterms:modified xsi:type="dcterms:W3CDTF">2017-11-13T19:54:28Z</dcterms:modified>
</cp:coreProperties>
</file>