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fcb-data.whoi.edu/bin?bin=D20190709T102616_IFCB109" TargetMode="External"/><Relationship Id="rId3" Type="http://schemas.openxmlformats.org/officeDocument/2006/relationships/hyperlink" Target="https://ifcb-data.whoi.edu/timeline?dataset=SPIROPA&amp;bin=D20190709T114409_IFCB109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42d1e89f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42d1e89f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42d1e89fb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42d1e89fb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33% zoom in chrome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2e5e5c69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2e5e5c69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2e5e5c69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2e5e5c69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2e5e5c69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2e5e5c69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2e5e5c69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2e5e5c69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2e5e5c69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2e5e5c69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2e5e5c69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2e5e5c69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43d4d3bcf_5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843d4d3bcf_5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https://ifcb-data.whoi.edu/bin?bin=D20190709T102616_IFCB109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https://ifcb-data.whoi.edu/timeline?dataset=SPIROPA&amp;bin=D20190709T114409_IFCB109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43d4d3bcf_5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43d4d3bcf_5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2e5e5c69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2e5e5c69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2e5e5c69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2e5e5c69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2e5e5c698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2e5e5c69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42d1e89f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42d1e89f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42d1e89f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42d1e89f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42d1e89f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842d1e89f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42d1e89f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42d1e89f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42d1e89fb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42d1e89fb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hyperlink" Target="https://ifcb-data.whoi.edu/SPIROPA/" TargetMode="External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7725" y="569000"/>
            <a:ext cx="4017443" cy="19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98173"/>
            <a:ext cx="6999375" cy="204007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2689600" y="77600"/>
            <a:ext cx="4232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5"/>
              </a:rPr>
              <a:t>https://ifcb-data.whoi.edu/SPIROPA/</a:t>
            </a:r>
            <a:endParaRPr sz="18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875" y="184600"/>
            <a:ext cx="1630575" cy="244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6922300" y="919475"/>
            <a:ext cx="2106300" cy="16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Biovolume precisely estimated for each image (automated edge detection and computations of geometric measures)</a:t>
            </a:r>
            <a:endParaRPr/>
          </a:p>
        </p:txBody>
      </p:sp>
      <p:sp>
        <p:nvSpPr>
          <p:cNvPr id="59" name="Google Shape;59;p13"/>
          <p:cNvSpPr txBox="1"/>
          <p:nvPr/>
        </p:nvSpPr>
        <p:spPr>
          <a:xfrm>
            <a:off x="6999375" y="2819075"/>
            <a:ext cx="2106300" cy="12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Convolutional Neural Network (CNN) to classify each image into one of 145 classes (taxonomic and other)</a:t>
            </a:r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223300" y="4552375"/>
            <a:ext cx="88053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</a:rPr>
              <a:t>⇒ </a:t>
            </a:r>
            <a:r>
              <a:rPr b="1" lang="en" sz="1800">
                <a:solidFill>
                  <a:srgbClr val="0000FF"/>
                </a:solidFill>
              </a:rPr>
              <a:t>S</a:t>
            </a:r>
            <a:r>
              <a:rPr b="1" lang="en" sz="1800">
                <a:solidFill>
                  <a:srgbClr val="0000FF"/>
                </a:solidFill>
              </a:rPr>
              <a:t>um up contributions by class or group (or size), absolute concentration</a:t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392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393991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3"/>
          <p:cNvSpPr txBox="1"/>
          <p:nvPr/>
        </p:nvSpPr>
        <p:spPr>
          <a:xfrm>
            <a:off x="364350" y="4232650"/>
            <a:ext cx="61722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predicted by class for deep max samples: </a:t>
            </a:r>
            <a:r>
              <a:rPr i="1" lang="en"/>
              <a:t>Guinardia striata</a:t>
            </a:r>
            <a:endParaRPr i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347137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4"/>
          <p:cNvSpPr txBox="1"/>
          <p:nvPr/>
        </p:nvSpPr>
        <p:spPr>
          <a:xfrm>
            <a:off x="364350" y="4232650"/>
            <a:ext cx="7704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predicted by class for deep max samples: </a:t>
            </a:r>
            <a:r>
              <a:rPr i="1" lang="en"/>
              <a:t>Dactyliosolen fragilissimus</a:t>
            </a:r>
            <a:endParaRPr i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374823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5"/>
          <p:cNvSpPr txBox="1"/>
          <p:nvPr/>
        </p:nvSpPr>
        <p:spPr>
          <a:xfrm>
            <a:off x="364350" y="4232650"/>
            <a:ext cx="7704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predicted by class for deep max samples: </a:t>
            </a:r>
            <a:r>
              <a:rPr i="1" lang="en"/>
              <a:t>Chaetoceros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[heavily false positive with mystery colonies (??Thalasiosira)]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03771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6"/>
          <p:cNvSpPr txBox="1"/>
          <p:nvPr/>
        </p:nvSpPr>
        <p:spPr>
          <a:xfrm>
            <a:off x="364350" y="4232650"/>
            <a:ext cx="7704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predicted by class for deep max samples: </a:t>
            </a:r>
            <a:r>
              <a:rPr i="1" lang="en"/>
              <a:t>Chaetoceros</a:t>
            </a:r>
            <a:r>
              <a:rPr lang="en"/>
              <a:t>_TAG_external_pennate</a:t>
            </a:r>
            <a:endParaRPr i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02881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7"/>
          <p:cNvSpPr txBox="1"/>
          <p:nvPr/>
        </p:nvSpPr>
        <p:spPr>
          <a:xfrm>
            <a:off x="364350" y="4232650"/>
            <a:ext cx="7704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predicted by class for deep max samples: </a:t>
            </a:r>
            <a:r>
              <a:rPr i="1" lang="en"/>
              <a:t>Eucampia</a:t>
            </a:r>
            <a:endParaRPr i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6" cy="402963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8"/>
          <p:cNvSpPr txBox="1"/>
          <p:nvPr/>
        </p:nvSpPr>
        <p:spPr>
          <a:xfrm>
            <a:off x="364350" y="4232650"/>
            <a:ext cx="7704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predicted by class for deep max samples: </a:t>
            </a:r>
            <a:r>
              <a:rPr i="1" lang="en"/>
              <a:t>Thalassiosira</a:t>
            </a:r>
            <a:endParaRPr i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415933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9"/>
          <p:cNvSpPr txBox="1"/>
          <p:nvPr/>
        </p:nvSpPr>
        <p:spPr>
          <a:xfrm>
            <a:off x="364350" y="4232650"/>
            <a:ext cx="7704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predicted by class for deep max samples: </a:t>
            </a:r>
            <a:r>
              <a:rPr i="1" lang="en"/>
              <a:t>Phaeocystis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Tentatively: </a:t>
            </a:r>
            <a:r>
              <a:rPr i="1" lang="en"/>
              <a:t>Thalassiosira subtilis </a:t>
            </a:r>
            <a:r>
              <a:rPr lang="en"/>
              <a:t>or </a:t>
            </a:r>
            <a:r>
              <a:rPr i="1" lang="en">
                <a:solidFill>
                  <a:schemeClr val="dk1"/>
                </a:solidFill>
              </a:rPr>
              <a:t>Thalassiosira mala?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392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392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7138"/>
            <a:ext cx="8839199" cy="392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825" y="914400"/>
            <a:ext cx="4571999" cy="342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2725" y="914400"/>
            <a:ext cx="4571999" cy="3424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4400"/>
            <a:ext cx="4571999" cy="342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0200" y="914400"/>
            <a:ext cx="4571999" cy="3419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392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392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392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392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392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