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256" r:id="rId2"/>
    <p:sldId id="261" r:id="rId3"/>
    <p:sldId id="257" r:id="rId4"/>
    <p:sldId id="262" r:id="rId5"/>
    <p:sldId id="267" r:id="rId6"/>
    <p:sldId id="268" r:id="rId7"/>
    <p:sldId id="279" r:id="rId8"/>
    <p:sldId id="269" r:id="rId9"/>
    <p:sldId id="270" r:id="rId10"/>
    <p:sldId id="264" r:id="rId11"/>
    <p:sldId id="271" r:id="rId12"/>
    <p:sldId id="281" r:id="rId13"/>
    <p:sldId id="286" r:id="rId14"/>
    <p:sldId id="278" r:id="rId15"/>
    <p:sldId id="277" r:id="rId16"/>
    <p:sldId id="285" r:id="rId17"/>
    <p:sldId id="284" r:id="rId18"/>
    <p:sldId id="272" r:id="rId19"/>
    <p:sldId id="273" r:id="rId20"/>
    <p:sldId id="274" r:id="rId21"/>
    <p:sldId id="287" r:id="rId22"/>
    <p:sldId id="289" r:id="rId23"/>
    <p:sldId id="302" r:id="rId24"/>
    <p:sldId id="300" r:id="rId25"/>
    <p:sldId id="301" r:id="rId26"/>
    <p:sldId id="288" r:id="rId27"/>
    <p:sldId id="275" r:id="rId28"/>
    <p:sldId id="276" r:id="rId29"/>
    <p:sldId id="290" r:id="rId30"/>
    <p:sldId id="292" r:id="rId31"/>
    <p:sldId id="294" r:id="rId32"/>
    <p:sldId id="295" r:id="rId33"/>
    <p:sldId id="296" r:id="rId34"/>
    <p:sldId id="298" r:id="rId35"/>
    <p:sldId id="303" r:id="rId36"/>
    <p:sldId id="293" r:id="rId37"/>
    <p:sldId id="310" r:id="rId38"/>
    <p:sldId id="308" r:id="rId39"/>
    <p:sldId id="309" r:id="rId40"/>
    <p:sldId id="304" r:id="rId41"/>
    <p:sldId id="305" r:id="rId42"/>
    <p:sldId id="311" r:id="rId43"/>
    <p:sldId id="306" r:id="rId44"/>
    <p:sldId id="307" r:id="rId45"/>
    <p:sldId id="297" r:id="rId46"/>
    <p:sldId id="299" r:id="rId47"/>
    <p:sldId id="266" r:id="rId48"/>
    <p:sldId id="282" r:id="rId49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615" autoAdjust="0"/>
    <p:restoredTop sz="86462" autoAdjust="0"/>
  </p:normalViewPr>
  <p:slideViewPr>
    <p:cSldViewPr>
      <p:cViewPr>
        <p:scale>
          <a:sx n="80" d="100"/>
          <a:sy n="80" d="100"/>
        </p:scale>
        <p:origin x="-306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566"/>
    </p:cViewPr>
    <p:sldLst>
      <p:sld r:id="rId1" collapse="1"/>
      <p:sld r:id="rId2" collapse="1"/>
      <p:sld r:id="rId3" collapse="1"/>
    </p:sldLst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357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34.xml"/><Relationship Id="rId2" Type="http://schemas.openxmlformats.org/officeDocument/2006/relationships/slide" Target="slides/slide32.xml"/><Relationship Id="rId1" Type="http://schemas.openxmlformats.org/officeDocument/2006/relationships/slide" Target="slides/slide2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354B9-9599-4C2E-8CAC-082FF0E66E49}" type="datetimeFigureOut">
              <a:rPr lang="en-US" smtClean="0"/>
              <a:t>5/22/2019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D93E0F-54D0-414D-B365-865B3FBFBC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7514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D93E0F-54D0-414D-B365-865B3FBFBC7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5303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3D5F-761B-4046-A6E0-282303DC4675}" type="datetimeFigureOut">
              <a:rPr lang="en-US" smtClean="0"/>
              <a:t>5/22/2019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37F55-9E03-48C0-B176-4BDC116C4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2352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3D5F-761B-4046-A6E0-282303DC4675}" type="datetimeFigureOut">
              <a:rPr lang="en-US" smtClean="0"/>
              <a:t>5/22/2019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37F55-9E03-48C0-B176-4BDC116C4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7280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3D5F-761B-4046-A6E0-282303DC4675}" type="datetimeFigureOut">
              <a:rPr lang="en-US" smtClean="0"/>
              <a:t>5/22/2019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37F55-9E03-48C0-B176-4BDC116C4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9728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3D5F-761B-4046-A6E0-282303DC4675}" type="datetimeFigureOut">
              <a:rPr lang="en-US" smtClean="0"/>
              <a:t>5/22/2019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37F55-9E03-48C0-B176-4BDC116C4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358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3D5F-761B-4046-A6E0-282303DC4675}" type="datetimeFigureOut">
              <a:rPr lang="en-US" smtClean="0"/>
              <a:t>5/22/2019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37F55-9E03-48C0-B176-4BDC116C4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4460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3D5F-761B-4046-A6E0-282303DC4675}" type="datetimeFigureOut">
              <a:rPr lang="en-US" smtClean="0"/>
              <a:t>5/22/2019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37F55-9E03-48C0-B176-4BDC116C4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1640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3D5F-761B-4046-A6E0-282303DC4675}" type="datetimeFigureOut">
              <a:rPr lang="en-US" smtClean="0"/>
              <a:t>5/22/2019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37F55-9E03-48C0-B176-4BDC116C4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8830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3D5F-761B-4046-A6E0-282303DC4675}" type="datetimeFigureOut">
              <a:rPr lang="en-US" smtClean="0"/>
              <a:t>5/22/2019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37F55-9E03-48C0-B176-4BDC116C4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0804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3D5F-761B-4046-A6E0-282303DC4675}" type="datetimeFigureOut">
              <a:rPr lang="en-US" smtClean="0"/>
              <a:t>5/22/2019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37F55-9E03-48C0-B176-4BDC116C4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4401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3D5F-761B-4046-A6E0-282303DC4675}" type="datetimeFigureOut">
              <a:rPr lang="en-US" smtClean="0"/>
              <a:t>5/22/2019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37F55-9E03-48C0-B176-4BDC116C4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4098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3D5F-761B-4046-A6E0-282303DC4675}" type="datetimeFigureOut">
              <a:rPr lang="en-US" smtClean="0"/>
              <a:t>5/22/2019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37F55-9E03-48C0-B176-4BDC116C4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620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5F3D5F-761B-4046-A6E0-282303DC4675}" type="datetimeFigureOut">
              <a:rPr lang="en-US" smtClean="0"/>
              <a:t>5/22/2019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437F55-9E03-48C0-B176-4BDC116C4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097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tif"/><Relationship Id="rId3" Type="http://schemas.openxmlformats.org/officeDocument/2006/relationships/image" Target="../media/image20.jpg"/><Relationship Id="rId7" Type="http://schemas.openxmlformats.org/officeDocument/2006/relationships/image" Target="../media/image24.tif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g"/><Relationship Id="rId4" Type="http://schemas.openxmlformats.org/officeDocument/2006/relationships/image" Target="../media/image21.jpg"/><Relationship Id="rId9" Type="http://schemas.openxmlformats.org/officeDocument/2006/relationships/image" Target="../media/image26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tif"/><Relationship Id="rId3" Type="http://schemas.openxmlformats.org/officeDocument/2006/relationships/image" Target="../media/image73.tif"/><Relationship Id="rId7" Type="http://schemas.openxmlformats.org/officeDocument/2006/relationships/image" Target="../media/image77.tif"/><Relationship Id="rId12" Type="http://schemas.openxmlformats.org/officeDocument/2006/relationships/image" Target="../media/image82.tif"/><Relationship Id="rId2" Type="http://schemas.openxmlformats.org/officeDocument/2006/relationships/image" Target="../media/image72.t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tif"/><Relationship Id="rId11" Type="http://schemas.openxmlformats.org/officeDocument/2006/relationships/image" Target="../media/image81.tif"/><Relationship Id="rId5" Type="http://schemas.openxmlformats.org/officeDocument/2006/relationships/image" Target="../media/image75.tif"/><Relationship Id="rId10" Type="http://schemas.openxmlformats.org/officeDocument/2006/relationships/image" Target="../media/image80.tif"/><Relationship Id="rId4" Type="http://schemas.openxmlformats.org/officeDocument/2006/relationships/image" Target="../media/image74.tif"/><Relationship Id="rId9" Type="http://schemas.openxmlformats.org/officeDocument/2006/relationships/image" Target="../media/image79.ti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8.png"/><Relationship Id="rId4" Type="http://schemas.openxmlformats.org/officeDocument/2006/relationships/image" Target="../media/image8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7.png"/><Relationship Id="rId4" Type="http://schemas.openxmlformats.org/officeDocument/2006/relationships/image" Target="../media/image98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" y="147697"/>
            <a:ext cx="8991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Shelfbreak frontal dynamics: mechanisms of upwelling, net community production, and ecological implications</a:t>
            </a:r>
          </a:p>
        </p:txBody>
      </p:sp>
      <p:pic>
        <p:nvPicPr>
          <p:cNvPr id="8" name="Picture 7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48" t="21296" r="11582" b="12037"/>
          <a:stretch/>
        </p:blipFill>
        <p:spPr bwMode="auto">
          <a:xfrm rot="10800000">
            <a:off x="250353" y="2338982"/>
            <a:ext cx="2743200" cy="20085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82812" y="4486870"/>
            <a:ext cx="16782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Ryan et al. 1999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5720922" y="2353270"/>
            <a:ext cx="3346878" cy="3361730"/>
            <a:chOff x="5720922" y="2353270"/>
            <a:chExt cx="3346878" cy="3361730"/>
          </a:xfrm>
        </p:grpSpPr>
        <p:sp>
          <p:nvSpPr>
            <p:cNvPr id="15" name="TextBox 14"/>
            <p:cNvSpPr txBox="1"/>
            <p:nvPr/>
          </p:nvSpPr>
          <p:spPr>
            <a:xfrm>
              <a:off x="5720922" y="4791670"/>
              <a:ext cx="3346878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Linder et al. 2004</a:t>
              </a:r>
            </a:p>
            <a:p>
              <a:pPr algn="ctr"/>
              <a:r>
                <a:rPr lang="en-US" dirty="0" smtClean="0"/>
                <a:t>Gawarkiewicz and Chapman 1992</a:t>
              </a:r>
            </a:p>
            <a:p>
              <a:pPr algn="ctr"/>
              <a:r>
                <a:rPr lang="en-US" dirty="0"/>
                <a:t>Chapman and Lentz </a:t>
              </a:r>
              <a:r>
                <a:rPr lang="en-US" dirty="0" smtClean="0"/>
                <a:t>1994</a:t>
              </a:r>
              <a:endParaRPr lang="en-US" dirty="0"/>
            </a:p>
          </p:txBody>
        </p:sp>
        <p:pic>
          <p:nvPicPr>
            <p:cNvPr id="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3867" y="2353270"/>
              <a:ext cx="3065333" cy="2377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6" name="Straight Connector 5"/>
          <p:cNvCxnSpPr/>
          <p:nvPr/>
        </p:nvCxnSpPr>
        <p:spPr>
          <a:xfrm>
            <a:off x="1371600" y="2895600"/>
            <a:ext cx="0" cy="30480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1447800" y="2204442"/>
            <a:ext cx="4018443" cy="3108960"/>
            <a:chOff x="1447800" y="2204442"/>
            <a:chExt cx="4018443" cy="310896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506" b="1530"/>
            <a:stretch/>
          </p:blipFill>
          <p:spPr bwMode="auto">
            <a:xfrm>
              <a:off x="3085398" y="2204442"/>
              <a:ext cx="2380845" cy="265176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3505200" y="4944070"/>
              <a:ext cx="17977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Marra</a:t>
              </a:r>
              <a:r>
                <a:rPr lang="en-US" dirty="0" smtClean="0"/>
                <a:t> et al. 1990</a:t>
              </a:r>
              <a:endParaRPr lang="en-US" dirty="0"/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 flipH="1">
              <a:off x="1447800" y="2514600"/>
              <a:ext cx="1905000" cy="533400"/>
            </a:xfrm>
            <a:prstGeom prst="straightConnector1">
              <a:avLst/>
            </a:prstGeom>
            <a:ln w="3492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/>
          <p:cNvSpPr txBox="1"/>
          <p:nvPr/>
        </p:nvSpPr>
        <p:spPr>
          <a:xfrm>
            <a:off x="0" y="6488668"/>
            <a:ext cx="2834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Science Meeting #1 5/12/19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035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84" b="21622"/>
          <a:stretch/>
        </p:blipFill>
        <p:spPr bwMode="auto">
          <a:xfrm>
            <a:off x="2833067" y="31531"/>
            <a:ext cx="4019359" cy="16459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87" b="17838"/>
          <a:stretch/>
        </p:blipFill>
        <p:spPr bwMode="auto">
          <a:xfrm>
            <a:off x="2822637" y="1735783"/>
            <a:ext cx="3941635" cy="16459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0" b="25946"/>
          <a:stretch/>
        </p:blipFill>
        <p:spPr bwMode="auto">
          <a:xfrm>
            <a:off x="2813511" y="3505200"/>
            <a:ext cx="4059936" cy="16459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03" b="21621"/>
          <a:stretch/>
        </p:blipFill>
        <p:spPr bwMode="auto">
          <a:xfrm>
            <a:off x="2895025" y="5220488"/>
            <a:ext cx="3941635" cy="16459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66919" y="228600"/>
            <a:ext cx="240008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VPR Survey </a:t>
            </a:r>
          </a:p>
          <a:p>
            <a:r>
              <a:rPr lang="en-US" sz="3600" dirty="0" smtClean="0"/>
              <a:t>May 14</a:t>
            </a:r>
            <a:endParaRPr lang="en-US" sz="3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r="2516"/>
          <a:stretch/>
        </p:blipFill>
        <p:spPr>
          <a:xfrm>
            <a:off x="7086600" y="38100"/>
            <a:ext cx="1788161" cy="40233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6" t="27535" r="39593" b="32706"/>
          <a:stretch/>
        </p:blipFill>
        <p:spPr>
          <a:xfrm>
            <a:off x="254487" y="4649250"/>
            <a:ext cx="2161249" cy="15544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94" t="29164" r="31823" b="31599"/>
          <a:stretch/>
        </p:blipFill>
        <p:spPr>
          <a:xfrm>
            <a:off x="6934200" y="4740690"/>
            <a:ext cx="2110465" cy="1371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65" t="17797" r="19822" b="24259"/>
          <a:stretch/>
        </p:blipFill>
        <p:spPr>
          <a:xfrm>
            <a:off x="106680" y="1754833"/>
            <a:ext cx="2560320" cy="2334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76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04" r="17190"/>
          <a:stretch/>
        </p:blipFill>
        <p:spPr bwMode="auto">
          <a:xfrm>
            <a:off x="4572000" y="3388469"/>
            <a:ext cx="3200400" cy="34537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84" r="16654"/>
          <a:stretch/>
        </p:blipFill>
        <p:spPr bwMode="auto">
          <a:xfrm>
            <a:off x="1219200" y="3391434"/>
            <a:ext cx="3200400" cy="3450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4" r="16174"/>
          <a:stretch/>
        </p:blipFill>
        <p:spPr bwMode="auto">
          <a:xfrm>
            <a:off x="4608787" y="136128"/>
            <a:ext cx="3200400" cy="34115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4" r="16975"/>
          <a:stretch/>
        </p:blipFill>
        <p:spPr bwMode="auto">
          <a:xfrm>
            <a:off x="1219200" y="116498"/>
            <a:ext cx="3200400" cy="3450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762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May 7                                                                                       May 9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0" y="33528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May 11                                                                                    May 15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28063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4" r="16174"/>
          <a:stretch/>
        </p:blipFill>
        <p:spPr bwMode="auto">
          <a:xfrm>
            <a:off x="4608787" y="136128"/>
            <a:ext cx="3200400" cy="34115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4" r="16975"/>
          <a:stretch/>
        </p:blipFill>
        <p:spPr bwMode="auto">
          <a:xfrm>
            <a:off x="1219200" y="116498"/>
            <a:ext cx="3200400" cy="3450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762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May 7                                                                                       May 9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0" y="33528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May 11                                                                                    May 15</a:t>
            </a:r>
            <a:endParaRPr lang="en-US" sz="2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2" r="16814"/>
          <a:stretch/>
        </p:blipFill>
        <p:spPr bwMode="auto">
          <a:xfrm>
            <a:off x="1143000" y="3429000"/>
            <a:ext cx="3200400" cy="33959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03" r="17295"/>
          <a:stretch/>
        </p:blipFill>
        <p:spPr bwMode="auto">
          <a:xfrm>
            <a:off x="4566745" y="3399050"/>
            <a:ext cx="3200400" cy="34589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98339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642" y="914400"/>
            <a:ext cx="6666158" cy="5943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50266" y="3429000"/>
            <a:ext cx="3802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A6</a:t>
            </a:r>
            <a:endParaRPr lang="en-US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4650266" y="3732311"/>
            <a:ext cx="3802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A8</a:t>
            </a:r>
            <a:endParaRPr lang="en-US" sz="1400" dirty="0"/>
          </a:p>
        </p:txBody>
      </p:sp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 smtClean="0"/>
              <a:t>MODIS Chl 15 May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9745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76019" y="152400"/>
            <a:ext cx="19627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May 12-13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4528453" cy="5943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547" y="914400"/>
            <a:ext cx="4528453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460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752219" y="152400"/>
            <a:ext cx="19627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May 14-15</a:t>
            </a:r>
            <a:endParaRPr lang="en-US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543" y="914400"/>
            <a:ext cx="4528457" cy="5943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4528457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272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28" y="0"/>
            <a:ext cx="5225143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7830" y="-31492"/>
            <a:ext cx="2434962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ADCP velocities</a:t>
            </a:r>
          </a:p>
          <a:p>
            <a:endParaRPr lang="en-US" sz="2800" dirty="0"/>
          </a:p>
          <a:p>
            <a:r>
              <a:rPr lang="en-US" sz="2800" dirty="0" smtClean="0"/>
              <a:t>Eastward</a:t>
            </a:r>
          </a:p>
          <a:p>
            <a:endParaRPr lang="en-US" sz="2800" dirty="0"/>
          </a:p>
          <a:p>
            <a:endParaRPr lang="en-US" sz="2800" dirty="0" smtClean="0"/>
          </a:p>
          <a:p>
            <a:endParaRPr lang="en-US" sz="2800" dirty="0"/>
          </a:p>
          <a:p>
            <a:endParaRPr lang="en-US" sz="2800" dirty="0"/>
          </a:p>
          <a:p>
            <a:r>
              <a:rPr lang="en-US" sz="2800" dirty="0" smtClean="0"/>
              <a:t>Northward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0864978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83229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98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87" b="20556"/>
          <a:stretch/>
        </p:blipFill>
        <p:spPr>
          <a:xfrm>
            <a:off x="2971800" y="30480"/>
            <a:ext cx="3921806" cy="16459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58" b="21076"/>
          <a:stretch/>
        </p:blipFill>
        <p:spPr>
          <a:xfrm>
            <a:off x="2887905" y="1752600"/>
            <a:ext cx="4051495" cy="16459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69" b="20764"/>
          <a:stretch/>
        </p:blipFill>
        <p:spPr>
          <a:xfrm>
            <a:off x="2895600" y="3459480"/>
            <a:ext cx="4051495" cy="16459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57" b="24952"/>
          <a:stretch/>
        </p:blipFill>
        <p:spPr>
          <a:xfrm>
            <a:off x="3048000" y="5181600"/>
            <a:ext cx="3758398" cy="16459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6919" y="228600"/>
            <a:ext cx="240008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VPR Survey </a:t>
            </a:r>
          </a:p>
          <a:p>
            <a:r>
              <a:rPr lang="en-US" sz="3600" dirty="0" smtClean="0"/>
              <a:t>May 16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928063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7" r="15814"/>
          <a:stretch/>
        </p:blipFill>
        <p:spPr bwMode="auto">
          <a:xfrm>
            <a:off x="0" y="1600200"/>
            <a:ext cx="4572000" cy="47910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6" r="16273"/>
          <a:stretch/>
        </p:blipFill>
        <p:spPr bwMode="auto">
          <a:xfrm>
            <a:off x="4572000" y="1600200"/>
            <a:ext cx="4572000" cy="482176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SST</a:t>
            </a:r>
            <a:r>
              <a:rPr lang="en-US" baseline="0" dirty="0" smtClean="0"/>
              <a:t> 16 May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8063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057400"/>
            <a:ext cx="3259428" cy="2926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801" y="5221337"/>
            <a:ext cx="260032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28600"/>
            <a:ext cx="7081192" cy="1188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773867" y="5562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26199" y="1600200"/>
            <a:ext cx="2489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Satellite CHL climatology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038600" y="2919948"/>
            <a:ext cx="4953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Why is there no mean enhancement of chlorophyll at the shelf break front?</a:t>
            </a:r>
          </a:p>
          <a:p>
            <a:endParaRPr lang="en-US" sz="2400" dirty="0" smtClean="0"/>
          </a:p>
          <a:p>
            <a:r>
              <a:rPr lang="en-US" sz="2400" dirty="0" smtClean="0"/>
              <a:t>H</a:t>
            </a:r>
            <a:r>
              <a:rPr lang="en-US" sz="2400" baseline="-25000" dirty="0" smtClean="0"/>
              <a:t>1</a:t>
            </a:r>
            <a:r>
              <a:rPr lang="en-US" sz="2400" dirty="0" smtClean="0"/>
              <a:t>: Top-down control by zooplankton grazing</a:t>
            </a:r>
            <a:endParaRPr lang="en-US" sz="2400" dirty="0"/>
          </a:p>
          <a:p>
            <a:endParaRPr lang="en-US" sz="2400" dirty="0" smtClean="0"/>
          </a:p>
          <a:p>
            <a:r>
              <a:rPr lang="en-US" sz="2400" dirty="0" smtClean="0"/>
              <a:t>H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: </a:t>
            </a:r>
            <a:r>
              <a:rPr lang="en-US" sz="2400" dirty="0"/>
              <a:t>S</a:t>
            </a:r>
            <a:r>
              <a:rPr lang="en-US" sz="2400" dirty="0" smtClean="0"/>
              <a:t>patial </a:t>
            </a:r>
            <a:r>
              <a:rPr lang="en-US" sz="2400" dirty="0"/>
              <a:t>and </a:t>
            </a:r>
            <a:r>
              <a:rPr lang="en-US" sz="2400" dirty="0" smtClean="0"/>
              <a:t>temporal intermittency </a:t>
            </a:r>
            <a:r>
              <a:rPr lang="en-US" sz="2400" dirty="0"/>
              <a:t>of </a:t>
            </a:r>
            <a:r>
              <a:rPr lang="en-US" sz="2400" dirty="0" smtClean="0"/>
              <a:t>the upwelling </a:t>
            </a:r>
            <a:r>
              <a:rPr lang="en-US" sz="2400" dirty="0"/>
              <a:t>events causes their net impact to be smoothed out in long-term </a:t>
            </a:r>
            <a:r>
              <a:rPr lang="en-US" sz="2400" dirty="0" smtClean="0"/>
              <a:t>means.</a:t>
            </a:r>
            <a:endParaRPr lang="en-US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2397204" y="621268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2013, JGR</a:t>
            </a:r>
            <a:endParaRPr lang="en-US" dirty="0"/>
          </a:p>
        </p:txBody>
      </p:sp>
      <p:pic>
        <p:nvPicPr>
          <p:cNvPr id="2050" name="Picture 2" descr="Weifeng Gordon Zha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7392" y="152400"/>
            <a:ext cx="1628774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2766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93" b="7691"/>
          <a:stretch/>
        </p:blipFill>
        <p:spPr>
          <a:xfrm>
            <a:off x="1066800" y="1371600"/>
            <a:ext cx="7106529" cy="54864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Chl 16 May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8063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752219" y="152400"/>
            <a:ext cx="19627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May 16-17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4528457" cy="5943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543" y="914400"/>
            <a:ext cx="4528457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336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752219" y="152400"/>
            <a:ext cx="19627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May 16-17</a:t>
            </a:r>
            <a:endParaRPr lang="en-US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543" y="914400"/>
            <a:ext cx="4528457" cy="5943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4528457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751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8322966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6488668"/>
            <a:ext cx="26023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Science Meeting 5/20/19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6009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914400"/>
            <a:ext cx="7924800" cy="5943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 smtClean="0"/>
              <a:t>Eddy survey 17-18 May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2623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311" y="3383280"/>
            <a:ext cx="4632298" cy="34747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311" y="0"/>
            <a:ext cx="4632298" cy="347472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1" y="0"/>
            <a:ext cx="4533310" cy="29718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Eddy – hunting dashboard:</a:t>
            </a:r>
            <a:br>
              <a:rPr lang="en-US" sz="28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Underway properties </a:t>
            </a:r>
            <a:r>
              <a:rPr lang="en-US" sz="2800" dirty="0" err="1" smtClean="0"/>
              <a:t>overlayed</a:t>
            </a:r>
            <a:r>
              <a:rPr lang="en-US" sz="2800" dirty="0" smtClean="0"/>
              <a:t> on SST</a:t>
            </a:r>
            <a:br>
              <a:rPr lang="en-US" sz="2800" dirty="0" smtClean="0"/>
            </a:b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 smtClean="0"/>
              <a:t>Gordon and Hilde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4876800" y="228600"/>
            <a:ext cx="3471015" cy="37933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ADCP                             Temp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sz="1400" dirty="0" smtClean="0"/>
          </a:p>
          <a:p>
            <a:endParaRPr lang="en-US" sz="1050" dirty="0"/>
          </a:p>
          <a:p>
            <a:endParaRPr lang="en-US" dirty="0" smtClean="0"/>
          </a:p>
          <a:p>
            <a:r>
              <a:rPr lang="en-US" dirty="0" smtClean="0"/>
              <a:t>Salinity                          Fluorescence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0835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Eddy Survey – NS Section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543" y="914400"/>
            <a:ext cx="4528457" cy="5943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4528457" cy="5943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87164" y="2096869"/>
            <a:ext cx="8132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Eddy </a:t>
            </a:r>
          </a:p>
          <a:p>
            <a:pPr algn="ctr"/>
            <a:r>
              <a:rPr lang="en-US" dirty="0" smtClean="0"/>
              <a:t>Center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035364" y="2096869"/>
            <a:ext cx="8132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Eddy 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Center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621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4528457" cy="5943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543" y="914400"/>
            <a:ext cx="4528457" cy="59436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 smtClean="0"/>
              <a:t>Eddy Survey – NS Section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387164" y="2096869"/>
            <a:ext cx="8132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Eddy 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Center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35364" y="2096869"/>
            <a:ext cx="8132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Eddy </a:t>
            </a:r>
          </a:p>
          <a:p>
            <a:pPr algn="ctr"/>
            <a:r>
              <a:rPr lang="en-US" dirty="0" smtClean="0"/>
              <a:t>Center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8063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7538"/>
            <a:ext cx="4528457" cy="5943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543" y="914400"/>
            <a:ext cx="4528457" cy="59436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Eddy Survey – EW Section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981200" y="2096869"/>
            <a:ext cx="8132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Eddy </a:t>
            </a:r>
          </a:p>
          <a:p>
            <a:pPr algn="ctr"/>
            <a:r>
              <a:rPr lang="en-US" dirty="0" smtClean="0"/>
              <a:t>Center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578164" y="2057400"/>
            <a:ext cx="8132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Eddy 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Center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8063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4528457" cy="5943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543" y="914400"/>
            <a:ext cx="4528457" cy="59436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Eddy Survey – EW Section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981200" y="2096869"/>
            <a:ext cx="8132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Eddy 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Center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78164" y="2096869"/>
            <a:ext cx="8132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Eddy </a:t>
            </a:r>
          </a:p>
          <a:p>
            <a:pPr algn="ctr"/>
            <a:r>
              <a:rPr lang="en-US" dirty="0" smtClean="0"/>
              <a:t>Center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1652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://oceanobservatories.org/wp-content/uploads/2011/04/NEObsMap_110914_states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955"/>
          <a:stretch/>
        </p:blipFill>
        <p:spPr bwMode="auto">
          <a:xfrm>
            <a:off x="152397" y="2331947"/>
            <a:ext cx="3200400" cy="28728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169" y="4354039"/>
            <a:ext cx="2655831" cy="24688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200" y="147697"/>
            <a:ext cx="8991600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Shelfbreak frontal dynamics: mechanisms of upwelling, net community production, and ecological implications</a:t>
            </a:r>
          </a:p>
          <a:p>
            <a:pPr algn="ctr"/>
            <a:endParaRPr lang="en-US" sz="500" dirty="0" smtClean="0"/>
          </a:p>
          <a:p>
            <a:pPr algn="ctr"/>
            <a:r>
              <a:rPr lang="en-US" sz="2000" dirty="0" smtClean="0"/>
              <a:t>Dennis McGillicuddy, Heidi Sosik, Gordon Zhang (WHOI)</a:t>
            </a:r>
          </a:p>
          <a:p>
            <a:pPr algn="ctr"/>
            <a:r>
              <a:rPr lang="en-US" sz="2000" dirty="0" smtClean="0"/>
              <a:t>Walker Smith (VIMS)</a:t>
            </a:r>
            <a:r>
              <a:rPr lang="en-US" sz="2000" dirty="0"/>
              <a:t> </a:t>
            </a:r>
            <a:r>
              <a:rPr lang="en-US" sz="2000" dirty="0" smtClean="0"/>
              <a:t>Rachel Stanley (Wellesley College)</a:t>
            </a:r>
          </a:p>
          <a:p>
            <a:pPr algn="ctr"/>
            <a:r>
              <a:rPr lang="en-US" sz="2000" dirty="0" smtClean="0"/>
              <a:t>Jefferson Turner, Christian </a:t>
            </a:r>
            <a:r>
              <a:rPr lang="en-US" sz="2000" dirty="0" err="1" smtClean="0"/>
              <a:t>Petitpas</a:t>
            </a:r>
            <a:r>
              <a:rPr lang="en-US" sz="2000" dirty="0"/>
              <a:t> </a:t>
            </a:r>
            <a:r>
              <a:rPr lang="en-US" sz="2000" dirty="0" smtClean="0"/>
              <a:t>(UMass Dartmouth)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134203" y="5452348"/>
            <a:ext cx="21517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NSF Ocean Observatory Initiative Pioneer Array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1524000" y="4038600"/>
            <a:ext cx="685800" cy="457200"/>
          </a:xfrm>
          <a:prstGeom prst="straightConnector1">
            <a:avLst/>
          </a:prstGeom>
          <a:ln w="349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4656135" y="2438400"/>
            <a:ext cx="4487865" cy="3505200"/>
            <a:chOff x="4656135" y="2438400"/>
            <a:chExt cx="4487865" cy="3505200"/>
          </a:xfrm>
        </p:grpSpPr>
        <p:pic>
          <p:nvPicPr>
            <p:cNvPr id="3073" name="Picture 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6135" y="2834640"/>
              <a:ext cx="4487865" cy="3108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5410200" y="2438400"/>
              <a:ext cx="28938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3 Cruises R/V Neil Armstrong</a:t>
              </a:r>
              <a:endParaRPr lang="en-US" dirty="0"/>
            </a:p>
          </p:txBody>
        </p:sp>
      </p:grpSp>
      <p:sp>
        <p:nvSpPr>
          <p:cNvPr id="7" name="AutoShape 2" descr="Image result for nsf 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4" descr="Image result for nsf logo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0" name="Picture 6" descr="https://www.nsf.gov/images/logos/nsf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3795" y="1143000"/>
            <a:ext cx="1181605" cy="118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3244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72" b="8143"/>
          <a:stretch/>
        </p:blipFill>
        <p:spPr>
          <a:xfrm>
            <a:off x="228600" y="1339410"/>
            <a:ext cx="4114800" cy="23943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26" b="7088"/>
          <a:stretch/>
        </p:blipFill>
        <p:spPr>
          <a:xfrm>
            <a:off x="4648200" y="1339410"/>
            <a:ext cx="4114800" cy="23943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95" b="7279"/>
          <a:stretch/>
        </p:blipFill>
        <p:spPr>
          <a:xfrm>
            <a:off x="228600" y="4240924"/>
            <a:ext cx="4114800" cy="250671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31" b="6033"/>
          <a:stretch/>
        </p:blipFill>
        <p:spPr>
          <a:xfrm>
            <a:off x="4648200" y="4240922"/>
            <a:ext cx="4114800" cy="2500803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 idx="4294967295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r>
              <a:rPr lang="en-US" dirty="0" smtClean="0"/>
              <a:t>VPR radial survey May 18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295400" y="990600"/>
            <a:ext cx="5561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Temperature			                   Salinity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610592" y="3897868"/>
            <a:ext cx="5668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Density			                            Fluorescence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28600" y="649069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Eddy center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743200" y="6858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Eddy edge</a:t>
            </a:r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1295400" y="972234"/>
            <a:ext cx="16764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9140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 smtClean="0"/>
              <a:t>VIIRS Chl</a:t>
            </a:r>
            <a:r>
              <a:rPr lang="en-US" baseline="0" dirty="0" smtClean="0"/>
              <a:t> May 18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281" y="914400"/>
            <a:ext cx="6514319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613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081" y="914400"/>
            <a:ext cx="6514319" cy="5943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sz="44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VIIRS Chl</a:t>
            </a:r>
            <a:r>
              <a:rPr lang="en-US" sz="4400" kern="1200" baseline="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May 18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3180902" y="2971800"/>
            <a:ext cx="1162498" cy="1066800"/>
            <a:chOff x="3180902" y="2971800"/>
            <a:chExt cx="1162498" cy="1066800"/>
          </a:xfrm>
        </p:grpSpPr>
        <p:sp>
          <p:nvSpPr>
            <p:cNvPr id="4" name="Oval 3"/>
            <p:cNvSpPr/>
            <p:nvPr/>
          </p:nvSpPr>
          <p:spPr>
            <a:xfrm>
              <a:off x="3581400" y="2971800"/>
              <a:ext cx="685800" cy="6858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180902" y="3669268"/>
              <a:ext cx="1162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Our eddy?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262172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1" t="5040" r="12369"/>
          <a:stretch/>
        </p:blipFill>
        <p:spPr>
          <a:xfrm>
            <a:off x="19050" y="1572705"/>
            <a:ext cx="4572000" cy="421849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19050" y="-304800"/>
            <a:ext cx="9048750" cy="1828800"/>
          </a:xfrm>
        </p:spPr>
        <p:txBody>
          <a:bodyPr/>
          <a:lstStyle/>
          <a:p>
            <a:r>
              <a:rPr lang="en-US" dirty="0" smtClean="0"/>
              <a:t>SST on 18 and 20 May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2" r="13754"/>
          <a:stretch/>
        </p:blipFill>
        <p:spPr>
          <a:xfrm>
            <a:off x="4572000" y="1371600"/>
            <a:ext cx="4572000" cy="4522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783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4428" t="19964" r="3492" b="10954"/>
          <a:stretch/>
        </p:blipFill>
        <p:spPr bwMode="auto">
          <a:xfrm>
            <a:off x="4572000" y="3506152"/>
            <a:ext cx="4389120" cy="33518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4743" t="20333" r="4648" b="11421"/>
          <a:stretch/>
        </p:blipFill>
        <p:spPr bwMode="auto">
          <a:xfrm>
            <a:off x="259080" y="3489810"/>
            <a:ext cx="4389120" cy="33681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14423" t="20509" r="4488" b="10891"/>
          <a:stretch/>
        </p:blipFill>
        <p:spPr bwMode="auto">
          <a:xfrm>
            <a:off x="4572000" y="139630"/>
            <a:ext cx="4389120" cy="336557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15064" t="20686" r="4968" b="10537"/>
          <a:stretch/>
        </p:blipFill>
        <p:spPr bwMode="auto">
          <a:xfrm>
            <a:off x="182880" y="159822"/>
            <a:ext cx="4389120" cy="342157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40215" y="762000"/>
            <a:ext cx="5824223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Temperature                                                             Salinity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Density                                                                      Fluorescence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28678" y="401560"/>
            <a:ext cx="734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North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9080" y="2895600"/>
            <a:ext cx="732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South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4876800" y="5173905"/>
            <a:ext cx="2667000" cy="1150695"/>
            <a:chOff x="4876800" y="5173905"/>
            <a:chExt cx="2667000" cy="1150695"/>
          </a:xfrm>
        </p:grpSpPr>
        <p:sp>
          <p:nvSpPr>
            <p:cNvPr id="10" name="Oval 9"/>
            <p:cNvSpPr/>
            <p:nvPr/>
          </p:nvSpPr>
          <p:spPr>
            <a:xfrm>
              <a:off x="4876800" y="5173905"/>
              <a:ext cx="990600" cy="1150695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829933" y="5867400"/>
              <a:ext cx="17138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Diatoms aplenty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5356296" y="0"/>
            <a:ext cx="3787704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dirty="0" smtClean="0"/>
              <a:t>VPR Survey May 19</a:t>
            </a:r>
            <a:endParaRPr lang="en-US" sz="3600" dirty="0"/>
          </a:p>
        </p:txBody>
      </p:sp>
      <p:sp>
        <p:nvSpPr>
          <p:cNvPr id="15" name="TextBox 14"/>
          <p:cNvSpPr txBox="1"/>
          <p:nvPr/>
        </p:nvSpPr>
        <p:spPr>
          <a:xfrm>
            <a:off x="3527666" y="1295400"/>
            <a:ext cx="434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286000" y="2373868"/>
            <a:ext cx="551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A12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374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r>
              <a:rPr lang="en-US" dirty="0" smtClean="0"/>
              <a:t>VPR diatom images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212" y="2490787"/>
            <a:ext cx="1933575" cy="18764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062" y="2640787"/>
            <a:ext cx="2047875" cy="18764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9512" y="3105112"/>
            <a:ext cx="1704975" cy="12477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80" y="731520"/>
            <a:ext cx="6449690" cy="47548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2" t="27062" r="16618" b="20896"/>
          <a:stretch/>
        </p:blipFill>
        <p:spPr>
          <a:xfrm>
            <a:off x="7111361" y="690141"/>
            <a:ext cx="1614703" cy="16308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6248400"/>
            <a:ext cx="1876425" cy="5619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0500" y="2520193"/>
            <a:ext cx="1876425" cy="12477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5557837"/>
            <a:ext cx="3648075" cy="10763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3914775"/>
            <a:ext cx="904875" cy="14192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00" b="26399"/>
          <a:stretch/>
        </p:blipFill>
        <p:spPr>
          <a:xfrm>
            <a:off x="5569494" y="5610225"/>
            <a:ext cx="3419475" cy="5619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712" y="3864493"/>
            <a:ext cx="1190625" cy="153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4457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83229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258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914400"/>
            <a:ext cx="6470251" cy="5943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 smtClean="0"/>
              <a:t>VIIRS Chl</a:t>
            </a:r>
            <a:r>
              <a:rPr lang="en-US" baseline="0" dirty="0" smtClean="0"/>
              <a:t> image May 20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810000" y="3600616"/>
            <a:ext cx="551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A12</a:t>
            </a:r>
            <a:endParaRPr lang="en-US" dirty="0"/>
          </a:p>
        </p:txBody>
      </p:sp>
      <p:sp>
        <p:nvSpPr>
          <p:cNvPr id="6" name="Oval 5"/>
          <p:cNvSpPr>
            <a:spLocks noChangeAspect="1"/>
          </p:cNvSpPr>
          <p:nvPr/>
        </p:nvSpPr>
        <p:spPr>
          <a:xfrm>
            <a:off x="3581400" y="2971800"/>
            <a:ext cx="548640" cy="54864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438400" y="3059668"/>
            <a:ext cx="1162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Our eddy?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3241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752219" y="152400"/>
            <a:ext cx="19627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May </a:t>
            </a:r>
            <a:r>
              <a:rPr lang="en-US" sz="3200" dirty="0" smtClean="0"/>
              <a:t>19-20</a:t>
            </a:r>
            <a:endParaRPr lang="en-US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543" y="914400"/>
            <a:ext cx="4528457" cy="5943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4528457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945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752219" y="152400"/>
            <a:ext cx="19627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May </a:t>
            </a:r>
            <a:r>
              <a:rPr lang="en-US" sz="3200" dirty="0" smtClean="0"/>
              <a:t>19-20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543" y="914400"/>
            <a:ext cx="4528457" cy="5943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4528457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372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16"/>
          <a:stretch/>
        </p:blipFill>
        <p:spPr>
          <a:xfrm>
            <a:off x="876586" y="536028"/>
            <a:ext cx="7390827" cy="63219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75888" y="152400"/>
            <a:ext cx="21391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May 7 2019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10458629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07" t="28916" r="24926" b="11243"/>
          <a:stretch/>
        </p:blipFill>
        <p:spPr bwMode="auto">
          <a:xfrm>
            <a:off x="4572000" y="3200400"/>
            <a:ext cx="4572000" cy="3405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80" t="29281" r="24902" b="10823"/>
          <a:stretch/>
        </p:blipFill>
        <p:spPr bwMode="auto">
          <a:xfrm>
            <a:off x="4572000" y="0"/>
            <a:ext cx="4572000" cy="33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06" t="28707" r="24787" b="10823"/>
          <a:stretch/>
        </p:blipFill>
        <p:spPr bwMode="auto">
          <a:xfrm>
            <a:off x="0" y="3276600"/>
            <a:ext cx="4572000" cy="3361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07" t="28747" r="24835" b="13143"/>
          <a:stretch/>
        </p:blipFill>
        <p:spPr bwMode="auto">
          <a:xfrm>
            <a:off x="0" y="0"/>
            <a:ext cx="4572000" cy="3339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" name="Group 20"/>
          <p:cNvGrpSpPr/>
          <p:nvPr/>
        </p:nvGrpSpPr>
        <p:grpSpPr>
          <a:xfrm>
            <a:off x="1524000" y="685800"/>
            <a:ext cx="957986" cy="774449"/>
            <a:chOff x="1524000" y="685800"/>
            <a:chExt cx="957986" cy="774449"/>
          </a:xfrm>
        </p:grpSpPr>
        <p:cxnSp>
          <p:nvCxnSpPr>
            <p:cNvPr id="4" name="Straight Connector 3"/>
            <p:cNvCxnSpPr/>
            <p:nvPr/>
          </p:nvCxnSpPr>
          <p:spPr>
            <a:xfrm flipV="1">
              <a:off x="1828800" y="685800"/>
              <a:ext cx="609600" cy="404078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2443886" y="685800"/>
              <a:ext cx="38100" cy="238193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V="1">
              <a:off x="1678533" y="928389"/>
              <a:ext cx="803453" cy="531860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V="1">
              <a:off x="1524000" y="1089878"/>
              <a:ext cx="304800" cy="355612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1524000" y="1445490"/>
              <a:ext cx="152400" cy="0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6172200" y="685800"/>
            <a:ext cx="957986" cy="774449"/>
            <a:chOff x="1524000" y="685800"/>
            <a:chExt cx="957986" cy="774449"/>
          </a:xfrm>
        </p:grpSpPr>
        <p:cxnSp>
          <p:nvCxnSpPr>
            <p:cNvPr id="27" name="Straight Connector 26"/>
            <p:cNvCxnSpPr/>
            <p:nvPr/>
          </p:nvCxnSpPr>
          <p:spPr>
            <a:xfrm flipV="1">
              <a:off x="1828800" y="685800"/>
              <a:ext cx="609600" cy="404078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2443886" y="685800"/>
              <a:ext cx="38100" cy="238193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V="1">
              <a:off x="1678533" y="928389"/>
              <a:ext cx="803453" cy="531860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V="1">
              <a:off x="1524000" y="1089878"/>
              <a:ext cx="304800" cy="355612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1524000" y="1445490"/>
              <a:ext cx="152400" cy="0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/>
          <p:cNvGrpSpPr/>
          <p:nvPr/>
        </p:nvGrpSpPr>
        <p:grpSpPr>
          <a:xfrm>
            <a:off x="6052414" y="3873751"/>
            <a:ext cx="957986" cy="774449"/>
            <a:chOff x="1524000" y="685800"/>
            <a:chExt cx="957986" cy="774449"/>
          </a:xfrm>
        </p:grpSpPr>
        <p:cxnSp>
          <p:nvCxnSpPr>
            <p:cNvPr id="33" name="Straight Connector 32"/>
            <p:cNvCxnSpPr/>
            <p:nvPr/>
          </p:nvCxnSpPr>
          <p:spPr>
            <a:xfrm flipV="1">
              <a:off x="1828800" y="685800"/>
              <a:ext cx="609600" cy="404078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2443886" y="685800"/>
              <a:ext cx="38100" cy="238193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flipV="1">
              <a:off x="1678533" y="928389"/>
              <a:ext cx="803453" cy="531860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V="1">
              <a:off x="1524000" y="1089878"/>
              <a:ext cx="304800" cy="355612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1524000" y="1445490"/>
              <a:ext cx="152400" cy="0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/>
          <p:cNvGrpSpPr/>
          <p:nvPr/>
        </p:nvGrpSpPr>
        <p:grpSpPr>
          <a:xfrm>
            <a:off x="1556614" y="4026151"/>
            <a:ext cx="957986" cy="774449"/>
            <a:chOff x="1524000" y="685800"/>
            <a:chExt cx="957986" cy="774449"/>
          </a:xfrm>
        </p:grpSpPr>
        <p:cxnSp>
          <p:nvCxnSpPr>
            <p:cNvPr id="39" name="Straight Connector 38"/>
            <p:cNvCxnSpPr/>
            <p:nvPr/>
          </p:nvCxnSpPr>
          <p:spPr>
            <a:xfrm flipV="1">
              <a:off x="1828800" y="685800"/>
              <a:ext cx="609600" cy="404078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2443886" y="685800"/>
              <a:ext cx="38100" cy="238193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flipV="1">
              <a:off x="1678533" y="928389"/>
              <a:ext cx="803453" cy="531860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V="1">
              <a:off x="1524000" y="1089878"/>
              <a:ext cx="304800" cy="355612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1524000" y="1445490"/>
              <a:ext cx="152400" cy="0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/>
          <p:cNvSpPr txBox="1"/>
          <p:nvPr/>
        </p:nvSpPr>
        <p:spPr>
          <a:xfrm>
            <a:off x="440215" y="444813"/>
            <a:ext cx="13885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Temperature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9.7-21.6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809656" y="3808181"/>
            <a:ext cx="14175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Fluorescence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0-2.9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92614" y="3742612"/>
            <a:ext cx="10727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Density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24.8-26.7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5072581" y="444813"/>
            <a:ext cx="10727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Salinity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33.0-36.6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" y="6564868"/>
            <a:ext cx="91440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VPR Surveys 5 and 6 – May 21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881196" y="1902023"/>
            <a:ext cx="4716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A18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2576396" y="2057400"/>
            <a:ext cx="4716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A17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2190479" y="2224149"/>
            <a:ext cx="4716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A16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897798" y="2435423"/>
            <a:ext cx="4716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A15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592998" y="2662534"/>
            <a:ext cx="4716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A14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1280996" y="2816423"/>
            <a:ext cx="4716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A13</a:t>
            </a:r>
            <a:endParaRPr lang="en-US" sz="1400" dirty="0">
              <a:solidFill>
                <a:schemeClr val="bg1"/>
              </a:solidFill>
            </a:endParaRPr>
          </a:p>
        </p:txBody>
      </p:sp>
      <p:grpSp>
        <p:nvGrpSpPr>
          <p:cNvPr id="62" name="Group 61"/>
          <p:cNvGrpSpPr/>
          <p:nvPr/>
        </p:nvGrpSpPr>
        <p:grpSpPr>
          <a:xfrm>
            <a:off x="6608673" y="914400"/>
            <a:ext cx="1131113" cy="774449"/>
            <a:chOff x="6608673" y="914400"/>
            <a:chExt cx="1131113" cy="774449"/>
          </a:xfrm>
        </p:grpSpPr>
        <p:cxnSp>
          <p:nvCxnSpPr>
            <p:cNvPr id="56" name="Straight Connector 55"/>
            <p:cNvCxnSpPr/>
            <p:nvPr/>
          </p:nvCxnSpPr>
          <p:spPr>
            <a:xfrm flipV="1">
              <a:off x="6858000" y="914400"/>
              <a:ext cx="838200" cy="545849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>
              <a:off x="7701686" y="914400"/>
              <a:ext cx="38100" cy="238193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flipV="1">
              <a:off x="6936333" y="1156989"/>
              <a:ext cx="803453" cy="531860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flipV="1">
              <a:off x="6608673" y="1460249"/>
              <a:ext cx="249327" cy="228600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6662014" y="1664650"/>
              <a:ext cx="272186" cy="9440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Group 66"/>
          <p:cNvGrpSpPr/>
          <p:nvPr/>
        </p:nvGrpSpPr>
        <p:grpSpPr>
          <a:xfrm>
            <a:off x="2111157" y="4232751"/>
            <a:ext cx="1131113" cy="774449"/>
            <a:chOff x="6608673" y="914400"/>
            <a:chExt cx="1131113" cy="774449"/>
          </a:xfrm>
        </p:grpSpPr>
        <p:cxnSp>
          <p:nvCxnSpPr>
            <p:cNvPr id="68" name="Straight Connector 67"/>
            <p:cNvCxnSpPr/>
            <p:nvPr/>
          </p:nvCxnSpPr>
          <p:spPr>
            <a:xfrm flipV="1">
              <a:off x="6858000" y="914400"/>
              <a:ext cx="838200" cy="545849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>
              <a:off x="7701686" y="914400"/>
              <a:ext cx="38100" cy="238193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flipV="1">
              <a:off x="6936333" y="1156989"/>
              <a:ext cx="803453" cy="531860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flipV="1">
              <a:off x="6608673" y="1460249"/>
              <a:ext cx="249327" cy="228600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>
              <a:off x="6662014" y="1664650"/>
              <a:ext cx="272186" cy="9440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Group 72"/>
          <p:cNvGrpSpPr/>
          <p:nvPr/>
        </p:nvGrpSpPr>
        <p:grpSpPr>
          <a:xfrm>
            <a:off x="6545579" y="4147445"/>
            <a:ext cx="1131113" cy="774449"/>
            <a:chOff x="6608673" y="914400"/>
            <a:chExt cx="1131113" cy="774449"/>
          </a:xfrm>
        </p:grpSpPr>
        <p:cxnSp>
          <p:nvCxnSpPr>
            <p:cNvPr id="74" name="Straight Connector 73"/>
            <p:cNvCxnSpPr/>
            <p:nvPr/>
          </p:nvCxnSpPr>
          <p:spPr>
            <a:xfrm flipV="1">
              <a:off x="6858000" y="914400"/>
              <a:ext cx="838200" cy="545849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>
              <a:off x="7701686" y="914400"/>
              <a:ext cx="38100" cy="238193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flipV="1">
              <a:off x="6936333" y="1156989"/>
              <a:ext cx="803453" cy="531860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flipV="1">
              <a:off x="6608673" y="1460249"/>
              <a:ext cx="249327" cy="228600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>
              <a:off x="6662014" y="1664650"/>
              <a:ext cx="272186" cy="9440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9" name="Group 78"/>
          <p:cNvGrpSpPr/>
          <p:nvPr/>
        </p:nvGrpSpPr>
        <p:grpSpPr>
          <a:xfrm>
            <a:off x="2010839" y="928389"/>
            <a:ext cx="1131113" cy="774449"/>
            <a:chOff x="6608673" y="914400"/>
            <a:chExt cx="1131113" cy="774449"/>
          </a:xfrm>
        </p:grpSpPr>
        <p:cxnSp>
          <p:nvCxnSpPr>
            <p:cNvPr id="80" name="Straight Connector 79"/>
            <p:cNvCxnSpPr/>
            <p:nvPr/>
          </p:nvCxnSpPr>
          <p:spPr>
            <a:xfrm flipV="1">
              <a:off x="6858000" y="914400"/>
              <a:ext cx="838200" cy="545849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>
              <a:off x="7701686" y="914400"/>
              <a:ext cx="38100" cy="238193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flipV="1">
              <a:off x="6936333" y="1156989"/>
              <a:ext cx="803453" cy="531860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flipV="1">
              <a:off x="6608673" y="1460249"/>
              <a:ext cx="249327" cy="228600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>
              <a:off x="6662014" y="1664650"/>
              <a:ext cx="272186" cy="9440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6587097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4" r="13522"/>
          <a:stretch/>
        </p:blipFill>
        <p:spPr>
          <a:xfrm>
            <a:off x="4976700" y="3429000"/>
            <a:ext cx="3250888" cy="3200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4" r="13346"/>
          <a:stretch/>
        </p:blipFill>
        <p:spPr>
          <a:xfrm>
            <a:off x="1524000" y="3429000"/>
            <a:ext cx="3275458" cy="3200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6" r="13842"/>
          <a:stretch/>
        </p:blipFill>
        <p:spPr>
          <a:xfrm>
            <a:off x="1524000" y="200167"/>
            <a:ext cx="3232466" cy="3200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80" r="14494"/>
          <a:stretch/>
        </p:blipFill>
        <p:spPr>
          <a:xfrm>
            <a:off x="4976700" y="228600"/>
            <a:ext cx="3218134" cy="3200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1000" y="1447800"/>
            <a:ext cx="879280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May 18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May 21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188520" y="1371600"/>
            <a:ext cx="879280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May 20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May 22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 idx="4294967295"/>
          </p:nvPr>
        </p:nvSpPr>
        <p:spPr>
          <a:xfrm>
            <a:off x="-457200" y="0"/>
            <a:ext cx="2438400" cy="1096962"/>
          </a:xfrm>
        </p:spPr>
        <p:txBody>
          <a:bodyPr/>
          <a:lstStyle/>
          <a:p>
            <a:r>
              <a:rPr lang="en-US" dirty="0" smtClean="0"/>
              <a:t>SST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147788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3483112"/>
            <a:ext cx="3372207" cy="3200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52400"/>
            <a:ext cx="3507709" cy="3200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1000" y="1447800"/>
            <a:ext cx="879280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May 18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May 20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305800" y="1371600"/>
            <a:ext cx="879280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May 19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May 21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 idx="4294967295"/>
          </p:nvPr>
        </p:nvSpPr>
        <p:spPr>
          <a:xfrm>
            <a:off x="-457200" y="0"/>
            <a:ext cx="2438400" cy="1096962"/>
          </a:xfrm>
        </p:spPr>
        <p:txBody>
          <a:bodyPr/>
          <a:lstStyle/>
          <a:p>
            <a:r>
              <a:rPr lang="en-US" dirty="0" smtClean="0"/>
              <a:t>Chl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3505200"/>
            <a:ext cx="3483980" cy="32004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52400"/>
            <a:ext cx="3507709" cy="3200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93358" y="6488668"/>
            <a:ext cx="3750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Note different color bars and domains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071565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352800"/>
            <a:ext cx="3483980" cy="3200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980" y="3610303"/>
            <a:ext cx="3372207" cy="3200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741" y="1"/>
            <a:ext cx="3507709" cy="3200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1450" y="381000"/>
            <a:ext cx="3507709" cy="3200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329152"/>
            <a:ext cx="3483980" cy="3200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741" y="-23647"/>
            <a:ext cx="3507709" cy="3200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1450" y="357352"/>
            <a:ext cx="3507709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31830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35995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914400"/>
            <a:ext cx="6514316" cy="5943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 smtClean="0"/>
              <a:t>VIIRS</a:t>
            </a:r>
            <a:r>
              <a:rPr lang="en-US" baseline="0" dirty="0" smtClean="0"/>
              <a:t> Chl May 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6824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 smtClean="0"/>
              <a:t>VIIRS</a:t>
            </a:r>
            <a:r>
              <a:rPr lang="en-US" baseline="0" dirty="0" smtClean="0"/>
              <a:t> Chl May 19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914400"/>
            <a:ext cx="6514316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327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492" y="0"/>
            <a:ext cx="7431016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 smtClean="0"/>
              <a:t>Satellite Altimetry May 15,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476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381000"/>
            <a:ext cx="8128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4304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75888" y="152400"/>
            <a:ext cx="21391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May 9 2019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4" t="5825" r="13978" b="2148"/>
          <a:stretch/>
        </p:blipFill>
        <p:spPr bwMode="auto">
          <a:xfrm>
            <a:off x="1629250" y="1066800"/>
            <a:ext cx="6032387" cy="5486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574884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75888" y="152400"/>
            <a:ext cx="23475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May 11 2019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3" t="4893" r="13520"/>
          <a:stretch/>
        </p:blipFill>
        <p:spPr bwMode="auto">
          <a:xfrm>
            <a:off x="1707758" y="990600"/>
            <a:ext cx="5875371" cy="5486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57488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8322966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6488668"/>
            <a:ext cx="2070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Science Meeting #2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7007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75888" y="152400"/>
            <a:ext cx="23475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May 11 2019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58" t="5199" r="15814"/>
          <a:stretch/>
        </p:blipFill>
        <p:spPr bwMode="auto">
          <a:xfrm>
            <a:off x="1866217" y="990600"/>
            <a:ext cx="5558454" cy="5486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57488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28896" y="152400"/>
            <a:ext cx="40529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Transect 1 – May 12-13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547" y="914400"/>
            <a:ext cx="4528453" cy="5943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4528453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488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11345</TotalTime>
  <Words>392</Words>
  <Application>Microsoft Office PowerPoint</Application>
  <PresentationFormat>On-screen Show (4:3)</PresentationFormat>
  <Paragraphs>196</Paragraphs>
  <Slides>48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4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MODIS Chl 15 May 2019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SST 16 May 2019</vt:lpstr>
      <vt:lpstr>Chl 16 May 2019</vt:lpstr>
      <vt:lpstr>PowerPoint Presentation</vt:lpstr>
      <vt:lpstr>PowerPoint Presentation</vt:lpstr>
      <vt:lpstr>PowerPoint Presentation</vt:lpstr>
      <vt:lpstr>Eddy survey 17-18 May</vt:lpstr>
      <vt:lpstr>Eddy – hunting dashboard:  Underway properties overlayed on SST  Gordon and Hilde</vt:lpstr>
      <vt:lpstr>Eddy Survey – NS Section</vt:lpstr>
      <vt:lpstr>Eddy Survey – NS Section</vt:lpstr>
      <vt:lpstr>Eddy Survey – EW Section</vt:lpstr>
      <vt:lpstr>Eddy Survey – EW Section</vt:lpstr>
      <vt:lpstr>VPR radial survey May 18</vt:lpstr>
      <vt:lpstr>VIIRS Chl May 18</vt:lpstr>
      <vt:lpstr>VIIRS Chl May 18</vt:lpstr>
      <vt:lpstr>SST on 18 and 20 May</vt:lpstr>
      <vt:lpstr>PowerPoint Presentation</vt:lpstr>
      <vt:lpstr>VPR diatom images</vt:lpstr>
      <vt:lpstr>PowerPoint Presentation</vt:lpstr>
      <vt:lpstr>VIIRS Chl image May 20</vt:lpstr>
      <vt:lpstr>PowerPoint Presentation</vt:lpstr>
      <vt:lpstr>PowerPoint Presentation</vt:lpstr>
      <vt:lpstr>PowerPoint Presentation</vt:lpstr>
      <vt:lpstr>SST</vt:lpstr>
      <vt:lpstr>Chl</vt:lpstr>
      <vt:lpstr>PowerPoint Presentation</vt:lpstr>
      <vt:lpstr>PowerPoint Presentation</vt:lpstr>
      <vt:lpstr>VIIRS Chl May 19</vt:lpstr>
      <vt:lpstr>VIIRS Chl May 19</vt:lpstr>
      <vt:lpstr>Satellite Altimetry May 15, 2019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Dennis</dc:creator>
  <cp:lastModifiedBy>Dennis</cp:lastModifiedBy>
  <cp:revision>77</cp:revision>
  <cp:lastPrinted>2018-04-14T18:01:13Z</cp:lastPrinted>
  <dcterms:created xsi:type="dcterms:W3CDTF">2017-08-11T19:56:47Z</dcterms:created>
  <dcterms:modified xsi:type="dcterms:W3CDTF">2019-05-22T14:00:53Z</dcterms:modified>
</cp:coreProperties>
</file>