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349" r:id="rId2"/>
    <p:sldId id="366" r:id="rId3"/>
    <p:sldId id="350" r:id="rId4"/>
    <p:sldId id="348" r:id="rId5"/>
    <p:sldId id="331" r:id="rId6"/>
    <p:sldId id="257" r:id="rId7"/>
    <p:sldId id="326" r:id="rId8"/>
    <p:sldId id="332" r:id="rId9"/>
    <p:sldId id="388" r:id="rId10"/>
    <p:sldId id="389" r:id="rId11"/>
    <p:sldId id="390" r:id="rId12"/>
    <p:sldId id="360" r:id="rId13"/>
    <p:sldId id="364" r:id="rId14"/>
    <p:sldId id="338" r:id="rId15"/>
    <p:sldId id="371" r:id="rId16"/>
    <p:sldId id="372" r:id="rId17"/>
    <p:sldId id="373" r:id="rId18"/>
    <p:sldId id="397" r:id="rId19"/>
    <p:sldId id="398" r:id="rId20"/>
    <p:sldId id="452" r:id="rId21"/>
    <p:sldId id="399" r:id="rId22"/>
    <p:sldId id="404" r:id="rId23"/>
    <p:sldId id="428" r:id="rId24"/>
    <p:sldId id="432" r:id="rId25"/>
    <p:sldId id="433" r:id="rId26"/>
    <p:sldId id="434" r:id="rId27"/>
    <p:sldId id="462" r:id="rId28"/>
    <p:sldId id="460" r:id="rId29"/>
    <p:sldId id="358" r:id="rId30"/>
    <p:sldId id="463" r:id="rId31"/>
    <p:sldId id="435" r:id="rId32"/>
    <p:sldId id="450" r:id="rId33"/>
    <p:sldId id="437" r:id="rId34"/>
    <p:sldId id="465" r:id="rId35"/>
    <p:sldId id="453" r:id="rId36"/>
    <p:sldId id="439" r:id="rId37"/>
    <p:sldId id="454" r:id="rId38"/>
    <p:sldId id="455" r:id="rId39"/>
    <p:sldId id="445" r:id="rId40"/>
    <p:sldId id="464" r:id="rId41"/>
    <p:sldId id="447" r:id="rId42"/>
    <p:sldId id="448" r:id="rId43"/>
    <p:sldId id="456" r:id="rId44"/>
    <p:sldId id="457" r:id="rId45"/>
    <p:sldId id="458" r:id="rId46"/>
    <p:sldId id="459" r:id="rId47"/>
    <p:sldId id="427" r:id="rId48"/>
  </p:sldIdLst>
  <p:sldSz cx="9144000" cy="6858000" type="screen4x3"/>
  <p:notesSz cx="6858000" cy="9144000"/>
  <p:defaultTextStyle>
    <a:defPPr>
      <a:defRPr lang="en-US"/>
    </a:defPPr>
    <a:lvl1pPr algn="l" rtl="0" fontAlgn="base">
      <a:spcBef>
        <a:spcPct val="0"/>
      </a:spcBef>
      <a:spcAft>
        <a:spcPct val="0"/>
      </a:spcAft>
      <a:defRPr sz="2800" kern="1200">
        <a:solidFill>
          <a:schemeClr val="tx1"/>
        </a:solidFill>
        <a:latin typeface="Times New Roman" pitchFamily="64" charset="0"/>
        <a:ea typeface="+mn-ea"/>
        <a:cs typeface="+mn-cs"/>
      </a:defRPr>
    </a:lvl1pPr>
    <a:lvl2pPr marL="457200" algn="l" rtl="0" fontAlgn="base">
      <a:spcBef>
        <a:spcPct val="0"/>
      </a:spcBef>
      <a:spcAft>
        <a:spcPct val="0"/>
      </a:spcAft>
      <a:defRPr sz="2800" kern="1200">
        <a:solidFill>
          <a:schemeClr val="tx1"/>
        </a:solidFill>
        <a:latin typeface="Times New Roman" pitchFamily="64" charset="0"/>
        <a:ea typeface="+mn-ea"/>
        <a:cs typeface="+mn-cs"/>
      </a:defRPr>
    </a:lvl2pPr>
    <a:lvl3pPr marL="914400" algn="l" rtl="0" fontAlgn="base">
      <a:spcBef>
        <a:spcPct val="0"/>
      </a:spcBef>
      <a:spcAft>
        <a:spcPct val="0"/>
      </a:spcAft>
      <a:defRPr sz="2800" kern="1200">
        <a:solidFill>
          <a:schemeClr val="tx1"/>
        </a:solidFill>
        <a:latin typeface="Times New Roman" pitchFamily="64" charset="0"/>
        <a:ea typeface="+mn-ea"/>
        <a:cs typeface="+mn-cs"/>
      </a:defRPr>
    </a:lvl3pPr>
    <a:lvl4pPr marL="1371600" algn="l" rtl="0" fontAlgn="base">
      <a:spcBef>
        <a:spcPct val="0"/>
      </a:spcBef>
      <a:spcAft>
        <a:spcPct val="0"/>
      </a:spcAft>
      <a:defRPr sz="2800" kern="1200">
        <a:solidFill>
          <a:schemeClr val="tx1"/>
        </a:solidFill>
        <a:latin typeface="Times New Roman" pitchFamily="64" charset="0"/>
        <a:ea typeface="+mn-ea"/>
        <a:cs typeface="+mn-cs"/>
      </a:defRPr>
    </a:lvl4pPr>
    <a:lvl5pPr marL="1828800" algn="l" rtl="0" fontAlgn="base">
      <a:spcBef>
        <a:spcPct val="0"/>
      </a:spcBef>
      <a:spcAft>
        <a:spcPct val="0"/>
      </a:spcAft>
      <a:defRPr sz="2800" kern="1200">
        <a:solidFill>
          <a:schemeClr val="tx1"/>
        </a:solidFill>
        <a:latin typeface="Times New Roman" pitchFamily="64" charset="0"/>
        <a:ea typeface="+mn-ea"/>
        <a:cs typeface="+mn-cs"/>
      </a:defRPr>
    </a:lvl5pPr>
    <a:lvl6pPr marL="2286000" algn="l" defTabSz="914400" rtl="0" eaLnBrk="1" latinLnBrk="0" hangingPunct="1">
      <a:defRPr sz="2800" kern="1200">
        <a:solidFill>
          <a:schemeClr val="tx1"/>
        </a:solidFill>
        <a:latin typeface="Times New Roman" pitchFamily="64" charset="0"/>
        <a:ea typeface="+mn-ea"/>
        <a:cs typeface="+mn-cs"/>
      </a:defRPr>
    </a:lvl6pPr>
    <a:lvl7pPr marL="2743200" algn="l" defTabSz="914400" rtl="0" eaLnBrk="1" latinLnBrk="0" hangingPunct="1">
      <a:defRPr sz="2800" kern="1200">
        <a:solidFill>
          <a:schemeClr val="tx1"/>
        </a:solidFill>
        <a:latin typeface="Times New Roman" pitchFamily="64" charset="0"/>
        <a:ea typeface="+mn-ea"/>
        <a:cs typeface="+mn-cs"/>
      </a:defRPr>
    </a:lvl7pPr>
    <a:lvl8pPr marL="3200400" algn="l" defTabSz="914400" rtl="0" eaLnBrk="1" latinLnBrk="0" hangingPunct="1">
      <a:defRPr sz="2800" kern="1200">
        <a:solidFill>
          <a:schemeClr val="tx1"/>
        </a:solidFill>
        <a:latin typeface="Times New Roman" pitchFamily="64" charset="0"/>
        <a:ea typeface="+mn-ea"/>
        <a:cs typeface="+mn-cs"/>
      </a:defRPr>
    </a:lvl8pPr>
    <a:lvl9pPr marL="3657600" algn="l" defTabSz="914400" rtl="0" eaLnBrk="1" latinLnBrk="0" hangingPunct="1">
      <a:defRPr sz="2800" kern="1200">
        <a:solidFill>
          <a:schemeClr val="tx1"/>
        </a:solidFill>
        <a:latin typeface="Times New Roman" pitchFamily="6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35" autoAdjust="0"/>
    <p:restoredTop sz="80967" autoAdjust="0"/>
  </p:normalViewPr>
  <p:slideViewPr>
    <p:cSldViewPr>
      <p:cViewPr varScale="1">
        <p:scale>
          <a:sx n="108" d="100"/>
          <a:sy n="108" d="100"/>
        </p:scale>
        <p:origin x="-170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03"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1204"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05"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9DCF2EAD-EAA1-4513-8116-36006C4AAF44}" type="slidenum">
              <a:rPr lang="en-US"/>
              <a:pPr>
                <a:defRPr/>
              </a:pPr>
              <a:t>‹#›</a:t>
            </a:fld>
            <a:endParaRPr lang="en-US"/>
          </a:p>
        </p:txBody>
      </p:sp>
    </p:spTree>
    <p:extLst>
      <p:ext uri="{BB962C8B-B14F-4D97-AF65-F5344CB8AC3E}">
        <p14:creationId xmlns:p14="http://schemas.microsoft.com/office/powerpoint/2010/main" val="17105358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843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013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843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843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CA6D7496-2B4C-4777-909D-445E50094132}" type="slidenum">
              <a:rPr lang="en-US"/>
              <a:pPr>
                <a:defRPr/>
              </a:pPr>
              <a:t>‹#›</a:t>
            </a:fld>
            <a:endParaRPr lang="en-US"/>
          </a:p>
        </p:txBody>
      </p:sp>
    </p:spTree>
    <p:extLst>
      <p:ext uri="{BB962C8B-B14F-4D97-AF65-F5344CB8AC3E}">
        <p14:creationId xmlns:p14="http://schemas.microsoft.com/office/powerpoint/2010/main" val="23565567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64"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64"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64"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64"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6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786D41C1-F804-4AB8-9121-3507EC62A6DE}" type="slidenum">
              <a:rPr lang="en-US" sz="1200" smtClean="0"/>
              <a:pPr eaLnBrk="1" hangingPunct="1"/>
              <a:t>1</a:t>
            </a:fld>
            <a:endParaRPr lang="en-US" sz="1200"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25BD8583-D48B-4095-B1A8-E5EE71544925}" type="slidenum">
              <a:rPr lang="en-US" sz="1200" smtClean="0"/>
              <a:pPr eaLnBrk="1" hangingPunct="1"/>
              <a:t>10</a:t>
            </a:fld>
            <a:endParaRPr lang="en-US" sz="120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55CB61C1-755D-49D8-BF1C-E0BC9DEBA35D}" type="slidenum">
              <a:rPr lang="en-US" sz="1200" smtClean="0"/>
              <a:pPr eaLnBrk="1" hangingPunct="1"/>
              <a:t>11</a:t>
            </a:fld>
            <a:endParaRPr lang="en-US" sz="1200"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524D2453-2326-43DC-B127-86EB62989AE7}" type="slidenum">
              <a:rPr lang="en-US" sz="1200" smtClean="0"/>
              <a:pPr eaLnBrk="1" hangingPunct="1"/>
              <a:t>12</a:t>
            </a:fld>
            <a:endParaRPr lang="en-US" sz="1200"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eaLnBrk="1" hangingPunct="1"/>
            <a:r>
              <a:rPr lang="en-US" smtClean="0"/>
              <a:t>Now that we have a simulation that seems to capture the essential characteristics of the observations, it is of some interest to diagnose the mechanisms controlling the large-scale seasonal dynamics of A.f. in this region.</a:t>
            </a:r>
          </a:p>
          <a:p>
            <a:pPr eaLnBrk="1" hangingPunct="1"/>
            <a:endParaRPr lang="en-US" smtClean="0"/>
          </a:p>
          <a:p>
            <a:pPr eaLnBrk="1" hangingPunct="1"/>
            <a:r>
              <a:rPr lang="en-US" smtClean="0"/>
              <a:t>These top three panels show the climatological temperature and salinity fields for the region used to drive the Lynch et al. model.  The nutrient field is based on empirical relationships between nitrate and temperature and salinity, as expressed in the polynomial fits between those variables published by Garside et al. 1996.  Notice the scale goes from zero to 15 micromolar nitrate, such that limiting nutrient concentrations of less than 3 micromolar are indicated by the dark blue shading.  Thus from A.f.’s point of view, nutrients are in abundance in March-April and May-June, but then become limiting in the western gulf in July-Aug.</a:t>
            </a:r>
          </a:p>
          <a:p>
            <a:pPr eaLnBrk="1" hangingPunct="1"/>
            <a:endParaRPr lang="en-US" smtClean="0"/>
          </a:p>
          <a:p>
            <a:pPr eaLnBrk="1" hangingPunct="1"/>
            <a:r>
              <a:rPr lang="en-US" smtClean="0"/>
              <a:t>In these three lower panels we break down the various components of our growth model for A.f. : T,S,light and T.S, nutrients, and the composite growth function which is Liebig’s law of the minimum applied to these two panels.  </a:t>
            </a:r>
          </a:p>
          <a:p>
            <a:pPr eaLnBrk="1" hangingPunct="1"/>
            <a:endParaRPr lang="en-US" smtClean="0"/>
          </a:p>
          <a:p>
            <a:pPr eaLnBrk="1" hangingPunct="1"/>
            <a:r>
              <a:rPr lang="en-US" smtClean="0"/>
              <a:t>Generally speaking, growth is temperature limited everywhere in the domain during March and April, with growth rates that are fairly uniform throughout the gulf (as is the T distribution).  </a:t>
            </a:r>
          </a:p>
          <a:p>
            <a:pPr eaLnBrk="1" hangingPunct="1"/>
            <a:endParaRPr lang="en-US" smtClean="0"/>
          </a:p>
          <a:p>
            <a:pPr eaLnBrk="1" hangingPunct="1"/>
            <a:r>
              <a:rPr lang="en-US" smtClean="0"/>
              <a:t>Vernal warming in the western gulf precedes that of the eastern gulf, such that we see much warmer temperatures in the west during May-June.  As nutrients are still in abundance, this leads to higher growth rates in the western gulf.</a:t>
            </a:r>
          </a:p>
          <a:p>
            <a:pPr eaLnBrk="1" hangingPunct="1"/>
            <a:endParaRPr lang="en-US" smtClean="0"/>
          </a:p>
          <a:p>
            <a:pPr eaLnBrk="1" hangingPunct="1"/>
            <a:r>
              <a:rPr lang="en-US" smtClean="0"/>
              <a:t>This situation changes dramatically in Jul-Aug, when nutrients are depleted in the western gulf.  Warming temperatures in the eastern gulf lead to high growth rates in that region, whereas growth has all but shut down in the west.</a:t>
            </a:r>
          </a:p>
          <a:p>
            <a:pPr eaLnBrk="1" hangingPunct="1"/>
            <a:endParaRPr lang="en-US" smtClean="0"/>
          </a:p>
          <a:p>
            <a:pPr eaLnBrk="1" hangingPunct="1"/>
            <a:r>
              <a:rPr lang="en-US" smtClean="0"/>
              <a:t>Therefore, the eastward shift in the center of mass in the gulfwide distribution of cells can be explained by this transition from temperature limitation in spring to nutrient limitation in summer.</a:t>
            </a:r>
          </a:p>
          <a:p>
            <a:pPr eaLnBrk="1" hangingPunct="1"/>
            <a:endParaRPr lang="en-US" smtClean="0"/>
          </a:p>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1AAEBB85-7CA1-495C-9A7B-E6AF471D2283}" type="slidenum">
              <a:rPr lang="en-US" sz="1200" smtClean="0"/>
              <a:pPr eaLnBrk="1" hangingPunct="1"/>
              <a:t>13</a:t>
            </a:fld>
            <a:endParaRPr lang="en-US" sz="1200"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DB971B28-C9F8-4000-AA3E-9231FB7C7C4C}" type="slidenum">
              <a:rPr lang="en-US" sz="1200" smtClean="0"/>
              <a:pPr eaLnBrk="1" hangingPunct="1"/>
              <a:t>14</a:t>
            </a:fld>
            <a:endParaRPr lang="en-US" sz="1200" smtClean="0"/>
          </a:p>
        </p:txBody>
      </p:sp>
      <p:sp>
        <p:nvSpPr>
          <p:cNvPr id="116739" name="Rectangle 2"/>
          <p:cNvSpPr>
            <a:spLocks noGrp="1" noRot="1" noChangeAspect="1" noChangeArrowheads="1" noTextEdit="1"/>
          </p:cNvSpPr>
          <p:nvPr>
            <p:ph type="sldImg"/>
          </p:nvPr>
        </p:nvSpPr>
        <p:spPr>
          <a:solidFill>
            <a:srgbClr val="FFFFFF"/>
          </a:solidFill>
          <a:ln/>
        </p:spPr>
      </p:sp>
      <p:sp>
        <p:nvSpPr>
          <p:cNvPr id="11674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In the model I just showed you, blooms of A.f. were initiated by germination from resting cysts, but vegetative growth played a key role in regulating the large-scale seasonal patterns in abundance.  It is of course relevant to inquire whether or not the cyst-driven source is a key aspect of the system.  In fact, one hypothesis raised during the ECOHAB-GOM program was that the large scale patterns of A.f. cells are purely a result of vegetative growth, and all that is needed is a uniform inoculum of overwintering cells.  We tested that hypothesis with the following simulation initialized with a uniform distribution of 10 cells per liter…</a:t>
            </a:r>
          </a:p>
          <a:p>
            <a:pPr eaLnBrk="1" hangingPunct="1"/>
            <a:endParaRPr lang="en-US" smtClean="0"/>
          </a:p>
          <a:p>
            <a:pPr eaLnBrk="1" hangingPunct="1"/>
            <a:r>
              <a:rPr lang="en-US" smtClean="0"/>
              <a:t>Thus it appears that the cyst bed is an essential characteristic of the system that sets the coastal character of the blooms.</a:t>
            </a:r>
          </a:p>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0316E5E4-8E9F-4C5D-B208-D674DC11A00B}" type="slidenum">
              <a:rPr lang="en-US" sz="1200" smtClean="0"/>
              <a:pPr eaLnBrk="1" hangingPunct="1"/>
              <a:t>15</a:t>
            </a:fld>
            <a:endParaRPr lang="en-US" sz="1200"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98638F5E-C5C3-4FBE-9941-4525167C5EEA}" type="slidenum">
              <a:rPr lang="en-US" sz="1200" smtClean="0"/>
              <a:pPr eaLnBrk="1" hangingPunct="1"/>
              <a:t>16</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r>
              <a:rPr lang="en-US" smtClean="0"/>
              <a:t>Cell concentrations usually 200- 1000 cells/L max in past in Mass Bay.  This year, up to 40,000 cells/L.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2A0363C5-B8FF-4CAD-9FA3-09DFD6D57105}" type="slidenum">
              <a:rPr lang="en-US" sz="1200" smtClean="0"/>
              <a:pPr eaLnBrk="1" hangingPunct="1"/>
              <a:t>17</a:t>
            </a:fld>
            <a:endParaRPr lang="en-US" sz="1200"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8E994737-BBC7-4907-8C63-487350A54831}" type="slidenum">
              <a:rPr lang="en-US" sz="1200" smtClean="0"/>
              <a:pPr eaLnBrk="1" hangingPunct="1"/>
              <a:t>18</a:t>
            </a:fld>
            <a:endParaRPr lang="en-US" sz="1200"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xfrm>
            <a:off x="685800" y="4343400"/>
            <a:ext cx="5486400" cy="4114800"/>
          </a:xfrm>
          <a:noFill/>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FE00639E-F495-460A-8AB7-81FE9D6C1CBA}" type="slidenum">
              <a:rPr lang="en-US" sz="1200" smtClean="0"/>
              <a:pPr eaLnBrk="1" hangingPunct="1"/>
              <a:t>19</a:t>
            </a:fld>
            <a:endParaRPr lang="en-US" sz="1200"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E2A79847-F7BC-4FDD-8C82-9D2DF9B070D0}" type="slidenum">
              <a:rPr lang="en-US" sz="1200" smtClean="0"/>
              <a:pPr eaLnBrk="1" hangingPunct="1"/>
              <a:t>2</a:t>
            </a:fld>
            <a:endParaRPr lang="en-US" sz="1200"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Alexandrium is a species of dinoflagellate approximately 40 microns in diameter.  It produces </a:t>
            </a:r>
            <a:r>
              <a:rPr lang="en-US" dirty="0" err="1" smtClean="0"/>
              <a:t>saxitoxins</a:t>
            </a:r>
            <a:r>
              <a:rPr lang="en-US" dirty="0" smtClean="0"/>
              <a:t> which can accumulate in the tissues of filter-feeding organisms such as mussels and clams.  Blooms of Alexandrium can cause buildup of toxins within shellfish sufficient to cause Paralytic Shellfish Poisoning, which can be a serious threat to human health.  Because of this threat, shellfish beds in affected areas are monitored on a regular basis and harvesting closures occur frequently throughout the region.</a:t>
            </a:r>
          </a:p>
          <a:p>
            <a:pPr eaLnBrk="1" hangingPunct="1"/>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177D2211-1A22-4190-8C7B-B51A42616393}" type="slidenum">
              <a:rPr lang="en-US" sz="1200" smtClean="0"/>
              <a:pPr eaLnBrk="1" hangingPunct="1"/>
              <a:t>20</a:t>
            </a:fld>
            <a:endParaRPr lang="en-US" sz="1200" smtClean="0"/>
          </a:p>
        </p:txBody>
      </p:sp>
      <p:sp>
        <p:nvSpPr>
          <p:cNvPr id="125955" name="Rectangle 2"/>
          <p:cNvSpPr>
            <a:spLocks noGrp="1" noRot="1" noChangeAspect="1" noChangeArrowheads="1" noTextEdit="1"/>
          </p:cNvSpPr>
          <p:nvPr>
            <p:ph type="sldImg"/>
          </p:nvPr>
        </p:nvSpPr>
        <p:spPr>
          <a:solidFill>
            <a:srgbClr val="FFFFFF"/>
          </a:solidFill>
          <a:ln/>
        </p:spPr>
      </p:sp>
      <p:sp>
        <p:nvSpPr>
          <p:cNvPr id="125956"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smtClean="0">
              <a:latin typeface="Arial" charset="0"/>
              <a:ea typeface="ＭＳ Ｐゴシック" pitchFamily="6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EA53DF93-E266-41E0-B8BE-26CBF7E353D0}" type="slidenum">
              <a:rPr lang="en-US" sz="1200" smtClean="0"/>
              <a:pPr eaLnBrk="1" hangingPunct="1"/>
              <a:t>21</a:t>
            </a:fld>
            <a:endParaRPr lang="en-US" sz="1200"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xfrm>
            <a:off x="685800" y="4343400"/>
            <a:ext cx="5486400" cy="4114800"/>
          </a:xfrm>
          <a:noFill/>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FCF6A139-BF91-4996-9D47-E6425315DEBC}" type="slidenum">
              <a:rPr lang="en-US" sz="1200" smtClean="0"/>
              <a:pPr eaLnBrk="1" hangingPunct="1"/>
              <a:t>22</a:t>
            </a:fld>
            <a:endParaRPr lang="en-US" sz="1200"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xfrm>
            <a:off x="685800" y="4343400"/>
            <a:ext cx="5486400" cy="4114800"/>
          </a:xfrm>
          <a:noFill/>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A8B5D099-B090-4FFC-B9C5-118EF046CB9E}" type="slidenum">
              <a:rPr lang="en-US" sz="1200" smtClean="0"/>
              <a:pPr eaLnBrk="1" hangingPunct="1"/>
              <a:t>23</a:t>
            </a:fld>
            <a:endParaRPr lang="en-US" sz="1200"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defTabSz="912813" eaLnBrk="0" hangingPunct="0">
              <a:defRPr sz="2800">
                <a:solidFill>
                  <a:schemeClr val="tx1"/>
                </a:solidFill>
                <a:latin typeface="Times New Roman" pitchFamily="64" charset="0"/>
              </a:defRPr>
            </a:lvl1pPr>
            <a:lvl2pPr marL="742950" indent="-285750" defTabSz="912813" eaLnBrk="0" hangingPunct="0">
              <a:defRPr sz="2800">
                <a:solidFill>
                  <a:schemeClr val="tx1"/>
                </a:solidFill>
                <a:latin typeface="Times New Roman" pitchFamily="64" charset="0"/>
              </a:defRPr>
            </a:lvl2pPr>
            <a:lvl3pPr marL="1143000" indent="-228600" defTabSz="912813" eaLnBrk="0" hangingPunct="0">
              <a:defRPr sz="2800">
                <a:solidFill>
                  <a:schemeClr val="tx1"/>
                </a:solidFill>
                <a:latin typeface="Times New Roman" pitchFamily="64" charset="0"/>
              </a:defRPr>
            </a:lvl3pPr>
            <a:lvl4pPr marL="1600200" indent="-228600" defTabSz="912813" eaLnBrk="0" hangingPunct="0">
              <a:defRPr sz="2800">
                <a:solidFill>
                  <a:schemeClr val="tx1"/>
                </a:solidFill>
                <a:latin typeface="Times New Roman" pitchFamily="64" charset="0"/>
              </a:defRPr>
            </a:lvl4pPr>
            <a:lvl5pPr marL="2057400" indent="-228600" defTabSz="912813" eaLnBrk="0" hangingPunct="0">
              <a:defRPr sz="2800">
                <a:solidFill>
                  <a:schemeClr val="tx1"/>
                </a:solidFill>
                <a:latin typeface="Times New Roman" pitchFamily="64" charset="0"/>
              </a:defRPr>
            </a:lvl5pPr>
            <a:lvl6pPr marL="2514600" indent="-228600" defTabSz="912813" eaLnBrk="0" fontAlgn="base" hangingPunct="0">
              <a:spcBef>
                <a:spcPct val="0"/>
              </a:spcBef>
              <a:spcAft>
                <a:spcPct val="0"/>
              </a:spcAft>
              <a:defRPr sz="2800">
                <a:solidFill>
                  <a:schemeClr val="tx1"/>
                </a:solidFill>
                <a:latin typeface="Times New Roman" pitchFamily="64" charset="0"/>
              </a:defRPr>
            </a:lvl6pPr>
            <a:lvl7pPr marL="2971800" indent="-228600" defTabSz="912813" eaLnBrk="0" fontAlgn="base" hangingPunct="0">
              <a:spcBef>
                <a:spcPct val="0"/>
              </a:spcBef>
              <a:spcAft>
                <a:spcPct val="0"/>
              </a:spcAft>
              <a:defRPr sz="2800">
                <a:solidFill>
                  <a:schemeClr val="tx1"/>
                </a:solidFill>
                <a:latin typeface="Times New Roman" pitchFamily="64" charset="0"/>
              </a:defRPr>
            </a:lvl7pPr>
            <a:lvl8pPr marL="3429000" indent="-228600" defTabSz="912813" eaLnBrk="0" fontAlgn="base" hangingPunct="0">
              <a:spcBef>
                <a:spcPct val="0"/>
              </a:spcBef>
              <a:spcAft>
                <a:spcPct val="0"/>
              </a:spcAft>
              <a:defRPr sz="2800">
                <a:solidFill>
                  <a:schemeClr val="tx1"/>
                </a:solidFill>
                <a:latin typeface="Times New Roman" pitchFamily="64" charset="0"/>
              </a:defRPr>
            </a:lvl8pPr>
            <a:lvl9pPr marL="3886200" indent="-228600" defTabSz="912813" eaLnBrk="0" fontAlgn="base" hangingPunct="0">
              <a:spcBef>
                <a:spcPct val="0"/>
              </a:spcBef>
              <a:spcAft>
                <a:spcPct val="0"/>
              </a:spcAft>
              <a:defRPr sz="2800">
                <a:solidFill>
                  <a:schemeClr val="tx1"/>
                </a:solidFill>
                <a:latin typeface="Times New Roman" pitchFamily="64" charset="0"/>
              </a:defRPr>
            </a:lvl9pPr>
          </a:lstStyle>
          <a:p>
            <a:pPr eaLnBrk="1" hangingPunct="1"/>
            <a:fld id="{54344581-D24B-4657-8D70-4EA75A9BCEF9}" type="slidenum">
              <a:rPr lang="en-US" sz="1200" smtClean="0"/>
              <a:pPr eaLnBrk="1" hangingPunct="1"/>
              <a:t>26</a:t>
            </a:fld>
            <a:endParaRPr lang="en-US" sz="1200"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pPr eaLnBrk="1" hangingPunct="1"/>
            <a:endParaRPr lang="en-US" altLang="zh-CN" smtClean="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6A8BEDC3-F63B-48D9-9CCF-6214BF509030}" type="slidenum">
              <a:rPr lang="en-US" sz="1200" smtClean="0"/>
              <a:pPr eaLnBrk="1" hangingPunct="1"/>
              <a:t>27</a:t>
            </a:fld>
            <a:endParaRPr lang="en-US" sz="1200" smtClean="0"/>
          </a:p>
        </p:txBody>
      </p:sp>
      <p:sp>
        <p:nvSpPr>
          <p:cNvPr id="132099" name="Rectangle 2"/>
          <p:cNvSpPr>
            <a:spLocks noGrp="1" noRot="1" noChangeAspect="1" noChangeArrowheads="1" noTextEdit="1"/>
          </p:cNvSpPr>
          <p:nvPr>
            <p:ph type="sldImg"/>
          </p:nvPr>
        </p:nvSpPr>
        <p:spPr>
          <a:xfrm>
            <a:off x="1338263" y="914400"/>
            <a:ext cx="4181475" cy="3135313"/>
          </a:xfrm>
          <a:solidFill>
            <a:srgbClr val="FFFFFF"/>
          </a:solidFill>
          <a:ln/>
        </p:spPr>
      </p:sp>
      <p:sp>
        <p:nvSpPr>
          <p:cNvPr id="132100" name="Rectangle 3"/>
          <p:cNvSpPr>
            <a:spLocks noGrp="1" noChangeArrowheads="1"/>
          </p:cNvSpPr>
          <p:nvPr>
            <p:ph type="body" idx="1"/>
          </p:nvPr>
        </p:nvSpPr>
        <p:spPr>
          <a:xfrm>
            <a:off x="1046163" y="4352925"/>
            <a:ext cx="4770437" cy="3478213"/>
          </a:xfrm>
          <a:noFill/>
        </p:spPr>
        <p:txBody>
          <a:bodyPr wrap="none" anchor="ct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FE11F215-FD16-4CE0-BAF6-607065024175}" type="slidenum">
              <a:rPr lang="en-US" sz="1200" smtClean="0"/>
              <a:pPr eaLnBrk="1" hangingPunct="1"/>
              <a:t>28</a:t>
            </a:fld>
            <a:endParaRPr lang="en-US" sz="1200"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9C14F959-06EE-428A-BF92-B993BA211516}" type="slidenum">
              <a:rPr lang="en-US" sz="1200" smtClean="0"/>
              <a:pPr eaLnBrk="1" hangingPunct="1"/>
              <a:t>29</a:t>
            </a:fld>
            <a:endParaRPr lang="en-US" sz="1200"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3C513372-2D63-4800-A124-430369B82A40}" type="slidenum">
              <a:rPr lang="en-US" sz="1200" smtClean="0"/>
              <a:pPr eaLnBrk="1" hangingPunct="1"/>
              <a:t>38</a:t>
            </a:fld>
            <a:endParaRPr lang="en-US" sz="1200"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defTabSz="912813" eaLnBrk="0" hangingPunct="0">
              <a:defRPr sz="2800">
                <a:solidFill>
                  <a:schemeClr val="tx1"/>
                </a:solidFill>
                <a:latin typeface="Times New Roman" pitchFamily="64" charset="0"/>
              </a:defRPr>
            </a:lvl1pPr>
            <a:lvl2pPr marL="742950" indent="-285750" defTabSz="912813" eaLnBrk="0" hangingPunct="0">
              <a:defRPr sz="2800">
                <a:solidFill>
                  <a:schemeClr val="tx1"/>
                </a:solidFill>
                <a:latin typeface="Times New Roman" pitchFamily="64" charset="0"/>
              </a:defRPr>
            </a:lvl2pPr>
            <a:lvl3pPr marL="1143000" indent="-228600" defTabSz="912813" eaLnBrk="0" hangingPunct="0">
              <a:defRPr sz="2800">
                <a:solidFill>
                  <a:schemeClr val="tx1"/>
                </a:solidFill>
                <a:latin typeface="Times New Roman" pitchFamily="64" charset="0"/>
              </a:defRPr>
            </a:lvl3pPr>
            <a:lvl4pPr marL="1600200" indent="-228600" defTabSz="912813" eaLnBrk="0" hangingPunct="0">
              <a:defRPr sz="2800">
                <a:solidFill>
                  <a:schemeClr val="tx1"/>
                </a:solidFill>
                <a:latin typeface="Times New Roman" pitchFamily="64" charset="0"/>
              </a:defRPr>
            </a:lvl4pPr>
            <a:lvl5pPr marL="2057400" indent="-228600" defTabSz="912813" eaLnBrk="0" hangingPunct="0">
              <a:defRPr sz="2800">
                <a:solidFill>
                  <a:schemeClr val="tx1"/>
                </a:solidFill>
                <a:latin typeface="Times New Roman" pitchFamily="64" charset="0"/>
              </a:defRPr>
            </a:lvl5pPr>
            <a:lvl6pPr marL="2514600" indent="-228600" defTabSz="912813" eaLnBrk="0" fontAlgn="base" hangingPunct="0">
              <a:spcBef>
                <a:spcPct val="0"/>
              </a:spcBef>
              <a:spcAft>
                <a:spcPct val="0"/>
              </a:spcAft>
              <a:defRPr sz="2800">
                <a:solidFill>
                  <a:schemeClr val="tx1"/>
                </a:solidFill>
                <a:latin typeface="Times New Roman" pitchFamily="64" charset="0"/>
              </a:defRPr>
            </a:lvl6pPr>
            <a:lvl7pPr marL="2971800" indent="-228600" defTabSz="912813" eaLnBrk="0" fontAlgn="base" hangingPunct="0">
              <a:spcBef>
                <a:spcPct val="0"/>
              </a:spcBef>
              <a:spcAft>
                <a:spcPct val="0"/>
              </a:spcAft>
              <a:defRPr sz="2800">
                <a:solidFill>
                  <a:schemeClr val="tx1"/>
                </a:solidFill>
                <a:latin typeface="Times New Roman" pitchFamily="64" charset="0"/>
              </a:defRPr>
            </a:lvl7pPr>
            <a:lvl8pPr marL="3429000" indent="-228600" defTabSz="912813" eaLnBrk="0" fontAlgn="base" hangingPunct="0">
              <a:spcBef>
                <a:spcPct val="0"/>
              </a:spcBef>
              <a:spcAft>
                <a:spcPct val="0"/>
              </a:spcAft>
              <a:defRPr sz="2800">
                <a:solidFill>
                  <a:schemeClr val="tx1"/>
                </a:solidFill>
                <a:latin typeface="Times New Roman" pitchFamily="64" charset="0"/>
              </a:defRPr>
            </a:lvl8pPr>
            <a:lvl9pPr marL="3886200" indent="-228600" defTabSz="912813" eaLnBrk="0" fontAlgn="base" hangingPunct="0">
              <a:spcBef>
                <a:spcPct val="0"/>
              </a:spcBef>
              <a:spcAft>
                <a:spcPct val="0"/>
              </a:spcAft>
              <a:defRPr sz="2800">
                <a:solidFill>
                  <a:schemeClr val="tx1"/>
                </a:solidFill>
                <a:latin typeface="Times New Roman" pitchFamily="64" charset="0"/>
              </a:defRPr>
            </a:lvl9pPr>
          </a:lstStyle>
          <a:p>
            <a:pPr eaLnBrk="1" hangingPunct="1"/>
            <a:fld id="{92AD501A-BC5C-44C1-B952-13263B9C4E15}" type="slidenum">
              <a:rPr lang="en-US" sz="1200" smtClean="0">
                <a:latin typeface="Arial" charset="0"/>
              </a:rPr>
              <a:pPr eaLnBrk="1" hangingPunct="1"/>
              <a:t>42</a:t>
            </a:fld>
            <a:endParaRPr lang="en-US" sz="1200" smtClean="0">
              <a:latin typeface="Arial"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CC66B945-C262-43A5-8CEF-921B31A671A6}" type="slidenum">
              <a:rPr lang="en-US" sz="1200" smtClean="0"/>
              <a:pPr eaLnBrk="1" hangingPunct="1"/>
              <a:t>3</a:t>
            </a:fld>
            <a:endParaRPr lang="en-US" sz="1200"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r>
              <a:rPr lang="en-US" smtClean="0"/>
              <a:t>Alexandrium has a very complex life cycle, as illustrated in this cartoon.  It can lie dormant as a resting cyst in the sediments for very long time periods, perhaps a decade or more.  Germination is regulated by a complex set of processes, including an endogenous clock and physiological responses to environmental factors such as light and temperature.  Once emerged from the sediments, the cells swim upward into the light and begin a phase of vegetative growth.  When faced with environmental stress such as nutrient limitation, the vegetative cells form gametes which then fuse into a zygote.  The zygote then encysts.</a:t>
            </a:r>
          </a:p>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p:spPr>
        <p:txBody>
          <a:bodyPr/>
          <a:lstStyle/>
          <a:p>
            <a:pPr defTabSz="912813"/>
            <a:r>
              <a:rPr lang="en-US" smtClean="0"/>
              <a:t>Lessons learned here are in some ways reminiscent of the development of El Niño – Southern Oscillation (ENSO) phenomena.  The introduction of dynamical forecast models in the 1980s (</a:t>
            </a:r>
            <a:r>
              <a:rPr lang="en-US" smtClean="0">
                <a:hlinkClick r:id="" action="ppaction://hlinkfile" tooltip="Cane, 1986 #2303"/>
              </a:rPr>
              <a:t>Cane et al. 1986</a:t>
            </a:r>
            <a:r>
              <a:rPr lang="en-US" smtClean="0"/>
              <a:t>) led to several years of remarkably skillful predictions (</a:t>
            </a:r>
            <a:r>
              <a:rPr lang="en-US" smtClean="0">
                <a:hlinkClick r:id="" action="ppaction://hlinkfile" tooltip="Latif, 1998 #2306"/>
              </a:rPr>
              <a:t>Latif et al. 1998</a:t>
            </a:r>
            <a:r>
              <a:rPr lang="en-US" smtClean="0"/>
              <a:t>).  In the 1990s, there was a significant drop in forecast skill when ENSO entered a distinctly different mode of variability (</a:t>
            </a:r>
            <a:r>
              <a:rPr lang="en-US" smtClean="0">
                <a:hlinkClick r:id="" action="ppaction://hlinkfile" tooltip="Ji, 1996 #2305"/>
              </a:rPr>
              <a:t>Ji et al. 1996</a:t>
            </a:r>
            <a:r>
              <a:rPr lang="en-US" smtClean="0"/>
              <a:t>)—which ushered in a new wave of model improvement (</a:t>
            </a:r>
            <a:r>
              <a:rPr lang="en-US" smtClean="0">
                <a:hlinkClick r:id="" action="ppaction://hlinkfile" tooltip="Chen, 1995 #2304"/>
              </a:rPr>
              <a:t>Chen et al. 1995</a:t>
            </a:r>
            <a:r>
              <a:rPr lang="en-US" smtClean="0"/>
              <a:t>).  Indeed, long-term hindcasting studies suggest interdecadal variations in ENSO predictability that reflect temporal changes the underlying dynamics of the system (</a:t>
            </a:r>
            <a:r>
              <a:rPr lang="en-US" smtClean="0">
                <a:hlinkClick r:id="" action="ppaction://hlinkfile" tooltip="Chen, 2004 #2302"/>
              </a:rPr>
              <a:t>Chen et al. 2004</a:t>
            </a:r>
            <a:r>
              <a:rPr lang="en-US" smtClean="0"/>
              <a:t>).  It can be argued that ecological forecasting will be even more prone to fluctuations in predictability than the physical climate system, owing to even stronger nonlinearities in biological dynamics (Frank et al. 1994).  As such, assimilation of data will be essential to keep predictive ecological models on track.  Although data assimilation into coupled physical-biological models is still in its infancy (</a:t>
            </a:r>
            <a:r>
              <a:rPr lang="en-US" smtClean="0">
                <a:hlinkClick r:id="" action="ppaction://hlinkfile" tooltip="Hofmann, 2002 #1011"/>
              </a:rPr>
              <a:t>Hofmann and Friedrichs 2002</a:t>
            </a:r>
            <a:r>
              <a:rPr lang="en-US" smtClean="0"/>
              <a:t>), there are some promising inroads being made (</a:t>
            </a:r>
            <a:r>
              <a:rPr lang="en-US" smtClean="0">
                <a:hlinkClick r:id="" action="ppaction://hlinkfile" tooltip="Gregg, 2009 #1988"/>
              </a:rPr>
              <a:t>Gregg et al. 2009</a:t>
            </a:r>
            <a:r>
              <a:rPr lang="en-US" smtClean="0"/>
              <a:t>).  In any case, the 2010 </a:t>
            </a:r>
            <a:r>
              <a:rPr lang="en-US" i="1" smtClean="0"/>
              <a:t>A. fundyense</a:t>
            </a:r>
            <a:r>
              <a:rPr lang="en-US" smtClean="0"/>
              <a:t> bloom in the Gulf of Maine highlights the need for intimate connection between observational networks and forecast systems, and how these aspects must evolve together to meet the grand challenge of ecological forecasting in the ocean.</a:t>
            </a:r>
          </a:p>
          <a:p>
            <a:pPr defTabSz="912813"/>
            <a:endParaRPr lang="en-US" smtClean="0"/>
          </a:p>
        </p:txBody>
      </p:sp>
      <p:sp>
        <p:nvSpPr>
          <p:cNvPr id="136196" name="Slide Number Placeholder 3"/>
          <p:cNvSpPr>
            <a:spLocks noGrp="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2B13EFC8-492D-41F1-A3BC-056B774E3FD3}" type="slidenum">
              <a:rPr lang="en-US" sz="1200" smtClean="0"/>
              <a:pPr eaLnBrk="1" hangingPunct="1"/>
              <a:t>43</a:t>
            </a:fld>
            <a:endParaRPr lang="en-US" sz="120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p:spPr>
        <p:txBody>
          <a:bodyPr/>
          <a:lstStyle/>
          <a:p>
            <a:endParaRPr lang="en-US" smtClean="0"/>
          </a:p>
        </p:txBody>
      </p:sp>
      <p:sp>
        <p:nvSpPr>
          <p:cNvPr id="137220" name="Slide Number Placeholder 3"/>
          <p:cNvSpPr>
            <a:spLocks noGrp="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8E0632D3-BAB0-45A7-97D0-4994F439B21C}" type="slidenum">
              <a:rPr lang="en-US" sz="1200" smtClean="0"/>
              <a:pPr eaLnBrk="1" hangingPunct="1"/>
              <a:t>44</a:t>
            </a:fld>
            <a:endParaRPr lang="en-US" sz="120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p:spPr>
        <p:txBody>
          <a:bodyPr/>
          <a:lstStyle/>
          <a:p>
            <a:endParaRPr lang="en-US" smtClean="0"/>
          </a:p>
        </p:txBody>
      </p:sp>
      <p:sp>
        <p:nvSpPr>
          <p:cNvPr id="138244" name="Slide Number Placeholder 3"/>
          <p:cNvSpPr>
            <a:spLocks noGrp="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44BE83C0-24D6-4CF6-931D-4B5B14169C0D}" type="slidenum">
              <a:rPr lang="en-US" sz="1200" smtClean="0"/>
              <a:pPr eaLnBrk="1" hangingPunct="1"/>
              <a:t>45</a:t>
            </a:fld>
            <a:endParaRPr lang="en-US" sz="120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p:spPr>
        <p:txBody>
          <a:bodyPr/>
          <a:lstStyle/>
          <a:p>
            <a:endParaRPr lang="en-US" smtClean="0"/>
          </a:p>
        </p:txBody>
      </p:sp>
      <p:sp>
        <p:nvSpPr>
          <p:cNvPr id="139268" name="Slide Number Placeholder 3"/>
          <p:cNvSpPr>
            <a:spLocks noGrp="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80E27F79-49C9-4FEA-A96E-D463A7297795}" type="slidenum">
              <a:rPr lang="en-US" sz="1200" smtClean="0"/>
              <a:pPr eaLnBrk="1" hangingPunct="1"/>
              <a:t>46</a:t>
            </a:fld>
            <a:endParaRPr lang="en-US" sz="120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A6EC8FBE-EA92-4924-A2D4-ADBD27FA9D40}" type="slidenum">
              <a:rPr lang="en-US" sz="1200" smtClean="0"/>
              <a:pPr eaLnBrk="1" hangingPunct="1"/>
              <a:t>47</a:t>
            </a:fld>
            <a:endParaRPr lang="en-US" sz="1200"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15BD73DB-E0AC-4A13-BDD5-F9A0705A128F}" type="slidenum">
              <a:rPr lang="en-US" sz="1200" smtClean="0"/>
              <a:pPr eaLnBrk="1" hangingPunct="1"/>
              <a:t>4</a:t>
            </a:fld>
            <a:endParaRPr lang="en-US" sz="1200"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D7D0623E-015C-4494-871F-B9D909E4ADE3}" type="slidenum">
              <a:rPr lang="en-US" sz="1200" smtClean="0"/>
              <a:pPr eaLnBrk="1" hangingPunct="1"/>
              <a:t>5</a:t>
            </a:fld>
            <a:endParaRPr lang="en-US" sz="1200" smtClean="0"/>
          </a:p>
        </p:txBody>
      </p:sp>
      <p:sp>
        <p:nvSpPr>
          <p:cNvPr id="106499" name="Rectangle 2"/>
          <p:cNvSpPr>
            <a:spLocks noGrp="1" noRot="1" noChangeAspect="1" noChangeArrowheads="1" noTextEdit="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7DD74A6E-6207-464F-8077-FF8FDE90FD04}" type="slidenum">
              <a:rPr lang="en-US" sz="1200" smtClean="0"/>
              <a:pPr eaLnBrk="1" hangingPunct="1"/>
              <a:t>6</a:t>
            </a:fld>
            <a:endParaRPr lang="en-US" sz="1200"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r>
              <a:rPr lang="en-US" smtClean="0"/>
              <a:t>Our approach in this modeling effort is to incorporate what is known about the population dynamics of Alexandrium into 3-d circulation models of the region.</a:t>
            </a:r>
          </a:p>
          <a:p>
            <a:pPr eaLnBrk="1" hangingPunct="1"/>
            <a:endParaRPr lang="en-US" smtClean="0"/>
          </a:p>
          <a:p>
            <a:pPr eaLnBrk="1" hangingPunct="1"/>
            <a:r>
              <a:rPr lang="en-US" smtClean="0"/>
              <a:t>Fundamental to this approach is the concept that the ecosystem in which A.f. resides is not explicitly modeled.  This is justified on the basis that, with very few exceptions, A.f. constitutes a very small fraction of the total phytoplankton species assemblage in the GOM.  As such, it does not materially affect either the ambient nutrient concentrations nor predator abundances.  Therefore these “ecosystem effects” can be parameterized through their influence on the vital rates of A.f.’s population dynamics.</a:t>
            </a:r>
          </a:p>
          <a:p>
            <a:pPr eaLnBrk="1" hangingPunct="1"/>
            <a:endParaRPr lang="en-US" smtClean="0"/>
          </a:p>
          <a:p>
            <a:pPr eaLnBrk="1" hangingPunct="1"/>
            <a:r>
              <a:rPr lang="en-US" smtClean="0"/>
              <a:t>These processes within the population dynamics are complex functions of environmental parameters, such as temperature, salinity, light and nutrients in the case of vegetative growth, and temperature, light and an endogenous clock in the case of germination. </a:t>
            </a:r>
          </a:p>
          <a:p>
            <a:pPr eaLnBrk="1" hangingPunct="1"/>
            <a:endParaRPr lang="en-US" smtClean="0"/>
          </a:p>
          <a:p>
            <a:pPr eaLnBrk="1" hangingPunct="1"/>
            <a:r>
              <a:rPr lang="en-US" smtClean="0"/>
              <a:t>All of this takes place in an complex, turbulent, three-dimensional fluid medium, some characteristics of which are evident in the sea surface temperature image on which this cartoon is overlayed.</a:t>
            </a:r>
          </a:p>
          <a:p>
            <a:pPr eaLnBrk="1" hangingPunct="1"/>
            <a:endParaRPr lang="en-US" smtClean="0"/>
          </a:p>
          <a:p>
            <a:pPr eaLnBrk="1" hangingPunct="1"/>
            <a:r>
              <a:rPr lang="en-US" smtClean="0"/>
              <a:t>What I’d like to emphasize here is that the linkage between the population dynamics of Alexandrium (or any other planktonic species for that matter) and the physical environment is twofold:  first, the rates of the population dynamics processes are influenced by environmental variables, and second, the spatial distributions of the populations themselves are constantly being stirred and rearranged the currents.  The duality of this linkage between the population dynamics and the physical environment is what makes coupled physical/biological problems in the ocean so incredibly complex.  Our hope is that the use of models will help untangle this complexity, and provide insight into what controls blooms of Alexandrium in the Gulf of Maine.</a:t>
            </a:r>
          </a:p>
          <a:p>
            <a:pPr eaLnBrk="1" hangingPunct="1"/>
            <a:endParaRPr lang="en-US" smtClean="0"/>
          </a:p>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D45AD2FF-D514-453E-8E2E-23C851A4F648}" type="slidenum">
              <a:rPr lang="en-US" sz="1200" smtClean="0"/>
              <a:pPr eaLnBrk="1" hangingPunct="1"/>
              <a:t>7</a:t>
            </a:fld>
            <a:endParaRPr lang="en-US" sz="1200"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r>
              <a:rPr lang="en-US" smtClean="0"/>
              <a:t>This is a summary of the population dynamics model.   </a:t>
            </a:r>
          </a:p>
          <a:p>
            <a:pPr eaLnBrk="1" hangingPunct="1"/>
            <a:endParaRPr lang="en-US" smtClean="0"/>
          </a:p>
          <a:p>
            <a:pPr eaLnBrk="1" hangingPunct="1"/>
            <a:r>
              <a:rPr lang="en-US" smtClean="0"/>
              <a:t>These top panels show the various factors which contribute to the input of cells due to germination.  On the far left is the observed distribution of cysts, showing the peak offshore of Casco Bay.  In the middle is our functional fit to the laboratory data on the endogenous clock, shown as open circles.  On the right is the germination rate as a function of light and temperature, based on the laboratory data indicated by black dots.  The vertical axis actually represents light intensity but has been scaled to depth to give you a feeling for the rates at which the cyst beds in the deeper offshore waters are germinating.  I think it is worth pointing out here that even with the heroic efforts to determine the germination input experimentally, we are still doing a lot of interpolation and extrapolation to specify a germination rate at every gridpoint of the model.</a:t>
            </a:r>
          </a:p>
          <a:p>
            <a:pPr eaLnBrk="1" hangingPunct="1"/>
            <a:endParaRPr lang="en-US" smtClean="0"/>
          </a:p>
          <a:p>
            <a:pPr eaLnBrk="1" hangingPunct="1"/>
            <a:r>
              <a:rPr lang="en-US" smtClean="0"/>
              <a:t>Our growth function is based on data from Watras et al. which suggest that Alexandrium has a preferred temperature and salinity range for optimal growth, shown by the red spot here.  The range of temperature and salinity conditions that Alexandrium cells encounter in these simulations is indicated by this black rectangle.  So the overall growth rate is based on this function and is modulated by the ambient light field as indicated here.  We specify an upward swimming rate of 10m/day and a net mortality of 0.1 per day.  Mortality is in quotes here because it represents the net effect of all loss processes, which include respiration, predation and encystment.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74D6EEFC-F7B5-47D6-8812-2200CAB872FB}" type="slidenum">
              <a:rPr lang="en-US" sz="1200" smtClean="0"/>
              <a:pPr eaLnBrk="1" hangingPunct="1"/>
              <a:t>8</a:t>
            </a:fld>
            <a:endParaRPr lang="en-US" sz="1200"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fld id="{07B6AB05-B1BE-4132-BB9B-1F3C94691CDB}" type="slidenum">
              <a:rPr lang="en-US" sz="1200" smtClean="0"/>
              <a:pPr eaLnBrk="1" hangingPunct="1"/>
              <a:t>9</a:t>
            </a:fld>
            <a:endParaRPr lang="en-US" sz="1200"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4348AC-7A22-488D-812D-080E8A2AFA4A}" type="slidenum">
              <a:rPr lang="en-US"/>
              <a:pPr>
                <a:defRPr/>
              </a:pPr>
              <a:t>‹#›</a:t>
            </a:fld>
            <a:endParaRPr lang="en-US"/>
          </a:p>
        </p:txBody>
      </p:sp>
    </p:spTree>
    <p:extLst>
      <p:ext uri="{BB962C8B-B14F-4D97-AF65-F5344CB8AC3E}">
        <p14:creationId xmlns:p14="http://schemas.microsoft.com/office/powerpoint/2010/main" val="146370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610565-B988-461F-B2AF-0D95AD8764B4}" type="slidenum">
              <a:rPr lang="en-US"/>
              <a:pPr>
                <a:defRPr/>
              </a:pPr>
              <a:t>‹#›</a:t>
            </a:fld>
            <a:endParaRPr lang="en-US"/>
          </a:p>
        </p:txBody>
      </p:sp>
    </p:spTree>
    <p:extLst>
      <p:ext uri="{BB962C8B-B14F-4D97-AF65-F5344CB8AC3E}">
        <p14:creationId xmlns:p14="http://schemas.microsoft.com/office/powerpoint/2010/main" val="1985376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CA8208-F4B2-473E-A806-75C2476342EA}" type="slidenum">
              <a:rPr lang="en-US"/>
              <a:pPr>
                <a:defRPr/>
              </a:pPr>
              <a:t>‹#›</a:t>
            </a:fld>
            <a:endParaRPr lang="en-US"/>
          </a:p>
        </p:txBody>
      </p:sp>
    </p:spTree>
    <p:extLst>
      <p:ext uri="{BB962C8B-B14F-4D97-AF65-F5344CB8AC3E}">
        <p14:creationId xmlns:p14="http://schemas.microsoft.com/office/powerpoint/2010/main" val="2343671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C22028D-0A76-4863-8055-466B607BDD4F}" type="slidenum">
              <a:rPr lang="en-US"/>
              <a:pPr>
                <a:defRPr/>
              </a:pPr>
              <a:t>‹#›</a:t>
            </a:fld>
            <a:endParaRPr lang="en-US"/>
          </a:p>
        </p:txBody>
      </p:sp>
    </p:spTree>
    <p:extLst>
      <p:ext uri="{BB962C8B-B14F-4D97-AF65-F5344CB8AC3E}">
        <p14:creationId xmlns:p14="http://schemas.microsoft.com/office/powerpoint/2010/main" val="3797244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8A157CA-F9EE-4FFB-B58F-AB7E882F34AF}" type="slidenum">
              <a:rPr lang="en-US"/>
              <a:pPr>
                <a:defRPr/>
              </a:pPr>
              <a:t>‹#›</a:t>
            </a:fld>
            <a:endParaRPr lang="en-US"/>
          </a:p>
        </p:txBody>
      </p:sp>
    </p:spTree>
    <p:extLst>
      <p:ext uri="{BB962C8B-B14F-4D97-AF65-F5344CB8AC3E}">
        <p14:creationId xmlns:p14="http://schemas.microsoft.com/office/powerpoint/2010/main" val="1463722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D04B48-6303-44DB-9DCD-1179DCF28390}" type="slidenum">
              <a:rPr lang="en-US"/>
              <a:pPr>
                <a:defRPr/>
              </a:pPr>
              <a:t>‹#›</a:t>
            </a:fld>
            <a:endParaRPr lang="en-US"/>
          </a:p>
        </p:txBody>
      </p:sp>
    </p:spTree>
    <p:extLst>
      <p:ext uri="{BB962C8B-B14F-4D97-AF65-F5344CB8AC3E}">
        <p14:creationId xmlns:p14="http://schemas.microsoft.com/office/powerpoint/2010/main" val="1988479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74034-98B3-4814-801C-610952E9B3A7}" type="slidenum">
              <a:rPr lang="en-US"/>
              <a:pPr>
                <a:defRPr/>
              </a:pPr>
              <a:t>‹#›</a:t>
            </a:fld>
            <a:endParaRPr lang="en-US"/>
          </a:p>
        </p:txBody>
      </p:sp>
    </p:spTree>
    <p:extLst>
      <p:ext uri="{BB962C8B-B14F-4D97-AF65-F5344CB8AC3E}">
        <p14:creationId xmlns:p14="http://schemas.microsoft.com/office/powerpoint/2010/main" val="1443654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6A577F-D3BE-468A-901F-047C0A1DB503}" type="slidenum">
              <a:rPr lang="en-US"/>
              <a:pPr>
                <a:defRPr/>
              </a:pPr>
              <a:t>‹#›</a:t>
            </a:fld>
            <a:endParaRPr lang="en-US"/>
          </a:p>
        </p:txBody>
      </p:sp>
    </p:spTree>
    <p:extLst>
      <p:ext uri="{BB962C8B-B14F-4D97-AF65-F5344CB8AC3E}">
        <p14:creationId xmlns:p14="http://schemas.microsoft.com/office/powerpoint/2010/main" val="1932435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94C712-7EAF-4FF9-86C8-5481859C5139}" type="slidenum">
              <a:rPr lang="en-US"/>
              <a:pPr>
                <a:defRPr/>
              </a:pPr>
              <a:t>‹#›</a:t>
            </a:fld>
            <a:endParaRPr lang="en-US"/>
          </a:p>
        </p:txBody>
      </p:sp>
    </p:spTree>
    <p:extLst>
      <p:ext uri="{BB962C8B-B14F-4D97-AF65-F5344CB8AC3E}">
        <p14:creationId xmlns:p14="http://schemas.microsoft.com/office/powerpoint/2010/main" val="4217019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D3FB4F4-A4ED-4D8A-88DA-D00B10BB8525}" type="slidenum">
              <a:rPr lang="en-US"/>
              <a:pPr>
                <a:defRPr/>
              </a:pPr>
              <a:t>‹#›</a:t>
            </a:fld>
            <a:endParaRPr lang="en-US"/>
          </a:p>
        </p:txBody>
      </p:sp>
    </p:spTree>
    <p:extLst>
      <p:ext uri="{BB962C8B-B14F-4D97-AF65-F5344CB8AC3E}">
        <p14:creationId xmlns:p14="http://schemas.microsoft.com/office/powerpoint/2010/main" val="1883134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B0E21D-CEEB-4B4A-A9B9-5D907B3C47A9}" type="slidenum">
              <a:rPr lang="en-US"/>
              <a:pPr>
                <a:defRPr/>
              </a:pPr>
              <a:t>‹#›</a:t>
            </a:fld>
            <a:endParaRPr lang="en-US"/>
          </a:p>
        </p:txBody>
      </p:sp>
    </p:spTree>
    <p:extLst>
      <p:ext uri="{BB962C8B-B14F-4D97-AF65-F5344CB8AC3E}">
        <p14:creationId xmlns:p14="http://schemas.microsoft.com/office/powerpoint/2010/main" val="4215610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170C5C9-20EB-47D9-84E2-F5B3B79593F8}" type="slidenum">
              <a:rPr lang="en-US"/>
              <a:pPr>
                <a:defRPr/>
              </a:pPr>
              <a:t>‹#›</a:t>
            </a:fld>
            <a:endParaRPr lang="en-US"/>
          </a:p>
        </p:txBody>
      </p:sp>
    </p:spTree>
    <p:extLst>
      <p:ext uri="{BB962C8B-B14F-4D97-AF65-F5344CB8AC3E}">
        <p14:creationId xmlns:p14="http://schemas.microsoft.com/office/powerpoint/2010/main" val="3030889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6CBE73-4F3A-47A8-9A70-0839B2D67417}" type="slidenum">
              <a:rPr lang="en-US"/>
              <a:pPr>
                <a:defRPr/>
              </a:pPr>
              <a:t>‹#›</a:t>
            </a:fld>
            <a:endParaRPr lang="en-US"/>
          </a:p>
        </p:txBody>
      </p:sp>
    </p:spTree>
    <p:extLst>
      <p:ext uri="{BB962C8B-B14F-4D97-AF65-F5344CB8AC3E}">
        <p14:creationId xmlns:p14="http://schemas.microsoft.com/office/powerpoint/2010/main" val="4028426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43DC8A-A8DD-4ED7-9B44-E4F0C5980B8F}" type="slidenum">
              <a:rPr lang="en-US"/>
              <a:pPr>
                <a:defRPr/>
              </a:pPr>
              <a:t>‹#›</a:t>
            </a:fld>
            <a:endParaRPr lang="en-US"/>
          </a:p>
        </p:txBody>
      </p:sp>
    </p:spTree>
    <p:extLst>
      <p:ext uri="{BB962C8B-B14F-4D97-AF65-F5344CB8AC3E}">
        <p14:creationId xmlns:p14="http://schemas.microsoft.com/office/powerpoint/2010/main" val="2301159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7B37578-CE7B-46E9-B59C-2FE20729088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64" charset="0"/>
        </a:defRPr>
      </a:lvl2pPr>
      <a:lvl3pPr algn="ctr" rtl="0" eaLnBrk="0" fontAlgn="base" hangingPunct="0">
        <a:spcBef>
          <a:spcPct val="0"/>
        </a:spcBef>
        <a:spcAft>
          <a:spcPct val="0"/>
        </a:spcAft>
        <a:defRPr sz="4400">
          <a:solidFill>
            <a:schemeClr val="tx2"/>
          </a:solidFill>
          <a:latin typeface="Times New Roman" pitchFamily="64" charset="0"/>
        </a:defRPr>
      </a:lvl3pPr>
      <a:lvl4pPr algn="ctr" rtl="0" eaLnBrk="0" fontAlgn="base" hangingPunct="0">
        <a:spcBef>
          <a:spcPct val="0"/>
        </a:spcBef>
        <a:spcAft>
          <a:spcPct val="0"/>
        </a:spcAft>
        <a:defRPr sz="4400">
          <a:solidFill>
            <a:schemeClr val="tx2"/>
          </a:solidFill>
          <a:latin typeface="Times New Roman" pitchFamily="64" charset="0"/>
        </a:defRPr>
      </a:lvl4pPr>
      <a:lvl5pPr algn="ctr" rtl="0" eaLnBrk="0" fontAlgn="base" hangingPunct="0">
        <a:spcBef>
          <a:spcPct val="0"/>
        </a:spcBef>
        <a:spcAft>
          <a:spcPct val="0"/>
        </a:spcAft>
        <a:defRPr sz="4400">
          <a:solidFill>
            <a:schemeClr val="tx2"/>
          </a:solidFill>
          <a:latin typeface="Times New Roman" pitchFamily="64" charset="0"/>
        </a:defRPr>
      </a:lvl5pPr>
      <a:lvl6pPr marL="457200" algn="ctr" rtl="0" fontAlgn="base">
        <a:spcBef>
          <a:spcPct val="0"/>
        </a:spcBef>
        <a:spcAft>
          <a:spcPct val="0"/>
        </a:spcAft>
        <a:defRPr sz="4400">
          <a:solidFill>
            <a:schemeClr val="tx2"/>
          </a:solidFill>
          <a:latin typeface="Times New Roman" pitchFamily="64" charset="0"/>
        </a:defRPr>
      </a:lvl6pPr>
      <a:lvl7pPr marL="914400" algn="ctr" rtl="0" fontAlgn="base">
        <a:spcBef>
          <a:spcPct val="0"/>
        </a:spcBef>
        <a:spcAft>
          <a:spcPct val="0"/>
        </a:spcAft>
        <a:defRPr sz="4400">
          <a:solidFill>
            <a:schemeClr val="tx2"/>
          </a:solidFill>
          <a:latin typeface="Times New Roman" pitchFamily="64" charset="0"/>
        </a:defRPr>
      </a:lvl7pPr>
      <a:lvl8pPr marL="1371600" algn="ctr" rtl="0" fontAlgn="base">
        <a:spcBef>
          <a:spcPct val="0"/>
        </a:spcBef>
        <a:spcAft>
          <a:spcPct val="0"/>
        </a:spcAft>
        <a:defRPr sz="4400">
          <a:solidFill>
            <a:schemeClr val="tx2"/>
          </a:solidFill>
          <a:latin typeface="Times New Roman" pitchFamily="64" charset="0"/>
        </a:defRPr>
      </a:lvl8pPr>
      <a:lvl9pPr marL="1828800" algn="ctr" rtl="0" fontAlgn="base">
        <a:spcBef>
          <a:spcPct val="0"/>
        </a:spcBef>
        <a:spcAft>
          <a:spcPct val="0"/>
        </a:spcAft>
        <a:defRPr sz="4400">
          <a:solidFill>
            <a:schemeClr val="tx2"/>
          </a:solidFill>
          <a:latin typeface="Times New Roman" pitchFamily="6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ideo" Target="file:///C:\Documents%20and%20Settings\Dennis\My%20Documents\powerpoint\alex\movies\cell98_a1_new.avi" TargetMode="Externa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ideo" Target="file:///C:\Documents%20and%20Settings\Dennis\My%20Documents\powerpoint\alex\movies\cell98_a7_new.avi" TargetMode="Externa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ideo" Target="file:///C:\Documents%20and%20Settings\Dennis\My%20Documents\powerpoint\alex\movies\cell98_a8m_new.avi" TargetMode="Externa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C:\Documents%20and%20Settings\Dennis\My%20Documents\powerpoint\alex\movies\dino3d_comp_97_04.avi" TargetMode="External"/><Relationship Id="rId1" Type="http://schemas.openxmlformats.org/officeDocument/2006/relationships/tags" Target="../tags/tag1.xml"/><Relationship Id="rId5" Type="http://schemas.openxmlformats.org/officeDocument/2006/relationships/image" Target="../media/image2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8.jpeg"/><Relationship Id="rId5" Type="http://schemas.openxmlformats.org/officeDocument/2006/relationships/image" Target="../media/image5.wmf"/><Relationship Id="rId4" Type="http://schemas.openxmlformats.org/officeDocument/2006/relationships/oleObject" Target="../embeddings/oleObject4.bin"/></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omglnx3.meas.ncsu.edu/yli/simulation_new/08forecast/dino_08.htm"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1.gif"/></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35.emf"/><Relationship Id="rId4" Type="http://schemas.openxmlformats.org/officeDocument/2006/relationships/oleObject" Target="../embeddings/oleObject5.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5.w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61.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7.xml"/><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1.png"/><Relationship Id="rId4" Type="http://schemas.openxmlformats.org/officeDocument/2006/relationships/oleObject" Target="../embeddings/oleObject2.bin"/><Relationship Id="rId9"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ideo" Target="file:///C:\Documents%20and%20Settings\Dennis\My%20Documents\powerpoint\alex\movies\cell98_a6_new.avi" TargetMode="Externa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ctrTitle"/>
          </p:nvPr>
        </p:nvSpPr>
        <p:spPr>
          <a:xfrm>
            <a:off x="0" y="0"/>
            <a:ext cx="9144000" cy="1752600"/>
          </a:xfrm>
        </p:spPr>
        <p:txBody>
          <a:bodyPr/>
          <a:lstStyle/>
          <a:p>
            <a:pPr eaLnBrk="1" hangingPunct="1">
              <a:defRPr/>
            </a:pPr>
            <a:r>
              <a:rPr lang="en-US" sz="3600" b="1" dirty="0" smtClean="0">
                <a:effectLst>
                  <a:outerShdw blurRad="38100" dist="38100" dir="2700000" algn="tl">
                    <a:srgbClr val="000000"/>
                  </a:outerShdw>
                </a:effectLst>
              </a:rPr>
              <a:t>Modeling Blooms of </a:t>
            </a:r>
            <a:r>
              <a:rPr lang="en-US" sz="3600" i="1" dirty="0" smtClean="0">
                <a:effectLst>
                  <a:outerShdw blurRad="38100" dist="38100" dir="2700000" algn="tl">
                    <a:srgbClr val="000000"/>
                  </a:outerShdw>
                </a:effectLst>
              </a:rPr>
              <a:t>Alexandrium fundyense</a:t>
            </a:r>
            <a:r>
              <a:rPr lang="en-US" sz="3600" b="1" dirty="0" smtClean="0">
                <a:effectLst>
                  <a:outerShdw blurRad="38100" dist="38100" dir="2700000" algn="tl">
                    <a:srgbClr val="000000"/>
                  </a:outerShdw>
                </a:effectLst>
              </a:rPr>
              <a:t> </a:t>
            </a:r>
            <a:br>
              <a:rPr lang="en-US" sz="3600" b="1" dirty="0" smtClean="0">
                <a:effectLst>
                  <a:outerShdw blurRad="38100" dist="38100" dir="2700000" algn="tl">
                    <a:srgbClr val="000000"/>
                  </a:outerShdw>
                </a:effectLst>
              </a:rPr>
            </a:br>
            <a:r>
              <a:rPr lang="en-US" sz="3600" b="1" dirty="0" smtClean="0">
                <a:effectLst>
                  <a:outerShdw blurRad="38100" dist="38100" dir="2700000" algn="tl">
                    <a:srgbClr val="000000"/>
                  </a:outerShdw>
                </a:effectLst>
              </a:rPr>
              <a:t>in the Gulf of Maine:</a:t>
            </a:r>
            <a:br>
              <a:rPr lang="en-US" sz="3600" b="1" dirty="0" smtClean="0">
                <a:effectLst>
                  <a:outerShdw blurRad="38100" dist="38100" dir="2700000" algn="tl">
                    <a:srgbClr val="000000"/>
                  </a:outerShdw>
                </a:effectLst>
              </a:rPr>
            </a:br>
            <a:r>
              <a:rPr lang="en-US" sz="3600" b="1" dirty="0" smtClean="0">
                <a:effectLst>
                  <a:outerShdw blurRad="38100" dist="38100" dir="2700000" algn="tl">
                    <a:srgbClr val="000000"/>
                  </a:outerShdw>
                </a:effectLst>
              </a:rPr>
              <a:t>From Climatology to Forecasting</a:t>
            </a:r>
          </a:p>
        </p:txBody>
      </p:sp>
      <p:sp>
        <p:nvSpPr>
          <p:cNvPr id="2051" name="Rectangle 3"/>
          <p:cNvSpPr>
            <a:spLocks noGrp="1" noChangeArrowheads="1"/>
          </p:cNvSpPr>
          <p:nvPr>
            <p:ph type="subTitle" idx="1"/>
          </p:nvPr>
        </p:nvSpPr>
        <p:spPr>
          <a:xfrm>
            <a:off x="0" y="1905000"/>
            <a:ext cx="9144000" cy="2514600"/>
          </a:xfrm>
        </p:spPr>
        <p:txBody>
          <a:bodyPr/>
          <a:lstStyle/>
          <a:p>
            <a:pPr eaLnBrk="1" hangingPunct="1">
              <a:lnSpc>
                <a:spcPct val="80000"/>
              </a:lnSpc>
            </a:pPr>
            <a:r>
              <a:rPr lang="en-US" dirty="0" smtClean="0"/>
              <a:t>Gulf of Maine Toxicity (GOMTOX) - NOAA</a:t>
            </a:r>
          </a:p>
          <a:p>
            <a:pPr eaLnBrk="1" hangingPunct="1">
              <a:lnSpc>
                <a:spcPct val="80000"/>
              </a:lnSpc>
            </a:pPr>
            <a:endParaRPr lang="en-US" sz="2800" dirty="0" smtClean="0"/>
          </a:p>
          <a:p>
            <a:pPr eaLnBrk="1" hangingPunct="1">
              <a:lnSpc>
                <a:spcPct val="80000"/>
              </a:lnSpc>
            </a:pPr>
            <a:r>
              <a:rPr lang="en-US" sz="2800" dirty="0" smtClean="0"/>
              <a:t>Anderson, McGillicuddy, </a:t>
            </a:r>
            <a:r>
              <a:rPr lang="en-US" sz="2800" dirty="0" err="1" smtClean="0"/>
              <a:t>Keafer</a:t>
            </a:r>
            <a:r>
              <a:rPr lang="en-US" sz="2800" dirty="0" smtClean="0"/>
              <a:t> (WHOI)</a:t>
            </a:r>
          </a:p>
          <a:p>
            <a:pPr eaLnBrk="1" hangingPunct="1">
              <a:lnSpc>
                <a:spcPct val="80000"/>
              </a:lnSpc>
            </a:pPr>
            <a:r>
              <a:rPr lang="en-US" sz="2800" dirty="0" smtClean="0"/>
              <a:t>Townsend, Pettigrew, Thomas (</a:t>
            </a:r>
            <a:r>
              <a:rPr lang="en-US" sz="2800" dirty="0" err="1" smtClean="0"/>
              <a:t>UMaine</a:t>
            </a:r>
            <a:r>
              <a:rPr lang="en-US" sz="2800" dirty="0" smtClean="0"/>
              <a:t>)</a:t>
            </a:r>
          </a:p>
          <a:p>
            <a:pPr eaLnBrk="1" hangingPunct="1">
              <a:lnSpc>
                <a:spcPct val="80000"/>
              </a:lnSpc>
            </a:pPr>
            <a:r>
              <a:rPr lang="en-US" sz="2800" dirty="0" smtClean="0"/>
              <a:t>Turner, </a:t>
            </a:r>
            <a:r>
              <a:rPr lang="en-US" sz="2800" dirty="0" err="1" smtClean="0"/>
              <a:t>Pilskaln</a:t>
            </a:r>
            <a:r>
              <a:rPr lang="en-US" sz="2800" dirty="0" smtClean="0"/>
              <a:t> (UMass D</a:t>
            </a:r>
            <a:r>
              <a:rPr lang="en-US" sz="2800" dirty="0"/>
              <a:t>), </a:t>
            </a:r>
            <a:r>
              <a:rPr lang="en-US" sz="2800" dirty="0" err="1"/>
              <a:t>Bricelj</a:t>
            </a:r>
            <a:r>
              <a:rPr lang="en-US" sz="2800" dirty="0"/>
              <a:t> (RU) </a:t>
            </a:r>
            <a:endParaRPr lang="en-US" sz="2800" dirty="0" smtClean="0"/>
          </a:p>
          <a:p>
            <a:pPr eaLnBrk="1" hangingPunct="1">
              <a:lnSpc>
                <a:spcPct val="80000"/>
              </a:lnSpc>
            </a:pPr>
            <a:r>
              <a:rPr lang="en-US" sz="2800" dirty="0" smtClean="0"/>
              <a:t>He (NCSU) Manning, Mountain, P. </a:t>
            </a:r>
            <a:r>
              <a:rPr lang="en-US" sz="2800" dirty="0" err="1" smtClean="0"/>
              <a:t>Fratantoni</a:t>
            </a:r>
            <a:r>
              <a:rPr lang="en-US" sz="2800" dirty="0" smtClean="0"/>
              <a:t> (NMFS)</a:t>
            </a:r>
          </a:p>
          <a:p>
            <a:pPr eaLnBrk="1" hangingPunct="1">
              <a:lnSpc>
                <a:spcPct val="80000"/>
              </a:lnSpc>
            </a:pPr>
            <a:r>
              <a:rPr lang="en-US" sz="2800" dirty="0" smtClean="0"/>
              <a:t>Haskell (NOS) Martin (DFO)</a:t>
            </a:r>
          </a:p>
          <a:p>
            <a:pPr eaLnBrk="1" hangingPunct="1">
              <a:lnSpc>
                <a:spcPct val="80000"/>
              </a:lnSpc>
            </a:pPr>
            <a:r>
              <a:rPr lang="en-US" sz="2800" dirty="0"/>
              <a:t>Hall, </a:t>
            </a:r>
            <a:r>
              <a:rPr lang="en-US" sz="2800" dirty="0" err="1"/>
              <a:t>DeGrasse</a:t>
            </a:r>
            <a:r>
              <a:rPr lang="en-US" sz="2800" dirty="0"/>
              <a:t>, Deeds (FDA</a:t>
            </a:r>
            <a:r>
              <a:rPr lang="en-US" sz="2800" dirty="0" smtClean="0"/>
              <a:t>)</a:t>
            </a:r>
          </a:p>
          <a:p>
            <a:pPr eaLnBrk="1" hangingPunct="1">
              <a:lnSpc>
                <a:spcPct val="80000"/>
              </a:lnSpc>
            </a:pPr>
            <a:r>
              <a:rPr lang="en-US" sz="2800" dirty="0" smtClean="0"/>
              <a:t>Hickey, Whittaker (DMF) Couture (DMR) Nash (DES)</a:t>
            </a:r>
          </a:p>
        </p:txBody>
      </p:sp>
      <p:pic>
        <p:nvPicPr>
          <p:cNvPr id="2052" name="Picture 8" descr="cohh_hea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924550"/>
            <a:ext cx="80772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idx="4294967295"/>
          </p:nvPr>
        </p:nvSpPr>
        <p:spPr>
          <a:xfrm>
            <a:off x="685800" y="-228600"/>
            <a:ext cx="7772400" cy="1143000"/>
          </a:xfrm>
        </p:spPr>
        <p:txBody>
          <a:bodyPr/>
          <a:lstStyle/>
          <a:p>
            <a:pPr eaLnBrk="1" hangingPunct="1">
              <a:defRPr/>
            </a:pPr>
            <a:r>
              <a:rPr lang="en-US" sz="3600" smtClean="0">
                <a:effectLst>
                  <a:outerShdw blurRad="38100" dist="38100" dir="2700000" algn="tl">
                    <a:srgbClr val="000000"/>
                  </a:outerShdw>
                </a:effectLst>
              </a:rPr>
              <a:t>Germination, Growth, ‘Mortality’</a:t>
            </a:r>
          </a:p>
        </p:txBody>
      </p:sp>
      <p:pic>
        <p:nvPicPr>
          <p:cNvPr id="288771" name="cell98_a1_new.avi">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895475" y="852488"/>
            <a:ext cx="535305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887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88771"/>
                </p:tgtEl>
              </p:cMediaNode>
            </p:video>
            <p:seq concurrent="1" nextAc="seek">
              <p:cTn id="8" restart="whenNotActive" fill="hold" evtFilter="cancelBubble" nodeType="interactiveSeq">
                <p:stCondLst>
                  <p:cond evt="onClick" delay="0">
                    <p:tgtEl>
                      <p:spTgt spid="28877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88771"/>
                                        </p:tgtEl>
                                      </p:cBhvr>
                                    </p:cmd>
                                  </p:childTnLst>
                                </p:cTn>
                              </p:par>
                            </p:childTnLst>
                          </p:cTn>
                        </p:par>
                      </p:childTnLst>
                    </p:cTn>
                  </p:par>
                </p:childTnLst>
              </p:cTn>
              <p:nextCondLst>
                <p:cond evt="onClick" delay="0">
                  <p:tgtEl>
                    <p:spTgt spid="288771"/>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idx="4294967295"/>
          </p:nvPr>
        </p:nvSpPr>
        <p:spPr>
          <a:xfrm>
            <a:off x="0" y="-304800"/>
            <a:ext cx="9144000" cy="1371600"/>
          </a:xfrm>
        </p:spPr>
        <p:txBody>
          <a:bodyPr/>
          <a:lstStyle/>
          <a:p>
            <a:pPr eaLnBrk="1" hangingPunct="1">
              <a:defRPr/>
            </a:pPr>
            <a:r>
              <a:rPr lang="en-US" sz="3600" smtClean="0">
                <a:effectLst>
                  <a:outerShdw blurRad="38100" dist="38100" dir="2700000" algn="tl">
                    <a:srgbClr val="000000"/>
                  </a:outerShdw>
                </a:effectLst>
              </a:rPr>
              <a:t>Germination, Growth, ‘Mortality’, Nut. Limit.</a:t>
            </a:r>
          </a:p>
        </p:txBody>
      </p:sp>
      <p:pic>
        <p:nvPicPr>
          <p:cNvPr id="290819" name="cell98_a7_new.avi">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895475" y="852488"/>
            <a:ext cx="535305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908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90819"/>
                </p:tgtEl>
              </p:cMediaNode>
            </p:video>
            <p:seq concurrent="1" nextAc="seek">
              <p:cTn id="8" restart="whenNotActive" fill="hold" evtFilter="cancelBubble" nodeType="interactiveSeq">
                <p:stCondLst>
                  <p:cond evt="onClick" delay="0">
                    <p:tgtEl>
                      <p:spTgt spid="29081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90819"/>
                                        </p:tgtEl>
                                      </p:cBhvr>
                                    </p:cmd>
                                  </p:childTnLst>
                                </p:cTn>
                              </p:par>
                            </p:childTnLst>
                          </p:cTn>
                        </p:par>
                      </p:childTnLst>
                    </p:cTn>
                  </p:par>
                </p:childTnLst>
              </p:cTn>
              <p:nextCondLst>
                <p:cond evt="onClick" delay="0">
                  <p:tgtEl>
                    <p:spTgt spid="29081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ell98_diagn"/>
          <p:cNvPicPr>
            <a:picLocks noChangeAspect="1" noChangeArrowheads="1"/>
          </p:cNvPicPr>
          <p:nvPr/>
        </p:nvPicPr>
        <p:blipFill>
          <a:blip r:embed="rId3">
            <a:extLst>
              <a:ext uri="{28A0092B-C50C-407E-A947-70E740481C1C}">
                <a14:useLocalDpi xmlns:a14="http://schemas.microsoft.com/office/drawing/2010/main" val="0"/>
              </a:ext>
            </a:extLst>
          </a:blip>
          <a:srcRect l="8615" t="3120" r="3693" b="5202"/>
          <a:stretch>
            <a:fillRect/>
          </a:stretch>
        </p:blipFill>
        <p:spPr bwMode="auto">
          <a:xfrm>
            <a:off x="2192338" y="457200"/>
            <a:ext cx="4818062" cy="596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Rectangle 3"/>
          <p:cNvSpPr>
            <a:spLocks noGrp="1" noChangeArrowheads="1"/>
          </p:cNvSpPr>
          <p:nvPr>
            <p:ph type="title" idx="4294967295"/>
          </p:nvPr>
        </p:nvSpPr>
        <p:spPr>
          <a:xfrm>
            <a:off x="685800" y="-381000"/>
            <a:ext cx="7772400" cy="1143000"/>
          </a:xfrm>
        </p:spPr>
        <p:txBody>
          <a:bodyPr/>
          <a:lstStyle/>
          <a:p>
            <a:pPr eaLnBrk="1" hangingPunct="1">
              <a:defRPr/>
            </a:pPr>
            <a:r>
              <a:rPr lang="en-US" sz="3200" smtClean="0">
                <a:effectLst>
                  <a:outerShdw blurRad="38100" dist="38100" dir="2700000" algn="tl">
                    <a:srgbClr val="000000"/>
                  </a:outerShdw>
                </a:effectLst>
              </a:rPr>
              <a:t>Growth Rate Diagnosis</a:t>
            </a:r>
          </a:p>
        </p:txBody>
      </p:sp>
      <p:sp>
        <p:nvSpPr>
          <p:cNvPr id="14340" name="Text Box 4"/>
          <p:cNvSpPr txBox="1">
            <a:spLocks noChangeArrowheads="1"/>
          </p:cNvSpPr>
          <p:nvPr/>
        </p:nvSpPr>
        <p:spPr bwMode="auto">
          <a:xfrm>
            <a:off x="381000" y="923925"/>
            <a:ext cx="1836738"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a:t>Temperature</a:t>
            </a:r>
          </a:p>
          <a:p>
            <a:pPr eaLnBrk="1" hangingPunct="1"/>
            <a:endParaRPr lang="en-US" sz="2400"/>
          </a:p>
          <a:p>
            <a:pPr eaLnBrk="1" hangingPunct="1"/>
            <a:r>
              <a:rPr lang="en-US" sz="2400"/>
              <a:t>        Salinity</a:t>
            </a:r>
          </a:p>
          <a:p>
            <a:pPr eaLnBrk="1" hangingPunct="1"/>
            <a:endParaRPr lang="en-US" sz="2400"/>
          </a:p>
          <a:p>
            <a:pPr eaLnBrk="1" hangingPunct="1"/>
            <a:endParaRPr lang="en-US" sz="2400"/>
          </a:p>
          <a:p>
            <a:pPr eaLnBrk="1" hangingPunct="1"/>
            <a:r>
              <a:rPr lang="en-US" sz="2400"/>
              <a:t>             NO</a:t>
            </a:r>
            <a:r>
              <a:rPr lang="en-US" sz="2400" baseline="-25000"/>
              <a:t>3</a:t>
            </a:r>
          </a:p>
          <a:p>
            <a:pPr eaLnBrk="1" hangingPunct="1"/>
            <a:endParaRPr lang="en-US" sz="2400"/>
          </a:p>
          <a:p>
            <a:pPr eaLnBrk="1" hangingPunct="1"/>
            <a:r>
              <a:rPr lang="en-US" sz="2400"/>
              <a:t>        G(T,S,I)</a:t>
            </a:r>
          </a:p>
          <a:p>
            <a:pPr eaLnBrk="1" hangingPunct="1"/>
            <a:endParaRPr lang="en-US" sz="2400"/>
          </a:p>
          <a:p>
            <a:pPr eaLnBrk="1" hangingPunct="1"/>
            <a:endParaRPr lang="en-US" sz="2400"/>
          </a:p>
          <a:p>
            <a:pPr eaLnBrk="1" hangingPunct="1"/>
            <a:r>
              <a:rPr lang="en-US" sz="2400"/>
              <a:t>  G(T,S,NO</a:t>
            </a:r>
            <a:r>
              <a:rPr lang="en-US" sz="2400" baseline="-25000"/>
              <a:t>3</a:t>
            </a:r>
            <a:r>
              <a:rPr lang="en-US" sz="2400"/>
              <a:t>)</a:t>
            </a:r>
          </a:p>
          <a:p>
            <a:pPr eaLnBrk="1" hangingPunct="1"/>
            <a:endParaRPr lang="en-US" sz="2400"/>
          </a:p>
          <a:p>
            <a:pPr eaLnBrk="1" hangingPunct="1"/>
            <a:r>
              <a:rPr lang="en-US" sz="2400"/>
              <a:t>G(T,S,I,NO</a:t>
            </a:r>
            <a:r>
              <a:rPr lang="en-US" sz="2400" baseline="-25000"/>
              <a:t>3</a:t>
            </a:r>
            <a:r>
              <a:rPr lang="en-US" sz="2400"/>
              <a:t>)</a:t>
            </a:r>
          </a:p>
        </p:txBody>
      </p:sp>
      <p:sp>
        <p:nvSpPr>
          <p:cNvPr id="14341" name="Text Box 5"/>
          <p:cNvSpPr txBox="1">
            <a:spLocks noChangeArrowheads="1"/>
          </p:cNvSpPr>
          <p:nvPr/>
        </p:nvSpPr>
        <p:spPr bwMode="auto">
          <a:xfrm>
            <a:off x="2438400" y="6400800"/>
            <a:ext cx="4173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a:t>Mar-Apr     May-Jun      Jul-Aug</a:t>
            </a:r>
          </a:p>
        </p:txBody>
      </p:sp>
      <p:sp>
        <p:nvSpPr>
          <p:cNvPr id="14342" name="Text Box 6"/>
          <p:cNvSpPr txBox="1">
            <a:spLocks noChangeArrowheads="1"/>
          </p:cNvSpPr>
          <p:nvPr/>
        </p:nvSpPr>
        <p:spPr bwMode="auto">
          <a:xfrm>
            <a:off x="7162800" y="1222375"/>
            <a:ext cx="17145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a:t>Lynch et al. </a:t>
            </a:r>
          </a:p>
          <a:p>
            <a:pPr eaLnBrk="1" hangingPunct="1"/>
            <a:r>
              <a:rPr lang="en-US" sz="2400"/>
              <a:t>(1996)</a:t>
            </a:r>
          </a:p>
          <a:p>
            <a:pPr eaLnBrk="1" hangingPunct="1"/>
            <a:endParaRPr lang="en-US" sz="2400"/>
          </a:p>
          <a:p>
            <a:pPr eaLnBrk="1" hangingPunct="1"/>
            <a:r>
              <a:rPr lang="en-US" sz="2400"/>
              <a:t>Lynch et al.</a:t>
            </a:r>
          </a:p>
          <a:p>
            <a:pPr eaLnBrk="1" hangingPunct="1"/>
            <a:r>
              <a:rPr lang="en-US" sz="2400"/>
              <a:t>plus Garside</a:t>
            </a:r>
          </a:p>
          <a:p>
            <a:pPr eaLnBrk="1" hangingPunct="1"/>
            <a:r>
              <a:rPr lang="en-US" sz="2400"/>
              <a:t>et al. (1996)</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idx="4294967295"/>
          </p:nvPr>
        </p:nvSpPr>
        <p:spPr>
          <a:xfrm>
            <a:off x="0" y="609600"/>
            <a:ext cx="4114800" cy="3200400"/>
          </a:xfrm>
        </p:spPr>
        <p:txBody>
          <a:bodyPr/>
          <a:lstStyle/>
          <a:p>
            <a:pPr eaLnBrk="1" hangingPunct="1">
              <a:defRPr/>
            </a:pPr>
            <a:r>
              <a:rPr lang="en-US" sz="3600" smtClean="0">
                <a:effectLst>
                  <a:outerShdw blurRad="38100" dist="38100" dir="2700000" algn="tl">
                    <a:srgbClr val="000000"/>
                  </a:outerShdw>
                </a:effectLst>
              </a:rPr>
              <a:t>A conceptual model for the large scale seasonal variability of </a:t>
            </a:r>
            <a:r>
              <a:rPr lang="en-US" sz="3600" i="1" smtClean="0">
                <a:effectLst>
                  <a:outerShdw blurRad="38100" dist="38100" dir="2700000" algn="tl">
                    <a:srgbClr val="000000"/>
                  </a:outerShdw>
                </a:effectLst>
              </a:rPr>
              <a:t>A. fundyense</a:t>
            </a:r>
            <a:r>
              <a:rPr lang="en-US" sz="3600" smtClean="0">
                <a:effectLst>
                  <a:outerShdw blurRad="38100" dist="38100" dir="2700000" algn="tl">
                    <a:srgbClr val="000000"/>
                  </a:outerShdw>
                </a:effectLst>
              </a:rPr>
              <a:t> in the Gulf of Maine</a:t>
            </a:r>
          </a:p>
        </p:txBody>
      </p:sp>
      <p:pic>
        <p:nvPicPr>
          <p:cNvPr id="15363" name="Picture 3" descr="CystDeposition_revised_high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3050" y="228600"/>
            <a:ext cx="4908550" cy="639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4"/>
          <p:cNvSpPr txBox="1">
            <a:spLocks noChangeArrowheads="1"/>
          </p:cNvSpPr>
          <p:nvPr/>
        </p:nvSpPr>
        <p:spPr bwMode="auto">
          <a:xfrm>
            <a:off x="158750" y="6096000"/>
            <a:ext cx="3321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a:t>McGillicuddy et al., 2005</a:t>
            </a:r>
          </a:p>
        </p:txBody>
      </p:sp>
      <p:sp>
        <p:nvSpPr>
          <p:cNvPr id="15365" name="Text Box 5"/>
          <p:cNvSpPr txBox="1">
            <a:spLocks noChangeArrowheads="1"/>
          </p:cNvSpPr>
          <p:nvPr/>
        </p:nvSpPr>
        <p:spPr bwMode="auto">
          <a:xfrm>
            <a:off x="4249738" y="379413"/>
            <a:ext cx="1998662" cy="1373187"/>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solidFill>
                  <a:schemeClr val="bg2"/>
                </a:solidFill>
              </a:rPr>
              <a:t>Spring:</a:t>
            </a:r>
          </a:p>
          <a:p>
            <a:pPr eaLnBrk="1" hangingPunct="1"/>
            <a:r>
              <a:rPr lang="en-US">
                <a:solidFill>
                  <a:schemeClr val="bg2"/>
                </a:solidFill>
              </a:rPr>
              <a:t>Temperature</a:t>
            </a:r>
          </a:p>
          <a:p>
            <a:pPr eaLnBrk="1" hangingPunct="1"/>
            <a:r>
              <a:rPr lang="en-US">
                <a:solidFill>
                  <a:schemeClr val="bg2"/>
                </a:solidFill>
              </a:rPr>
              <a:t>limitation</a:t>
            </a:r>
          </a:p>
        </p:txBody>
      </p:sp>
      <p:sp>
        <p:nvSpPr>
          <p:cNvPr id="15366" name="Text Box 6"/>
          <p:cNvSpPr txBox="1">
            <a:spLocks noChangeArrowheads="1"/>
          </p:cNvSpPr>
          <p:nvPr/>
        </p:nvSpPr>
        <p:spPr bwMode="auto">
          <a:xfrm>
            <a:off x="4191000" y="3657600"/>
            <a:ext cx="1563688" cy="1373188"/>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solidFill>
                  <a:schemeClr val="bg2"/>
                </a:solidFill>
              </a:rPr>
              <a:t>Summer:</a:t>
            </a:r>
          </a:p>
          <a:p>
            <a:pPr eaLnBrk="1" hangingPunct="1"/>
            <a:r>
              <a:rPr lang="en-US">
                <a:solidFill>
                  <a:schemeClr val="bg2"/>
                </a:solidFill>
              </a:rPr>
              <a:t>Nutrient</a:t>
            </a:r>
          </a:p>
          <a:p>
            <a:pPr eaLnBrk="1" hangingPunct="1"/>
            <a:r>
              <a:rPr lang="en-US">
                <a:solidFill>
                  <a:schemeClr val="bg2"/>
                </a:solidFill>
              </a:rPr>
              <a:t>limitation</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1026"/>
          <p:cNvSpPr>
            <a:spLocks noGrp="1" noChangeArrowheads="1"/>
          </p:cNvSpPr>
          <p:nvPr>
            <p:ph type="title" idx="4294967295"/>
          </p:nvPr>
        </p:nvSpPr>
        <p:spPr>
          <a:xfrm>
            <a:off x="0" y="-304800"/>
            <a:ext cx="9144000" cy="1371600"/>
          </a:xfrm>
        </p:spPr>
        <p:txBody>
          <a:bodyPr/>
          <a:lstStyle/>
          <a:p>
            <a:pPr eaLnBrk="1" hangingPunct="1">
              <a:defRPr/>
            </a:pPr>
            <a:r>
              <a:rPr lang="en-US" sz="3600" smtClean="0">
                <a:effectLst>
                  <a:outerShdw blurRad="38100" dist="38100" dir="2700000" algn="tl">
                    <a:srgbClr val="000000"/>
                  </a:outerShdw>
                </a:effectLst>
              </a:rPr>
              <a:t>Vegetative Source (10 cells l</a:t>
            </a:r>
            <a:r>
              <a:rPr lang="en-US" sz="3600" baseline="30000" smtClean="0">
                <a:effectLst>
                  <a:outerShdw blurRad="38100" dist="38100" dir="2700000" algn="tl">
                    <a:srgbClr val="000000"/>
                  </a:outerShdw>
                </a:effectLst>
              </a:rPr>
              <a:t>-1 </a:t>
            </a:r>
            <a:r>
              <a:rPr lang="en-US" sz="3600" smtClean="0">
                <a:effectLst>
                  <a:outerShdw blurRad="38100" dist="38100" dir="2700000" algn="tl">
                    <a:srgbClr val="000000"/>
                  </a:outerShdw>
                </a:effectLst>
              </a:rPr>
              <a:t>)</a:t>
            </a:r>
          </a:p>
        </p:txBody>
      </p:sp>
      <p:sp>
        <p:nvSpPr>
          <p:cNvPr id="16387" name="Text Box 1027"/>
          <p:cNvSpPr txBox="1">
            <a:spLocks noChangeArrowheads="1"/>
          </p:cNvSpPr>
          <p:nvPr/>
        </p:nvSpPr>
        <p:spPr bwMode="auto">
          <a:xfrm>
            <a:off x="647700" y="6289675"/>
            <a:ext cx="8039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a:t>Hypothesis: Uniform distribution combined with local selection.</a:t>
            </a:r>
          </a:p>
        </p:txBody>
      </p:sp>
      <p:pic>
        <p:nvPicPr>
          <p:cNvPr id="167944" name="cell98_a8m_new.avi">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895475" y="852488"/>
            <a:ext cx="535305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794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afterEffect">
                                  <p:stCondLst>
                                    <p:cond delay="0"/>
                                  </p:stCondLst>
                                  <p:childTnLst>
                                    <p:cmd type="call" cmd="togglePause">
                                      <p:cBhvr>
                                        <p:cTn id="6" dur="1" fill="hold"/>
                                        <p:tgtEl>
                                          <p:spTgt spid="167944"/>
                                        </p:tgtEl>
                                      </p:cBhvr>
                                    </p:cmd>
                                  </p:childTnLst>
                                </p:cTn>
                              </p:par>
                            </p:childTnLst>
                          </p:cTn>
                        </p:par>
                      </p:childTnLst>
                    </p:cTn>
                  </p:par>
                </p:childTnLst>
              </p:cTn>
              <p:nextCondLst>
                <p:cond evt="onClick" delay="0">
                  <p:tgtEl>
                    <p:spTgt spid="167944"/>
                  </p:tgtEl>
                </p:cond>
              </p:nextCondLst>
            </p:seq>
            <p:video>
              <p:cMediaNode>
                <p:cTn id="7" fill="hold" display="0">
                  <p:stCondLst>
                    <p:cond delay="indefinite"/>
                  </p:stCondLst>
                  <p:endCondLst>
                    <p:cond evt="onNext" delay="0">
                      <p:tgtEl>
                        <p:sldTgt/>
                      </p:tgtEl>
                    </p:cond>
                    <p:cond evt="onPrev" delay="0">
                      <p:tgtEl>
                        <p:sldTgt/>
                      </p:tgtEl>
                    </p:cond>
                  </p:endCondLst>
                </p:cTn>
                <p:tgtEl>
                  <p:spTgt spid="16794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2743200"/>
            <a:ext cx="7772400" cy="1143000"/>
          </a:xfrm>
        </p:spPr>
        <p:txBody>
          <a:bodyPr/>
          <a:lstStyle/>
          <a:p>
            <a:pPr eaLnBrk="1" hangingPunct="1"/>
            <a:r>
              <a:rPr lang="en-US" smtClean="0"/>
              <a:t>What happened in 2005?</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0" y="-152400"/>
            <a:ext cx="5029200" cy="1143000"/>
          </a:xfrm>
        </p:spPr>
        <p:txBody>
          <a:bodyPr/>
          <a:lstStyle/>
          <a:p>
            <a:pPr eaLnBrk="1" hangingPunct="1"/>
            <a:r>
              <a:rPr lang="en-US" smtClean="0"/>
              <a:t>The 2005 bloom</a:t>
            </a:r>
          </a:p>
        </p:txBody>
      </p:sp>
      <p:sp>
        <p:nvSpPr>
          <p:cNvPr id="253955" name="Text Box 3"/>
          <p:cNvSpPr txBox="1">
            <a:spLocks noChangeArrowheads="1"/>
          </p:cNvSpPr>
          <p:nvPr/>
        </p:nvSpPr>
        <p:spPr bwMode="auto">
          <a:xfrm>
            <a:off x="5334000" y="838200"/>
            <a:ext cx="3810000" cy="618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buFontTx/>
              <a:buChar char="•"/>
              <a:defRPr/>
            </a:pPr>
            <a:r>
              <a:rPr lang="en-US" sz="2000" b="1">
                <a:effectLst>
                  <a:outerShdw blurRad="38100" dist="38100" dir="2700000" algn="tl">
                    <a:srgbClr val="000000"/>
                  </a:outerShdw>
                </a:effectLst>
                <a:ea typeface="ＭＳ Ｐゴシック" pitchFamily="64" charset="-128"/>
              </a:rPr>
              <a:t>  Most widespread and intense bloom in at least 33 years, perhaps longer</a:t>
            </a:r>
          </a:p>
          <a:p>
            <a:pPr eaLnBrk="0" hangingPunct="0">
              <a:buFontTx/>
              <a:buChar char="•"/>
              <a:defRPr/>
            </a:pPr>
            <a:endParaRPr lang="en-US" sz="2000" b="1">
              <a:effectLst>
                <a:outerShdw blurRad="38100" dist="38100" dir="2700000" algn="tl">
                  <a:srgbClr val="000000"/>
                </a:outerShdw>
              </a:effectLst>
              <a:ea typeface="ＭＳ Ｐゴシック" pitchFamily="64" charset="-128"/>
            </a:endParaRPr>
          </a:p>
          <a:p>
            <a:pPr eaLnBrk="0" hangingPunct="0">
              <a:buFontTx/>
              <a:buChar char="•"/>
              <a:defRPr/>
            </a:pPr>
            <a:r>
              <a:rPr lang="en-US" sz="2000" b="1">
                <a:effectLst>
                  <a:outerShdw blurRad="38100" dist="38100" dir="2700000" algn="tl">
                    <a:srgbClr val="000000"/>
                  </a:outerShdw>
                </a:effectLst>
                <a:ea typeface="ＭＳ Ｐゴシック" pitchFamily="64" charset="-128"/>
              </a:rPr>
              <a:t>Record levels of toxicity in some locations; first-time ever records of toxicity in others</a:t>
            </a:r>
          </a:p>
          <a:p>
            <a:pPr eaLnBrk="0" hangingPunct="0">
              <a:buFontTx/>
              <a:buChar char="•"/>
              <a:defRPr/>
            </a:pPr>
            <a:endParaRPr lang="en-US" sz="2000" b="1">
              <a:effectLst>
                <a:outerShdw blurRad="38100" dist="38100" dir="2700000" algn="tl">
                  <a:srgbClr val="000000"/>
                </a:outerShdw>
              </a:effectLst>
              <a:ea typeface="ＭＳ Ｐゴシック" pitchFamily="64" charset="-128"/>
            </a:endParaRPr>
          </a:p>
          <a:p>
            <a:pPr eaLnBrk="0" hangingPunct="0">
              <a:buFontTx/>
              <a:buChar char="•"/>
              <a:defRPr/>
            </a:pPr>
            <a:r>
              <a:rPr lang="en-US" sz="2000" b="1">
                <a:effectLst>
                  <a:outerShdw blurRad="38100" dist="38100" dir="2700000" algn="tl">
                    <a:srgbClr val="000000"/>
                  </a:outerShdw>
                </a:effectLst>
                <a:ea typeface="ＭＳ Ｐゴシック" pitchFamily="64" charset="-128"/>
              </a:rPr>
              <a:t>  Record  high </a:t>
            </a:r>
            <a:r>
              <a:rPr lang="en-US" sz="2000" b="1" i="1">
                <a:effectLst>
                  <a:outerShdw blurRad="38100" dist="38100" dir="2700000" algn="tl">
                    <a:srgbClr val="000000"/>
                  </a:outerShdw>
                </a:effectLst>
                <a:ea typeface="ＭＳ Ｐゴシック" pitchFamily="64" charset="-128"/>
              </a:rPr>
              <a:t>A. fundyense</a:t>
            </a:r>
            <a:r>
              <a:rPr lang="en-US" sz="2000" b="1">
                <a:effectLst>
                  <a:outerShdw blurRad="38100" dist="38100" dir="2700000" algn="tl">
                    <a:srgbClr val="000000"/>
                  </a:outerShdw>
                </a:effectLst>
                <a:ea typeface="ＭＳ Ｐゴシック" pitchFamily="64" charset="-128"/>
              </a:rPr>
              <a:t> cell concentrations (for this region)</a:t>
            </a:r>
          </a:p>
          <a:p>
            <a:pPr eaLnBrk="0" hangingPunct="0">
              <a:buFontTx/>
              <a:buChar char="•"/>
              <a:defRPr/>
            </a:pPr>
            <a:endParaRPr lang="en-US" sz="2000" b="1">
              <a:effectLst>
                <a:outerShdw blurRad="38100" dist="38100" dir="2700000" algn="tl">
                  <a:srgbClr val="000000"/>
                </a:outerShdw>
              </a:effectLst>
              <a:ea typeface="ＭＳ Ｐゴシック" pitchFamily="64" charset="-128"/>
            </a:endParaRPr>
          </a:p>
          <a:p>
            <a:pPr eaLnBrk="0" hangingPunct="0">
              <a:buFontTx/>
              <a:buChar char="•"/>
              <a:defRPr/>
            </a:pPr>
            <a:r>
              <a:rPr lang="en-US" sz="2000" b="1">
                <a:effectLst>
                  <a:outerShdw blurRad="38100" dist="38100" dir="2700000" algn="tl">
                    <a:srgbClr val="000000"/>
                  </a:outerShdw>
                </a:effectLst>
                <a:ea typeface="ＭＳ Ｐゴシック" pitchFamily="64" charset="-128"/>
              </a:rPr>
              <a:t>Large closure of federal (offshore) waters</a:t>
            </a:r>
          </a:p>
          <a:p>
            <a:pPr eaLnBrk="0" hangingPunct="0">
              <a:buFontTx/>
              <a:buChar char="•"/>
              <a:defRPr/>
            </a:pPr>
            <a:endParaRPr lang="en-US" sz="2000" b="1">
              <a:effectLst>
                <a:outerShdw blurRad="38100" dist="38100" dir="2700000" algn="tl">
                  <a:srgbClr val="000000"/>
                </a:outerShdw>
              </a:effectLst>
              <a:ea typeface="ＭＳ Ｐゴシック" pitchFamily="64" charset="-128"/>
            </a:endParaRPr>
          </a:p>
          <a:p>
            <a:pPr eaLnBrk="0" hangingPunct="0">
              <a:buFontTx/>
              <a:buChar char="•"/>
              <a:defRPr/>
            </a:pPr>
            <a:r>
              <a:rPr lang="en-US" sz="2000" b="1">
                <a:effectLst>
                  <a:outerShdw blurRad="38100" dist="38100" dir="2700000" algn="tl">
                    <a:srgbClr val="000000"/>
                  </a:outerShdw>
                </a:effectLst>
                <a:ea typeface="ＭＳ Ｐゴシック" pitchFamily="64" charset="-128"/>
              </a:rPr>
              <a:t>  &gt; $50M loss to shellfish industry in MA alone</a:t>
            </a:r>
          </a:p>
          <a:p>
            <a:pPr eaLnBrk="0" hangingPunct="0">
              <a:buFontTx/>
              <a:buChar char="•"/>
              <a:defRPr/>
            </a:pPr>
            <a:endParaRPr lang="en-US" sz="2000" b="1">
              <a:effectLst>
                <a:outerShdw blurRad="38100" dist="38100" dir="2700000" algn="tl">
                  <a:srgbClr val="000000"/>
                </a:outerShdw>
              </a:effectLst>
              <a:ea typeface="ＭＳ Ｐゴシック" pitchFamily="64" charset="-128"/>
            </a:endParaRPr>
          </a:p>
          <a:p>
            <a:pPr eaLnBrk="0" hangingPunct="0">
              <a:buFontTx/>
              <a:buChar char="•"/>
              <a:defRPr/>
            </a:pPr>
            <a:r>
              <a:rPr lang="en-US" sz="2000" b="1">
                <a:effectLst>
                  <a:outerShdw blurRad="38100" dist="38100" dir="2700000" algn="tl">
                    <a:srgbClr val="000000"/>
                  </a:outerShdw>
                </a:effectLst>
                <a:ea typeface="ＭＳ Ｐゴシック" pitchFamily="64" charset="-128"/>
              </a:rPr>
              <a:t> Maine, MA - disaster declarations</a:t>
            </a:r>
          </a:p>
          <a:p>
            <a:pPr eaLnBrk="0" hangingPunct="0">
              <a:defRPr/>
            </a:pPr>
            <a:endParaRPr lang="en-US" sz="2000" b="1">
              <a:effectLst>
                <a:outerShdw blurRad="38100" dist="38100" dir="2700000" algn="tl">
                  <a:srgbClr val="000000"/>
                </a:outerShdw>
              </a:effectLst>
              <a:ea typeface="ＭＳ Ｐゴシック" pitchFamily="64" charset="-128"/>
            </a:endParaRPr>
          </a:p>
        </p:txBody>
      </p:sp>
      <p:pic>
        <p:nvPicPr>
          <p:cNvPr id="22532" name="Picture 4"/>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117475" y="228600"/>
            <a:ext cx="4835525" cy="640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3" name="Text Box 5"/>
          <p:cNvSpPr txBox="1">
            <a:spLocks noChangeArrowheads="1"/>
          </p:cNvSpPr>
          <p:nvPr/>
        </p:nvSpPr>
        <p:spPr bwMode="auto">
          <a:xfrm>
            <a:off x="1752600" y="6186488"/>
            <a:ext cx="32337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solidFill>
                  <a:schemeClr val="bg2"/>
                </a:solidFill>
              </a:rPr>
              <a:t>Anderson et al., 2005</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76200"/>
            <a:ext cx="7772400" cy="1143000"/>
          </a:xfrm>
        </p:spPr>
        <p:txBody>
          <a:bodyPr/>
          <a:lstStyle/>
          <a:p>
            <a:pPr marL="838200" indent="-838200" eaLnBrk="1" hangingPunct="1"/>
            <a:r>
              <a:rPr lang="en-US" sz="4000" i="1" smtClean="0"/>
              <a:t>A. fundyense</a:t>
            </a:r>
            <a:r>
              <a:rPr lang="en-US" sz="4000" smtClean="0"/>
              <a:t> concentrations</a:t>
            </a:r>
            <a:br>
              <a:rPr lang="en-US" sz="4000" smtClean="0"/>
            </a:br>
            <a:endParaRPr lang="en-US" sz="4000" smtClean="0"/>
          </a:p>
        </p:txBody>
      </p:sp>
      <p:pic>
        <p:nvPicPr>
          <p:cNvPr id="23555" name="Picture 3" descr="Alexandriu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8575"/>
            <a:ext cx="5229225"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4"/>
          <p:cNvSpPr txBox="1">
            <a:spLocks noChangeArrowheads="1"/>
          </p:cNvSpPr>
          <p:nvPr/>
        </p:nvSpPr>
        <p:spPr bwMode="auto">
          <a:xfrm>
            <a:off x="76200" y="838200"/>
            <a:ext cx="5527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a:t>WHCOHH cruise OC402 May 10-18 2005</a:t>
            </a:r>
          </a:p>
        </p:txBody>
      </p:sp>
      <p:pic>
        <p:nvPicPr>
          <p:cNvPr id="23557" name="Picture 5" descr="alex_surf_four_sources_v3"/>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5943600" y="3548063"/>
            <a:ext cx="2741613" cy="323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6"/>
          <p:cNvSpPr txBox="1">
            <a:spLocks noChangeArrowheads="1"/>
          </p:cNvSpPr>
          <p:nvPr/>
        </p:nvSpPr>
        <p:spPr bwMode="auto">
          <a:xfrm>
            <a:off x="5376863" y="2682875"/>
            <a:ext cx="39195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r>
              <a:rPr lang="en-US" sz="2400"/>
              <a:t>WHOI/MWRA/CCS/SMAST </a:t>
            </a:r>
          </a:p>
          <a:p>
            <a:pPr algn="ctr" eaLnBrk="1" hangingPunct="1"/>
            <a:r>
              <a:rPr lang="en-US" sz="2400"/>
              <a:t>Surveys June 2-4 2005</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685800" y="0"/>
            <a:ext cx="7772400" cy="1143000"/>
          </a:xfrm>
        </p:spPr>
        <p:txBody>
          <a:bodyPr/>
          <a:lstStyle/>
          <a:p>
            <a:pPr eaLnBrk="1" hangingPunct="1">
              <a:defRPr/>
            </a:pPr>
            <a:r>
              <a:rPr lang="en-US" sz="4000" smtClean="0">
                <a:solidFill>
                  <a:srgbClr val="FFFF00"/>
                </a:solidFill>
                <a:effectLst>
                  <a:outerShdw blurRad="38100" dist="38100" dir="2700000" algn="tl">
                    <a:srgbClr val="000000"/>
                  </a:outerShdw>
                </a:effectLst>
              </a:rPr>
              <a:t>Hypotheses</a:t>
            </a:r>
          </a:p>
        </p:txBody>
      </p:sp>
      <p:sp>
        <p:nvSpPr>
          <p:cNvPr id="307203" name="Rectangle 3"/>
          <p:cNvSpPr>
            <a:spLocks noGrp="1" noChangeArrowheads="1"/>
          </p:cNvSpPr>
          <p:nvPr>
            <p:ph type="body" idx="1"/>
          </p:nvPr>
        </p:nvSpPr>
        <p:spPr>
          <a:xfrm>
            <a:off x="76200" y="1295400"/>
            <a:ext cx="8991600" cy="4754563"/>
          </a:xfrm>
        </p:spPr>
        <p:txBody>
          <a:bodyPr/>
          <a:lstStyle/>
          <a:p>
            <a:pPr marL="609600" indent="-609600" eaLnBrk="1" hangingPunct="1">
              <a:lnSpc>
                <a:spcPct val="90000"/>
              </a:lnSpc>
              <a:buFontTx/>
              <a:buAutoNum type="arabicPeriod"/>
              <a:defRPr/>
            </a:pPr>
            <a:r>
              <a:rPr lang="en-US" smtClean="0">
                <a:effectLst>
                  <a:outerShdw blurRad="38100" dist="38100" dir="2700000" algn="tl">
                    <a:srgbClr val="000000"/>
                  </a:outerShdw>
                </a:effectLst>
              </a:rPr>
              <a:t>Source: High abundance of  </a:t>
            </a:r>
            <a:r>
              <a:rPr lang="en-US" i="1" smtClean="0">
                <a:effectLst>
                  <a:outerShdw blurRad="38100" dist="38100" dir="2700000" algn="tl">
                    <a:srgbClr val="000000"/>
                  </a:outerShdw>
                </a:effectLst>
              </a:rPr>
              <a:t>A. fundyense</a:t>
            </a:r>
            <a:r>
              <a:rPr lang="en-US" smtClean="0">
                <a:effectLst>
                  <a:outerShdw blurRad="38100" dist="38100" dir="2700000" algn="tl">
                    <a:srgbClr val="000000"/>
                  </a:outerShdw>
                </a:effectLst>
              </a:rPr>
              <a:t> cysts in western GOM sediments.</a:t>
            </a:r>
          </a:p>
          <a:p>
            <a:pPr marL="609600" indent="-609600" eaLnBrk="1" hangingPunct="1">
              <a:lnSpc>
                <a:spcPct val="90000"/>
              </a:lnSpc>
              <a:buFontTx/>
              <a:buAutoNum type="arabicPeriod"/>
              <a:defRPr/>
            </a:pPr>
            <a:endParaRPr lang="en-US" smtClean="0">
              <a:effectLst>
                <a:outerShdw blurRad="38100" dist="38100" dir="2700000" algn="tl">
                  <a:srgbClr val="000000"/>
                </a:outerShdw>
              </a:effectLst>
            </a:endParaRPr>
          </a:p>
          <a:p>
            <a:pPr marL="609600" indent="-609600" eaLnBrk="1" hangingPunct="1">
              <a:lnSpc>
                <a:spcPct val="90000"/>
              </a:lnSpc>
              <a:buFontTx/>
              <a:buAutoNum type="arabicPeriod"/>
              <a:defRPr/>
            </a:pPr>
            <a:r>
              <a:rPr lang="en-US" smtClean="0">
                <a:effectLst>
                  <a:outerShdw blurRad="38100" dist="38100" dir="2700000" algn="tl">
                    <a:srgbClr val="000000"/>
                  </a:outerShdw>
                </a:effectLst>
              </a:rPr>
              <a:t>Transport: Northeast winds caused strong onshore advection of A. </a:t>
            </a:r>
            <a:r>
              <a:rPr lang="en-US" i="1" smtClean="0">
                <a:effectLst>
                  <a:outerShdw blurRad="38100" dist="38100" dir="2700000" algn="tl">
                    <a:srgbClr val="000000"/>
                  </a:outerShdw>
                </a:effectLst>
              </a:rPr>
              <a:t>fundyense</a:t>
            </a:r>
            <a:r>
              <a:rPr lang="en-US" smtClean="0">
                <a:effectLst>
                  <a:outerShdw blurRad="38100" dist="38100" dir="2700000" algn="tl">
                    <a:srgbClr val="000000"/>
                  </a:outerShdw>
                </a:effectLst>
              </a:rPr>
              <a:t> populations</a:t>
            </a:r>
          </a:p>
          <a:p>
            <a:pPr marL="609600" indent="-609600" eaLnBrk="1" hangingPunct="1">
              <a:lnSpc>
                <a:spcPct val="90000"/>
              </a:lnSpc>
              <a:buFontTx/>
              <a:buAutoNum type="arabicPeriod"/>
              <a:defRPr/>
            </a:pPr>
            <a:endParaRPr lang="en-US" smtClean="0">
              <a:effectLst>
                <a:outerShdw blurRad="38100" dist="38100" dir="2700000" algn="tl">
                  <a:srgbClr val="000000"/>
                </a:outerShdw>
              </a:effectLst>
            </a:endParaRPr>
          </a:p>
          <a:p>
            <a:pPr marL="609600" indent="-609600" eaLnBrk="1" hangingPunct="1">
              <a:lnSpc>
                <a:spcPct val="90000"/>
              </a:lnSpc>
              <a:buFontTx/>
              <a:buAutoNum type="arabicPeriod"/>
              <a:defRPr/>
            </a:pPr>
            <a:r>
              <a:rPr lang="en-US" smtClean="0">
                <a:effectLst>
                  <a:outerShdw blurRad="38100" dist="38100" dir="2700000" algn="tl">
                    <a:srgbClr val="000000"/>
                  </a:outerShdw>
                </a:effectLst>
              </a:rPr>
              <a:t>Anomalously high river runoff resulted in enhanced alongshore transport, and higher micro- and macro-nutrient concentrations.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0" y="0"/>
            <a:ext cx="9144000" cy="1219200"/>
          </a:xfrm>
        </p:spPr>
        <p:txBody>
          <a:bodyPr/>
          <a:lstStyle/>
          <a:p>
            <a:pPr eaLnBrk="1" hangingPunct="1"/>
            <a:r>
              <a:rPr lang="en-US" sz="4000" smtClean="0"/>
              <a:t>Interannual variability in cyst population</a:t>
            </a:r>
          </a:p>
        </p:txBody>
      </p:sp>
      <p:sp>
        <p:nvSpPr>
          <p:cNvPr id="26627" name="Text Box 3"/>
          <p:cNvSpPr txBox="1">
            <a:spLocks noChangeArrowheads="1"/>
          </p:cNvSpPr>
          <p:nvPr/>
        </p:nvSpPr>
        <p:spPr bwMode="auto">
          <a:xfrm>
            <a:off x="1981200" y="1066800"/>
            <a:ext cx="52514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1997                                         2004</a:t>
            </a:r>
          </a:p>
        </p:txBody>
      </p:sp>
      <p:pic>
        <p:nvPicPr>
          <p:cNvPr id="26628" name="Picture 4" descr="don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388" y="1524000"/>
            <a:ext cx="3656012"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don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524000"/>
            <a:ext cx="3656013"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6"/>
          <p:cNvSpPr txBox="1">
            <a:spLocks noChangeArrowheads="1"/>
          </p:cNvSpPr>
          <p:nvPr/>
        </p:nvSpPr>
        <p:spPr bwMode="auto">
          <a:xfrm>
            <a:off x="1676400" y="5057775"/>
            <a:ext cx="5757863"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Bay of Fundy cyst bed stable over time</a:t>
            </a:r>
          </a:p>
          <a:p>
            <a:pPr eaLnBrk="1" hangingPunct="1"/>
            <a:endParaRPr lang="en-US"/>
          </a:p>
          <a:p>
            <a:pPr eaLnBrk="1" hangingPunct="1"/>
            <a:r>
              <a:rPr lang="en-US"/>
              <a:t>WGOM cyst bed: 	2004 = 10 X 1997</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50" y="3965575"/>
            <a:ext cx="301625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968750"/>
            <a:ext cx="1617663"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533400"/>
            <a:ext cx="2824163" cy="2744788"/>
          </a:xfrm>
          <a:prstGeom prst="rect">
            <a:avLst/>
          </a:prstGeom>
          <a:noFill/>
          <a:ln w="381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069" name="Rectangle 5"/>
          <p:cNvSpPr>
            <a:spLocks noGrp="1" noChangeArrowheads="1"/>
          </p:cNvSpPr>
          <p:nvPr>
            <p:ph type="title" idx="4294967295"/>
          </p:nvPr>
        </p:nvSpPr>
        <p:spPr>
          <a:xfrm>
            <a:off x="685800" y="-381000"/>
            <a:ext cx="7772400" cy="1143000"/>
          </a:xfrm>
        </p:spPr>
        <p:txBody>
          <a:bodyPr/>
          <a:lstStyle/>
          <a:p>
            <a:pPr eaLnBrk="1" hangingPunct="1">
              <a:defRPr/>
            </a:pPr>
            <a:r>
              <a:rPr lang="en-US" sz="3200" i="1" smtClean="0">
                <a:effectLst>
                  <a:outerShdw blurRad="38100" dist="38100" dir="2700000" algn="tl">
                    <a:srgbClr val="000000"/>
                  </a:outerShdw>
                </a:effectLst>
              </a:rPr>
              <a:t>Alexandrium fundyense</a:t>
            </a:r>
          </a:p>
        </p:txBody>
      </p:sp>
      <p:sp>
        <p:nvSpPr>
          <p:cNvPr id="3078" name="Text Box 6"/>
          <p:cNvSpPr txBox="1">
            <a:spLocks noChangeArrowheads="1"/>
          </p:cNvSpPr>
          <p:nvPr/>
        </p:nvSpPr>
        <p:spPr bwMode="auto">
          <a:xfrm>
            <a:off x="6172200" y="1371600"/>
            <a:ext cx="261302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a:t>Dinoflagellate </a:t>
            </a:r>
          </a:p>
          <a:p>
            <a:pPr eaLnBrk="1" hangingPunct="1"/>
            <a:r>
              <a:rPr lang="en-US" sz="2400"/>
              <a:t>~40 microns</a:t>
            </a:r>
          </a:p>
          <a:p>
            <a:pPr eaLnBrk="1" hangingPunct="1"/>
            <a:r>
              <a:rPr lang="en-US" sz="2400"/>
              <a:t>Produces saxitoxins</a:t>
            </a:r>
          </a:p>
          <a:p>
            <a:pPr eaLnBrk="1" hangingPunct="1"/>
            <a:endParaRPr lang="en-US" sz="2400"/>
          </a:p>
        </p:txBody>
      </p:sp>
      <p:sp>
        <p:nvSpPr>
          <p:cNvPr id="3079" name="Text Box 7"/>
          <p:cNvSpPr txBox="1">
            <a:spLocks noChangeArrowheads="1"/>
          </p:cNvSpPr>
          <p:nvPr/>
        </p:nvSpPr>
        <p:spPr bwMode="auto">
          <a:xfrm>
            <a:off x="1758950" y="3429000"/>
            <a:ext cx="5624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a:t>Leads to Paralytic Shellfish Poisoning (PSP)</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Rectangle 2"/>
          <p:cNvSpPr>
            <a:spLocks noGrp="1" noChangeArrowheads="1"/>
          </p:cNvSpPr>
          <p:nvPr>
            <p:ph type="title"/>
          </p:nvPr>
        </p:nvSpPr>
        <p:spPr>
          <a:xfrm>
            <a:off x="533400" y="-152400"/>
            <a:ext cx="8229600" cy="1143000"/>
          </a:xfrm>
        </p:spPr>
        <p:txBody>
          <a:bodyPr/>
          <a:lstStyle/>
          <a:p>
            <a:pPr eaLnBrk="1" hangingPunct="1">
              <a:defRPr/>
            </a:pPr>
            <a:r>
              <a:rPr lang="en-US" sz="3600" dirty="0" smtClean="0">
                <a:solidFill>
                  <a:srgbClr val="FFFF00"/>
                </a:solidFill>
                <a:effectLst>
                  <a:outerShdw blurRad="38100" dist="38100" dir="2700000" algn="tl">
                    <a:srgbClr val="000000"/>
                  </a:outerShdw>
                </a:effectLst>
                <a:ea typeface="ＭＳ Ｐゴシック" charset="-128"/>
                <a:cs typeface="ＭＳ Ｐゴシック" charset="-128"/>
              </a:rPr>
              <a:t>Multiply </a:t>
            </a:r>
            <a:r>
              <a:rPr lang="en-US" sz="3600" dirty="0">
                <a:solidFill>
                  <a:srgbClr val="FFFF00"/>
                </a:solidFill>
                <a:effectLst>
                  <a:outerShdw blurRad="38100" dist="38100" dir="2700000" algn="tl">
                    <a:srgbClr val="000000"/>
                  </a:outerShdw>
                </a:effectLst>
                <a:ea typeface="ＭＳ Ｐゴシック" charset="-128"/>
                <a:cs typeface="ＭＳ Ｐゴシック" charset="-128"/>
              </a:rPr>
              <a:t>nested circulation models</a:t>
            </a:r>
            <a:r>
              <a:rPr lang="en-US" sz="3200" dirty="0">
                <a:solidFill>
                  <a:srgbClr val="FFFF00"/>
                </a:solidFill>
                <a:effectLst>
                  <a:outerShdw blurRad="38100" dist="38100" dir="2700000" algn="tl">
                    <a:srgbClr val="000000"/>
                  </a:outerShdw>
                </a:effectLst>
                <a:ea typeface="ＭＳ Ｐゴシック" charset="-128"/>
                <a:cs typeface="ＭＳ Ｐゴシック" charset="-128"/>
              </a:rPr>
              <a:t/>
            </a:r>
            <a:br>
              <a:rPr lang="en-US" sz="3200" dirty="0">
                <a:solidFill>
                  <a:srgbClr val="FFFF00"/>
                </a:solidFill>
                <a:effectLst>
                  <a:outerShdw blurRad="38100" dist="38100" dir="2700000" algn="tl">
                    <a:srgbClr val="000000"/>
                  </a:outerShdw>
                </a:effectLst>
                <a:ea typeface="ＭＳ Ｐゴシック" charset="-128"/>
                <a:cs typeface="ＭＳ Ｐゴシック" charset="-128"/>
              </a:rPr>
            </a:br>
            <a:endParaRPr lang="en-US" sz="2400" dirty="0">
              <a:solidFill>
                <a:schemeClr val="bg1"/>
              </a:solidFill>
              <a:effectLst>
                <a:outerShdw blurRad="38100" dist="38100" dir="2700000" algn="tl">
                  <a:srgbClr val="000000"/>
                </a:outerShdw>
              </a:effectLst>
              <a:ea typeface="ＭＳ Ｐゴシック" charset="-128"/>
              <a:cs typeface="ＭＳ Ｐゴシック" charset="-128"/>
            </a:endParaRPr>
          </a:p>
        </p:txBody>
      </p:sp>
      <p:grpSp>
        <p:nvGrpSpPr>
          <p:cNvPr id="25603" name="Group 4"/>
          <p:cNvGrpSpPr>
            <a:grpSpLocks/>
          </p:cNvGrpSpPr>
          <p:nvPr/>
        </p:nvGrpSpPr>
        <p:grpSpPr bwMode="auto">
          <a:xfrm>
            <a:off x="990600" y="533400"/>
            <a:ext cx="7810500" cy="5486400"/>
            <a:chOff x="2499" y="454"/>
            <a:chExt cx="4569" cy="3255"/>
          </a:xfrm>
        </p:grpSpPr>
        <p:pic>
          <p:nvPicPr>
            <p:cNvPr id="25606" name="Picture 5" descr="exa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9" y="454"/>
              <a:ext cx="4569" cy="3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486" name="Text Box 6"/>
            <p:cNvSpPr txBox="1">
              <a:spLocks noChangeArrowheads="1"/>
            </p:cNvSpPr>
            <p:nvPr/>
          </p:nvSpPr>
          <p:spPr bwMode="auto">
            <a:xfrm>
              <a:off x="5084" y="3076"/>
              <a:ext cx="1491" cy="383"/>
            </a:xfrm>
            <a:prstGeom prst="rect">
              <a:avLst/>
            </a:prstGeom>
            <a:noFill/>
            <a:ln w="9525">
              <a:noFill/>
              <a:miter lim="800000"/>
              <a:headEnd/>
              <a:tailEnd/>
            </a:ln>
            <a:effectLst/>
          </p:spPr>
          <p:txBody>
            <a:bodyPr>
              <a:spAutoFit/>
            </a:bodyPr>
            <a:lstStyle/>
            <a:p>
              <a:pPr>
                <a:defRPr/>
              </a:pPr>
              <a:r>
                <a:rPr lang="en-US" sz="1800" b="1" dirty="0">
                  <a:effectLst>
                    <a:outerShdw blurRad="38100" dist="38100" dir="2700000" algn="tl">
                      <a:srgbClr val="000000"/>
                    </a:outerShdw>
                  </a:effectLst>
                </a:rPr>
                <a:t>Operational HYCOM </a:t>
              </a:r>
            </a:p>
            <a:p>
              <a:pPr>
                <a:defRPr/>
              </a:pPr>
              <a:r>
                <a:rPr lang="en-US" sz="1800" b="1" dirty="0">
                  <a:effectLst>
                    <a:outerShdw blurRad="38100" dist="38100" dir="2700000" algn="tl">
                      <a:srgbClr val="000000"/>
                    </a:outerShdw>
                  </a:effectLst>
                </a:rPr>
                <a:t>(10 km</a:t>
              </a:r>
              <a:r>
                <a:rPr lang="en-US" sz="1800" b="1" baseline="30000" dirty="0">
                  <a:effectLst>
                    <a:outerShdw blurRad="38100" dist="38100" dir="2700000" algn="tl">
                      <a:srgbClr val="000000"/>
                    </a:outerShdw>
                  </a:effectLst>
                </a:rPr>
                <a:t> </a:t>
              </a:r>
              <a:r>
                <a:rPr lang="en-US" sz="1800" b="1" dirty="0">
                  <a:effectLst>
                    <a:outerShdw blurRad="38100" dist="38100" dir="2700000" algn="tl">
                      <a:srgbClr val="000000"/>
                    </a:outerShdw>
                  </a:effectLst>
                </a:rPr>
                <a:t>resolution)</a:t>
              </a:r>
              <a:endParaRPr lang="en-US" sz="1800" b="1" baseline="30000" dirty="0">
                <a:effectLst>
                  <a:outerShdw blurRad="38100" dist="38100" dir="2700000" algn="tl">
                    <a:srgbClr val="000000"/>
                  </a:outerShdw>
                </a:effectLst>
              </a:endParaRPr>
            </a:p>
          </p:txBody>
        </p:sp>
        <p:sp>
          <p:nvSpPr>
            <p:cNvPr id="788487" name="Text Box 7"/>
            <p:cNvSpPr txBox="1">
              <a:spLocks noChangeArrowheads="1"/>
            </p:cNvSpPr>
            <p:nvPr/>
          </p:nvSpPr>
          <p:spPr bwMode="auto">
            <a:xfrm>
              <a:off x="3613" y="2332"/>
              <a:ext cx="1548" cy="383"/>
            </a:xfrm>
            <a:prstGeom prst="rect">
              <a:avLst/>
            </a:prstGeom>
            <a:noFill/>
            <a:ln w="9525">
              <a:noFill/>
              <a:miter lim="800000"/>
              <a:headEnd/>
              <a:tailEnd/>
            </a:ln>
            <a:effectLst/>
          </p:spPr>
          <p:txBody>
            <a:bodyPr>
              <a:spAutoFit/>
            </a:bodyPr>
            <a:lstStyle/>
            <a:p>
              <a:pPr>
                <a:defRPr/>
              </a:pPr>
              <a:r>
                <a:rPr lang="en-US" sz="1800" b="1" dirty="0">
                  <a:effectLst>
                    <a:outerShdw blurRad="38100" dist="38100" dir="2700000" algn="tl">
                      <a:srgbClr val="000000"/>
                    </a:outerShdw>
                  </a:effectLst>
                </a:rPr>
                <a:t>ROMS (MAB - GOM)</a:t>
              </a:r>
            </a:p>
            <a:p>
              <a:pPr>
                <a:defRPr/>
              </a:pPr>
              <a:r>
                <a:rPr lang="en-US" sz="1800" b="1" dirty="0">
                  <a:effectLst>
                    <a:outerShdw blurRad="38100" dist="38100" dir="2700000" algn="tl">
                      <a:srgbClr val="000000"/>
                    </a:outerShdw>
                  </a:effectLst>
                </a:rPr>
                <a:t>3-10 km resolution</a:t>
              </a:r>
            </a:p>
          </p:txBody>
        </p:sp>
        <p:sp>
          <p:nvSpPr>
            <p:cNvPr id="788488" name="Text Box 8"/>
            <p:cNvSpPr txBox="1">
              <a:spLocks noChangeArrowheads="1"/>
            </p:cNvSpPr>
            <p:nvPr/>
          </p:nvSpPr>
          <p:spPr bwMode="auto">
            <a:xfrm>
              <a:off x="4460" y="1313"/>
              <a:ext cx="1139" cy="347"/>
            </a:xfrm>
            <a:prstGeom prst="rect">
              <a:avLst/>
            </a:prstGeom>
            <a:noFill/>
            <a:ln w="9525">
              <a:noFill/>
              <a:miter lim="800000"/>
              <a:headEnd/>
              <a:tailEnd/>
            </a:ln>
            <a:effectLst/>
          </p:spPr>
          <p:txBody>
            <a:bodyPr>
              <a:spAutoFit/>
            </a:bodyPr>
            <a:lstStyle/>
            <a:p>
              <a:pPr>
                <a:defRPr/>
              </a:pPr>
              <a:r>
                <a:rPr lang="en-US" sz="1400" b="1" dirty="0">
                  <a:solidFill>
                    <a:schemeClr val="bg1"/>
                  </a:solidFill>
                  <a:effectLst>
                    <a:outerShdw blurRad="38100" dist="38100" dir="2700000" algn="tl">
                      <a:srgbClr val="000000"/>
                    </a:outerShdw>
                  </a:effectLst>
                </a:rPr>
                <a:t>   </a:t>
              </a:r>
              <a:r>
                <a:rPr lang="en-US" sz="1600" b="1" dirty="0">
                  <a:effectLst>
                    <a:outerShdw blurRad="38100" dist="38100" dir="2700000" algn="tl">
                      <a:srgbClr val="000000"/>
                    </a:outerShdw>
                  </a:effectLst>
                </a:rPr>
                <a:t>ROMS (GOM)</a:t>
              </a:r>
            </a:p>
            <a:p>
              <a:pPr>
                <a:defRPr/>
              </a:pPr>
              <a:r>
                <a:rPr lang="en-US" sz="1600" b="1" dirty="0">
                  <a:effectLst>
                    <a:outerShdw blurRad="38100" dist="38100" dir="2700000" algn="tl">
                      <a:srgbClr val="000000"/>
                    </a:outerShdw>
                  </a:effectLst>
                </a:rPr>
                <a:t>1-3 km resolution</a:t>
              </a:r>
            </a:p>
          </p:txBody>
        </p:sp>
      </p:grpSp>
      <p:sp>
        <p:nvSpPr>
          <p:cNvPr id="788490" name="Text Box 10"/>
          <p:cNvSpPr txBox="1">
            <a:spLocks noChangeArrowheads="1"/>
          </p:cNvSpPr>
          <p:nvPr/>
        </p:nvSpPr>
        <p:spPr bwMode="auto">
          <a:xfrm>
            <a:off x="2832100" y="6140450"/>
            <a:ext cx="6311900" cy="641350"/>
          </a:xfrm>
          <a:prstGeom prst="rect">
            <a:avLst/>
          </a:prstGeom>
          <a:noFill/>
          <a:ln w="9525">
            <a:noFill/>
            <a:miter lim="800000"/>
            <a:headEnd/>
            <a:tailEnd/>
          </a:ln>
          <a:effectLst/>
        </p:spPr>
        <p:txBody>
          <a:bodyPr wrap="none">
            <a:spAutoFit/>
          </a:bodyPr>
          <a:lstStyle/>
          <a:p>
            <a:pPr>
              <a:defRPr/>
            </a:pPr>
            <a:r>
              <a:rPr lang="en-US" sz="1800" dirty="0">
                <a:solidFill>
                  <a:srgbClr val="FFFF00"/>
                </a:solidFill>
                <a:effectLst>
                  <a:outerShdw blurRad="38100" dist="38100" dir="2700000" algn="tl">
                    <a:srgbClr val="000000"/>
                  </a:outerShdw>
                </a:effectLst>
                <a:latin typeface="Times New Roman" charset="0"/>
              </a:rPr>
              <a:t>HYCOM: Hybrid Coordinate Ocean Model   (NRL and U. Miami)</a:t>
            </a:r>
          </a:p>
          <a:p>
            <a:pPr>
              <a:defRPr/>
            </a:pPr>
            <a:r>
              <a:rPr lang="en-US" sz="1800" dirty="0">
                <a:solidFill>
                  <a:srgbClr val="FFFF00"/>
                </a:solidFill>
                <a:effectLst>
                  <a:outerShdw blurRad="38100" dist="38100" dir="2700000" algn="tl">
                    <a:srgbClr val="000000"/>
                  </a:outerShdw>
                </a:effectLst>
                <a:latin typeface="Times New Roman" charset="0"/>
              </a:rPr>
              <a:t>ROMS:    Regional Ocean Modeling System</a:t>
            </a:r>
          </a:p>
        </p:txBody>
      </p:sp>
      <p:sp>
        <p:nvSpPr>
          <p:cNvPr id="11" name="TextBox 10"/>
          <p:cNvSpPr txBox="1"/>
          <p:nvPr/>
        </p:nvSpPr>
        <p:spPr>
          <a:xfrm>
            <a:off x="76200" y="5930900"/>
            <a:ext cx="2286000" cy="1384300"/>
          </a:xfrm>
          <a:prstGeom prst="rect">
            <a:avLst/>
          </a:prstGeom>
          <a:noFill/>
        </p:spPr>
        <p:txBody>
          <a:bodyPr>
            <a:spAutoFit/>
          </a:bodyPr>
          <a:lstStyle/>
          <a:p>
            <a:pPr>
              <a:defRPr/>
            </a:pPr>
            <a:r>
              <a:rPr lang="en-US" b="1" dirty="0">
                <a:solidFill>
                  <a:srgbClr val="FFFFFF"/>
                </a:solidFill>
                <a:effectLst>
                  <a:outerShdw blurRad="38100" dist="38100" dir="2700000" algn="tl">
                    <a:srgbClr val="000000"/>
                  </a:outerShdw>
                </a:effectLst>
                <a:latin typeface="Times New Roman" charset="0"/>
                <a:ea typeface="Times New Roman" charset="0"/>
                <a:cs typeface="Times New Roman" charset="0"/>
              </a:rPr>
              <a:t>He et al. (2008)</a:t>
            </a:r>
          </a:p>
          <a:p>
            <a:pPr>
              <a:defRPr/>
            </a:pP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838200" y="882650"/>
            <a:ext cx="281781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2005 physics +</a:t>
            </a:r>
          </a:p>
          <a:p>
            <a:pPr eaLnBrk="1" hangingPunct="1"/>
            <a:r>
              <a:rPr lang="en-US"/>
              <a:t>fall 1997 cyst map</a:t>
            </a:r>
          </a:p>
        </p:txBody>
      </p:sp>
      <p:sp>
        <p:nvSpPr>
          <p:cNvPr id="27651" name="Text Box 3"/>
          <p:cNvSpPr txBox="1">
            <a:spLocks noChangeArrowheads="1"/>
          </p:cNvSpPr>
          <p:nvPr/>
        </p:nvSpPr>
        <p:spPr bwMode="auto">
          <a:xfrm>
            <a:off x="5335588" y="882650"/>
            <a:ext cx="281781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2005 physics +</a:t>
            </a:r>
          </a:p>
          <a:p>
            <a:pPr eaLnBrk="1" hangingPunct="1"/>
            <a:r>
              <a:rPr lang="en-US"/>
              <a:t>fall 2004 cyst map</a:t>
            </a:r>
          </a:p>
        </p:txBody>
      </p:sp>
      <p:pic>
        <p:nvPicPr>
          <p:cNvPr id="311300" name="dino3d_comp_97_04.avi">
            <a:hlinkClick r:id="" action="ppaction://media"/>
          </p:cNvPr>
          <p:cNvPicPr>
            <a:picLocks noGrp="1" noRot="1" noChangeAspect="1" noChangeArrowheads="1"/>
          </p:cNvPicPr>
          <p:nvPr>
            <p:ph/>
            <a:videoFile r:link="rId2"/>
          </p:nvPr>
        </p:nvPicPr>
        <p:blipFill>
          <a:blip r:embed="rId5">
            <a:extLst>
              <a:ext uri="{28A0092B-C50C-407E-A947-70E740481C1C}">
                <a14:useLocalDpi xmlns:a14="http://schemas.microsoft.com/office/drawing/2010/main" val="0"/>
              </a:ext>
            </a:extLst>
          </a:blip>
          <a:srcRect/>
          <a:stretch>
            <a:fillRect/>
          </a:stretch>
        </p:blipFill>
        <p:spPr>
          <a:xfrm>
            <a:off x="231775" y="1906588"/>
            <a:ext cx="8683625" cy="32305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7600" fill="hold"/>
                                        <p:tgtEl>
                                          <p:spTgt spid="31130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11300"/>
                </p:tgtEl>
              </p:cMediaNode>
            </p:video>
            <p:seq concurrent="1" nextAc="seek">
              <p:cTn id="8" restart="whenNotActive" fill="hold" evtFilter="cancelBubble" nodeType="interactiveSeq">
                <p:stCondLst>
                  <p:cond evt="onClick" delay="0">
                    <p:tgtEl>
                      <p:spTgt spid="31130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11300"/>
                                        </p:tgtEl>
                                      </p:cBhvr>
                                    </p:cmd>
                                  </p:childTnLst>
                                </p:cTn>
                              </p:par>
                            </p:childTnLst>
                          </p:cTn>
                        </p:par>
                      </p:childTnLst>
                    </p:cTn>
                  </p:par>
                </p:childTnLst>
              </p:cTn>
              <p:nextCondLst>
                <p:cond evt="onClick" delay="0">
                  <p:tgtEl>
                    <p:spTgt spid="311300"/>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7200" y="76200"/>
            <a:ext cx="8229600" cy="1143000"/>
          </a:xfrm>
        </p:spPr>
        <p:txBody>
          <a:bodyPr/>
          <a:lstStyle/>
          <a:p>
            <a:pPr eaLnBrk="1" hangingPunct="1">
              <a:defRPr/>
            </a:pPr>
            <a:r>
              <a:rPr lang="en-US" sz="4000" smtClean="0">
                <a:solidFill>
                  <a:srgbClr val="FFFF00"/>
                </a:solidFill>
                <a:effectLst>
                  <a:outerShdw blurRad="38100" dist="38100" dir="2700000" algn="tl">
                    <a:srgbClr val="000000"/>
                  </a:outerShdw>
                </a:effectLst>
              </a:rPr>
              <a:t>Summary – 2005 Hindcasting</a:t>
            </a:r>
          </a:p>
        </p:txBody>
      </p:sp>
      <p:sp>
        <p:nvSpPr>
          <p:cNvPr id="321539" name="Rectangle 3"/>
          <p:cNvSpPr>
            <a:spLocks noGrp="1" noChangeArrowheads="1"/>
          </p:cNvSpPr>
          <p:nvPr>
            <p:ph type="body" idx="1"/>
          </p:nvPr>
        </p:nvSpPr>
        <p:spPr>
          <a:xfrm>
            <a:off x="381000" y="1341438"/>
            <a:ext cx="8229600" cy="4525962"/>
          </a:xfrm>
        </p:spPr>
        <p:txBody>
          <a:bodyPr/>
          <a:lstStyle/>
          <a:p>
            <a:pPr eaLnBrk="1" hangingPunct="1">
              <a:lnSpc>
                <a:spcPct val="80000"/>
              </a:lnSpc>
              <a:defRPr/>
            </a:pPr>
            <a:r>
              <a:rPr lang="en-US" sz="2800" dirty="0" smtClean="0">
                <a:effectLst>
                  <a:outerShdw blurRad="38100" dist="38100" dir="2700000" algn="tl">
                    <a:srgbClr val="000000"/>
                  </a:outerShdw>
                </a:effectLst>
              </a:rPr>
              <a:t>The high abundance of cysts in the western GOM was the main cause of the 2005 bloom. </a:t>
            </a:r>
          </a:p>
          <a:p>
            <a:pPr eaLnBrk="1" hangingPunct="1">
              <a:lnSpc>
                <a:spcPct val="80000"/>
              </a:lnSpc>
              <a:defRPr/>
            </a:pPr>
            <a:endParaRPr lang="en-US" sz="2800" dirty="0" smtClean="0">
              <a:effectLst>
                <a:outerShdw blurRad="38100" dist="38100" dir="2700000" algn="tl">
                  <a:srgbClr val="000000"/>
                </a:outerShdw>
              </a:effectLst>
            </a:endParaRPr>
          </a:p>
          <a:p>
            <a:pPr eaLnBrk="1" hangingPunct="1">
              <a:lnSpc>
                <a:spcPct val="80000"/>
              </a:lnSpc>
              <a:defRPr/>
            </a:pPr>
            <a:r>
              <a:rPr lang="en-US" sz="2800" dirty="0" smtClean="0">
                <a:effectLst>
                  <a:outerShdw blurRad="38100" dist="38100" dir="2700000" algn="tl">
                    <a:srgbClr val="000000"/>
                  </a:outerShdw>
                </a:effectLst>
              </a:rPr>
              <a:t>Wind forcing was an important regulator, in the form of both episodic bursts of northeast winds and the </a:t>
            </a:r>
            <a:r>
              <a:rPr lang="en-US" sz="2800" dirty="0" err="1" smtClean="0">
                <a:effectLst>
                  <a:outerShdw blurRad="38100" dist="38100" dir="2700000" algn="tl">
                    <a:srgbClr val="000000"/>
                  </a:outerShdw>
                </a:effectLst>
              </a:rPr>
              <a:t>downwelling</a:t>
            </a:r>
            <a:r>
              <a:rPr lang="en-US" sz="2800" dirty="0" smtClean="0">
                <a:effectLst>
                  <a:outerShdw blurRad="38100" dist="38100" dir="2700000" algn="tl">
                    <a:srgbClr val="000000"/>
                  </a:outerShdw>
                </a:effectLst>
              </a:rPr>
              <a:t>-favorable mean condition, causing onshore advection of offshore populations. </a:t>
            </a:r>
          </a:p>
          <a:p>
            <a:pPr eaLnBrk="1" hangingPunct="1">
              <a:lnSpc>
                <a:spcPct val="80000"/>
              </a:lnSpc>
              <a:buFontTx/>
              <a:buNone/>
              <a:defRPr/>
            </a:pPr>
            <a:endParaRPr lang="en-US" sz="2800" dirty="0" smtClean="0">
              <a:effectLst>
                <a:outerShdw blurRad="38100" dist="38100" dir="2700000" algn="tl">
                  <a:srgbClr val="000000"/>
                </a:outerShdw>
              </a:effectLst>
            </a:endParaRPr>
          </a:p>
          <a:p>
            <a:pPr eaLnBrk="1" hangingPunct="1">
              <a:lnSpc>
                <a:spcPct val="80000"/>
              </a:lnSpc>
              <a:defRPr/>
            </a:pPr>
            <a:r>
              <a:rPr lang="en-US" sz="2800" dirty="0" smtClean="0">
                <a:effectLst>
                  <a:outerShdw blurRad="38100" dist="38100" dir="2700000" algn="tl">
                    <a:srgbClr val="000000"/>
                  </a:outerShdw>
                </a:effectLst>
              </a:rPr>
              <a:t>The anomalously high river runoff enhanced alongshore transport near the coast, but had limited impact on the gulf-wide bloom distribution.</a:t>
            </a:r>
            <a:r>
              <a:rPr lang="en-US" sz="2800" dirty="0" smtClean="0">
                <a:solidFill>
                  <a:schemeClr val="bg1"/>
                </a:solidFill>
                <a:effectLst>
                  <a:outerShdw blurRad="38100" dist="38100" dir="2700000" algn="tl">
                    <a:srgbClr val="000000"/>
                  </a:outerShdw>
                </a:effectLst>
              </a:rPr>
              <a:t> </a:t>
            </a:r>
          </a:p>
        </p:txBody>
      </p:sp>
      <p:sp>
        <p:nvSpPr>
          <p:cNvPr id="28676" name="Text Box 4"/>
          <p:cNvSpPr txBox="1">
            <a:spLocks noChangeArrowheads="1"/>
          </p:cNvSpPr>
          <p:nvPr/>
        </p:nvSpPr>
        <p:spPr bwMode="auto">
          <a:xfrm>
            <a:off x="457200" y="6308725"/>
            <a:ext cx="8169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000"/>
              <a:t>He and McGillicuddy, 2008; He et. al. 2008, </a:t>
            </a:r>
            <a:r>
              <a:rPr lang="en-US" sz="2000" i="1"/>
              <a:t>Journal of Geophysical Research</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381000" y="1381125"/>
            <a:ext cx="548640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3600"/>
              <a:t>Cyst abundance is a first-order predictor of overall bloom severity.</a:t>
            </a:r>
          </a:p>
          <a:p>
            <a:pPr eaLnBrk="1" hangingPunct="1"/>
            <a:endParaRPr lang="en-US" sz="3600"/>
          </a:p>
          <a:p>
            <a:pPr eaLnBrk="1" hangingPunct="1"/>
            <a:endParaRPr lang="en-US" sz="3600"/>
          </a:p>
          <a:p>
            <a:pPr eaLnBrk="1" hangingPunct="1"/>
            <a:r>
              <a:rPr lang="en-US" sz="3600"/>
              <a:t>Coupled hydrodynamic / population dynamics models forecast large scale seasonal characteristics of the bloom. </a:t>
            </a:r>
          </a:p>
        </p:txBody>
      </p:sp>
      <p:sp>
        <p:nvSpPr>
          <p:cNvPr id="29699" name="Rectangle 3"/>
          <p:cNvSpPr>
            <a:spLocks noGrp="1" noChangeArrowheads="1"/>
          </p:cNvSpPr>
          <p:nvPr>
            <p:ph type="title" idx="4294967295"/>
          </p:nvPr>
        </p:nvSpPr>
        <p:spPr>
          <a:xfrm>
            <a:off x="685800" y="-152400"/>
            <a:ext cx="7772400" cy="1143000"/>
          </a:xfrm>
        </p:spPr>
        <p:txBody>
          <a:bodyPr/>
          <a:lstStyle/>
          <a:p>
            <a:pPr eaLnBrk="1" hangingPunct="1"/>
            <a:r>
              <a:rPr lang="en-US" sz="6000" smtClean="0"/>
              <a:t>Theses</a:t>
            </a:r>
          </a:p>
        </p:txBody>
      </p:sp>
      <p:graphicFrame>
        <p:nvGraphicFramePr>
          <p:cNvPr id="29700" name="Object 4"/>
          <p:cNvGraphicFramePr>
            <a:graphicFrameLocks noChangeAspect="1"/>
          </p:cNvGraphicFramePr>
          <p:nvPr/>
        </p:nvGraphicFramePr>
        <p:xfrm>
          <a:off x="6343650" y="1066800"/>
          <a:ext cx="2266950" cy="2744788"/>
        </p:xfrm>
        <a:graphic>
          <a:graphicData uri="http://schemas.openxmlformats.org/presentationml/2006/ole">
            <mc:AlternateContent xmlns:mc="http://schemas.openxmlformats.org/markup-compatibility/2006">
              <mc:Choice xmlns:v="urn:schemas-microsoft-com:vml" Requires="v">
                <p:oleObj spid="_x0000_s29713" name="Document" r:id="rId4" imgW="5248656" imgH="6626352" progId="Word.Document.8">
                  <p:embed/>
                </p:oleObj>
              </mc:Choice>
              <mc:Fallback>
                <p:oleObj name="Document" r:id="rId4" imgW="5248656" imgH="6626352" progId="Word.Documen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b="4140"/>
                      <a:stretch>
                        <a:fillRect/>
                      </a:stretch>
                    </p:blipFill>
                    <p:spPr bwMode="auto">
                      <a:xfrm>
                        <a:off x="6343650" y="1066800"/>
                        <a:ext cx="2266950" cy="2744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29701" name="Picture 5" descr="Anderson_fig4_new"/>
          <p:cNvPicPr>
            <a:picLocks noChangeAspect="1" noChangeArrowheads="1"/>
          </p:cNvPicPr>
          <p:nvPr/>
        </p:nvPicPr>
        <p:blipFill>
          <a:blip r:embed="rId6">
            <a:extLst>
              <a:ext uri="{28A0092B-C50C-407E-A947-70E740481C1C}">
                <a14:useLocalDpi xmlns:a14="http://schemas.microsoft.com/office/drawing/2010/main" val="0"/>
              </a:ext>
            </a:extLst>
          </a:blip>
          <a:srcRect r="48589" b="52759"/>
          <a:stretch>
            <a:fillRect/>
          </a:stretch>
        </p:blipFill>
        <p:spPr bwMode="auto">
          <a:xfrm>
            <a:off x="6121400" y="4419600"/>
            <a:ext cx="2717800"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0"/>
            <a:ext cx="7772400" cy="1143000"/>
          </a:xfrm>
        </p:spPr>
        <p:txBody>
          <a:bodyPr/>
          <a:lstStyle/>
          <a:p>
            <a:pPr eaLnBrk="1" hangingPunct="1"/>
            <a:r>
              <a:rPr lang="en-US" smtClean="0"/>
              <a:t>Cysts and toxicity 2004-2009</a:t>
            </a:r>
          </a:p>
        </p:txBody>
      </p:sp>
      <p:pic>
        <p:nvPicPr>
          <p:cNvPr id="30723" name="Picture 4" descr="cystmaps-closuremaps"/>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0" y="1125538"/>
            <a:ext cx="9144000" cy="4665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7696200" y="990600"/>
            <a:ext cx="1447800" cy="495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0"/>
            <a:ext cx="7772400" cy="1143000"/>
          </a:xfrm>
        </p:spPr>
        <p:txBody>
          <a:bodyPr/>
          <a:lstStyle/>
          <a:p>
            <a:pPr eaLnBrk="1" hangingPunct="1"/>
            <a:r>
              <a:rPr lang="en-US" sz="4000" smtClean="0"/>
              <a:t>Cyst abundance and toxicity </a:t>
            </a:r>
            <a:br>
              <a:rPr lang="en-US" sz="4000" smtClean="0"/>
            </a:br>
            <a:r>
              <a:rPr lang="en-US" sz="4000" smtClean="0"/>
              <a:t>2005-2009: r=-0.93</a:t>
            </a:r>
          </a:p>
        </p:txBody>
      </p:sp>
      <p:pic>
        <p:nvPicPr>
          <p:cNvPr id="31747" name="Picture 4" descr="cyst_vs_toxic_final_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85800" y="1219200"/>
            <a:ext cx="7632700" cy="548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6934200" y="1600200"/>
            <a:ext cx="712788" cy="449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p:nvPr/>
        </p:nvSpPr>
        <p:spPr>
          <a:xfrm>
            <a:off x="6424613" y="4267200"/>
            <a:ext cx="738187" cy="838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6477000" y="4114800"/>
            <a:ext cx="738188" cy="838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952500" y="2655888"/>
            <a:ext cx="800100" cy="267811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ltLang="zh-CN" sz="2400">
                <a:ea typeface="SimSun" pitchFamily="2" charset="-122"/>
              </a:rPr>
              <a:t>2004</a:t>
            </a:r>
          </a:p>
          <a:p>
            <a:pPr eaLnBrk="1" hangingPunct="1"/>
            <a:endParaRPr lang="en-US" altLang="zh-CN" sz="2400">
              <a:ea typeface="SimSun" pitchFamily="2" charset="-122"/>
            </a:endParaRPr>
          </a:p>
          <a:p>
            <a:pPr eaLnBrk="1" hangingPunct="1"/>
            <a:r>
              <a:rPr lang="en-US" altLang="zh-CN" sz="2400">
                <a:ea typeface="SimSun" pitchFamily="2" charset="-122"/>
              </a:rPr>
              <a:t>2005</a:t>
            </a:r>
          </a:p>
          <a:p>
            <a:pPr eaLnBrk="1" hangingPunct="1"/>
            <a:endParaRPr lang="en-US" altLang="zh-CN" sz="2400">
              <a:ea typeface="SimSun" pitchFamily="2" charset="-122"/>
            </a:endParaRPr>
          </a:p>
          <a:p>
            <a:pPr eaLnBrk="1" hangingPunct="1"/>
            <a:r>
              <a:rPr lang="en-US" altLang="zh-CN" sz="2400">
                <a:ea typeface="SimSun" pitchFamily="2" charset="-122"/>
              </a:rPr>
              <a:t>2006</a:t>
            </a:r>
          </a:p>
          <a:p>
            <a:pPr eaLnBrk="1" hangingPunct="1"/>
            <a:endParaRPr lang="en-US" altLang="zh-CN" sz="2400">
              <a:ea typeface="SimSun" pitchFamily="2" charset="-122"/>
            </a:endParaRPr>
          </a:p>
          <a:p>
            <a:pPr eaLnBrk="1" hangingPunct="1"/>
            <a:r>
              <a:rPr lang="en-US" altLang="zh-CN" sz="2400">
                <a:ea typeface="SimSun" pitchFamily="2" charset="-122"/>
              </a:rPr>
              <a:t>2007</a:t>
            </a:r>
          </a:p>
        </p:txBody>
      </p:sp>
      <p:sp>
        <p:nvSpPr>
          <p:cNvPr id="32771" name="Text Box 7"/>
          <p:cNvSpPr txBox="1">
            <a:spLocks noChangeArrowheads="1"/>
          </p:cNvSpPr>
          <p:nvPr/>
        </p:nvSpPr>
        <p:spPr bwMode="auto">
          <a:xfrm>
            <a:off x="3562350" y="3505200"/>
            <a:ext cx="936625" cy="95567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r>
              <a:rPr lang="en-US" altLang="zh-CN">
                <a:ea typeface="SimSun" pitchFamily="2" charset="-122"/>
              </a:rPr>
              <a:t>Fall</a:t>
            </a:r>
          </a:p>
          <a:p>
            <a:pPr algn="ctr" eaLnBrk="1" hangingPunct="1"/>
            <a:r>
              <a:rPr lang="en-US" altLang="zh-CN">
                <a:ea typeface="SimSun" pitchFamily="2" charset="-122"/>
              </a:rPr>
              <a:t>2007</a:t>
            </a:r>
          </a:p>
        </p:txBody>
      </p:sp>
      <p:sp>
        <p:nvSpPr>
          <p:cNvPr id="32772" name="Text Box 8"/>
          <p:cNvSpPr txBox="1">
            <a:spLocks noChangeArrowheads="1"/>
          </p:cNvSpPr>
          <p:nvPr/>
        </p:nvSpPr>
        <p:spPr bwMode="auto">
          <a:xfrm>
            <a:off x="409575" y="1608138"/>
            <a:ext cx="2081213"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r>
              <a:rPr lang="en-US" altLang="zh-CN" sz="2400">
                <a:ea typeface="SimSun" pitchFamily="2" charset="-122"/>
              </a:rPr>
              <a:t>Weather &amp;</a:t>
            </a:r>
          </a:p>
          <a:p>
            <a:pPr algn="ctr" eaLnBrk="1" hangingPunct="1"/>
            <a:r>
              <a:rPr lang="en-US" altLang="zh-CN" sz="2400">
                <a:ea typeface="SimSun" pitchFamily="2" charset="-122"/>
              </a:rPr>
              <a:t>hydrodynamics</a:t>
            </a:r>
          </a:p>
        </p:txBody>
      </p:sp>
      <p:sp>
        <p:nvSpPr>
          <p:cNvPr id="32773" name="Text Box 9"/>
          <p:cNvSpPr txBox="1">
            <a:spLocks noChangeArrowheads="1"/>
          </p:cNvSpPr>
          <p:nvPr/>
        </p:nvSpPr>
        <p:spPr bwMode="auto">
          <a:xfrm>
            <a:off x="3246438" y="2598738"/>
            <a:ext cx="1789112"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ltLang="zh-CN" sz="2400">
                <a:ea typeface="SimSun" pitchFamily="2" charset="-122"/>
              </a:rPr>
              <a:t>Benthic cyst </a:t>
            </a:r>
          </a:p>
          <a:p>
            <a:pPr eaLnBrk="1" hangingPunct="1"/>
            <a:r>
              <a:rPr lang="en-US" altLang="zh-CN" sz="2400">
                <a:ea typeface="SimSun" pitchFamily="2" charset="-122"/>
              </a:rPr>
              <a:t>abundance</a:t>
            </a:r>
          </a:p>
        </p:txBody>
      </p:sp>
      <p:sp>
        <p:nvSpPr>
          <p:cNvPr id="32774" name="Text Box 10"/>
          <p:cNvSpPr txBox="1">
            <a:spLocks noChangeArrowheads="1"/>
          </p:cNvSpPr>
          <p:nvPr/>
        </p:nvSpPr>
        <p:spPr bwMode="auto">
          <a:xfrm>
            <a:off x="6337300" y="1608138"/>
            <a:ext cx="2278063"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r>
              <a:rPr lang="en-US" altLang="zh-CN" sz="2400" dirty="0">
                <a:ea typeface="SimSun" pitchFamily="2" charset="-122"/>
              </a:rPr>
              <a:t>2008</a:t>
            </a:r>
          </a:p>
          <a:p>
            <a:pPr algn="ctr" eaLnBrk="1" hangingPunct="1"/>
            <a:r>
              <a:rPr lang="en-US" altLang="zh-CN" sz="2400" dirty="0">
                <a:ea typeface="SimSun" pitchFamily="2" charset="-122"/>
              </a:rPr>
              <a:t>seasonal forecast</a:t>
            </a:r>
          </a:p>
        </p:txBody>
      </p:sp>
      <p:sp>
        <p:nvSpPr>
          <p:cNvPr id="32775" name="Line 11"/>
          <p:cNvSpPr>
            <a:spLocks noChangeShapeType="1"/>
          </p:cNvSpPr>
          <p:nvPr/>
        </p:nvSpPr>
        <p:spPr bwMode="auto">
          <a:xfrm>
            <a:off x="1752600" y="2895600"/>
            <a:ext cx="1728788" cy="830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6" name="Line 12"/>
          <p:cNvSpPr>
            <a:spLocks noChangeShapeType="1"/>
          </p:cNvSpPr>
          <p:nvPr/>
        </p:nvSpPr>
        <p:spPr bwMode="auto">
          <a:xfrm>
            <a:off x="1752600" y="3573463"/>
            <a:ext cx="1677988" cy="3127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7" name="Line 13"/>
          <p:cNvSpPr>
            <a:spLocks noChangeShapeType="1"/>
          </p:cNvSpPr>
          <p:nvPr/>
        </p:nvSpPr>
        <p:spPr bwMode="auto">
          <a:xfrm flipV="1">
            <a:off x="1719263" y="4038600"/>
            <a:ext cx="1711325" cy="3159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8" name="Line 15"/>
          <p:cNvSpPr>
            <a:spLocks noChangeShapeType="1"/>
          </p:cNvSpPr>
          <p:nvPr/>
        </p:nvSpPr>
        <p:spPr bwMode="auto">
          <a:xfrm flipV="1">
            <a:off x="1719263" y="4210050"/>
            <a:ext cx="1711325" cy="8286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4320" name="Text Box 16"/>
          <p:cNvSpPr txBox="1">
            <a:spLocks noChangeArrowheads="1"/>
          </p:cNvSpPr>
          <p:nvPr/>
        </p:nvSpPr>
        <p:spPr bwMode="auto">
          <a:xfrm>
            <a:off x="6553200" y="2667000"/>
            <a:ext cx="1490663"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400" dirty="0">
                <a:latin typeface="+mj-lt"/>
                <a:ea typeface="SimSun" pitchFamily="2" charset="-122"/>
              </a:rPr>
              <a:t>Scenario 1</a:t>
            </a:r>
          </a:p>
          <a:p>
            <a:pPr>
              <a:defRPr/>
            </a:pPr>
            <a:endParaRPr lang="en-US" altLang="zh-CN" sz="2400" dirty="0">
              <a:latin typeface="+mj-lt"/>
              <a:ea typeface="SimSun" pitchFamily="2" charset="-122"/>
            </a:endParaRPr>
          </a:p>
          <a:p>
            <a:pPr>
              <a:defRPr/>
            </a:pPr>
            <a:r>
              <a:rPr lang="en-US" altLang="zh-CN" sz="2400" dirty="0">
                <a:latin typeface="+mj-lt"/>
                <a:ea typeface="SimSun" pitchFamily="2" charset="-122"/>
              </a:rPr>
              <a:t>Scenario 2</a:t>
            </a:r>
          </a:p>
          <a:p>
            <a:pPr>
              <a:defRPr/>
            </a:pPr>
            <a:endParaRPr lang="en-US" altLang="zh-CN" sz="2400" dirty="0">
              <a:latin typeface="+mj-lt"/>
              <a:ea typeface="SimSun" pitchFamily="2" charset="-122"/>
            </a:endParaRPr>
          </a:p>
          <a:p>
            <a:pPr>
              <a:defRPr/>
            </a:pPr>
            <a:r>
              <a:rPr lang="en-US" altLang="zh-CN" sz="2400" dirty="0">
                <a:latin typeface="+mj-lt"/>
                <a:ea typeface="SimSun" pitchFamily="2" charset="-122"/>
              </a:rPr>
              <a:t>Scenario 3</a:t>
            </a:r>
          </a:p>
          <a:p>
            <a:pPr>
              <a:defRPr/>
            </a:pPr>
            <a:endParaRPr lang="en-US" altLang="zh-CN" sz="2400" dirty="0">
              <a:latin typeface="+mj-lt"/>
              <a:ea typeface="SimSun" pitchFamily="2" charset="-122"/>
            </a:endParaRPr>
          </a:p>
          <a:p>
            <a:pPr>
              <a:defRPr/>
            </a:pPr>
            <a:r>
              <a:rPr lang="en-US" altLang="zh-CN" sz="2400" dirty="0">
                <a:latin typeface="+mj-lt"/>
                <a:ea typeface="SimSun" pitchFamily="2" charset="-122"/>
              </a:rPr>
              <a:t>Scenario 4</a:t>
            </a:r>
          </a:p>
        </p:txBody>
      </p:sp>
      <p:sp>
        <p:nvSpPr>
          <p:cNvPr id="32780" name="Line 18"/>
          <p:cNvSpPr>
            <a:spLocks noChangeShapeType="1"/>
          </p:cNvSpPr>
          <p:nvPr/>
        </p:nvSpPr>
        <p:spPr bwMode="auto">
          <a:xfrm>
            <a:off x="4522788" y="4210050"/>
            <a:ext cx="1992312" cy="8286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1" name="Line 20"/>
          <p:cNvSpPr>
            <a:spLocks noChangeShapeType="1"/>
          </p:cNvSpPr>
          <p:nvPr/>
        </p:nvSpPr>
        <p:spPr bwMode="auto">
          <a:xfrm flipV="1">
            <a:off x="4522788" y="3635375"/>
            <a:ext cx="2030412" cy="250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2" name="Line 21"/>
          <p:cNvSpPr>
            <a:spLocks noChangeShapeType="1"/>
          </p:cNvSpPr>
          <p:nvPr/>
        </p:nvSpPr>
        <p:spPr bwMode="auto">
          <a:xfrm flipV="1">
            <a:off x="4522788" y="2895600"/>
            <a:ext cx="2089150" cy="830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3" name="Line 24"/>
          <p:cNvSpPr>
            <a:spLocks noChangeShapeType="1"/>
          </p:cNvSpPr>
          <p:nvPr/>
        </p:nvSpPr>
        <p:spPr bwMode="auto">
          <a:xfrm>
            <a:off x="4522788" y="4005263"/>
            <a:ext cx="1992312" cy="3492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4" name="Text Box 25"/>
          <p:cNvSpPr txBox="1">
            <a:spLocks noChangeArrowheads="1"/>
          </p:cNvSpPr>
          <p:nvPr/>
        </p:nvSpPr>
        <p:spPr bwMode="auto">
          <a:xfrm>
            <a:off x="315827" y="297359"/>
            <a:ext cx="867577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4400" dirty="0">
                <a:solidFill>
                  <a:schemeClr val="tx2"/>
                </a:solidFill>
                <a:latin typeface="+mj-lt"/>
              </a:rPr>
              <a:t>Seasonal Ensemble Forecast for 2008</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284163" y="165100"/>
            <a:ext cx="850423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8675"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itchFamily="64" charset="0"/>
              </a:defRPr>
            </a:lvl1pPr>
            <a:lvl2pPr marL="742950" indent="-285750" defTabSz="828675"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itchFamily="64" charset="0"/>
              </a:defRPr>
            </a:lvl2pPr>
            <a:lvl3pPr marL="1143000" indent="-228600" defTabSz="828675"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itchFamily="64" charset="0"/>
              </a:defRPr>
            </a:lvl3pPr>
            <a:lvl4pPr marL="1600200" indent="-228600" defTabSz="828675"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itchFamily="64" charset="0"/>
              </a:defRPr>
            </a:lvl4pPr>
            <a:lvl5pPr marL="2057400" indent="-228600" defTabSz="828675"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itchFamily="64" charset="0"/>
              </a:defRPr>
            </a:lvl5pPr>
            <a:lvl6pPr marL="2514600" indent="-228600" defTabSz="828675"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itchFamily="64" charset="0"/>
              </a:defRPr>
            </a:lvl6pPr>
            <a:lvl7pPr marL="2971800" indent="-228600" defTabSz="828675"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itchFamily="64" charset="0"/>
              </a:defRPr>
            </a:lvl7pPr>
            <a:lvl8pPr marL="3429000" indent="-228600" defTabSz="828675"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itchFamily="64" charset="0"/>
              </a:defRPr>
            </a:lvl8pPr>
            <a:lvl9pPr marL="3886200" indent="-228600" defTabSz="828675"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itchFamily="64" charset="0"/>
              </a:defRPr>
            </a:lvl9pPr>
          </a:lstStyle>
          <a:p>
            <a:pPr eaLnBrk="1">
              <a:lnSpc>
                <a:spcPct val="93000"/>
              </a:lnSpc>
              <a:buClr>
                <a:srgbClr val="000000"/>
              </a:buClr>
              <a:buSzPct val="45000"/>
              <a:buFont typeface="StarSymbol" charset="0"/>
              <a:buNone/>
            </a:pPr>
            <a:r>
              <a:rPr lang="en-GB" sz="2500" b="1">
                <a:solidFill>
                  <a:srgbClr val="0000FF"/>
                </a:solidFill>
              </a:rPr>
              <a:t>2008 Bloom Forecast  using 2004, 05, 06, 07 atmosphere and ocean forcing (online java animation)</a:t>
            </a:r>
          </a:p>
        </p:txBody>
      </p:sp>
      <p:sp>
        <p:nvSpPr>
          <p:cNvPr id="33795" name="Text Box 3"/>
          <p:cNvSpPr txBox="1">
            <a:spLocks noChangeArrowheads="1"/>
          </p:cNvSpPr>
          <p:nvPr/>
        </p:nvSpPr>
        <p:spPr bwMode="auto">
          <a:xfrm>
            <a:off x="457200" y="6470650"/>
            <a:ext cx="83629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8675"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itchFamily="64" charset="0"/>
              </a:defRPr>
            </a:lvl1pPr>
            <a:lvl2pPr marL="742950" indent="-285750" defTabSz="828675"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itchFamily="64" charset="0"/>
              </a:defRPr>
            </a:lvl2pPr>
            <a:lvl3pPr marL="1143000" indent="-228600" defTabSz="828675"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itchFamily="64" charset="0"/>
              </a:defRPr>
            </a:lvl3pPr>
            <a:lvl4pPr marL="1600200" indent="-228600" defTabSz="828675"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itchFamily="64" charset="0"/>
              </a:defRPr>
            </a:lvl4pPr>
            <a:lvl5pPr marL="2057400" indent="-228600" defTabSz="828675"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itchFamily="64" charset="0"/>
              </a:defRPr>
            </a:lvl5pPr>
            <a:lvl6pPr marL="2514600" indent="-228600" defTabSz="828675"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itchFamily="64" charset="0"/>
              </a:defRPr>
            </a:lvl6pPr>
            <a:lvl7pPr marL="2971800" indent="-228600" defTabSz="828675"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itchFamily="64" charset="0"/>
              </a:defRPr>
            </a:lvl7pPr>
            <a:lvl8pPr marL="3429000" indent="-228600" defTabSz="828675"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itchFamily="64" charset="0"/>
              </a:defRPr>
            </a:lvl8pPr>
            <a:lvl9pPr marL="3886200" indent="-228600" defTabSz="828675"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800">
                <a:solidFill>
                  <a:schemeClr val="tx1"/>
                </a:solidFill>
                <a:latin typeface="Times New Roman" pitchFamily="64" charset="0"/>
              </a:defRPr>
            </a:lvl9pPr>
          </a:lstStyle>
          <a:p>
            <a:pPr eaLnBrk="1">
              <a:lnSpc>
                <a:spcPct val="93000"/>
              </a:lnSpc>
              <a:buClr>
                <a:srgbClr val="000000"/>
              </a:buClr>
              <a:buSzPct val="45000"/>
              <a:buFont typeface="StarSymbol" charset="0"/>
              <a:buNone/>
            </a:pPr>
            <a:r>
              <a:rPr lang="en-GB" sz="2200">
                <a:solidFill>
                  <a:srgbClr val="CCCCFF"/>
                </a:solidFill>
                <a:hlinkClick r:id="rId3"/>
              </a:rPr>
              <a:t>http://omglnx3.meas.ncsu.edu/yli/simulation_new/08forecast/dino_08.htm</a:t>
            </a:r>
          </a:p>
        </p:txBody>
      </p:sp>
      <p:sp>
        <p:nvSpPr>
          <p:cNvPr id="33796" name="Rectangle 5"/>
          <p:cNvSpPr>
            <a:spLocks noGrp="1" noChangeArrowheads="1"/>
          </p:cNvSpPr>
          <p:nvPr>
            <p:ph type="title" idx="4294967295"/>
          </p:nvPr>
        </p:nvSpPr>
        <p:spPr>
          <a:xfrm>
            <a:off x="685800" y="-152400"/>
            <a:ext cx="7772400" cy="1143000"/>
          </a:xfrm>
        </p:spPr>
        <p:txBody>
          <a:bodyPr/>
          <a:lstStyle/>
          <a:p>
            <a:r>
              <a:rPr lang="en-US" smtClean="0"/>
              <a:t>Ensemble forecast for 2008</a:t>
            </a:r>
          </a:p>
        </p:txBody>
      </p:sp>
      <p:pic>
        <p:nvPicPr>
          <p:cNvPr id="3379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914400"/>
            <a:ext cx="746601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3" descr="oc447_May29_comp_contou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4495800"/>
            <a:ext cx="643731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14" descr="tioga_May15_comp_contou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743200"/>
            <a:ext cx="643731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12" descr="oc445_comp_contou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990600"/>
            <a:ext cx="643731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15"/>
          <p:cNvSpPr>
            <a:spLocks noGrp="1" noChangeArrowheads="1"/>
          </p:cNvSpPr>
          <p:nvPr>
            <p:ph type="title" idx="4294967295"/>
          </p:nvPr>
        </p:nvSpPr>
        <p:spPr>
          <a:xfrm>
            <a:off x="685800" y="-152400"/>
            <a:ext cx="7772400" cy="1143000"/>
          </a:xfrm>
        </p:spPr>
        <p:txBody>
          <a:bodyPr/>
          <a:lstStyle/>
          <a:p>
            <a:r>
              <a:rPr lang="en-US" smtClean="0"/>
              <a:t>2008 model-data comparisons</a:t>
            </a:r>
          </a:p>
        </p:txBody>
      </p:sp>
      <p:sp>
        <p:nvSpPr>
          <p:cNvPr id="34822" name="Text Box 16"/>
          <p:cNvSpPr txBox="1">
            <a:spLocks noChangeArrowheads="1"/>
          </p:cNvSpPr>
          <p:nvPr/>
        </p:nvSpPr>
        <p:spPr bwMode="auto">
          <a:xfrm>
            <a:off x="219075" y="1524000"/>
            <a:ext cx="2219325"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Apr 29-May 5</a:t>
            </a:r>
          </a:p>
          <a:p>
            <a:pPr eaLnBrk="1" hangingPunct="1"/>
            <a:endParaRPr lang="en-US"/>
          </a:p>
          <a:p>
            <a:pPr eaLnBrk="1" hangingPunct="1"/>
            <a:endParaRPr lang="en-US"/>
          </a:p>
          <a:p>
            <a:pPr eaLnBrk="1" hangingPunct="1"/>
            <a:endParaRPr lang="en-US"/>
          </a:p>
          <a:p>
            <a:pPr eaLnBrk="1" hangingPunct="1"/>
            <a:endParaRPr lang="en-US"/>
          </a:p>
          <a:p>
            <a:pPr eaLnBrk="1" hangingPunct="1"/>
            <a:r>
              <a:rPr lang="en-US"/>
              <a:t>May 15-16</a:t>
            </a:r>
          </a:p>
          <a:p>
            <a:pPr eaLnBrk="1" hangingPunct="1"/>
            <a:endParaRPr lang="en-US"/>
          </a:p>
          <a:p>
            <a:pPr eaLnBrk="1" hangingPunct="1"/>
            <a:endParaRPr lang="en-US"/>
          </a:p>
          <a:p>
            <a:pPr eaLnBrk="1" hangingPunct="1"/>
            <a:endParaRPr lang="en-US"/>
          </a:p>
          <a:p>
            <a:pPr eaLnBrk="1" hangingPunct="1"/>
            <a:r>
              <a:rPr lang="en-US"/>
              <a:t>May 29-30</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706" name="Object 2"/>
          <p:cNvGraphicFramePr>
            <a:graphicFrameLocks noChangeAspect="1"/>
          </p:cNvGraphicFramePr>
          <p:nvPr/>
        </p:nvGraphicFramePr>
        <p:xfrm>
          <a:off x="76200" y="1905000"/>
          <a:ext cx="12623800" cy="3656013"/>
        </p:xfrm>
        <a:graphic>
          <a:graphicData uri="http://schemas.openxmlformats.org/presentationml/2006/ole">
            <mc:AlternateContent xmlns:mc="http://schemas.openxmlformats.org/markup-compatibility/2006">
              <mc:Choice xmlns:v="urn:schemas-microsoft-com:vml" Requires="v">
                <p:oleObj spid="_x0000_s72721" name="Document" r:id="rId4" imgW="5608392" imgH="1600308" progId="Word.Document.8">
                  <p:embed/>
                </p:oleObj>
              </mc:Choice>
              <mc:Fallback>
                <p:oleObj name="Document" r:id="rId4" imgW="5608392" imgH="1600308"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905000"/>
                        <a:ext cx="12623800" cy="365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2707" name="Text Box 3"/>
          <p:cNvSpPr txBox="1">
            <a:spLocks noChangeArrowheads="1"/>
          </p:cNvSpPr>
          <p:nvPr/>
        </p:nvSpPr>
        <p:spPr bwMode="auto">
          <a:xfrm>
            <a:off x="1520825" y="5181600"/>
            <a:ext cx="57181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i="1"/>
              <a:t>r</a:t>
            </a:r>
            <a:r>
              <a:rPr lang="en-US" i="1" baseline="30000"/>
              <a:t>2</a:t>
            </a:r>
            <a:r>
              <a:rPr lang="en-US"/>
              <a:t> = 1 - var(misfits)/var(observations). </a:t>
            </a:r>
          </a:p>
        </p:txBody>
      </p:sp>
      <p:sp>
        <p:nvSpPr>
          <p:cNvPr id="72708" name="Rectangle 4"/>
          <p:cNvSpPr>
            <a:spLocks noGrp="1" noChangeArrowheads="1"/>
          </p:cNvSpPr>
          <p:nvPr>
            <p:ph type="title" idx="4294967295"/>
          </p:nvPr>
        </p:nvSpPr>
        <p:spPr>
          <a:xfrm>
            <a:off x="685800" y="381000"/>
            <a:ext cx="7772400" cy="1143000"/>
          </a:xfrm>
        </p:spPr>
        <p:txBody>
          <a:bodyPr/>
          <a:lstStyle/>
          <a:p>
            <a:pPr eaLnBrk="1" hangingPunct="1"/>
            <a:r>
              <a:rPr lang="en-US" smtClean="0"/>
              <a:t>Quantitative skill evaluation: regional hindcast simulations</a:t>
            </a:r>
          </a:p>
        </p:txBody>
      </p:sp>
      <p:sp>
        <p:nvSpPr>
          <p:cNvPr id="72709" name="Text Box 5"/>
          <p:cNvSpPr txBox="1">
            <a:spLocks noChangeArrowheads="1"/>
          </p:cNvSpPr>
          <p:nvPr/>
        </p:nvSpPr>
        <p:spPr bwMode="auto">
          <a:xfrm>
            <a:off x="5638800" y="6238875"/>
            <a:ext cx="28098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Stock et al. (2005)</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2035175" y="838200"/>
          <a:ext cx="4899025" cy="5932488"/>
        </p:xfrm>
        <a:graphic>
          <a:graphicData uri="http://schemas.openxmlformats.org/presentationml/2006/ole">
            <mc:AlternateContent xmlns:mc="http://schemas.openxmlformats.org/markup-compatibility/2006">
              <mc:Choice xmlns:v="urn:schemas-microsoft-com:vml" Requires="v">
                <p:oleObj spid="_x0000_s4111" name="Document" r:id="rId4" imgW="5248656" imgH="6626352" progId="Word.Document.8">
                  <p:embed/>
                </p:oleObj>
              </mc:Choice>
              <mc:Fallback>
                <p:oleObj name="Document" r:id="rId4" imgW="5248656" imgH="6626352"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b="4140"/>
                      <a:stretch>
                        <a:fillRect/>
                      </a:stretch>
                    </p:blipFill>
                    <p:spPr bwMode="auto">
                      <a:xfrm>
                        <a:off x="2035175" y="838200"/>
                        <a:ext cx="4899025" cy="593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099" name="Rectangle 3"/>
          <p:cNvSpPr>
            <a:spLocks noGrp="1" noChangeArrowheads="1"/>
          </p:cNvSpPr>
          <p:nvPr>
            <p:ph type="title" idx="4294967295"/>
          </p:nvPr>
        </p:nvSpPr>
        <p:spPr>
          <a:xfrm>
            <a:off x="685800" y="-152400"/>
            <a:ext cx="7772400" cy="1143000"/>
          </a:xfrm>
        </p:spPr>
        <p:txBody>
          <a:bodyPr/>
          <a:lstStyle/>
          <a:p>
            <a:pPr eaLnBrk="1" hangingPunct="1"/>
            <a:r>
              <a:rPr lang="en-US" smtClean="0"/>
              <a:t>Life Cycle of </a:t>
            </a:r>
            <a:r>
              <a:rPr lang="en-US" i="1" smtClean="0"/>
              <a:t>Alexandrium</a:t>
            </a:r>
            <a:r>
              <a:rPr lang="en-US" smtClean="0"/>
              <a:t>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0"/>
            <a:ext cx="7772400" cy="1143000"/>
          </a:xfrm>
        </p:spPr>
        <p:txBody>
          <a:bodyPr/>
          <a:lstStyle/>
          <a:p>
            <a:pPr eaLnBrk="1" hangingPunct="1"/>
            <a:r>
              <a:rPr lang="en-US" sz="4000" smtClean="0"/>
              <a:t>Cyst abundance and toxicity </a:t>
            </a:r>
            <a:br>
              <a:rPr lang="en-US" sz="4000" smtClean="0"/>
            </a:br>
            <a:r>
              <a:rPr lang="en-US" sz="4000" smtClean="0"/>
              <a:t>2005-2009: r=-0.93</a:t>
            </a:r>
          </a:p>
        </p:txBody>
      </p:sp>
      <p:pic>
        <p:nvPicPr>
          <p:cNvPr id="35843" name="Picture 4" descr="cyst_vs_toxic_final_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85800" y="1219200"/>
            <a:ext cx="7632700" cy="548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6934200" y="1600200"/>
            <a:ext cx="712788" cy="449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p:nvPr/>
        </p:nvSpPr>
        <p:spPr>
          <a:xfrm>
            <a:off x="6424613" y="4267200"/>
            <a:ext cx="738187" cy="838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6477000" y="4114800"/>
            <a:ext cx="738188" cy="838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 name="Straight Connector 4"/>
          <p:cNvCxnSpPr/>
          <p:nvPr/>
        </p:nvCxnSpPr>
        <p:spPr>
          <a:xfrm flipV="1">
            <a:off x="6424613" y="2819400"/>
            <a:ext cx="1222375" cy="228600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543800" y="2743200"/>
            <a:ext cx="152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2010_forecas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7950" y="-347663"/>
            <a:ext cx="9180513" cy="694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3"/>
          <p:cNvSpPr txBox="1">
            <a:spLocks noChangeArrowheads="1"/>
          </p:cNvSpPr>
          <p:nvPr/>
        </p:nvSpPr>
        <p:spPr bwMode="auto">
          <a:xfrm>
            <a:off x="844550" y="92075"/>
            <a:ext cx="76168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r>
              <a:rPr lang="en-US" sz="2400" b="1">
                <a:solidFill>
                  <a:srgbClr val="3333CC"/>
                </a:solidFill>
                <a:latin typeface="Palatino Linotype" pitchFamily="18" charset="0"/>
              </a:rPr>
              <a:t>Surface wind field and simulated </a:t>
            </a:r>
            <a:r>
              <a:rPr lang="en-US" sz="2400" b="1" i="1">
                <a:solidFill>
                  <a:srgbClr val="3333CC"/>
                </a:solidFill>
                <a:latin typeface="Palatino Linotype" pitchFamily="18" charset="0"/>
              </a:rPr>
              <a:t>A. fundyense</a:t>
            </a:r>
            <a:r>
              <a:rPr lang="en-US" sz="2400" b="1">
                <a:solidFill>
                  <a:srgbClr val="3333CC"/>
                </a:solidFill>
                <a:latin typeface="Palatino Linotype" pitchFamily="18" charset="0"/>
              </a:rPr>
              <a:t> bloom</a:t>
            </a:r>
          </a:p>
          <a:p>
            <a:pPr algn="ctr" eaLnBrk="1" hangingPunct="1"/>
            <a:r>
              <a:rPr lang="en-US" sz="2400" b="1">
                <a:solidFill>
                  <a:srgbClr val="3333CC"/>
                </a:solidFill>
                <a:latin typeface="Palatino Linotype" pitchFamily="18" charset="0"/>
              </a:rPr>
              <a:t>from each of scenario simulations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800" y="0"/>
            <a:ext cx="7772400" cy="1143000"/>
          </a:xfrm>
        </p:spPr>
        <p:txBody>
          <a:bodyPr/>
          <a:lstStyle/>
          <a:p>
            <a:pPr eaLnBrk="1" hangingPunct="1"/>
            <a:r>
              <a:rPr lang="en-US" sz="4000" smtClean="0"/>
              <a:t>Cyst abundance and toxicity </a:t>
            </a:r>
            <a:br>
              <a:rPr lang="en-US" sz="4000" smtClean="0"/>
            </a:br>
            <a:r>
              <a:rPr lang="en-US" sz="4000" smtClean="0"/>
              <a:t>2005-2009: r=-0.93</a:t>
            </a:r>
          </a:p>
        </p:txBody>
      </p:sp>
      <p:pic>
        <p:nvPicPr>
          <p:cNvPr id="36867" name="Picture 4" descr="cyst_vs_toxic_final_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85800" y="1219200"/>
            <a:ext cx="7632700" cy="548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77" descr="10forecast_3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1828800"/>
            <a:ext cx="2286000"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178" descr="10forecast_18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2286000"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179" descr="10forecast_2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828800"/>
            <a:ext cx="2286000"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180" descr="10forecast_3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828800"/>
            <a:ext cx="228600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181" descr="oc460_surf_live_counts"/>
          <p:cNvPicPr>
            <a:picLocks noChangeAspect="1" noChangeArrowheads="1"/>
          </p:cNvPicPr>
          <p:nvPr/>
        </p:nvPicPr>
        <p:blipFill>
          <a:blip r:embed="rId6" cstate="print">
            <a:extLst>
              <a:ext uri="{28A0092B-C50C-407E-A947-70E740481C1C}">
                <a14:useLocalDpi xmlns:a14="http://schemas.microsoft.com/office/drawing/2010/main" val="0"/>
              </a:ext>
            </a:extLst>
          </a:blip>
          <a:srcRect t="2" b="27800"/>
          <a:stretch>
            <a:fillRect/>
          </a:stretch>
        </p:blipFill>
        <p:spPr bwMode="auto">
          <a:xfrm>
            <a:off x="0" y="3398838"/>
            <a:ext cx="2286000"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182" descr="en476_surf_live_counts"/>
          <p:cNvPicPr>
            <a:picLocks noChangeAspect="1" noChangeArrowheads="1"/>
          </p:cNvPicPr>
          <p:nvPr/>
        </p:nvPicPr>
        <p:blipFill>
          <a:blip r:embed="rId7" cstate="print">
            <a:extLst>
              <a:ext uri="{28A0092B-C50C-407E-A947-70E740481C1C}">
                <a14:useLocalDpi xmlns:a14="http://schemas.microsoft.com/office/drawing/2010/main" val="0"/>
              </a:ext>
            </a:extLst>
          </a:blip>
          <a:srcRect b="28947"/>
          <a:stretch>
            <a:fillRect/>
          </a:stretch>
        </p:blipFill>
        <p:spPr bwMode="auto">
          <a:xfrm>
            <a:off x="2286000" y="3405188"/>
            <a:ext cx="2286000"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183" descr="oc465_surf_live_counts"/>
          <p:cNvPicPr>
            <a:picLocks noChangeAspect="1" noChangeArrowheads="1"/>
          </p:cNvPicPr>
          <p:nvPr/>
        </p:nvPicPr>
        <p:blipFill>
          <a:blip r:embed="rId8" cstate="print">
            <a:extLst>
              <a:ext uri="{28A0092B-C50C-407E-A947-70E740481C1C}">
                <a14:useLocalDpi xmlns:a14="http://schemas.microsoft.com/office/drawing/2010/main" val="0"/>
              </a:ext>
            </a:extLst>
          </a:blip>
          <a:srcRect b="28831"/>
          <a:stretch>
            <a:fillRect/>
          </a:stretch>
        </p:blipFill>
        <p:spPr bwMode="auto">
          <a:xfrm>
            <a:off x="4572000" y="3429000"/>
            <a:ext cx="2286000"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184" descr="oc467_surf_live_counts"/>
          <p:cNvPicPr>
            <a:picLocks noChangeAspect="1" noChangeArrowheads="1"/>
          </p:cNvPicPr>
          <p:nvPr/>
        </p:nvPicPr>
        <p:blipFill>
          <a:blip r:embed="rId9" cstate="print">
            <a:extLst>
              <a:ext uri="{28A0092B-C50C-407E-A947-70E740481C1C}">
                <a14:useLocalDpi xmlns:a14="http://schemas.microsoft.com/office/drawing/2010/main" val="0"/>
              </a:ext>
            </a:extLst>
          </a:blip>
          <a:srcRect b="28947"/>
          <a:stretch>
            <a:fillRect/>
          </a:stretch>
        </p:blipFill>
        <p:spPr bwMode="auto">
          <a:xfrm>
            <a:off x="6858000" y="3429000"/>
            <a:ext cx="2286000"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2" name="Text Box 185"/>
          <p:cNvSpPr txBox="1">
            <a:spLocks noChangeArrowheads="1"/>
          </p:cNvSpPr>
          <p:nvPr/>
        </p:nvSpPr>
        <p:spPr bwMode="auto">
          <a:xfrm>
            <a:off x="76200" y="1428750"/>
            <a:ext cx="86836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000">
                <a:latin typeface="Arial" charset="0"/>
              </a:rPr>
              <a:t>Model: May 5                      June 1                     July 1                      Aug 1</a:t>
            </a:r>
          </a:p>
        </p:txBody>
      </p:sp>
      <p:sp>
        <p:nvSpPr>
          <p:cNvPr id="38923" name="Rectangle 186"/>
          <p:cNvSpPr>
            <a:spLocks noGrp="1" noChangeArrowheads="1"/>
          </p:cNvSpPr>
          <p:nvPr>
            <p:ph type="title" idx="4294967295"/>
          </p:nvPr>
        </p:nvSpPr>
        <p:spPr>
          <a:xfrm>
            <a:off x="685800" y="76200"/>
            <a:ext cx="7772400" cy="1143000"/>
          </a:xfrm>
        </p:spPr>
        <p:txBody>
          <a:bodyPr/>
          <a:lstStyle/>
          <a:p>
            <a:pPr eaLnBrk="1" hangingPunct="1"/>
            <a:r>
              <a:rPr lang="en-US" sz="4000" smtClean="0"/>
              <a:t>2010 Model – Data Comparisons</a:t>
            </a:r>
          </a:p>
        </p:txBody>
      </p:sp>
      <p:sp>
        <p:nvSpPr>
          <p:cNvPr id="38924" name="Text Box 185"/>
          <p:cNvSpPr txBox="1">
            <a:spLocks noChangeArrowheads="1"/>
          </p:cNvSpPr>
          <p:nvPr/>
        </p:nvSpPr>
        <p:spPr bwMode="auto">
          <a:xfrm>
            <a:off x="76200" y="5543550"/>
            <a:ext cx="84550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000">
                <a:latin typeface="Arial" charset="0"/>
              </a:rPr>
              <a:t>Obs: May 5                       June 1                      July 1                        Aug 1</a:t>
            </a:r>
          </a:p>
        </p:txBody>
      </p:sp>
      <p:sp>
        <p:nvSpPr>
          <p:cNvPr id="2" name="Rectangle 1"/>
          <p:cNvSpPr/>
          <p:nvPr/>
        </p:nvSpPr>
        <p:spPr>
          <a:xfrm>
            <a:off x="838200" y="2590800"/>
            <a:ext cx="914400" cy="533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a:off x="3200400" y="2590800"/>
            <a:ext cx="914400" cy="533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5486400" y="2590800"/>
            <a:ext cx="914400" cy="533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p:nvSpPr>
        <p:spPr>
          <a:xfrm>
            <a:off x="7620000" y="2590800"/>
            <a:ext cx="914400" cy="533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p:cNvSpPr/>
          <p:nvPr/>
        </p:nvSpPr>
        <p:spPr>
          <a:xfrm>
            <a:off x="914400" y="4900613"/>
            <a:ext cx="9906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p:cNvSpPr/>
          <p:nvPr/>
        </p:nvSpPr>
        <p:spPr>
          <a:xfrm>
            <a:off x="3184525" y="4876800"/>
            <a:ext cx="9906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a:xfrm>
            <a:off x="5486400" y="4900613"/>
            <a:ext cx="9906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20"/>
          <p:cNvSpPr/>
          <p:nvPr/>
        </p:nvSpPr>
        <p:spPr>
          <a:xfrm>
            <a:off x="7769225" y="4906963"/>
            <a:ext cx="9906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0" y="-228600"/>
            <a:ext cx="9144000" cy="1219200"/>
          </a:xfrm>
        </p:spPr>
        <p:txBody>
          <a:bodyPr/>
          <a:lstStyle/>
          <a:p>
            <a:pPr eaLnBrk="1" hangingPunct="1"/>
            <a:r>
              <a:rPr lang="en-US" sz="4000" smtClean="0"/>
              <a:t>Why did the 2010 bloom not materialize?</a:t>
            </a:r>
          </a:p>
        </p:txBody>
      </p:sp>
      <p:pic>
        <p:nvPicPr>
          <p:cNvPr id="39939" name="Picture 4" descr="GOM_2010_2008_and_mooring_v6"/>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766763" y="762000"/>
            <a:ext cx="7920037" cy="594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GOM_2003_2010_TS_v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602297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p:cNvSpPr>
            <a:spLocks noGrp="1" noChangeArrowheads="1"/>
          </p:cNvSpPr>
          <p:nvPr>
            <p:ph type="title" idx="4294967295"/>
          </p:nvPr>
        </p:nvSpPr>
        <p:spPr>
          <a:xfrm>
            <a:off x="0" y="-30163"/>
            <a:ext cx="9144000" cy="1096963"/>
          </a:xfrm>
        </p:spPr>
        <p:txBody>
          <a:bodyPr/>
          <a:lstStyle/>
          <a:p>
            <a:pPr eaLnBrk="1" hangingPunct="1"/>
            <a:r>
              <a:rPr lang="en-US" sz="3600" smtClean="0"/>
              <a:t>Springtime TS Variability 2003-2010</a:t>
            </a:r>
          </a:p>
        </p:txBody>
      </p:sp>
      <p:grpSp>
        <p:nvGrpSpPr>
          <p:cNvPr id="2" name="Group 1"/>
          <p:cNvGrpSpPr>
            <a:grpSpLocks/>
          </p:cNvGrpSpPr>
          <p:nvPr/>
        </p:nvGrpSpPr>
        <p:grpSpPr bwMode="auto">
          <a:xfrm>
            <a:off x="2819400" y="3352800"/>
            <a:ext cx="6400800" cy="3200400"/>
            <a:chOff x="2819400" y="3352800"/>
            <a:chExt cx="6400800" cy="3200400"/>
          </a:xfrm>
        </p:grpSpPr>
        <p:sp>
          <p:nvSpPr>
            <p:cNvPr id="40965" name="Text Box 4"/>
            <p:cNvSpPr txBox="1">
              <a:spLocks noChangeArrowheads="1"/>
            </p:cNvSpPr>
            <p:nvPr/>
          </p:nvSpPr>
          <p:spPr bwMode="auto">
            <a:xfrm>
              <a:off x="6400800" y="3352800"/>
              <a:ext cx="28194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000">
                  <a:latin typeface="Arial" charset="0"/>
                </a:rPr>
                <a:t>2010 Deep water end-member outside the envelope of prior observations 2003-2009</a:t>
              </a:r>
            </a:p>
            <a:p>
              <a:pPr eaLnBrk="1" hangingPunct="1"/>
              <a:endParaRPr lang="en-US" sz="2000">
                <a:latin typeface="Arial" charset="0"/>
              </a:endParaRPr>
            </a:p>
            <a:p>
              <a:pPr eaLnBrk="1" hangingPunct="1"/>
              <a:endParaRPr lang="en-US" sz="2000">
                <a:latin typeface="Arial" charset="0"/>
              </a:endParaRPr>
            </a:p>
            <a:p>
              <a:pPr eaLnBrk="1" hangingPunct="1"/>
              <a:r>
                <a:rPr lang="en-US" sz="2000">
                  <a:latin typeface="Arial" charset="0"/>
                </a:rPr>
                <a:t>2010 MIW fresher than all but 2005, when MIW was colder</a:t>
              </a:r>
            </a:p>
          </p:txBody>
        </p:sp>
        <p:sp>
          <p:nvSpPr>
            <p:cNvPr id="40966" name="Oval 5"/>
            <p:cNvSpPr>
              <a:spLocks noChangeArrowheads="1"/>
            </p:cNvSpPr>
            <p:nvPr/>
          </p:nvSpPr>
          <p:spPr bwMode="auto">
            <a:xfrm>
              <a:off x="3962400" y="4175125"/>
              <a:ext cx="533400" cy="549275"/>
            </a:xfrm>
            <a:prstGeom prst="ellipse">
              <a:avLst/>
            </a:prstGeom>
            <a:noFill/>
            <a:ln w="38100">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67" name="Line 6"/>
            <p:cNvSpPr>
              <a:spLocks noChangeShapeType="1"/>
            </p:cNvSpPr>
            <p:nvPr/>
          </p:nvSpPr>
          <p:spPr bwMode="auto">
            <a:xfrm flipH="1">
              <a:off x="4495800" y="4175125"/>
              <a:ext cx="1905000" cy="244475"/>
            </a:xfrm>
            <a:prstGeom prst="line">
              <a:avLst/>
            </a:prstGeom>
            <a:noFill/>
            <a:ln w="381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68" name="Oval 7"/>
            <p:cNvSpPr>
              <a:spLocks noChangeArrowheads="1"/>
            </p:cNvSpPr>
            <p:nvPr/>
          </p:nvSpPr>
          <p:spPr bwMode="auto">
            <a:xfrm>
              <a:off x="2819400" y="5105400"/>
              <a:ext cx="533400" cy="533400"/>
            </a:xfrm>
            <a:prstGeom prst="ellipse">
              <a:avLst/>
            </a:prstGeom>
            <a:noFill/>
            <a:ln w="38100">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69" name="Line 8"/>
            <p:cNvSpPr>
              <a:spLocks noChangeShapeType="1"/>
            </p:cNvSpPr>
            <p:nvPr/>
          </p:nvSpPr>
          <p:spPr bwMode="auto">
            <a:xfrm flipH="1" flipV="1">
              <a:off x="3352800" y="5486400"/>
              <a:ext cx="3048000" cy="457200"/>
            </a:xfrm>
            <a:prstGeom prst="line">
              <a:avLst/>
            </a:prstGeom>
            <a:noFill/>
            <a:ln w="381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70" name="TextBox 1"/>
            <p:cNvSpPr txBox="1">
              <a:spLocks noChangeArrowheads="1"/>
            </p:cNvSpPr>
            <p:nvPr/>
          </p:nvSpPr>
          <p:spPr bwMode="auto">
            <a:xfrm>
              <a:off x="3589338" y="3667125"/>
              <a:ext cx="16684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solidFill>
                    <a:srgbClr val="FF0000"/>
                  </a:solidFill>
                </a:rPr>
                <a:t>Red: 2010</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85800" y="0"/>
            <a:ext cx="7772400" cy="1143000"/>
          </a:xfrm>
        </p:spPr>
        <p:txBody>
          <a:bodyPr/>
          <a:lstStyle/>
          <a:p>
            <a:pPr eaLnBrk="1" hangingPunct="1"/>
            <a:r>
              <a:rPr lang="en-US" sz="4000" dirty="0" smtClean="0"/>
              <a:t>Interannual variations in T-S</a:t>
            </a:r>
            <a:br>
              <a:rPr lang="en-US" sz="4000" dirty="0" smtClean="0"/>
            </a:br>
            <a:r>
              <a:rPr lang="en-US" sz="4000" dirty="0" smtClean="0"/>
              <a:t>2008 vs. 2010</a:t>
            </a:r>
          </a:p>
        </p:txBody>
      </p:sp>
      <p:pic>
        <p:nvPicPr>
          <p:cNvPr id="62467" name="Picture 6" descr="GOM_2008_2010_TS_v4"/>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228600" y="1600200"/>
            <a:ext cx="8686800" cy="47181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WGOM_oc460_oc445_nu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143000"/>
            <a:ext cx="43910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3"/>
          <p:cNvSpPr>
            <a:spLocks noGrp="1" noChangeArrowheads="1"/>
          </p:cNvSpPr>
          <p:nvPr>
            <p:ph type="title" idx="4294967295"/>
          </p:nvPr>
        </p:nvSpPr>
        <p:spPr>
          <a:xfrm>
            <a:off x="0" y="76200"/>
            <a:ext cx="9296400" cy="1020763"/>
          </a:xfrm>
        </p:spPr>
        <p:txBody>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WGOM Nutrients – 2008 </a:t>
            </a:r>
            <a:r>
              <a:rPr lang="en-US" b="1" dirty="0" err="1">
                <a:solidFill>
                  <a:srgbClr val="FFFF00"/>
                </a:solidFill>
                <a:effectLst>
                  <a:outerShdw blurRad="38100" dist="38100" dir="2700000" algn="tl">
                    <a:srgbClr val="000000">
                      <a:alpha val="43137"/>
                    </a:srgbClr>
                  </a:outerShdw>
                </a:effectLst>
                <a:latin typeface="Arial"/>
                <a:cs typeface="Arial"/>
              </a:rPr>
              <a:t>vs</a:t>
            </a:r>
            <a:r>
              <a:rPr lang="en-US" b="1" dirty="0">
                <a:solidFill>
                  <a:srgbClr val="FFFF00"/>
                </a:solidFill>
                <a:effectLst>
                  <a:outerShdw blurRad="38100" dist="38100" dir="2700000" algn="tl">
                    <a:srgbClr val="000000">
                      <a:alpha val="43137"/>
                    </a:srgbClr>
                  </a:outerShdw>
                </a:effectLst>
                <a:latin typeface="Arial"/>
                <a:cs typeface="Arial"/>
              </a:rPr>
              <a:t> 2010</a:t>
            </a:r>
          </a:p>
        </p:txBody>
      </p:sp>
      <p:sp>
        <p:nvSpPr>
          <p:cNvPr id="29700" name="Text Box 4"/>
          <p:cNvSpPr txBox="1">
            <a:spLocks noChangeArrowheads="1"/>
          </p:cNvSpPr>
          <p:nvPr/>
        </p:nvSpPr>
        <p:spPr bwMode="auto">
          <a:xfrm>
            <a:off x="76200" y="3321050"/>
            <a:ext cx="2057400" cy="708025"/>
          </a:xfrm>
          <a:prstGeom prst="rect">
            <a:avLst/>
          </a:prstGeom>
          <a:solidFill>
            <a:schemeClr val="tx1"/>
          </a:solidFill>
          <a:ln w="9525">
            <a:noFill/>
            <a:miter lim="800000"/>
            <a:headEnd/>
            <a:tailEnd/>
          </a:ln>
          <a:effectLst/>
        </p:spPr>
        <p:txBody>
          <a:bodyPr wrap="square">
            <a:spAutoFit/>
          </a:bodyPr>
          <a:lstStyle/>
          <a:p>
            <a:pPr>
              <a:defRPr/>
            </a:pPr>
            <a:r>
              <a:rPr lang="en-US" sz="2000" b="1" dirty="0">
                <a:solidFill>
                  <a:srgbClr val="0000FF"/>
                </a:solidFill>
                <a:effectLst>
                  <a:outerShdw blurRad="38100" dist="38100" dir="2700000" algn="tl">
                    <a:srgbClr val="000000">
                      <a:alpha val="43137"/>
                    </a:srgbClr>
                  </a:outerShdw>
                </a:effectLst>
                <a:latin typeface="Arial"/>
                <a:cs typeface="Arial"/>
              </a:rPr>
              <a:t>Early May 2008</a:t>
            </a:r>
          </a:p>
          <a:p>
            <a:pPr>
              <a:defRPr/>
            </a:pPr>
            <a:r>
              <a:rPr lang="en-US" sz="2000" b="1" dirty="0">
                <a:solidFill>
                  <a:srgbClr val="FF0000"/>
                </a:solidFill>
                <a:effectLst>
                  <a:outerShdw blurRad="38100" dist="38100" dir="2700000" algn="tl">
                    <a:srgbClr val="000000">
                      <a:alpha val="43137"/>
                    </a:srgbClr>
                  </a:outerShdw>
                </a:effectLst>
                <a:latin typeface="Arial"/>
                <a:cs typeface="Arial"/>
              </a:rPr>
              <a:t>Early May 2010</a:t>
            </a:r>
          </a:p>
        </p:txBody>
      </p:sp>
      <p:sp>
        <p:nvSpPr>
          <p:cNvPr id="2" name="TextBox 1"/>
          <p:cNvSpPr txBox="1"/>
          <p:nvPr/>
        </p:nvSpPr>
        <p:spPr>
          <a:xfrm>
            <a:off x="6629400" y="5903893"/>
            <a:ext cx="2495107" cy="954107"/>
          </a:xfrm>
          <a:prstGeom prst="rect">
            <a:avLst/>
          </a:prstGeom>
          <a:noFill/>
        </p:spPr>
        <p:txBody>
          <a:bodyPr wrap="none" rtlCol="0">
            <a:spAutoFit/>
          </a:bodyPr>
          <a:lstStyle/>
          <a:p>
            <a:r>
              <a:rPr lang="en-US" dirty="0" smtClean="0"/>
              <a:t>Dave Townsend</a:t>
            </a:r>
          </a:p>
          <a:p>
            <a:r>
              <a:rPr lang="en-US" dirty="0" smtClean="0"/>
              <a:t>Maura Thomas</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descr="gom_month_no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00" y="609600"/>
            <a:ext cx="830897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Rectangle 2"/>
          <p:cNvSpPr>
            <a:spLocks noGrp="1" noChangeArrowheads="1"/>
          </p:cNvSpPr>
          <p:nvPr>
            <p:ph type="title" idx="4294967295"/>
          </p:nvPr>
        </p:nvSpPr>
        <p:spPr>
          <a:xfrm>
            <a:off x="0" y="-533400"/>
            <a:ext cx="8991600" cy="1676400"/>
          </a:xfrm>
        </p:spPr>
        <p:txBody>
          <a:bodyPr/>
          <a:lstStyle/>
          <a:p>
            <a:pPr>
              <a:defRPr/>
            </a:pPr>
            <a:r>
              <a:rPr lang="en-US" sz="4000" b="1" dirty="0">
                <a:solidFill>
                  <a:srgbClr val="FFFF00"/>
                </a:solidFill>
                <a:effectLst>
                  <a:outerShdw blurRad="38100" dist="38100" dir="2700000" algn="tl">
                    <a:srgbClr val="000000">
                      <a:alpha val="43137"/>
                    </a:srgbClr>
                  </a:outerShdw>
                </a:effectLst>
                <a:latin typeface="Arial"/>
                <a:cs typeface="Arial"/>
              </a:rPr>
              <a:t>MODIS Ocean Color Observations</a:t>
            </a:r>
          </a:p>
        </p:txBody>
      </p:sp>
      <p:sp>
        <p:nvSpPr>
          <p:cNvPr id="19460" name="Text Box 4"/>
          <p:cNvSpPr txBox="1">
            <a:spLocks noChangeArrowheads="1"/>
          </p:cNvSpPr>
          <p:nvPr/>
        </p:nvSpPr>
        <p:spPr bwMode="auto">
          <a:xfrm>
            <a:off x="3429000" y="4876800"/>
            <a:ext cx="2151063" cy="708025"/>
          </a:xfrm>
          <a:prstGeom prst="rect">
            <a:avLst/>
          </a:prstGeom>
          <a:noFill/>
          <a:ln w="9525">
            <a:noFill/>
            <a:miter lim="800000"/>
            <a:headEnd/>
            <a:tailEnd/>
          </a:ln>
          <a:effectLst/>
        </p:spPr>
        <p:txBody>
          <a:bodyPr wrap="none">
            <a:spAutoFit/>
          </a:bodyPr>
          <a:lstStyle/>
          <a:p>
            <a:pPr marL="457200" indent="-457200">
              <a:defRPr/>
            </a:pPr>
            <a:r>
              <a:rPr lang="en-US" sz="2000" b="1" i="1" dirty="0">
                <a:solidFill>
                  <a:schemeClr val="bg2"/>
                </a:solidFill>
                <a:effectLst>
                  <a:outerShdw blurRad="38100" dist="38100" dir="2700000" algn="tl">
                    <a:srgbClr val="000000">
                      <a:alpha val="43137"/>
                    </a:srgbClr>
                  </a:outerShdw>
                </a:effectLst>
                <a:latin typeface="Arial"/>
                <a:cs typeface="Arial"/>
              </a:rPr>
              <a:t>A. fundyense</a:t>
            </a:r>
            <a:r>
              <a:rPr lang="en-US" sz="2000" b="1" dirty="0">
                <a:solidFill>
                  <a:schemeClr val="bg2"/>
                </a:solidFill>
                <a:effectLst>
                  <a:outerShdw blurRad="38100" dist="38100" dir="2700000" algn="tl">
                    <a:srgbClr val="000000">
                      <a:alpha val="43137"/>
                    </a:srgbClr>
                  </a:outerShdw>
                </a:effectLst>
                <a:latin typeface="Arial"/>
                <a:cs typeface="Arial"/>
              </a:rPr>
              <a:t> </a:t>
            </a:r>
          </a:p>
          <a:p>
            <a:pPr marL="457200" indent="-457200">
              <a:defRPr/>
            </a:pPr>
            <a:r>
              <a:rPr lang="en-US" sz="2000" b="1" dirty="0">
                <a:solidFill>
                  <a:schemeClr val="bg2"/>
                </a:solidFill>
                <a:effectLst>
                  <a:outerShdw blurRad="38100" dist="38100" dir="2700000" algn="tl">
                    <a:srgbClr val="000000">
                      <a:alpha val="43137"/>
                    </a:srgbClr>
                  </a:outerShdw>
                </a:effectLst>
                <a:latin typeface="Arial"/>
                <a:cs typeface="Arial"/>
              </a:rPr>
              <a:t>growing season</a:t>
            </a:r>
          </a:p>
        </p:txBody>
      </p:sp>
      <p:sp>
        <p:nvSpPr>
          <p:cNvPr id="19461" name="Line 5"/>
          <p:cNvSpPr>
            <a:spLocks noChangeAspect="1" noChangeShapeType="1"/>
          </p:cNvSpPr>
          <p:nvPr/>
        </p:nvSpPr>
        <p:spPr bwMode="auto">
          <a:xfrm>
            <a:off x="3505200" y="5562600"/>
            <a:ext cx="1828800" cy="1588"/>
          </a:xfrm>
          <a:prstGeom prst="line">
            <a:avLst/>
          </a:prstGeom>
          <a:noFill/>
          <a:ln w="76200" cap="flat" cmpd="sng" algn="ctr">
            <a:solidFill>
              <a:schemeClr val="bg2"/>
            </a:solidFill>
            <a:prstDash val="solid"/>
            <a:round/>
            <a:headEnd type="none" w="med" len="med"/>
            <a:tailEnd type="triangle" w="med" len="med"/>
          </a:ln>
          <a:effectLst/>
        </p:spPr>
        <p:txBody>
          <a:bodyPr/>
          <a:lstStyle/>
          <a:p>
            <a:pPr>
              <a:defRPr/>
            </a:pPr>
            <a:endParaRPr lang="en-US" b="1" dirty="0">
              <a:effectLst>
                <a:outerShdw blurRad="38100" dist="38100" dir="2700000" algn="tl">
                  <a:srgbClr val="000000">
                    <a:alpha val="43137"/>
                  </a:srgbClr>
                </a:outerShdw>
              </a:effectLst>
              <a:latin typeface="Arial"/>
              <a:cs typeface="Arial"/>
            </a:endParaRPr>
          </a:p>
        </p:txBody>
      </p:sp>
      <p:pic>
        <p:nvPicPr>
          <p:cNvPr id="43014" name="Picture 7" descr="gom_are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9988" y="609600"/>
            <a:ext cx="2741612" cy="259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81000" y="6096000"/>
            <a:ext cx="8610600" cy="1200150"/>
          </a:xfrm>
          <a:prstGeom prst="rect">
            <a:avLst/>
          </a:prstGeom>
          <a:noFill/>
        </p:spPr>
        <p:txBody>
          <a:bodyPr>
            <a:spAutoFit/>
          </a:bodyPr>
          <a:lstStyle/>
          <a:p>
            <a:pPr>
              <a:defRPr/>
            </a:pPr>
            <a:r>
              <a:rPr lang="en-US" sz="2400" b="1" dirty="0">
                <a:solidFill>
                  <a:srgbClr val="000000"/>
                </a:solidFill>
                <a:effectLst>
                  <a:outerShdw blurRad="38100" dist="38100" dir="2700000" algn="tl">
                    <a:srgbClr val="000000">
                      <a:alpha val="43137"/>
                    </a:srgbClr>
                  </a:outerShdw>
                </a:effectLst>
                <a:latin typeface="Arial"/>
                <a:cs typeface="Arial"/>
              </a:rPr>
              <a:t>Spring 2010 phytoplankton bloom started earlier, was more </a:t>
            </a:r>
            <a:r>
              <a:rPr lang="en-US" sz="2400" b="1" dirty="0" smtClean="0">
                <a:solidFill>
                  <a:srgbClr val="000000"/>
                </a:solidFill>
                <a:effectLst>
                  <a:outerShdw blurRad="38100" dist="38100" dir="2700000" algn="tl">
                    <a:srgbClr val="000000">
                      <a:alpha val="43137"/>
                    </a:srgbClr>
                  </a:outerShdw>
                </a:effectLst>
                <a:latin typeface="Arial"/>
                <a:cs typeface="Arial"/>
              </a:rPr>
              <a:t>intense, </a:t>
            </a:r>
            <a:r>
              <a:rPr lang="en-US" sz="2400" b="1" dirty="0">
                <a:solidFill>
                  <a:srgbClr val="000000"/>
                </a:solidFill>
                <a:effectLst>
                  <a:outerShdw blurRad="38100" dist="38100" dir="2700000" algn="tl">
                    <a:srgbClr val="000000">
                      <a:alpha val="43137"/>
                    </a:srgbClr>
                  </a:outerShdw>
                </a:effectLst>
                <a:latin typeface="Arial"/>
                <a:cs typeface="Arial"/>
              </a:rPr>
              <a:t>and crashed earlier than usual</a:t>
            </a:r>
          </a:p>
          <a:p>
            <a:pPr>
              <a:defRPr/>
            </a:pPr>
            <a:endParaRPr lang="en-US" sz="2400" b="1" dirty="0">
              <a:solidFill>
                <a:srgbClr val="000000"/>
              </a:solidFill>
              <a:effectLst>
                <a:outerShdw blurRad="38100" dist="38100" dir="2700000" algn="tl">
                  <a:srgbClr val="000000">
                    <a:alpha val="43137"/>
                  </a:srgbClr>
                </a:outerShdw>
              </a:effectLst>
              <a:latin typeface="Arial"/>
              <a:cs typeface="Arial"/>
            </a:endParaRPr>
          </a:p>
        </p:txBody>
      </p:sp>
      <p:sp>
        <p:nvSpPr>
          <p:cNvPr id="8" name="TextBox 7"/>
          <p:cNvSpPr txBox="1"/>
          <p:nvPr/>
        </p:nvSpPr>
        <p:spPr>
          <a:xfrm>
            <a:off x="4343400" y="2057400"/>
            <a:ext cx="985838" cy="523875"/>
          </a:xfrm>
          <a:prstGeom prst="rect">
            <a:avLst/>
          </a:prstGeom>
          <a:noFill/>
        </p:spPr>
        <p:txBody>
          <a:bodyPr wrap="none">
            <a:spAutoFit/>
          </a:bodyPr>
          <a:lstStyle/>
          <a:p>
            <a:pPr>
              <a:defRPr/>
            </a:pPr>
            <a:r>
              <a:rPr lang="en-US" b="1" dirty="0">
                <a:solidFill>
                  <a:schemeClr val="bg2"/>
                </a:solidFill>
                <a:effectLst>
                  <a:outerShdw blurRad="38100" dist="38100" dir="2700000" algn="tl">
                    <a:srgbClr val="000000">
                      <a:alpha val="43137"/>
                    </a:srgbClr>
                  </a:outerShdw>
                </a:effectLst>
                <a:latin typeface="Arial"/>
                <a:cs typeface="Arial"/>
              </a:rPr>
              <a:t>2010</a:t>
            </a:r>
          </a:p>
        </p:txBody>
      </p:sp>
      <p:sp>
        <p:nvSpPr>
          <p:cNvPr id="9" name="Left Arrow 8"/>
          <p:cNvSpPr/>
          <p:nvPr/>
        </p:nvSpPr>
        <p:spPr bwMode="auto">
          <a:xfrm rot="20237380">
            <a:off x="3492500" y="2516188"/>
            <a:ext cx="914400" cy="150812"/>
          </a:xfrm>
          <a:prstGeom prst="leftArrow">
            <a:avLst/>
          </a:prstGeom>
          <a:solidFill>
            <a:schemeClr val="bg2"/>
          </a:solidFill>
          <a:ln w="9525" cap="flat" cmpd="sng" algn="ctr">
            <a:solidFill>
              <a:srgbClr val="FF0000"/>
            </a:solidFill>
            <a:prstDash val="solid"/>
            <a:round/>
            <a:headEnd type="none" w="med" len="med"/>
            <a:tailEnd type="none" w="med" len="med"/>
          </a:ln>
          <a:effectLst/>
        </p:spPr>
        <p:txBody>
          <a:bodyPr/>
          <a:lstStyle/>
          <a:p>
            <a:pPr eaLnBrk="0" hangingPunct="0">
              <a:defRPr/>
            </a:pPr>
            <a:endParaRPr lang="en-US" sz="2400" b="1" dirty="0">
              <a:solidFill>
                <a:schemeClr val="bg2"/>
              </a:solidFill>
              <a:effectLst>
                <a:outerShdw blurRad="38100" dist="38100" dir="2700000" algn="tl">
                  <a:srgbClr val="000000">
                    <a:alpha val="43137"/>
                  </a:srgbClr>
                </a:outerShdw>
              </a:effectLst>
              <a:latin typeface="Arial"/>
              <a:ea typeface="ＭＳ Ｐゴシック" pitchFamily="-106" charset="-128"/>
              <a:cs typeface="Aria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228600"/>
            <a:ext cx="8229600" cy="1143000"/>
          </a:xfrm>
        </p:spPr>
        <p:txBody>
          <a:bodyPr/>
          <a:lstStyle/>
          <a:p>
            <a:pPr eaLnBrk="1" hangingPunct="1"/>
            <a:r>
              <a:rPr lang="en-US" smtClean="0"/>
              <a:t>NERACOOS M – Jordan Basin</a:t>
            </a:r>
          </a:p>
        </p:txBody>
      </p:sp>
      <p:pic>
        <p:nvPicPr>
          <p:cNvPr id="44035" name="Picture 4" descr="m1_5frames_bw"/>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t="4732" b="3748"/>
          <a:stretch>
            <a:fillRect/>
          </a:stretch>
        </p:blipFill>
        <p:spPr>
          <a:xfrm>
            <a:off x="92075" y="771525"/>
            <a:ext cx="8959850" cy="5964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ulfmaine"/>
          <p:cNvPicPr>
            <a:picLocks noChangeAspect="1" noChangeArrowheads="1"/>
          </p:cNvPicPr>
          <p:nvPr/>
        </p:nvPicPr>
        <p:blipFill>
          <a:blip r:embed="rId3">
            <a:extLst>
              <a:ext uri="{28A0092B-C50C-407E-A947-70E740481C1C}">
                <a14:useLocalDpi xmlns:a14="http://schemas.microsoft.com/office/drawing/2010/main" val="0"/>
              </a:ext>
            </a:extLst>
          </a:blip>
          <a:srcRect l="6525" t="16141" r="5220" b="29256"/>
          <a:stretch>
            <a:fillRect/>
          </a:stretch>
        </p:blipFill>
        <p:spPr bwMode="auto">
          <a:xfrm>
            <a:off x="1239838" y="1447800"/>
            <a:ext cx="6380162"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Rectangle 3"/>
          <p:cNvSpPr>
            <a:spLocks noGrp="1" noChangeArrowheads="1"/>
          </p:cNvSpPr>
          <p:nvPr>
            <p:ph type="title" idx="4294967295"/>
          </p:nvPr>
        </p:nvSpPr>
        <p:spPr>
          <a:xfrm>
            <a:off x="0" y="-76200"/>
            <a:ext cx="9144000" cy="1066800"/>
          </a:xfrm>
        </p:spPr>
        <p:txBody>
          <a:bodyPr/>
          <a:lstStyle/>
          <a:p>
            <a:pPr eaLnBrk="1" hangingPunct="1">
              <a:defRPr/>
            </a:pPr>
            <a:r>
              <a:rPr lang="en-US" sz="3600" smtClean="0">
                <a:effectLst>
                  <a:outerShdw blurRad="38100" dist="38100" dir="2700000" algn="tl">
                    <a:srgbClr val="000000"/>
                  </a:outerShdw>
                </a:effectLst>
              </a:rPr>
              <a:t>General circulation during the stratified season</a:t>
            </a:r>
          </a:p>
        </p:txBody>
      </p:sp>
      <p:sp>
        <p:nvSpPr>
          <p:cNvPr id="5124" name="Text Box 4"/>
          <p:cNvSpPr txBox="1">
            <a:spLocks noChangeArrowheads="1"/>
          </p:cNvSpPr>
          <p:nvPr/>
        </p:nvSpPr>
        <p:spPr bwMode="auto">
          <a:xfrm>
            <a:off x="2833688" y="838200"/>
            <a:ext cx="2957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a:t>Beardsley et al. (1997)</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0" y="0"/>
            <a:ext cx="9144000" cy="1249362"/>
          </a:xfrm>
        </p:spPr>
        <p:txBody>
          <a:bodyPr/>
          <a:lstStyle/>
          <a:p>
            <a:pPr eaLnBrk="1" hangingPunct="1"/>
            <a:r>
              <a:rPr lang="en-US" sz="4000" dirty="0" smtClean="0"/>
              <a:t>NE Channel – Feb 2008 </a:t>
            </a:r>
            <a:r>
              <a:rPr lang="en-US" sz="4000" dirty="0" err="1" smtClean="0"/>
              <a:t>vs</a:t>
            </a:r>
            <a:r>
              <a:rPr lang="en-US" sz="4000" dirty="0" smtClean="0"/>
              <a:t> Feb 2010</a:t>
            </a:r>
            <a:br>
              <a:rPr lang="en-US" sz="4000" dirty="0" smtClean="0"/>
            </a:br>
            <a:r>
              <a:rPr lang="en-US" sz="4000" dirty="0" smtClean="0"/>
              <a:t>NMFS-NEFSC </a:t>
            </a:r>
            <a:r>
              <a:rPr lang="en-US" sz="4000" dirty="0" err="1" smtClean="0"/>
              <a:t>EcoMon</a:t>
            </a:r>
            <a:r>
              <a:rPr lang="en-US" sz="4000" dirty="0" smtClean="0"/>
              <a:t> hydrography</a:t>
            </a:r>
          </a:p>
        </p:txBody>
      </p:sp>
      <p:pic>
        <p:nvPicPr>
          <p:cNvPr id="45059" name="Picture 4" descr="WGOM_May_NEC_Feb_2008_2010_TS"/>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1539240" y="1371599"/>
            <a:ext cx="5486400" cy="54048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7162800" y="5943600"/>
            <a:ext cx="2018501" cy="954107"/>
          </a:xfrm>
          <a:prstGeom prst="rect">
            <a:avLst/>
          </a:prstGeom>
          <a:noFill/>
        </p:spPr>
        <p:txBody>
          <a:bodyPr wrap="none" rtlCol="0">
            <a:spAutoFit/>
          </a:bodyPr>
          <a:lstStyle/>
          <a:p>
            <a:r>
              <a:rPr lang="en-US" dirty="0" smtClean="0"/>
              <a:t>D. Mountain</a:t>
            </a:r>
          </a:p>
          <a:p>
            <a:r>
              <a:rPr lang="en-US" dirty="0" smtClean="0"/>
              <a:t>P. </a:t>
            </a:r>
            <a:r>
              <a:rPr lang="en-US" dirty="0" err="1" smtClean="0"/>
              <a:t>Fratantoni</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762000"/>
            <a:ext cx="8229600" cy="1143000"/>
          </a:xfrm>
        </p:spPr>
        <p:txBody>
          <a:bodyPr/>
          <a:lstStyle/>
          <a:p>
            <a:pPr eaLnBrk="1" hangingPunct="1"/>
            <a:r>
              <a:rPr lang="en-US" smtClean="0"/>
              <a:t>AZMP – Station 2 (Halifax)</a:t>
            </a:r>
          </a:p>
        </p:txBody>
      </p:sp>
      <p:pic>
        <p:nvPicPr>
          <p:cNvPr id="46083" name="Picture 4" descr="s2_4frames_bw"/>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175" y="2133600"/>
            <a:ext cx="9140825" cy="2881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4" name="TextBox 1"/>
          <p:cNvSpPr txBox="1">
            <a:spLocks noChangeArrowheads="1"/>
          </p:cNvSpPr>
          <p:nvPr/>
        </p:nvSpPr>
        <p:spPr bwMode="auto">
          <a:xfrm>
            <a:off x="457200" y="5410200"/>
            <a:ext cx="8434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Freshening on the Scotian Shelf detected in January 2010</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0" y="-381000"/>
            <a:ext cx="9144000" cy="1371600"/>
          </a:xfrm>
        </p:spPr>
        <p:txBody>
          <a:bodyPr/>
          <a:lstStyle/>
          <a:p>
            <a:pPr eaLnBrk="1" hangingPunct="1"/>
            <a:r>
              <a:rPr lang="en-US" sz="4000" smtClean="0"/>
              <a:t>Why was the 2010 forecast wrong?</a:t>
            </a:r>
          </a:p>
        </p:txBody>
      </p:sp>
      <p:sp>
        <p:nvSpPr>
          <p:cNvPr id="47107" name="Text Box 3"/>
          <p:cNvSpPr txBox="1">
            <a:spLocks noChangeArrowheads="1"/>
          </p:cNvSpPr>
          <p:nvPr/>
        </p:nvSpPr>
        <p:spPr bwMode="auto">
          <a:xfrm>
            <a:off x="304800" y="685800"/>
            <a:ext cx="8458200" cy="563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dirty="0"/>
              <a:t>Conditions were outside the envelope of prior observations used to construct the ensemble forecast</a:t>
            </a:r>
          </a:p>
          <a:p>
            <a:pPr eaLnBrk="1" hangingPunct="1"/>
            <a:endParaRPr lang="en-US" sz="2400" dirty="0"/>
          </a:p>
          <a:p>
            <a:pPr eaLnBrk="1" hangingPunct="1"/>
            <a:r>
              <a:rPr lang="en-US" sz="2400" dirty="0"/>
              <a:t>Water mass anomalies indicate a regional-scale change in circulation with direct influence on </a:t>
            </a:r>
            <a:r>
              <a:rPr lang="en-US" sz="2400" i="1" dirty="0" smtClean="0"/>
              <a:t>A. fundyense</a:t>
            </a:r>
            <a:r>
              <a:rPr lang="en-US" sz="2400" dirty="0" smtClean="0"/>
              <a:t> </a:t>
            </a:r>
            <a:r>
              <a:rPr lang="en-US" sz="2400" dirty="0"/>
              <a:t>niche (warmer, more stratified, lower nutrients)</a:t>
            </a:r>
          </a:p>
          <a:p>
            <a:pPr eaLnBrk="1" hangingPunct="1"/>
            <a:endParaRPr lang="en-US" sz="2400" dirty="0"/>
          </a:p>
          <a:p>
            <a:pPr eaLnBrk="1" hangingPunct="1"/>
            <a:r>
              <a:rPr lang="en-US" sz="2400" dirty="0"/>
              <a:t>Weaker-than-normal coastal current lessened </a:t>
            </a:r>
            <a:r>
              <a:rPr lang="en-US" sz="2400" i="1" dirty="0" err="1" smtClean="0"/>
              <a:t>A.fundyense</a:t>
            </a:r>
            <a:r>
              <a:rPr lang="en-US" sz="2400" dirty="0" smtClean="0"/>
              <a:t> </a:t>
            </a:r>
            <a:r>
              <a:rPr lang="en-US" sz="2400" dirty="0"/>
              <a:t>transport into WGOM and Mass Bay</a:t>
            </a:r>
          </a:p>
          <a:p>
            <a:pPr eaLnBrk="1" hangingPunct="1"/>
            <a:endParaRPr lang="en-US" sz="2400" dirty="0"/>
          </a:p>
          <a:p>
            <a:pPr eaLnBrk="1" hangingPunct="1"/>
            <a:r>
              <a:rPr lang="en-US" sz="2400" dirty="0"/>
              <a:t>Spring 2010 phytoplankton bloom more intense and crashed earlier than usual</a:t>
            </a:r>
          </a:p>
          <a:p>
            <a:pPr eaLnBrk="1" hangingPunct="1"/>
            <a:endParaRPr lang="en-US" sz="2400" dirty="0"/>
          </a:p>
          <a:p>
            <a:pPr eaLnBrk="1" hangingPunct="1"/>
            <a:r>
              <a:rPr lang="en-US" sz="2400" dirty="0"/>
              <a:t>Did earlier-than-normal nutrient depletion cause a mismatch with </a:t>
            </a:r>
            <a:r>
              <a:rPr lang="en-US" sz="2400" i="1" dirty="0" smtClean="0"/>
              <a:t>A. </a:t>
            </a:r>
            <a:r>
              <a:rPr lang="en-US" sz="2400" i="1" dirty="0" err="1" smtClean="0"/>
              <a:t>fundyense</a:t>
            </a:r>
            <a:r>
              <a:rPr lang="en-US" sz="2400" dirty="0" err="1" smtClean="0"/>
              <a:t>’s</a:t>
            </a:r>
            <a:r>
              <a:rPr lang="en-US" sz="2400" dirty="0" smtClean="0"/>
              <a:t> </a:t>
            </a:r>
            <a:r>
              <a:rPr lang="en-US" sz="2400" dirty="0"/>
              <a:t>endogenous clock?</a:t>
            </a:r>
          </a:p>
        </p:txBody>
      </p:sp>
      <p:sp>
        <p:nvSpPr>
          <p:cNvPr id="47108" name="TextBox 1"/>
          <p:cNvSpPr txBox="1">
            <a:spLocks noChangeArrowheads="1"/>
          </p:cNvSpPr>
          <p:nvPr/>
        </p:nvSpPr>
        <p:spPr bwMode="auto">
          <a:xfrm>
            <a:off x="533400" y="6334125"/>
            <a:ext cx="822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1400"/>
              <a:t>McGillicuddy, D.J., Townsend, D.W., He, R., Keafer, B.A., Kleindinst, J.L., Li , Y., Manning, J.P., Mountain, D.G., Thomas, M.A., and D.M. Anderson, 2011.  </a:t>
            </a:r>
            <a:r>
              <a:rPr lang="en-US" sz="1400" i="1"/>
              <a:t>Limnology and Oceanography</a:t>
            </a:r>
            <a:r>
              <a:rPr lang="en-US" sz="1400"/>
              <a:t>, 56(6), 2411–2426.</a:t>
            </a:r>
            <a:endParaRPr lang="en-US" sz="360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idx="4294967295"/>
          </p:nvPr>
        </p:nvSpPr>
        <p:spPr>
          <a:xfrm>
            <a:off x="0" y="427038"/>
            <a:ext cx="9144000" cy="1096962"/>
          </a:xfrm>
        </p:spPr>
        <p:txBody>
          <a:bodyPr/>
          <a:lstStyle/>
          <a:p>
            <a:r>
              <a:rPr lang="en-US" smtClean="0"/>
              <a:t>Toward ecological forecasting in the ocean: a cautionary tale from the physical climate system</a:t>
            </a:r>
          </a:p>
        </p:txBody>
      </p:sp>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2438400"/>
            <a:ext cx="9144000"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88" y="822325"/>
            <a:ext cx="2220912" cy="603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5" name="Text Box 8"/>
          <p:cNvSpPr txBox="1">
            <a:spLocks noChangeArrowheads="1"/>
          </p:cNvSpPr>
          <p:nvPr/>
        </p:nvSpPr>
        <p:spPr bwMode="auto">
          <a:xfrm>
            <a:off x="2971800" y="685800"/>
            <a:ext cx="52720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000"/>
              <a:t>Ji et al. (1996) </a:t>
            </a:r>
            <a:r>
              <a:rPr lang="en-US" sz="2000" i="1"/>
              <a:t>Journal of Climate </a:t>
            </a:r>
            <a:r>
              <a:rPr lang="en-US" sz="2000" b="1"/>
              <a:t>9</a:t>
            </a:r>
            <a:r>
              <a:rPr lang="en-US" sz="2000"/>
              <a:t>, 3105-3120.</a:t>
            </a:r>
          </a:p>
        </p:txBody>
      </p:sp>
      <p:grpSp>
        <p:nvGrpSpPr>
          <p:cNvPr id="49156" name="Group 8"/>
          <p:cNvGrpSpPr>
            <a:grpSpLocks/>
          </p:cNvGrpSpPr>
          <p:nvPr/>
        </p:nvGrpSpPr>
        <p:grpSpPr bwMode="auto">
          <a:xfrm>
            <a:off x="3962400" y="1143000"/>
            <a:ext cx="4953000" cy="4181475"/>
            <a:chOff x="3962376" y="1143000"/>
            <a:chExt cx="4953024" cy="4180820"/>
          </a:xfrm>
        </p:grpSpPr>
        <p:pic>
          <p:nvPicPr>
            <p:cNvPr id="491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2878" y="1143000"/>
              <a:ext cx="3102522" cy="374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7" name="TextBox 2"/>
            <p:cNvSpPr txBox="1">
              <a:spLocks noChangeAspect="1"/>
            </p:cNvSpPr>
            <p:nvPr/>
          </p:nvSpPr>
          <p:spPr bwMode="auto">
            <a:xfrm>
              <a:off x="3962376" y="2514600"/>
              <a:ext cx="15192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r>
                <a:rPr lang="en-US"/>
                <a:t>Correlation </a:t>
              </a:r>
            </a:p>
            <a:p>
              <a:pPr algn="ctr" eaLnBrk="1" hangingPunct="1"/>
              <a:r>
                <a:rPr lang="en-US"/>
                <a:t>(forecast, obs)</a:t>
              </a:r>
            </a:p>
          </p:txBody>
        </p:sp>
        <p:sp>
          <p:nvSpPr>
            <p:cNvPr id="49168" name="TextBox 10"/>
            <p:cNvSpPr txBox="1">
              <a:spLocks noChangeAspect="1"/>
            </p:cNvSpPr>
            <p:nvPr/>
          </p:nvSpPr>
          <p:spPr bwMode="auto">
            <a:xfrm>
              <a:off x="5598664" y="4800600"/>
              <a:ext cx="29370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r>
                <a:rPr lang="en-US"/>
                <a:t>         Lag (months)</a:t>
              </a:r>
            </a:p>
          </p:txBody>
        </p:sp>
        <p:sp>
          <p:nvSpPr>
            <p:cNvPr id="49169" name="TextBox 11"/>
            <p:cNvSpPr txBox="1">
              <a:spLocks noChangeAspect="1"/>
            </p:cNvSpPr>
            <p:nvPr/>
          </p:nvSpPr>
          <p:spPr bwMode="auto">
            <a:xfrm>
              <a:off x="6869408" y="1371564"/>
              <a:ext cx="1741191" cy="5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r>
                <a:rPr lang="en-US">
                  <a:solidFill>
                    <a:schemeClr val="bg2"/>
                  </a:solidFill>
                </a:rPr>
                <a:t>1982-1992</a:t>
              </a:r>
            </a:p>
          </p:txBody>
        </p:sp>
        <p:sp>
          <p:nvSpPr>
            <p:cNvPr id="49170" name="TextBox 12"/>
            <p:cNvSpPr txBox="1">
              <a:spLocks noChangeAspect="1"/>
            </p:cNvSpPr>
            <p:nvPr/>
          </p:nvSpPr>
          <p:spPr bwMode="auto">
            <a:xfrm>
              <a:off x="6934190" y="3667385"/>
              <a:ext cx="1741191" cy="5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r>
                <a:rPr lang="en-US">
                  <a:solidFill>
                    <a:schemeClr val="bg2"/>
                  </a:solidFill>
                </a:rPr>
                <a:t>1992-1995</a:t>
              </a:r>
            </a:p>
          </p:txBody>
        </p:sp>
      </p:grpSp>
      <p:sp>
        <p:nvSpPr>
          <p:cNvPr id="4" name="Title 3"/>
          <p:cNvSpPr>
            <a:spLocks noGrp="1"/>
          </p:cNvSpPr>
          <p:nvPr>
            <p:ph type="title" idx="4294967295"/>
          </p:nvPr>
        </p:nvSpPr>
        <p:spPr>
          <a:xfrm>
            <a:off x="0" y="-304800"/>
            <a:ext cx="9067800" cy="1173163"/>
          </a:xfrm>
        </p:spPr>
        <p:txBody>
          <a:bodyPr/>
          <a:lstStyle/>
          <a:p>
            <a:pPr eaLnBrk="1" hangingPunct="1">
              <a:defRPr/>
            </a:pPr>
            <a:r>
              <a:rPr lang="en-US" sz="3200" kern="1200" dirty="0" smtClean="0">
                <a:solidFill>
                  <a:schemeClr val="tx1"/>
                </a:solidFill>
                <a:latin typeface="Calibri"/>
                <a:ea typeface="+mn-ea"/>
                <a:cs typeface="+mn-cs"/>
              </a:rPr>
              <a:t>Regime shifts can change the underlying dynamics</a:t>
            </a:r>
            <a:endParaRPr lang="en-US" sz="6600" dirty="0" smtClean="0">
              <a:solidFill>
                <a:schemeClr val="tx1"/>
              </a:solidFill>
            </a:endParaRPr>
          </a:p>
        </p:txBody>
      </p:sp>
      <p:cxnSp>
        <p:nvCxnSpPr>
          <p:cNvPr id="6" name="Straight Connector 5"/>
          <p:cNvCxnSpPr/>
          <p:nvPr/>
        </p:nvCxnSpPr>
        <p:spPr>
          <a:xfrm flipH="1">
            <a:off x="838200" y="2514600"/>
            <a:ext cx="1752600"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49159" name="Group 7"/>
          <p:cNvGrpSpPr>
            <a:grpSpLocks/>
          </p:cNvGrpSpPr>
          <p:nvPr/>
        </p:nvGrpSpPr>
        <p:grpSpPr bwMode="auto">
          <a:xfrm>
            <a:off x="2667000" y="2286000"/>
            <a:ext cx="390525" cy="4343400"/>
            <a:chOff x="2209800" y="2286000"/>
            <a:chExt cx="389850" cy="4343400"/>
          </a:xfrm>
        </p:grpSpPr>
        <p:sp>
          <p:nvSpPr>
            <p:cNvPr id="49161" name="TextBox 6"/>
            <p:cNvSpPr txBox="1">
              <a:spLocks noChangeArrowheads="1"/>
            </p:cNvSpPr>
            <p:nvPr/>
          </p:nvSpPr>
          <p:spPr bwMode="auto">
            <a:xfrm>
              <a:off x="2209800" y="6260068"/>
              <a:ext cx="389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W</a:t>
              </a:r>
            </a:p>
          </p:txBody>
        </p:sp>
        <p:sp>
          <p:nvSpPr>
            <p:cNvPr id="49162" name="TextBox 17"/>
            <p:cNvSpPr txBox="1">
              <a:spLocks noChangeArrowheads="1"/>
            </p:cNvSpPr>
            <p:nvPr/>
          </p:nvSpPr>
          <p:spPr bwMode="auto">
            <a:xfrm>
              <a:off x="2209800" y="2286000"/>
              <a:ext cx="389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W</a:t>
              </a:r>
            </a:p>
          </p:txBody>
        </p:sp>
        <p:sp>
          <p:nvSpPr>
            <p:cNvPr id="49163" name="TextBox 18"/>
            <p:cNvSpPr txBox="1">
              <a:spLocks noChangeArrowheads="1"/>
            </p:cNvSpPr>
            <p:nvPr/>
          </p:nvSpPr>
          <p:spPr bwMode="auto">
            <a:xfrm>
              <a:off x="2209800" y="4267200"/>
              <a:ext cx="389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W</a:t>
              </a:r>
            </a:p>
          </p:txBody>
        </p:sp>
        <p:sp>
          <p:nvSpPr>
            <p:cNvPr id="49164" name="TextBox 19"/>
            <p:cNvSpPr txBox="1">
              <a:spLocks noChangeArrowheads="1"/>
            </p:cNvSpPr>
            <p:nvPr/>
          </p:nvSpPr>
          <p:spPr bwMode="auto">
            <a:xfrm>
              <a:off x="2209800" y="5193268"/>
              <a:ext cx="3080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C</a:t>
              </a:r>
            </a:p>
          </p:txBody>
        </p:sp>
        <p:sp>
          <p:nvSpPr>
            <p:cNvPr id="49165" name="TextBox 20"/>
            <p:cNvSpPr txBox="1">
              <a:spLocks noChangeArrowheads="1"/>
            </p:cNvSpPr>
            <p:nvPr/>
          </p:nvSpPr>
          <p:spPr bwMode="auto">
            <a:xfrm>
              <a:off x="2209800" y="3657600"/>
              <a:ext cx="3080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C</a:t>
              </a:r>
            </a:p>
          </p:txBody>
        </p:sp>
      </p:grpSp>
      <p:sp>
        <p:nvSpPr>
          <p:cNvPr id="49160" name="TextBox 22"/>
          <p:cNvSpPr txBox="1">
            <a:spLocks noChangeArrowheads="1"/>
          </p:cNvSpPr>
          <p:nvPr/>
        </p:nvSpPr>
        <p:spPr bwMode="auto">
          <a:xfrm>
            <a:off x="3962400" y="5781675"/>
            <a:ext cx="51609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000"/>
              <a:t>Chen et al. (1995) </a:t>
            </a:r>
            <a:r>
              <a:rPr lang="en-US" sz="2000" i="1"/>
              <a:t>Science</a:t>
            </a:r>
            <a:r>
              <a:rPr lang="en-US" sz="2000"/>
              <a:t> </a:t>
            </a:r>
            <a:r>
              <a:rPr lang="en-US" sz="2000" b="1"/>
              <a:t>269</a:t>
            </a:r>
            <a:r>
              <a:rPr lang="en-US" sz="2000"/>
              <a:t>, 1699-1702.  An improved procedure for El Nino forecasting: implications for predictability.</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3971925"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9" name="Picture 2"/>
          <p:cNvPicPr>
            <a:picLocks noChangeAspect="1" noChangeArrowheads="1"/>
          </p:cNvPicPr>
          <p:nvPr/>
        </p:nvPicPr>
        <p:blipFill>
          <a:blip r:embed="rId4">
            <a:extLst>
              <a:ext uri="{28A0092B-C50C-407E-A947-70E740481C1C}">
                <a14:useLocalDpi xmlns:a14="http://schemas.microsoft.com/office/drawing/2010/main" val="0"/>
              </a:ext>
            </a:extLst>
          </a:blip>
          <a:srcRect l="5853"/>
          <a:stretch>
            <a:fillRect/>
          </a:stretch>
        </p:blipFill>
        <p:spPr bwMode="auto">
          <a:xfrm>
            <a:off x="3670300" y="2819400"/>
            <a:ext cx="54737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6581775"/>
            <a:ext cx="19812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1" name="TextBox 4"/>
          <p:cNvSpPr txBox="1">
            <a:spLocks noChangeArrowheads="1"/>
          </p:cNvSpPr>
          <p:nvPr/>
        </p:nvSpPr>
        <p:spPr bwMode="auto">
          <a:xfrm>
            <a:off x="76200" y="5581650"/>
            <a:ext cx="2644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1800"/>
              <a:t>Chen et al. (2004) </a:t>
            </a:r>
            <a:r>
              <a:rPr lang="en-US" sz="1800" i="1"/>
              <a:t>Nature</a:t>
            </a:r>
            <a:r>
              <a:rPr lang="en-US" sz="1800"/>
              <a:t> </a:t>
            </a:r>
            <a:r>
              <a:rPr lang="en-US" sz="1800" b="1"/>
              <a:t>428</a:t>
            </a:r>
            <a:r>
              <a:rPr lang="en-US" sz="1800"/>
              <a:t>, 733-736.  Predictability of El Nino over the last 148 years. </a:t>
            </a:r>
          </a:p>
        </p:txBody>
      </p:sp>
      <p:sp>
        <p:nvSpPr>
          <p:cNvPr id="3" name="Title 2"/>
          <p:cNvSpPr>
            <a:spLocks noGrp="1"/>
          </p:cNvSpPr>
          <p:nvPr>
            <p:ph type="title" idx="4294967295"/>
          </p:nvPr>
        </p:nvSpPr>
        <p:spPr>
          <a:xfrm>
            <a:off x="4038600" y="990600"/>
            <a:ext cx="5105400" cy="1905000"/>
          </a:xfrm>
        </p:spPr>
        <p:txBody>
          <a:bodyPr>
            <a:normAutofit fontScale="90000"/>
          </a:bodyPr>
          <a:lstStyle/>
          <a:p>
            <a:pPr eaLnBrk="1" hangingPunct="1">
              <a:defRPr/>
            </a:pPr>
            <a:r>
              <a:rPr lang="en-US" kern="1200" dirty="0" smtClean="0">
                <a:solidFill>
                  <a:schemeClr val="tx1"/>
                </a:solidFill>
                <a:latin typeface="Calibri"/>
                <a:ea typeface="+mn-ea"/>
                <a:cs typeface="+mn-cs"/>
              </a:rPr>
              <a:t>Changing dynamics can lead to variations in predictability</a:t>
            </a:r>
            <a:r>
              <a:rPr lang="en-US" sz="8800" dirty="0" smtClean="0">
                <a:solidFill>
                  <a:schemeClr val="tx1"/>
                </a:solidFill>
              </a:rPr>
              <a:t/>
            </a:r>
            <a:br>
              <a:rPr lang="en-US" sz="8800" dirty="0" smtClean="0">
                <a:solidFill>
                  <a:schemeClr val="tx1"/>
                </a:solidFill>
              </a:rPr>
            </a:br>
            <a:endParaRPr lang="en-US" sz="8800" dirty="0"/>
          </a:p>
        </p:txBody>
      </p:sp>
      <p:sp>
        <p:nvSpPr>
          <p:cNvPr id="50183" name="TextBox 6"/>
          <p:cNvSpPr txBox="1">
            <a:spLocks noChangeAspect="1"/>
          </p:cNvSpPr>
          <p:nvPr/>
        </p:nvSpPr>
        <p:spPr bwMode="auto">
          <a:xfrm>
            <a:off x="1828800" y="4267200"/>
            <a:ext cx="1519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r>
              <a:rPr lang="en-US"/>
              <a:t>Correlation </a:t>
            </a:r>
          </a:p>
          <a:p>
            <a:pPr algn="ctr" eaLnBrk="1" hangingPunct="1"/>
            <a:r>
              <a:rPr lang="en-US"/>
              <a:t>(forecast, obs)</a:t>
            </a:r>
          </a:p>
        </p:txBody>
      </p:sp>
      <p:sp>
        <p:nvSpPr>
          <p:cNvPr id="9" name="TextBox 8"/>
          <p:cNvSpPr txBox="1"/>
          <p:nvPr/>
        </p:nvSpPr>
        <p:spPr>
          <a:xfrm>
            <a:off x="410225" y="238780"/>
            <a:ext cx="3714100" cy="276999"/>
          </a:xfrm>
          <a:prstGeom prst="rect">
            <a:avLst/>
          </a:prstGeom>
          <a:noFill/>
        </p:spPr>
        <p:txBody>
          <a:bodyPr wrap="square" rtlCol="0">
            <a:spAutoFit/>
          </a:bodyPr>
          <a:lstStyle/>
          <a:p>
            <a:r>
              <a:rPr lang="en-US" sz="1200" dirty="0" smtClean="0">
                <a:solidFill>
                  <a:srgbClr val="FF0000"/>
                </a:solidFill>
              </a:rPr>
              <a:t>Monthly analysis                                 </a:t>
            </a:r>
            <a:r>
              <a:rPr lang="en-US" sz="1200" dirty="0" smtClean="0">
                <a:solidFill>
                  <a:schemeClr val="bg1">
                    <a:lumMod val="75000"/>
                  </a:schemeClr>
                </a:solidFill>
              </a:rPr>
              <a:t>LDEO5 6-mo lead</a:t>
            </a:r>
            <a:endParaRPr lang="en-US" sz="12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Box 1"/>
          <p:cNvSpPr txBox="1">
            <a:spLocks noChangeArrowheads="1"/>
          </p:cNvSpPr>
          <p:nvPr/>
        </p:nvSpPr>
        <p:spPr bwMode="auto">
          <a:xfrm>
            <a:off x="457200" y="838200"/>
            <a:ext cx="79359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buFont typeface="Arial" charset="0"/>
              <a:buChar char="•"/>
            </a:pPr>
            <a:r>
              <a:rPr lang="en-US"/>
              <a:t>Long-term observational networks are essential</a:t>
            </a:r>
          </a:p>
          <a:p>
            <a:pPr eaLnBrk="1" hangingPunct="1">
              <a:buFont typeface="Arial" charset="0"/>
              <a:buChar char="•"/>
            </a:pPr>
            <a:r>
              <a:rPr lang="en-US"/>
              <a:t>Data assimilation to keep models on track</a:t>
            </a:r>
          </a:p>
          <a:p>
            <a:pPr eaLnBrk="1" hangingPunct="1">
              <a:buFont typeface="Arial" charset="0"/>
              <a:buChar char="•"/>
            </a:pPr>
            <a:r>
              <a:rPr lang="en-US"/>
              <a:t>Process studies to understand changing dynamics </a:t>
            </a:r>
          </a:p>
        </p:txBody>
      </p:sp>
      <p:sp>
        <p:nvSpPr>
          <p:cNvPr id="51203" name="Title 2"/>
          <p:cNvSpPr>
            <a:spLocks noGrp="1"/>
          </p:cNvSpPr>
          <p:nvPr>
            <p:ph type="title" idx="4294967295"/>
          </p:nvPr>
        </p:nvSpPr>
        <p:spPr>
          <a:xfrm>
            <a:off x="457200" y="-228600"/>
            <a:ext cx="8229600" cy="1143000"/>
          </a:xfrm>
        </p:spPr>
        <p:txBody>
          <a:bodyPr/>
          <a:lstStyle/>
          <a:p>
            <a:r>
              <a:rPr lang="en-US" smtClean="0"/>
              <a:t>Looking forward</a:t>
            </a:r>
          </a:p>
        </p:txBody>
      </p:sp>
      <p:sp>
        <p:nvSpPr>
          <p:cNvPr id="51204" name="TextBox 3"/>
          <p:cNvSpPr txBox="1">
            <a:spLocks noChangeArrowheads="1"/>
          </p:cNvSpPr>
          <p:nvPr/>
        </p:nvSpPr>
        <p:spPr bwMode="auto">
          <a:xfrm>
            <a:off x="17463" y="5334000"/>
            <a:ext cx="91265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i="1" dirty="0"/>
              <a:t>Coordinated interdisciplinary process studies of the scale of ECOHAB / GLOBEC are needed to understand </a:t>
            </a:r>
            <a:r>
              <a:rPr lang="en-US" i="1" dirty="0" smtClean="0"/>
              <a:t>ecological dynamics </a:t>
            </a:r>
            <a:r>
              <a:rPr lang="en-US" i="1" dirty="0"/>
              <a:t>on local, regional, and global scales.</a:t>
            </a:r>
          </a:p>
        </p:txBody>
      </p:sp>
      <p:pic>
        <p:nvPicPr>
          <p:cNvPr id="51205" name="Picture 2" descr="C:\Documents and Settings\Dennis McGillicuddy\My Documents\figures\globec\targetpp.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2544763"/>
            <a:ext cx="4141788"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4" descr="Pop_Dynamics"/>
          <p:cNvPicPr>
            <a:picLocks noChangeAspect="1" noChangeArrowheads="1"/>
          </p:cNvPicPr>
          <p:nvPr/>
        </p:nvPicPr>
        <p:blipFill rotWithShape="1">
          <a:blip r:embed="rId4">
            <a:extLst>
              <a:ext uri="{28A0092B-C50C-407E-A947-70E740481C1C}">
                <a14:useLocalDpi xmlns:a14="http://schemas.microsoft.com/office/drawing/2010/main" val="0"/>
              </a:ext>
            </a:extLst>
          </a:blip>
          <a:srcRect t="7576"/>
          <a:stretch/>
        </p:blipFill>
        <p:spPr bwMode="auto">
          <a:xfrm>
            <a:off x="685800" y="2438400"/>
            <a:ext cx="336654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4200" y="2463800"/>
            <a:ext cx="914400" cy="889000"/>
          </a:xfrm>
          <a:prstGeom prst="rect">
            <a:avLst/>
          </a:prstGeom>
          <a:noFill/>
          <a:ln w="381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p:txBody>
          <a:bodyPr/>
          <a:lstStyle/>
          <a:p>
            <a:pPr eaLnBrk="1" hangingPunct="1"/>
            <a:r>
              <a:rPr lang="en-US" smtClean="0"/>
              <a:t>End</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685800" y="-152400"/>
            <a:ext cx="7772400" cy="1143000"/>
          </a:xfrm>
        </p:spPr>
        <p:txBody>
          <a:bodyPr/>
          <a:lstStyle/>
          <a:p>
            <a:pPr eaLnBrk="1" hangingPunct="1"/>
            <a:r>
              <a:rPr lang="en-US" smtClean="0"/>
              <a:t>ECOHAB-GOM Observations</a:t>
            </a:r>
          </a:p>
        </p:txBody>
      </p:sp>
      <p:pic>
        <p:nvPicPr>
          <p:cNvPr id="6147" name="Picture 3" descr="FIG-4_June-Alex-B_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838200"/>
            <a:ext cx="34274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4"/>
          <p:cNvSpPr txBox="1">
            <a:spLocks noChangeArrowheads="1"/>
          </p:cNvSpPr>
          <p:nvPr/>
        </p:nvSpPr>
        <p:spPr bwMode="auto">
          <a:xfrm>
            <a:off x="76200" y="5943600"/>
            <a:ext cx="21971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a:t>Townsend et al. </a:t>
            </a:r>
          </a:p>
          <a:p>
            <a:pPr eaLnBrk="1" hangingPunct="1"/>
            <a:r>
              <a:rPr lang="en-US" sz="2400"/>
              <a:t>       (2001)</a:t>
            </a:r>
          </a:p>
        </p:txBody>
      </p:sp>
      <p:pic>
        <p:nvPicPr>
          <p:cNvPr id="6149" name="Picture 5" descr="(FIG-5)July-Alex-B&amp;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2362200"/>
            <a:ext cx="3427413"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descr="(FIG-6)August-Alex-B&amp;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3963988"/>
            <a:ext cx="3427413"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Text Box 7"/>
          <p:cNvSpPr txBox="1">
            <a:spLocks noChangeArrowheads="1"/>
          </p:cNvSpPr>
          <p:nvPr/>
        </p:nvSpPr>
        <p:spPr bwMode="auto">
          <a:xfrm>
            <a:off x="3886200" y="1244600"/>
            <a:ext cx="5338763"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buFontTx/>
              <a:buAutoNum type="arabicParenR"/>
            </a:pPr>
            <a:r>
              <a:rPr lang="en-US"/>
              <a:t>Gulf-wide </a:t>
            </a:r>
          </a:p>
          <a:p>
            <a:pPr eaLnBrk="1" hangingPunct="1"/>
            <a:r>
              <a:rPr lang="en-US"/>
              <a:t>     distribution</a:t>
            </a:r>
          </a:p>
          <a:p>
            <a:pPr eaLnBrk="1" hangingPunct="1"/>
            <a:endParaRPr lang="en-US"/>
          </a:p>
          <a:p>
            <a:pPr eaLnBrk="1" hangingPunct="1"/>
            <a:r>
              <a:rPr lang="en-US"/>
              <a:t>          2) Association with coastal</a:t>
            </a:r>
          </a:p>
          <a:p>
            <a:pPr eaLnBrk="1" hangingPunct="1"/>
            <a:r>
              <a:rPr lang="en-US"/>
              <a:t>               current</a:t>
            </a:r>
          </a:p>
          <a:p>
            <a:pPr eaLnBrk="1" hangingPunct="1"/>
            <a:endParaRPr lang="en-US"/>
          </a:p>
          <a:p>
            <a:pPr eaLnBrk="1" hangingPunct="1"/>
            <a:r>
              <a:rPr lang="en-US"/>
              <a:t>                    3) Center of mass </a:t>
            </a:r>
          </a:p>
          <a:p>
            <a:pPr eaLnBrk="1" hangingPunct="1"/>
            <a:r>
              <a:rPr lang="en-US"/>
              <a:t>                         shifts west-to-east</a:t>
            </a:r>
          </a:p>
          <a:p>
            <a:pPr eaLnBrk="1" hangingPunct="1"/>
            <a:r>
              <a:rPr lang="en-US"/>
              <a:t>	                    as season progresses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title" idx="4294967295"/>
          </p:nvPr>
        </p:nvSpPr>
        <p:spPr>
          <a:xfrm>
            <a:off x="762000" y="838200"/>
            <a:ext cx="7772400" cy="1143000"/>
          </a:xfrm>
        </p:spPr>
        <p:txBody>
          <a:bodyPr/>
          <a:lstStyle/>
          <a:p>
            <a:pPr eaLnBrk="1" hangingPunct="1"/>
            <a:r>
              <a:rPr lang="en-US" smtClean="0"/>
              <a:t>Population dynamics of Alexandrium spp.</a:t>
            </a:r>
          </a:p>
        </p:txBody>
      </p:sp>
      <p:pic>
        <p:nvPicPr>
          <p:cNvPr id="8195" name="Picture 4" descr="Pop_Dynam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113" y="303213"/>
            <a:ext cx="7089775" cy="625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685800" y="-304800"/>
            <a:ext cx="7772400" cy="1143000"/>
          </a:xfrm>
        </p:spPr>
        <p:txBody>
          <a:bodyPr/>
          <a:lstStyle/>
          <a:p>
            <a:pPr eaLnBrk="1" hangingPunct="1"/>
            <a:r>
              <a:rPr lang="en-US" sz="3200" i="1" smtClean="0"/>
              <a:t>Alexandrium</a:t>
            </a:r>
            <a:r>
              <a:rPr lang="en-US" sz="3200" smtClean="0"/>
              <a:t> Population Dynamics Model</a:t>
            </a:r>
          </a:p>
        </p:txBody>
      </p:sp>
      <p:graphicFrame>
        <p:nvGraphicFramePr>
          <p:cNvPr id="9219" name="Object 3"/>
          <p:cNvGraphicFramePr>
            <a:graphicFrameLocks noChangeAspect="1"/>
          </p:cNvGraphicFramePr>
          <p:nvPr/>
        </p:nvGraphicFramePr>
        <p:xfrm>
          <a:off x="3113088" y="1219200"/>
          <a:ext cx="2678112" cy="2289175"/>
        </p:xfrm>
        <a:graphic>
          <a:graphicData uri="http://schemas.openxmlformats.org/presentationml/2006/ole">
            <mc:AlternateContent xmlns:mc="http://schemas.openxmlformats.org/markup-compatibility/2006">
              <mc:Choice xmlns:v="urn:schemas-microsoft-com:vml" Requires="v">
                <p:oleObj spid="_x0000_s9253" name="Bitmap Image" r:id="rId4" imgW="3142857" imgH="2685714" progId="Paint.Picture">
                  <p:embed/>
                </p:oleObj>
              </mc:Choice>
              <mc:Fallback>
                <p:oleObj name="Bitmap Image" r:id="rId4" imgW="3142857" imgH="2685714" progId="Paint.Pictur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3088" y="1219200"/>
                        <a:ext cx="2678112"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0" name="Text Box 4"/>
          <p:cNvSpPr txBox="1">
            <a:spLocks noChangeArrowheads="1"/>
          </p:cNvSpPr>
          <p:nvPr/>
        </p:nvSpPr>
        <p:spPr bwMode="auto">
          <a:xfrm>
            <a:off x="357188" y="517525"/>
            <a:ext cx="23098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000"/>
              <a:t>Cyst Dist. (# / cm^2)</a:t>
            </a:r>
          </a:p>
        </p:txBody>
      </p:sp>
      <p:sp>
        <p:nvSpPr>
          <p:cNvPr id="9221" name="Text Box 5"/>
          <p:cNvSpPr txBox="1">
            <a:spLocks noChangeArrowheads="1"/>
          </p:cNvSpPr>
          <p:nvPr/>
        </p:nvSpPr>
        <p:spPr bwMode="auto">
          <a:xfrm>
            <a:off x="3352800" y="762000"/>
            <a:ext cx="21097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000"/>
              <a:t>Endogenous Clock</a:t>
            </a:r>
          </a:p>
        </p:txBody>
      </p:sp>
      <p:sp>
        <p:nvSpPr>
          <p:cNvPr id="9222" name="Text Box 6"/>
          <p:cNvSpPr txBox="1">
            <a:spLocks noChangeArrowheads="1"/>
          </p:cNvSpPr>
          <p:nvPr/>
        </p:nvSpPr>
        <p:spPr bwMode="auto">
          <a:xfrm>
            <a:off x="990600" y="4022725"/>
            <a:ext cx="1946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000"/>
              <a:t>Growth (per day)</a:t>
            </a:r>
          </a:p>
        </p:txBody>
      </p:sp>
      <p:graphicFrame>
        <p:nvGraphicFramePr>
          <p:cNvPr id="9223" name="Object 7"/>
          <p:cNvGraphicFramePr>
            <a:graphicFrameLocks noChangeAspect="1"/>
          </p:cNvGraphicFramePr>
          <p:nvPr/>
        </p:nvGraphicFramePr>
        <p:xfrm>
          <a:off x="5984875" y="1219200"/>
          <a:ext cx="3006725" cy="2127250"/>
        </p:xfrm>
        <a:graphic>
          <a:graphicData uri="http://schemas.openxmlformats.org/presentationml/2006/ole">
            <mc:AlternateContent xmlns:mc="http://schemas.openxmlformats.org/markup-compatibility/2006">
              <mc:Choice xmlns:v="urn:schemas-microsoft-com:vml" Requires="v">
                <p:oleObj spid="_x0000_s9254" name="Bitmap Image" r:id="rId6" imgW="4001058" imgH="2828571" progId="Paint.Picture">
                  <p:embed/>
                </p:oleObj>
              </mc:Choice>
              <mc:Fallback>
                <p:oleObj name="Bitmap Image" r:id="rId6" imgW="4001058" imgH="2828571" progId="Paint.Picture">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4875" y="1219200"/>
                        <a:ext cx="3006725"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4" name="Text Box 8"/>
          <p:cNvSpPr txBox="1">
            <a:spLocks noChangeArrowheads="1"/>
          </p:cNvSpPr>
          <p:nvPr/>
        </p:nvSpPr>
        <p:spPr bwMode="auto">
          <a:xfrm>
            <a:off x="6324600" y="762000"/>
            <a:ext cx="22748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000"/>
              <a:t>Germ. rate (% / day)</a:t>
            </a:r>
          </a:p>
        </p:txBody>
      </p:sp>
      <p:sp>
        <p:nvSpPr>
          <p:cNvPr id="9225" name="Text Box 9"/>
          <p:cNvSpPr txBox="1">
            <a:spLocks noChangeArrowheads="1"/>
          </p:cNvSpPr>
          <p:nvPr/>
        </p:nvSpPr>
        <p:spPr bwMode="auto">
          <a:xfrm>
            <a:off x="3657600" y="4495800"/>
            <a:ext cx="5476875"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a:t>Growth =  min ( f(PAR) , g(T,S,nutrients) )</a:t>
            </a:r>
          </a:p>
          <a:p>
            <a:pPr eaLnBrk="1" hangingPunct="1"/>
            <a:endParaRPr lang="en-US" sz="2400"/>
          </a:p>
          <a:p>
            <a:pPr eaLnBrk="1" hangingPunct="1"/>
            <a:r>
              <a:rPr lang="en-US" sz="2400"/>
              <a:t>Upward swimming 10 m/day</a:t>
            </a:r>
          </a:p>
          <a:p>
            <a:pPr eaLnBrk="1" hangingPunct="1"/>
            <a:endParaRPr lang="en-US" sz="2400"/>
          </a:p>
          <a:p>
            <a:pPr eaLnBrk="1" hangingPunct="1"/>
            <a:r>
              <a:rPr lang="en-US" sz="2400"/>
              <a:t>“Mortality” = 0.1 per day</a:t>
            </a:r>
          </a:p>
        </p:txBody>
      </p:sp>
      <p:pic>
        <p:nvPicPr>
          <p:cNvPr id="9226" name="Picture 11" descr="growth_func"/>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8813" y="4419600"/>
            <a:ext cx="2541587"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12" descr="cyst_comp_col"/>
          <p:cNvPicPr>
            <a:picLocks noChangeAspect="1" noChangeArrowheads="1"/>
          </p:cNvPicPr>
          <p:nvPr/>
        </p:nvPicPr>
        <p:blipFill>
          <a:blip r:embed="rId9">
            <a:extLst>
              <a:ext uri="{28A0092B-C50C-407E-A947-70E740481C1C}">
                <a14:useLocalDpi xmlns:a14="http://schemas.microsoft.com/office/drawing/2010/main" val="0"/>
              </a:ext>
            </a:extLst>
          </a:blip>
          <a:srcRect b="18091"/>
          <a:stretch>
            <a:fillRect/>
          </a:stretch>
        </p:blipFill>
        <p:spPr bwMode="auto">
          <a:xfrm>
            <a:off x="76200" y="1143000"/>
            <a:ext cx="2824163"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Picture 13" descr="cyst_comp_col"/>
          <p:cNvPicPr>
            <a:picLocks noChangeAspect="1" noChangeArrowheads="1"/>
          </p:cNvPicPr>
          <p:nvPr/>
        </p:nvPicPr>
        <p:blipFill>
          <a:blip r:embed="rId9">
            <a:extLst>
              <a:ext uri="{28A0092B-C50C-407E-A947-70E740481C1C}">
                <a14:useLocalDpi xmlns:a14="http://schemas.microsoft.com/office/drawing/2010/main" val="0"/>
              </a:ext>
            </a:extLst>
          </a:blip>
          <a:srcRect l="16667" t="88441" r="9525" b="4021"/>
          <a:stretch>
            <a:fillRect/>
          </a:stretch>
        </p:blipFill>
        <p:spPr bwMode="auto">
          <a:xfrm>
            <a:off x="304800" y="914400"/>
            <a:ext cx="2286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Text Box 14"/>
          <p:cNvSpPr txBox="1">
            <a:spLocks noChangeArrowheads="1"/>
          </p:cNvSpPr>
          <p:nvPr/>
        </p:nvSpPr>
        <p:spPr bwMode="auto">
          <a:xfrm>
            <a:off x="1295400" y="6553200"/>
            <a:ext cx="1225550" cy="3365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1600">
                <a:solidFill>
                  <a:schemeClr val="bg2"/>
                </a:solidFill>
              </a:rPr>
              <a:t>Temperature</a:t>
            </a:r>
          </a:p>
        </p:txBody>
      </p:sp>
      <p:sp>
        <p:nvSpPr>
          <p:cNvPr id="9230" name="Text Box 15"/>
          <p:cNvSpPr txBox="1">
            <a:spLocks noChangeArrowheads="1"/>
          </p:cNvSpPr>
          <p:nvPr/>
        </p:nvSpPr>
        <p:spPr bwMode="auto">
          <a:xfrm rot="-5400000">
            <a:off x="184150" y="5270500"/>
            <a:ext cx="819150" cy="3365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1600">
                <a:solidFill>
                  <a:schemeClr val="bg2"/>
                </a:solidFill>
              </a:rPr>
              <a:t>Salinity</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idx="4294967295"/>
          </p:nvPr>
        </p:nvSpPr>
        <p:spPr>
          <a:xfrm>
            <a:off x="0" y="457200"/>
            <a:ext cx="9144000" cy="1219200"/>
          </a:xfrm>
        </p:spPr>
        <p:txBody>
          <a:bodyPr/>
          <a:lstStyle/>
          <a:p>
            <a:pPr eaLnBrk="1" hangingPunct="1">
              <a:defRPr/>
            </a:pPr>
            <a:r>
              <a:rPr lang="en-US" sz="3200" dirty="0" smtClean="0">
                <a:effectLst>
                  <a:outerShdw blurRad="38100" dist="38100" dir="2700000" algn="tl">
                    <a:srgbClr val="000000"/>
                  </a:outerShdw>
                </a:effectLst>
              </a:rPr>
              <a:t>Simulations of </a:t>
            </a:r>
            <a:r>
              <a:rPr lang="en-US" sz="3200" i="1" dirty="0" smtClean="0">
                <a:effectLst>
                  <a:outerShdw blurRad="38100" dist="38100" dir="2700000" algn="tl">
                    <a:srgbClr val="000000"/>
                  </a:outerShdw>
                </a:effectLst>
              </a:rPr>
              <a:t>A. fundyense</a:t>
            </a:r>
            <a:r>
              <a:rPr lang="en-US" sz="3200" dirty="0" smtClean="0">
                <a:effectLst>
                  <a:outerShdw blurRad="38100" dist="38100" dir="2700000" algn="tl">
                    <a:srgbClr val="000000"/>
                  </a:outerShdw>
                </a:effectLst>
              </a:rPr>
              <a:t> in the Gulf of Maine Based on Climatology</a:t>
            </a:r>
          </a:p>
        </p:txBody>
      </p:sp>
      <p:sp>
        <p:nvSpPr>
          <p:cNvPr id="10243" name="Text Box 3"/>
          <p:cNvSpPr txBox="1">
            <a:spLocks noChangeArrowheads="1"/>
          </p:cNvSpPr>
          <p:nvPr/>
        </p:nvSpPr>
        <p:spPr bwMode="auto">
          <a:xfrm>
            <a:off x="669925" y="2362200"/>
            <a:ext cx="7542213"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a:t>Objective: To determine the factors controlling the initiation</a:t>
            </a:r>
          </a:p>
          <a:p>
            <a:pPr eaLnBrk="1" hangingPunct="1"/>
            <a:r>
              <a:rPr lang="en-US" sz="2400"/>
              <a:t>                  and large-scale seasonal development of blooms.</a:t>
            </a:r>
          </a:p>
          <a:p>
            <a:pPr eaLnBrk="1" hangingPunct="1"/>
            <a:endParaRPr lang="en-US" sz="2400"/>
          </a:p>
          <a:p>
            <a:pPr eaLnBrk="1" hangingPunct="1"/>
            <a:r>
              <a:rPr lang="en-US" sz="2400"/>
              <a:t>Approach: Incorporate </a:t>
            </a:r>
            <a:r>
              <a:rPr lang="en-US" sz="2400" i="1"/>
              <a:t>Alexandrium</a:t>
            </a:r>
            <a:r>
              <a:rPr lang="en-US" sz="2400"/>
              <a:t> population dynamics</a:t>
            </a:r>
          </a:p>
          <a:p>
            <a:pPr eaLnBrk="1" hangingPunct="1"/>
            <a:r>
              <a:rPr lang="en-US" sz="2400"/>
              <a:t>                  into climatological hydrodynamic simulations.</a:t>
            </a:r>
          </a:p>
          <a:p>
            <a:pPr eaLnBrk="1" hangingPunct="1"/>
            <a:endParaRPr lang="en-US" sz="2400"/>
          </a:p>
          <a:p>
            <a:pPr eaLnBrk="1" hangingPunct="1"/>
            <a:r>
              <a:rPr lang="en-US" sz="2400"/>
              <a:t>Numerical Experiments:</a:t>
            </a:r>
          </a:p>
          <a:p>
            <a:pPr eaLnBrk="1" hangingPunct="1"/>
            <a:r>
              <a:rPr lang="en-US" sz="2400"/>
              <a:t>		1. Germination Source (3 runs)</a:t>
            </a:r>
          </a:p>
          <a:p>
            <a:pPr eaLnBrk="1" hangingPunct="1"/>
            <a:r>
              <a:rPr lang="en-US" sz="2400"/>
              <a:t>		2. Vegetative Source    (1 run)</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idx="4294967295"/>
          </p:nvPr>
        </p:nvSpPr>
        <p:spPr>
          <a:xfrm>
            <a:off x="685800" y="-228600"/>
            <a:ext cx="7772400" cy="1143000"/>
          </a:xfrm>
        </p:spPr>
        <p:txBody>
          <a:bodyPr/>
          <a:lstStyle/>
          <a:p>
            <a:pPr eaLnBrk="1" hangingPunct="1">
              <a:defRPr/>
            </a:pPr>
            <a:r>
              <a:rPr lang="en-US" sz="3600" smtClean="0">
                <a:effectLst>
                  <a:outerShdw blurRad="38100" dist="38100" dir="2700000" algn="tl">
                    <a:srgbClr val="000000"/>
                  </a:outerShdw>
                </a:effectLst>
              </a:rPr>
              <a:t>Germination Only</a:t>
            </a:r>
          </a:p>
        </p:txBody>
      </p:sp>
      <p:pic>
        <p:nvPicPr>
          <p:cNvPr id="286723" name="cell98_a6_new.avi">
            <a:hlinkClick r:id="" action="ppaction://ole?verb=0"/>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895475" y="852488"/>
            <a:ext cx="535305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867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86723"/>
                </p:tgtEl>
              </p:cMediaNode>
            </p:video>
            <p:seq concurrent="1" nextAc="seek">
              <p:cTn id="8" restart="whenNotActive" fill="hold" evtFilter="cancelBubble" nodeType="interactiveSeq">
                <p:stCondLst>
                  <p:cond evt="onClick" delay="0">
                    <p:tgtEl>
                      <p:spTgt spid="28672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86723"/>
                                        </p:tgtEl>
                                      </p:cBhvr>
                                    </p:cmd>
                                  </p:childTnLst>
                                </p:cTn>
                              </p:par>
                            </p:childTnLst>
                          </p:cTn>
                        </p:par>
                      </p:childTnLst>
                    </p:cTn>
                  </p:par>
                </p:childTnLst>
              </p:cTn>
              <p:nextCondLst>
                <p:cond evt="onClick" delay="0">
                  <p:tgtEl>
                    <p:spTgt spid="286723"/>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
</p:tagLst>
</file>

<file path=ppt/theme/theme1.xml><?xml version="1.0" encoding="utf-8"?>
<a:theme xmlns:a="http://schemas.openxmlformats.org/drawingml/2006/main" name="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5241</TotalTime>
  <Words>2855</Words>
  <Application>Microsoft Office PowerPoint</Application>
  <PresentationFormat>On-screen Show (4:3)</PresentationFormat>
  <Paragraphs>319</Paragraphs>
  <Slides>47</Slides>
  <Notes>34</Notes>
  <HiddenSlides>0</HiddenSlides>
  <MMClips>5</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47</vt:i4>
      </vt:variant>
    </vt:vector>
  </HeadingPairs>
  <TitlesOfParts>
    <vt:vector size="50" baseType="lpstr">
      <vt:lpstr>Default Design</vt:lpstr>
      <vt:lpstr>Document</vt:lpstr>
      <vt:lpstr>Bitmap Image</vt:lpstr>
      <vt:lpstr>Modeling Blooms of Alexandrium fundyense  in the Gulf of Maine: From Climatology to Forecasting</vt:lpstr>
      <vt:lpstr>Alexandrium fundyense</vt:lpstr>
      <vt:lpstr>Life Cycle of Alexandrium </vt:lpstr>
      <vt:lpstr>General circulation during the stratified season</vt:lpstr>
      <vt:lpstr>ECOHAB-GOM Observations</vt:lpstr>
      <vt:lpstr>Population dynamics of Alexandrium spp.</vt:lpstr>
      <vt:lpstr>Alexandrium Population Dynamics Model</vt:lpstr>
      <vt:lpstr>Simulations of A. fundyense in the Gulf of Maine Based on Climatology</vt:lpstr>
      <vt:lpstr>Germination Only</vt:lpstr>
      <vt:lpstr>Germination, Growth, ‘Mortality’</vt:lpstr>
      <vt:lpstr>Germination, Growth, ‘Mortality’, Nut. Limit.</vt:lpstr>
      <vt:lpstr>Growth Rate Diagnosis</vt:lpstr>
      <vt:lpstr>A conceptual model for the large scale seasonal variability of A. fundyense in the Gulf of Maine</vt:lpstr>
      <vt:lpstr>Vegetative Source (10 cells l-1 )</vt:lpstr>
      <vt:lpstr>What happened in 2005?</vt:lpstr>
      <vt:lpstr>The 2005 bloom</vt:lpstr>
      <vt:lpstr>A. fundyense concentrations </vt:lpstr>
      <vt:lpstr>Hypotheses</vt:lpstr>
      <vt:lpstr>Interannual variability in cyst population</vt:lpstr>
      <vt:lpstr>Multiply nested circulation models </vt:lpstr>
      <vt:lpstr>PowerPoint Presentation</vt:lpstr>
      <vt:lpstr>Summary – 2005 Hindcasting</vt:lpstr>
      <vt:lpstr>Theses</vt:lpstr>
      <vt:lpstr>Cysts and toxicity 2004-2009</vt:lpstr>
      <vt:lpstr>Cyst abundance and toxicity  2005-2009: r=-0.93</vt:lpstr>
      <vt:lpstr>PowerPoint Presentation</vt:lpstr>
      <vt:lpstr>Ensemble forecast for 2008</vt:lpstr>
      <vt:lpstr>2008 model-data comparisons</vt:lpstr>
      <vt:lpstr>Quantitative skill evaluation: regional hindcast simulations</vt:lpstr>
      <vt:lpstr>Cyst abundance and toxicity  2005-2009: r=-0.93</vt:lpstr>
      <vt:lpstr>PowerPoint Presentation</vt:lpstr>
      <vt:lpstr>Cyst abundance and toxicity  2005-2009: r=-0.93</vt:lpstr>
      <vt:lpstr>2010 Model – Data Comparisons</vt:lpstr>
      <vt:lpstr>Why did the 2010 bloom not materialize?</vt:lpstr>
      <vt:lpstr>Springtime TS Variability 2003-2010</vt:lpstr>
      <vt:lpstr>Interannual variations in T-S 2008 vs. 2010</vt:lpstr>
      <vt:lpstr>WGOM Nutrients – 2008 vs 2010</vt:lpstr>
      <vt:lpstr>MODIS Ocean Color Observations</vt:lpstr>
      <vt:lpstr>NERACOOS M – Jordan Basin</vt:lpstr>
      <vt:lpstr>NE Channel – Feb 2008 vs Feb 2010 NMFS-NEFSC EcoMon hydrography</vt:lpstr>
      <vt:lpstr>AZMP – Station 2 (Halifax)</vt:lpstr>
      <vt:lpstr>Why was the 2010 forecast wrong?</vt:lpstr>
      <vt:lpstr>Toward ecological forecasting in the ocean: a cautionary tale from the physical climate system</vt:lpstr>
      <vt:lpstr>Regime shifts can change the underlying dynamics</vt:lpstr>
      <vt:lpstr>Changing dynamics can lead to variations in predictability </vt:lpstr>
      <vt:lpstr>Looking forward</vt:lpstr>
      <vt:lpstr>End</vt:lpstr>
    </vt:vector>
  </TitlesOfParts>
  <Company>usgs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Modeling Alexandrium spp. Blooms in the Gulf of Maine</dc:title>
  <dc:creator>Valued Sony Customer</dc:creator>
  <cp:lastModifiedBy>Dennis</cp:lastModifiedBy>
  <cp:revision>135</cp:revision>
  <dcterms:created xsi:type="dcterms:W3CDTF">2000-11-21T17:23:12Z</dcterms:created>
  <dcterms:modified xsi:type="dcterms:W3CDTF">2014-11-25T16:20:31Z</dcterms:modified>
</cp:coreProperties>
</file>