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5" r:id="rId2"/>
  </p:sldMasterIdLst>
  <p:notesMasterIdLst>
    <p:notesMasterId r:id="rId18"/>
  </p:notesMasterIdLst>
  <p:handoutMasterIdLst>
    <p:handoutMasterId r:id="rId19"/>
  </p:handoutMasterIdLst>
  <p:sldIdLst>
    <p:sldId id="488" r:id="rId3"/>
    <p:sldId id="480" r:id="rId4"/>
    <p:sldId id="477" r:id="rId5"/>
    <p:sldId id="512" r:id="rId6"/>
    <p:sldId id="513" r:id="rId7"/>
    <p:sldId id="514" r:id="rId8"/>
    <p:sldId id="502" r:id="rId9"/>
    <p:sldId id="503" r:id="rId10"/>
    <p:sldId id="504" r:id="rId11"/>
    <p:sldId id="518" r:id="rId12"/>
    <p:sldId id="510" r:id="rId13"/>
    <p:sldId id="519" r:id="rId14"/>
    <p:sldId id="520" r:id="rId15"/>
    <p:sldId id="521" r:id="rId16"/>
    <p:sldId id="522" r:id="rId17"/>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Times New Roman" pitchFamily="64" charset="0"/>
        <a:ea typeface="+mn-ea"/>
        <a:cs typeface="+mn-cs"/>
      </a:defRPr>
    </a:lvl1pPr>
    <a:lvl2pPr marL="457200" algn="l" rtl="0" fontAlgn="base">
      <a:spcBef>
        <a:spcPct val="0"/>
      </a:spcBef>
      <a:spcAft>
        <a:spcPct val="0"/>
      </a:spcAft>
      <a:defRPr sz="2800" kern="1200">
        <a:solidFill>
          <a:schemeClr val="tx1"/>
        </a:solidFill>
        <a:latin typeface="Times New Roman" pitchFamily="64" charset="0"/>
        <a:ea typeface="+mn-ea"/>
        <a:cs typeface="+mn-cs"/>
      </a:defRPr>
    </a:lvl2pPr>
    <a:lvl3pPr marL="914400" algn="l" rtl="0" fontAlgn="base">
      <a:spcBef>
        <a:spcPct val="0"/>
      </a:spcBef>
      <a:spcAft>
        <a:spcPct val="0"/>
      </a:spcAft>
      <a:defRPr sz="2800" kern="1200">
        <a:solidFill>
          <a:schemeClr val="tx1"/>
        </a:solidFill>
        <a:latin typeface="Times New Roman" pitchFamily="64" charset="0"/>
        <a:ea typeface="+mn-ea"/>
        <a:cs typeface="+mn-cs"/>
      </a:defRPr>
    </a:lvl3pPr>
    <a:lvl4pPr marL="1371600" algn="l" rtl="0" fontAlgn="base">
      <a:spcBef>
        <a:spcPct val="0"/>
      </a:spcBef>
      <a:spcAft>
        <a:spcPct val="0"/>
      </a:spcAft>
      <a:defRPr sz="2800" kern="1200">
        <a:solidFill>
          <a:schemeClr val="tx1"/>
        </a:solidFill>
        <a:latin typeface="Times New Roman" pitchFamily="64" charset="0"/>
        <a:ea typeface="+mn-ea"/>
        <a:cs typeface="+mn-cs"/>
      </a:defRPr>
    </a:lvl4pPr>
    <a:lvl5pPr marL="1828800" algn="l" rtl="0" fontAlgn="base">
      <a:spcBef>
        <a:spcPct val="0"/>
      </a:spcBef>
      <a:spcAft>
        <a:spcPct val="0"/>
      </a:spcAft>
      <a:defRPr sz="2800" kern="1200">
        <a:solidFill>
          <a:schemeClr val="tx1"/>
        </a:solidFill>
        <a:latin typeface="Times New Roman" pitchFamily="64" charset="0"/>
        <a:ea typeface="+mn-ea"/>
        <a:cs typeface="+mn-cs"/>
      </a:defRPr>
    </a:lvl5pPr>
    <a:lvl6pPr marL="2286000" algn="l" defTabSz="914400" rtl="0" eaLnBrk="1" latinLnBrk="0" hangingPunct="1">
      <a:defRPr sz="2800" kern="1200">
        <a:solidFill>
          <a:schemeClr val="tx1"/>
        </a:solidFill>
        <a:latin typeface="Times New Roman" pitchFamily="64" charset="0"/>
        <a:ea typeface="+mn-ea"/>
        <a:cs typeface="+mn-cs"/>
      </a:defRPr>
    </a:lvl6pPr>
    <a:lvl7pPr marL="2743200" algn="l" defTabSz="914400" rtl="0" eaLnBrk="1" latinLnBrk="0" hangingPunct="1">
      <a:defRPr sz="2800" kern="1200">
        <a:solidFill>
          <a:schemeClr val="tx1"/>
        </a:solidFill>
        <a:latin typeface="Times New Roman" pitchFamily="64" charset="0"/>
        <a:ea typeface="+mn-ea"/>
        <a:cs typeface="+mn-cs"/>
      </a:defRPr>
    </a:lvl7pPr>
    <a:lvl8pPr marL="3200400" algn="l" defTabSz="914400" rtl="0" eaLnBrk="1" latinLnBrk="0" hangingPunct="1">
      <a:defRPr sz="2800" kern="1200">
        <a:solidFill>
          <a:schemeClr val="tx1"/>
        </a:solidFill>
        <a:latin typeface="Times New Roman" pitchFamily="64" charset="0"/>
        <a:ea typeface="+mn-ea"/>
        <a:cs typeface="+mn-cs"/>
      </a:defRPr>
    </a:lvl8pPr>
    <a:lvl9pPr marL="3657600" algn="l" defTabSz="914400" rtl="0" eaLnBrk="1" latinLnBrk="0" hangingPunct="1">
      <a:defRPr sz="2800" kern="1200">
        <a:solidFill>
          <a:schemeClr val="tx1"/>
        </a:solidFill>
        <a:latin typeface="Times New Roman" pitchFamily="6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15" autoAdjust="0"/>
    <p:restoredTop sz="86364" autoAdjust="0"/>
  </p:normalViewPr>
  <p:slideViewPr>
    <p:cSldViewPr>
      <p:cViewPr>
        <p:scale>
          <a:sx n="80" d="100"/>
          <a:sy n="80" d="100"/>
        </p:scale>
        <p:origin x="-594" y="-3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03"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04"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05"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9DCF2EAD-EAA1-4513-8116-36006C4AAF44}" type="slidenum">
              <a:rPr lang="en-US"/>
              <a:pPr>
                <a:defRPr/>
              </a:pPr>
              <a:t>‹#›</a:t>
            </a:fld>
            <a:endParaRPr lang="en-US"/>
          </a:p>
        </p:txBody>
      </p:sp>
    </p:spTree>
    <p:extLst>
      <p:ext uri="{BB962C8B-B14F-4D97-AF65-F5344CB8AC3E}">
        <p14:creationId xmlns:p14="http://schemas.microsoft.com/office/powerpoint/2010/main" val="1710535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843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013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43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843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CA6D7496-2B4C-4777-909D-445E50094132}" type="slidenum">
              <a:rPr lang="en-US"/>
              <a:pPr>
                <a:defRPr/>
              </a:pPr>
              <a:t>‹#›</a:t>
            </a:fld>
            <a:endParaRPr lang="en-US"/>
          </a:p>
        </p:txBody>
      </p:sp>
    </p:spTree>
    <p:extLst>
      <p:ext uri="{BB962C8B-B14F-4D97-AF65-F5344CB8AC3E}">
        <p14:creationId xmlns:p14="http://schemas.microsoft.com/office/powerpoint/2010/main" val="23565567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64"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64"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64"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64"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6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7DD74A6E-6207-464F-8077-FF8FDE90FD04}" type="slidenum">
              <a:rPr lang="en-US" sz="1200" smtClean="0">
                <a:solidFill>
                  <a:prstClr val="black"/>
                </a:solidFill>
              </a:rPr>
              <a:pPr eaLnBrk="1" hangingPunct="1"/>
              <a:t>1</a:t>
            </a:fld>
            <a:endParaRPr lang="en-US" sz="1200" smtClean="0">
              <a:solidFill>
                <a:prstClr val="black"/>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r>
              <a:rPr lang="en-US" smtClean="0"/>
              <a:t>Our approach in this modeling effort is to incorporate what is known about the population dynamics of Alexandrium into 3-d circulation models of the region.</a:t>
            </a:r>
          </a:p>
          <a:p>
            <a:pPr eaLnBrk="1" hangingPunct="1"/>
            <a:endParaRPr lang="en-US" smtClean="0"/>
          </a:p>
          <a:p>
            <a:pPr eaLnBrk="1" hangingPunct="1"/>
            <a:r>
              <a:rPr lang="en-US" smtClean="0"/>
              <a:t>Fundamental to this approach is the concept that the ecosystem in which A.f. resides is not explicitly modeled.  This is justified on the basis that, with very few exceptions, A.f. constitutes a very small fraction of the total phytoplankton species assemblage in the GOM.  As such, it does not materially affect either the ambient nutrient concentrations nor predator abundances.  Therefore these “ecosystem effects” can be parameterized through their influence on the vital rates of A.f.’s population dynamics.</a:t>
            </a:r>
          </a:p>
          <a:p>
            <a:pPr eaLnBrk="1" hangingPunct="1"/>
            <a:endParaRPr lang="en-US" smtClean="0"/>
          </a:p>
          <a:p>
            <a:pPr eaLnBrk="1" hangingPunct="1"/>
            <a:r>
              <a:rPr lang="en-US" smtClean="0"/>
              <a:t>These processes within the population dynamics are complex functions of environmental parameters, such as temperature, salinity, light and nutrients in the case of vegetative growth, and temperature, light and an endogenous clock in the case of germination. </a:t>
            </a:r>
          </a:p>
          <a:p>
            <a:pPr eaLnBrk="1" hangingPunct="1"/>
            <a:endParaRPr lang="en-US" smtClean="0"/>
          </a:p>
          <a:p>
            <a:pPr eaLnBrk="1" hangingPunct="1"/>
            <a:r>
              <a:rPr lang="en-US" smtClean="0"/>
              <a:t>All of this takes place in an complex, turbulent, three-dimensional fluid medium, some characteristics of which are evident in the sea surface temperature image on which this cartoon is overlayed.</a:t>
            </a:r>
          </a:p>
          <a:p>
            <a:pPr eaLnBrk="1" hangingPunct="1"/>
            <a:endParaRPr lang="en-US" smtClean="0"/>
          </a:p>
          <a:p>
            <a:pPr eaLnBrk="1" hangingPunct="1"/>
            <a:r>
              <a:rPr lang="en-US" smtClean="0"/>
              <a:t>What I’d like to emphasize here is that the linkage between the population dynamics of Alexandrium (or any other planktonic species for that matter) and the physical environment is twofold:  first, the rates of the population dynamics processes are influenced by environmental variables, and second, the spatial distributions of the populations themselves are constantly being stirred and rearranged the currents.  The duality of this linkage between the population dynamics and the physical environment is what makes coupled physical/biological problems in the ocean so incredibly complex.  Our hope is that the use of models will help untangle this complexity, and provide insight into what controls blooms of Alexandrium in the Gulf of Maine.</a:t>
            </a:r>
          </a:p>
          <a:p>
            <a:pPr eaLnBrk="1" hangingPunct="1"/>
            <a:endParaRPr lang="en-US" smtClean="0"/>
          </a:p>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628FE2B1-D12E-4F3E-B5F3-9F37A85AED45}" type="slidenum">
              <a:rPr lang="zh-CN" altLang="en-US"/>
              <a:pPr algn="r" eaLnBrk="1" hangingPunct="1">
                <a:spcBef>
                  <a:spcPct val="0"/>
                </a:spcBef>
              </a:pPr>
              <a:t>7</a:t>
            </a:fld>
            <a:endParaRPr lang="en-US" altLang="zh-CN"/>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F00C36B-4726-4E04-A6C4-C7C32A096CA2}" type="slidenum">
              <a:rPr lang="zh-CN" altLang="en-US" smtClean="0"/>
              <a:pPr eaLnBrk="1" hangingPunct="1">
                <a:spcBef>
                  <a:spcPct val="0"/>
                </a:spcBef>
              </a:pPr>
              <a:t>8</a:t>
            </a:fld>
            <a:endParaRPr lang="en-US" altLang="zh-CN" smtClean="0"/>
          </a:p>
        </p:txBody>
      </p:sp>
      <p:sp>
        <p:nvSpPr>
          <p:cNvPr id="18435" name="Rectangle 2"/>
          <p:cNvSpPr>
            <a:spLocks noGrp="1" noRot="1" noChangeAspect="1" noChangeArrowheads="1" noTextEdit="1"/>
          </p:cNvSpPr>
          <p:nvPr>
            <p:ph type="sldImg"/>
          </p:nvPr>
        </p:nvSpPr>
        <p:spPr>
          <a:xfrm>
            <a:off x="1319213" y="877888"/>
            <a:ext cx="4219575" cy="3165475"/>
          </a:xfrm>
          <a:solidFill>
            <a:srgbClr val="FFFFFF"/>
          </a:solidFill>
          <a:ln/>
        </p:spPr>
      </p:sp>
      <p:sp>
        <p:nvSpPr>
          <p:cNvPr id="18436" name="Rectangle 3"/>
          <p:cNvSpPr>
            <a:spLocks noGrp="1" noChangeArrowheads="1"/>
          </p:cNvSpPr>
          <p:nvPr>
            <p:ph type="body" idx="1"/>
          </p:nvPr>
        </p:nvSpPr>
        <p:spPr>
          <a:xfrm>
            <a:off x="1062038" y="4351338"/>
            <a:ext cx="4740275" cy="3514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1" hangingPunct="1"/>
            <a:endParaRPr lang="en-US" altLang="zh-CN"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6B0F7C8-A989-45F5-A05E-2CFE039BFEFA}" type="slidenum">
              <a:rPr lang="zh-CN" altLang="en-US" smtClean="0"/>
              <a:pPr eaLnBrk="1" hangingPunct="1">
                <a:spcBef>
                  <a:spcPct val="0"/>
                </a:spcBef>
              </a:pPr>
              <a:t>9</a:t>
            </a:fld>
            <a:endParaRPr lang="en-US" altLang="zh-CN"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9C14F959-06EE-428A-BF92-B993BA211516}" type="slidenum">
              <a:rPr lang="en-US" sz="1200" smtClean="0">
                <a:solidFill>
                  <a:prstClr val="black"/>
                </a:solidFill>
              </a:rPr>
              <a:pPr eaLnBrk="1" hangingPunct="1"/>
              <a:t>15</a:t>
            </a:fld>
            <a:endParaRPr lang="en-US" sz="1200" smtClean="0">
              <a:solidFill>
                <a:prstClr val="black"/>
              </a:solidFill>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r>
              <a:rPr lang="en-US" dirty="0" smtClean="0"/>
              <a:t>Point-to-point</a:t>
            </a:r>
            <a:r>
              <a:rPr lang="en-US" baseline="0" dirty="0" smtClean="0"/>
              <a:t> comparisons: correlation is low, </a:t>
            </a:r>
            <a:r>
              <a:rPr lang="en-US" baseline="0" dirty="0" err="1" smtClean="0"/>
              <a:t>var</a:t>
            </a:r>
            <a:r>
              <a:rPr lang="en-US" baseline="0" dirty="0" smtClean="0"/>
              <a:t>(misfits) similar to that of the obs.</a:t>
            </a:r>
          </a:p>
          <a:p>
            <a:pPr eaLnBrk="1" hangingPunct="1"/>
            <a:r>
              <a:rPr lang="en-US" baseline="0" dirty="0" smtClean="0"/>
              <a:t>Averaging over larger scales, r increases and variance of misfits is 1/3 that of the obs.</a:t>
            </a:r>
          </a:p>
          <a:p>
            <a:pPr eaLnBrk="1" hangingPunct="1"/>
            <a:endParaRPr lang="en-US" baseline="0" dirty="0" smtClean="0"/>
          </a:p>
          <a:p>
            <a:pPr eaLnBrk="1" hangingPunct="1"/>
            <a:r>
              <a:rPr lang="en-US" baseline="0" dirty="0" smtClean="0"/>
              <a:t>Simulate large-scale seasonal distributions; no skill on the individual patch level.</a:t>
            </a: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4348AC-7A22-488D-812D-080E8A2AFA4A}" type="slidenum">
              <a:rPr lang="en-US"/>
              <a:pPr>
                <a:defRPr/>
              </a:pPr>
              <a:t>‹#›</a:t>
            </a:fld>
            <a:endParaRPr lang="en-US"/>
          </a:p>
        </p:txBody>
      </p:sp>
    </p:spTree>
    <p:extLst>
      <p:ext uri="{BB962C8B-B14F-4D97-AF65-F5344CB8AC3E}">
        <p14:creationId xmlns:p14="http://schemas.microsoft.com/office/powerpoint/2010/main" val="146370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610565-B988-461F-B2AF-0D95AD8764B4}" type="slidenum">
              <a:rPr lang="en-US"/>
              <a:pPr>
                <a:defRPr/>
              </a:pPr>
              <a:t>‹#›</a:t>
            </a:fld>
            <a:endParaRPr lang="en-US"/>
          </a:p>
        </p:txBody>
      </p:sp>
    </p:spTree>
    <p:extLst>
      <p:ext uri="{BB962C8B-B14F-4D97-AF65-F5344CB8AC3E}">
        <p14:creationId xmlns:p14="http://schemas.microsoft.com/office/powerpoint/2010/main" val="1985376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CA8208-F4B2-473E-A806-75C2476342EA}" type="slidenum">
              <a:rPr lang="en-US"/>
              <a:pPr>
                <a:defRPr/>
              </a:pPr>
              <a:t>‹#›</a:t>
            </a:fld>
            <a:endParaRPr lang="en-US"/>
          </a:p>
        </p:txBody>
      </p:sp>
    </p:spTree>
    <p:extLst>
      <p:ext uri="{BB962C8B-B14F-4D97-AF65-F5344CB8AC3E}">
        <p14:creationId xmlns:p14="http://schemas.microsoft.com/office/powerpoint/2010/main" val="2343671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C22028D-0A76-4863-8055-466B607BDD4F}" type="slidenum">
              <a:rPr lang="en-US"/>
              <a:pPr>
                <a:defRPr/>
              </a:pPr>
              <a:t>‹#›</a:t>
            </a:fld>
            <a:endParaRPr lang="en-US"/>
          </a:p>
        </p:txBody>
      </p:sp>
    </p:spTree>
    <p:extLst>
      <p:ext uri="{BB962C8B-B14F-4D97-AF65-F5344CB8AC3E}">
        <p14:creationId xmlns:p14="http://schemas.microsoft.com/office/powerpoint/2010/main" val="3797244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8A157CA-F9EE-4FFB-B58F-AB7E882F34AF}" type="slidenum">
              <a:rPr lang="en-US"/>
              <a:pPr>
                <a:defRPr/>
              </a:pPr>
              <a:t>‹#›</a:t>
            </a:fld>
            <a:endParaRPr lang="en-US"/>
          </a:p>
        </p:txBody>
      </p:sp>
    </p:spTree>
    <p:extLst>
      <p:ext uri="{BB962C8B-B14F-4D97-AF65-F5344CB8AC3E}">
        <p14:creationId xmlns:p14="http://schemas.microsoft.com/office/powerpoint/2010/main" val="1463722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D04B48-6303-44DB-9DCD-1179DCF28390}" type="slidenum">
              <a:rPr lang="en-US"/>
              <a:pPr>
                <a:defRPr/>
              </a:pPr>
              <a:t>‹#›</a:t>
            </a:fld>
            <a:endParaRPr lang="en-US"/>
          </a:p>
        </p:txBody>
      </p:sp>
    </p:spTree>
    <p:extLst>
      <p:ext uri="{BB962C8B-B14F-4D97-AF65-F5344CB8AC3E}">
        <p14:creationId xmlns:p14="http://schemas.microsoft.com/office/powerpoint/2010/main" val="1988479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4348AC-7A22-488D-812D-080E8A2AFA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4315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74034-98B3-4814-801C-610952E9B3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8163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6A577F-D3BE-468A-901F-047C0A1DB5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0768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94C712-7EAF-4FF9-86C8-5481859C51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79871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D3FB4F4-A4ED-4D8A-88DA-D00B10BB85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41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74034-98B3-4814-801C-610952E9B3A7}" type="slidenum">
              <a:rPr lang="en-US"/>
              <a:pPr>
                <a:defRPr/>
              </a:pPr>
              <a:t>‹#›</a:t>
            </a:fld>
            <a:endParaRPr lang="en-US"/>
          </a:p>
        </p:txBody>
      </p:sp>
    </p:spTree>
    <p:extLst>
      <p:ext uri="{BB962C8B-B14F-4D97-AF65-F5344CB8AC3E}">
        <p14:creationId xmlns:p14="http://schemas.microsoft.com/office/powerpoint/2010/main" val="1443654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B0E21D-CEEB-4B4A-A9B9-5D907B3C47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34574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170C5C9-20EB-47D9-84E2-F5B3B79593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5044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6CBE73-4F3A-47A8-9A70-0839B2D674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2019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43DC8A-A8DD-4ED7-9B44-E4F0C5980B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24426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610565-B988-461F-B2AF-0D95AD8764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5326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CA8208-F4B2-473E-A806-75C2476342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2523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C22028D-0A76-4863-8055-466B607BDD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0065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8A157CA-F9EE-4FFB-B58F-AB7E882F34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1137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D04B48-6303-44DB-9DCD-1179DCF283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2355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6A577F-D3BE-468A-901F-047C0A1DB503}" type="slidenum">
              <a:rPr lang="en-US"/>
              <a:pPr>
                <a:defRPr/>
              </a:pPr>
              <a:t>‹#›</a:t>
            </a:fld>
            <a:endParaRPr lang="en-US"/>
          </a:p>
        </p:txBody>
      </p:sp>
    </p:spTree>
    <p:extLst>
      <p:ext uri="{BB962C8B-B14F-4D97-AF65-F5344CB8AC3E}">
        <p14:creationId xmlns:p14="http://schemas.microsoft.com/office/powerpoint/2010/main" val="1932435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94C712-7EAF-4FF9-86C8-5481859C5139}" type="slidenum">
              <a:rPr lang="en-US"/>
              <a:pPr>
                <a:defRPr/>
              </a:pPr>
              <a:t>‹#›</a:t>
            </a:fld>
            <a:endParaRPr lang="en-US"/>
          </a:p>
        </p:txBody>
      </p:sp>
    </p:spTree>
    <p:extLst>
      <p:ext uri="{BB962C8B-B14F-4D97-AF65-F5344CB8AC3E}">
        <p14:creationId xmlns:p14="http://schemas.microsoft.com/office/powerpoint/2010/main" val="4217019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3FB4F4-A4ED-4D8A-88DA-D00B10BB8525}" type="slidenum">
              <a:rPr lang="en-US"/>
              <a:pPr>
                <a:defRPr/>
              </a:pPr>
              <a:t>‹#›</a:t>
            </a:fld>
            <a:endParaRPr lang="en-US"/>
          </a:p>
        </p:txBody>
      </p:sp>
    </p:spTree>
    <p:extLst>
      <p:ext uri="{BB962C8B-B14F-4D97-AF65-F5344CB8AC3E}">
        <p14:creationId xmlns:p14="http://schemas.microsoft.com/office/powerpoint/2010/main" val="1883134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B0E21D-CEEB-4B4A-A9B9-5D907B3C47A9}" type="slidenum">
              <a:rPr lang="en-US"/>
              <a:pPr>
                <a:defRPr/>
              </a:pPr>
              <a:t>‹#›</a:t>
            </a:fld>
            <a:endParaRPr lang="en-US"/>
          </a:p>
        </p:txBody>
      </p:sp>
    </p:spTree>
    <p:extLst>
      <p:ext uri="{BB962C8B-B14F-4D97-AF65-F5344CB8AC3E}">
        <p14:creationId xmlns:p14="http://schemas.microsoft.com/office/powerpoint/2010/main" val="4215610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170C5C9-20EB-47D9-84E2-F5B3B79593F8}" type="slidenum">
              <a:rPr lang="en-US"/>
              <a:pPr>
                <a:defRPr/>
              </a:pPr>
              <a:t>‹#›</a:t>
            </a:fld>
            <a:endParaRPr lang="en-US"/>
          </a:p>
        </p:txBody>
      </p:sp>
    </p:spTree>
    <p:extLst>
      <p:ext uri="{BB962C8B-B14F-4D97-AF65-F5344CB8AC3E}">
        <p14:creationId xmlns:p14="http://schemas.microsoft.com/office/powerpoint/2010/main" val="3030889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6CBE73-4F3A-47A8-9A70-0839B2D67417}" type="slidenum">
              <a:rPr lang="en-US"/>
              <a:pPr>
                <a:defRPr/>
              </a:pPr>
              <a:t>‹#›</a:t>
            </a:fld>
            <a:endParaRPr lang="en-US"/>
          </a:p>
        </p:txBody>
      </p:sp>
    </p:spTree>
    <p:extLst>
      <p:ext uri="{BB962C8B-B14F-4D97-AF65-F5344CB8AC3E}">
        <p14:creationId xmlns:p14="http://schemas.microsoft.com/office/powerpoint/2010/main" val="4028426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43DC8A-A8DD-4ED7-9B44-E4F0C5980B8F}" type="slidenum">
              <a:rPr lang="en-US"/>
              <a:pPr>
                <a:defRPr/>
              </a:pPr>
              <a:t>‹#›</a:t>
            </a:fld>
            <a:endParaRPr lang="en-US"/>
          </a:p>
        </p:txBody>
      </p:sp>
    </p:spTree>
    <p:extLst>
      <p:ext uri="{BB962C8B-B14F-4D97-AF65-F5344CB8AC3E}">
        <p14:creationId xmlns:p14="http://schemas.microsoft.com/office/powerpoint/2010/main" val="2301159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7B37578-CE7B-46E9-B59C-2FE20729088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64" charset="0"/>
        </a:defRPr>
      </a:lvl2pPr>
      <a:lvl3pPr algn="ctr" rtl="0" eaLnBrk="0" fontAlgn="base" hangingPunct="0">
        <a:spcBef>
          <a:spcPct val="0"/>
        </a:spcBef>
        <a:spcAft>
          <a:spcPct val="0"/>
        </a:spcAft>
        <a:defRPr sz="4400">
          <a:solidFill>
            <a:schemeClr val="tx2"/>
          </a:solidFill>
          <a:latin typeface="Times New Roman" pitchFamily="64" charset="0"/>
        </a:defRPr>
      </a:lvl3pPr>
      <a:lvl4pPr algn="ctr" rtl="0" eaLnBrk="0" fontAlgn="base" hangingPunct="0">
        <a:spcBef>
          <a:spcPct val="0"/>
        </a:spcBef>
        <a:spcAft>
          <a:spcPct val="0"/>
        </a:spcAft>
        <a:defRPr sz="4400">
          <a:solidFill>
            <a:schemeClr val="tx2"/>
          </a:solidFill>
          <a:latin typeface="Times New Roman" pitchFamily="64" charset="0"/>
        </a:defRPr>
      </a:lvl4pPr>
      <a:lvl5pPr algn="ctr" rtl="0" eaLnBrk="0" fontAlgn="base" hangingPunct="0">
        <a:spcBef>
          <a:spcPct val="0"/>
        </a:spcBef>
        <a:spcAft>
          <a:spcPct val="0"/>
        </a:spcAft>
        <a:defRPr sz="4400">
          <a:solidFill>
            <a:schemeClr val="tx2"/>
          </a:solidFill>
          <a:latin typeface="Times New Roman" pitchFamily="64" charset="0"/>
        </a:defRPr>
      </a:lvl5pPr>
      <a:lvl6pPr marL="457200" algn="ctr" rtl="0" fontAlgn="base">
        <a:spcBef>
          <a:spcPct val="0"/>
        </a:spcBef>
        <a:spcAft>
          <a:spcPct val="0"/>
        </a:spcAft>
        <a:defRPr sz="4400">
          <a:solidFill>
            <a:schemeClr val="tx2"/>
          </a:solidFill>
          <a:latin typeface="Times New Roman" pitchFamily="64" charset="0"/>
        </a:defRPr>
      </a:lvl6pPr>
      <a:lvl7pPr marL="914400" algn="ctr" rtl="0" fontAlgn="base">
        <a:spcBef>
          <a:spcPct val="0"/>
        </a:spcBef>
        <a:spcAft>
          <a:spcPct val="0"/>
        </a:spcAft>
        <a:defRPr sz="4400">
          <a:solidFill>
            <a:schemeClr val="tx2"/>
          </a:solidFill>
          <a:latin typeface="Times New Roman" pitchFamily="64" charset="0"/>
        </a:defRPr>
      </a:lvl7pPr>
      <a:lvl8pPr marL="1371600" algn="ctr" rtl="0" fontAlgn="base">
        <a:spcBef>
          <a:spcPct val="0"/>
        </a:spcBef>
        <a:spcAft>
          <a:spcPct val="0"/>
        </a:spcAft>
        <a:defRPr sz="4400">
          <a:solidFill>
            <a:schemeClr val="tx2"/>
          </a:solidFill>
          <a:latin typeface="Times New Roman" pitchFamily="64" charset="0"/>
        </a:defRPr>
      </a:lvl8pPr>
      <a:lvl9pPr marL="1828800" algn="ctr" rtl="0" fontAlgn="base">
        <a:spcBef>
          <a:spcPct val="0"/>
        </a:spcBef>
        <a:spcAft>
          <a:spcPct val="0"/>
        </a:spcAft>
        <a:defRPr sz="4400">
          <a:solidFill>
            <a:schemeClr val="tx2"/>
          </a:solidFill>
          <a:latin typeface="Times New Roman" pitchFamily="6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7B37578-CE7B-46E9-B59C-2FE2072908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39638408"/>
      </p:ext>
    </p:extLst>
  </p:cSld>
  <p:clrMap bg1="dk2" tx1="lt1" bg2="dk1"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64" charset="0"/>
        </a:defRPr>
      </a:lvl2pPr>
      <a:lvl3pPr algn="ctr" rtl="0" eaLnBrk="0" fontAlgn="base" hangingPunct="0">
        <a:spcBef>
          <a:spcPct val="0"/>
        </a:spcBef>
        <a:spcAft>
          <a:spcPct val="0"/>
        </a:spcAft>
        <a:defRPr sz="4400">
          <a:solidFill>
            <a:schemeClr val="tx2"/>
          </a:solidFill>
          <a:latin typeface="Times New Roman" pitchFamily="64" charset="0"/>
        </a:defRPr>
      </a:lvl3pPr>
      <a:lvl4pPr algn="ctr" rtl="0" eaLnBrk="0" fontAlgn="base" hangingPunct="0">
        <a:spcBef>
          <a:spcPct val="0"/>
        </a:spcBef>
        <a:spcAft>
          <a:spcPct val="0"/>
        </a:spcAft>
        <a:defRPr sz="4400">
          <a:solidFill>
            <a:schemeClr val="tx2"/>
          </a:solidFill>
          <a:latin typeface="Times New Roman" pitchFamily="64" charset="0"/>
        </a:defRPr>
      </a:lvl4pPr>
      <a:lvl5pPr algn="ctr" rtl="0" eaLnBrk="0" fontAlgn="base" hangingPunct="0">
        <a:spcBef>
          <a:spcPct val="0"/>
        </a:spcBef>
        <a:spcAft>
          <a:spcPct val="0"/>
        </a:spcAft>
        <a:defRPr sz="4400">
          <a:solidFill>
            <a:schemeClr val="tx2"/>
          </a:solidFill>
          <a:latin typeface="Times New Roman" pitchFamily="64" charset="0"/>
        </a:defRPr>
      </a:lvl5pPr>
      <a:lvl6pPr marL="457200" algn="ctr" rtl="0" fontAlgn="base">
        <a:spcBef>
          <a:spcPct val="0"/>
        </a:spcBef>
        <a:spcAft>
          <a:spcPct val="0"/>
        </a:spcAft>
        <a:defRPr sz="4400">
          <a:solidFill>
            <a:schemeClr val="tx2"/>
          </a:solidFill>
          <a:latin typeface="Times New Roman" pitchFamily="64" charset="0"/>
        </a:defRPr>
      </a:lvl6pPr>
      <a:lvl7pPr marL="914400" algn="ctr" rtl="0" fontAlgn="base">
        <a:spcBef>
          <a:spcPct val="0"/>
        </a:spcBef>
        <a:spcAft>
          <a:spcPct val="0"/>
        </a:spcAft>
        <a:defRPr sz="4400">
          <a:solidFill>
            <a:schemeClr val="tx2"/>
          </a:solidFill>
          <a:latin typeface="Times New Roman" pitchFamily="64" charset="0"/>
        </a:defRPr>
      </a:lvl7pPr>
      <a:lvl8pPr marL="1371600" algn="ctr" rtl="0" fontAlgn="base">
        <a:spcBef>
          <a:spcPct val="0"/>
        </a:spcBef>
        <a:spcAft>
          <a:spcPct val="0"/>
        </a:spcAft>
        <a:defRPr sz="4400">
          <a:solidFill>
            <a:schemeClr val="tx2"/>
          </a:solidFill>
          <a:latin typeface="Times New Roman" pitchFamily="64" charset="0"/>
        </a:defRPr>
      </a:lvl8pPr>
      <a:lvl9pPr marL="1828800" algn="ctr" rtl="0" fontAlgn="base">
        <a:spcBef>
          <a:spcPct val="0"/>
        </a:spcBef>
        <a:spcAft>
          <a:spcPct val="0"/>
        </a:spcAft>
        <a:defRPr sz="4400">
          <a:solidFill>
            <a:schemeClr val="tx2"/>
          </a:solidFill>
          <a:latin typeface="Times New Roman" pitchFamily="6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title" idx="4294967295"/>
          </p:nvPr>
        </p:nvSpPr>
        <p:spPr>
          <a:xfrm>
            <a:off x="762000" y="838200"/>
            <a:ext cx="7772400" cy="1143000"/>
          </a:xfrm>
        </p:spPr>
        <p:txBody>
          <a:bodyPr/>
          <a:lstStyle/>
          <a:p>
            <a:pPr eaLnBrk="1" hangingPunct="1"/>
            <a:r>
              <a:rPr lang="en-US" smtClean="0"/>
              <a:t>Population dynamics of Alexandrium spp.</a:t>
            </a:r>
          </a:p>
        </p:txBody>
      </p:sp>
      <p:pic>
        <p:nvPicPr>
          <p:cNvPr id="8195" name="Picture 4" descr="Pop_Dynam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113" y="303213"/>
            <a:ext cx="7089775"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24230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143000"/>
            <a:ext cx="8961120" cy="5634458"/>
          </a:xfrm>
          <a:prstGeom prst="rect">
            <a:avLst/>
          </a:prstGeom>
        </p:spPr>
      </p:pic>
      <p:sp>
        <p:nvSpPr>
          <p:cNvPr id="3" name="Title 2"/>
          <p:cNvSpPr>
            <a:spLocks noGrp="1"/>
          </p:cNvSpPr>
          <p:nvPr>
            <p:ph type="title" idx="4294967295"/>
          </p:nvPr>
        </p:nvSpPr>
        <p:spPr>
          <a:xfrm>
            <a:off x="685800" y="0"/>
            <a:ext cx="7772400" cy="1143000"/>
          </a:xfrm>
        </p:spPr>
        <p:txBody>
          <a:bodyPr/>
          <a:lstStyle/>
          <a:p>
            <a:r>
              <a:rPr lang="en-US" dirty="0" smtClean="0">
                <a:solidFill>
                  <a:schemeClr val="tx1"/>
                </a:solidFill>
              </a:rPr>
              <a:t>2014 Forecast</a:t>
            </a:r>
            <a:endParaRPr lang="en-US" dirty="0">
              <a:solidFill>
                <a:schemeClr val="tx1"/>
              </a:solidFill>
            </a:endParaRPr>
          </a:p>
        </p:txBody>
      </p:sp>
    </p:spTree>
    <p:extLst>
      <p:ext uri="{BB962C8B-B14F-4D97-AF65-F5344CB8AC3E}">
        <p14:creationId xmlns:p14="http://schemas.microsoft.com/office/powerpoint/2010/main" val="39794417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omglnx3.meas.ncsu.edu/yli/Redtide_obs/2014/esp_comparison_2014_panel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770" y="106680"/>
            <a:ext cx="6825030" cy="6675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0"/>
            <a:ext cx="2090370" cy="1815882"/>
          </a:xfrm>
          <a:prstGeom prst="rect">
            <a:avLst/>
          </a:prstGeom>
          <a:noFill/>
        </p:spPr>
        <p:txBody>
          <a:bodyPr wrap="square" rtlCol="0">
            <a:spAutoFit/>
          </a:bodyPr>
          <a:lstStyle/>
          <a:p>
            <a:r>
              <a:rPr lang="en-US" dirty="0" smtClean="0"/>
              <a:t>Model evaluation with ESP data</a:t>
            </a:r>
            <a:endParaRPr lang="en-US" dirty="0"/>
          </a:p>
        </p:txBody>
      </p:sp>
    </p:spTree>
    <p:extLst>
      <p:ext uri="{BB962C8B-B14F-4D97-AF65-F5344CB8AC3E}">
        <p14:creationId xmlns:p14="http://schemas.microsoft.com/office/powerpoint/2010/main" val="23270108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mglnx3.meas.ncsu.edu/yli/Redtide_obs/2014/wn144_scat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36177"/>
            <a:ext cx="8686800" cy="26928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omglnx3.meas.ncsu.edu/yli/Redtide_obs/2014/ti751_scat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022" y="4130040"/>
            <a:ext cx="6545578" cy="26517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20419" y="162580"/>
            <a:ext cx="3627981" cy="3970318"/>
          </a:xfrm>
          <a:prstGeom prst="rect">
            <a:avLst/>
          </a:prstGeom>
          <a:noFill/>
        </p:spPr>
        <p:txBody>
          <a:bodyPr wrap="none" rtlCol="0">
            <a:spAutoFit/>
          </a:bodyPr>
          <a:lstStyle/>
          <a:p>
            <a:pPr algn="ctr"/>
            <a:r>
              <a:rPr lang="en-US" dirty="0" smtClean="0"/>
              <a:t>MWRA – May 9</a:t>
            </a:r>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r>
              <a:rPr lang="en-US" dirty="0" smtClean="0"/>
              <a:t>R/V Tioga – May 20-22</a:t>
            </a:r>
            <a:endParaRPr lang="en-US" dirty="0"/>
          </a:p>
        </p:txBody>
      </p:sp>
    </p:spTree>
    <p:extLst>
      <p:ext uri="{BB962C8B-B14F-4D97-AF65-F5344CB8AC3E}">
        <p14:creationId xmlns:p14="http://schemas.microsoft.com/office/powerpoint/2010/main" val="25494930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omglnx3.meas.ncsu.edu/yli/Redtide_obs/2014/ti758_scatter_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990600"/>
            <a:ext cx="6771281"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omglnx3.meas.ncsu.edu/yli/Redtide_obs/2014/ti758_scatter_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712" y="2438400"/>
            <a:ext cx="6771288"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25219" y="238780"/>
            <a:ext cx="3627981" cy="523220"/>
          </a:xfrm>
          <a:prstGeom prst="rect">
            <a:avLst/>
          </a:prstGeom>
          <a:noFill/>
        </p:spPr>
        <p:txBody>
          <a:bodyPr wrap="none" rtlCol="0">
            <a:spAutoFit/>
          </a:bodyPr>
          <a:lstStyle/>
          <a:p>
            <a:r>
              <a:rPr lang="en-US" dirty="0" smtClean="0"/>
              <a:t>R/V Tioga – June 15-17</a:t>
            </a:r>
            <a:endParaRPr lang="en-US" dirty="0"/>
          </a:p>
        </p:txBody>
      </p:sp>
      <p:pic>
        <p:nvPicPr>
          <p:cNvPr id="2050" name="Picture 2" descr="http://omglnx3.meas.ncsu.edu/yli/Redtide_obs/2014/ti758_scatter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886200"/>
            <a:ext cx="6771286"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3443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omglnx3.meas.ncsu.edu/yli/Redtide_obs/2014/wn145_scat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9800"/>
            <a:ext cx="8686800" cy="26928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52800" y="457200"/>
            <a:ext cx="2785763" cy="523220"/>
          </a:xfrm>
          <a:prstGeom prst="rect">
            <a:avLst/>
          </a:prstGeom>
          <a:noFill/>
        </p:spPr>
        <p:txBody>
          <a:bodyPr wrap="none" rtlCol="0">
            <a:spAutoFit/>
          </a:bodyPr>
          <a:lstStyle/>
          <a:p>
            <a:r>
              <a:rPr lang="en-US" dirty="0" smtClean="0"/>
              <a:t>MWRA – June 14</a:t>
            </a:r>
            <a:endParaRPr lang="en-US" dirty="0"/>
          </a:p>
        </p:txBody>
      </p:sp>
    </p:spTree>
    <p:extLst>
      <p:ext uri="{BB962C8B-B14F-4D97-AF65-F5344CB8AC3E}">
        <p14:creationId xmlns:p14="http://schemas.microsoft.com/office/powerpoint/2010/main" val="40353443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6" name="Object 2"/>
          <p:cNvGraphicFramePr>
            <a:graphicFrameLocks noChangeAspect="1"/>
          </p:cNvGraphicFramePr>
          <p:nvPr/>
        </p:nvGraphicFramePr>
        <p:xfrm>
          <a:off x="76200" y="1905000"/>
          <a:ext cx="12623800" cy="3656013"/>
        </p:xfrm>
        <a:graphic>
          <a:graphicData uri="http://schemas.openxmlformats.org/presentationml/2006/ole">
            <mc:AlternateContent xmlns:mc="http://schemas.openxmlformats.org/markup-compatibility/2006">
              <mc:Choice xmlns:v="urn:schemas-microsoft-com:vml" Requires="v">
                <p:oleObj spid="_x0000_s1026" name="Document" r:id="rId4" imgW="5608392" imgH="1600308" progId="Word.Document.8">
                  <p:embed/>
                </p:oleObj>
              </mc:Choice>
              <mc:Fallback>
                <p:oleObj name="Document" r:id="rId4" imgW="5608392" imgH="1600308"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905000"/>
                        <a:ext cx="12623800" cy="365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707" name="Text Box 3"/>
          <p:cNvSpPr txBox="1">
            <a:spLocks noChangeArrowheads="1"/>
          </p:cNvSpPr>
          <p:nvPr/>
        </p:nvSpPr>
        <p:spPr bwMode="auto">
          <a:xfrm>
            <a:off x="1520825" y="5181600"/>
            <a:ext cx="57181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i="1">
                <a:solidFill>
                  <a:srgbClr val="FFFFFF"/>
                </a:solidFill>
              </a:rPr>
              <a:t>r</a:t>
            </a:r>
            <a:r>
              <a:rPr lang="en-US" i="1" baseline="30000">
                <a:solidFill>
                  <a:srgbClr val="FFFFFF"/>
                </a:solidFill>
              </a:rPr>
              <a:t>2</a:t>
            </a:r>
            <a:r>
              <a:rPr lang="en-US">
                <a:solidFill>
                  <a:srgbClr val="FFFFFF"/>
                </a:solidFill>
              </a:rPr>
              <a:t> = 1 - var(misfits)/var(observations). </a:t>
            </a:r>
          </a:p>
        </p:txBody>
      </p:sp>
      <p:sp>
        <p:nvSpPr>
          <p:cNvPr id="72708" name="Rectangle 4"/>
          <p:cNvSpPr>
            <a:spLocks noGrp="1" noChangeArrowheads="1"/>
          </p:cNvSpPr>
          <p:nvPr>
            <p:ph type="title" idx="4294967295"/>
          </p:nvPr>
        </p:nvSpPr>
        <p:spPr>
          <a:xfrm>
            <a:off x="685800" y="381000"/>
            <a:ext cx="7772400" cy="1143000"/>
          </a:xfrm>
        </p:spPr>
        <p:txBody>
          <a:bodyPr/>
          <a:lstStyle/>
          <a:p>
            <a:pPr eaLnBrk="1" hangingPunct="1"/>
            <a:r>
              <a:rPr lang="en-US" smtClean="0"/>
              <a:t>Quantitative skill evaluation: regional hindcast simulations</a:t>
            </a:r>
          </a:p>
        </p:txBody>
      </p:sp>
      <p:sp>
        <p:nvSpPr>
          <p:cNvPr id="72709" name="Text Box 5"/>
          <p:cNvSpPr txBox="1">
            <a:spLocks noChangeArrowheads="1"/>
          </p:cNvSpPr>
          <p:nvPr/>
        </p:nvSpPr>
        <p:spPr bwMode="auto">
          <a:xfrm>
            <a:off x="5638800" y="6238875"/>
            <a:ext cx="28098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rgbClr val="FFFFFF"/>
                </a:solidFill>
              </a:rPr>
              <a:t>Stock et al. (2005)</a:t>
            </a:r>
          </a:p>
        </p:txBody>
      </p:sp>
    </p:spTree>
    <p:extLst>
      <p:ext uri="{BB962C8B-B14F-4D97-AF65-F5344CB8AC3E}">
        <p14:creationId xmlns:p14="http://schemas.microsoft.com/office/powerpoint/2010/main" val="36025590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0"/>
            <a:ext cx="7772400" cy="1143000"/>
          </a:xfrm>
        </p:spPr>
        <p:txBody>
          <a:bodyPr/>
          <a:lstStyle/>
          <a:p>
            <a:pPr eaLnBrk="1" hangingPunct="1"/>
            <a:r>
              <a:rPr lang="en-US" dirty="0" smtClean="0"/>
              <a:t>Cysts and toxicity 2004-2009</a:t>
            </a:r>
          </a:p>
        </p:txBody>
      </p:sp>
      <p:pic>
        <p:nvPicPr>
          <p:cNvPr id="30723" name="Picture 4" descr="cystmaps-closuremaps"/>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0" y="1125538"/>
            <a:ext cx="9144000" cy="4665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7696200" y="990600"/>
            <a:ext cx="1447800" cy="495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sp>
        <p:nvSpPr>
          <p:cNvPr id="3" name="TextBox 2"/>
          <p:cNvSpPr txBox="1"/>
          <p:nvPr/>
        </p:nvSpPr>
        <p:spPr>
          <a:xfrm>
            <a:off x="5311908" y="6319014"/>
            <a:ext cx="3866251" cy="523220"/>
          </a:xfrm>
          <a:prstGeom prst="rect">
            <a:avLst/>
          </a:prstGeom>
          <a:noFill/>
        </p:spPr>
        <p:txBody>
          <a:bodyPr wrap="none" rtlCol="0">
            <a:spAutoFit/>
          </a:bodyPr>
          <a:lstStyle/>
          <a:p>
            <a:r>
              <a:rPr lang="en-US" dirty="0" smtClean="0"/>
              <a:t>McGillicuddy et al., 2011</a:t>
            </a:r>
            <a:endParaRPr lang="en-US" dirty="0"/>
          </a:p>
        </p:txBody>
      </p:sp>
    </p:spTree>
    <p:extLst>
      <p:ext uri="{BB962C8B-B14F-4D97-AF65-F5344CB8AC3E}">
        <p14:creationId xmlns:p14="http://schemas.microsoft.com/office/powerpoint/2010/main" val="11618103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0"/>
            <a:ext cx="7772400" cy="1143000"/>
          </a:xfrm>
        </p:spPr>
        <p:txBody>
          <a:bodyPr/>
          <a:lstStyle/>
          <a:p>
            <a:pPr eaLnBrk="1" hangingPunct="1"/>
            <a:r>
              <a:rPr lang="en-US" sz="4000" dirty="0" smtClean="0"/>
              <a:t>Cyst abundance and toxicity </a:t>
            </a:r>
            <a:br>
              <a:rPr lang="en-US" sz="4000" dirty="0" smtClean="0"/>
            </a:br>
            <a:r>
              <a:rPr lang="en-US" sz="4000" dirty="0" smtClean="0"/>
              <a:t>2005-2009: r=-0.93</a:t>
            </a:r>
          </a:p>
        </p:txBody>
      </p:sp>
      <p:pic>
        <p:nvPicPr>
          <p:cNvPr id="36867" name="Picture 4" descr="cyst_vs_toxic_final_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066800" y="1219200"/>
            <a:ext cx="699664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p:cNvSpPr txBox="1"/>
          <p:nvPr/>
        </p:nvSpPr>
        <p:spPr>
          <a:xfrm>
            <a:off x="5311908" y="6319014"/>
            <a:ext cx="3866251" cy="523220"/>
          </a:xfrm>
          <a:prstGeom prst="rect">
            <a:avLst/>
          </a:prstGeom>
          <a:noFill/>
        </p:spPr>
        <p:txBody>
          <a:bodyPr wrap="none" rtlCol="0">
            <a:spAutoFit/>
          </a:bodyPr>
          <a:lstStyle/>
          <a:p>
            <a:r>
              <a:rPr lang="en-US" dirty="0" smtClean="0"/>
              <a:t>McGillicuddy et al., 2011</a:t>
            </a:r>
            <a:endParaRPr lang="en-US" dirty="0"/>
          </a:p>
        </p:txBody>
      </p:sp>
    </p:spTree>
    <p:extLst>
      <p:ext uri="{BB962C8B-B14F-4D97-AF65-F5344CB8AC3E}">
        <p14:creationId xmlns:p14="http://schemas.microsoft.com/office/powerpoint/2010/main" val="23845776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2438400"/>
            <a:ext cx="4389120" cy="4204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053080"/>
            <a:ext cx="4023360" cy="357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45902"/>
          <a:stretch/>
        </p:blipFill>
        <p:spPr bwMode="auto">
          <a:xfrm>
            <a:off x="1199681" y="152400"/>
            <a:ext cx="6725119" cy="187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096000" y="2209800"/>
            <a:ext cx="2786340" cy="523220"/>
          </a:xfrm>
          <a:prstGeom prst="rect">
            <a:avLst/>
          </a:prstGeom>
          <a:noFill/>
        </p:spPr>
        <p:txBody>
          <a:bodyPr wrap="none" rtlCol="0">
            <a:spAutoFit/>
          </a:bodyPr>
          <a:lstStyle/>
          <a:p>
            <a:r>
              <a:rPr lang="en-US" dirty="0" smtClean="0"/>
              <a:t>Solow et al., 2014</a:t>
            </a:r>
            <a:endParaRPr lang="en-US" dirty="0"/>
          </a:p>
        </p:txBody>
      </p:sp>
    </p:spTree>
    <p:extLst>
      <p:ext uri="{BB962C8B-B14F-4D97-AF65-F5344CB8AC3E}">
        <p14:creationId xmlns:p14="http://schemas.microsoft.com/office/powerpoint/2010/main" val="26868797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 y="1483001"/>
            <a:ext cx="8961120" cy="5298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5800" y="457200"/>
            <a:ext cx="7696338" cy="707886"/>
          </a:xfrm>
          <a:prstGeom prst="rect">
            <a:avLst/>
          </a:prstGeom>
          <a:noFill/>
        </p:spPr>
        <p:txBody>
          <a:bodyPr wrap="none" rtlCol="0">
            <a:spAutoFit/>
          </a:bodyPr>
          <a:lstStyle/>
          <a:p>
            <a:r>
              <a:rPr lang="en-US" sz="4000" dirty="0" smtClean="0"/>
              <a:t>Results of the Solow et al. algorithm</a:t>
            </a:r>
            <a:endParaRPr lang="en-US" sz="4000" dirty="0"/>
          </a:p>
        </p:txBody>
      </p:sp>
    </p:spTree>
    <p:extLst>
      <p:ext uri="{BB962C8B-B14F-4D97-AF65-F5344CB8AC3E}">
        <p14:creationId xmlns:p14="http://schemas.microsoft.com/office/powerpoint/2010/main" val="13345298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omgsrv1.meas.ncsu.edu/GoMaine_Redtide/2014/weekly_nowcast_forecast/image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 y="2133600"/>
            <a:ext cx="8961120" cy="29922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4799" y="533400"/>
            <a:ext cx="8584401" cy="769441"/>
          </a:xfrm>
          <a:prstGeom prst="rect">
            <a:avLst/>
          </a:prstGeom>
          <a:noFill/>
        </p:spPr>
        <p:txBody>
          <a:bodyPr wrap="none" rtlCol="0">
            <a:spAutoFit/>
          </a:bodyPr>
          <a:lstStyle/>
          <a:p>
            <a:r>
              <a:rPr lang="en-US" sz="4400" dirty="0" smtClean="0"/>
              <a:t>Application to the fall 2013 cyst map</a:t>
            </a:r>
            <a:endParaRPr lang="en-US" sz="4400" dirty="0"/>
          </a:p>
        </p:txBody>
      </p:sp>
    </p:spTree>
    <p:extLst>
      <p:ext uri="{BB962C8B-B14F-4D97-AF65-F5344CB8AC3E}">
        <p14:creationId xmlns:p14="http://schemas.microsoft.com/office/powerpoint/2010/main" val="13345298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2492375"/>
            <a:ext cx="2665412"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2"/>
          <p:cNvSpPr txBox="1">
            <a:spLocks noChangeArrowheads="1"/>
          </p:cNvSpPr>
          <p:nvPr/>
        </p:nvSpPr>
        <p:spPr bwMode="auto">
          <a:xfrm>
            <a:off x="539750" y="836613"/>
            <a:ext cx="80327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a:latin typeface="Times New Roman" pitchFamily="18" charset="0"/>
                <a:ea typeface="宋体" pitchFamily="2" charset="-122"/>
              </a:rPr>
              <a:t>2004</a:t>
            </a:r>
          </a:p>
        </p:txBody>
      </p:sp>
      <p:sp>
        <p:nvSpPr>
          <p:cNvPr id="7172" name="Text Box 3"/>
          <p:cNvSpPr txBox="1">
            <a:spLocks noChangeArrowheads="1"/>
          </p:cNvSpPr>
          <p:nvPr/>
        </p:nvSpPr>
        <p:spPr bwMode="auto">
          <a:xfrm>
            <a:off x="539750" y="1484313"/>
            <a:ext cx="80327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a:latin typeface="Times New Roman" pitchFamily="18" charset="0"/>
                <a:ea typeface="宋体" pitchFamily="2" charset="-122"/>
              </a:rPr>
              <a:t>2005</a:t>
            </a:r>
          </a:p>
        </p:txBody>
      </p:sp>
      <p:sp>
        <p:nvSpPr>
          <p:cNvPr id="7173" name="Text Box 4"/>
          <p:cNvSpPr txBox="1">
            <a:spLocks noChangeArrowheads="1"/>
          </p:cNvSpPr>
          <p:nvPr/>
        </p:nvSpPr>
        <p:spPr bwMode="auto">
          <a:xfrm>
            <a:off x="539750" y="2060575"/>
            <a:ext cx="80327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a:latin typeface="Times New Roman" pitchFamily="18" charset="0"/>
                <a:ea typeface="宋体" pitchFamily="2" charset="-122"/>
              </a:rPr>
              <a:t>2006</a:t>
            </a:r>
          </a:p>
        </p:txBody>
      </p:sp>
      <p:sp>
        <p:nvSpPr>
          <p:cNvPr id="7174" name="Text Box 5"/>
          <p:cNvSpPr txBox="1">
            <a:spLocks noChangeArrowheads="1"/>
          </p:cNvSpPr>
          <p:nvPr/>
        </p:nvSpPr>
        <p:spPr bwMode="auto">
          <a:xfrm>
            <a:off x="539750" y="2636838"/>
            <a:ext cx="80327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a:latin typeface="Times New Roman" pitchFamily="18" charset="0"/>
                <a:ea typeface="宋体" pitchFamily="2" charset="-122"/>
              </a:rPr>
              <a:t>2007</a:t>
            </a:r>
          </a:p>
        </p:txBody>
      </p:sp>
      <p:sp>
        <p:nvSpPr>
          <p:cNvPr id="7175" name="Text Box 6"/>
          <p:cNvSpPr txBox="1">
            <a:spLocks noChangeArrowheads="1"/>
          </p:cNvSpPr>
          <p:nvPr/>
        </p:nvSpPr>
        <p:spPr bwMode="auto">
          <a:xfrm>
            <a:off x="539750" y="3284538"/>
            <a:ext cx="80327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a:latin typeface="Times New Roman" pitchFamily="18" charset="0"/>
                <a:ea typeface="宋体" pitchFamily="2" charset="-122"/>
              </a:rPr>
              <a:t>2008</a:t>
            </a:r>
          </a:p>
        </p:txBody>
      </p:sp>
      <p:sp>
        <p:nvSpPr>
          <p:cNvPr id="7176" name="Text Box 8"/>
          <p:cNvSpPr txBox="1">
            <a:spLocks noChangeArrowheads="1"/>
          </p:cNvSpPr>
          <p:nvPr/>
        </p:nvSpPr>
        <p:spPr bwMode="auto">
          <a:xfrm>
            <a:off x="134938" y="319088"/>
            <a:ext cx="2109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en-US" altLang="zh-CN" sz="2000" dirty="0" smtClean="0">
                <a:solidFill>
                  <a:srgbClr val="FFFF00"/>
                </a:solidFill>
                <a:latin typeface="+mj-lt"/>
                <a:ea typeface="宋体" pitchFamily="2" charset="-122"/>
              </a:rPr>
              <a:t>Hydrodynamics</a:t>
            </a:r>
          </a:p>
        </p:txBody>
      </p:sp>
      <p:sp>
        <p:nvSpPr>
          <p:cNvPr id="7177" name="Text Box 9"/>
          <p:cNvSpPr txBox="1">
            <a:spLocks noChangeArrowheads="1"/>
          </p:cNvSpPr>
          <p:nvPr/>
        </p:nvSpPr>
        <p:spPr bwMode="auto">
          <a:xfrm>
            <a:off x="3540125" y="333375"/>
            <a:ext cx="175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en-US" altLang="zh-CN" sz="2000" dirty="0" smtClean="0">
                <a:solidFill>
                  <a:srgbClr val="FFFF00"/>
                </a:solidFill>
                <a:latin typeface="+mj-lt"/>
                <a:ea typeface="宋体" pitchFamily="2" charset="-122"/>
              </a:rPr>
              <a:t>Benthic Cyst</a:t>
            </a:r>
          </a:p>
        </p:txBody>
      </p:sp>
      <p:sp>
        <p:nvSpPr>
          <p:cNvPr id="7178" name="Text Box 10"/>
          <p:cNvSpPr txBox="1">
            <a:spLocks noChangeArrowheads="1"/>
          </p:cNvSpPr>
          <p:nvPr/>
        </p:nvSpPr>
        <p:spPr bwMode="auto">
          <a:xfrm>
            <a:off x="6172200" y="333375"/>
            <a:ext cx="2763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en-US" altLang="zh-CN" sz="2000" dirty="0" smtClean="0">
                <a:solidFill>
                  <a:srgbClr val="FFFF00"/>
                </a:solidFill>
                <a:latin typeface="+mj-lt"/>
                <a:ea typeface="宋体" pitchFamily="2" charset="-122"/>
              </a:rPr>
              <a:t>2014 Bloom Forecast</a:t>
            </a:r>
          </a:p>
        </p:txBody>
      </p:sp>
      <p:sp>
        <p:nvSpPr>
          <p:cNvPr id="333834" name="Line 11"/>
          <p:cNvSpPr>
            <a:spLocks noChangeShapeType="1"/>
          </p:cNvSpPr>
          <p:nvPr/>
        </p:nvSpPr>
        <p:spPr bwMode="auto">
          <a:xfrm>
            <a:off x="1476375" y="1196975"/>
            <a:ext cx="1582738" cy="1368425"/>
          </a:xfrm>
          <a:prstGeom prst="line">
            <a:avLst/>
          </a:prstGeom>
          <a:ln>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a:p>
        </p:txBody>
      </p:sp>
      <p:sp>
        <p:nvSpPr>
          <p:cNvPr id="333835" name="Line 12"/>
          <p:cNvSpPr>
            <a:spLocks noChangeShapeType="1"/>
          </p:cNvSpPr>
          <p:nvPr/>
        </p:nvSpPr>
        <p:spPr bwMode="auto">
          <a:xfrm>
            <a:off x="1403350" y="1844675"/>
            <a:ext cx="1584325" cy="863600"/>
          </a:xfrm>
          <a:prstGeom prst="line">
            <a:avLst/>
          </a:prstGeom>
          <a:ln>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b="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33836" name="Line 13"/>
          <p:cNvSpPr>
            <a:spLocks noChangeShapeType="1"/>
          </p:cNvSpPr>
          <p:nvPr/>
        </p:nvSpPr>
        <p:spPr bwMode="auto">
          <a:xfrm>
            <a:off x="1476375" y="2492375"/>
            <a:ext cx="1439863" cy="360363"/>
          </a:xfrm>
          <a:prstGeom prst="line">
            <a:avLst/>
          </a:prstGeom>
          <a:ln>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a:p>
        </p:txBody>
      </p:sp>
      <p:sp>
        <p:nvSpPr>
          <p:cNvPr id="333837" name="Line 14"/>
          <p:cNvSpPr>
            <a:spLocks noChangeShapeType="1"/>
          </p:cNvSpPr>
          <p:nvPr/>
        </p:nvSpPr>
        <p:spPr bwMode="auto">
          <a:xfrm flipV="1">
            <a:off x="1476375" y="3500438"/>
            <a:ext cx="1511300" cy="73025"/>
          </a:xfrm>
          <a:prstGeom prst="line">
            <a:avLst/>
          </a:prstGeom>
          <a:ln>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a:p>
        </p:txBody>
      </p:sp>
      <p:sp>
        <p:nvSpPr>
          <p:cNvPr id="333838" name="Line 15"/>
          <p:cNvSpPr>
            <a:spLocks noChangeShapeType="1"/>
          </p:cNvSpPr>
          <p:nvPr/>
        </p:nvSpPr>
        <p:spPr bwMode="auto">
          <a:xfrm flipV="1">
            <a:off x="1476375" y="3789363"/>
            <a:ext cx="1582738" cy="287337"/>
          </a:xfrm>
          <a:prstGeom prst="line">
            <a:avLst/>
          </a:prstGeom>
          <a:ln>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a:p>
        </p:txBody>
      </p:sp>
      <p:sp>
        <p:nvSpPr>
          <p:cNvPr id="392208" name="Text Box 16"/>
          <p:cNvSpPr txBox="1">
            <a:spLocks noChangeArrowheads="1"/>
          </p:cNvSpPr>
          <p:nvPr/>
        </p:nvSpPr>
        <p:spPr bwMode="auto">
          <a:xfrm>
            <a:off x="6875463" y="836613"/>
            <a:ext cx="1654175" cy="5940425"/>
          </a:xfrm>
          <a:prstGeom prst="rect">
            <a:avLst/>
          </a:prstGeom>
          <a:noFill/>
          <a:ln>
            <a:noFill/>
          </a:ln>
          <a:effectLst/>
          <a:extLst/>
        </p:spPr>
        <p:txBody>
          <a:bodyPr>
            <a:spAutoFit/>
          </a:bodyPr>
          <a:lstStyle/>
          <a:p>
            <a:pPr>
              <a:defRPr/>
            </a:pPr>
            <a:r>
              <a:rPr lang="en-US" altLang="zh-CN" sz="2000" dirty="0">
                <a:effectLst>
                  <a:outerShdw blurRad="38100" dist="38100" dir="2700000" algn="tl">
                    <a:srgbClr val="000000"/>
                  </a:outerShdw>
                </a:effectLst>
                <a:latin typeface="+mj-lt"/>
                <a:ea typeface="宋体" pitchFamily="2" charset="-122"/>
                <a:cs typeface="Arial" panose="020B0604020202020204" pitchFamily="34" charset="0"/>
              </a:rPr>
              <a:t>Scenario 1</a:t>
            </a:r>
          </a:p>
          <a:p>
            <a:pPr>
              <a:defRPr/>
            </a:pPr>
            <a:endParaRPr lang="en-US" altLang="zh-CN" sz="2000" dirty="0">
              <a:effectLst>
                <a:outerShdw blurRad="38100" dist="38100" dir="2700000" algn="tl">
                  <a:srgbClr val="000000"/>
                </a:outerShdw>
              </a:effectLst>
              <a:latin typeface="+mj-lt"/>
              <a:ea typeface="宋体" pitchFamily="2" charset="-122"/>
              <a:cs typeface="Arial" panose="020B0604020202020204" pitchFamily="34" charset="0"/>
            </a:endParaRPr>
          </a:p>
          <a:p>
            <a:pPr>
              <a:defRPr/>
            </a:pPr>
            <a:r>
              <a:rPr lang="en-US" altLang="zh-CN" sz="2000" dirty="0">
                <a:effectLst>
                  <a:outerShdw blurRad="38100" dist="38100" dir="2700000" algn="tl">
                    <a:srgbClr val="000000"/>
                  </a:outerShdw>
                </a:effectLst>
                <a:latin typeface="+mj-lt"/>
                <a:ea typeface="宋体" pitchFamily="2" charset="-122"/>
                <a:cs typeface="Arial" panose="020B0604020202020204" pitchFamily="34" charset="0"/>
              </a:rPr>
              <a:t>Scenario 2</a:t>
            </a:r>
          </a:p>
          <a:p>
            <a:pPr>
              <a:defRPr/>
            </a:pPr>
            <a:endParaRPr lang="en-US" altLang="zh-CN" sz="2000" dirty="0">
              <a:effectLst>
                <a:outerShdw blurRad="38100" dist="38100" dir="2700000" algn="tl">
                  <a:srgbClr val="000000"/>
                </a:outerShdw>
              </a:effectLst>
              <a:latin typeface="+mj-lt"/>
              <a:ea typeface="宋体" pitchFamily="2" charset="-122"/>
              <a:cs typeface="Arial" panose="020B0604020202020204" pitchFamily="34" charset="0"/>
            </a:endParaRPr>
          </a:p>
          <a:p>
            <a:pPr>
              <a:defRPr/>
            </a:pPr>
            <a:r>
              <a:rPr lang="en-US" altLang="zh-CN" sz="2000" dirty="0">
                <a:effectLst>
                  <a:outerShdw blurRad="38100" dist="38100" dir="2700000" algn="tl">
                    <a:srgbClr val="000000"/>
                  </a:outerShdw>
                </a:effectLst>
                <a:latin typeface="+mj-lt"/>
                <a:ea typeface="宋体" pitchFamily="2" charset="-122"/>
                <a:cs typeface="Arial" panose="020B0604020202020204" pitchFamily="34" charset="0"/>
              </a:rPr>
              <a:t>Scenario 3</a:t>
            </a:r>
          </a:p>
          <a:p>
            <a:pPr>
              <a:defRPr/>
            </a:pPr>
            <a:endParaRPr lang="en-US" altLang="zh-CN" sz="2000" dirty="0">
              <a:effectLst>
                <a:outerShdw blurRad="38100" dist="38100" dir="2700000" algn="tl">
                  <a:srgbClr val="000000"/>
                </a:outerShdw>
              </a:effectLst>
              <a:latin typeface="+mj-lt"/>
              <a:ea typeface="宋体" pitchFamily="2" charset="-122"/>
              <a:cs typeface="Arial" panose="020B0604020202020204" pitchFamily="34" charset="0"/>
            </a:endParaRPr>
          </a:p>
          <a:p>
            <a:pPr>
              <a:defRPr/>
            </a:pPr>
            <a:r>
              <a:rPr lang="en-US" altLang="zh-CN" sz="2000" dirty="0">
                <a:effectLst>
                  <a:outerShdw blurRad="38100" dist="38100" dir="2700000" algn="tl">
                    <a:srgbClr val="000000"/>
                  </a:outerShdw>
                </a:effectLst>
                <a:latin typeface="+mj-lt"/>
                <a:ea typeface="宋体" pitchFamily="2" charset="-122"/>
                <a:cs typeface="Arial" panose="020B0604020202020204" pitchFamily="34" charset="0"/>
              </a:rPr>
              <a:t>Scenario 4</a:t>
            </a:r>
          </a:p>
          <a:p>
            <a:pPr>
              <a:defRPr/>
            </a:pPr>
            <a:endParaRPr lang="en-US" altLang="zh-CN" sz="2000" dirty="0">
              <a:effectLst>
                <a:outerShdw blurRad="38100" dist="38100" dir="2700000" algn="tl">
                  <a:srgbClr val="000000"/>
                </a:outerShdw>
              </a:effectLst>
              <a:latin typeface="+mj-lt"/>
              <a:ea typeface="宋体" pitchFamily="2" charset="-122"/>
              <a:cs typeface="Arial" panose="020B0604020202020204" pitchFamily="34" charset="0"/>
            </a:endParaRPr>
          </a:p>
          <a:p>
            <a:pPr>
              <a:defRPr/>
            </a:pPr>
            <a:r>
              <a:rPr lang="en-US" altLang="zh-CN" sz="2000" dirty="0">
                <a:effectLst>
                  <a:outerShdw blurRad="38100" dist="38100" dir="2700000" algn="tl">
                    <a:srgbClr val="000000"/>
                  </a:outerShdw>
                </a:effectLst>
                <a:latin typeface="+mj-lt"/>
                <a:ea typeface="宋体" pitchFamily="2" charset="-122"/>
                <a:cs typeface="Arial" panose="020B0604020202020204" pitchFamily="34" charset="0"/>
              </a:rPr>
              <a:t>Scenario 5</a:t>
            </a:r>
          </a:p>
          <a:p>
            <a:pPr>
              <a:defRPr/>
            </a:pPr>
            <a:endParaRPr lang="en-US" altLang="zh-CN" sz="2000" dirty="0">
              <a:effectLst>
                <a:outerShdw blurRad="38100" dist="38100" dir="2700000" algn="tl">
                  <a:srgbClr val="000000"/>
                </a:outerShdw>
              </a:effectLst>
              <a:latin typeface="+mj-lt"/>
              <a:ea typeface="宋体" pitchFamily="2" charset="-122"/>
              <a:cs typeface="Arial" panose="020B0604020202020204" pitchFamily="34" charset="0"/>
            </a:endParaRPr>
          </a:p>
          <a:p>
            <a:pPr>
              <a:defRPr/>
            </a:pPr>
            <a:r>
              <a:rPr lang="en-US" altLang="zh-CN" sz="2000" dirty="0">
                <a:effectLst>
                  <a:outerShdw blurRad="38100" dist="38100" dir="2700000" algn="tl">
                    <a:srgbClr val="000000"/>
                  </a:outerShdw>
                </a:effectLst>
                <a:latin typeface="+mj-lt"/>
                <a:ea typeface="宋体" pitchFamily="2" charset="-122"/>
                <a:cs typeface="Arial" panose="020B0604020202020204" pitchFamily="34" charset="0"/>
              </a:rPr>
              <a:t>Scenario 6</a:t>
            </a:r>
          </a:p>
          <a:p>
            <a:pPr>
              <a:defRPr/>
            </a:pPr>
            <a:endParaRPr lang="en-US" altLang="zh-CN" sz="2000" dirty="0">
              <a:effectLst>
                <a:outerShdw blurRad="38100" dist="38100" dir="2700000" algn="tl">
                  <a:srgbClr val="000000"/>
                </a:outerShdw>
              </a:effectLst>
              <a:latin typeface="+mj-lt"/>
              <a:ea typeface="宋体" pitchFamily="2" charset="-122"/>
              <a:cs typeface="Arial" panose="020B0604020202020204" pitchFamily="34" charset="0"/>
            </a:endParaRPr>
          </a:p>
          <a:p>
            <a:pPr>
              <a:defRPr/>
            </a:pPr>
            <a:r>
              <a:rPr lang="en-US" altLang="zh-CN" sz="2000" dirty="0">
                <a:effectLst>
                  <a:outerShdw blurRad="38100" dist="38100" dir="2700000" algn="tl">
                    <a:srgbClr val="000000"/>
                  </a:outerShdw>
                </a:effectLst>
                <a:latin typeface="+mj-lt"/>
                <a:ea typeface="宋体" pitchFamily="2" charset="-122"/>
                <a:cs typeface="Arial" panose="020B0604020202020204" pitchFamily="34" charset="0"/>
              </a:rPr>
              <a:t>Scenario 7</a:t>
            </a:r>
          </a:p>
          <a:p>
            <a:pPr>
              <a:defRPr/>
            </a:pPr>
            <a:endParaRPr lang="en-US" altLang="zh-CN" sz="2000" dirty="0">
              <a:effectLst>
                <a:outerShdw blurRad="38100" dist="38100" dir="2700000" algn="tl">
                  <a:srgbClr val="000000"/>
                </a:outerShdw>
              </a:effectLst>
              <a:latin typeface="+mj-lt"/>
              <a:ea typeface="宋体" pitchFamily="2" charset="-122"/>
              <a:cs typeface="Arial" panose="020B0604020202020204" pitchFamily="34" charset="0"/>
            </a:endParaRPr>
          </a:p>
          <a:p>
            <a:pPr>
              <a:defRPr/>
            </a:pPr>
            <a:r>
              <a:rPr lang="en-US" altLang="zh-CN" sz="2000" dirty="0">
                <a:effectLst>
                  <a:outerShdw blurRad="38100" dist="38100" dir="2700000" algn="tl">
                    <a:srgbClr val="000000"/>
                  </a:outerShdw>
                </a:effectLst>
                <a:latin typeface="+mj-lt"/>
                <a:ea typeface="宋体" pitchFamily="2" charset="-122"/>
                <a:cs typeface="Arial" panose="020B0604020202020204" pitchFamily="34" charset="0"/>
              </a:rPr>
              <a:t>Scenario 8</a:t>
            </a:r>
          </a:p>
          <a:p>
            <a:pPr>
              <a:defRPr/>
            </a:pPr>
            <a:endParaRPr lang="en-US" altLang="zh-CN" sz="2000" dirty="0">
              <a:effectLst>
                <a:outerShdw blurRad="38100" dist="38100" dir="2700000" algn="tl">
                  <a:srgbClr val="000000"/>
                </a:outerShdw>
              </a:effectLst>
              <a:latin typeface="+mj-lt"/>
              <a:ea typeface="宋体" pitchFamily="2" charset="-122"/>
              <a:cs typeface="Arial" panose="020B0604020202020204" pitchFamily="34" charset="0"/>
            </a:endParaRPr>
          </a:p>
          <a:p>
            <a:pPr>
              <a:defRPr/>
            </a:pPr>
            <a:r>
              <a:rPr lang="en-US" altLang="zh-CN" sz="2000" dirty="0">
                <a:effectLst>
                  <a:outerShdw blurRad="38100" dist="38100" dir="2700000" algn="tl">
                    <a:srgbClr val="000000"/>
                  </a:outerShdw>
                </a:effectLst>
                <a:latin typeface="+mj-lt"/>
                <a:ea typeface="宋体" pitchFamily="2" charset="-122"/>
                <a:cs typeface="Arial" panose="020B0604020202020204" pitchFamily="34" charset="0"/>
              </a:rPr>
              <a:t>Scenario 9</a:t>
            </a:r>
          </a:p>
          <a:p>
            <a:pPr>
              <a:defRPr/>
            </a:pPr>
            <a:endParaRPr lang="en-US" altLang="zh-CN" sz="2000" dirty="0">
              <a:effectLst>
                <a:outerShdw blurRad="38100" dist="38100" dir="2700000" algn="tl">
                  <a:srgbClr val="000000"/>
                </a:outerShdw>
              </a:effectLst>
              <a:latin typeface="+mj-lt"/>
              <a:ea typeface="宋体" pitchFamily="2" charset="-122"/>
              <a:cs typeface="Arial" panose="020B0604020202020204" pitchFamily="34" charset="0"/>
            </a:endParaRPr>
          </a:p>
          <a:p>
            <a:pPr>
              <a:defRPr/>
            </a:pPr>
            <a:r>
              <a:rPr lang="en-US" altLang="zh-CN" sz="2000" dirty="0">
                <a:effectLst>
                  <a:outerShdw blurRad="38100" dist="38100" dir="2700000" algn="tl">
                    <a:srgbClr val="000000"/>
                  </a:outerShdw>
                </a:effectLst>
                <a:latin typeface="+mj-lt"/>
                <a:ea typeface="宋体" pitchFamily="2" charset="-122"/>
                <a:cs typeface="Arial" panose="020B0604020202020204" pitchFamily="34" charset="0"/>
              </a:rPr>
              <a:t>Scenario 10</a:t>
            </a:r>
            <a:endParaRPr lang="zh-CN" altLang="en-US" sz="2000" dirty="0">
              <a:effectLst>
                <a:outerShdw blurRad="38100" dist="38100" dir="2700000" algn="tl">
                  <a:srgbClr val="000000"/>
                </a:outerShdw>
              </a:effectLst>
              <a:latin typeface="+mj-lt"/>
              <a:ea typeface="宋体" pitchFamily="2" charset="-122"/>
              <a:cs typeface="Arial" panose="020B0604020202020204" pitchFamily="34" charset="0"/>
            </a:endParaRPr>
          </a:p>
        </p:txBody>
      </p:sp>
      <p:sp>
        <p:nvSpPr>
          <p:cNvPr id="333840" name="Line 17"/>
          <p:cNvSpPr>
            <a:spLocks noChangeShapeType="1"/>
          </p:cNvSpPr>
          <p:nvPr/>
        </p:nvSpPr>
        <p:spPr bwMode="auto">
          <a:xfrm flipV="1">
            <a:off x="5508625" y="1268413"/>
            <a:ext cx="1295400" cy="1296987"/>
          </a:xfrm>
          <a:prstGeom prst="line">
            <a:avLst/>
          </a:prstGeom>
          <a:ln>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a:p>
        </p:txBody>
      </p:sp>
      <p:sp>
        <p:nvSpPr>
          <p:cNvPr id="333841" name="Line 18"/>
          <p:cNvSpPr>
            <a:spLocks noChangeShapeType="1"/>
          </p:cNvSpPr>
          <p:nvPr/>
        </p:nvSpPr>
        <p:spPr bwMode="auto">
          <a:xfrm>
            <a:off x="5724525" y="4005263"/>
            <a:ext cx="1150938" cy="63500"/>
          </a:xfrm>
          <a:prstGeom prst="line">
            <a:avLst/>
          </a:prstGeom>
          <a:ln>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a:p>
        </p:txBody>
      </p:sp>
      <p:sp>
        <p:nvSpPr>
          <p:cNvPr id="333842" name="Line 19"/>
          <p:cNvSpPr>
            <a:spLocks noChangeShapeType="1"/>
          </p:cNvSpPr>
          <p:nvPr/>
        </p:nvSpPr>
        <p:spPr bwMode="auto">
          <a:xfrm>
            <a:off x="5638800" y="4495800"/>
            <a:ext cx="1236663" cy="157163"/>
          </a:xfrm>
          <a:prstGeom prst="line">
            <a:avLst/>
          </a:prstGeom>
          <a:ln>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a:p>
        </p:txBody>
      </p:sp>
      <p:sp>
        <p:nvSpPr>
          <p:cNvPr id="333843" name="Line 20"/>
          <p:cNvSpPr>
            <a:spLocks noChangeShapeType="1"/>
          </p:cNvSpPr>
          <p:nvPr/>
        </p:nvSpPr>
        <p:spPr bwMode="auto">
          <a:xfrm flipV="1">
            <a:off x="5651500" y="2852738"/>
            <a:ext cx="1152525" cy="504825"/>
          </a:xfrm>
          <a:prstGeom prst="line">
            <a:avLst/>
          </a:prstGeom>
          <a:ln>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a:p>
        </p:txBody>
      </p:sp>
      <p:sp>
        <p:nvSpPr>
          <p:cNvPr id="333844" name="Line 21"/>
          <p:cNvSpPr>
            <a:spLocks noChangeShapeType="1"/>
          </p:cNvSpPr>
          <p:nvPr/>
        </p:nvSpPr>
        <p:spPr bwMode="auto">
          <a:xfrm flipV="1">
            <a:off x="5651500" y="1773238"/>
            <a:ext cx="1223963" cy="1079500"/>
          </a:xfrm>
          <a:prstGeom prst="line">
            <a:avLst/>
          </a:prstGeom>
          <a:ln>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a:p>
        </p:txBody>
      </p:sp>
      <p:sp>
        <p:nvSpPr>
          <p:cNvPr id="7190" name="Text Box 22"/>
          <p:cNvSpPr txBox="1">
            <a:spLocks noChangeArrowheads="1"/>
          </p:cNvSpPr>
          <p:nvPr/>
        </p:nvSpPr>
        <p:spPr bwMode="auto">
          <a:xfrm>
            <a:off x="539750" y="3860800"/>
            <a:ext cx="80327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a:latin typeface="Times New Roman" pitchFamily="18" charset="0"/>
                <a:ea typeface="宋体" pitchFamily="2" charset="-122"/>
              </a:rPr>
              <a:t>2009</a:t>
            </a:r>
          </a:p>
        </p:txBody>
      </p:sp>
      <p:sp>
        <p:nvSpPr>
          <p:cNvPr id="333846" name="Line 23"/>
          <p:cNvSpPr>
            <a:spLocks noChangeShapeType="1"/>
          </p:cNvSpPr>
          <p:nvPr/>
        </p:nvSpPr>
        <p:spPr bwMode="auto">
          <a:xfrm flipV="1">
            <a:off x="1403350" y="4076700"/>
            <a:ext cx="1655763" cy="576263"/>
          </a:xfrm>
          <a:prstGeom prst="line">
            <a:avLst/>
          </a:prstGeom>
          <a:ln>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a:p>
        </p:txBody>
      </p:sp>
      <p:sp>
        <p:nvSpPr>
          <p:cNvPr id="333847" name="Line 24"/>
          <p:cNvSpPr>
            <a:spLocks noChangeShapeType="1"/>
          </p:cNvSpPr>
          <p:nvPr/>
        </p:nvSpPr>
        <p:spPr bwMode="auto">
          <a:xfrm flipV="1">
            <a:off x="5724525" y="3429000"/>
            <a:ext cx="1079500" cy="215900"/>
          </a:xfrm>
          <a:prstGeom prst="line">
            <a:avLst/>
          </a:prstGeom>
          <a:ln>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a:p>
        </p:txBody>
      </p:sp>
      <p:sp>
        <p:nvSpPr>
          <p:cNvPr id="7193" name="Text Box 25"/>
          <p:cNvSpPr txBox="1">
            <a:spLocks noChangeArrowheads="1"/>
          </p:cNvSpPr>
          <p:nvPr/>
        </p:nvSpPr>
        <p:spPr bwMode="auto">
          <a:xfrm>
            <a:off x="539750" y="4437063"/>
            <a:ext cx="80327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a:latin typeface="Times New Roman" pitchFamily="18" charset="0"/>
                <a:ea typeface="宋体" pitchFamily="2" charset="-122"/>
              </a:rPr>
              <a:t>2010</a:t>
            </a:r>
          </a:p>
        </p:txBody>
      </p:sp>
      <p:sp>
        <p:nvSpPr>
          <p:cNvPr id="333849" name="Line 26"/>
          <p:cNvSpPr>
            <a:spLocks noChangeShapeType="1"/>
          </p:cNvSpPr>
          <p:nvPr/>
        </p:nvSpPr>
        <p:spPr bwMode="auto">
          <a:xfrm flipV="1">
            <a:off x="1403350" y="4365625"/>
            <a:ext cx="1728788" cy="863600"/>
          </a:xfrm>
          <a:prstGeom prst="line">
            <a:avLst/>
          </a:prstGeom>
          <a:ln>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a:p>
        </p:txBody>
      </p:sp>
      <p:sp>
        <p:nvSpPr>
          <p:cNvPr id="7195" name="Text Box 25"/>
          <p:cNvSpPr txBox="1">
            <a:spLocks noChangeArrowheads="1"/>
          </p:cNvSpPr>
          <p:nvPr/>
        </p:nvSpPr>
        <p:spPr bwMode="auto">
          <a:xfrm>
            <a:off x="539750" y="5013325"/>
            <a:ext cx="788988" cy="4619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a:latin typeface="Times New Roman" pitchFamily="18" charset="0"/>
                <a:ea typeface="宋体" pitchFamily="2" charset="-122"/>
              </a:rPr>
              <a:t>2011</a:t>
            </a:r>
          </a:p>
        </p:txBody>
      </p:sp>
      <p:sp>
        <p:nvSpPr>
          <p:cNvPr id="333851" name="Line 26"/>
          <p:cNvSpPr>
            <a:spLocks noChangeShapeType="1"/>
          </p:cNvSpPr>
          <p:nvPr/>
        </p:nvSpPr>
        <p:spPr bwMode="auto">
          <a:xfrm flipV="1">
            <a:off x="1403350" y="4797425"/>
            <a:ext cx="1655763" cy="1008063"/>
          </a:xfrm>
          <a:prstGeom prst="line">
            <a:avLst/>
          </a:prstGeom>
          <a:ln>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a:p>
        </p:txBody>
      </p:sp>
      <p:sp>
        <p:nvSpPr>
          <p:cNvPr id="333852" name="Line 27"/>
          <p:cNvSpPr>
            <a:spLocks noChangeShapeType="1"/>
          </p:cNvSpPr>
          <p:nvPr/>
        </p:nvSpPr>
        <p:spPr bwMode="auto">
          <a:xfrm>
            <a:off x="5651500" y="4868863"/>
            <a:ext cx="1152525" cy="431800"/>
          </a:xfrm>
          <a:prstGeom prst="line">
            <a:avLst/>
          </a:prstGeom>
          <a:ln>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a:p>
        </p:txBody>
      </p:sp>
      <p:sp>
        <p:nvSpPr>
          <p:cNvPr id="333853" name="Line 27"/>
          <p:cNvSpPr>
            <a:spLocks noChangeShapeType="1"/>
          </p:cNvSpPr>
          <p:nvPr/>
        </p:nvSpPr>
        <p:spPr bwMode="auto">
          <a:xfrm>
            <a:off x="5724525" y="5013325"/>
            <a:ext cx="1109663" cy="881063"/>
          </a:xfrm>
          <a:prstGeom prst="line">
            <a:avLst/>
          </a:prstGeom>
          <a:ln>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a:p>
        </p:txBody>
      </p:sp>
      <p:sp>
        <p:nvSpPr>
          <p:cNvPr id="7200" name="Text Box 25"/>
          <p:cNvSpPr txBox="1">
            <a:spLocks noChangeArrowheads="1"/>
          </p:cNvSpPr>
          <p:nvPr/>
        </p:nvSpPr>
        <p:spPr bwMode="auto">
          <a:xfrm>
            <a:off x="539750" y="5589588"/>
            <a:ext cx="800100" cy="4603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a:latin typeface="Times New Roman" pitchFamily="18" charset="0"/>
                <a:ea typeface="宋体" pitchFamily="2" charset="-122"/>
              </a:rPr>
              <a:t>2012</a:t>
            </a:r>
          </a:p>
        </p:txBody>
      </p:sp>
      <p:sp>
        <p:nvSpPr>
          <p:cNvPr id="34" name="Line 26"/>
          <p:cNvSpPr>
            <a:spLocks noChangeShapeType="1"/>
          </p:cNvSpPr>
          <p:nvPr/>
        </p:nvSpPr>
        <p:spPr bwMode="auto">
          <a:xfrm flipV="1">
            <a:off x="1476375" y="5013325"/>
            <a:ext cx="1655763" cy="1439863"/>
          </a:xfrm>
          <a:prstGeom prst="line">
            <a:avLst/>
          </a:prstGeom>
          <a:ln>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a:p>
        </p:txBody>
      </p:sp>
      <p:sp>
        <p:nvSpPr>
          <p:cNvPr id="35" name="Line 27"/>
          <p:cNvSpPr>
            <a:spLocks noChangeShapeType="1"/>
          </p:cNvSpPr>
          <p:nvPr/>
        </p:nvSpPr>
        <p:spPr bwMode="auto">
          <a:xfrm>
            <a:off x="5651500" y="5084763"/>
            <a:ext cx="1182688" cy="1312862"/>
          </a:xfrm>
          <a:prstGeom prst="line">
            <a:avLst/>
          </a:prstGeom>
          <a:ln>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a:p>
        </p:txBody>
      </p:sp>
      <p:sp>
        <p:nvSpPr>
          <p:cNvPr id="7203" name="Text Box 25"/>
          <p:cNvSpPr txBox="1">
            <a:spLocks noChangeArrowheads="1"/>
          </p:cNvSpPr>
          <p:nvPr/>
        </p:nvSpPr>
        <p:spPr bwMode="auto">
          <a:xfrm>
            <a:off x="539750" y="6165850"/>
            <a:ext cx="800100" cy="4603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a:latin typeface="Times New Roman" pitchFamily="18" charset="0"/>
                <a:ea typeface="宋体" pitchFamily="2" charset="-122"/>
              </a:rPr>
              <a:t>2013</a:t>
            </a:r>
          </a:p>
        </p:txBody>
      </p:sp>
      <p:sp>
        <p:nvSpPr>
          <p:cNvPr id="37" name="Line 14"/>
          <p:cNvSpPr>
            <a:spLocks noChangeShapeType="1"/>
          </p:cNvSpPr>
          <p:nvPr/>
        </p:nvSpPr>
        <p:spPr bwMode="auto">
          <a:xfrm>
            <a:off x="1476375" y="2924175"/>
            <a:ext cx="1511300" cy="217488"/>
          </a:xfrm>
          <a:prstGeom prst="line">
            <a:avLst/>
          </a:prstGeom>
          <a:ln>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a:p>
        </p:txBody>
      </p:sp>
      <p:sp>
        <p:nvSpPr>
          <p:cNvPr id="38" name="Line 21"/>
          <p:cNvSpPr>
            <a:spLocks noChangeShapeType="1"/>
          </p:cNvSpPr>
          <p:nvPr/>
        </p:nvSpPr>
        <p:spPr bwMode="auto">
          <a:xfrm flipV="1">
            <a:off x="5651500" y="2276475"/>
            <a:ext cx="1223963" cy="842963"/>
          </a:xfrm>
          <a:prstGeom prst="line">
            <a:avLst/>
          </a:prstGeom>
          <a:ln>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a:p>
        </p:txBody>
      </p:sp>
    </p:spTree>
    <p:extLst>
      <p:ext uri="{BB962C8B-B14F-4D97-AF65-F5344CB8AC3E}">
        <p14:creationId xmlns:p14="http://schemas.microsoft.com/office/powerpoint/2010/main" val="14022658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6" name="Oval 4"/>
          <p:cNvSpPr>
            <a:spLocks noChangeArrowheads="1"/>
          </p:cNvSpPr>
          <p:nvPr/>
        </p:nvSpPr>
        <p:spPr bwMode="auto">
          <a:xfrm>
            <a:off x="8351838" y="5084763"/>
            <a:ext cx="792162" cy="1006475"/>
          </a:xfrm>
          <a:prstGeom prst="ellipse">
            <a:avLst/>
          </a:prstGeom>
          <a:noFill/>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endParaRPr lang="en-US"/>
          </a:p>
        </p:txBody>
      </p:sp>
      <p:pic>
        <p:nvPicPr>
          <p:cNvPr id="4" name="Picture 2" descr="http://omglnx3.meas.ncsu.edu/yli/transfer/14ensemble/cystcell_14ensemble_mayjune_wgom_rN.png"/>
          <p:cNvPicPr>
            <a:picLocks noChangeAspect="1" noChangeArrowheads="1"/>
          </p:cNvPicPr>
          <p:nvPr/>
        </p:nvPicPr>
        <p:blipFill>
          <a:blip r:embed="rId3" cstate="print"/>
          <a:srcRect/>
          <a:stretch>
            <a:fillRect/>
          </a:stretch>
        </p:blipFill>
        <p:spPr bwMode="auto">
          <a:xfrm>
            <a:off x="26346" y="17713"/>
            <a:ext cx="9117654" cy="6895237"/>
          </a:xfrm>
          <a:prstGeom prst="rect">
            <a:avLst/>
          </a:prstGeom>
          <a:noFill/>
        </p:spPr>
      </p:pic>
    </p:spTree>
    <p:extLst>
      <p:ext uri="{BB962C8B-B14F-4D97-AF65-F5344CB8AC3E}">
        <p14:creationId xmlns:p14="http://schemas.microsoft.com/office/powerpoint/2010/main" val="2739977449"/>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7" descr="http://images.ezgif.com/tmp/gif_0x0_1ab748.gif"/>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pic>
        <p:nvPicPr>
          <p:cNvPr id="9219" name="Picture 5" descr="14ensemble_2d.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347663"/>
            <a:ext cx="7921625" cy="639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3465590"/>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6004</TotalTime>
  <Words>494</Words>
  <Application>Microsoft Office PowerPoint</Application>
  <PresentationFormat>On-screen Show (4:3)</PresentationFormat>
  <Paragraphs>74</Paragraphs>
  <Slides>15</Slides>
  <Notes>5</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15</vt:i4>
      </vt:variant>
    </vt:vector>
  </HeadingPairs>
  <TitlesOfParts>
    <vt:vector size="18" baseType="lpstr">
      <vt:lpstr>Default Design</vt:lpstr>
      <vt:lpstr>2_Default Design</vt:lpstr>
      <vt:lpstr>Document</vt:lpstr>
      <vt:lpstr>Population dynamics of Alexandrium spp.</vt:lpstr>
      <vt:lpstr>Cysts and toxicity 2004-2009</vt:lpstr>
      <vt:lpstr>Cyst abundance and toxicity  2005-2009: r=-0.93</vt:lpstr>
      <vt:lpstr>PowerPoint Presentation</vt:lpstr>
      <vt:lpstr>PowerPoint Presentation</vt:lpstr>
      <vt:lpstr>PowerPoint Presentation</vt:lpstr>
      <vt:lpstr>PowerPoint Presentation</vt:lpstr>
      <vt:lpstr>PowerPoint Presentation</vt:lpstr>
      <vt:lpstr>PowerPoint Presentation</vt:lpstr>
      <vt:lpstr>2014 Forecast</vt:lpstr>
      <vt:lpstr>PowerPoint Presentation</vt:lpstr>
      <vt:lpstr>PowerPoint Presentation</vt:lpstr>
      <vt:lpstr>PowerPoint Presentation</vt:lpstr>
      <vt:lpstr>PowerPoint Presentation</vt:lpstr>
      <vt:lpstr>Quantitative skill evaluation: regional hindcast simulations</vt:lpstr>
    </vt:vector>
  </TitlesOfParts>
  <Company>usgs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Modeling Alexandrium spp. Blooms in the Gulf of Maine</dc:title>
  <dc:creator>Valued Sony Customer</dc:creator>
  <cp:lastModifiedBy>Dennis</cp:lastModifiedBy>
  <cp:revision>163</cp:revision>
  <dcterms:created xsi:type="dcterms:W3CDTF">2000-11-21T17:23:12Z</dcterms:created>
  <dcterms:modified xsi:type="dcterms:W3CDTF">2015-04-08T11:54:02Z</dcterms:modified>
</cp:coreProperties>
</file>