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8"/>
  </p:notesMasterIdLst>
  <p:sldIdLst>
    <p:sldId id="257" r:id="rId3"/>
    <p:sldId id="258" r:id="rId4"/>
    <p:sldId id="259" r:id="rId5"/>
    <p:sldId id="260" r:id="rId6"/>
    <p:sldId id="25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B339B-1FE1-44C3-A6F9-DE16C17A9BF8}" type="datetimeFigureOut">
              <a:rPr lang="en-US" smtClean="0"/>
              <a:t>11/20/2020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2EE11-3EEF-4A2E-A679-F4A64D8520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75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animated GIF below is composed of 362 32-day </a:t>
            </a:r>
            <a:r>
              <a:rPr lang="en-US" dirty="0" err="1" smtClean="0"/>
              <a:t>SeaWiFS</a:t>
            </a:r>
            <a:r>
              <a:rPr lang="en-US" dirty="0" smtClean="0"/>
              <a:t> composites. Each 32-day composite in the sequence has a starting (and ending) date that is eight days later than the previous frame. The time period covered is from the beginning of the </a:t>
            </a:r>
            <a:r>
              <a:rPr lang="en-US" dirty="0" err="1" smtClean="0"/>
              <a:t>SeaWiFS</a:t>
            </a:r>
            <a:r>
              <a:rPr lang="en-US" dirty="0" smtClean="0"/>
              <a:t> mission through July 2005. </a:t>
            </a:r>
          </a:p>
          <a:p>
            <a:endParaRPr lang="en-US" dirty="0" smtClean="0"/>
          </a:p>
          <a:p>
            <a:r>
              <a:rPr lang="en-US" dirty="0" smtClean="0"/>
              <a:t>http://oceancolor.gsfc.nasa.gov/SeaWiFS/HTML/SeaWiFS.BiosphereAnimation.70W.html</a:t>
            </a:r>
          </a:p>
          <a:p>
            <a:endParaRPr lang="en-US" dirty="0" smtClean="0"/>
          </a:p>
          <a:p>
            <a:r>
              <a:rPr lang="en-US" dirty="0" smtClean="0"/>
              <a:t>Chl as a proxy for phytoplankton biomass</a:t>
            </a:r>
          </a:p>
          <a:p>
            <a:r>
              <a:rPr lang="en-US" dirty="0" smtClean="0"/>
              <a:t>Seasonal cycles</a:t>
            </a:r>
          </a:p>
          <a:p>
            <a:r>
              <a:rPr lang="en-US" dirty="0" smtClean="0"/>
              <a:t>Eddies</a:t>
            </a:r>
          </a:p>
          <a:p>
            <a:r>
              <a:rPr lang="en-US" dirty="0" smtClean="0"/>
              <a:t>Amazon/Orinoco</a:t>
            </a:r>
          </a:p>
          <a:p>
            <a:r>
              <a:rPr lang="en-US" dirty="0" smtClean="0"/>
              <a:t>Upwelling</a:t>
            </a:r>
          </a:p>
          <a:p>
            <a:r>
              <a:rPr lang="en-US" dirty="0" smtClean="0"/>
              <a:t>	W</a:t>
            </a:r>
            <a:r>
              <a:rPr lang="en-US" baseline="0" dirty="0" smtClean="0"/>
              <a:t> Africa</a:t>
            </a:r>
          </a:p>
          <a:p>
            <a:r>
              <a:rPr lang="en-US" baseline="0" dirty="0" smtClean="0"/>
              <a:t>	Equatorial Pacific</a:t>
            </a:r>
          </a:p>
          <a:p>
            <a:r>
              <a:rPr lang="en-US" baseline="0" dirty="0" smtClean="0"/>
              <a:t>	West coast US, South 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FCB8D-3E04-4F86-A208-8610CB7C946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32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06216-04D5-4645-B413-F301DB548FEC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Chain</a:t>
            </a:r>
            <a:r>
              <a:rPr lang="en-US" baseline="0" dirty="0" smtClean="0"/>
              <a:t>-forming diatoms</a:t>
            </a:r>
          </a:p>
          <a:p>
            <a:r>
              <a:rPr lang="en-US" baseline="0" dirty="0" smtClean="0"/>
              <a:t>	10 Chaetoceros (10-50 u width)</a:t>
            </a:r>
          </a:p>
          <a:p>
            <a:r>
              <a:rPr lang="en-US" baseline="0" dirty="0" smtClean="0"/>
              <a:t>	9 </a:t>
            </a:r>
            <a:r>
              <a:rPr lang="en-US" baseline="0" dirty="0" err="1" smtClean="0"/>
              <a:t>Skeletonema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costatum</a:t>
            </a:r>
            <a:endParaRPr lang="en-US" baseline="0" dirty="0" smtClean="0"/>
          </a:p>
          <a:p>
            <a:r>
              <a:rPr lang="en-US" baseline="0" dirty="0" smtClean="0"/>
              <a:t>Centric diatoms</a:t>
            </a:r>
          </a:p>
          <a:p>
            <a:r>
              <a:rPr lang="en-US" baseline="0" dirty="0" smtClean="0"/>
              <a:t>	5 Coscinodiscus</a:t>
            </a:r>
          </a:p>
          <a:p>
            <a:r>
              <a:rPr lang="en-US" baseline="0" dirty="0" smtClean="0"/>
              <a:t>Elongate forms</a:t>
            </a:r>
          </a:p>
          <a:p>
            <a:r>
              <a:rPr lang="en-US" baseline="0" dirty="0" smtClean="0"/>
              <a:t>	3 </a:t>
            </a:r>
            <a:r>
              <a:rPr lang="en-US" baseline="0" dirty="0" err="1" smtClean="0"/>
              <a:t>Rhizosolenia</a:t>
            </a:r>
            <a:endParaRPr lang="en-US" baseline="0" dirty="0" smtClean="0"/>
          </a:p>
          <a:p>
            <a:r>
              <a:rPr lang="en-US" baseline="0" dirty="0" smtClean="0"/>
              <a:t>Dinoflagellates</a:t>
            </a:r>
          </a:p>
          <a:p>
            <a:r>
              <a:rPr lang="en-US" baseline="0" dirty="0" smtClean="0"/>
              <a:t>	15 </a:t>
            </a:r>
            <a:r>
              <a:rPr lang="en-US" baseline="0" dirty="0" err="1" smtClean="0"/>
              <a:t>Peridinium</a:t>
            </a:r>
            <a:endParaRPr lang="en-US" baseline="0" dirty="0" smtClean="0"/>
          </a:p>
          <a:p>
            <a:r>
              <a:rPr lang="en-US" baseline="0" dirty="0" smtClean="0"/>
              <a:t>	16,17 </a:t>
            </a:r>
            <a:r>
              <a:rPr lang="en-US" baseline="0" dirty="0" err="1" smtClean="0"/>
              <a:t>Ceratium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Picoplankton: Synechococcus,</a:t>
            </a:r>
            <a:r>
              <a:rPr lang="en-US" baseline="0" dirty="0" smtClean="0"/>
              <a:t> Prochlorococcus (size of dot)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716" indent="-27835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3408" indent="-22268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8771" indent="-22268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4135" indent="-22268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9498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4861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0225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5588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DBF225F-E2EE-4511-9E44-F3F8462DB3EF}" type="slidenum">
              <a:rPr lang="en-US" smtClean="0">
                <a:solidFill>
                  <a:prstClr val="black"/>
                </a:solidFill>
              </a:rPr>
              <a:pPr eaLnBrk="1" hangingPunct="1"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½ the photosynthesis</a:t>
            </a:r>
            <a:r>
              <a:rPr lang="en-US" baseline="0" dirty="0" smtClean="0"/>
              <a:t> on earth takes place in the ocean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716" indent="-278352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3408" indent="-22268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8771" indent="-22268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4135" indent="-22268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9498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4861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40225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5588" indent="-2226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949B9EC-77A2-4033-8870-562BBFEF2244}" type="slidenum">
              <a:rPr lang="en-US" smtClean="0">
                <a:solidFill>
                  <a:prstClr val="black"/>
                </a:solidFill>
              </a:rPr>
              <a:pPr eaLnBrk="1" hangingPunct="1"/>
              <a:t>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Greenhouse</a:t>
            </a:r>
            <a:r>
              <a:rPr lang="en-US" baseline="0" dirty="0" smtClean="0"/>
              <a:t> gas – 30C warmer than otherwise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Bio pump strong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	w/o 2X pCO2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	no polar ice caps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	seal level 100m higher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Industrial revolution: 1/3 </a:t>
            </a:r>
            <a:r>
              <a:rPr lang="en-US" baseline="0" dirty="0" err="1" smtClean="0"/>
              <a:t>atm</a:t>
            </a:r>
            <a:r>
              <a:rPr lang="en-US" baseline="0" dirty="0" smtClean="0"/>
              <a:t>, 1/3 land, 1/3 ocean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Will this equipartitioning continue?  Climate feedback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56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2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01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5BA0FF-43B6-4FE5-81CA-FC81B961723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1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D2501D-F2AE-45F0-8EDD-779D53A017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2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9CFDA2-5ECF-4F0B-841C-C21F403C66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92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C3D95-37ED-4930-888E-2396BFF5B1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14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9C7E6-A125-4639-A853-AB887A232AD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95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6C509-880F-4D71-8A58-3FDC094E118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48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F465A-2A70-461A-ABC5-A90D47A1E89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99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C61B4-5F7F-4283-8410-523E4D0156E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1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888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649C5-6656-4526-A80B-1866C18E5D6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E8FC55-70CA-47B5-9B40-FF2282D5AEE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37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E41B3-E25B-4F64-9B3B-76A10246DC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08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A65FF3-923A-4055-B5E3-76690CB50A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09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82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6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42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481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3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3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17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517B5-8095-4F1E-804F-68C6CACF23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4931E-9064-4483-80A0-A14997E6D5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77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3E786A-4535-42BA-A03F-B27640E95231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396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noaa.gov/media-release/smaller-than-expected-gulf-of-mexico-dead-zone-measur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82296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156960"/>
            <a:ext cx="6248400" cy="7010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Blooms of algae in the ocean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58200" cy="1143000"/>
          </a:xfrm>
        </p:spPr>
        <p:txBody>
          <a:bodyPr/>
          <a:lstStyle/>
          <a:p>
            <a: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Phytoplankton: The Base of the Marine Food Web</a:t>
            </a:r>
          </a:p>
        </p:txBody>
      </p:sp>
      <p:pic>
        <p:nvPicPr>
          <p:cNvPr id="88067" name="Picture 3" descr="phytoplank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3665538" cy="547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2438400" y="6461126"/>
            <a:ext cx="43023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Sir Alistair Hardy, </a:t>
            </a:r>
            <a:r>
              <a:rPr lang="en-US" sz="2000" i="1">
                <a:solidFill>
                  <a:srgbClr val="FFFFFF"/>
                </a:solidFill>
              </a:rPr>
              <a:t>The Open Sea </a:t>
            </a:r>
            <a:r>
              <a:rPr lang="en-US" sz="2000">
                <a:solidFill>
                  <a:srgbClr val="FFFFFF"/>
                </a:solidFill>
              </a:rPr>
              <a:t>(1956)</a:t>
            </a: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7146926" y="5451491"/>
            <a:ext cx="11240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______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</a:rPr>
              <a:t>0.1 mm</a:t>
            </a:r>
          </a:p>
        </p:txBody>
      </p:sp>
    </p:spTree>
    <p:extLst>
      <p:ext uri="{BB962C8B-B14F-4D97-AF65-F5344CB8AC3E}">
        <p14:creationId xmlns:p14="http://schemas.microsoft.com/office/powerpoint/2010/main" val="85912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1981200" y="2286016"/>
          <a:ext cx="3684588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1592526" imgH="388620" progId="Equation.3">
                  <p:embed/>
                </p:oleObj>
              </mc:Choice>
              <mc:Fallback>
                <p:oleObj name="Equation" r:id="rId4" imgW="1592526" imgH="388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16"/>
                        <a:ext cx="3684588" cy="1000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762000" y="2057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914400" y="64008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2438402" y="5334016"/>
          <a:ext cx="2833688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6" imgW="1196286" imgH="388620" progId="Equation.3">
                  <p:embed/>
                </p:oleObj>
              </mc:Choice>
              <mc:Fallback>
                <p:oleObj name="Equation" r:id="rId6" imgW="1196286" imgH="3886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2" y="5334016"/>
                        <a:ext cx="2833688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838200" y="3962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3276600" y="4572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3733800" y="144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3810000" y="40386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2827" name="Text Box 11"/>
          <p:cNvSpPr txBox="1">
            <a:spLocks noChangeArrowheads="1"/>
          </p:cNvSpPr>
          <p:nvPr/>
        </p:nvSpPr>
        <p:spPr bwMode="auto">
          <a:xfrm>
            <a:off x="4648200" y="533404"/>
            <a:ext cx="40785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Plankton Production in the</a:t>
            </a:r>
          </a:p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 Ocean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H="1">
            <a:off x="838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>
            <a:off x="7391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>
            <a:off x="1600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1" name="Line 15"/>
          <p:cNvSpPr>
            <a:spLocks noChangeShapeType="1"/>
          </p:cNvSpPr>
          <p:nvPr/>
        </p:nvSpPr>
        <p:spPr bwMode="auto">
          <a:xfrm flipH="1">
            <a:off x="1219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2" name="Line 16"/>
          <p:cNvSpPr>
            <a:spLocks noChangeShapeType="1"/>
          </p:cNvSpPr>
          <p:nvPr/>
        </p:nvSpPr>
        <p:spPr bwMode="auto">
          <a:xfrm flipH="1">
            <a:off x="4800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3" name="Line 17"/>
          <p:cNvSpPr>
            <a:spLocks noChangeShapeType="1"/>
          </p:cNvSpPr>
          <p:nvPr/>
        </p:nvSpPr>
        <p:spPr bwMode="auto">
          <a:xfrm flipH="1">
            <a:off x="4343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4" name="Line 18"/>
          <p:cNvSpPr>
            <a:spLocks noChangeShapeType="1"/>
          </p:cNvSpPr>
          <p:nvPr/>
        </p:nvSpPr>
        <p:spPr bwMode="auto">
          <a:xfrm flipH="1">
            <a:off x="3886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5" name="Line 19"/>
          <p:cNvSpPr>
            <a:spLocks noChangeShapeType="1"/>
          </p:cNvSpPr>
          <p:nvPr/>
        </p:nvSpPr>
        <p:spPr bwMode="auto">
          <a:xfrm flipH="1">
            <a:off x="3429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6" name="Line 20"/>
          <p:cNvSpPr>
            <a:spLocks noChangeShapeType="1"/>
          </p:cNvSpPr>
          <p:nvPr/>
        </p:nvSpPr>
        <p:spPr bwMode="auto">
          <a:xfrm flipH="1">
            <a:off x="2971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7" name="Line 21"/>
          <p:cNvSpPr>
            <a:spLocks noChangeShapeType="1"/>
          </p:cNvSpPr>
          <p:nvPr/>
        </p:nvSpPr>
        <p:spPr bwMode="auto">
          <a:xfrm flipH="1">
            <a:off x="2057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>
            <a:off x="7772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9" name="Line 23"/>
          <p:cNvSpPr>
            <a:spLocks noChangeShapeType="1"/>
          </p:cNvSpPr>
          <p:nvPr/>
        </p:nvSpPr>
        <p:spPr bwMode="auto">
          <a:xfrm flipH="1">
            <a:off x="2514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0" name="Line 24"/>
          <p:cNvSpPr>
            <a:spLocks noChangeShapeType="1"/>
          </p:cNvSpPr>
          <p:nvPr/>
        </p:nvSpPr>
        <p:spPr bwMode="auto">
          <a:xfrm flipH="1">
            <a:off x="6934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1" name="Line 25"/>
          <p:cNvSpPr>
            <a:spLocks noChangeShapeType="1"/>
          </p:cNvSpPr>
          <p:nvPr/>
        </p:nvSpPr>
        <p:spPr bwMode="auto">
          <a:xfrm flipH="1">
            <a:off x="6477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2" name="Line 26"/>
          <p:cNvSpPr>
            <a:spLocks noChangeShapeType="1"/>
          </p:cNvSpPr>
          <p:nvPr/>
        </p:nvSpPr>
        <p:spPr bwMode="auto">
          <a:xfrm flipH="1">
            <a:off x="5715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3" name="Line 27"/>
          <p:cNvSpPr>
            <a:spLocks noChangeShapeType="1"/>
          </p:cNvSpPr>
          <p:nvPr/>
        </p:nvSpPr>
        <p:spPr bwMode="auto">
          <a:xfrm flipH="1">
            <a:off x="5257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4" name="Line 28"/>
          <p:cNvSpPr>
            <a:spLocks noChangeShapeType="1"/>
          </p:cNvSpPr>
          <p:nvPr/>
        </p:nvSpPr>
        <p:spPr bwMode="auto">
          <a:xfrm flipH="1">
            <a:off x="6096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212725" y="1676400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white"/>
                </a:solidFill>
              </a:rPr>
              <a:t>Sea Surface</a:t>
            </a:r>
          </a:p>
        </p:txBody>
      </p:sp>
      <p:sp>
        <p:nvSpPr>
          <p:cNvPr id="19486" name="Text Box 30"/>
          <p:cNvSpPr txBox="1">
            <a:spLocks noChangeArrowheads="1"/>
          </p:cNvSpPr>
          <p:nvPr/>
        </p:nvSpPr>
        <p:spPr bwMode="auto">
          <a:xfrm>
            <a:off x="304808" y="3546475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white"/>
                </a:solidFill>
              </a:rPr>
              <a:t>100m</a:t>
            </a:r>
          </a:p>
        </p:txBody>
      </p:sp>
      <p:sp>
        <p:nvSpPr>
          <p:cNvPr id="32" name="Up-Down Arrow 31"/>
          <p:cNvSpPr/>
          <p:nvPr/>
        </p:nvSpPr>
        <p:spPr>
          <a:xfrm>
            <a:off x="5105400" y="1447800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495800" y="3200400"/>
            <a:ext cx="4251798" cy="609600"/>
            <a:chOff x="4495800" y="3200400"/>
            <a:chExt cx="4251798" cy="609600"/>
          </a:xfrm>
        </p:grpSpPr>
        <p:cxnSp>
          <p:nvCxnSpPr>
            <p:cNvPr id="4" name="Elbow Connector 3"/>
            <p:cNvCxnSpPr/>
            <p:nvPr/>
          </p:nvCxnSpPr>
          <p:spPr>
            <a:xfrm>
              <a:off x="4495800" y="3200400"/>
              <a:ext cx="1524000" cy="346075"/>
            </a:xfrm>
            <a:prstGeom prst="bentConnector3">
              <a:avLst>
                <a:gd name="adj1" fmla="val 141"/>
              </a:avLst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019800" y="3348335"/>
              <a:ext cx="27277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prstClr val="white"/>
                  </a:solidFill>
                </a:rPr>
                <a:t>Zooplankton       Fish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772400" y="3579167"/>
              <a:ext cx="304800" cy="0"/>
            </a:xfrm>
            <a:prstGeom prst="straightConnector1">
              <a:avLst/>
            </a:prstGeom>
            <a:ln w="412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Up-Down Arrow 36"/>
          <p:cNvSpPr/>
          <p:nvPr/>
        </p:nvSpPr>
        <p:spPr>
          <a:xfrm>
            <a:off x="2029968" y="1527048"/>
            <a:ext cx="484632" cy="121615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1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1981200" y="2852738"/>
          <a:ext cx="3684588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4" imgW="1592526" imgH="167568" progId="Equation.3">
                  <p:embed/>
                </p:oleObj>
              </mc:Choice>
              <mc:Fallback>
                <p:oleObj name="Equation" r:id="rId4" imgW="1592526" imgH="1675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852738"/>
                        <a:ext cx="3684588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762000" y="2057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914400" y="64008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>
            <a:off x="838200" y="3962400"/>
            <a:ext cx="7162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6" name="AutoShape 7"/>
          <p:cNvSpPr>
            <a:spLocks noChangeArrowheads="1"/>
          </p:cNvSpPr>
          <p:nvPr/>
        </p:nvSpPr>
        <p:spPr bwMode="auto">
          <a:xfrm>
            <a:off x="3276600" y="457200"/>
            <a:ext cx="914400" cy="9144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7" name="Line 8"/>
          <p:cNvSpPr>
            <a:spLocks noChangeShapeType="1"/>
          </p:cNvSpPr>
          <p:nvPr/>
        </p:nvSpPr>
        <p:spPr bwMode="auto">
          <a:xfrm>
            <a:off x="3733800" y="1447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 rot="10800000" flipV="1">
            <a:off x="4419600" y="3505200"/>
            <a:ext cx="0" cy="1066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4875" name="Text Box 11"/>
          <p:cNvSpPr txBox="1">
            <a:spLocks noChangeArrowheads="1"/>
          </p:cNvSpPr>
          <p:nvPr/>
        </p:nvSpPr>
        <p:spPr bwMode="auto">
          <a:xfrm>
            <a:off x="5105401" y="533401"/>
            <a:ext cx="3128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biological pump</a:t>
            </a:r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flipH="1">
            <a:off x="838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 flipH="1">
            <a:off x="7391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 flipH="1">
            <a:off x="1600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 flipH="1">
            <a:off x="1219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4" name="Line 16"/>
          <p:cNvSpPr>
            <a:spLocks noChangeShapeType="1"/>
          </p:cNvSpPr>
          <p:nvPr/>
        </p:nvSpPr>
        <p:spPr bwMode="auto">
          <a:xfrm flipH="1">
            <a:off x="4800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5" name="Line 17"/>
          <p:cNvSpPr>
            <a:spLocks noChangeShapeType="1"/>
          </p:cNvSpPr>
          <p:nvPr/>
        </p:nvSpPr>
        <p:spPr bwMode="auto">
          <a:xfrm flipH="1">
            <a:off x="4343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6" name="Line 18"/>
          <p:cNvSpPr>
            <a:spLocks noChangeShapeType="1"/>
          </p:cNvSpPr>
          <p:nvPr/>
        </p:nvSpPr>
        <p:spPr bwMode="auto">
          <a:xfrm flipH="1">
            <a:off x="3886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7" name="Line 19"/>
          <p:cNvSpPr>
            <a:spLocks noChangeShapeType="1"/>
          </p:cNvSpPr>
          <p:nvPr/>
        </p:nvSpPr>
        <p:spPr bwMode="auto">
          <a:xfrm flipH="1">
            <a:off x="3429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8" name="Line 20"/>
          <p:cNvSpPr>
            <a:spLocks noChangeShapeType="1"/>
          </p:cNvSpPr>
          <p:nvPr/>
        </p:nvSpPr>
        <p:spPr bwMode="auto">
          <a:xfrm flipH="1">
            <a:off x="2971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499" name="Line 21"/>
          <p:cNvSpPr>
            <a:spLocks noChangeShapeType="1"/>
          </p:cNvSpPr>
          <p:nvPr/>
        </p:nvSpPr>
        <p:spPr bwMode="auto">
          <a:xfrm flipH="1">
            <a:off x="2057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0" name="Line 22"/>
          <p:cNvSpPr>
            <a:spLocks noChangeShapeType="1"/>
          </p:cNvSpPr>
          <p:nvPr/>
        </p:nvSpPr>
        <p:spPr bwMode="auto">
          <a:xfrm flipH="1">
            <a:off x="77724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1" name="Line 23"/>
          <p:cNvSpPr>
            <a:spLocks noChangeShapeType="1"/>
          </p:cNvSpPr>
          <p:nvPr/>
        </p:nvSpPr>
        <p:spPr bwMode="auto">
          <a:xfrm flipH="1">
            <a:off x="25146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2" name="Line 24"/>
          <p:cNvSpPr>
            <a:spLocks noChangeShapeType="1"/>
          </p:cNvSpPr>
          <p:nvPr/>
        </p:nvSpPr>
        <p:spPr bwMode="auto">
          <a:xfrm flipH="1">
            <a:off x="69342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3" name="Line 25"/>
          <p:cNvSpPr>
            <a:spLocks noChangeShapeType="1"/>
          </p:cNvSpPr>
          <p:nvPr/>
        </p:nvSpPr>
        <p:spPr bwMode="auto">
          <a:xfrm flipH="1">
            <a:off x="6477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4" name="Line 26"/>
          <p:cNvSpPr>
            <a:spLocks noChangeShapeType="1"/>
          </p:cNvSpPr>
          <p:nvPr/>
        </p:nvSpPr>
        <p:spPr bwMode="auto">
          <a:xfrm flipH="1">
            <a:off x="5715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5" name="Line 27"/>
          <p:cNvSpPr>
            <a:spLocks noChangeShapeType="1"/>
          </p:cNvSpPr>
          <p:nvPr/>
        </p:nvSpPr>
        <p:spPr bwMode="auto">
          <a:xfrm flipH="1">
            <a:off x="52578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6" name="Line 28"/>
          <p:cNvSpPr>
            <a:spLocks noChangeShapeType="1"/>
          </p:cNvSpPr>
          <p:nvPr/>
        </p:nvSpPr>
        <p:spPr bwMode="auto">
          <a:xfrm flipH="1">
            <a:off x="6096000" y="64008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507" name="Text Box 29"/>
          <p:cNvSpPr txBox="1">
            <a:spLocks noChangeArrowheads="1"/>
          </p:cNvSpPr>
          <p:nvPr/>
        </p:nvSpPr>
        <p:spPr bwMode="auto">
          <a:xfrm>
            <a:off x="212725" y="1676400"/>
            <a:ext cx="14542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white"/>
                </a:solidFill>
              </a:rPr>
              <a:t>Sea Surface</a:t>
            </a:r>
          </a:p>
        </p:txBody>
      </p:sp>
      <p:sp>
        <p:nvSpPr>
          <p:cNvPr id="20508" name="Text Box 30"/>
          <p:cNvSpPr txBox="1">
            <a:spLocks noChangeArrowheads="1"/>
          </p:cNvSpPr>
          <p:nvPr/>
        </p:nvSpPr>
        <p:spPr bwMode="auto">
          <a:xfrm>
            <a:off x="304808" y="3546475"/>
            <a:ext cx="7617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prstClr val="white"/>
                </a:solidFill>
              </a:rPr>
              <a:t>100m</a:t>
            </a:r>
          </a:p>
        </p:txBody>
      </p:sp>
      <p:graphicFrame>
        <p:nvGraphicFramePr>
          <p:cNvPr id="20509" name="Object 31"/>
          <p:cNvGraphicFramePr>
            <a:graphicFrameLocks noChangeAspect="1"/>
          </p:cNvGraphicFramePr>
          <p:nvPr/>
        </p:nvGraphicFramePr>
        <p:xfrm>
          <a:off x="1981200" y="4800616"/>
          <a:ext cx="3684588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6" imgW="1592526" imgH="167568" progId="Equation.3">
                  <p:embed/>
                </p:oleObj>
              </mc:Choice>
              <mc:Fallback>
                <p:oleObj name="Equation" r:id="rId6" imgW="1592526" imgH="1675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00616"/>
                        <a:ext cx="3684588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0" name="Text Box 32"/>
          <p:cNvSpPr txBox="1">
            <a:spLocks noChangeArrowheads="1"/>
          </p:cNvSpPr>
          <p:nvPr/>
        </p:nvSpPr>
        <p:spPr bwMode="auto">
          <a:xfrm>
            <a:off x="2667000" y="2235201"/>
            <a:ext cx="26228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prstClr val="white"/>
                </a:solidFill>
              </a:rPr>
              <a:t>Photosynthesis</a:t>
            </a:r>
          </a:p>
        </p:txBody>
      </p:sp>
      <p:sp>
        <p:nvSpPr>
          <p:cNvPr id="20511" name="Text Box 33"/>
          <p:cNvSpPr txBox="1">
            <a:spLocks noChangeArrowheads="1"/>
          </p:cNvSpPr>
          <p:nvPr/>
        </p:nvSpPr>
        <p:spPr bwMode="auto">
          <a:xfrm>
            <a:off x="2971808" y="5272089"/>
            <a:ext cx="20056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>
                <a:solidFill>
                  <a:prstClr val="white"/>
                </a:solidFill>
              </a:rPr>
              <a:t>Respiration</a:t>
            </a:r>
          </a:p>
        </p:txBody>
      </p:sp>
      <p:sp>
        <p:nvSpPr>
          <p:cNvPr id="33" name="Down Arrow 32"/>
          <p:cNvSpPr/>
          <p:nvPr/>
        </p:nvSpPr>
        <p:spPr>
          <a:xfrm>
            <a:off x="2029968" y="160020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nnis\Downloads\35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" y="609600"/>
            <a:ext cx="571501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nnis\Downloads\352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31" y="3429000"/>
            <a:ext cx="6411169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3760" y="6519446"/>
            <a:ext cx="8371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hlinkClick r:id="rId4"/>
              </a:rPr>
              <a:t>https://www.noaa.gov/media-release/smaller-than-expected-gulf-of-mexico-dead-zone-measured</a:t>
            </a:r>
            <a:endParaRPr lang="en-US" sz="16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3813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“Dead Zone” 2020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6170853" y="2735759"/>
            <a:ext cx="28969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1985 - 2020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75035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151</Words>
  <Application>Microsoft Office PowerPoint</Application>
  <PresentationFormat>On-screen Show (4:3)</PresentationFormat>
  <Paragraphs>57</Paragraphs>
  <Slides>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1_Office Theme</vt:lpstr>
      <vt:lpstr>1_Default Design</vt:lpstr>
      <vt:lpstr>Equation</vt:lpstr>
      <vt:lpstr>Blooms of algae in the ocean</vt:lpstr>
      <vt:lpstr>Phytoplankton: The Base of the Marine Food Web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Blooms of algae in the ocean</dc:title>
  <dc:creator>Dennis</dc:creator>
  <cp:lastModifiedBy>Dennis</cp:lastModifiedBy>
  <cp:revision>5</cp:revision>
  <dcterms:created xsi:type="dcterms:W3CDTF">2020-11-19T20:49:20Z</dcterms:created>
  <dcterms:modified xsi:type="dcterms:W3CDTF">2020-11-20T22:42:19Z</dcterms:modified>
</cp:coreProperties>
</file>