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49" r:id="rId2"/>
    <p:sldId id="366" r:id="rId3"/>
    <p:sldId id="350" r:id="rId4"/>
    <p:sldId id="331" r:id="rId5"/>
    <p:sldId id="257" r:id="rId6"/>
    <p:sldId id="410" r:id="rId7"/>
    <p:sldId id="390" r:id="rId8"/>
    <p:sldId id="432" r:id="rId9"/>
    <p:sldId id="428" r:id="rId10"/>
    <p:sldId id="463" r:id="rId11"/>
    <p:sldId id="435" r:id="rId12"/>
    <p:sldId id="450" r:id="rId13"/>
    <p:sldId id="465" r:id="rId14"/>
    <p:sldId id="453" r:id="rId15"/>
    <p:sldId id="445" r:id="rId16"/>
    <p:sldId id="447" r:id="rId17"/>
    <p:sldId id="454" r:id="rId18"/>
    <p:sldId id="455" r:id="rId19"/>
    <p:sldId id="448" r:id="rId20"/>
    <p:sldId id="431" r:id="rId21"/>
    <p:sldId id="471" r:id="rId22"/>
    <p:sldId id="472" r:id="rId23"/>
    <p:sldId id="476" r:id="rId24"/>
    <p:sldId id="427" r:id="rId25"/>
    <p:sldId id="477" r:id="rId26"/>
    <p:sldId id="452" r:id="rId27"/>
    <p:sldId id="459" r:id="rId28"/>
    <p:sldId id="456" r:id="rId29"/>
    <p:sldId id="457" r:id="rId30"/>
    <p:sldId id="458" r:id="rId31"/>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64" charset="0"/>
        <a:ea typeface="+mn-ea"/>
        <a:cs typeface="+mn-cs"/>
      </a:defRPr>
    </a:lvl1pPr>
    <a:lvl2pPr marL="457200" algn="l" rtl="0" fontAlgn="base">
      <a:spcBef>
        <a:spcPct val="0"/>
      </a:spcBef>
      <a:spcAft>
        <a:spcPct val="0"/>
      </a:spcAft>
      <a:defRPr sz="2800" kern="1200">
        <a:solidFill>
          <a:schemeClr val="tx1"/>
        </a:solidFill>
        <a:latin typeface="Times New Roman" pitchFamily="64" charset="0"/>
        <a:ea typeface="+mn-ea"/>
        <a:cs typeface="+mn-cs"/>
      </a:defRPr>
    </a:lvl2pPr>
    <a:lvl3pPr marL="914400" algn="l" rtl="0" fontAlgn="base">
      <a:spcBef>
        <a:spcPct val="0"/>
      </a:spcBef>
      <a:spcAft>
        <a:spcPct val="0"/>
      </a:spcAft>
      <a:defRPr sz="2800" kern="1200">
        <a:solidFill>
          <a:schemeClr val="tx1"/>
        </a:solidFill>
        <a:latin typeface="Times New Roman" pitchFamily="64" charset="0"/>
        <a:ea typeface="+mn-ea"/>
        <a:cs typeface="+mn-cs"/>
      </a:defRPr>
    </a:lvl3pPr>
    <a:lvl4pPr marL="1371600" algn="l" rtl="0" fontAlgn="base">
      <a:spcBef>
        <a:spcPct val="0"/>
      </a:spcBef>
      <a:spcAft>
        <a:spcPct val="0"/>
      </a:spcAft>
      <a:defRPr sz="2800" kern="1200">
        <a:solidFill>
          <a:schemeClr val="tx1"/>
        </a:solidFill>
        <a:latin typeface="Times New Roman" pitchFamily="64" charset="0"/>
        <a:ea typeface="+mn-ea"/>
        <a:cs typeface="+mn-cs"/>
      </a:defRPr>
    </a:lvl4pPr>
    <a:lvl5pPr marL="1828800" algn="l" rtl="0" fontAlgn="base">
      <a:spcBef>
        <a:spcPct val="0"/>
      </a:spcBef>
      <a:spcAft>
        <a:spcPct val="0"/>
      </a:spcAft>
      <a:defRPr sz="2800" kern="1200">
        <a:solidFill>
          <a:schemeClr val="tx1"/>
        </a:solidFill>
        <a:latin typeface="Times New Roman" pitchFamily="64" charset="0"/>
        <a:ea typeface="+mn-ea"/>
        <a:cs typeface="+mn-cs"/>
      </a:defRPr>
    </a:lvl5pPr>
    <a:lvl6pPr marL="2286000" algn="l" defTabSz="914400" rtl="0" eaLnBrk="1" latinLnBrk="0" hangingPunct="1">
      <a:defRPr sz="2800" kern="1200">
        <a:solidFill>
          <a:schemeClr val="tx1"/>
        </a:solidFill>
        <a:latin typeface="Times New Roman" pitchFamily="64" charset="0"/>
        <a:ea typeface="+mn-ea"/>
        <a:cs typeface="+mn-cs"/>
      </a:defRPr>
    </a:lvl6pPr>
    <a:lvl7pPr marL="2743200" algn="l" defTabSz="914400" rtl="0" eaLnBrk="1" latinLnBrk="0" hangingPunct="1">
      <a:defRPr sz="2800" kern="1200">
        <a:solidFill>
          <a:schemeClr val="tx1"/>
        </a:solidFill>
        <a:latin typeface="Times New Roman" pitchFamily="64" charset="0"/>
        <a:ea typeface="+mn-ea"/>
        <a:cs typeface="+mn-cs"/>
      </a:defRPr>
    </a:lvl7pPr>
    <a:lvl8pPr marL="3200400" algn="l" defTabSz="914400" rtl="0" eaLnBrk="1" latinLnBrk="0" hangingPunct="1">
      <a:defRPr sz="2800" kern="1200">
        <a:solidFill>
          <a:schemeClr val="tx1"/>
        </a:solidFill>
        <a:latin typeface="Times New Roman" pitchFamily="64" charset="0"/>
        <a:ea typeface="+mn-ea"/>
        <a:cs typeface="+mn-cs"/>
      </a:defRPr>
    </a:lvl8pPr>
    <a:lvl9pPr marL="3657600" algn="l" defTabSz="914400" rtl="0" eaLnBrk="1" latinLnBrk="0" hangingPunct="1">
      <a:defRPr sz="2800" kern="1200">
        <a:solidFill>
          <a:schemeClr val="tx1"/>
        </a:solidFill>
        <a:latin typeface="Times New Roman" pitchFamily="6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5" autoAdjust="0"/>
    <p:restoredTop sz="80967" autoAdjust="0"/>
  </p:normalViewPr>
  <p:slideViewPr>
    <p:cSldViewPr>
      <p:cViewPr varScale="1">
        <p:scale>
          <a:sx n="74" d="100"/>
          <a:sy n="74" d="100"/>
        </p:scale>
        <p:origin x="-129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0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0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DCF2EAD-EAA1-4513-8116-36006C4AAF44}" type="slidenum">
              <a:rPr lang="en-US"/>
              <a:pPr>
                <a:defRPr/>
              </a:pPr>
              <a:t>‹#›</a:t>
            </a:fld>
            <a:endParaRPr lang="en-US"/>
          </a:p>
        </p:txBody>
      </p:sp>
    </p:spTree>
    <p:extLst>
      <p:ext uri="{BB962C8B-B14F-4D97-AF65-F5344CB8AC3E}">
        <p14:creationId xmlns:p14="http://schemas.microsoft.com/office/powerpoint/2010/main" val="1710535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A6D7496-2B4C-4777-909D-445E50094132}" type="slidenum">
              <a:rPr lang="en-US"/>
              <a:pPr>
                <a:defRPr/>
              </a:pPr>
              <a:t>‹#›</a:t>
            </a:fld>
            <a:endParaRPr lang="en-US"/>
          </a:p>
        </p:txBody>
      </p:sp>
    </p:spTree>
    <p:extLst>
      <p:ext uri="{BB962C8B-B14F-4D97-AF65-F5344CB8AC3E}">
        <p14:creationId xmlns:p14="http://schemas.microsoft.com/office/powerpoint/2010/main" val="2356556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4"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64"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64"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64"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6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786D41C1-F804-4AB8-9121-3507EC62A6DE}" type="slidenum">
              <a:rPr lang="en-US" sz="1200" smtClean="0"/>
              <a:pPr eaLnBrk="1" hangingPunct="1"/>
              <a:t>1</a:t>
            </a:fld>
            <a:endParaRPr lang="en-US" sz="120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12813" eaLnBrk="0" hangingPunct="0">
              <a:defRPr sz="2800">
                <a:solidFill>
                  <a:schemeClr val="tx1"/>
                </a:solidFill>
                <a:latin typeface="Times New Roman" pitchFamily="64" charset="0"/>
              </a:defRPr>
            </a:lvl1pPr>
            <a:lvl2pPr marL="742950" indent="-285750" defTabSz="912813" eaLnBrk="0" hangingPunct="0">
              <a:defRPr sz="2800">
                <a:solidFill>
                  <a:schemeClr val="tx1"/>
                </a:solidFill>
                <a:latin typeface="Times New Roman" pitchFamily="64" charset="0"/>
              </a:defRPr>
            </a:lvl2pPr>
            <a:lvl3pPr marL="1143000" indent="-228600" defTabSz="912813" eaLnBrk="0" hangingPunct="0">
              <a:defRPr sz="2800">
                <a:solidFill>
                  <a:schemeClr val="tx1"/>
                </a:solidFill>
                <a:latin typeface="Times New Roman" pitchFamily="64" charset="0"/>
              </a:defRPr>
            </a:lvl3pPr>
            <a:lvl4pPr marL="1600200" indent="-228600" defTabSz="912813" eaLnBrk="0" hangingPunct="0">
              <a:defRPr sz="2800">
                <a:solidFill>
                  <a:schemeClr val="tx1"/>
                </a:solidFill>
                <a:latin typeface="Times New Roman" pitchFamily="64" charset="0"/>
              </a:defRPr>
            </a:lvl4pPr>
            <a:lvl5pPr marL="2057400" indent="-228600" defTabSz="912813" eaLnBrk="0" hangingPunct="0">
              <a:defRPr sz="2800">
                <a:solidFill>
                  <a:schemeClr val="tx1"/>
                </a:solidFill>
                <a:latin typeface="Times New Roman" pitchFamily="64" charset="0"/>
              </a:defRPr>
            </a:lvl5pPr>
            <a:lvl6pPr marL="2514600" indent="-228600" defTabSz="912813" eaLnBrk="0" fontAlgn="base" hangingPunct="0">
              <a:spcBef>
                <a:spcPct val="0"/>
              </a:spcBef>
              <a:spcAft>
                <a:spcPct val="0"/>
              </a:spcAft>
              <a:defRPr sz="2800">
                <a:solidFill>
                  <a:schemeClr val="tx1"/>
                </a:solidFill>
                <a:latin typeface="Times New Roman" pitchFamily="64" charset="0"/>
              </a:defRPr>
            </a:lvl6pPr>
            <a:lvl7pPr marL="2971800" indent="-228600" defTabSz="912813" eaLnBrk="0" fontAlgn="base" hangingPunct="0">
              <a:spcBef>
                <a:spcPct val="0"/>
              </a:spcBef>
              <a:spcAft>
                <a:spcPct val="0"/>
              </a:spcAft>
              <a:defRPr sz="2800">
                <a:solidFill>
                  <a:schemeClr val="tx1"/>
                </a:solidFill>
                <a:latin typeface="Times New Roman" pitchFamily="64" charset="0"/>
              </a:defRPr>
            </a:lvl7pPr>
            <a:lvl8pPr marL="3429000" indent="-228600" defTabSz="912813" eaLnBrk="0" fontAlgn="base" hangingPunct="0">
              <a:spcBef>
                <a:spcPct val="0"/>
              </a:spcBef>
              <a:spcAft>
                <a:spcPct val="0"/>
              </a:spcAft>
              <a:defRPr sz="2800">
                <a:solidFill>
                  <a:schemeClr val="tx1"/>
                </a:solidFill>
                <a:latin typeface="Times New Roman" pitchFamily="64" charset="0"/>
              </a:defRPr>
            </a:lvl8pPr>
            <a:lvl9pPr marL="3886200" indent="-228600" defTabSz="912813" eaLnBrk="0" fontAlgn="base" hangingPunct="0">
              <a:spcBef>
                <a:spcPct val="0"/>
              </a:spcBef>
              <a:spcAft>
                <a:spcPct val="0"/>
              </a:spcAft>
              <a:defRPr sz="2800">
                <a:solidFill>
                  <a:schemeClr val="tx1"/>
                </a:solidFill>
                <a:latin typeface="Times New Roman" pitchFamily="64" charset="0"/>
              </a:defRPr>
            </a:lvl9pPr>
          </a:lstStyle>
          <a:p>
            <a:pPr eaLnBrk="1" hangingPunct="1"/>
            <a:fld id="{92AD501A-BC5C-44C1-B952-13263B9C4E15}" type="slidenum">
              <a:rPr lang="en-US" sz="1200" smtClean="0">
                <a:latin typeface="Arial" charset="0"/>
              </a:rPr>
              <a:pPr eaLnBrk="1" hangingPunct="1"/>
              <a:t>19</a:t>
            </a:fld>
            <a:endParaRPr lang="en-US" sz="1200" smtClean="0">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4CB4CC99-43F7-486E-AFB3-C0A567C00384}" type="slidenum">
              <a:rPr lang="en-US" sz="1200" smtClean="0"/>
              <a:pPr eaLnBrk="1" hangingPunct="1"/>
              <a:t>20</a:t>
            </a:fld>
            <a:endParaRPr lang="en-US" sz="120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Twardowski</a:t>
            </a:r>
            <a:r>
              <a:rPr lang="en-US" smtClean="0"/>
              <a:t> et al., 2015</a:t>
            </a:r>
          </a:p>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pPr>
                <a:defRPr/>
              </a:pPr>
              <a:t>23</a:t>
            </a:fld>
            <a:endParaRPr lang="en-US"/>
          </a:p>
        </p:txBody>
      </p:sp>
    </p:spTree>
    <p:extLst>
      <p:ext uri="{BB962C8B-B14F-4D97-AF65-F5344CB8AC3E}">
        <p14:creationId xmlns:p14="http://schemas.microsoft.com/office/powerpoint/2010/main" val="1008702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smtClean="0"/>
              <a:pPr eaLnBrk="1" hangingPunct="1"/>
              <a:t>24</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smtClean="0"/>
              <a:pPr eaLnBrk="1" hangingPunct="1"/>
              <a:t>25</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177D2211-1A22-4190-8C7B-B51A42616393}" type="slidenum">
              <a:rPr lang="en-US" sz="1200" smtClean="0"/>
              <a:pPr eaLnBrk="1" hangingPunct="1"/>
              <a:t>26</a:t>
            </a:fld>
            <a:endParaRPr lang="en-US" sz="1200" smtClean="0"/>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smtClean="0">
              <a:latin typeface="Arial" charset="0"/>
              <a:ea typeface="ＭＳ Ｐゴシック" pitchFamily="6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p:spPr>
        <p:txBody>
          <a:bodyPr/>
          <a:lstStyle/>
          <a:p>
            <a:endParaRPr lang="en-US" smtClean="0"/>
          </a:p>
        </p:txBody>
      </p:sp>
      <p:sp>
        <p:nvSpPr>
          <p:cNvPr id="139268"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80E27F79-49C9-4FEA-A96E-D463A7297795}" type="slidenum">
              <a:rPr lang="en-US" sz="1200" smtClean="0"/>
              <a:pPr eaLnBrk="1" hangingPunct="1"/>
              <a:t>27</a:t>
            </a:fld>
            <a:endParaRPr 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p:spPr>
        <p:txBody>
          <a:bodyPr/>
          <a:lstStyle/>
          <a:p>
            <a:pPr defTabSz="912813"/>
            <a:r>
              <a:rPr lang="en-US" smtClean="0"/>
              <a:t>Lessons learned here are in some ways reminiscent of the development of El Niño – Southern Oscillation (ENSO) phenomena.  The introduction of dynamical forecast models in the 1980s (</a:t>
            </a:r>
            <a:r>
              <a:rPr lang="en-US" smtClean="0">
                <a:hlinkClick r:id="" action="ppaction://hlinkfile" tooltip="Cane, 1986 #2303"/>
              </a:rPr>
              <a:t>Cane et al. 1986</a:t>
            </a:r>
            <a:r>
              <a:rPr lang="en-US" smtClean="0"/>
              <a:t>) led to several years of remarkably skillful predictions (</a:t>
            </a:r>
            <a:r>
              <a:rPr lang="en-US" smtClean="0">
                <a:hlinkClick r:id="" action="ppaction://hlinkfile" tooltip="Latif, 1998 #2306"/>
              </a:rPr>
              <a:t>Latif et al. 1998</a:t>
            </a:r>
            <a:r>
              <a:rPr lang="en-US" smtClean="0"/>
              <a:t>).  In the 1990s, there was a significant drop in forecast skill when ENSO entered a distinctly different mode of variability (</a:t>
            </a:r>
            <a:r>
              <a:rPr lang="en-US" smtClean="0">
                <a:hlinkClick r:id="" action="ppaction://hlinkfile" tooltip="Ji, 1996 #2305"/>
              </a:rPr>
              <a:t>Ji et al. 1996</a:t>
            </a:r>
            <a:r>
              <a:rPr lang="en-US" smtClean="0"/>
              <a:t>)—which ushered in a new wave of model improvement (</a:t>
            </a:r>
            <a:r>
              <a:rPr lang="en-US" smtClean="0">
                <a:hlinkClick r:id="" action="ppaction://hlinkfile" tooltip="Chen, 1995 #2304"/>
              </a:rPr>
              <a:t>Chen et al. 1995</a:t>
            </a:r>
            <a:r>
              <a:rPr lang="en-US" smtClean="0"/>
              <a:t>).  Indeed, long-term hindcasting studies suggest interdecadal variations in ENSO predictability that reflect temporal changes the underlying dynamics of the system (</a:t>
            </a:r>
            <a:r>
              <a:rPr lang="en-US" smtClean="0">
                <a:hlinkClick r:id="" action="ppaction://hlinkfile" tooltip="Chen, 2004 #2302"/>
              </a:rPr>
              <a:t>Chen et al. 2004</a:t>
            </a:r>
            <a:r>
              <a:rPr lang="en-US" smtClean="0"/>
              <a:t>).  It can be argued that ecological forecasting will be even more prone to fluctuations in predictability than the physical climate system, owing to even stronger nonlinearities in biological dynamics (Frank et al. 1994).  As such, assimilation of data will be essential to keep predictive ecological models on track.  Although data assimilation into coupled physical-biological models is still in its infancy (</a:t>
            </a:r>
            <a:r>
              <a:rPr lang="en-US" smtClean="0">
                <a:hlinkClick r:id="" action="ppaction://hlinkfile" tooltip="Hofmann, 2002 #1011"/>
              </a:rPr>
              <a:t>Hofmann and Friedrichs 2002</a:t>
            </a:r>
            <a:r>
              <a:rPr lang="en-US" smtClean="0"/>
              <a:t>), there are some promising inroads being made (</a:t>
            </a:r>
            <a:r>
              <a:rPr lang="en-US" smtClean="0">
                <a:hlinkClick r:id="" action="ppaction://hlinkfile" tooltip="Gregg, 2009 #1988"/>
              </a:rPr>
              <a:t>Gregg et al. 2009</a:t>
            </a:r>
            <a:r>
              <a:rPr lang="en-US" smtClean="0"/>
              <a:t>).  In any case, the 2010 </a:t>
            </a:r>
            <a:r>
              <a:rPr lang="en-US" i="1" smtClean="0"/>
              <a:t>A. fundyense</a:t>
            </a:r>
            <a:r>
              <a:rPr lang="en-US" smtClean="0"/>
              <a:t> bloom in the Gulf of Maine highlights the need for intimate connection between observational networks and forecast systems, and how these aspects must evolve together to meet the grand challenge of ecological forecasting in the ocean.</a:t>
            </a:r>
          </a:p>
          <a:p>
            <a:pPr defTabSz="912813"/>
            <a:endParaRPr lang="en-US" smtClean="0"/>
          </a:p>
        </p:txBody>
      </p:sp>
      <p:sp>
        <p:nvSpPr>
          <p:cNvPr id="136196"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2B13EFC8-492D-41F1-A3BC-056B774E3FD3}" type="slidenum">
              <a:rPr lang="en-US" sz="1200" smtClean="0"/>
              <a:pPr eaLnBrk="1" hangingPunct="1"/>
              <a:t>28</a:t>
            </a:fld>
            <a:endParaRPr lang="en-US"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endParaRPr lang="en-US" smtClean="0"/>
          </a:p>
        </p:txBody>
      </p:sp>
      <p:sp>
        <p:nvSpPr>
          <p:cNvPr id="137220"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8E0632D3-BAB0-45A7-97D0-4994F439B21C}" type="slidenum">
              <a:rPr lang="en-US" sz="1200" smtClean="0"/>
              <a:pPr eaLnBrk="1" hangingPunct="1"/>
              <a:t>29</a:t>
            </a:fld>
            <a:endParaRPr 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p:spPr>
        <p:txBody>
          <a:bodyPr/>
          <a:lstStyle/>
          <a:p>
            <a:endParaRPr lang="en-US" smtClean="0"/>
          </a:p>
        </p:txBody>
      </p:sp>
      <p:sp>
        <p:nvSpPr>
          <p:cNvPr id="138244"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44BE83C0-24D6-4CF6-931D-4B5B14169C0D}" type="slidenum">
              <a:rPr lang="en-US" sz="1200" smtClean="0"/>
              <a:pPr eaLnBrk="1" hangingPunct="1"/>
              <a:t>30</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E2A79847-F7BC-4FDD-8C82-9D2DF9B070D0}" type="slidenum">
              <a:rPr lang="en-US" sz="1200" smtClean="0"/>
              <a:pPr eaLnBrk="1" hangingPunct="1"/>
              <a:t>2</a:t>
            </a:fld>
            <a:endParaRPr lang="en-US" sz="1200"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CC66B945-C262-43A5-8CEF-921B31A671A6}" type="slidenum">
              <a:rPr lang="en-US" sz="1200" smtClean="0"/>
              <a:pPr eaLnBrk="1" hangingPunct="1"/>
              <a:t>3</a:t>
            </a:fld>
            <a:endParaRPr lang="en-US" sz="120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D7D0623E-015C-4494-871F-B9D909E4ADE3}" type="slidenum">
              <a:rPr lang="en-US" sz="1200" smtClean="0"/>
              <a:pPr eaLnBrk="1" hangingPunct="1"/>
              <a:t>4</a:t>
            </a:fld>
            <a:endParaRPr lang="en-US" sz="1200" smtClean="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7DD74A6E-6207-464F-8077-FF8FDE90FD04}" type="slidenum">
              <a:rPr lang="en-US" sz="1200" smtClean="0"/>
              <a:pPr eaLnBrk="1" hangingPunct="1"/>
              <a:t>5</a:t>
            </a:fld>
            <a:endParaRPr lang="en-US"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dirty="0" smtClean="0"/>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58F2C5F1-10F4-4FD1-878E-B3BA44C946B0}" type="slidenum">
              <a:rPr lang="en-US" sz="1200" smtClean="0"/>
              <a:pPr eaLnBrk="1" hangingPunct="1"/>
              <a:t>6</a:t>
            </a:fld>
            <a:endParaRPr lang="en-US" sz="120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55CB61C1-755D-49D8-BF1C-E0BC9DEBA35D}" type="slidenum">
              <a:rPr lang="en-US" sz="1200" smtClean="0"/>
              <a:pPr eaLnBrk="1" hangingPunct="1"/>
              <a:t>7</a:t>
            </a:fld>
            <a:endParaRPr lang="en-US" sz="120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A8B5D099-B090-4FFC-B9C5-118EF046CB9E}" type="slidenum">
              <a:rPr lang="en-US" sz="1200" smtClean="0"/>
              <a:pPr eaLnBrk="1" hangingPunct="1"/>
              <a:t>9</a:t>
            </a:fld>
            <a:endParaRPr lang="en-US" sz="120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3C513372-2D63-4800-A124-430369B82A40}" type="slidenum">
              <a:rPr lang="en-US" sz="1200" smtClean="0"/>
              <a:pPr eaLnBrk="1" hangingPunct="1"/>
              <a:t>18</a:t>
            </a:fld>
            <a:endParaRPr lang="en-US" sz="120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pPr>
                <a:defRPr/>
              </a:pPr>
              <a:t>‹#›</a:t>
            </a:fld>
            <a:endParaRPr lang="en-US"/>
          </a:p>
        </p:txBody>
      </p:sp>
    </p:spTree>
    <p:extLst>
      <p:ext uri="{BB962C8B-B14F-4D97-AF65-F5344CB8AC3E}">
        <p14:creationId xmlns:p14="http://schemas.microsoft.com/office/powerpoint/2010/main" val="14637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pPr>
                <a:defRPr/>
              </a:pPr>
              <a:t>‹#›</a:t>
            </a:fld>
            <a:endParaRPr lang="en-US"/>
          </a:p>
        </p:txBody>
      </p:sp>
    </p:spTree>
    <p:extLst>
      <p:ext uri="{BB962C8B-B14F-4D97-AF65-F5344CB8AC3E}">
        <p14:creationId xmlns:p14="http://schemas.microsoft.com/office/powerpoint/2010/main" val="198537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pPr>
                <a:defRPr/>
              </a:pPr>
              <a:t>‹#›</a:t>
            </a:fld>
            <a:endParaRPr lang="en-US"/>
          </a:p>
        </p:txBody>
      </p:sp>
    </p:spTree>
    <p:extLst>
      <p:ext uri="{BB962C8B-B14F-4D97-AF65-F5344CB8AC3E}">
        <p14:creationId xmlns:p14="http://schemas.microsoft.com/office/powerpoint/2010/main" val="234367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pPr>
                <a:defRPr/>
              </a:pPr>
              <a:t>‹#›</a:t>
            </a:fld>
            <a:endParaRPr lang="en-US"/>
          </a:p>
        </p:txBody>
      </p:sp>
    </p:spTree>
    <p:extLst>
      <p:ext uri="{BB962C8B-B14F-4D97-AF65-F5344CB8AC3E}">
        <p14:creationId xmlns:p14="http://schemas.microsoft.com/office/powerpoint/2010/main" val="3797244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pPr>
                <a:defRPr/>
              </a:pPr>
              <a:t>‹#›</a:t>
            </a:fld>
            <a:endParaRPr lang="en-US"/>
          </a:p>
        </p:txBody>
      </p:sp>
    </p:spTree>
    <p:extLst>
      <p:ext uri="{BB962C8B-B14F-4D97-AF65-F5344CB8AC3E}">
        <p14:creationId xmlns:p14="http://schemas.microsoft.com/office/powerpoint/2010/main" val="1463722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pPr>
                <a:defRPr/>
              </a:pPr>
              <a:t>‹#›</a:t>
            </a:fld>
            <a:endParaRPr lang="en-US"/>
          </a:p>
        </p:txBody>
      </p:sp>
    </p:spTree>
    <p:extLst>
      <p:ext uri="{BB962C8B-B14F-4D97-AF65-F5344CB8AC3E}">
        <p14:creationId xmlns:p14="http://schemas.microsoft.com/office/powerpoint/2010/main" val="198847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pPr>
                <a:defRPr/>
              </a:pPr>
              <a:t>‹#›</a:t>
            </a:fld>
            <a:endParaRPr lang="en-US"/>
          </a:p>
        </p:txBody>
      </p:sp>
    </p:spTree>
    <p:extLst>
      <p:ext uri="{BB962C8B-B14F-4D97-AF65-F5344CB8AC3E}">
        <p14:creationId xmlns:p14="http://schemas.microsoft.com/office/powerpoint/2010/main" val="144365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pPr>
                <a:defRPr/>
              </a:pPr>
              <a:t>‹#›</a:t>
            </a:fld>
            <a:endParaRPr lang="en-US"/>
          </a:p>
        </p:txBody>
      </p:sp>
    </p:spTree>
    <p:extLst>
      <p:ext uri="{BB962C8B-B14F-4D97-AF65-F5344CB8AC3E}">
        <p14:creationId xmlns:p14="http://schemas.microsoft.com/office/powerpoint/2010/main" val="1932435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pPr>
                <a:defRPr/>
              </a:pPr>
              <a:t>‹#›</a:t>
            </a:fld>
            <a:endParaRPr lang="en-US"/>
          </a:p>
        </p:txBody>
      </p:sp>
    </p:spTree>
    <p:extLst>
      <p:ext uri="{BB962C8B-B14F-4D97-AF65-F5344CB8AC3E}">
        <p14:creationId xmlns:p14="http://schemas.microsoft.com/office/powerpoint/2010/main" val="421701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pPr>
                <a:defRPr/>
              </a:pPr>
              <a:t>‹#›</a:t>
            </a:fld>
            <a:endParaRPr lang="en-US"/>
          </a:p>
        </p:txBody>
      </p:sp>
    </p:spTree>
    <p:extLst>
      <p:ext uri="{BB962C8B-B14F-4D97-AF65-F5344CB8AC3E}">
        <p14:creationId xmlns:p14="http://schemas.microsoft.com/office/powerpoint/2010/main" val="188313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pPr>
                <a:defRPr/>
              </a:pPr>
              <a:t>‹#›</a:t>
            </a:fld>
            <a:endParaRPr lang="en-US"/>
          </a:p>
        </p:txBody>
      </p:sp>
    </p:spTree>
    <p:extLst>
      <p:ext uri="{BB962C8B-B14F-4D97-AF65-F5344CB8AC3E}">
        <p14:creationId xmlns:p14="http://schemas.microsoft.com/office/powerpoint/2010/main" val="421561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pPr>
                <a:defRPr/>
              </a:pPr>
              <a:t>‹#›</a:t>
            </a:fld>
            <a:endParaRPr lang="en-US"/>
          </a:p>
        </p:txBody>
      </p:sp>
    </p:spTree>
    <p:extLst>
      <p:ext uri="{BB962C8B-B14F-4D97-AF65-F5344CB8AC3E}">
        <p14:creationId xmlns:p14="http://schemas.microsoft.com/office/powerpoint/2010/main" val="303088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pPr>
                <a:defRPr/>
              </a:pPr>
              <a:t>‹#›</a:t>
            </a:fld>
            <a:endParaRPr lang="en-US"/>
          </a:p>
        </p:txBody>
      </p:sp>
    </p:spTree>
    <p:extLst>
      <p:ext uri="{BB962C8B-B14F-4D97-AF65-F5344CB8AC3E}">
        <p14:creationId xmlns:p14="http://schemas.microsoft.com/office/powerpoint/2010/main" val="402842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pPr>
                <a:defRPr/>
              </a:pPr>
              <a:t>‹#›</a:t>
            </a:fld>
            <a:endParaRPr lang="en-US"/>
          </a:p>
        </p:txBody>
      </p:sp>
    </p:spTree>
    <p:extLst>
      <p:ext uri="{BB962C8B-B14F-4D97-AF65-F5344CB8AC3E}">
        <p14:creationId xmlns:p14="http://schemas.microsoft.com/office/powerpoint/2010/main" val="230115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esp_2-2-07%20QTgd.wmv" TargetMode="Externa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png"/><Relationship Id="rId4" Type="http://schemas.openxmlformats.org/officeDocument/2006/relationships/oleObject" Target="../embeddings/oleObject2.bin"/><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7_new.avi"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7.jpeg"/><Relationship Id="rId5" Type="http://schemas.openxmlformats.org/officeDocument/2006/relationships/image" Target="../media/image5.w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0" y="-76200"/>
            <a:ext cx="9144000" cy="1752600"/>
          </a:xfrm>
        </p:spPr>
        <p:txBody>
          <a:bodyPr/>
          <a:lstStyle/>
          <a:p>
            <a:pPr eaLnBrk="1" hangingPunct="1">
              <a:defRPr/>
            </a:pPr>
            <a:r>
              <a:rPr lang="en-US" sz="3200" b="1" dirty="0" smtClean="0">
                <a:effectLst>
                  <a:outerShdw blurRad="38100" dist="38100" dir="2700000" algn="tl">
                    <a:srgbClr val="000000"/>
                  </a:outerShdw>
                </a:effectLst>
              </a:rPr>
              <a:t>Forecasting Blooms of </a:t>
            </a:r>
            <a:r>
              <a:rPr lang="en-US" sz="3200" i="1" dirty="0" smtClean="0">
                <a:effectLst>
                  <a:outerShdw blurRad="38100" dist="38100" dir="2700000" algn="tl">
                    <a:srgbClr val="000000"/>
                  </a:outerShdw>
                </a:effectLst>
              </a:rPr>
              <a:t>Alexandrium fundyense</a:t>
            </a:r>
            <a:r>
              <a:rPr lang="en-US" sz="3200" b="1" dirty="0" smtClean="0">
                <a:effectLst>
                  <a:outerShdw blurRad="38100" dist="38100" dir="2700000" algn="tl">
                    <a:srgbClr val="000000"/>
                  </a:outerShdw>
                </a:effectLst>
              </a:rPr>
              <a:t> </a:t>
            </a:r>
            <a:br>
              <a:rPr lang="en-US" sz="3200" b="1" dirty="0" smtClean="0">
                <a:effectLst>
                  <a:outerShdw blurRad="38100" dist="38100" dir="2700000" algn="tl">
                    <a:srgbClr val="000000"/>
                  </a:outerShdw>
                </a:effectLst>
              </a:rPr>
            </a:br>
            <a:r>
              <a:rPr lang="en-US" sz="3200" b="1" dirty="0" smtClean="0">
                <a:effectLst>
                  <a:outerShdw blurRad="38100" dist="38100" dir="2700000" algn="tl">
                    <a:srgbClr val="000000"/>
                  </a:outerShdw>
                </a:effectLst>
              </a:rPr>
              <a:t>in the Gulf of Maine:</a:t>
            </a:r>
            <a:br>
              <a:rPr lang="en-US" sz="3200" b="1" dirty="0" smtClean="0">
                <a:effectLst>
                  <a:outerShdw blurRad="38100" dist="38100" dir="2700000" algn="tl">
                    <a:srgbClr val="000000"/>
                  </a:outerShdw>
                </a:effectLst>
              </a:rPr>
            </a:br>
            <a:r>
              <a:rPr lang="en-US" sz="3200" b="1" dirty="0" smtClean="0">
                <a:effectLst>
                  <a:outerShdw blurRad="38100" dist="38100" dir="2700000" algn="tl">
                    <a:srgbClr val="000000"/>
                  </a:outerShdw>
                </a:effectLst>
              </a:rPr>
              <a:t>Key insights from the coastal observing network</a:t>
            </a:r>
          </a:p>
        </p:txBody>
      </p:sp>
      <p:sp>
        <p:nvSpPr>
          <p:cNvPr id="2051" name="Rectangle 3"/>
          <p:cNvSpPr>
            <a:spLocks noGrp="1" noChangeArrowheads="1"/>
          </p:cNvSpPr>
          <p:nvPr>
            <p:ph type="subTitle" idx="1"/>
          </p:nvPr>
        </p:nvSpPr>
        <p:spPr>
          <a:xfrm>
            <a:off x="0" y="1295400"/>
            <a:ext cx="9144000" cy="2514600"/>
          </a:xfrm>
        </p:spPr>
        <p:txBody>
          <a:bodyPr/>
          <a:lstStyle/>
          <a:p>
            <a:pPr eaLnBrk="1" hangingPunct="1">
              <a:lnSpc>
                <a:spcPct val="80000"/>
              </a:lnSpc>
            </a:pPr>
            <a:endParaRPr lang="en-US" sz="2800" dirty="0" smtClean="0"/>
          </a:p>
          <a:p>
            <a:pPr eaLnBrk="1" hangingPunct="1">
              <a:lnSpc>
                <a:spcPct val="80000"/>
              </a:lnSpc>
            </a:pPr>
            <a:r>
              <a:rPr lang="en-US" sz="2400" dirty="0" smtClean="0"/>
              <a:t>Anderson, McGillicuddy, </a:t>
            </a:r>
            <a:r>
              <a:rPr lang="en-US" sz="2400" dirty="0" err="1" smtClean="0"/>
              <a:t>Keafer</a:t>
            </a:r>
            <a:r>
              <a:rPr lang="en-US" sz="2400" dirty="0" smtClean="0"/>
              <a:t> (WHOI)</a:t>
            </a:r>
          </a:p>
          <a:p>
            <a:pPr eaLnBrk="1" hangingPunct="1">
              <a:lnSpc>
                <a:spcPct val="80000"/>
              </a:lnSpc>
            </a:pPr>
            <a:r>
              <a:rPr lang="en-US" sz="2400" dirty="0" smtClean="0"/>
              <a:t>Townsend, Pettigrew, Thomas (</a:t>
            </a:r>
            <a:r>
              <a:rPr lang="en-US" sz="2400" dirty="0" err="1" smtClean="0"/>
              <a:t>UMaine</a:t>
            </a:r>
            <a:r>
              <a:rPr lang="en-US" sz="2400" dirty="0" smtClean="0"/>
              <a:t>)</a:t>
            </a:r>
          </a:p>
          <a:p>
            <a:pPr eaLnBrk="1" hangingPunct="1">
              <a:lnSpc>
                <a:spcPct val="80000"/>
              </a:lnSpc>
            </a:pPr>
            <a:r>
              <a:rPr lang="en-US" sz="2400" dirty="0" smtClean="0"/>
              <a:t>Turner, </a:t>
            </a:r>
            <a:r>
              <a:rPr lang="en-US" sz="2400" dirty="0" err="1" smtClean="0"/>
              <a:t>Pilskaln</a:t>
            </a:r>
            <a:r>
              <a:rPr lang="en-US" sz="2400" dirty="0" smtClean="0"/>
              <a:t> (UMass D</a:t>
            </a:r>
            <a:r>
              <a:rPr lang="en-US" sz="2400" dirty="0"/>
              <a:t>), </a:t>
            </a:r>
            <a:r>
              <a:rPr lang="en-US" sz="2400" dirty="0" err="1"/>
              <a:t>Bricelj</a:t>
            </a:r>
            <a:r>
              <a:rPr lang="en-US" sz="2400" dirty="0"/>
              <a:t> (RU) </a:t>
            </a:r>
            <a:endParaRPr lang="en-US" sz="2400" dirty="0" smtClean="0"/>
          </a:p>
          <a:p>
            <a:pPr eaLnBrk="1" hangingPunct="1">
              <a:lnSpc>
                <a:spcPct val="80000"/>
              </a:lnSpc>
            </a:pPr>
            <a:r>
              <a:rPr lang="en-US" sz="2400" dirty="0" smtClean="0"/>
              <a:t>He (NCSU) Manning, Mountain, P. </a:t>
            </a:r>
            <a:r>
              <a:rPr lang="en-US" sz="2400" dirty="0" err="1" smtClean="0"/>
              <a:t>Fratantoni</a:t>
            </a:r>
            <a:r>
              <a:rPr lang="en-US" sz="2400" dirty="0" smtClean="0"/>
              <a:t> (NMFS)</a:t>
            </a:r>
          </a:p>
          <a:p>
            <a:pPr eaLnBrk="1" hangingPunct="1">
              <a:lnSpc>
                <a:spcPct val="80000"/>
              </a:lnSpc>
            </a:pPr>
            <a:r>
              <a:rPr lang="en-US" sz="2400" dirty="0" smtClean="0"/>
              <a:t>Haskell (NOS) Martin (DFO)</a:t>
            </a:r>
          </a:p>
          <a:p>
            <a:pPr eaLnBrk="1" hangingPunct="1">
              <a:lnSpc>
                <a:spcPct val="80000"/>
              </a:lnSpc>
            </a:pPr>
            <a:r>
              <a:rPr lang="en-US" sz="2400" dirty="0"/>
              <a:t>Hall, </a:t>
            </a:r>
            <a:r>
              <a:rPr lang="en-US" sz="2400" dirty="0" err="1"/>
              <a:t>DeGrasse</a:t>
            </a:r>
            <a:r>
              <a:rPr lang="en-US" sz="2400" dirty="0"/>
              <a:t>, Deeds (FDA</a:t>
            </a:r>
            <a:r>
              <a:rPr lang="en-US" sz="2400" dirty="0" smtClean="0"/>
              <a:t>)</a:t>
            </a:r>
          </a:p>
          <a:p>
            <a:pPr eaLnBrk="1" hangingPunct="1">
              <a:lnSpc>
                <a:spcPct val="80000"/>
              </a:lnSpc>
            </a:pPr>
            <a:r>
              <a:rPr lang="en-US" sz="2400" dirty="0" smtClean="0"/>
              <a:t>Hickey, Whittaker (DMF) Couture (DMR) Nash (DES)</a:t>
            </a:r>
          </a:p>
          <a:p>
            <a:pPr eaLnBrk="1" hangingPunct="1">
              <a:lnSpc>
                <a:spcPct val="80000"/>
              </a:lnSpc>
            </a:pPr>
            <a:endParaRPr lang="en-US" sz="2800" dirty="0" smtClean="0"/>
          </a:p>
          <a:p>
            <a:pPr eaLnBrk="1" hangingPunct="1">
              <a:lnSpc>
                <a:spcPct val="80000"/>
              </a:lnSpc>
            </a:pPr>
            <a:r>
              <a:rPr lang="en-US" sz="2800" dirty="0"/>
              <a:t>Gulf of Maine Toxicity (GOMTOX) – NOAA</a:t>
            </a:r>
          </a:p>
          <a:p>
            <a:pPr eaLnBrk="1" hangingPunct="1">
              <a:lnSpc>
                <a:spcPct val="80000"/>
              </a:lnSpc>
            </a:pPr>
            <a:r>
              <a:rPr lang="en-US" sz="2800" dirty="0"/>
              <a:t>PCMHAB / MERHAB </a:t>
            </a:r>
            <a:r>
              <a:rPr lang="en-US" sz="2800" dirty="0" smtClean="0"/>
              <a:t>– NOAA</a:t>
            </a:r>
          </a:p>
          <a:p>
            <a:pPr eaLnBrk="1" hangingPunct="1">
              <a:lnSpc>
                <a:spcPct val="80000"/>
              </a:lnSpc>
            </a:pPr>
            <a:r>
              <a:rPr lang="en-US" sz="2800" dirty="0" smtClean="0"/>
              <a:t>WHCOHH – NSF &amp; NIEHS</a:t>
            </a:r>
            <a:endParaRPr lang="en-US" sz="2800" dirty="0"/>
          </a:p>
          <a:p>
            <a:pPr eaLnBrk="1" hangingPunct="1">
              <a:lnSpc>
                <a:spcPct val="80000"/>
              </a:lnSpc>
            </a:pPr>
            <a:endParaRPr lang="en-US" sz="2800" dirty="0" smtClean="0"/>
          </a:p>
        </p:txBody>
      </p:sp>
      <p:pic>
        <p:nvPicPr>
          <p:cNvPr id="2052" name="Picture 8" descr="cohh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924550"/>
            <a:ext cx="80772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sz="4000" smtClean="0"/>
              <a:t>Cyst abundance and toxicity </a:t>
            </a:r>
            <a:br>
              <a:rPr lang="en-US" sz="4000" smtClean="0"/>
            </a:br>
            <a:r>
              <a:rPr lang="en-US" sz="4000" smtClean="0"/>
              <a:t>2005-2009: r=-0.93</a:t>
            </a:r>
          </a:p>
        </p:txBody>
      </p:sp>
      <p:pic>
        <p:nvPicPr>
          <p:cNvPr id="35843" name="Picture 4" descr="cyst_vs_toxic_final_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934200" y="1600200"/>
            <a:ext cx="712788" cy="449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424613" y="4267200"/>
            <a:ext cx="73818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477000" y="4114800"/>
            <a:ext cx="738188"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7"/>
          <p:cNvGrpSpPr/>
          <p:nvPr/>
        </p:nvGrpSpPr>
        <p:grpSpPr>
          <a:xfrm>
            <a:off x="6424613" y="2743200"/>
            <a:ext cx="1271587" cy="2362200"/>
            <a:chOff x="6424613" y="2743200"/>
            <a:chExt cx="1271587" cy="2362200"/>
          </a:xfrm>
        </p:grpSpPr>
        <p:cxnSp>
          <p:nvCxnSpPr>
            <p:cNvPr id="5" name="Straight Connector 4"/>
            <p:cNvCxnSpPr/>
            <p:nvPr/>
          </p:nvCxnSpPr>
          <p:spPr>
            <a:xfrm flipV="1">
              <a:off x="6424613" y="2819400"/>
              <a:ext cx="1222375" cy="22860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43800" y="2743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2010_forecas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47663"/>
            <a:ext cx="9180513"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844550" y="92075"/>
            <a:ext cx="7616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sz="2400" b="1">
                <a:solidFill>
                  <a:srgbClr val="3333CC"/>
                </a:solidFill>
                <a:latin typeface="Palatino Linotype" pitchFamily="18" charset="0"/>
              </a:rPr>
              <a:t>Surface wind field and simulated </a:t>
            </a:r>
            <a:r>
              <a:rPr lang="en-US" sz="2400" b="1" i="1">
                <a:solidFill>
                  <a:srgbClr val="3333CC"/>
                </a:solidFill>
                <a:latin typeface="Palatino Linotype" pitchFamily="18" charset="0"/>
              </a:rPr>
              <a:t>A. fundyense</a:t>
            </a:r>
            <a:r>
              <a:rPr lang="en-US" sz="2400" b="1">
                <a:solidFill>
                  <a:srgbClr val="3333CC"/>
                </a:solidFill>
                <a:latin typeface="Palatino Linotype" pitchFamily="18" charset="0"/>
              </a:rPr>
              <a:t> bloom</a:t>
            </a:r>
          </a:p>
          <a:p>
            <a:pPr algn="ctr" eaLnBrk="1" hangingPunct="1"/>
            <a:r>
              <a:rPr lang="en-US" sz="2400" b="1">
                <a:solidFill>
                  <a:srgbClr val="3333CC"/>
                </a:solidFill>
                <a:latin typeface="Palatino Linotype" pitchFamily="18" charset="0"/>
              </a:rPr>
              <a:t>from each of scenario simulations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0"/>
            <a:ext cx="7772400" cy="1143000"/>
          </a:xfrm>
        </p:spPr>
        <p:txBody>
          <a:bodyPr/>
          <a:lstStyle/>
          <a:p>
            <a:pPr eaLnBrk="1" hangingPunct="1"/>
            <a:r>
              <a:rPr lang="en-US" sz="4000" smtClean="0"/>
              <a:t>Cyst abundance and toxicity </a:t>
            </a:r>
            <a:br>
              <a:rPr lang="en-US" sz="4000" smtClean="0"/>
            </a:br>
            <a:r>
              <a:rPr lang="en-US" sz="4000" smtClean="0"/>
              <a:t>2005-2009: r=-0.93</a:t>
            </a:r>
          </a:p>
        </p:txBody>
      </p:sp>
      <p:pic>
        <p:nvPicPr>
          <p:cNvPr id="36867" name="Picture 4" descr="cyst_vs_toxic_final_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228600"/>
            <a:ext cx="9144000" cy="1219200"/>
          </a:xfrm>
        </p:spPr>
        <p:txBody>
          <a:bodyPr/>
          <a:lstStyle/>
          <a:p>
            <a:pPr eaLnBrk="1" hangingPunct="1"/>
            <a:r>
              <a:rPr lang="en-US" sz="4000" smtClean="0"/>
              <a:t>Why did the 2010 bloom not materialize?</a:t>
            </a:r>
          </a:p>
        </p:txBody>
      </p:sp>
      <p:pic>
        <p:nvPicPr>
          <p:cNvPr id="39939" name="Picture 4" descr="GOM_2010_2008_and_mooring_v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6763" y="762000"/>
            <a:ext cx="7920037"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OM_2003_2010_TS_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60229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idx="4294967295"/>
          </p:nvPr>
        </p:nvSpPr>
        <p:spPr>
          <a:xfrm>
            <a:off x="0" y="-30163"/>
            <a:ext cx="9144000" cy="1096963"/>
          </a:xfrm>
        </p:spPr>
        <p:txBody>
          <a:bodyPr/>
          <a:lstStyle/>
          <a:p>
            <a:pPr eaLnBrk="1" hangingPunct="1"/>
            <a:r>
              <a:rPr lang="en-US" sz="3600" smtClean="0"/>
              <a:t>Springtime TS Variability 2003-2010</a:t>
            </a:r>
          </a:p>
        </p:txBody>
      </p:sp>
      <p:grpSp>
        <p:nvGrpSpPr>
          <p:cNvPr id="2" name="Group 1"/>
          <p:cNvGrpSpPr>
            <a:grpSpLocks/>
          </p:cNvGrpSpPr>
          <p:nvPr/>
        </p:nvGrpSpPr>
        <p:grpSpPr bwMode="auto">
          <a:xfrm>
            <a:off x="2819400" y="3352800"/>
            <a:ext cx="6400800" cy="3200400"/>
            <a:chOff x="2819400" y="3352800"/>
            <a:chExt cx="6400800" cy="3200400"/>
          </a:xfrm>
        </p:grpSpPr>
        <p:sp>
          <p:nvSpPr>
            <p:cNvPr id="40965" name="Text Box 4"/>
            <p:cNvSpPr txBox="1">
              <a:spLocks noChangeArrowheads="1"/>
            </p:cNvSpPr>
            <p:nvPr/>
          </p:nvSpPr>
          <p:spPr bwMode="auto">
            <a:xfrm>
              <a:off x="6400800" y="3352800"/>
              <a:ext cx="2819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latin typeface="Arial" charset="0"/>
                </a:rPr>
                <a:t>2010 Deep water end-member outside the envelope of prior observations 2003-2009</a:t>
              </a:r>
            </a:p>
            <a:p>
              <a:pPr eaLnBrk="1" hangingPunct="1"/>
              <a:endParaRPr lang="en-US" sz="2000">
                <a:latin typeface="Arial" charset="0"/>
              </a:endParaRPr>
            </a:p>
            <a:p>
              <a:pPr eaLnBrk="1" hangingPunct="1"/>
              <a:endParaRPr lang="en-US" sz="2000">
                <a:latin typeface="Arial" charset="0"/>
              </a:endParaRPr>
            </a:p>
            <a:p>
              <a:pPr eaLnBrk="1" hangingPunct="1"/>
              <a:r>
                <a:rPr lang="en-US" sz="2000">
                  <a:latin typeface="Arial" charset="0"/>
                </a:rPr>
                <a:t>2010 MIW fresher than all but 2005, when MIW was colder</a:t>
              </a:r>
            </a:p>
          </p:txBody>
        </p:sp>
        <p:sp>
          <p:nvSpPr>
            <p:cNvPr id="40966" name="Oval 5"/>
            <p:cNvSpPr>
              <a:spLocks noChangeArrowheads="1"/>
            </p:cNvSpPr>
            <p:nvPr/>
          </p:nvSpPr>
          <p:spPr bwMode="auto">
            <a:xfrm>
              <a:off x="3962400" y="4175125"/>
              <a:ext cx="533400" cy="549275"/>
            </a:xfrm>
            <a:prstGeom prst="ellipse">
              <a:avLst/>
            </a:prstGeom>
            <a:noFill/>
            <a:ln w="381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7" name="Line 6"/>
            <p:cNvSpPr>
              <a:spLocks noChangeShapeType="1"/>
            </p:cNvSpPr>
            <p:nvPr/>
          </p:nvSpPr>
          <p:spPr bwMode="auto">
            <a:xfrm flipH="1">
              <a:off x="4495800" y="4175125"/>
              <a:ext cx="1905000" cy="244475"/>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8" name="Oval 7"/>
            <p:cNvSpPr>
              <a:spLocks noChangeArrowheads="1"/>
            </p:cNvSpPr>
            <p:nvPr/>
          </p:nvSpPr>
          <p:spPr bwMode="auto">
            <a:xfrm>
              <a:off x="2819400" y="5105400"/>
              <a:ext cx="533400" cy="533400"/>
            </a:xfrm>
            <a:prstGeom prst="ellipse">
              <a:avLst/>
            </a:prstGeom>
            <a:noFill/>
            <a:ln w="381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9" name="Line 8"/>
            <p:cNvSpPr>
              <a:spLocks noChangeShapeType="1"/>
            </p:cNvSpPr>
            <p:nvPr/>
          </p:nvSpPr>
          <p:spPr bwMode="auto">
            <a:xfrm flipH="1" flipV="1">
              <a:off x="3352800" y="5486400"/>
              <a:ext cx="3048000" cy="457200"/>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0" name="TextBox 1"/>
            <p:cNvSpPr txBox="1">
              <a:spLocks noChangeArrowheads="1"/>
            </p:cNvSpPr>
            <p:nvPr/>
          </p:nvSpPr>
          <p:spPr bwMode="auto">
            <a:xfrm>
              <a:off x="3589338" y="3667125"/>
              <a:ext cx="1668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0000"/>
                  </a:solidFill>
                </a:rPr>
                <a:t>Red: 2010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28600"/>
            <a:ext cx="8229600" cy="1143000"/>
          </a:xfrm>
        </p:spPr>
        <p:txBody>
          <a:bodyPr/>
          <a:lstStyle/>
          <a:p>
            <a:pPr eaLnBrk="1" hangingPunct="1"/>
            <a:r>
              <a:rPr lang="en-US" smtClean="0"/>
              <a:t>NERACOOS M – Jordan Basin</a:t>
            </a:r>
          </a:p>
        </p:txBody>
      </p:sp>
      <p:pic>
        <p:nvPicPr>
          <p:cNvPr id="44035" name="Picture 4" descr="m1_5frames_bw"/>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4732" b="3748"/>
          <a:stretch>
            <a:fillRect/>
          </a:stretch>
        </p:blipFill>
        <p:spPr>
          <a:xfrm>
            <a:off x="92075" y="771525"/>
            <a:ext cx="8959850" cy="5964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152400"/>
            <a:ext cx="8229600" cy="1143000"/>
          </a:xfrm>
        </p:spPr>
        <p:txBody>
          <a:bodyPr/>
          <a:lstStyle/>
          <a:p>
            <a:pPr eaLnBrk="1" hangingPunct="1"/>
            <a:r>
              <a:rPr lang="en-US" dirty="0" smtClean="0"/>
              <a:t>AZMP – Station 2 (Halifax)</a:t>
            </a:r>
          </a:p>
        </p:txBody>
      </p:sp>
      <p:pic>
        <p:nvPicPr>
          <p:cNvPr id="46083" name="Picture 4" descr="s2_4frames_bw"/>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r="26347"/>
          <a:stretch/>
        </p:blipFill>
        <p:spPr>
          <a:xfrm>
            <a:off x="1143000" y="1447800"/>
            <a:ext cx="6732476" cy="288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Box 1"/>
          <p:cNvSpPr txBox="1">
            <a:spLocks noChangeArrowheads="1"/>
          </p:cNvSpPr>
          <p:nvPr/>
        </p:nvSpPr>
        <p:spPr bwMode="auto">
          <a:xfrm>
            <a:off x="457200" y="4657725"/>
            <a:ext cx="8434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dirty="0"/>
              <a:t>Freshening on the Scotian Shelf detected in January 2010</a:t>
            </a:r>
          </a:p>
        </p:txBody>
      </p:sp>
      <p:sp>
        <p:nvSpPr>
          <p:cNvPr id="2" name="TextBox 1"/>
          <p:cNvSpPr txBox="1"/>
          <p:nvPr/>
        </p:nvSpPr>
        <p:spPr>
          <a:xfrm>
            <a:off x="7010400" y="5943600"/>
            <a:ext cx="2206053" cy="954107"/>
          </a:xfrm>
          <a:prstGeom prst="rect">
            <a:avLst/>
          </a:prstGeom>
          <a:noFill/>
        </p:spPr>
        <p:txBody>
          <a:bodyPr wrap="none" rtlCol="0">
            <a:spAutoFit/>
          </a:bodyPr>
          <a:lstStyle/>
          <a:p>
            <a:r>
              <a:rPr lang="en-US" dirty="0" smtClean="0"/>
              <a:t>Blair </a:t>
            </a:r>
            <a:r>
              <a:rPr lang="en-US" dirty="0" err="1" smtClean="0"/>
              <a:t>Greenan</a:t>
            </a:r>
            <a:endParaRPr lang="en-US" dirty="0" smtClean="0"/>
          </a:p>
          <a:p>
            <a:r>
              <a:rPr lang="en-US" dirty="0" smtClean="0"/>
              <a:t>Dave Hebert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WGOM_oc460_oc445_nu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43000"/>
            <a:ext cx="43910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idx="4294967295"/>
          </p:nvPr>
        </p:nvSpPr>
        <p:spPr>
          <a:xfrm>
            <a:off x="0" y="76200"/>
            <a:ext cx="9296400" cy="1020763"/>
          </a:xfrm>
        </p:spPr>
        <p:txBody>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WGOM Nutrients – 2008 </a:t>
            </a:r>
            <a:r>
              <a:rPr lang="en-US" b="1" dirty="0" err="1">
                <a:solidFill>
                  <a:srgbClr val="FFFF00"/>
                </a:solidFill>
                <a:effectLst>
                  <a:outerShdw blurRad="38100" dist="38100" dir="2700000" algn="tl">
                    <a:srgbClr val="000000">
                      <a:alpha val="43137"/>
                    </a:srgbClr>
                  </a:outerShdw>
                </a:effectLst>
                <a:latin typeface="Arial"/>
                <a:cs typeface="Arial"/>
              </a:rPr>
              <a:t>vs</a:t>
            </a:r>
            <a:r>
              <a:rPr lang="en-US" b="1" dirty="0">
                <a:solidFill>
                  <a:srgbClr val="FFFF00"/>
                </a:solidFill>
                <a:effectLst>
                  <a:outerShdw blurRad="38100" dist="38100" dir="2700000" algn="tl">
                    <a:srgbClr val="000000">
                      <a:alpha val="43137"/>
                    </a:srgbClr>
                  </a:outerShdw>
                </a:effectLst>
                <a:latin typeface="Arial"/>
                <a:cs typeface="Arial"/>
              </a:rPr>
              <a:t> 2010</a:t>
            </a:r>
          </a:p>
        </p:txBody>
      </p:sp>
      <p:sp>
        <p:nvSpPr>
          <p:cNvPr id="29700" name="Text Box 4"/>
          <p:cNvSpPr txBox="1">
            <a:spLocks noChangeArrowheads="1"/>
          </p:cNvSpPr>
          <p:nvPr/>
        </p:nvSpPr>
        <p:spPr bwMode="auto">
          <a:xfrm>
            <a:off x="76200" y="3321050"/>
            <a:ext cx="2057400" cy="708025"/>
          </a:xfrm>
          <a:prstGeom prst="rect">
            <a:avLst/>
          </a:prstGeom>
          <a:solidFill>
            <a:schemeClr val="tx1"/>
          </a:solidFill>
          <a:ln w="9525">
            <a:noFill/>
            <a:miter lim="800000"/>
            <a:headEnd/>
            <a:tailEnd/>
          </a:ln>
          <a:effectLst/>
        </p:spPr>
        <p:txBody>
          <a:bodyPr wrap="square">
            <a:spAutoFit/>
          </a:bodyPr>
          <a:lstStyle/>
          <a:p>
            <a:pPr>
              <a:defRPr/>
            </a:pPr>
            <a:r>
              <a:rPr lang="en-US" sz="2000" b="1" dirty="0">
                <a:solidFill>
                  <a:srgbClr val="0000FF"/>
                </a:solidFill>
                <a:effectLst>
                  <a:outerShdw blurRad="38100" dist="38100" dir="2700000" algn="tl">
                    <a:srgbClr val="000000">
                      <a:alpha val="43137"/>
                    </a:srgbClr>
                  </a:outerShdw>
                </a:effectLst>
                <a:latin typeface="Arial"/>
                <a:cs typeface="Arial"/>
              </a:rPr>
              <a:t>Early May 2008</a:t>
            </a:r>
          </a:p>
          <a:p>
            <a:pPr>
              <a:defRPr/>
            </a:pPr>
            <a:r>
              <a:rPr lang="en-US" sz="2000" b="1" dirty="0">
                <a:solidFill>
                  <a:srgbClr val="FF0000"/>
                </a:solidFill>
                <a:effectLst>
                  <a:outerShdw blurRad="38100" dist="38100" dir="2700000" algn="tl">
                    <a:srgbClr val="000000">
                      <a:alpha val="43137"/>
                    </a:srgbClr>
                  </a:outerShdw>
                </a:effectLst>
                <a:latin typeface="Arial"/>
                <a:cs typeface="Arial"/>
              </a:rPr>
              <a:t>Early May 2010</a:t>
            </a:r>
          </a:p>
        </p:txBody>
      </p:sp>
      <p:sp>
        <p:nvSpPr>
          <p:cNvPr id="2" name="TextBox 1"/>
          <p:cNvSpPr txBox="1"/>
          <p:nvPr/>
        </p:nvSpPr>
        <p:spPr>
          <a:xfrm>
            <a:off x="6629400" y="5903893"/>
            <a:ext cx="2495107" cy="954107"/>
          </a:xfrm>
          <a:prstGeom prst="rect">
            <a:avLst/>
          </a:prstGeom>
          <a:noFill/>
        </p:spPr>
        <p:txBody>
          <a:bodyPr wrap="none" rtlCol="0">
            <a:spAutoFit/>
          </a:bodyPr>
          <a:lstStyle/>
          <a:p>
            <a:r>
              <a:rPr lang="en-US" dirty="0" smtClean="0"/>
              <a:t>Dave Townsend</a:t>
            </a:r>
          </a:p>
          <a:p>
            <a:r>
              <a:rPr lang="en-US" dirty="0" smtClean="0"/>
              <a:t>Maura Thomas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gom_month_n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609600"/>
            <a:ext cx="83089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title" idx="4294967295"/>
          </p:nvPr>
        </p:nvSpPr>
        <p:spPr>
          <a:xfrm>
            <a:off x="0" y="-533400"/>
            <a:ext cx="8991600" cy="1676400"/>
          </a:xfrm>
        </p:spPr>
        <p:txBody>
          <a:bodyPr/>
          <a:lstStyle/>
          <a:p>
            <a:pPr>
              <a:defRPr/>
            </a:pPr>
            <a:r>
              <a:rPr lang="en-US" sz="4000" b="1" dirty="0">
                <a:solidFill>
                  <a:srgbClr val="FFFF00"/>
                </a:solidFill>
                <a:effectLst>
                  <a:outerShdw blurRad="38100" dist="38100" dir="2700000" algn="tl">
                    <a:srgbClr val="000000">
                      <a:alpha val="43137"/>
                    </a:srgbClr>
                  </a:outerShdw>
                </a:effectLst>
                <a:latin typeface="Arial"/>
                <a:cs typeface="Arial"/>
              </a:rPr>
              <a:t>MODIS Ocean Color Observations</a:t>
            </a:r>
          </a:p>
        </p:txBody>
      </p:sp>
      <p:sp>
        <p:nvSpPr>
          <p:cNvPr id="19460" name="Text Box 4"/>
          <p:cNvSpPr txBox="1">
            <a:spLocks noChangeArrowheads="1"/>
          </p:cNvSpPr>
          <p:nvPr/>
        </p:nvSpPr>
        <p:spPr bwMode="auto">
          <a:xfrm>
            <a:off x="3429000" y="4876800"/>
            <a:ext cx="2151063" cy="708025"/>
          </a:xfrm>
          <a:prstGeom prst="rect">
            <a:avLst/>
          </a:prstGeom>
          <a:noFill/>
          <a:ln w="9525">
            <a:noFill/>
            <a:miter lim="800000"/>
            <a:headEnd/>
            <a:tailEnd/>
          </a:ln>
          <a:effectLst/>
        </p:spPr>
        <p:txBody>
          <a:bodyPr wrap="none">
            <a:spAutoFit/>
          </a:bodyPr>
          <a:lstStyle/>
          <a:p>
            <a:pPr marL="457200" indent="-457200">
              <a:defRPr/>
            </a:pPr>
            <a:r>
              <a:rPr lang="en-US" sz="2000" b="1" i="1" dirty="0">
                <a:solidFill>
                  <a:schemeClr val="bg2"/>
                </a:solidFill>
                <a:effectLst>
                  <a:outerShdw blurRad="38100" dist="38100" dir="2700000" algn="tl">
                    <a:srgbClr val="000000">
                      <a:alpha val="43137"/>
                    </a:srgbClr>
                  </a:outerShdw>
                </a:effectLst>
                <a:latin typeface="Arial"/>
                <a:cs typeface="Arial"/>
              </a:rPr>
              <a:t>A. fundyense</a:t>
            </a:r>
            <a:r>
              <a:rPr lang="en-US" sz="2000" b="1" dirty="0">
                <a:solidFill>
                  <a:schemeClr val="bg2"/>
                </a:solidFill>
                <a:effectLst>
                  <a:outerShdw blurRad="38100" dist="38100" dir="2700000" algn="tl">
                    <a:srgbClr val="000000">
                      <a:alpha val="43137"/>
                    </a:srgbClr>
                  </a:outerShdw>
                </a:effectLst>
                <a:latin typeface="Arial"/>
                <a:cs typeface="Arial"/>
              </a:rPr>
              <a:t> </a:t>
            </a:r>
          </a:p>
          <a:p>
            <a:pPr marL="457200" indent="-457200">
              <a:defRPr/>
            </a:pPr>
            <a:r>
              <a:rPr lang="en-US" sz="2000" b="1" dirty="0">
                <a:solidFill>
                  <a:schemeClr val="bg2"/>
                </a:solidFill>
                <a:effectLst>
                  <a:outerShdw blurRad="38100" dist="38100" dir="2700000" algn="tl">
                    <a:srgbClr val="000000">
                      <a:alpha val="43137"/>
                    </a:srgbClr>
                  </a:outerShdw>
                </a:effectLst>
                <a:latin typeface="Arial"/>
                <a:cs typeface="Arial"/>
              </a:rPr>
              <a:t>growing season</a:t>
            </a:r>
          </a:p>
        </p:txBody>
      </p:sp>
      <p:sp>
        <p:nvSpPr>
          <p:cNvPr id="19461" name="Line 5"/>
          <p:cNvSpPr>
            <a:spLocks noChangeAspect="1" noChangeShapeType="1"/>
          </p:cNvSpPr>
          <p:nvPr/>
        </p:nvSpPr>
        <p:spPr bwMode="auto">
          <a:xfrm>
            <a:off x="3505200" y="5562600"/>
            <a:ext cx="1828800" cy="1588"/>
          </a:xfrm>
          <a:prstGeom prst="line">
            <a:avLst/>
          </a:prstGeom>
          <a:noFill/>
          <a:ln w="76200" cap="flat" cmpd="sng" algn="ctr">
            <a:solidFill>
              <a:schemeClr val="bg2"/>
            </a:solidFill>
            <a:prstDash val="solid"/>
            <a:round/>
            <a:headEnd type="none" w="med" len="med"/>
            <a:tailEnd type="triangle" w="med" len="med"/>
          </a:ln>
          <a:effectLst/>
        </p:spPr>
        <p:txBody>
          <a:bodyPr/>
          <a:lstStyle/>
          <a:p>
            <a:pPr>
              <a:defRPr/>
            </a:pPr>
            <a:endParaRPr lang="en-US" b="1" dirty="0">
              <a:effectLst>
                <a:outerShdw blurRad="38100" dist="38100" dir="2700000" algn="tl">
                  <a:srgbClr val="000000">
                    <a:alpha val="43137"/>
                  </a:srgbClr>
                </a:outerShdw>
              </a:effectLst>
              <a:latin typeface="Arial"/>
              <a:cs typeface="Arial"/>
            </a:endParaRPr>
          </a:p>
        </p:txBody>
      </p:sp>
      <p:pic>
        <p:nvPicPr>
          <p:cNvPr id="43014" name="Picture 7" descr="gom_are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9988" y="609600"/>
            <a:ext cx="2741612"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6096000"/>
            <a:ext cx="8610600" cy="1200150"/>
          </a:xfrm>
          <a:prstGeom prst="rect">
            <a:avLst/>
          </a:prstGeom>
          <a:noFill/>
        </p:spPr>
        <p:txBody>
          <a:bodyPr>
            <a:spAutoFit/>
          </a:bodyPr>
          <a:lstStyle/>
          <a:p>
            <a:pPr>
              <a:defRPr/>
            </a:pPr>
            <a:r>
              <a:rPr lang="en-US" sz="2400" b="1" dirty="0">
                <a:solidFill>
                  <a:srgbClr val="000000"/>
                </a:solidFill>
                <a:effectLst>
                  <a:outerShdw blurRad="38100" dist="38100" dir="2700000" algn="tl">
                    <a:srgbClr val="000000">
                      <a:alpha val="43137"/>
                    </a:srgbClr>
                  </a:outerShdw>
                </a:effectLst>
                <a:latin typeface="Arial"/>
                <a:cs typeface="Arial"/>
              </a:rPr>
              <a:t>Spring 2010 phytoplankton bloom started earlier, was more </a:t>
            </a:r>
            <a:r>
              <a:rPr lang="en-US" sz="2400" b="1" dirty="0" smtClean="0">
                <a:solidFill>
                  <a:srgbClr val="000000"/>
                </a:solidFill>
                <a:effectLst>
                  <a:outerShdw blurRad="38100" dist="38100" dir="2700000" algn="tl">
                    <a:srgbClr val="000000">
                      <a:alpha val="43137"/>
                    </a:srgbClr>
                  </a:outerShdw>
                </a:effectLst>
                <a:latin typeface="Arial"/>
                <a:cs typeface="Arial"/>
              </a:rPr>
              <a:t>intense, </a:t>
            </a:r>
            <a:r>
              <a:rPr lang="en-US" sz="2400" b="1" dirty="0">
                <a:solidFill>
                  <a:srgbClr val="000000"/>
                </a:solidFill>
                <a:effectLst>
                  <a:outerShdw blurRad="38100" dist="38100" dir="2700000" algn="tl">
                    <a:srgbClr val="000000">
                      <a:alpha val="43137"/>
                    </a:srgbClr>
                  </a:outerShdw>
                </a:effectLst>
                <a:latin typeface="Arial"/>
                <a:cs typeface="Arial"/>
              </a:rPr>
              <a:t>and crashed earlier than usual</a:t>
            </a:r>
          </a:p>
          <a:p>
            <a:pPr>
              <a:defRPr/>
            </a:pPr>
            <a:endParaRPr lang="en-US" sz="2400" b="1" dirty="0">
              <a:solidFill>
                <a:srgbClr val="000000"/>
              </a:solidFill>
              <a:effectLst>
                <a:outerShdw blurRad="38100" dist="38100" dir="2700000" algn="tl">
                  <a:srgbClr val="000000">
                    <a:alpha val="43137"/>
                  </a:srgbClr>
                </a:outerShdw>
              </a:effectLst>
              <a:latin typeface="Arial"/>
              <a:cs typeface="Arial"/>
            </a:endParaRPr>
          </a:p>
        </p:txBody>
      </p:sp>
      <p:sp>
        <p:nvSpPr>
          <p:cNvPr id="8" name="TextBox 7"/>
          <p:cNvSpPr txBox="1"/>
          <p:nvPr/>
        </p:nvSpPr>
        <p:spPr>
          <a:xfrm>
            <a:off x="4343400" y="2057400"/>
            <a:ext cx="985838" cy="523875"/>
          </a:xfrm>
          <a:prstGeom prst="rect">
            <a:avLst/>
          </a:prstGeom>
          <a:noFill/>
        </p:spPr>
        <p:txBody>
          <a:bodyPr wrap="none">
            <a:spAutoFit/>
          </a:bodyPr>
          <a:lstStyle/>
          <a:p>
            <a:pPr>
              <a:defRPr/>
            </a:pPr>
            <a:r>
              <a:rPr lang="en-US" b="1" dirty="0">
                <a:solidFill>
                  <a:schemeClr val="bg2"/>
                </a:solidFill>
                <a:effectLst>
                  <a:outerShdw blurRad="38100" dist="38100" dir="2700000" algn="tl">
                    <a:srgbClr val="000000">
                      <a:alpha val="43137"/>
                    </a:srgbClr>
                  </a:outerShdw>
                </a:effectLst>
                <a:latin typeface="Arial"/>
                <a:cs typeface="Arial"/>
              </a:rPr>
              <a:t>2010</a:t>
            </a:r>
          </a:p>
        </p:txBody>
      </p:sp>
      <p:sp>
        <p:nvSpPr>
          <p:cNvPr id="9" name="Left Arrow 8"/>
          <p:cNvSpPr/>
          <p:nvPr/>
        </p:nvSpPr>
        <p:spPr bwMode="auto">
          <a:xfrm rot="20237380">
            <a:off x="3492500" y="2516188"/>
            <a:ext cx="914400" cy="150812"/>
          </a:xfrm>
          <a:prstGeom prst="leftArrow">
            <a:avLst/>
          </a:prstGeom>
          <a:solidFill>
            <a:schemeClr val="bg2"/>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2400" b="1" dirty="0">
              <a:solidFill>
                <a:schemeClr val="bg2"/>
              </a:solidFill>
              <a:effectLst>
                <a:outerShdw blurRad="38100" dist="38100" dir="2700000" algn="tl">
                  <a:srgbClr val="000000">
                    <a:alpha val="43137"/>
                  </a:srgbClr>
                </a:outerShdw>
              </a:effectLst>
              <a:latin typeface="Arial"/>
              <a:ea typeface="ＭＳ Ｐゴシック" pitchFamily="-106" charset="-128"/>
              <a:cs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381000"/>
            <a:ext cx="9144000" cy="1371600"/>
          </a:xfrm>
        </p:spPr>
        <p:txBody>
          <a:bodyPr/>
          <a:lstStyle/>
          <a:p>
            <a:pPr eaLnBrk="1" hangingPunct="1"/>
            <a:r>
              <a:rPr lang="en-US" sz="4000" smtClean="0"/>
              <a:t>Why was the 2010 forecast wrong?</a:t>
            </a:r>
          </a:p>
        </p:txBody>
      </p:sp>
      <p:sp>
        <p:nvSpPr>
          <p:cNvPr id="47107" name="Text Box 3"/>
          <p:cNvSpPr txBox="1">
            <a:spLocks noChangeArrowheads="1"/>
          </p:cNvSpPr>
          <p:nvPr/>
        </p:nvSpPr>
        <p:spPr bwMode="auto">
          <a:xfrm>
            <a:off x="304800" y="685800"/>
            <a:ext cx="84582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a:t>Conditions were outside the envelope of prior observations used to construct the ensemble forecast</a:t>
            </a:r>
          </a:p>
          <a:p>
            <a:pPr eaLnBrk="1" hangingPunct="1"/>
            <a:endParaRPr lang="en-US" sz="2400" dirty="0"/>
          </a:p>
          <a:p>
            <a:pPr eaLnBrk="1" hangingPunct="1"/>
            <a:r>
              <a:rPr lang="en-US" sz="2400" dirty="0"/>
              <a:t>Water mass anomalies indicate a regional-scale change in circulation with direct influence on </a:t>
            </a:r>
            <a:r>
              <a:rPr lang="en-US" sz="2400" i="1" dirty="0" smtClean="0"/>
              <a:t>A. fundyense</a:t>
            </a:r>
            <a:r>
              <a:rPr lang="en-US" sz="2400" dirty="0" smtClean="0"/>
              <a:t> </a:t>
            </a:r>
            <a:r>
              <a:rPr lang="en-US" sz="2400" dirty="0"/>
              <a:t>niche (warmer, more stratified, lower nutrients)</a:t>
            </a:r>
          </a:p>
          <a:p>
            <a:pPr eaLnBrk="1" hangingPunct="1"/>
            <a:endParaRPr lang="en-US" sz="2400" dirty="0"/>
          </a:p>
          <a:p>
            <a:pPr eaLnBrk="1" hangingPunct="1"/>
            <a:r>
              <a:rPr lang="en-US" sz="2400" dirty="0"/>
              <a:t>Weaker-than-normal coastal current lessened </a:t>
            </a:r>
            <a:r>
              <a:rPr lang="en-US" sz="2400" i="1" dirty="0" err="1" smtClean="0"/>
              <a:t>A.fundyense</a:t>
            </a:r>
            <a:r>
              <a:rPr lang="en-US" sz="2400" dirty="0" smtClean="0"/>
              <a:t> </a:t>
            </a:r>
            <a:r>
              <a:rPr lang="en-US" sz="2400" dirty="0"/>
              <a:t>transport into WGOM and Mass Bay</a:t>
            </a:r>
          </a:p>
          <a:p>
            <a:pPr eaLnBrk="1" hangingPunct="1"/>
            <a:endParaRPr lang="en-US" sz="2400" dirty="0"/>
          </a:p>
          <a:p>
            <a:pPr eaLnBrk="1" hangingPunct="1"/>
            <a:r>
              <a:rPr lang="en-US" sz="2400" dirty="0"/>
              <a:t>Spring 2010 phytoplankton bloom more intense and crashed earlier than usual</a:t>
            </a:r>
          </a:p>
          <a:p>
            <a:pPr eaLnBrk="1" hangingPunct="1"/>
            <a:endParaRPr lang="en-US" sz="2400" dirty="0"/>
          </a:p>
          <a:p>
            <a:pPr eaLnBrk="1" hangingPunct="1"/>
            <a:r>
              <a:rPr lang="en-US" sz="2400" dirty="0"/>
              <a:t>Did earlier-than-normal nutrient depletion cause a mismatch with </a:t>
            </a:r>
            <a:r>
              <a:rPr lang="en-US" sz="2400" i="1" dirty="0" smtClean="0"/>
              <a:t>A. </a:t>
            </a:r>
            <a:r>
              <a:rPr lang="en-US" sz="2400" i="1" dirty="0" err="1" smtClean="0"/>
              <a:t>fundyense</a:t>
            </a:r>
            <a:r>
              <a:rPr lang="en-US" sz="2400" dirty="0" err="1" smtClean="0"/>
              <a:t>’s</a:t>
            </a:r>
            <a:r>
              <a:rPr lang="en-US" sz="2400" dirty="0" smtClean="0"/>
              <a:t> </a:t>
            </a:r>
            <a:r>
              <a:rPr lang="en-US" sz="2400" dirty="0"/>
              <a:t>endogenous clock?</a:t>
            </a:r>
          </a:p>
        </p:txBody>
      </p:sp>
      <p:sp>
        <p:nvSpPr>
          <p:cNvPr id="47108" name="TextBox 1"/>
          <p:cNvSpPr txBox="1">
            <a:spLocks noChangeArrowheads="1"/>
          </p:cNvSpPr>
          <p:nvPr/>
        </p:nvSpPr>
        <p:spPr bwMode="auto">
          <a:xfrm>
            <a:off x="533400" y="633412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400"/>
              <a:t>McGillicuddy, D.J., Townsend, D.W., He, R., Keafer, B.A., Kleindinst, J.L., Li , Y., Manning, J.P., Mountain, D.G., Thomas, M.A., and D.M. Anderson, 2011.  </a:t>
            </a:r>
            <a:r>
              <a:rPr lang="en-US" sz="1400" i="1"/>
              <a:t>Limnology and Oceanography</a:t>
            </a:r>
            <a:r>
              <a:rPr lang="en-US" sz="1400"/>
              <a:t>, 56(6), 2411–2426.</a:t>
            </a:r>
            <a:endParaRPr lang="en-US" sz="36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3965575"/>
            <a:ext cx="30162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968750"/>
            <a:ext cx="16176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533400"/>
            <a:ext cx="2824163" cy="2744788"/>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9" name="Rectangle 5"/>
          <p:cNvSpPr>
            <a:spLocks noGrp="1" noChangeArrowheads="1"/>
          </p:cNvSpPr>
          <p:nvPr>
            <p:ph type="title" idx="4294967295"/>
          </p:nvPr>
        </p:nvSpPr>
        <p:spPr>
          <a:xfrm>
            <a:off x="685800" y="-381000"/>
            <a:ext cx="7772400" cy="1143000"/>
          </a:xfrm>
        </p:spPr>
        <p:txBody>
          <a:bodyPr/>
          <a:lstStyle/>
          <a:p>
            <a:pPr eaLnBrk="1" hangingPunct="1">
              <a:defRPr/>
            </a:pPr>
            <a:r>
              <a:rPr lang="en-US" sz="3200" i="1" smtClean="0">
                <a:effectLst>
                  <a:outerShdw blurRad="38100" dist="38100" dir="2700000" algn="tl">
                    <a:srgbClr val="000000"/>
                  </a:outerShdw>
                </a:effectLst>
              </a:rPr>
              <a:t>Alexandrium fundyense</a:t>
            </a:r>
          </a:p>
        </p:txBody>
      </p:sp>
      <p:sp>
        <p:nvSpPr>
          <p:cNvPr id="3078" name="Text Box 6"/>
          <p:cNvSpPr txBox="1">
            <a:spLocks noChangeArrowheads="1"/>
          </p:cNvSpPr>
          <p:nvPr/>
        </p:nvSpPr>
        <p:spPr bwMode="auto">
          <a:xfrm>
            <a:off x="6172200" y="1371600"/>
            <a:ext cx="26130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Dinoflagellate </a:t>
            </a:r>
          </a:p>
          <a:p>
            <a:pPr eaLnBrk="1" hangingPunct="1"/>
            <a:r>
              <a:rPr lang="en-US" sz="2400"/>
              <a:t>~40 microns</a:t>
            </a:r>
          </a:p>
          <a:p>
            <a:pPr eaLnBrk="1" hangingPunct="1"/>
            <a:r>
              <a:rPr lang="en-US" sz="2400"/>
              <a:t>Produces saxitoxins</a:t>
            </a:r>
          </a:p>
          <a:p>
            <a:pPr eaLnBrk="1" hangingPunct="1"/>
            <a:endParaRPr lang="en-US" sz="2400"/>
          </a:p>
        </p:txBody>
      </p:sp>
      <p:sp>
        <p:nvSpPr>
          <p:cNvPr id="3079" name="Text Box 7"/>
          <p:cNvSpPr txBox="1">
            <a:spLocks noChangeArrowheads="1"/>
          </p:cNvSpPr>
          <p:nvPr/>
        </p:nvSpPr>
        <p:spPr bwMode="auto">
          <a:xfrm>
            <a:off x="1758950" y="3429000"/>
            <a:ext cx="5624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Leads to Paralytic Shellfish Poisoning (PSP)</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idx="4294967295"/>
          </p:nvPr>
        </p:nvSpPr>
        <p:spPr>
          <a:xfrm>
            <a:off x="0" y="-76200"/>
            <a:ext cx="9144000" cy="1143000"/>
          </a:xfrm>
        </p:spPr>
        <p:txBody>
          <a:bodyPr/>
          <a:lstStyle/>
          <a:p>
            <a:pPr eaLnBrk="1" hangingPunct="1">
              <a:defRPr/>
            </a:pPr>
            <a:r>
              <a:rPr lang="en-US" sz="3600" smtClean="0">
                <a:effectLst>
                  <a:outerShdw blurRad="38100" dist="38100" dir="2700000" algn="tl">
                    <a:srgbClr val="000000"/>
                  </a:outerShdw>
                </a:effectLst>
              </a:rPr>
              <a:t>Environmental Sample Processor (C. Scholin)</a:t>
            </a:r>
          </a:p>
        </p:txBody>
      </p:sp>
      <p:pic>
        <p:nvPicPr>
          <p:cNvPr id="376855" name="esp_2-2-07 QTgd.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15988" y="1066800"/>
            <a:ext cx="7313612"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685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76855"/>
                                        </p:tgtEl>
                                      </p:cBhvr>
                                    </p:cmd>
                                  </p:childTnLst>
                                </p:cTn>
                              </p:par>
                            </p:childTnLst>
                          </p:cTn>
                        </p:par>
                      </p:childTnLst>
                    </p:cTn>
                  </p:par>
                </p:childTnLst>
              </p:cTn>
              <p:nextCondLst>
                <p:cond evt="onClick" delay="0">
                  <p:tgtEl>
                    <p:spTgt spid="376855"/>
                  </p:tgtEl>
                </p:cond>
              </p:nextCondLst>
            </p:seq>
            <p:video>
              <p:cMediaNode>
                <p:cTn id="7" fill="hold" display="0">
                  <p:stCondLst>
                    <p:cond delay="indefinite"/>
                  </p:stCondLst>
                  <p:endCondLst>
                    <p:cond evt="onNext" delay="0">
                      <p:tgtEl>
                        <p:sldTgt/>
                      </p:tgtEl>
                    </p:cond>
                    <p:cond evt="onPrev" delay="0">
                      <p:tgtEl>
                        <p:sldTgt/>
                      </p:tgtEl>
                    </p:cond>
                  </p:endCondLst>
                </p:cTn>
                <p:tgtEl>
                  <p:spTgt spid="37685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143000"/>
            <a:ext cx="8961120" cy="5634458"/>
          </a:xfrm>
          <a:prstGeom prst="rect">
            <a:avLst/>
          </a:prstGeom>
        </p:spPr>
      </p:pic>
      <p:sp>
        <p:nvSpPr>
          <p:cNvPr id="3" name="Title 2"/>
          <p:cNvSpPr>
            <a:spLocks noGrp="1"/>
          </p:cNvSpPr>
          <p:nvPr>
            <p:ph type="title" idx="4294967295"/>
          </p:nvPr>
        </p:nvSpPr>
        <p:spPr>
          <a:xfrm>
            <a:off x="0" y="0"/>
            <a:ext cx="9144000" cy="1143000"/>
          </a:xfrm>
        </p:spPr>
        <p:txBody>
          <a:bodyPr/>
          <a:lstStyle/>
          <a:p>
            <a:r>
              <a:rPr lang="en-US" dirty="0">
                <a:solidFill>
                  <a:schemeClr val="tx1"/>
                </a:solidFill>
              </a:rPr>
              <a:t>2014 </a:t>
            </a:r>
            <a:r>
              <a:rPr lang="en-US" dirty="0" smtClean="0">
                <a:solidFill>
                  <a:schemeClr val="tx1"/>
                </a:solidFill>
              </a:rPr>
              <a:t>Forecast and ESP measurements</a:t>
            </a:r>
            <a:endParaRPr lang="en-US" dirty="0">
              <a:solidFill>
                <a:schemeClr val="tx1"/>
              </a:solidFill>
            </a:endParaRPr>
          </a:p>
        </p:txBody>
      </p:sp>
    </p:spTree>
    <p:extLst>
      <p:ext uri="{BB962C8B-B14F-4D97-AF65-F5344CB8AC3E}">
        <p14:creationId xmlns:p14="http://schemas.microsoft.com/office/powerpoint/2010/main" val="23130969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omglnx3.meas.ncsu.edu/yli/Redtide_obs/2014/esp_comparison_2014_pane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70" y="106680"/>
            <a:ext cx="6825030" cy="6675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2090370" cy="1815882"/>
          </a:xfrm>
          <a:prstGeom prst="rect">
            <a:avLst/>
          </a:prstGeom>
          <a:noFill/>
        </p:spPr>
        <p:txBody>
          <a:bodyPr wrap="square" rtlCol="0">
            <a:spAutoFit/>
          </a:bodyPr>
          <a:lstStyle/>
          <a:p>
            <a:r>
              <a:rPr lang="en-US" dirty="0" smtClean="0">
                <a:solidFill>
                  <a:srgbClr val="FFFFFF"/>
                </a:solidFill>
              </a:rPr>
              <a:t>Model evaluation with ESP data</a:t>
            </a:r>
            <a:endParaRPr lang="en-US" dirty="0">
              <a:solidFill>
                <a:srgbClr val="FFFFFF"/>
              </a:solidFill>
            </a:endParaRPr>
          </a:p>
        </p:txBody>
      </p:sp>
    </p:spTree>
    <p:extLst>
      <p:ext uri="{BB962C8B-B14F-4D97-AF65-F5344CB8AC3E}">
        <p14:creationId xmlns:p14="http://schemas.microsoft.com/office/powerpoint/2010/main" val="13803894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2143125"/>
            <a:ext cx="6810375"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79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7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8" y="1935480"/>
            <a:ext cx="1840191"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710" name="Picture 6" descr="http://grampus.umeoce.maine.edu/dave/Me-Aug-2-2013-DSC_1150%20%283%29-cro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4648200"/>
            <a:ext cx="1417938" cy="155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428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85800" y="381000"/>
            <a:ext cx="7772400" cy="1143000"/>
          </a:xfrm>
        </p:spPr>
        <p:txBody>
          <a:bodyPr/>
          <a:lstStyle/>
          <a:p>
            <a:pPr eaLnBrk="1" hangingPunct="1"/>
            <a:r>
              <a:rPr lang="en-US" dirty="0" smtClean="0"/>
              <a:t>Value of the coastal ocean observing system</a:t>
            </a:r>
          </a:p>
        </p:txBody>
      </p:sp>
      <p:sp>
        <p:nvSpPr>
          <p:cNvPr id="2" name="TextBox 1"/>
          <p:cNvSpPr txBox="1"/>
          <p:nvPr/>
        </p:nvSpPr>
        <p:spPr>
          <a:xfrm>
            <a:off x="228600" y="2301657"/>
            <a:ext cx="8915400" cy="3108543"/>
          </a:xfrm>
          <a:prstGeom prst="rect">
            <a:avLst/>
          </a:prstGeom>
          <a:noFill/>
        </p:spPr>
        <p:txBody>
          <a:bodyPr wrap="square" rtlCol="0">
            <a:spAutoFit/>
          </a:bodyPr>
          <a:lstStyle/>
          <a:p>
            <a:r>
              <a:rPr lang="en-US" dirty="0" smtClean="0"/>
              <a:t>Extraordinarily useful information for understanding </a:t>
            </a:r>
            <a:r>
              <a:rPr lang="en-US" i="1" dirty="0" smtClean="0"/>
              <a:t>A. fundyense </a:t>
            </a:r>
            <a:r>
              <a:rPr lang="en-US" dirty="0" smtClean="0"/>
              <a:t>bloom dynamics</a:t>
            </a:r>
          </a:p>
          <a:p>
            <a:endParaRPr lang="en-US" dirty="0"/>
          </a:p>
          <a:p>
            <a:r>
              <a:rPr lang="en-US" dirty="0" smtClean="0"/>
              <a:t>Monitoring / forecasting needs feeding back into observing system design: ESPs, nutrient sensors</a:t>
            </a:r>
          </a:p>
          <a:p>
            <a:endParaRPr lang="en-US" dirty="0"/>
          </a:p>
          <a:p>
            <a:r>
              <a:rPr lang="en-US" dirty="0" smtClean="0"/>
              <a:t>Initial inroads into biological data assimilation</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smtClean="0"/>
              <a:t>End</a:t>
            </a:r>
          </a:p>
        </p:txBody>
      </p:sp>
    </p:spTree>
    <p:extLst>
      <p:ext uri="{BB962C8B-B14F-4D97-AF65-F5344CB8AC3E}">
        <p14:creationId xmlns:p14="http://schemas.microsoft.com/office/powerpoint/2010/main" val="1348699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p:nvPr>
        </p:nvSpPr>
        <p:spPr>
          <a:xfrm>
            <a:off x="533400" y="-152400"/>
            <a:ext cx="8229600" cy="1143000"/>
          </a:xfrm>
        </p:spPr>
        <p:txBody>
          <a:bodyPr/>
          <a:lstStyle/>
          <a:p>
            <a:pPr eaLnBrk="1" hangingPunct="1">
              <a:defRPr/>
            </a:pPr>
            <a:r>
              <a:rPr lang="en-US" sz="3600" dirty="0" smtClean="0">
                <a:solidFill>
                  <a:srgbClr val="FFFF00"/>
                </a:solidFill>
                <a:effectLst>
                  <a:outerShdw blurRad="38100" dist="38100" dir="2700000" algn="tl">
                    <a:srgbClr val="000000"/>
                  </a:outerShdw>
                </a:effectLst>
                <a:ea typeface="ＭＳ Ｐゴシック" charset="-128"/>
                <a:cs typeface="ＭＳ Ｐゴシック" charset="-128"/>
              </a:rPr>
              <a:t>Multiply </a:t>
            </a:r>
            <a:r>
              <a:rPr lang="en-US" sz="3600" dirty="0">
                <a:solidFill>
                  <a:srgbClr val="FFFF00"/>
                </a:solidFill>
                <a:effectLst>
                  <a:outerShdw blurRad="38100" dist="38100" dir="2700000" algn="tl">
                    <a:srgbClr val="000000"/>
                  </a:outerShdw>
                </a:effectLst>
                <a:ea typeface="ＭＳ Ｐゴシック" charset="-128"/>
                <a:cs typeface="ＭＳ Ｐゴシック" charset="-128"/>
              </a:rPr>
              <a:t>nested circulation models</a:t>
            </a:r>
            <a:r>
              <a:rPr lang="en-US" sz="3200" dirty="0">
                <a:solidFill>
                  <a:srgbClr val="FFFF00"/>
                </a:solidFill>
                <a:effectLst>
                  <a:outerShdw blurRad="38100" dist="38100" dir="2700000" algn="tl">
                    <a:srgbClr val="000000"/>
                  </a:outerShdw>
                </a:effectLst>
                <a:ea typeface="ＭＳ Ｐゴシック" charset="-128"/>
                <a:cs typeface="ＭＳ Ｐゴシック" charset="-128"/>
              </a:rPr>
              <a:t/>
            </a:r>
            <a:br>
              <a:rPr lang="en-US" sz="3200" dirty="0">
                <a:solidFill>
                  <a:srgbClr val="FFFF00"/>
                </a:solidFill>
                <a:effectLst>
                  <a:outerShdw blurRad="38100" dist="38100" dir="2700000" algn="tl">
                    <a:srgbClr val="000000"/>
                  </a:outerShdw>
                </a:effectLst>
                <a:ea typeface="ＭＳ Ｐゴシック" charset="-128"/>
                <a:cs typeface="ＭＳ Ｐゴシック" charset="-128"/>
              </a:rPr>
            </a:br>
            <a:endParaRPr lang="en-US" sz="2400" dirty="0">
              <a:solidFill>
                <a:schemeClr val="bg1"/>
              </a:solidFill>
              <a:effectLst>
                <a:outerShdw blurRad="38100" dist="38100" dir="2700000" algn="tl">
                  <a:srgbClr val="000000"/>
                </a:outerShdw>
              </a:effectLst>
              <a:ea typeface="ＭＳ Ｐゴシック" charset="-128"/>
              <a:cs typeface="ＭＳ Ｐゴシック" charset="-128"/>
            </a:endParaRPr>
          </a:p>
        </p:txBody>
      </p:sp>
      <p:grpSp>
        <p:nvGrpSpPr>
          <p:cNvPr id="25603" name="Group 4"/>
          <p:cNvGrpSpPr>
            <a:grpSpLocks/>
          </p:cNvGrpSpPr>
          <p:nvPr/>
        </p:nvGrpSpPr>
        <p:grpSpPr bwMode="auto">
          <a:xfrm>
            <a:off x="990600" y="533400"/>
            <a:ext cx="7810500" cy="5486400"/>
            <a:chOff x="2499" y="454"/>
            <a:chExt cx="4569" cy="3255"/>
          </a:xfrm>
        </p:grpSpPr>
        <p:pic>
          <p:nvPicPr>
            <p:cNvPr id="25606" name="Picture 5" descr="ex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 y="454"/>
              <a:ext cx="4569" cy="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6" name="Text Box 6"/>
            <p:cNvSpPr txBox="1">
              <a:spLocks noChangeArrowheads="1"/>
            </p:cNvSpPr>
            <p:nvPr/>
          </p:nvSpPr>
          <p:spPr bwMode="auto">
            <a:xfrm>
              <a:off x="5084" y="3076"/>
              <a:ext cx="1491" cy="383"/>
            </a:xfrm>
            <a:prstGeom prst="rect">
              <a:avLst/>
            </a:prstGeom>
            <a:noFill/>
            <a:ln w="9525">
              <a:noFill/>
              <a:miter lim="800000"/>
              <a:headEnd/>
              <a:tailEnd/>
            </a:ln>
            <a:effectLst/>
          </p:spPr>
          <p:txBody>
            <a:bodyPr>
              <a:spAutoFit/>
            </a:bodyPr>
            <a:lstStyle/>
            <a:p>
              <a:pPr>
                <a:defRPr/>
              </a:pPr>
              <a:r>
                <a:rPr lang="en-US" sz="1800" b="1" dirty="0">
                  <a:effectLst>
                    <a:outerShdw blurRad="38100" dist="38100" dir="2700000" algn="tl">
                      <a:srgbClr val="000000"/>
                    </a:outerShdw>
                  </a:effectLst>
                </a:rPr>
                <a:t>Operational HYCOM </a:t>
              </a:r>
            </a:p>
            <a:p>
              <a:pPr>
                <a:defRPr/>
              </a:pPr>
              <a:r>
                <a:rPr lang="en-US" sz="1800" b="1" dirty="0">
                  <a:effectLst>
                    <a:outerShdw blurRad="38100" dist="38100" dir="2700000" algn="tl">
                      <a:srgbClr val="000000"/>
                    </a:outerShdw>
                  </a:effectLst>
                </a:rPr>
                <a:t>(10 km</a:t>
              </a:r>
              <a:r>
                <a:rPr lang="en-US" sz="1800" b="1" baseline="30000" dirty="0">
                  <a:effectLst>
                    <a:outerShdw blurRad="38100" dist="38100" dir="2700000" algn="tl">
                      <a:srgbClr val="000000"/>
                    </a:outerShdw>
                  </a:effectLst>
                </a:rPr>
                <a:t> </a:t>
              </a:r>
              <a:r>
                <a:rPr lang="en-US" sz="1800" b="1" dirty="0">
                  <a:effectLst>
                    <a:outerShdw blurRad="38100" dist="38100" dir="2700000" algn="tl">
                      <a:srgbClr val="000000"/>
                    </a:outerShdw>
                  </a:effectLst>
                </a:rPr>
                <a:t>resolution)</a:t>
              </a:r>
              <a:endParaRPr lang="en-US" sz="1800" b="1" baseline="30000" dirty="0">
                <a:effectLst>
                  <a:outerShdw blurRad="38100" dist="38100" dir="2700000" algn="tl">
                    <a:srgbClr val="000000"/>
                  </a:outerShdw>
                </a:effectLst>
              </a:endParaRPr>
            </a:p>
          </p:txBody>
        </p:sp>
        <p:sp>
          <p:nvSpPr>
            <p:cNvPr id="788487" name="Text Box 7"/>
            <p:cNvSpPr txBox="1">
              <a:spLocks noChangeArrowheads="1"/>
            </p:cNvSpPr>
            <p:nvPr/>
          </p:nvSpPr>
          <p:spPr bwMode="auto">
            <a:xfrm>
              <a:off x="3613" y="2332"/>
              <a:ext cx="1548" cy="383"/>
            </a:xfrm>
            <a:prstGeom prst="rect">
              <a:avLst/>
            </a:prstGeom>
            <a:noFill/>
            <a:ln w="9525">
              <a:noFill/>
              <a:miter lim="800000"/>
              <a:headEnd/>
              <a:tailEnd/>
            </a:ln>
            <a:effectLst/>
          </p:spPr>
          <p:txBody>
            <a:bodyPr>
              <a:spAutoFit/>
            </a:bodyPr>
            <a:lstStyle/>
            <a:p>
              <a:pPr>
                <a:defRPr/>
              </a:pPr>
              <a:r>
                <a:rPr lang="en-US" sz="1800" b="1" dirty="0">
                  <a:effectLst>
                    <a:outerShdw blurRad="38100" dist="38100" dir="2700000" algn="tl">
                      <a:srgbClr val="000000"/>
                    </a:outerShdw>
                  </a:effectLst>
                </a:rPr>
                <a:t>ROMS (MAB - GOM)</a:t>
              </a:r>
            </a:p>
            <a:p>
              <a:pPr>
                <a:defRPr/>
              </a:pPr>
              <a:r>
                <a:rPr lang="en-US" sz="1800" b="1" dirty="0">
                  <a:effectLst>
                    <a:outerShdw blurRad="38100" dist="38100" dir="2700000" algn="tl">
                      <a:srgbClr val="000000"/>
                    </a:outerShdw>
                  </a:effectLst>
                </a:rPr>
                <a:t>3-10 km resolution</a:t>
              </a:r>
            </a:p>
          </p:txBody>
        </p:sp>
        <p:sp>
          <p:nvSpPr>
            <p:cNvPr id="788488" name="Text Box 8"/>
            <p:cNvSpPr txBox="1">
              <a:spLocks noChangeArrowheads="1"/>
            </p:cNvSpPr>
            <p:nvPr/>
          </p:nvSpPr>
          <p:spPr bwMode="auto">
            <a:xfrm>
              <a:off x="4460" y="1313"/>
              <a:ext cx="1139" cy="347"/>
            </a:xfrm>
            <a:prstGeom prst="rect">
              <a:avLst/>
            </a:prstGeom>
            <a:noFill/>
            <a:ln w="9525">
              <a:noFill/>
              <a:miter lim="800000"/>
              <a:headEnd/>
              <a:tailEnd/>
            </a:ln>
            <a:effectLst/>
          </p:spPr>
          <p:txBody>
            <a:bodyPr>
              <a:spAutoFit/>
            </a:bodyPr>
            <a:lstStyle/>
            <a:p>
              <a:pPr>
                <a:defRPr/>
              </a:pPr>
              <a:r>
                <a:rPr lang="en-US" sz="1400" b="1" dirty="0">
                  <a:solidFill>
                    <a:schemeClr val="bg1"/>
                  </a:solidFill>
                  <a:effectLst>
                    <a:outerShdw blurRad="38100" dist="38100" dir="2700000" algn="tl">
                      <a:srgbClr val="000000"/>
                    </a:outerShdw>
                  </a:effectLst>
                </a:rPr>
                <a:t>   </a:t>
              </a:r>
              <a:r>
                <a:rPr lang="en-US" sz="1600" b="1" dirty="0">
                  <a:effectLst>
                    <a:outerShdw blurRad="38100" dist="38100" dir="2700000" algn="tl">
                      <a:srgbClr val="000000"/>
                    </a:outerShdw>
                  </a:effectLst>
                </a:rPr>
                <a:t>ROMS (GOM)</a:t>
              </a:r>
            </a:p>
            <a:p>
              <a:pPr>
                <a:defRPr/>
              </a:pPr>
              <a:r>
                <a:rPr lang="en-US" sz="1600" b="1" dirty="0">
                  <a:effectLst>
                    <a:outerShdw blurRad="38100" dist="38100" dir="2700000" algn="tl">
                      <a:srgbClr val="000000"/>
                    </a:outerShdw>
                  </a:effectLst>
                </a:rPr>
                <a:t>1-3 km resolution</a:t>
              </a:r>
            </a:p>
          </p:txBody>
        </p:sp>
      </p:grpSp>
      <p:sp>
        <p:nvSpPr>
          <p:cNvPr id="788490" name="Text Box 10"/>
          <p:cNvSpPr txBox="1">
            <a:spLocks noChangeArrowheads="1"/>
          </p:cNvSpPr>
          <p:nvPr/>
        </p:nvSpPr>
        <p:spPr bwMode="auto">
          <a:xfrm>
            <a:off x="2832100" y="6140450"/>
            <a:ext cx="6311900" cy="641350"/>
          </a:xfrm>
          <a:prstGeom prst="rect">
            <a:avLst/>
          </a:prstGeom>
          <a:noFill/>
          <a:ln w="9525">
            <a:noFill/>
            <a:miter lim="800000"/>
            <a:headEnd/>
            <a:tailEnd/>
          </a:ln>
          <a:effectLst/>
        </p:spPr>
        <p:txBody>
          <a:bodyPr wrap="none">
            <a:spAutoFit/>
          </a:bodyPr>
          <a:lstStyle/>
          <a:p>
            <a:pPr>
              <a:defRPr/>
            </a:pPr>
            <a:r>
              <a:rPr lang="en-US" sz="1800" dirty="0">
                <a:solidFill>
                  <a:srgbClr val="FFFF00"/>
                </a:solidFill>
                <a:effectLst>
                  <a:outerShdw blurRad="38100" dist="38100" dir="2700000" algn="tl">
                    <a:srgbClr val="000000"/>
                  </a:outerShdw>
                </a:effectLst>
                <a:latin typeface="Times New Roman" charset="0"/>
              </a:rPr>
              <a:t>HYCOM: Hybrid Coordinate Ocean Model   (NRL and U. Miami)</a:t>
            </a:r>
          </a:p>
          <a:p>
            <a:pPr>
              <a:defRPr/>
            </a:pPr>
            <a:r>
              <a:rPr lang="en-US" sz="1800" dirty="0">
                <a:solidFill>
                  <a:srgbClr val="FFFF00"/>
                </a:solidFill>
                <a:effectLst>
                  <a:outerShdw blurRad="38100" dist="38100" dir="2700000" algn="tl">
                    <a:srgbClr val="000000"/>
                  </a:outerShdw>
                </a:effectLst>
                <a:latin typeface="Times New Roman" charset="0"/>
              </a:rPr>
              <a:t>ROMS:    Regional Ocean Modeling System</a:t>
            </a:r>
          </a:p>
        </p:txBody>
      </p:sp>
      <p:sp>
        <p:nvSpPr>
          <p:cNvPr id="11" name="TextBox 10"/>
          <p:cNvSpPr txBox="1"/>
          <p:nvPr/>
        </p:nvSpPr>
        <p:spPr>
          <a:xfrm>
            <a:off x="76200" y="5930900"/>
            <a:ext cx="2286000" cy="1384300"/>
          </a:xfrm>
          <a:prstGeom prst="rect">
            <a:avLst/>
          </a:prstGeom>
          <a:noFill/>
        </p:spPr>
        <p:txBody>
          <a:bodyPr>
            <a:spAutoFit/>
          </a:bodyPr>
          <a:lstStyle/>
          <a:p>
            <a:pPr>
              <a:defRPr/>
            </a:pPr>
            <a:r>
              <a:rPr lang="en-US" b="1" dirty="0">
                <a:solidFill>
                  <a:srgbClr val="FFFFFF"/>
                </a:solidFill>
                <a:effectLst>
                  <a:outerShdw blurRad="38100" dist="38100" dir="2700000" algn="tl">
                    <a:srgbClr val="000000"/>
                  </a:outerShdw>
                </a:effectLst>
                <a:latin typeface="Times New Roman" charset="0"/>
                <a:ea typeface="Times New Roman" charset="0"/>
                <a:cs typeface="Times New Roman" charset="0"/>
              </a:rPr>
              <a:t>He et al. (2008)</a:t>
            </a:r>
          </a:p>
          <a:p>
            <a:pPr>
              <a:defRPr/>
            </a:pP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457200" y="838200"/>
            <a:ext cx="79359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 typeface="Arial" charset="0"/>
              <a:buChar char="•"/>
            </a:pPr>
            <a:r>
              <a:rPr lang="en-US"/>
              <a:t>Long-term observational networks are essential</a:t>
            </a:r>
          </a:p>
          <a:p>
            <a:pPr eaLnBrk="1" hangingPunct="1">
              <a:buFont typeface="Arial" charset="0"/>
              <a:buChar char="•"/>
            </a:pPr>
            <a:r>
              <a:rPr lang="en-US"/>
              <a:t>Data assimilation to keep models on track</a:t>
            </a:r>
          </a:p>
          <a:p>
            <a:pPr eaLnBrk="1" hangingPunct="1">
              <a:buFont typeface="Arial" charset="0"/>
              <a:buChar char="•"/>
            </a:pPr>
            <a:r>
              <a:rPr lang="en-US"/>
              <a:t>Process studies to understand changing dynamics </a:t>
            </a:r>
          </a:p>
        </p:txBody>
      </p:sp>
      <p:sp>
        <p:nvSpPr>
          <p:cNvPr id="51203" name="Title 2"/>
          <p:cNvSpPr>
            <a:spLocks noGrp="1"/>
          </p:cNvSpPr>
          <p:nvPr>
            <p:ph type="title" idx="4294967295"/>
          </p:nvPr>
        </p:nvSpPr>
        <p:spPr>
          <a:xfrm>
            <a:off x="457200" y="-228600"/>
            <a:ext cx="8229600" cy="1143000"/>
          </a:xfrm>
        </p:spPr>
        <p:txBody>
          <a:bodyPr/>
          <a:lstStyle/>
          <a:p>
            <a:r>
              <a:rPr lang="en-US" smtClean="0"/>
              <a:t>Looking forward</a:t>
            </a:r>
          </a:p>
        </p:txBody>
      </p:sp>
      <p:sp>
        <p:nvSpPr>
          <p:cNvPr id="51204" name="TextBox 3"/>
          <p:cNvSpPr txBox="1">
            <a:spLocks noChangeArrowheads="1"/>
          </p:cNvSpPr>
          <p:nvPr/>
        </p:nvSpPr>
        <p:spPr bwMode="auto">
          <a:xfrm>
            <a:off x="17463" y="5334000"/>
            <a:ext cx="91265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i="1" dirty="0"/>
              <a:t>Coordinated interdisciplinary process studies of the scale of ECOHAB / GLOBEC are needed to understand </a:t>
            </a:r>
            <a:r>
              <a:rPr lang="en-US" i="1" dirty="0" smtClean="0"/>
              <a:t>ecological dynamics </a:t>
            </a:r>
            <a:r>
              <a:rPr lang="en-US" i="1" dirty="0"/>
              <a:t>on local, regional, and global scales.</a:t>
            </a:r>
          </a:p>
        </p:txBody>
      </p:sp>
      <p:pic>
        <p:nvPicPr>
          <p:cNvPr id="51205" name="Picture 2" descr="C:\Documents and Settings\Dennis McGillicuddy\My Documents\figures\globec\targetp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544763"/>
            <a:ext cx="4141788"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descr="Pop_Dynamics"/>
          <p:cNvPicPr>
            <a:picLocks noChangeAspect="1" noChangeArrowheads="1"/>
          </p:cNvPicPr>
          <p:nvPr/>
        </p:nvPicPr>
        <p:blipFill rotWithShape="1">
          <a:blip r:embed="rId4">
            <a:extLst>
              <a:ext uri="{28A0092B-C50C-407E-A947-70E740481C1C}">
                <a14:useLocalDpi xmlns:a14="http://schemas.microsoft.com/office/drawing/2010/main" val="0"/>
              </a:ext>
            </a:extLst>
          </a:blip>
          <a:srcRect t="7576"/>
          <a:stretch/>
        </p:blipFill>
        <p:spPr bwMode="auto">
          <a:xfrm>
            <a:off x="685800" y="2438400"/>
            <a:ext cx="336654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2463800"/>
            <a:ext cx="914400" cy="889000"/>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0" y="427038"/>
            <a:ext cx="9144000" cy="1096962"/>
          </a:xfrm>
        </p:spPr>
        <p:txBody>
          <a:bodyPr/>
          <a:lstStyle/>
          <a:p>
            <a:r>
              <a:rPr lang="en-US" smtClean="0"/>
              <a:t>Toward ecological forecasting in the ocean: a cautionary tale from the physical climate system</a:t>
            </a: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438400"/>
            <a:ext cx="9144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822325"/>
            <a:ext cx="2220912"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 Box 8"/>
          <p:cNvSpPr txBox="1">
            <a:spLocks noChangeArrowheads="1"/>
          </p:cNvSpPr>
          <p:nvPr/>
        </p:nvSpPr>
        <p:spPr bwMode="auto">
          <a:xfrm>
            <a:off x="2971800" y="685800"/>
            <a:ext cx="52720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Ji et al. (1996) </a:t>
            </a:r>
            <a:r>
              <a:rPr lang="en-US" sz="2000" i="1"/>
              <a:t>Journal of Climate </a:t>
            </a:r>
            <a:r>
              <a:rPr lang="en-US" sz="2000" b="1"/>
              <a:t>9</a:t>
            </a:r>
            <a:r>
              <a:rPr lang="en-US" sz="2000"/>
              <a:t>, 3105-3120.</a:t>
            </a:r>
          </a:p>
        </p:txBody>
      </p:sp>
      <p:grpSp>
        <p:nvGrpSpPr>
          <p:cNvPr id="49156" name="Group 8"/>
          <p:cNvGrpSpPr>
            <a:grpSpLocks/>
          </p:cNvGrpSpPr>
          <p:nvPr/>
        </p:nvGrpSpPr>
        <p:grpSpPr bwMode="auto">
          <a:xfrm>
            <a:off x="3962400" y="1143000"/>
            <a:ext cx="4953000" cy="4181475"/>
            <a:chOff x="3962376" y="1143000"/>
            <a:chExt cx="4953024" cy="4180820"/>
          </a:xfrm>
        </p:grpSpPr>
        <p:pic>
          <p:nvPicPr>
            <p:cNvPr id="491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878" y="1143000"/>
              <a:ext cx="3102522"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7" name="TextBox 2"/>
            <p:cNvSpPr txBox="1">
              <a:spLocks noChangeAspect="1"/>
            </p:cNvSpPr>
            <p:nvPr/>
          </p:nvSpPr>
          <p:spPr bwMode="auto">
            <a:xfrm>
              <a:off x="3962376" y="2514600"/>
              <a:ext cx="1519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Correlation </a:t>
              </a:r>
            </a:p>
            <a:p>
              <a:pPr algn="ctr" eaLnBrk="1" hangingPunct="1"/>
              <a:r>
                <a:rPr lang="en-US"/>
                <a:t>(forecast, obs)</a:t>
              </a:r>
            </a:p>
          </p:txBody>
        </p:sp>
        <p:sp>
          <p:nvSpPr>
            <p:cNvPr id="49168" name="TextBox 10"/>
            <p:cNvSpPr txBox="1">
              <a:spLocks noChangeAspect="1"/>
            </p:cNvSpPr>
            <p:nvPr/>
          </p:nvSpPr>
          <p:spPr bwMode="auto">
            <a:xfrm>
              <a:off x="5598664" y="4800600"/>
              <a:ext cx="29370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         Lag (months)</a:t>
              </a:r>
            </a:p>
          </p:txBody>
        </p:sp>
        <p:sp>
          <p:nvSpPr>
            <p:cNvPr id="49169" name="TextBox 11"/>
            <p:cNvSpPr txBox="1">
              <a:spLocks noChangeAspect="1"/>
            </p:cNvSpPr>
            <p:nvPr/>
          </p:nvSpPr>
          <p:spPr bwMode="auto">
            <a:xfrm>
              <a:off x="6869408" y="1371564"/>
              <a:ext cx="1741191" cy="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chemeClr val="bg2"/>
                  </a:solidFill>
                </a:rPr>
                <a:t>1982-1992</a:t>
              </a:r>
            </a:p>
          </p:txBody>
        </p:sp>
        <p:sp>
          <p:nvSpPr>
            <p:cNvPr id="49170" name="TextBox 12"/>
            <p:cNvSpPr txBox="1">
              <a:spLocks noChangeAspect="1"/>
            </p:cNvSpPr>
            <p:nvPr/>
          </p:nvSpPr>
          <p:spPr bwMode="auto">
            <a:xfrm>
              <a:off x="6934190" y="3667385"/>
              <a:ext cx="1741191" cy="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chemeClr val="bg2"/>
                  </a:solidFill>
                </a:rPr>
                <a:t>1992-1995</a:t>
              </a:r>
            </a:p>
          </p:txBody>
        </p:sp>
      </p:grpSp>
      <p:sp>
        <p:nvSpPr>
          <p:cNvPr id="4" name="Title 3"/>
          <p:cNvSpPr>
            <a:spLocks noGrp="1"/>
          </p:cNvSpPr>
          <p:nvPr>
            <p:ph type="title" idx="4294967295"/>
          </p:nvPr>
        </p:nvSpPr>
        <p:spPr>
          <a:xfrm>
            <a:off x="0" y="-304800"/>
            <a:ext cx="9067800" cy="1173163"/>
          </a:xfrm>
        </p:spPr>
        <p:txBody>
          <a:bodyPr/>
          <a:lstStyle/>
          <a:p>
            <a:pPr eaLnBrk="1" hangingPunct="1">
              <a:defRPr/>
            </a:pPr>
            <a:r>
              <a:rPr lang="en-US" sz="3200" kern="1200" dirty="0" smtClean="0">
                <a:solidFill>
                  <a:schemeClr val="tx1"/>
                </a:solidFill>
                <a:latin typeface="Calibri"/>
                <a:ea typeface="+mn-ea"/>
                <a:cs typeface="+mn-cs"/>
              </a:rPr>
              <a:t>Regime shifts can change the underlying dynamics</a:t>
            </a:r>
            <a:endParaRPr lang="en-US" sz="6600" dirty="0" smtClean="0">
              <a:solidFill>
                <a:schemeClr val="tx1"/>
              </a:solidFill>
            </a:endParaRPr>
          </a:p>
        </p:txBody>
      </p:sp>
      <p:cxnSp>
        <p:nvCxnSpPr>
          <p:cNvPr id="6" name="Straight Connector 5"/>
          <p:cNvCxnSpPr/>
          <p:nvPr/>
        </p:nvCxnSpPr>
        <p:spPr>
          <a:xfrm flipH="1">
            <a:off x="838200" y="2514600"/>
            <a:ext cx="1752600"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49159" name="Group 7"/>
          <p:cNvGrpSpPr>
            <a:grpSpLocks/>
          </p:cNvGrpSpPr>
          <p:nvPr/>
        </p:nvGrpSpPr>
        <p:grpSpPr bwMode="auto">
          <a:xfrm>
            <a:off x="2667000" y="2286000"/>
            <a:ext cx="390525" cy="4343400"/>
            <a:chOff x="2209800" y="2286000"/>
            <a:chExt cx="389850" cy="4343400"/>
          </a:xfrm>
        </p:grpSpPr>
        <p:sp>
          <p:nvSpPr>
            <p:cNvPr id="49161" name="TextBox 6"/>
            <p:cNvSpPr txBox="1">
              <a:spLocks noChangeArrowheads="1"/>
            </p:cNvSpPr>
            <p:nvPr/>
          </p:nvSpPr>
          <p:spPr bwMode="auto">
            <a:xfrm>
              <a:off x="2209800" y="6260068"/>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2" name="TextBox 17"/>
            <p:cNvSpPr txBox="1">
              <a:spLocks noChangeArrowheads="1"/>
            </p:cNvSpPr>
            <p:nvPr/>
          </p:nvSpPr>
          <p:spPr bwMode="auto">
            <a:xfrm>
              <a:off x="2209800" y="22860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3" name="TextBox 18"/>
            <p:cNvSpPr txBox="1">
              <a:spLocks noChangeArrowheads="1"/>
            </p:cNvSpPr>
            <p:nvPr/>
          </p:nvSpPr>
          <p:spPr bwMode="auto">
            <a:xfrm>
              <a:off x="2209800" y="42672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4" name="TextBox 19"/>
            <p:cNvSpPr txBox="1">
              <a:spLocks noChangeArrowheads="1"/>
            </p:cNvSpPr>
            <p:nvPr/>
          </p:nvSpPr>
          <p:spPr bwMode="auto">
            <a:xfrm>
              <a:off x="2209800" y="5193268"/>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C</a:t>
              </a:r>
            </a:p>
          </p:txBody>
        </p:sp>
        <p:sp>
          <p:nvSpPr>
            <p:cNvPr id="49165" name="TextBox 20"/>
            <p:cNvSpPr txBox="1">
              <a:spLocks noChangeArrowheads="1"/>
            </p:cNvSpPr>
            <p:nvPr/>
          </p:nvSpPr>
          <p:spPr bwMode="auto">
            <a:xfrm>
              <a:off x="2209800" y="36576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C</a:t>
              </a:r>
            </a:p>
          </p:txBody>
        </p:sp>
      </p:grpSp>
      <p:sp>
        <p:nvSpPr>
          <p:cNvPr id="49160" name="TextBox 22"/>
          <p:cNvSpPr txBox="1">
            <a:spLocks noChangeArrowheads="1"/>
          </p:cNvSpPr>
          <p:nvPr/>
        </p:nvSpPr>
        <p:spPr bwMode="auto">
          <a:xfrm>
            <a:off x="3962400" y="5781675"/>
            <a:ext cx="5160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Chen et al. (1995) </a:t>
            </a:r>
            <a:r>
              <a:rPr lang="en-US" sz="2000" i="1"/>
              <a:t>Science</a:t>
            </a:r>
            <a:r>
              <a:rPr lang="en-US" sz="2000"/>
              <a:t> </a:t>
            </a:r>
            <a:r>
              <a:rPr lang="en-US" sz="2000" b="1"/>
              <a:t>269</a:t>
            </a:r>
            <a:r>
              <a:rPr lang="en-US" sz="2000"/>
              <a:t>, 1699-1702.  An improved procedure for El Nino forecasting: implications for predictability.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035175" y="838200"/>
          <a:ext cx="4899025" cy="5932488"/>
        </p:xfrm>
        <a:graphic>
          <a:graphicData uri="http://schemas.openxmlformats.org/presentationml/2006/ole">
            <mc:AlternateContent xmlns:mc="http://schemas.openxmlformats.org/markup-compatibility/2006">
              <mc:Choice xmlns:v="urn:schemas-microsoft-com:vml" Requires="v">
                <p:oleObj spid="_x0000_s4124" name="Document" r:id="rId4" imgW="5248656" imgH="6626352" progId="Word.Document.8">
                  <p:embed/>
                </p:oleObj>
              </mc:Choice>
              <mc:Fallback>
                <p:oleObj name="Document" r:id="rId4" imgW="5248656" imgH="662635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2035175" y="838200"/>
                        <a:ext cx="4899025" cy="593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099" name="Rectangle 3"/>
          <p:cNvSpPr>
            <a:spLocks noGrp="1" noChangeArrowheads="1"/>
          </p:cNvSpPr>
          <p:nvPr>
            <p:ph type="title" idx="4294967295"/>
          </p:nvPr>
        </p:nvSpPr>
        <p:spPr>
          <a:xfrm>
            <a:off x="685800" y="-152400"/>
            <a:ext cx="7772400" cy="1143000"/>
          </a:xfrm>
        </p:spPr>
        <p:txBody>
          <a:bodyPr/>
          <a:lstStyle/>
          <a:p>
            <a:pPr eaLnBrk="1" hangingPunct="1"/>
            <a:r>
              <a:rPr lang="en-US" smtClean="0"/>
              <a:t>Life Cycle of </a:t>
            </a:r>
            <a:r>
              <a:rPr lang="en-US" i="1" smtClean="0"/>
              <a:t>Alexandrium</a:t>
            </a:r>
            <a:r>
              <a:rPr lang="en-US" smtClean="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397192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2"/>
          <p:cNvPicPr>
            <a:picLocks noChangeAspect="1" noChangeArrowheads="1"/>
          </p:cNvPicPr>
          <p:nvPr/>
        </p:nvPicPr>
        <p:blipFill>
          <a:blip r:embed="rId4">
            <a:extLst>
              <a:ext uri="{28A0092B-C50C-407E-A947-70E740481C1C}">
                <a14:useLocalDpi xmlns:a14="http://schemas.microsoft.com/office/drawing/2010/main" val="0"/>
              </a:ext>
            </a:extLst>
          </a:blip>
          <a:srcRect l="5853"/>
          <a:stretch>
            <a:fillRect/>
          </a:stretch>
        </p:blipFill>
        <p:spPr bwMode="auto">
          <a:xfrm>
            <a:off x="3670300" y="2819400"/>
            <a:ext cx="54737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6581775"/>
            <a:ext cx="1981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TextBox 4"/>
          <p:cNvSpPr txBox="1">
            <a:spLocks noChangeArrowheads="1"/>
          </p:cNvSpPr>
          <p:nvPr/>
        </p:nvSpPr>
        <p:spPr bwMode="auto">
          <a:xfrm>
            <a:off x="76200" y="5581650"/>
            <a:ext cx="264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t>Chen et al. (2004) </a:t>
            </a:r>
            <a:r>
              <a:rPr lang="en-US" sz="1800" i="1"/>
              <a:t>Nature</a:t>
            </a:r>
            <a:r>
              <a:rPr lang="en-US" sz="1800"/>
              <a:t> </a:t>
            </a:r>
            <a:r>
              <a:rPr lang="en-US" sz="1800" b="1"/>
              <a:t>428</a:t>
            </a:r>
            <a:r>
              <a:rPr lang="en-US" sz="1800"/>
              <a:t>, 733-736.  Predictability of El Nino over the last 148 years. </a:t>
            </a:r>
          </a:p>
        </p:txBody>
      </p:sp>
      <p:sp>
        <p:nvSpPr>
          <p:cNvPr id="3" name="Title 2"/>
          <p:cNvSpPr>
            <a:spLocks noGrp="1"/>
          </p:cNvSpPr>
          <p:nvPr>
            <p:ph type="title" idx="4294967295"/>
          </p:nvPr>
        </p:nvSpPr>
        <p:spPr>
          <a:xfrm>
            <a:off x="4038600" y="990600"/>
            <a:ext cx="5105400" cy="1905000"/>
          </a:xfrm>
        </p:spPr>
        <p:txBody>
          <a:bodyPr>
            <a:normAutofit fontScale="90000"/>
          </a:bodyPr>
          <a:lstStyle/>
          <a:p>
            <a:pPr eaLnBrk="1" hangingPunct="1">
              <a:defRPr/>
            </a:pPr>
            <a:r>
              <a:rPr lang="en-US" kern="1200" dirty="0" smtClean="0">
                <a:solidFill>
                  <a:schemeClr val="tx1"/>
                </a:solidFill>
                <a:latin typeface="Calibri"/>
                <a:ea typeface="+mn-ea"/>
                <a:cs typeface="+mn-cs"/>
              </a:rPr>
              <a:t>Changing dynamics can lead to variations in predictability</a:t>
            </a:r>
            <a:r>
              <a:rPr lang="en-US" sz="8800" dirty="0" smtClean="0">
                <a:solidFill>
                  <a:schemeClr val="tx1"/>
                </a:solidFill>
              </a:rPr>
              <a:t/>
            </a:r>
            <a:br>
              <a:rPr lang="en-US" sz="8800" dirty="0" smtClean="0">
                <a:solidFill>
                  <a:schemeClr val="tx1"/>
                </a:solidFill>
              </a:rPr>
            </a:br>
            <a:endParaRPr lang="en-US" sz="8800" dirty="0"/>
          </a:p>
        </p:txBody>
      </p:sp>
      <p:sp>
        <p:nvSpPr>
          <p:cNvPr id="50183" name="TextBox 6"/>
          <p:cNvSpPr txBox="1">
            <a:spLocks noChangeAspect="1"/>
          </p:cNvSpPr>
          <p:nvPr/>
        </p:nvSpPr>
        <p:spPr bwMode="auto">
          <a:xfrm>
            <a:off x="1828800" y="4267200"/>
            <a:ext cx="1519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Correlation </a:t>
            </a:r>
          </a:p>
          <a:p>
            <a:pPr algn="ctr" eaLnBrk="1" hangingPunct="1"/>
            <a:r>
              <a:rPr lang="en-US"/>
              <a:t>(forecast, obs)</a:t>
            </a:r>
          </a:p>
        </p:txBody>
      </p:sp>
      <p:sp>
        <p:nvSpPr>
          <p:cNvPr id="9" name="TextBox 8"/>
          <p:cNvSpPr txBox="1"/>
          <p:nvPr/>
        </p:nvSpPr>
        <p:spPr>
          <a:xfrm>
            <a:off x="410225" y="238780"/>
            <a:ext cx="3714100" cy="276999"/>
          </a:xfrm>
          <a:prstGeom prst="rect">
            <a:avLst/>
          </a:prstGeom>
          <a:noFill/>
        </p:spPr>
        <p:txBody>
          <a:bodyPr wrap="square" rtlCol="0">
            <a:spAutoFit/>
          </a:bodyPr>
          <a:lstStyle/>
          <a:p>
            <a:r>
              <a:rPr lang="en-US" sz="1200" dirty="0" smtClean="0">
                <a:solidFill>
                  <a:srgbClr val="FF0000"/>
                </a:solidFill>
              </a:rPr>
              <a:t>Monthly analysis                                 </a:t>
            </a:r>
            <a:r>
              <a:rPr lang="en-US" sz="1200" dirty="0" smtClean="0">
                <a:solidFill>
                  <a:schemeClr val="bg1">
                    <a:lumMod val="75000"/>
                  </a:schemeClr>
                </a:solidFill>
              </a:rPr>
              <a:t>LDEO5 6-mo lead</a:t>
            </a:r>
            <a:endParaRPr lang="en-US" sz="1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85800" y="-152400"/>
            <a:ext cx="7772400" cy="1143000"/>
          </a:xfrm>
        </p:spPr>
        <p:txBody>
          <a:bodyPr/>
          <a:lstStyle/>
          <a:p>
            <a:pPr eaLnBrk="1" hangingPunct="1"/>
            <a:r>
              <a:rPr lang="en-US" smtClean="0"/>
              <a:t>ECOHAB-GOM Observations</a:t>
            </a:r>
          </a:p>
        </p:txBody>
      </p:sp>
      <p:pic>
        <p:nvPicPr>
          <p:cNvPr id="6147" name="Picture 3" descr="FIG-4_June-Alex-B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8200"/>
            <a:ext cx="34274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76200" y="5943600"/>
            <a:ext cx="2197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Townsend et al. </a:t>
            </a:r>
          </a:p>
          <a:p>
            <a:pPr eaLnBrk="1" hangingPunct="1"/>
            <a:r>
              <a:rPr lang="en-US" sz="2400"/>
              <a:t>       (2001)</a:t>
            </a:r>
          </a:p>
        </p:txBody>
      </p:sp>
      <p:pic>
        <p:nvPicPr>
          <p:cNvPr id="6149" name="Picture 5" descr="(FIG-5)July-Alex-B&amp;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362200"/>
            <a:ext cx="34274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FIG-6)August-Alex-B&amp;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3963988"/>
            <a:ext cx="34274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7"/>
          <p:cNvSpPr txBox="1">
            <a:spLocks noChangeArrowheads="1"/>
          </p:cNvSpPr>
          <p:nvPr/>
        </p:nvSpPr>
        <p:spPr bwMode="auto">
          <a:xfrm>
            <a:off x="3886200" y="1244600"/>
            <a:ext cx="5338763"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Tx/>
              <a:buAutoNum type="arabicParenR"/>
            </a:pPr>
            <a:r>
              <a:rPr lang="en-US"/>
              <a:t>Gulf-wide </a:t>
            </a:r>
          </a:p>
          <a:p>
            <a:pPr eaLnBrk="1" hangingPunct="1"/>
            <a:r>
              <a:rPr lang="en-US"/>
              <a:t>     distribution</a:t>
            </a:r>
          </a:p>
          <a:p>
            <a:pPr eaLnBrk="1" hangingPunct="1"/>
            <a:endParaRPr lang="en-US"/>
          </a:p>
          <a:p>
            <a:pPr eaLnBrk="1" hangingPunct="1"/>
            <a:r>
              <a:rPr lang="en-US"/>
              <a:t>          2) Association with coastal</a:t>
            </a:r>
          </a:p>
          <a:p>
            <a:pPr eaLnBrk="1" hangingPunct="1"/>
            <a:r>
              <a:rPr lang="en-US"/>
              <a:t>               current</a:t>
            </a:r>
          </a:p>
          <a:p>
            <a:pPr eaLnBrk="1" hangingPunct="1"/>
            <a:endParaRPr lang="en-US"/>
          </a:p>
          <a:p>
            <a:pPr eaLnBrk="1" hangingPunct="1"/>
            <a:r>
              <a:rPr lang="en-US"/>
              <a:t>                    3) Center of mass </a:t>
            </a:r>
          </a:p>
          <a:p>
            <a:pPr eaLnBrk="1" hangingPunct="1"/>
            <a:r>
              <a:rPr lang="en-US"/>
              <a:t>                         shifts west-to-east</a:t>
            </a:r>
          </a:p>
          <a:p>
            <a:pPr eaLnBrk="1" hangingPunct="1"/>
            <a:r>
              <a:rPr lang="en-US"/>
              <a:t>	                    as season progresses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idx="4294967295"/>
          </p:nvPr>
        </p:nvSpPr>
        <p:spPr>
          <a:xfrm>
            <a:off x="762000" y="838200"/>
            <a:ext cx="7772400" cy="1143000"/>
          </a:xfrm>
        </p:spPr>
        <p:txBody>
          <a:bodyPr/>
          <a:lstStyle/>
          <a:p>
            <a:pPr eaLnBrk="1" hangingPunct="1"/>
            <a:r>
              <a:rPr lang="en-US" smtClean="0"/>
              <a:t>Population dynamics of Alexandrium spp.</a:t>
            </a:r>
          </a:p>
        </p:txBody>
      </p:sp>
      <p:pic>
        <p:nvPicPr>
          <p:cNvPr id="8195" name="Picture 4" descr="Pop_Dyna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303213"/>
            <a:ext cx="70897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685800" y="-304800"/>
            <a:ext cx="7772400" cy="1143000"/>
          </a:xfrm>
        </p:spPr>
        <p:txBody>
          <a:bodyPr/>
          <a:lstStyle/>
          <a:p>
            <a:pPr eaLnBrk="1" hangingPunct="1"/>
            <a:r>
              <a:rPr lang="en-US" sz="3200" i="1" smtClean="0"/>
              <a:t>Alexandrium</a:t>
            </a:r>
            <a:r>
              <a:rPr lang="en-US" sz="3200" smtClean="0"/>
              <a:t> Population Dynamics Model</a:t>
            </a:r>
          </a:p>
        </p:txBody>
      </p:sp>
      <p:graphicFrame>
        <p:nvGraphicFramePr>
          <p:cNvPr id="84995" name="Object 3"/>
          <p:cNvGraphicFramePr>
            <a:graphicFrameLocks noChangeAspect="1"/>
          </p:cNvGraphicFramePr>
          <p:nvPr/>
        </p:nvGraphicFramePr>
        <p:xfrm>
          <a:off x="3113088" y="1219200"/>
          <a:ext cx="2678112" cy="2289175"/>
        </p:xfrm>
        <a:graphic>
          <a:graphicData uri="http://schemas.openxmlformats.org/presentationml/2006/ole">
            <mc:AlternateContent xmlns:mc="http://schemas.openxmlformats.org/markup-compatibility/2006">
              <mc:Choice xmlns:v="urn:schemas-microsoft-com:vml" Requires="v">
                <p:oleObj spid="_x0000_s85055" name="Bitmap Image" r:id="rId4" imgW="3142857" imgH="2685714" progId="Paint.Picture">
                  <p:embed/>
                </p:oleObj>
              </mc:Choice>
              <mc:Fallback>
                <p:oleObj name="Bitmap Image" r:id="rId4" imgW="3142857" imgH="2685714"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088" y="1219200"/>
                        <a:ext cx="2678112"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6" name="Text Box 4"/>
          <p:cNvSpPr txBox="1">
            <a:spLocks noChangeArrowheads="1"/>
          </p:cNvSpPr>
          <p:nvPr/>
        </p:nvSpPr>
        <p:spPr bwMode="auto">
          <a:xfrm>
            <a:off x="357188" y="517525"/>
            <a:ext cx="2309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Cyst Dist. (# / cm^2)</a:t>
            </a:r>
          </a:p>
        </p:txBody>
      </p:sp>
      <p:sp>
        <p:nvSpPr>
          <p:cNvPr id="84997" name="Text Box 5"/>
          <p:cNvSpPr txBox="1">
            <a:spLocks noChangeArrowheads="1"/>
          </p:cNvSpPr>
          <p:nvPr/>
        </p:nvSpPr>
        <p:spPr bwMode="auto">
          <a:xfrm>
            <a:off x="3352800" y="762000"/>
            <a:ext cx="2109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Endogenous Clock</a:t>
            </a:r>
          </a:p>
        </p:txBody>
      </p:sp>
      <p:sp>
        <p:nvSpPr>
          <p:cNvPr id="84998" name="Text Box 6"/>
          <p:cNvSpPr txBox="1">
            <a:spLocks noChangeArrowheads="1"/>
          </p:cNvSpPr>
          <p:nvPr/>
        </p:nvSpPr>
        <p:spPr bwMode="auto">
          <a:xfrm>
            <a:off x="990600" y="4022725"/>
            <a:ext cx="1946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Growth (per day)</a:t>
            </a:r>
          </a:p>
        </p:txBody>
      </p:sp>
      <p:graphicFrame>
        <p:nvGraphicFramePr>
          <p:cNvPr id="84999" name="Object 7"/>
          <p:cNvGraphicFramePr>
            <a:graphicFrameLocks noChangeAspect="1"/>
          </p:cNvGraphicFramePr>
          <p:nvPr/>
        </p:nvGraphicFramePr>
        <p:xfrm>
          <a:off x="5984875" y="1219200"/>
          <a:ext cx="3006725" cy="2127250"/>
        </p:xfrm>
        <a:graphic>
          <a:graphicData uri="http://schemas.openxmlformats.org/presentationml/2006/ole">
            <mc:AlternateContent xmlns:mc="http://schemas.openxmlformats.org/markup-compatibility/2006">
              <mc:Choice xmlns:v="urn:schemas-microsoft-com:vml" Requires="v">
                <p:oleObj spid="_x0000_s85056" name="Bitmap Image" r:id="rId6" imgW="4001058" imgH="2828571" progId="Paint.Picture">
                  <p:embed/>
                </p:oleObj>
              </mc:Choice>
              <mc:Fallback>
                <p:oleObj name="Bitmap Image" r:id="rId6" imgW="4001058" imgH="2828571"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4875" y="1219200"/>
                        <a:ext cx="3006725"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000" name="Text Box 8"/>
          <p:cNvSpPr txBox="1">
            <a:spLocks noChangeArrowheads="1"/>
          </p:cNvSpPr>
          <p:nvPr/>
        </p:nvSpPr>
        <p:spPr bwMode="auto">
          <a:xfrm>
            <a:off x="6324600" y="762000"/>
            <a:ext cx="2274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Germ. rate (% / day)</a:t>
            </a:r>
          </a:p>
        </p:txBody>
      </p:sp>
      <p:sp>
        <p:nvSpPr>
          <p:cNvPr id="85001" name="Text Box 9"/>
          <p:cNvSpPr txBox="1">
            <a:spLocks noChangeArrowheads="1"/>
          </p:cNvSpPr>
          <p:nvPr/>
        </p:nvSpPr>
        <p:spPr bwMode="auto">
          <a:xfrm>
            <a:off x="3657600" y="4495800"/>
            <a:ext cx="54768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Growth =  min ( f(PAR) , g(T,S,nutrients) )</a:t>
            </a:r>
          </a:p>
          <a:p>
            <a:pPr eaLnBrk="1" hangingPunct="1"/>
            <a:endParaRPr lang="en-US" sz="2400"/>
          </a:p>
          <a:p>
            <a:pPr eaLnBrk="1" hangingPunct="1"/>
            <a:r>
              <a:rPr lang="en-US" sz="2400"/>
              <a:t>Upward swimming 10 m/day</a:t>
            </a:r>
          </a:p>
          <a:p>
            <a:pPr eaLnBrk="1" hangingPunct="1"/>
            <a:endParaRPr lang="en-US" sz="2400"/>
          </a:p>
          <a:p>
            <a:pPr eaLnBrk="1" hangingPunct="1"/>
            <a:r>
              <a:rPr lang="en-US" sz="2400"/>
              <a:t>“Mortality” = 0.1 per day</a:t>
            </a:r>
          </a:p>
        </p:txBody>
      </p:sp>
      <p:pic>
        <p:nvPicPr>
          <p:cNvPr id="85002" name="Picture 10" descr="growth_fun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13" y="4419600"/>
            <a:ext cx="2541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11" descr="cyst_comp_col"/>
          <p:cNvPicPr>
            <a:picLocks noChangeAspect="1" noChangeArrowheads="1"/>
          </p:cNvPicPr>
          <p:nvPr/>
        </p:nvPicPr>
        <p:blipFill>
          <a:blip r:embed="rId9">
            <a:extLst>
              <a:ext uri="{28A0092B-C50C-407E-A947-70E740481C1C}">
                <a14:useLocalDpi xmlns:a14="http://schemas.microsoft.com/office/drawing/2010/main" val="0"/>
              </a:ext>
            </a:extLst>
          </a:blip>
          <a:srcRect b="18091"/>
          <a:stretch>
            <a:fillRect/>
          </a:stretch>
        </p:blipFill>
        <p:spPr bwMode="auto">
          <a:xfrm>
            <a:off x="76200" y="1143000"/>
            <a:ext cx="28241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12" descr="cyst_comp_col"/>
          <p:cNvPicPr>
            <a:picLocks noChangeAspect="1" noChangeArrowheads="1"/>
          </p:cNvPicPr>
          <p:nvPr/>
        </p:nvPicPr>
        <p:blipFill>
          <a:blip r:embed="rId9">
            <a:extLst>
              <a:ext uri="{28A0092B-C50C-407E-A947-70E740481C1C}">
                <a14:useLocalDpi xmlns:a14="http://schemas.microsoft.com/office/drawing/2010/main" val="0"/>
              </a:ext>
            </a:extLst>
          </a:blip>
          <a:srcRect l="16667" t="88441" r="9525" b="4021"/>
          <a:stretch>
            <a:fillRect/>
          </a:stretch>
        </p:blipFill>
        <p:spPr bwMode="auto">
          <a:xfrm>
            <a:off x="304800" y="9144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5" name="Text Box 13"/>
          <p:cNvSpPr txBox="1">
            <a:spLocks noChangeArrowheads="1"/>
          </p:cNvSpPr>
          <p:nvPr/>
        </p:nvSpPr>
        <p:spPr bwMode="auto">
          <a:xfrm>
            <a:off x="1295400" y="6553200"/>
            <a:ext cx="1225550"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600">
                <a:solidFill>
                  <a:schemeClr val="bg2"/>
                </a:solidFill>
              </a:rPr>
              <a:t>Temperature</a:t>
            </a:r>
          </a:p>
        </p:txBody>
      </p:sp>
      <p:sp>
        <p:nvSpPr>
          <p:cNvPr id="85006" name="Text Box 14"/>
          <p:cNvSpPr txBox="1">
            <a:spLocks noChangeArrowheads="1"/>
          </p:cNvSpPr>
          <p:nvPr/>
        </p:nvSpPr>
        <p:spPr bwMode="auto">
          <a:xfrm rot="-5400000">
            <a:off x="184150" y="5270500"/>
            <a:ext cx="819150"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600">
                <a:solidFill>
                  <a:schemeClr val="bg2"/>
                </a:solidFill>
              </a:rPr>
              <a:t>Salinity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idx="4294967295"/>
          </p:nvPr>
        </p:nvSpPr>
        <p:spPr>
          <a:xfrm>
            <a:off x="0" y="-304800"/>
            <a:ext cx="9144000" cy="1371600"/>
          </a:xfrm>
        </p:spPr>
        <p:txBody>
          <a:bodyPr/>
          <a:lstStyle/>
          <a:p>
            <a:pPr eaLnBrk="1" hangingPunct="1">
              <a:defRPr/>
            </a:pPr>
            <a:r>
              <a:rPr lang="en-US" sz="3200" dirty="0" smtClean="0">
                <a:effectLst>
                  <a:outerShdw blurRad="38100" dist="38100" dir="2700000" algn="tl">
                    <a:srgbClr val="000000"/>
                  </a:outerShdw>
                </a:effectLst>
              </a:rPr>
              <a:t>Simulation Based on Climatological Conditions</a:t>
            </a:r>
          </a:p>
        </p:txBody>
      </p:sp>
      <p:grpSp>
        <p:nvGrpSpPr>
          <p:cNvPr id="4" name="Group 3"/>
          <p:cNvGrpSpPr/>
          <p:nvPr/>
        </p:nvGrpSpPr>
        <p:grpSpPr>
          <a:xfrm>
            <a:off x="4583799" y="838200"/>
            <a:ext cx="4560201" cy="5943600"/>
            <a:chOff x="4583799" y="838200"/>
            <a:chExt cx="4560201" cy="5943600"/>
          </a:xfrm>
        </p:grpSpPr>
        <p:pic>
          <p:nvPicPr>
            <p:cNvPr id="5" name="Picture 3" descr="CystDeposition_revised_high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799" y="838200"/>
              <a:ext cx="4560201"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583799" y="865981"/>
              <a:ext cx="1998662" cy="137318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Spring:</a:t>
              </a:r>
            </a:p>
            <a:p>
              <a:pPr eaLnBrk="1" hangingPunct="1"/>
              <a:r>
                <a:rPr lang="en-US">
                  <a:solidFill>
                    <a:schemeClr val="bg2"/>
                  </a:solidFill>
                </a:rPr>
                <a:t>Temperature</a:t>
              </a:r>
            </a:p>
            <a:p>
              <a:pPr eaLnBrk="1" hangingPunct="1"/>
              <a:r>
                <a:rPr lang="en-US">
                  <a:solidFill>
                    <a:schemeClr val="bg2"/>
                  </a:solidFill>
                </a:rPr>
                <a:t>limitation</a:t>
              </a:r>
            </a:p>
          </p:txBody>
        </p:sp>
        <p:sp>
          <p:nvSpPr>
            <p:cNvPr id="7" name="Text Box 6"/>
            <p:cNvSpPr txBox="1">
              <a:spLocks noChangeArrowheads="1"/>
            </p:cNvSpPr>
            <p:nvPr/>
          </p:nvSpPr>
          <p:spPr bwMode="auto">
            <a:xfrm>
              <a:off x="4583799" y="3962400"/>
              <a:ext cx="1563688" cy="137318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dirty="0">
                  <a:solidFill>
                    <a:schemeClr val="bg2"/>
                  </a:solidFill>
                </a:rPr>
                <a:t>Summer:</a:t>
              </a:r>
            </a:p>
            <a:p>
              <a:pPr eaLnBrk="1" hangingPunct="1"/>
              <a:r>
                <a:rPr lang="en-US" dirty="0">
                  <a:solidFill>
                    <a:schemeClr val="bg2"/>
                  </a:solidFill>
                </a:rPr>
                <a:t>Nutrient</a:t>
              </a:r>
            </a:p>
            <a:p>
              <a:pPr eaLnBrk="1" hangingPunct="1"/>
              <a:r>
                <a:rPr lang="en-US" dirty="0">
                  <a:solidFill>
                    <a:schemeClr val="bg2"/>
                  </a:solidFill>
                </a:rPr>
                <a:t>limitation</a:t>
              </a:r>
            </a:p>
          </p:txBody>
        </p:sp>
      </p:grpSp>
      <p:pic>
        <p:nvPicPr>
          <p:cNvPr id="290819" name="cell98_a7_new.avi">
            <a:hlinkClick r:id="" action="ppaction://media"/>
          </p:cNvPr>
          <p:cNvPicPr>
            <a:picLocks noRot="1" noChangeAspect="1" noChangeArrowheads="1"/>
          </p:cNvPicPr>
          <p:nvPr>
            <a:videoFile r:link="rId1"/>
          </p:nvPr>
        </p:nvPicPr>
        <p:blipFill rotWithShape="1">
          <a:blip r:embed="rId5">
            <a:extLst>
              <a:ext uri="{28A0092B-C50C-407E-A947-70E740481C1C}">
                <a14:useLocalDpi xmlns:a14="http://schemas.microsoft.com/office/drawing/2010/main" val="0"/>
              </a:ext>
            </a:extLst>
          </a:blip>
          <a:srcRect l="4110" r="12886"/>
          <a:stretch/>
        </p:blipFill>
        <p:spPr bwMode="auto">
          <a:xfrm>
            <a:off x="0" y="1247775"/>
            <a:ext cx="4443211"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08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90819"/>
                </p:tgtEl>
              </p:cMediaNode>
            </p:video>
            <p:seq concurrent="1" nextAc="seek">
              <p:cTn id="8" restart="whenNotActive" fill="hold" evtFilter="cancelBubble" nodeType="interactiveSeq">
                <p:stCondLst>
                  <p:cond evt="onClick" delay="0">
                    <p:tgtEl>
                      <p:spTgt spid="2908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0819"/>
                                        </p:tgtEl>
                                      </p:cBhvr>
                                    </p:cmd>
                                  </p:childTnLst>
                                </p:cTn>
                              </p:par>
                            </p:childTnLst>
                          </p:cTn>
                        </p:par>
                      </p:childTnLst>
                    </p:cTn>
                  </p:par>
                </p:childTnLst>
              </p:cTn>
              <p:nextCondLst>
                <p:cond evt="onClick" delay="0">
                  <p:tgtEl>
                    <p:spTgt spid="2908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52400"/>
            <a:ext cx="7772400" cy="1143000"/>
          </a:xfrm>
        </p:spPr>
        <p:txBody>
          <a:bodyPr/>
          <a:lstStyle/>
          <a:p>
            <a:pPr eaLnBrk="1" hangingPunct="1"/>
            <a:r>
              <a:rPr lang="en-US" dirty="0" smtClean="0"/>
              <a:t>Cysts and toxicity 2004-2009</a:t>
            </a:r>
          </a:p>
        </p:txBody>
      </p:sp>
      <p:pic>
        <p:nvPicPr>
          <p:cNvPr id="30723" name="Picture 4" descr="cystmaps-closuremaps"/>
          <p:cNvPicPr>
            <a:picLocks noGrp="1" noChangeAspect="1" noChangeArrowheads="1"/>
          </p:cNvPicPr>
          <p:nvPr>
            <p:ph type="body" idx="1"/>
          </p:nvPr>
        </p:nvPicPr>
        <p:blipFill rotWithShape="1">
          <a:blip r:embed="rId2" cstate="print">
            <a:extLst>
              <a:ext uri="{28A0092B-C50C-407E-A947-70E740481C1C}">
                <a14:useLocalDpi xmlns:a14="http://schemas.microsoft.com/office/drawing/2010/main" val="0"/>
              </a:ext>
            </a:extLst>
          </a:blip>
          <a:srcRect r="16056"/>
          <a:stretch/>
        </p:blipFill>
        <p:spPr>
          <a:xfrm>
            <a:off x="20392" y="990600"/>
            <a:ext cx="7675808" cy="4665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7696200" y="990600"/>
            <a:ext cx="14478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3" name="TextBox 2"/>
          <p:cNvSpPr txBox="1"/>
          <p:nvPr/>
        </p:nvSpPr>
        <p:spPr>
          <a:xfrm>
            <a:off x="4924575" y="6324600"/>
            <a:ext cx="4219425" cy="523220"/>
          </a:xfrm>
          <a:prstGeom prst="rect">
            <a:avLst/>
          </a:prstGeom>
          <a:noFill/>
        </p:spPr>
        <p:txBody>
          <a:bodyPr wrap="none" rtlCol="0">
            <a:spAutoFit/>
          </a:bodyPr>
          <a:lstStyle/>
          <a:p>
            <a:r>
              <a:rPr lang="en-US" dirty="0" smtClean="0"/>
              <a:t>Anderson lab; Bruce </a:t>
            </a:r>
            <a:r>
              <a:rPr lang="en-US" dirty="0" err="1" smtClean="0"/>
              <a:t>Keafer</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1381125"/>
            <a:ext cx="54864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3600"/>
              <a:t>Cyst abundance is a first-order predictor of overall bloom severity.</a:t>
            </a:r>
          </a:p>
          <a:p>
            <a:pPr eaLnBrk="1" hangingPunct="1"/>
            <a:endParaRPr lang="en-US" sz="3600"/>
          </a:p>
          <a:p>
            <a:pPr eaLnBrk="1" hangingPunct="1"/>
            <a:endParaRPr lang="en-US" sz="3600"/>
          </a:p>
          <a:p>
            <a:pPr eaLnBrk="1" hangingPunct="1"/>
            <a:r>
              <a:rPr lang="en-US" sz="3600"/>
              <a:t>Coupled hydrodynamic / population dynamics models forecast large scale seasonal characteristics of the bloom. </a:t>
            </a:r>
          </a:p>
        </p:txBody>
      </p:sp>
      <p:sp>
        <p:nvSpPr>
          <p:cNvPr id="29699" name="Rectangle 3"/>
          <p:cNvSpPr>
            <a:spLocks noGrp="1" noChangeArrowheads="1"/>
          </p:cNvSpPr>
          <p:nvPr>
            <p:ph type="title" idx="4294967295"/>
          </p:nvPr>
        </p:nvSpPr>
        <p:spPr>
          <a:xfrm>
            <a:off x="685800" y="-152400"/>
            <a:ext cx="7772400" cy="1143000"/>
          </a:xfrm>
        </p:spPr>
        <p:txBody>
          <a:bodyPr/>
          <a:lstStyle/>
          <a:p>
            <a:pPr eaLnBrk="1" hangingPunct="1"/>
            <a:r>
              <a:rPr lang="en-US" sz="6000" smtClean="0"/>
              <a:t>Theses</a:t>
            </a:r>
          </a:p>
        </p:txBody>
      </p:sp>
      <p:graphicFrame>
        <p:nvGraphicFramePr>
          <p:cNvPr id="29700" name="Object 4"/>
          <p:cNvGraphicFramePr>
            <a:graphicFrameLocks noChangeAspect="1"/>
          </p:cNvGraphicFramePr>
          <p:nvPr/>
        </p:nvGraphicFramePr>
        <p:xfrm>
          <a:off x="6343650" y="1066800"/>
          <a:ext cx="2266950" cy="2744788"/>
        </p:xfrm>
        <a:graphic>
          <a:graphicData uri="http://schemas.openxmlformats.org/presentationml/2006/ole">
            <mc:AlternateContent xmlns:mc="http://schemas.openxmlformats.org/markup-compatibility/2006">
              <mc:Choice xmlns:v="urn:schemas-microsoft-com:vml" Requires="v">
                <p:oleObj spid="_x0000_s29726" name="Document" r:id="rId4" imgW="5248656" imgH="6626352" progId="Word.Document.8">
                  <p:embed/>
                </p:oleObj>
              </mc:Choice>
              <mc:Fallback>
                <p:oleObj name="Document" r:id="rId4" imgW="5248656" imgH="6626352"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6343650" y="1066800"/>
                        <a:ext cx="2266950" cy="274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9701" name="Picture 5" descr="Anderson_fig4_new"/>
          <p:cNvPicPr>
            <a:picLocks noChangeAspect="1" noChangeArrowheads="1"/>
          </p:cNvPicPr>
          <p:nvPr/>
        </p:nvPicPr>
        <p:blipFill>
          <a:blip r:embed="rId6">
            <a:extLst>
              <a:ext uri="{28A0092B-C50C-407E-A947-70E740481C1C}">
                <a14:useLocalDpi xmlns:a14="http://schemas.microsoft.com/office/drawing/2010/main" val="0"/>
              </a:ext>
            </a:extLst>
          </a:blip>
          <a:srcRect r="48589" b="52759"/>
          <a:stretch>
            <a:fillRect/>
          </a:stretch>
        </p:blipFill>
        <p:spPr bwMode="auto">
          <a:xfrm>
            <a:off x="6121400" y="4419600"/>
            <a:ext cx="2717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5448</TotalTime>
  <Words>1067</Words>
  <Application>Microsoft Office PowerPoint</Application>
  <PresentationFormat>On-screen Show (4:3)</PresentationFormat>
  <Paragraphs>160</Paragraphs>
  <Slides>30</Slides>
  <Notes>19</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3" baseType="lpstr">
      <vt:lpstr>Default Design</vt:lpstr>
      <vt:lpstr>Document</vt:lpstr>
      <vt:lpstr>Bitmap Image</vt:lpstr>
      <vt:lpstr>Forecasting Blooms of Alexandrium fundyense  in the Gulf of Maine: Key insights from the coastal observing network</vt:lpstr>
      <vt:lpstr>Alexandrium fundyense</vt:lpstr>
      <vt:lpstr>Life Cycle of Alexandrium </vt:lpstr>
      <vt:lpstr>ECOHAB-GOM Observations</vt:lpstr>
      <vt:lpstr>Population dynamics of Alexandrium spp.</vt:lpstr>
      <vt:lpstr>Alexandrium Population Dynamics Model</vt:lpstr>
      <vt:lpstr>Simulation Based on Climatological Conditions</vt:lpstr>
      <vt:lpstr>Cysts and toxicity 2004-2009</vt:lpstr>
      <vt:lpstr>Theses</vt:lpstr>
      <vt:lpstr>Cyst abundance and toxicity  2005-2009: r=-0.93</vt:lpstr>
      <vt:lpstr>PowerPoint Presentation</vt:lpstr>
      <vt:lpstr>Cyst abundance and toxicity  2005-2009: r=-0.93</vt:lpstr>
      <vt:lpstr>Why did the 2010 bloom not materialize?</vt:lpstr>
      <vt:lpstr>Springtime TS Variability 2003-2010</vt:lpstr>
      <vt:lpstr>NERACOOS M – Jordan Basin</vt:lpstr>
      <vt:lpstr>AZMP – Station 2 (Halifax)</vt:lpstr>
      <vt:lpstr>WGOM Nutrients – 2008 vs 2010</vt:lpstr>
      <vt:lpstr>MODIS Ocean Color Observations</vt:lpstr>
      <vt:lpstr>Why was the 2010 forecast wrong?</vt:lpstr>
      <vt:lpstr>Environmental Sample Processor (C. Scholin)</vt:lpstr>
      <vt:lpstr>2014 Forecast and ESP measurements</vt:lpstr>
      <vt:lpstr>PowerPoint Presentation</vt:lpstr>
      <vt:lpstr>PowerPoint Presentation</vt:lpstr>
      <vt:lpstr>Value of the coastal ocean observing system</vt:lpstr>
      <vt:lpstr>End</vt:lpstr>
      <vt:lpstr>Multiply nested circulation models </vt:lpstr>
      <vt:lpstr>Looking forward</vt:lpstr>
      <vt:lpstr>Toward ecological forecasting in the ocean: a cautionary tale from the physical climate system</vt:lpstr>
      <vt:lpstr>Regime shifts can change the underlying dynamics</vt:lpstr>
      <vt:lpstr>Changing dynamics can lead to variations in predictability </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Alexandrium spp. Blooms in the Gulf of Maine</dc:title>
  <dc:creator>Valued Sony Customer</dc:creator>
  <cp:lastModifiedBy>Dennis</cp:lastModifiedBy>
  <cp:revision>152</cp:revision>
  <dcterms:created xsi:type="dcterms:W3CDTF">2000-11-21T17:23:12Z</dcterms:created>
  <dcterms:modified xsi:type="dcterms:W3CDTF">2016-07-11T14:42:55Z</dcterms:modified>
</cp:coreProperties>
</file>