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723" r:id="rId2"/>
    <p:sldId id="703" r:id="rId3"/>
    <p:sldId id="704" r:id="rId4"/>
    <p:sldId id="705"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3D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7865" autoAdjust="0"/>
  </p:normalViewPr>
  <p:slideViewPr>
    <p:cSldViewPr>
      <p:cViewPr>
        <p:scale>
          <a:sx n="60" d="100"/>
          <a:sy n="60" d="100"/>
        </p:scale>
        <p:origin x="-212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31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208" cy="463871"/>
          </a:xfrm>
          <a:prstGeom prst="rect">
            <a:avLst/>
          </a:prstGeom>
        </p:spPr>
        <p:txBody>
          <a:bodyPr vert="horz" lIns="90443" tIns="45222" rIns="90443" bIns="45222" rtlCol="0"/>
          <a:lstStyle>
            <a:lvl1pPr algn="l">
              <a:defRPr sz="1200"/>
            </a:lvl1pPr>
          </a:lstStyle>
          <a:p>
            <a:pPr>
              <a:defRPr/>
            </a:pPr>
            <a:endParaRPr lang="en-US"/>
          </a:p>
        </p:txBody>
      </p:sp>
      <p:sp>
        <p:nvSpPr>
          <p:cNvPr id="3" name="Date Placeholder 2"/>
          <p:cNvSpPr>
            <a:spLocks noGrp="1"/>
          </p:cNvSpPr>
          <p:nvPr>
            <p:ph type="dt" idx="1"/>
          </p:nvPr>
        </p:nvSpPr>
        <p:spPr>
          <a:xfrm>
            <a:off x="3957229" y="2"/>
            <a:ext cx="3026208" cy="463871"/>
          </a:xfrm>
          <a:prstGeom prst="rect">
            <a:avLst/>
          </a:prstGeom>
        </p:spPr>
        <p:txBody>
          <a:bodyPr vert="horz" lIns="90443" tIns="45222" rIns="90443" bIns="45222" rtlCol="0"/>
          <a:lstStyle>
            <a:lvl1pPr algn="r">
              <a:defRPr sz="1200"/>
            </a:lvl1pPr>
          </a:lstStyle>
          <a:p>
            <a:pPr>
              <a:defRPr/>
            </a:pPr>
            <a:fld id="{84599B88-8CD2-4DFA-8188-643A4C881D17}" type="datetimeFigureOut">
              <a:rPr lang="en-US"/>
              <a:pPr>
                <a:defRPr/>
              </a:pPr>
              <a:t>2/12/2016</a:t>
            </a:fld>
            <a:endParaRPr lang="en-US"/>
          </a:p>
        </p:txBody>
      </p:sp>
      <p:sp>
        <p:nvSpPr>
          <p:cNvPr id="4" name="Slide Image Placeholder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0443" tIns="45222" rIns="90443" bIns="45222" rtlCol="0" anchor="ctr"/>
          <a:lstStyle/>
          <a:p>
            <a:pPr lvl="0"/>
            <a:endParaRPr lang="en-US" noProof="0" smtClean="0"/>
          </a:p>
        </p:txBody>
      </p:sp>
      <p:sp>
        <p:nvSpPr>
          <p:cNvPr id="5" name="Notes Placeholder 4"/>
          <p:cNvSpPr>
            <a:spLocks noGrp="1"/>
          </p:cNvSpPr>
          <p:nvPr>
            <p:ph type="body" sz="quarter" idx="3"/>
          </p:nvPr>
        </p:nvSpPr>
        <p:spPr>
          <a:xfrm>
            <a:off x="697875" y="4409129"/>
            <a:ext cx="5589251" cy="4177980"/>
          </a:xfrm>
          <a:prstGeom prst="rect">
            <a:avLst/>
          </a:prstGeom>
        </p:spPr>
        <p:txBody>
          <a:bodyPr vert="horz" lIns="90443" tIns="45222" rIns="90443" bIns="4522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260"/>
            <a:ext cx="3026208" cy="463871"/>
          </a:xfrm>
          <a:prstGeom prst="rect">
            <a:avLst/>
          </a:prstGeom>
        </p:spPr>
        <p:txBody>
          <a:bodyPr vert="horz" lIns="90443" tIns="45222" rIns="90443" bIns="4522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7229" y="8818260"/>
            <a:ext cx="3026208" cy="463871"/>
          </a:xfrm>
          <a:prstGeom prst="rect">
            <a:avLst/>
          </a:prstGeom>
        </p:spPr>
        <p:txBody>
          <a:bodyPr vert="horz" lIns="90443" tIns="45222" rIns="90443" bIns="45222" rtlCol="0" anchor="b"/>
          <a:lstStyle>
            <a:lvl1pPr algn="r">
              <a:defRPr sz="1200"/>
            </a:lvl1pPr>
          </a:lstStyle>
          <a:p>
            <a:pPr>
              <a:defRPr/>
            </a:pPr>
            <a:fld id="{8B1D8013-EE32-4886-8E2E-C2B480FDF413}" type="slidenum">
              <a:rPr lang="en-US"/>
              <a:pPr>
                <a:defRPr/>
              </a:pPr>
              <a:t>‹#›</a:t>
            </a:fld>
            <a:endParaRPr lang="en-US"/>
          </a:p>
        </p:txBody>
      </p:sp>
    </p:spTree>
    <p:extLst>
      <p:ext uri="{BB962C8B-B14F-4D97-AF65-F5344CB8AC3E}">
        <p14:creationId xmlns:p14="http://schemas.microsoft.com/office/powerpoint/2010/main" val="2585194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PRISM </a:t>
            </a:r>
            <a:r>
              <a:rPr lang="en-US" baseline="0" dirty="0" smtClean="0"/>
              <a:t>stands for “processes regulating iron supply at the mesoscale”, and although we did learn quite a bit about mesoscale processes in the Ross Sea, my focus this morning will be on the use of observations to quantify iron supply and to compare it with the demand inferred from satellite-based estimates of productivity.  </a:t>
            </a:r>
          </a:p>
          <a:p>
            <a:endParaRPr lang="en-US" baseline="0" dirty="0" smtClean="0"/>
          </a:p>
          <a:p>
            <a:r>
              <a:rPr lang="en-US" baseline="0" dirty="0" smtClean="0"/>
              <a:t>In this latter aspect we are particularly grateful that Kevin </a:t>
            </a:r>
            <a:r>
              <a:rPr lang="en-US" baseline="0" dirty="0" err="1" smtClean="0"/>
              <a:t>Arrigo</a:t>
            </a:r>
            <a:r>
              <a:rPr lang="en-US" baseline="0" dirty="0" smtClean="0"/>
              <a:t> and </a:t>
            </a:r>
            <a:r>
              <a:rPr lang="en-US" baseline="0" dirty="0" err="1" smtClean="0"/>
              <a:t>Gert</a:t>
            </a:r>
            <a:r>
              <a:rPr lang="en-US" baseline="0" dirty="0" smtClean="0"/>
              <a:t> van </a:t>
            </a:r>
            <a:r>
              <a:rPr lang="en-US" baseline="0" dirty="0" err="1" smtClean="0"/>
              <a:t>Dijken</a:t>
            </a:r>
            <a:r>
              <a:rPr lang="en-US" baseline="0" dirty="0" smtClean="0"/>
              <a:t> joined the PRISM team for that component of the analysis.</a:t>
            </a:r>
            <a:endParaRPr lang="en-US" dirty="0"/>
          </a:p>
        </p:txBody>
      </p:sp>
      <p:sp>
        <p:nvSpPr>
          <p:cNvPr id="4" name="Slide Number Placeholder 3"/>
          <p:cNvSpPr>
            <a:spLocks noGrp="1"/>
          </p:cNvSpPr>
          <p:nvPr>
            <p:ph type="sldNum" sz="quarter" idx="10"/>
          </p:nvPr>
        </p:nvSpPr>
        <p:spPr/>
        <p:txBody>
          <a:bodyPr/>
          <a:lstStyle/>
          <a:p>
            <a:pPr>
              <a:defRPr/>
            </a:pPr>
            <a:fld id="{8B1D8013-EE32-4886-8E2E-C2B480FDF413}" type="slidenum">
              <a:rPr lang="en-US" smtClean="0"/>
              <a:pPr>
                <a:defRPr/>
              </a:pPr>
              <a:t>1</a:t>
            </a:fld>
            <a:endParaRPr lang="en-US"/>
          </a:p>
        </p:txBody>
      </p:sp>
    </p:spTree>
    <p:extLst>
      <p:ext uri="{BB962C8B-B14F-4D97-AF65-F5344CB8AC3E}">
        <p14:creationId xmlns:p14="http://schemas.microsoft.com/office/powerpoint/2010/main" val="208070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1D8013-EE32-4886-8E2E-C2B480FDF413}" type="slidenum">
              <a:rPr lang="en-US" smtClean="0"/>
              <a:pPr>
                <a:defRPr/>
              </a:pPr>
              <a:t>2</a:t>
            </a:fld>
            <a:endParaRPr lang="en-US"/>
          </a:p>
        </p:txBody>
      </p:sp>
    </p:spTree>
    <p:extLst>
      <p:ext uri="{BB962C8B-B14F-4D97-AF65-F5344CB8AC3E}">
        <p14:creationId xmlns:p14="http://schemas.microsoft.com/office/powerpoint/2010/main" val="340081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our shock</a:t>
            </a:r>
            <a:r>
              <a:rPr lang="en-US" baseline="0" dirty="0" smtClean="0"/>
              <a:t> and amazement, the sum of the various iron sources is nearly the same as the iron demand inferred from satellite estimates of productivity, with the difference between them being less than 10% of the uncertainty.</a:t>
            </a:r>
          </a:p>
          <a:p>
            <a:endParaRPr lang="en-US" baseline="0" dirty="0" smtClean="0"/>
          </a:p>
          <a:p>
            <a:r>
              <a:rPr lang="en-US" baseline="0" dirty="0" smtClean="0"/>
              <a:t>The two largest sources are the winter reserve and sea ice melt, providing roughly equal contributions that comprise more than 80% of the </a:t>
            </a:r>
            <a:r>
              <a:rPr lang="en-US" baseline="0" dirty="0" err="1" smtClean="0"/>
              <a:t>totoal</a:t>
            </a:r>
            <a:r>
              <a:rPr lang="en-US" baseline="0" dirty="0" smtClean="0"/>
              <a:t>.  </a:t>
            </a:r>
          </a:p>
          <a:p>
            <a:endParaRPr lang="en-US" baseline="0" dirty="0" smtClean="0"/>
          </a:p>
          <a:p>
            <a:r>
              <a:rPr lang="en-US" baseline="0" dirty="0" smtClean="0"/>
              <a:t>MCDW supplies most of the remainder, with the contribution from glacial ice melt an order of magnitude less.</a:t>
            </a:r>
            <a:endParaRPr lang="en-US" dirty="0"/>
          </a:p>
        </p:txBody>
      </p:sp>
      <p:sp>
        <p:nvSpPr>
          <p:cNvPr id="4" name="Slide Number Placeholder 3"/>
          <p:cNvSpPr>
            <a:spLocks noGrp="1"/>
          </p:cNvSpPr>
          <p:nvPr>
            <p:ph type="sldNum" sz="quarter" idx="10"/>
          </p:nvPr>
        </p:nvSpPr>
        <p:spPr/>
        <p:txBody>
          <a:bodyPr/>
          <a:lstStyle/>
          <a:p>
            <a:pPr>
              <a:defRPr/>
            </a:pPr>
            <a:fld id="{8B1D8013-EE32-4886-8E2E-C2B480FDF413}" type="slidenum">
              <a:rPr lang="en-US" smtClean="0"/>
              <a:pPr>
                <a:defRPr/>
              </a:pPr>
              <a:t>3</a:t>
            </a:fld>
            <a:endParaRPr lang="en-US"/>
          </a:p>
        </p:txBody>
      </p:sp>
    </p:spTree>
    <p:extLst>
      <p:ext uri="{BB962C8B-B14F-4D97-AF65-F5344CB8AC3E}">
        <p14:creationId xmlns:p14="http://schemas.microsoft.com/office/powerpoint/2010/main" val="390211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findings illustrate the complexities of iron cycling in the Southern Ocean,</a:t>
            </a:r>
            <a:r>
              <a:rPr lang="en-US" baseline="0" dirty="0" smtClean="0"/>
              <a:t> </a:t>
            </a:r>
            <a:r>
              <a:rPr lang="en-US" dirty="0" smtClean="0"/>
              <a:t>highlighting the heterogeneity of the underlying processes along the Antarctic continental</a:t>
            </a:r>
            <a:r>
              <a:rPr lang="en-US" baseline="0" dirty="0" smtClean="0"/>
              <a:t> </a:t>
            </a:r>
            <a:r>
              <a:rPr lang="en-US" dirty="0" smtClean="0"/>
              <a:t>margin. </a:t>
            </a:r>
          </a:p>
          <a:p>
            <a:endParaRPr lang="en-US" dirty="0" smtClean="0"/>
          </a:p>
          <a:p>
            <a:r>
              <a:rPr lang="en-US" dirty="0" smtClean="0"/>
              <a:t>Explicit representation of these complexities will be necessary in order to understand</a:t>
            </a:r>
            <a:r>
              <a:rPr lang="en-US" baseline="0" dirty="0" smtClean="0"/>
              <a:t> </a:t>
            </a:r>
            <a:r>
              <a:rPr lang="en-US" dirty="0" smtClean="0"/>
              <a:t>how a changing climate will affect this important ecosystem and its influence on biogeochemical</a:t>
            </a:r>
            <a:r>
              <a:rPr lang="en-US" baseline="0" dirty="0" smtClean="0"/>
              <a:t> </a:t>
            </a:r>
            <a:r>
              <a:rPr lang="en-US" dirty="0" smtClean="0"/>
              <a:t>cycles.</a:t>
            </a:r>
          </a:p>
          <a:p>
            <a:endParaRPr lang="en-US" dirty="0" smtClean="0"/>
          </a:p>
          <a:p>
            <a:endParaRPr lang="en-US" dirty="0" smtClean="0"/>
          </a:p>
          <a:p>
            <a:r>
              <a:rPr lang="en-US" dirty="0" smtClean="0"/>
              <a:t>Atmospheric sources</a:t>
            </a:r>
          </a:p>
          <a:p>
            <a:r>
              <a:rPr lang="en-US" dirty="0" smtClean="0"/>
              <a:t>Extraterrestrial sources</a:t>
            </a:r>
            <a:endParaRPr lang="en-US" dirty="0"/>
          </a:p>
        </p:txBody>
      </p:sp>
      <p:sp>
        <p:nvSpPr>
          <p:cNvPr id="4" name="Slide Number Placeholder 3"/>
          <p:cNvSpPr>
            <a:spLocks noGrp="1"/>
          </p:cNvSpPr>
          <p:nvPr>
            <p:ph type="sldNum" sz="quarter" idx="10"/>
          </p:nvPr>
        </p:nvSpPr>
        <p:spPr/>
        <p:txBody>
          <a:bodyPr/>
          <a:lstStyle/>
          <a:p>
            <a:pPr>
              <a:defRPr/>
            </a:pPr>
            <a:fld id="{8B1D8013-EE32-4886-8E2E-C2B480FDF413}" type="slidenum">
              <a:rPr lang="en-US" smtClean="0"/>
              <a:pPr>
                <a:defRPr/>
              </a:pPr>
              <a:t>4</a:t>
            </a:fld>
            <a:endParaRPr lang="en-US"/>
          </a:p>
        </p:txBody>
      </p:sp>
    </p:spTree>
    <p:extLst>
      <p:ext uri="{BB962C8B-B14F-4D97-AF65-F5344CB8AC3E}">
        <p14:creationId xmlns:p14="http://schemas.microsoft.com/office/powerpoint/2010/main" val="225898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03B6B-CBA5-4BBA-9A8C-8B23EA9A5DFC}" type="slidenum">
              <a:rPr lang="en-US"/>
              <a:pPr>
                <a:defRPr/>
              </a:pPr>
              <a:t>‹#›</a:t>
            </a:fld>
            <a:endParaRPr lang="en-US"/>
          </a:p>
        </p:txBody>
      </p:sp>
    </p:spTree>
    <p:extLst>
      <p:ext uri="{BB962C8B-B14F-4D97-AF65-F5344CB8AC3E}">
        <p14:creationId xmlns:p14="http://schemas.microsoft.com/office/powerpoint/2010/main" val="77750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C1D543-EFE0-4819-A460-7A60292D98FE}" type="slidenum">
              <a:rPr lang="en-US"/>
              <a:pPr>
                <a:defRPr/>
              </a:pPr>
              <a:t>‹#›</a:t>
            </a:fld>
            <a:endParaRPr lang="en-US"/>
          </a:p>
        </p:txBody>
      </p:sp>
    </p:spTree>
    <p:extLst>
      <p:ext uri="{BB962C8B-B14F-4D97-AF65-F5344CB8AC3E}">
        <p14:creationId xmlns:p14="http://schemas.microsoft.com/office/powerpoint/2010/main" val="366625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B7A214-B252-4A6B-8C08-F734C86FB35C}" type="slidenum">
              <a:rPr lang="en-US"/>
              <a:pPr>
                <a:defRPr/>
              </a:pPr>
              <a:t>‹#›</a:t>
            </a:fld>
            <a:endParaRPr lang="en-US"/>
          </a:p>
        </p:txBody>
      </p:sp>
    </p:spTree>
    <p:extLst>
      <p:ext uri="{BB962C8B-B14F-4D97-AF65-F5344CB8AC3E}">
        <p14:creationId xmlns:p14="http://schemas.microsoft.com/office/powerpoint/2010/main" val="62499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12E480-12B7-4713-89ED-39F2DF4A7DE7}" type="slidenum">
              <a:rPr lang="en-US"/>
              <a:pPr>
                <a:defRPr/>
              </a:pPr>
              <a:t>‹#›</a:t>
            </a:fld>
            <a:endParaRPr lang="en-US"/>
          </a:p>
        </p:txBody>
      </p:sp>
    </p:spTree>
    <p:extLst>
      <p:ext uri="{BB962C8B-B14F-4D97-AF65-F5344CB8AC3E}">
        <p14:creationId xmlns:p14="http://schemas.microsoft.com/office/powerpoint/2010/main" val="60488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1CF037-E5D3-4809-B7F1-89699FB59C51}" type="slidenum">
              <a:rPr lang="en-US"/>
              <a:pPr>
                <a:defRPr/>
              </a:pPr>
              <a:t>‹#›</a:t>
            </a:fld>
            <a:endParaRPr lang="en-US"/>
          </a:p>
        </p:txBody>
      </p:sp>
    </p:spTree>
    <p:extLst>
      <p:ext uri="{BB962C8B-B14F-4D97-AF65-F5344CB8AC3E}">
        <p14:creationId xmlns:p14="http://schemas.microsoft.com/office/powerpoint/2010/main" val="323896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CB0A9F-4D2D-48CB-A671-A5BE5C0233F4}" type="slidenum">
              <a:rPr lang="en-US"/>
              <a:pPr>
                <a:defRPr/>
              </a:pPr>
              <a:t>‹#›</a:t>
            </a:fld>
            <a:endParaRPr lang="en-US"/>
          </a:p>
        </p:txBody>
      </p:sp>
    </p:spTree>
    <p:extLst>
      <p:ext uri="{BB962C8B-B14F-4D97-AF65-F5344CB8AC3E}">
        <p14:creationId xmlns:p14="http://schemas.microsoft.com/office/powerpoint/2010/main" val="42014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836C7C-3AF2-4B2E-B9D7-F1BDDFC72BC4}" type="slidenum">
              <a:rPr lang="en-US"/>
              <a:pPr>
                <a:defRPr/>
              </a:pPr>
              <a:t>‹#›</a:t>
            </a:fld>
            <a:endParaRPr lang="en-US"/>
          </a:p>
        </p:txBody>
      </p:sp>
    </p:spTree>
    <p:extLst>
      <p:ext uri="{BB962C8B-B14F-4D97-AF65-F5344CB8AC3E}">
        <p14:creationId xmlns:p14="http://schemas.microsoft.com/office/powerpoint/2010/main" val="299249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A13A52-A3CF-4F9E-910F-AF8AC50E0AC1}" type="slidenum">
              <a:rPr lang="en-US"/>
              <a:pPr>
                <a:defRPr/>
              </a:pPr>
              <a:t>‹#›</a:t>
            </a:fld>
            <a:endParaRPr lang="en-US"/>
          </a:p>
        </p:txBody>
      </p:sp>
    </p:spTree>
    <p:extLst>
      <p:ext uri="{BB962C8B-B14F-4D97-AF65-F5344CB8AC3E}">
        <p14:creationId xmlns:p14="http://schemas.microsoft.com/office/powerpoint/2010/main" val="14433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218FB-9443-4CA3-A911-C0754570490F}" type="slidenum">
              <a:rPr lang="en-US"/>
              <a:pPr>
                <a:defRPr/>
              </a:pPr>
              <a:t>‹#›</a:t>
            </a:fld>
            <a:endParaRPr lang="en-US"/>
          </a:p>
        </p:txBody>
      </p:sp>
    </p:spTree>
    <p:extLst>
      <p:ext uri="{BB962C8B-B14F-4D97-AF65-F5344CB8AC3E}">
        <p14:creationId xmlns:p14="http://schemas.microsoft.com/office/powerpoint/2010/main" val="363390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4B974C-E6F9-4E58-9116-DCE8F84E59B8}" type="slidenum">
              <a:rPr lang="en-US"/>
              <a:pPr>
                <a:defRPr/>
              </a:pPr>
              <a:t>‹#›</a:t>
            </a:fld>
            <a:endParaRPr lang="en-US"/>
          </a:p>
        </p:txBody>
      </p:sp>
    </p:spTree>
    <p:extLst>
      <p:ext uri="{BB962C8B-B14F-4D97-AF65-F5344CB8AC3E}">
        <p14:creationId xmlns:p14="http://schemas.microsoft.com/office/powerpoint/2010/main" val="9346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AB5CB3-0068-41BC-9F3D-198086BBB257}" type="slidenum">
              <a:rPr lang="en-US"/>
              <a:pPr>
                <a:defRPr/>
              </a:pPr>
              <a:t>‹#›</a:t>
            </a:fld>
            <a:endParaRPr lang="en-US"/>
          </a:p>
        </p:txBody>
      </p:sp>
    </p:spTree>
    <p:extLst>
      <p:ext uri="{BB962C8B-B14F-4D97-AF65-F5344CB8AC3E}">
        <p14:creationId xmlns:p14="http://schemas.microsoft.com/office/powerpoint/2010/main" val="284801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A5916FB-F808-49B5-9283-C2F17A87C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617" b="30382"/>
          <a:stretch/>
        </p:blipFill>
        <p:spPr>
          <a:xfrm>
            <a:off x="0" y="619907"/>
            <a:ext cx="2926080" cy="2809093"/>
          </a:xfrm>
          <a:prstGeom prst="rect">
            <a:avLst/>
          </a:prstGeom>
        </p:spPr>
      </p:pic>
      <p:pic>
        <p:nvPicPr>
          <p:cNvPr id="4" name="Picture 3"/>
          <p:cNvPicPr>
            <a:picLocks noChangeAspect="1"/>
          </p:cNvPicPr>
          <p:nvPr/>
        </p:nvPicPr>
        <p:blipFill>
          <a:blip r:embed="rId4"/>
          <a:stretch>
            <a:fillRect/>
          </a:stretch>
        </p:blipFill>
        <p:spPr>
          <a:xfrm>
            <a:off x="1447800" y="4389120"/>
            <a:ext cx="6165065" cy="2468880"/>
          </a:xfrm>
          <a:prstGeom prst="rect">
            <a:avLst/>
          </a:prstGeom>
        </p:spPr>
      </p:pic>
      <p:sp>
        <p:nvSpPr>
          <p:cNvPr id="6" name="TextBox 5"/>
          <p:cNvSpPr txBox="1"/>
          <p:nvPr/>
        </p:nvSpPr>
        <p:spPr>
          <a:xfrm>
            <a:off x="76200" y="3352800"/>
            <a:ext cx="2797561" cy="830997"/>
          </a:xfrm>
          <a:prstGeom prst="rect">
            <a:avLst/>
          </a:prstGeom>
          <a:noFill/>
        </p:spPr>
        <p:txBody>
          <a:bodyPr wrap="none" rtlCol="0">
            <a:spAutoFit/>
          </a:bodyPr>
          <a:lstStyle/>
          <a:p>
            <a:pPr algn="ctr"/>
            <a:r>
              <a:rPr lang="en-US" sz="2400" dirty="0" smtClean="0"/>
              <a:t>WHOI</a:t>
            </a:r>
            <a:r>
              <a:rPr lang="en-US" sz="2400" dirty="0"/>
              <a:t>  </a:t>
            </a:r>
            <a:r>
              <a:rPr lang="en-US" sz="2400" dirty="0" smtClean="0"/>
              <a:t>ODU VIMS </a:t>
            </a:r>
          </a:p>
          <a:p>
            <a:pPr algn="ctr"/>
            <a:r>
              <a:rPr lang="en-US" sz="2400" dirty="0" smtClean="0"/>
              <a:t>NOCS BIO</a:t>
            </a:r>
          </a:p>
        </p:txBody>
      </p:sp>
      <p:sp>
        <p:nvSpPr>
          <p:cNvPr id="7" name="Title 6"/>
          <p:cNvSpPr>
            <a:spLocks noGrp="1"/>
          </p:cNvSpPr>
          <p:nvPr>
            <p:ph type="title" idx="4294967295"/>
          </p:nvPr>
        </p:nvSpPr>
        <p:spPr>
          <a:xfrm>
            <a:off x="3048000" y="152400"/>
            <a:ext cx="5936085" cy="1706562"/>
          </a:xfrm>
        </p:spPr>
        <p:txBody>
          <a:bodyPr/>
          <a:lstStyle/>
          <a:p>
            <a:r>
              <a:rPr lang="en-US" sz="4000" dirty="0"/>
              <a:t>Iron supply and demand in an Antarctic shelf ecosystem</a:t>
            </a:r>
          </a:p>
        </p:txBody>
      </p:sp>
      <p:pic>
        <p:nvPicPr>
          <p:cNvPr id="22"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3088"/>
          <a:stretch/>
        </p:blipFill>
        <p:spPr bwMode="auto">
          <a:xfrm>
            <a:off x="0" y="5486400"/>
            <a:ext cx="129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5486400"/>
            <a:ext cx="135731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276600" y="1752600"/>
            <a:ext cx="5893330" cy="2215991"/>
          </a:xfrm>
          <a:prstGeom prst="rect">
            <a:avLst/>
          </a:prstGeom>
          <a:noFill/>
        </p:spPr>
        <p:txBody>
          <a:bodyPr wrap="square" rtlCol="0">
            <a:spAutoFit/>
          </a:bodyPr>
          <a:lstStyle/>
          <a:p>
            <a:endParaRPr lang="en-US" dirty="0"/>
          </a:p>
          <a:p>
            <a:r>
              <a:rPr lang="en-US" sz="2400" dirty="0" smtClean="0"/>
              <a:t>D.J</a:t>
            </a:r>
            <a:r>
              <a:rPr lang="en-US" sz="2400" dirty="0"/>
              <a:t>. McGillicuddy, Jr., P.N. </a:t>
            </a:r>
            <a:r>
              <a:rPr lang="en-US" sz="2400" dirty="0" err="1"/>
              <a:t>Sedwick</a:t>
            </a:r>
            <a:r>
              <a:rPr lang="en-US" sz="2400" dirty="0"/>
              <a:t>, M.S. </a:t>
            </a:r>
            <a:r>
              <a:rPr lang="en-US" sz="2400" dirty="0" err="1"/>
              <a:t>Dinniman</a:t>
            </a:r>
            <a:r>
              <a:rPr lang="en-US" sz="2400" dirty="0"/>
              <a:t>, K.R. </a:t>
            </a:r>
            <a:r>
              <a:rPr lang="en-US" sz="2400" dirty="0" err="1"/>
              <a:t>Arrigo</a:t>
            </a:r>
            <a:r>
              <a:rPr lang="en-US" sz="2400" dirty="0"/>
              <a:t>, T.S. </a:t>
            </a:r>
            <a:r>
              <a:rPr lang="en-US" sz="2400" dirty="0" err="1"/>
              <a:t>Bibby</a:t>
            </a:r>
            <a:r>
              <a:rPr lang="en-US" sz="2400" dirty="0"/>
              <a:t>, B.J.W. </a:t>
            </a:r>
            <a:r>
              <a:rPr lang="en-US" sz="2400" dirty="0" err="1"/>
              <a:t>Greenan</a:t>
            </a:r>
            <a:r>
              <a:rPr lang="en-US" sz="2400" dirty="0"/>
              <a:t>, E.E. Hofmann, J.M. </a:t>
            </a:r>
            <a:r>
              <a:rPr lang="en-US" sz="2400" dirty="0" err="1"/>
              <a:t>Klinck</a:t>
            </a:r>
            <a:r>
              <a:rPr lang="en-US" sz="2400" dirty="0"/>
              <a:t>, W.O. Smith, Jr., S. Mack, C.M. </a:t>
            </a:r>
            <a:r>
              <a:rPr lang="en-US" sz="2400" dirty="0" err="1"/>
              <a:t>Marsay</a:t>
            </a:r>
            <a:r>
              <a:rPr lang="en-US" sz="2400" dirty="0"/>
              <a:t>, B.M. </a:t>
            </a:r>
            <a:r>
              <a:rPr lang="en-US" sz="2400" dirty="0" err="1"/>
              <a:t>Sohst</a:t>
            </a:r>
            <a:r>
              <a:rPr lang="en-US" sz="2400" dirty="0"/>
              <a:t>, and G.L. van </a:t>
            </a:r>
            <a:r>
              <a:rPr lang="en-US" sz="2400" dirty="0" err="1" smtClean="0"/>
              <a:t>Dijken</a:t>
            </a:r>
            <a:endParaRPr lang="en-US" sz="2400" dirty="0"/>
          </a:p>
        </p:txBody>
      </p:sp>
    </p:spTree>
    <p:extLst>
      <p:ext uri="{BB962C8B-B14F-4D97-AF65-F5344CB8AC3E}">
        <p14:creationId xmlns:p14="http://schemas.microsoft.com/office/powerpoint/2010/main" val="112422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295400"/>
          </a:xfrm>
        </p:spPr>
        <p:txBody>
          <a:bodyPr/>
          <a:lstStyle/>
          <a:p>
            <a:r>
              <a:rPr lang="en-US" sz="3600" dirty="0" smtClean="0"/>
              <a:t>Quantifying iron demand: satellite-based estimates of productivity</a:t>
            </a:r>
            <a:endParaRPr lang="en-US" sz="3600" dirty="0"/>
          </a:p>
        </p:txBody>
      </p:sp>
      <p:sp>
        <p:nvSpPr>
          <p:cNvPr id="11" name="TextBox 10"/>
          <p:cNvSpPr txBox="1"/>
          <p:nvPr/>
        </p:nvSpPr>
        <p:spPr>
          <a:xfrm>
            <a:off x="76201" y="1752600"/>
            <a:ext cx="9067800" cy="5119350"/>
          </a:xfrm>
          <a:prstGeom prst="rect">
            <a:avLst/>
          </a:prstGeom>
          <a:noFill/>
        </p:spPr>
        <p:txBody>
          <a:bodyPr wrap="square" rtlCol="0">
            <a:spAutoFit/>
          </a:bodyPr>
          <a:lstStyle/>
          <a:p>
            <a:r>
              <a:rPr lang="en-US" sz="2800" dirty="0" err="1" smtClean="0">
                <a:latin typeface="+mn-lt"/>
                <a:ea typeface="Cambria Math" pitchFamily="18" charset="0"/>
              </a:rPr>
              <a:t>Arrigo</a:t>
            </a:r>
            <a:r>
              <a:rPr lang="en-US" sz="2800" dirty="0" smtClean="0">
                <a:latin typeface="+mn-lt"/>
                <a:ea typeface="Cambria Math" pitchFamily="18" charset="0"/>
              </a:rPr>
              <a:t> et al. 2008, updated using MODIS 2002-2013:</a:t>
            </a:r>
          </a:p>
          <a:p>
            <a:r>
              <a:rPr lang="en-US" sz="2800" baseline="-25000" dirty="0" smtClean="0">
                <a:latin typeface="+mn-lt"/>
                <a:ea typeface="Cambria Math" pitchFamily="18" charset="0"/>
              </a:rPr>
              <a:t>	</a:t>
            </a:r>
            <a:r>
              <a:rPr lang="en-US" sz="2800" dirty="0" smtClean="0"/>
              <a:t>6.9 </a:t>
            </a:r>
            <a:r>
              <a:rPr lang="en-US" sz="2800" dirty="0"/>
              <a:t>mol C m</a:t>
            </a:r>
            <a:r>
              <a:rPr lang="en-US" sz="2800" baseline="30000" dirty="0"/>
              <a:t>-2</a:t>
            </a:r>
            <a:r>
              <a:rPr lang="en-US" sz="2800" dirty="0"/>
              <a:t> </a:t>
            </a:r>
            <a:r>
              <a:rPr lang="en-US" sz="2800" dirty="0" smtClean="0"/>
              <a:t>yr</a:t>
            </a:r>
            <a:r>
              <a:rPr lang="en-US" sz="2800" baseline="30000" dirty="0" smtClean="0"/>
              <a:t>-1</a:t>
            </a:r>
            <a:r>
              <a:rPr lang="en-US" sz="2800" dirty="0">
                <a:ea typeface="Cambria Math" pitchFamily="18" charset="0"/>
              </a:rPr>
              <a:t> </a:t>
            </a:r>
            <a:endParaRPr lang="en-US" sz="2800" dirty="0" smtClean="0">
              <a:ea typeface="Cambria Math" pitchFamily="18" charset="0"/>
            </a:endParaRPr>
          </a:p>
          <a:p>
            <a:endParaRPr lang="en-US" sz="2800" dirty="0">
              <a:ea typeface="Cambria Math" pitchFamily="18" charset="0"/>
            </a:endParaRPr>
          </a:p>
          <a:p>
            <a:r>
              <a:rPr lang="en-US" sz="2800" dirty="0" smtClean="0">
                <a:ea typeface="Cambria Math" pitchFamily="18" charset="0"/>
              </a:rPr>
              <a:t>Using </a:t>
            </a:r>
            <a:r>
              <a:rPr lang="en-US" sz="2800" dirty="0">
                <a:ea typeface="Cambria Math" pitchFamily="18" charset="0"/>
              </a:rPr>
              <a:t>an f-ratio of </a:t>
            </a:r>
            <a:r>
              <a:rPr lang="en-US" sz="2800" dirty="0" smtClean="0">
                <a:ea typeface="Cambria Math" pitchFamily="18" charset="0"/>
              </a:rPr>
              <a:t>0.5±0.1  </a:t>
            </a:r>
          </a:p>
          <a:p>
            <a:r>
              <a:rPr lang="en-US" sz="2800" dirty="0">
                <a:ea typeface="Cambria Math" pitchFamily="18" charset="0"/>
              </a:rPr>
              <a:t>	</a:t>
            </a:r>
            <a:r>
              <a:rPr lang="en-US" sz="2800" dirty="0" err="1" smtClean="0">
                <a:ea typeface="Cambria Math" pitchFamily="18" charset="0"/>
              </a:rPr>
              <a:t>Asper</a:t>
            </a:r>
            <a:r>
              <a:rPr lang="en-US" sz="2800" dirty="0" smtClean="0">
                <a:ea typeface="Cambria Math" pitchFamily="18" charset="0"/>
              </a:rPr>
              <a:t> </a:t>
            </a:r>
            <a:r>
              <a:rPr lang="en-US" sz="2800" dirty="0">
                <a:ea typeface="Cambria Math" pitchFamily="18" charset="0"/>
              </a:rPr>
              <a:t>and Smith </a:t>
            </a:r>
            <a:r>
              <a:rPr lang="en-US" sz="2800" dirty="0" smtClean="0">
                <a:ea typeface="Cambria Math" pitchFamily="18" charset="0"/>
              </a:rPr>
              <a:t>1999</a:t>
            </a:r>
          </a:p>
          <a:p>
            <a:r>
              <a:rPr lang="en-US" sz="2800" dirty="0">
                <a:ea typeface="Cambria Math" pitchFamily="18" charset="0"/>
              </a:rPr>
              <a:t>	</a:t>
            </a:r>
            <a:r>
              <a:rPr lang="en-US" sz="2800" dirty="0" smtClean="0">
                <a:ea typeface="Cambria Math" pitchFamily="18" charset="0"/>
              </a:rPr>
              <a:t>Sweeney </a:t>
            </a:r>
            <a:r>
              <a:rPr lang="en-US" sz="2800" dirty="0">
                <a:ea typeface="Cambria Math" pitchFamily="18" charset="0"/>
              </a:rPr>
              <a:t>et al. </a:t>
            </a:r>
            <a:r>
              <a:rPr lang="en-US" sz="2800" dirty="0" smtClean="0">
                <a:ea typeface="Cambria Math" pitchFamily="18" charset="0"/>
              </a:rPr>
              <a:t>2000</a:t>
            </a:r>
          </a:p>
          <a:p>
            <a:r>
              <a:rPr lang="en-US" sz="2800" dirty="0">
                <a:ea typeface="Cambria Math" pitchFamily="18" charset="0"/>
              </a:rPr>
              <a:t>	</a:t>
            </a:r>
            <a:r>
              <a:rPr lang="en-US" sz="2800" dirty="0" smtClean="0">
                <a:ea typeface="Cambria Math" pitchFamily="18" charset="0"/>
              </a:rPr>
              <a:t>Long </a:t>
            </a:r>
            <a:r>
              <a:rPr lang="en-US" sz="2800" dirty="0">
                <a:ea typeface="Cambria Math" pitchFamily="18" charset="0"/>
              </a:rPr>
              <a:t>et al. </a:t>
            </a:r>
            <a:r>
              <a:rPr lang="en-US" sz="2800" dirty="0" smtClean="0">
                <a:ea typeface="Cambria Math" pitchFamily="18" charset="0"/>
              </a:rPr>
              <a:t>2011</a:t>
            </a:r>
          </a:p>
          <a:p>
            <a:endParaRPr lang="en-US" sz="2800" dirty="0" smtClean="0">
              <a:ea typeface="Cambria Math" pitchFamily="18" charset="0"/>
            </a:endParaRPr>
          </a:p>
          <a:p>
            <a:r>
              <a:rPr lang="en-US" sz="2800" dirty="0" smtClean="0">
                <a:ea typeface="Cambria Math" pitchFamily="18" charset="0"/>
              </a:rPr>
              <a:t>Annual new production: 3.45 </a:t>
            </a:r>
            <a:r>
              <a:rPr lang="en-US" sz="2800" dirty="0"/>
              <a:t>mol C m</a:t>
            </a:r>
            <a:r>
              <a:rPr lang="en-US" sz="2800" baseline="30000" dirty="0"/>
              <a:t>-2</a:t>
            </a:r>
            <a:r>
              <a:rPr lang="en-US" sz="2800" dirty="0"/>
              <a:t> yr</a:t>
            </a:r>
            <a:r>
              <a:rPr lang="en-US" sz="2800" baseline="30000" dirty="0"/>
              <a:t>-1</a:t>
            </a:r>
            <a:r>
              <a:rPr lang="en-US" sz="2800" dirty="0">
                <a:ea typeface="Cambria Math" pitchFamily="18" charset="0"/>
              </a:rPr>
              <a:t> </a:t>
            </a:r>
          </a:p>
          <a:p>
            <a:endParaRPr lang="en-US" sz="2800" baseline="30000" dirty="0"/>
          </a:p>
          <a:p>
            <a:r>
              <a:rPr lang="en-US" sz="2800" dirty="0" smtClean="0">
                <a:ea typeface="Cambria Math" pitchFamily="18" charset="0"/>
              </a:rPr>
              <a:t>Using C:Fe of 390,000±150,000: </a:t>
            </a:r>
          </a:p>
          <a:p>
            <a:r>
              <a:rPr lang="en-US" sz="2800" dirty="0">
                <a:ea typeface="Cambria Math" pitchFamily="18" charset="0"/>
              </a:rPr>
              <a:t>	</a:t>
            </a:r>
            <a:r>
              <a:rPr lang="en-US" sz="2800" dirty="0" smtClean="0">
                <a:ea typeface="Cambria Math" pitchFamily="18" charset="0"/>
              </a:rPr>
              <a:t>				8.8±6.4 µmol Fe </a:t>
            </a:r>
            <a:r>
              <a:rPr lang="en-US" sz="2800" dirty="0"/>
              <a:t>m</a:t>
            </a:r>
            <a:r>
              <a:rPr lang="en-US" sz="2800" baseline="30000" dirty="0"/>
              <a:t>-2</a:t>
            </a:r>
            <a:r>
              <a:rPr lang="en-US" sz="2800" dirty="0"/>
              <a:t> yr</a:t>
            </a:r>
            <a:r>
              <a:rPr lang="en-US" sz="2800" baseline="30000" dirty="0"/>
              <a:t>-1</a:t>
            </a:r>
            <a:r>
              <a:rPr lang="en-US" sz="2800" dirty="0">
                <a:ea typeface="Cambria Math" pitchFamily="18" charset="0"/>
              </a:rPr>
              <a:t> </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923" y="2255520"/>
            <a:ext cx="2478877"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0" y="2209800"/>
            <a:ext cx="2819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3"/>
          </p:cNvCxnSpPr>
          <p:nvPr/>
        </p:nvCxnSpPr>
        <p:spPr>
          <a:xfrm>
            <a:off x="3810000" y="2438400"/>
            <a:ext cx="3124200" cy="1676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95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18020" cy="990600"/>
          </a:xfrm>
        </p:spPr>
        <p:txBody>
          <a:bodyPr/>
          <a:lstStyle/>
          <a:p>
            <a:r>
              <a:rPr lang="en-US" sz="3600" dirty="0" smtClean="0"/>
              <a:t>Iron Supply and Demand in the Ross Sea</a:t>
            </a:r>
            <a:endParaRPr lang="en-US" sz="3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553"/>
          <a:stretch/>
        </p:blipFill>
        <p:spPr bwMode="auto">
          <a:xfrm>
            <a:off x="0" y="914400"/>
            <a:ext cx="911802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spect="1"/>
          </p:cNvSpPr>
          <p:nvPr/>
        </p:nvSpPr>
        <p:spPr>
          <a:xfrm>
            <a:off x="7239000" y="3352800"/>
            <a:ext cx="1600200" cy="533400"/>
          </a:xfrm>
          <a:prstGeom prst="rect">
            <a:avLst/>
          </a:prstGeom>
          <a:noFill/>
          <a:ln w="63500">
            <a:solidFill>
              <a:srgbClr val="211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7239000" y="4800600"/>
            <a:ext cx="1600200" cy="533400"/>
          </a:xfrm>
          <a:prstGeom prst="rect">
            <a:avLst/>
          </a:prstGeom>
          <a:noFill/>
          <a:ln w="63500">
            <a:solidFill>
              <a:srgbClr val="211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39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1734"/>
            <a:ext cx="9144000" cy="5693866"/>
          </a:xfrm>
          <a:prstGeom prst="rect">
            <a:avLst/>
          </a:prstGeom>
          <a:noFill/>
        </p:spPr>
        <p:txBody>
          <a:bodyPr wrap="square" rtlCol="0">
            <a:spAutoFit/>
          </a:bodyPr>
          <a:lstStyle/>
          <a:p>
            <a:r>
              <a:rPr lang="en-US" sz="2800" dirty="0" smtClean="0"/>
              <a:t>Ross Sea iron supply and demand are in approximate balance</a:t>
            </a:r>
          </a:p>
          <a:p>
            <a:endParaRPr lang="en-US" sz="2800" dirty="0"/>
          </a:p>
          <a:p>
            <a:r>
              <a:rPr lang="en-US" sz="2800" dirty="0" smtClean="0"/>
              <a:t>Winter reserve, sea ice are the largest sources (80%)</a:t>
            </a:r>
          </a:p>
          <a:p>
            <a:r>
              <a:rPr lang="en-US" sz="2800" dirty="0"/>
              <a:t>	</a:t>
            </a:r>
            <a:r>
              <a:rPr lang="en-US" sz="2800" dirty="0" smtClean="0"/>
              <a:t>Benthos plays a large role in winter reserve</a:t>
            </a:r>
          </a:p>
          <a:p>
            <a:endParaRPr lang="en-US" sz="2800" dirty="0"/>
          </a:p>
          <a:p>
            <a:r>
              <a:rPr lang="en-US" sz="2800" dirty="0" smtClean="0"/>
              <a:t>MCDW also a significant contributor (20%)</a:t>
            </a:r>
          </a:p>
          <a:p>
            <a:endParaRPr lang="en-US" sz="2800" dirty="0"/>
          </a:p>
          <a:p>
            <a:r>
              <a:rPr lang="en-US" sz="2800" dirty="0" smtClean="0"/>
              <a:t>Glacial ice input negligible </a:t>
            </a:r>
          </a:p>
          <a:p>
            <a:r>
              <a:rPr lang="en-US" sz="2800" dirty="0"/>
              <a:t>	</a:t>
            </a:r>
            <a:r>
              <a:rPr lang="en-US" sz="2800" dirty="0" smtClean="0"/>
              <a:t>(c.f. Amundsen Sea, Pine Island Glacier)</a:t>
            </a:r>
          </a:p>
          <a:p>
            <a:endParaRPr lang="en-US" sz="2800" dirty="0"/>
          </a:p>
          <a:p>
            <a:r>
              <a:rPr lang="en-US" sz="2800" dirty="0" smtClean="0"/>
              <a:t>Heterogeneity in iron supply processes along the Antarctic continental margin</a:t>
            </a:r>
            <a:endParaRPr lang="en-US" sz="2800" dirty="0"/>
          </a:p>
        </p:txBody>
      </p:sp>
      <p:sp>
        <p:nvSpPr>
          <p:cNvPr id="3" name="Title 2"/>
          <p:cNvSpPr>
            <a:spLocks noGrp="1"/>
          </p:cNvSpPr>
          <p:nvPr>
            <p:ph type="title" idx="4294967295"/>
          </p:nvPr>
        </p:nvSpPr>
        <p:spPr>
          <a:xfrm>
            <a:off x="457200" y="-76200"/>
            <a:ext cx="8229600" cy="1143000"/>
          </a:xfrm>
        </p:spPr>
        <p:txBody>
          <a:bodyPr/>
          <a:lstStyle/>
          <a:p>
            <a:r>
              <a:rPr lang="en-US" sz="3600" dirty="0" smtClean="0"/>
              <a:t>Conclusions</a:t>
            </a:r>
            <a:endParaRPr lang="en-US" sz="3600" dirty="0"/>
          </a:p>
        </p:txBody>
      </p:sp>
    </p:spTree>
    <p:extLst>
      <p:ext uri="{BB962C8B-B14F-4D97-AF65-F5344CB8AC3E}">
        <p14:creationId xmlns:p14="http://schemas.microsoft.com/office/powerpoint/2010/main" val="3496229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39036</TotalTime>
  <Words>355</Words>
  <Application>Microsoft Office PowerPoint</Application>
  <PresentationFormat>On-screen Show (4:3)</PresentationFormat>
  <Paragraphs>50</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Iron supply and demand in an Antarctic shelf ecosystem</vt:lpstr>
      <vt:lpstr>Quantifying iron demand: satellite-based estimates of productivity</vt:lpstr>
      <vt:lpstr>Iron Supply and Demand in the Ross Sea</vt:lpstr>
      <vt:lpstr>Conclusions</vt:lpstr>
    </vt:vector>
  </TitlesOfParts>
  <Company>WHOI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McGillicuddy</dc:creator>
  <cp:lastModifiedBy>Dennis</cp:lastModifiedBy>
  <cp:revision>430</cp:revision>
  <cp:lastPrinted>2012-11-27T21:18:57Z</cp:lastPrinted>
  <dcterms:created xsi:type="dcterms:W3CDTF">2011-04-05T18:15:21Z</dcterms:created>
  <dcterms:modified xsi:type="dcterms:W3CDTF">2016-02-12T13:07:14Z</dcterms:modified>
</cp:coreProperties>
</file>