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mov" ContentType="video/unknown"/>
  <Default Extension="rels" ContentType="application/vnd.openxmlformats-package.relationships+xml"/>
  <Default Extension="xml" ContentType="application/xml"/>
  <Default Extension="vml" ContentType="application/vnd.openxmlformats-officedocument.vmlDrawing"/>
  <Default Extension="tiff" ContentType="image/tiff"/>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Lst>
  <p:notesMasterIdLst>
    <p:notesMasterId r:id="rId46"/>
  </p:notesMasterIdLst>
  <p:sldIdLst>
    <p:sldId id="652" r:id="rId3"/>
    <p:sldId id="620" r:id="rId4"/>
    <p:sldId id="621" r:id="rId5"/>
    <p:sldId id="622" r:id="rId6"/>
    <p:sldId id="623" r:id="rId7"/>
    <p:sldId id="624" r:id="rId8"/>
    <p:sldId id="600" r:id="rId9"/>
    <p:sldId id="670" r:id="rId10"/>
    <p:sldId id="669" r:id="rId11"/>
    <p:sldId id="630" r:id="rId12"/>
    <p:sldId id="638" r:id="rId13"/>
    <p:sldId id="665" r:id="rId14"/>
    <p:sldId id="721" r:id="rId15"/>
    <p:sldId id="589" r:id="rId16"/>
    <p:sldId id="742" r:id="rId17"/>
    <p:sldId id="723" r:id="rId18"/>
    <p:sldId id="633" r:id="rId19"/>
    <p:sldId id="685" r:id="rId20"/>
    <p:sldId id="644" r:id="rId21"/>
    <p:sldId id="646" r:id="rId22"/>
    <p:sldId id="647" r:id="rId23"/>
    <p:sldId id="648" r:id="rId24"/>
    <p:sldId id="726" r:id="rId25"/>
    <p:sldId id="727" r:id="rId26"/>
    <p:sldId id="690" r:id="rId27"/>
    <p:sldId id="728" r:id="rId28"/>
    <p:sldId id="729" r:id="rId29"/>
    <p:sldId id="730" r:id="rId30"/>
    <p:sldId id="731" r:id="rId31"/>
    <p:sldId id="732" r:id="rId32"/>
    <p:sldId id="733" r:id="rId33"/>
    <p:sldId id="734" r:id="rId34"/>
    <p:sldId id="699" r:id="rId35"/>
    <p:sldId id="748" r:id="rId36"/>
    <p:sldId id="735" r:id="rId37"/>
    <p:sldId id="746" r:id="rId38"/>
    <p:sldId id="736" r:id="rId39"/>
    <p:sldId id="737" r:id="rId40"/>
    <p:sldId id="738" r:id="rId41"/>
    <p:sldId id="739" r:id="rId42"/>
    <p:sldId id="740" r:id="rId43"/>
    <p:sldId id="747" r:id="rId44"/>
    <p:sldId id="720" r:id="rId45"/>
  </p:sldIdLst>
  <p:sldSz cx="9144000" cy="6858000" type="screen4x3"/>
  <p:notesSz cx="6985000" cy="92837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113DD"/>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567" autoAdjust="0"/>
    <p:restoredTop sz="85899" autoAdjust="0"/>
  </p:normalViewPr>
  <p:slideViewPr>
    <p:cSldViewPr>
      <p:cViewPr>
        <p:scale>
          <a:sx n="70" d="100"/>
          <a:sy n="70" d="100"/>
        </p:scale>
        <p:origin x="-1854" y="-282"/>
      </p:cViewPr>
      <p:guideLst>
        <p:guide orient="horz" pos="2160"/>
        <p:guide pos="2880"/>
      </p:guideLst>
    </p:cSldViewPr>
  </p:slideViewPr>
  <p:outlineViewPr>
    <p:cViewPr>
      <p:scale>
        <a:sx n="33" d="100"/>
        <a:sy n="33" d="100"/>
      </p:scale>
      <p:origin x="0" y="3264"/>
    </p:cViewPr>
    <p:sldLst>
      <p:sld r:id="rId1" collapse="1"/>
    </p:sldLst>
  </p:outlineViewPr>
  <p:notesTextViewPr>
    <p:cViewPr>
      <p:scale>
        <a:sx n="100" d="100"/>
        <a:sy n="100" d="100"/>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s>
</file>

<file path=ppt/_rels/viewProps.xml.rels><?xml version="1.0" encoding="UTF-8" standalone="yes"?>
<Relationships xmlns="http://schemas.openxmlformats.org/package/2006/relationships"><Relationship Id="rId1" Type="http://schemas.openxmlformats.org/officeDocument/2006/relationships/slide" Target="slides/slide23.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image" Target="../media/image6.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image" Target="../media/image9.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image" Target="../media/image1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26208" cy="463871"/>
          </a:xfrm>
          <a:prstGeom prst="rect">
            <a:avLst/>
          </a:prstGeom>
        </p:spPr>
        <p:txBody>
          <a:bodyPr vert="horz" lIns="90443" tIns="45222" rIns="90443" bIns="45222" rtlCol="0"/>
          <a:lstStyle>
            <a:lvl1pPr algn="l">
              <a:defRPr sz="1200"/>
            </a:lvl1pPr>
          </a:lstStyle>
          <a:p>
            <a:pPr>
              <a:defRPr/>
            </a:pPr>
            <a:endParaRPr lang="en-US"/>
          </a:p>
        </p:txBody>
      </p:sp>
      <p:sp>
        <p:nvSpPr>
          <p:cNvPr id="3" name="Date Placeholder 2"/>
          <p:cNvSpPr>
            <a:spLocks noGrp="1"/>
          </p:cNvSpPr>
          <p:nvPr>
            <p:ph type="dt" idx="1"/>
          </p:nvPr>
        </p:nvSpPr>
        <p:spPr>
          <a:xfrm>
            <a:off x="3957229" y="2"/>
            <a:ext cx="3026208" cy="463871"/>
          </a:xfrm>
          <a:prstGeom prst="rect">
            <a:avLst/>
          </a:prstGeom>
        </p:spPr>
        <p:txBody>
          <a:bodyPr vert="horz" lIns="90443" tIns="45222" rIns="90443" bIns="45222" rtlCol="0"/>
          <a:lstStyle>
            <a:lvl1pPr algn="r">
              <a:defRPr sz="1200"/>
            </a:lvl1pPr>
          </a:lstStyle>
          <a:p>
            <a:pPr>
              <a:defRPr/>
            </a:pPr>
            <a:fld id="{84599B88-8CD2-4DFA-8188-643A4C881D17}" type="datetimeFigureOut">
              <a:rPr lang="en-US"/>
              <a:pPr>
                <a:defRPr/>
              </a:pPr>
              <a:t>2/12/2016</a:t>
            </a:fld>
            <a:endParaRPr lang="en-US"/>
          </a:p>
        </p:txBody>
      </p:sp>
      <p:sp>
        <p:nvSpPr>
          <p:cNvPr id="4" name="Slide Image Placeholder 3"/>
          <p:cNvSpPr>
            <a:spLocks noGrp="1" noRot="1" noChangeAspect="1"/>
          </p:cNvSpPr>
          <p:nvPr>
            <p:ph type="sldImg" idx="2"/>
          </p:nvPr>
        </p:nvSpPr>
        <p:spPr>
          <a:xfrm>
            <a:off x="1173163" y="696913"/>
            <a:ext cx="4638675" cy="3479800"/>
          </a:xfrm>
          <a:prstGeom prst="rect">
            <a:avLst/>
          </a:prstGeom>
          <a:noFill/>
          <a:ln w="12700">
            <a:solidFill>
              <a:prstClr val="black"/>
            </a:solidFill>
          </a:ln>
        </p:spPr>
        <p:txBody>
          <a:bodyPr vert="horz" lIns="90443" tIns="45222" rIns="90443" bIns="45222" rtlCol="0" anchor="ctr"/>
          <a:lstStyle/>
          <a:p>
            <a:pPr lvl="0"/>
            <a:endParaRPr lang="en-US" noProof="0" smtClean="0"/>
          </a:p>
        </p:txBody>
      </p:sp>
      <p:sp>
        <p:nvSpPr>
          <p:cNvPr id="5" name="Notes Placeholder 4"/>
          <p:cNvSpPr>
            <a:spLocks noGrp="1"/>
          </p:cNvSpPr>
          <p:nvPr>
            <p:ph type="body" sz="quarter" idx="3"/>
          </p:nvPr>
        </p:nvSpPr>
        <p:spPr>
          <a:xfrm>
            <a:off x="697875" y="4409129"/>
            <a:ext cx="5589251" cy="4177980"/>
          </a:xfrm>
          <a:prstGeom prst="rect">
            <a:avLst/>
          </a:prstGeom>
        </p:spPr>
        <p:txBody>
          <a:bodyPr vert="horz" lIns="90443" tIns="45222" rIns="90443" bIns="45222"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18260"/>
            <a:ext cx="3026208" cy="463871"/>
          </a:xfrm>
          <a:prstGeom prst="rect">
            <a:avLst/>
          </a:prstGeom>
        </p:spPr>
        <p:txBody>
          <a:bodyPr vert="horz" lIns="90443" tIns="45222" rIns="90443" bIns="45222"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957229" y="8818260"/>
            <a:ext cx="3026208" cy="463871"/>
          </a:xfrm>
          <a:prstGeom prst="rect">
            <a:avLst/>
          </a:prstGeom>
        </p:spPr>
        <p:txBody>
          <a:bodyPr vert="horz" lIns="90443" tIns="45222" rIns="90443" bIns="45222" rtlCol="0" anchor="b"/>
          <a:lstStyle>
            <a:lvl1pPr algn="r">
              <a:defRPr sz="1200"/>
            </a:lvl1pPr>
          </a:lstStyle>
          <a:p>
            <a:pPr>
              <a:defRPr/>
            </a:pPr>
            <a:fld id="{8B1D8013-EE32-4886-8E2E-C2B480FDF413}" type="slidenum">
              <a:rPr lang="en-US"/>
              <a:pPr>
                <a:defRPr/>
              </a:pPr>
              <a:t>‹#›</a:t>
            </a:fld>
            <a:endParaRPr lang="en-US"/>
          </a:p>
        </p:txBody>
      </p:sp>
    </p:spTree>
    <p:extLst>
      <p:ext uri="{BB962C8B-B14F-4D97-AF65-F5344CB8AC3E}">
        <p14:creationId xmlns:p14="http://schemas.microsoft.com/office/powerpoint/2010/main" val="258519423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pPr>
                <a:defRPr/>
              </a:pPr>
              <a:t>1</a:t>
            </a:fld>
            <a:endParaRPr lang="en-US"/>
          </a:p>
        </p:txBody>
      </p:sp>
    </p:spTree>
    <p:extLst>
      <p:ext uri="{BB962C8B-B14F-4D97-AF65-F5344CB8AC3E}">
        <p14:creationId xmlns:p14="http://schemas.microsoft.com/office/powerpoint/2010/main" val="20807036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pPr>
                <a:defRPr/>
              </a:pPr>
              <a:t>10</a:t>
            </a:fld>
            <a:endParaRPr lang="en-US"/>
          </a:p>
        </p:txBody>
      </p:sp>
    </p:spTree>
    <p:extLst>
      <p:ext uri="{BB962C8B-B14F-4D97-AF65-F5344CB8AC3E}">
        <p14:creationId xmlns:p14="http://schemas.microsoft.com/office/powerpoint/2010/main" val="13273461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pPr>
                <a:defRPr/>
              </a:pPr>
              <a:t>11</a:t>
            </a:fld>
            <a:endParaRPr lang="en-US"/>
          </a:p>
        </p:txBody>
      </p:sp>
    </p:spTree>
    <p:extLst>
      <p:ext uri="{BB962C8B-B14F-4D97-AF65-F5344CB8AC3E}">
        <p14:creationId xmlns:p14="http://schemas.microsoft.com/office/powerpoint/2010/main" val="20807036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pPr>
                <a:defRPr/>
              </a:pPr>
              <a:t>14</a:t>
            </a:fld>
            <a:endParaRPr lang="en-US"/>
          </a:p>
        </p:txBody>
      </p:sp>
    </p:spTree>
    <p:extLst>
      <p:ext uri="{BB962C8B-B14F-4D97-AF65-F5344CB8AC3E}">
        <p14:creationId xmlns:p14="http://schemas.microsoft.com/office/powerpoint/2010/main" val="24735827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pPr>
                <a:defRPr/>
              </a:pPr>
              <a:t>15</a:t>
            </a:fld>
            <a:endParaRPr lang="en-US"/>
          </a:p>
        </p:txBody>
      </p:sp>
    </p:spTree>
    <p:extLst>
      <p:ext uri="{BB962C8B-B14F-4D97-AF65-F5344CB8AC3E}">
        <p14:creationId xmlns:p14="http://schemas.microsoft.com/office/powerpoint/2010/main" val="18596947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Strong contrast in surface</a:t>
            </a:r>
            <a:r>
              <a:rPr lang="en-US" baseline="0" dirty="0" smtClean="0"/>
              <a:t> chlorophyll coincides with salinity front: CF to the east, WS to the west.</a:t>
            </a:r>
          </a:p>
          <a:p>
            <a:r>
              <a:rPr lang="en-US" baseline="0" dirty="0" smtClean="0"/>
              <a:t>“Normal” </a:t>
            </a:r>
            <a:r>
              <a:rPr lang="en-US" baseline="0" dirty="0" err="1" smtClean="0"/>
              <a:t>phaeo</a:t>
            </a:r>
            <a:r>
              <a:rPr lang="en-US" baseline="0" dirty="0" smtClean="0"/>
              <a:t> less abundant than translucent form, which we did not see in the eddy 3 transect.  </a:t>
            </a:r>
          </a:p>
          <a:p>
            <a:r>
              <a:rPr lang="en-US" baseline="0" dirty="0" smtClean="0"/>
              <a:t>Biomass dominated by translucent form, especially east of the front.</a:t>
            </a:r>
          </a:p>
          <a:p>
            <a:r>
              <a:rPr lang="en-US" baseline="0" dirty="0" smtClean="0"/>
              <a:t>Ghost colonies more abundant west of the front; bimodal vertical distribution.  Peaks about half as high as in eastern Ross Sea eddy; note change in units.</a:t>
            </a:r>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pPr>
                <a:defRPr/>
              </a:pPr>
              <a:t>16</a:t>
            </a:fld>
            <a:endParaRPr lang="en-US"/>
          </a:p>
        </p:txBody>
      </p:sp>
    </p:spTree>
    <p:extLst>
      <p:ext uri="{BB962C8B-B14F-4D97-AF65-F5344CB8AC3E}">
        <p14:creationId xmlns:p14="http://schemas.microsoft.com/office/powerpoint/2010/main" val="4010789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pPr>
                <a:defRPr/>
              </a:pPr>
              <a:t>17</a:t>
            </a:fld>
            <a:endParaRPr lang="en-US"/>
          </a:p>
        </p:txBody>
      </p:sp>
    </p:spTree>
    <p:extLst>
      <p:ext uri="{BB962C8B-B14F-4D97-AF65-F5344CB8AC3E}">
        <p14:creationId xmlns:p14="http://schemas.microsoft.com/office/powerpoint/2010/main" val="18596947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Melting in the upper part</a:t>
            </a:r>
            <a:r>
              <a:rPr lang="en-US" baseline="0" dirty="0" smtClean="0"/>
              <a:t> of the water column due to the inflow of relatively warm MCDW; source of iron</a:t>
            </a:r>
          </a:p>
          <a:p>
            <a:endParaRPr lang="en-US" baseline="0" dirty="0" smtClean="0"/>
          </a:p>
          <a:p>
            <a:r>
              <a:rPr lang="en-US" baseline="0" dirty="0" smtClean="0"/>
              <a:t>Inflow of shelf waters causes melting at the grounding line</a:t>
            </a:r>
          </a:p>
          <a:p>
            <a:r>
              <a:rPr lang="en-US" baseline="0" dirty="0" smtClean="0"/>
              <a:t>	buoyant fluid rises</a:t>
            </a:r>
          </a:p>
          <a:p>
            <a:r>
              <a:rPr lang="en-US" baseline="0" dirty="0" smtClean="0"/>
              <a:t>	freezing point increases with decreasing pressure</a:t>
            </a:r>
          </a:p>
          <a:p>
            <a:r>
              <a:rPr lang="en-US" baseline="0" dirty="0" smtClean="0"/>
              <a:t>	refreezing; cooling, brine rejection form ISW with higher density that arrests the buoyant rise</a:t>
            </a:r>
          </a:p>
          <a:p>
            <a:r>
              <a:rPr lang="en-US" baseline="0" dirty="0" smtClean="0"/>
              <a:t>	ISW flows out at mid-depth</a:t>
            </a:r>
          </a:p>
          <a:p>
            <a:r>
              <a:rPr lang="en-US" baseline="0" dirty="0" smtClean="0"/>
              <a:t>	Temps are below the surface freezing point, allowing easy targeting of that water mass</a:t>
            </a:r>
            <a:endParaRPr lang="en-US" dirty="0"/>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pPr>
                <a:defRPr/>
              </a:pPr>
              <a:t>19</a:t>
            </a:fld>
            <a:endParaRPr lang="en-US"/>
          </a:p>
        </p:txBody>
      </p:sp>
    </p:spTree>
    <p:extLst>
      <p:ext uri="{BB962C8B-B14F-4D97-AF65-F5344CB8AC3E}">
        <p14:creationId xmlns:p14="http://schemas.microsoft.com/office/powerpoint/2010/main" val="20807036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pPr>
                <a:defRPr/>
              </a:pPr>
              <a:t>20</a:t>
            </a:fld>
            <a:endParaRPr lang="en-US"/>
          </a:p>
        </p:txBody>
      </p:sp>
    </p:spTree>
    <p:extLst>
      <p:ext uri="{BB962C8B-B14F-4D97-AF65-F5344CB8AC3E}">
        <p14:creationId xmlns:p14="http://schemas.microsoft.com/office/powerpoint/2010/main" val="4004250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Same as</a:t>
            </a:r>
            <a:r>
              <a:rPr lang="en-US" altLang="zh-CN" baseline="0" dirty="0" smtClean="0"/>
              <a:t> exp.2 but with basal melting turned off (update)</a:t>
            </a:r>
            <a:endParaRPr lang="zh-CN" altLang="en-US" dirty="0"/>
          </a:p>
        </p:txBody>
      </p:sp>
      <p:sp>
        <p:nvSpPr>
          <p:cNvPr id="4" name="灯片编号占位符 3"/>
          <p:cNvSpPr>
            <a:spLocks noGrp="1"/>
          </p:cNvSpPr>
          <p:nvPr>
            <p:ph type="sldNum" sz="quarter" idx="10"/>
          </p:nvPr>
        </p:nvSpPr>
        <p:spPr/>
        <p:txBody>
          <a:bodyPr/>
          <a:lstStyle/>
          <a:p>
            <a:fld id="{005D85C0-7E91-4582-8CFD-C8D90E972E18}" type="slidenum">
              <a:rPr lang="zh-CN" altLang="en-US" smtClean="0">
                <a:solidFill>
                  <a:prstClr val="black"/>
                </a:solidFill>
              </a:rPr>
              <a:pPr/>
              <a:t>24</a:t>
            </a:fld>
            <a:endParaRPr lang="zh-CN" altLang="en-US">
              <a:solidFill>
                <a:prstClr val="black"/>
              </a:solidFill>
            </a:endParaRPr>
          </a:p>
        </p:txBody>
      </p:sp>
    </p:spTree>
    <p:extLst>
      <p:ext uri="{BB962C8B-B14F-4D97-AF65-F5344CB8AC3E}">
        <p14:creationId xmlns:p14="http://schemas.microsoft.com/office/powerpoint/2010/main" val="17525530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pPr>
                <a:defRPr/>
              </a:pPr>
              <a:t>25</a:t>
            </a:fld>
            <a:endParaRPr lang="en-US"/>
          </a:p>
        </p:txBody>
      </p:sp>
    </p:spTree>
    <p:extLst>
      <p:ext uri="{BB962C8B-B14F-4D97-AF65-F5344CB8AC3E}">
        <p14:creationId xmlns:p14="http://schemas.microsoft.com/office/powerpoint/2010/main" val="18596947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34852" indent="-282635" eaLnBrk="0" hangingPunct="0">
              <a:defRPr>
                <a:solidFill>
                  <a:schemeClr val="tx1"/>
                </a:solidFill>
                <a:latin typeface="Arial" charset="0"/>
              </a:defRPr>
            </a:lvl2pPr>
            <a:lvl3pPr marL="1130541" indent="-226108" eaLnBrk="0" hangingPunct="0">
              <a:defRPr>
                <a:solidFill>
                  <a:schemeClr val="tx1"/>
                </a:solidFill>
                <a:latin typeface="Arial" charset="0"/>
              </a:defRPr>
            </a:lvl3pPr>
            <a:lvl4pPr marL="1582758" indent="-226108" eaLnBrk="0" hangingPunct="0">
              <a:defRPr>
                <a:solidFill>
                  <a:schemeClr val="tx1"/>
                </a:solidFill>
                <a:latin typeface="Arial" charset="0"/>
              </a:defRPr>
            </a:lvl4pPr>
            <a:lvl5pPr marL="2034974" indent="-226108" eaLnBrk="0" hangingPunct="0">
              <a:defRPr>
                <a:solidFill>
                  <a:schemeClr val="tx1"/>
                </a:solidFill>
                <a:latin typeface="Arial" charset="0"/>
              </a:defRPr>
            </a:lvl5pPr>
            <a:lvl6pPr marL="2487191" indent="-226108" eaLnBrk="0" fontAlgn="base" hangingPunct="0">
              <a:spcBef>
                <a:spcPct val="0"/>
              </a:spcBef>
              <a:spcAft>
                <a:spcPct val="0"/>
              </a:spcAft>
              <a:defRPr>
                <a:solidFill>
                  <a:schemeClr val="tx1"/>
                </a:solidFill>
                <a:latin typeface="Arial" charset="0"/>
              </a:defRPr>
            </a:lvl6pPr>
            <a:lvl7pPr marL="2939407" indent="-226108" eaLnBrk="0" fontAlgn="base" hangingPunct="0">
              <a:spcBef>
                <a:spcPct val="0"/>
              </a:spcBef>
              <a:spcAft>
                <a:spcPct val="0"/>
              </a:spcAft>
              <a:defRPr>
                <a:solidFill>
                  <a:schemeClr val="tx1"/>
                </a:solidFill>
                <a:latin typeface="Arial" charset="0"/>
              </a:defRPr>
            </a:lvl7pPr>
            <a:lvl8pPr marL="3391624" indent="-226108" eaLnBrk="0" fontAlgn="base" hangingPunct="0">
              <a:spcBef>
                <a:spcPct val="0"/>
              </a:spcBef>
              <a:spcAft>
                <a:spcPct val="0"/>
              </a:spcAft>
              <a:defRPr>
                <a:solidFill>
                  <a:schemeClr val="tx1"/>
                </a:solidFill>
                <a:latin typeface="Arial" charset="0"/>
              </a:defRPr>
            </a:lvl8pPr>
            <a:lvl9pPr marL="3843840" indent="-226108" eaLnBrk="0" fontAlgn="base" hangingPunct="0">
              <a:spcBef>
                <a:spcPct val="0"/>
              </a:spcBef>
              <a:spcAft>
                <a:spcPct val="0"/>
              </a:spcAft>
              <a:defRPr>
                <a:solidFill>
                  <a:schemeClr val="tx1"/>
                </a:solidFill>
                <a:latin typeface="Arial" charset="0"/>
              </a:defRPr>
            </a:lvl9pPr>
          </a:lstStyle>
          <a:p>
            <a:pPr eaLnBrk="1" hangingPunct="1"/>
            <a:fld id="{5DBF225F-E2EE-4511-9E44-F3F8462DB3EF}" type="slidenum">
              <a:rPr lang="en-US" smtClean="0"/>
              <a:pPr eaLnBrk="1" hangingPunct="1"/>
              <a:t>2</a:t>
            </a:fld>
            <a:endParaRPr lang="en-US" smtClean="0"/>
          </a:p>
        </p:txBody>
      </p:sp>
      <p:sp>
        <p:nvSpPr>
          <p:cNvPr id="430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was our intention to sample as many of these water masses as possible, and here is a superposition of Pete</a:t>
            </a:r>
            <a:r>
              <a:rPr lang="en-US" baseline="0" dirty="0" smtClean="0"/>
              <a:t> </a:t>
            </a:r>
            <a:r>
              <a:rPr lang="en-US" baseline="0" dirty="0" err="1" smtClean="0"/>
              <a:t>Sedwick’s</a:t>
            </a:r>
            <a:r>
              <a:rPr lang="en-US" baseline="0" dirty="0" smtClean="0"/>
              <a:t> iron measurements on the T-S climatology, ranging from 0.1nM in purple to 0.7nM and higher in red.</a:t>
            </a:r>
          </a:p>
          <a:p>
            <a:endParaRPr lang="en-US" baseline="0" dirty="0" smtClean="0"/>
          </a:p>
          <a:p>
            <a:r>
              <a:rPr lang="en-US" baseline="0" dirty="0" smtClean="0"/>
              <a:t>The CDW and ISW end member concentrations are approximately the same, at about 0.4nM.</a:t>
            </a:r>
          </a:p>
          <a:p>
            <a:endParaRPr lang="en-US" baseline="0" dirty="0" smtClean="0"/>
          </a:p>
          <a:p>
            <a:r>
              <a:rPr lang="en-US" baseline="0" dirty="0" smtClean="0"/>
              <a:t>Surface waters tend to be depleted in iron as a result of uptake [not outside climatology].</a:t>
            </a:r>
          </a:p>
          <a:p>
            <a:endParaRPr lang="en-US" baseline="0" dirty="0" smtClean="0"/>
          </a:p>
          <a:p>
            <a:r>
              <a:rPr lang="en-US" baseline="0" dirty="0" smtClean="0"/>
              <a:t>Highest values (0.6nM and greater) found in this water mass.  What is it?</a:t>
            </a:r>
            <a:endParaRPr lang="en-US" dirty="0"/>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solidFill>
                  <a:prstClr val="black"/>
                </a:solidFill>
              </a:rPr>
              <a:pPr>
                <a:defRPr/>
              </a:pPr>
              <a:t>26</a:t>
            </a:fld>
            <a:endParaRPr lang="en-US">
              <a:solidFill>
                <a:prstClr val="black"/>
              </a:solidFill>
            </a:endParaRPr>
          </a:p>
        </p:txBody>
      </p:sp>
    </p:spTree>
    <p:extLst>
      <p:ext uri="{BB962C8B-B14F-4D97-AF65-F5344CB8AC3E}">
        <p14:creationId xmlns:p14="http://schemas.microsoft.com/office/powerpoint/2010/main" val="32449963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solidFill>
                  <a:prstClr val="black"/>
                </a:solidFill>
              </a:rPr>
              <a:pPr>
                <a:defRPr/>
              </a:pPr>
              <a:t>27</a:t>
            </a:fld>
            <a:endParaRPr lang="en-US">
              <a:solidFill>
                <a:prstClr val="black"/>
              </a:solidFill>
            </a:endParaRPr>
          </a:p>
        </p:txBody>
      </p:sp>
    </p:spTree>
    <p:extLst>
      <p:ext uri="{BB962C8B-B14F-4D97-AF65-F5344CB8AC3E}">
        <p14:creationId xmlns:p14="http://schemas.microsoft.com/office/powerpoint/2010/main" val="32449963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solidFill>
                  <a:prstClr val="black"/>
                </a:solidFill>
              </a:rPr>
              <a:pPr>
                <a:defRPr/>
              </a:pPr>
              <a:t>28</a:t>
            </a:fld>
            <a:endParaRPr lang="en-US">
              <a:solidFill>
                <a:prstClr val="black"/>
              </a:solidFill>
            </a:endParaRPr>
          </a:p>
        </p:txBody>
      </p:sp>
    </p:spTree>
    <p:extLst>
      <p:ext uri="{BB962C8B-B14F-4D97-AF65-F5344CB8AC3E}">
        <p14:creationId xmlns:p14="http://schemas.microsoft.com/office/powerpoint/2010/main" val="40431486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solidFill>
                  <a:prstClr val="black"/>
                </a:solidFill>
              </a:rPr>
              <a:pPr>
                <a:defRPr/>
              </a:pPr>
              <a:t>29</a:t>
            </a:fld>
            <a:endParaRPr lang="en-US">
              <a:solidFill>
                <a:prstClr val="black"/>
              </a:solidFill>
            </a:endParaRPr>
          </a:p>
        </p:txBody>
      </p:sp>
    </p:spTree>
    <p:extLst>
      <p:ext uri="{BB962C8B-B14F-4D97-AF65-F5344CB8AC3E}">
        <p14:creationId xmlns:p14="http://schemas.microsoft.com/office/powerpoint/2010/main" val="33777689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intent</a:t>
            </a:r>
            <a:r>
              <a:rPr lang="en-US" baseline="0" dirty="0" smtClean="0"/>
              <a:t> is to quantify iron supply in the Ross Sea, and this conceptual model recently published by Walker Smith in Annual Reviews of Marine Science provides a context in which to do so.</a:t>
            </a:r>
          </a:p>
          <a:p>
            <a:endParaRPr lang="en-US" baseline="0" dirty="0" smtClean="0"/>
          </a:p>
          <a:p>
            <a:r>
              <a:rPr lang="en-US" baseline="0" dirty="0" smtClean="0"/>
              <a:t>The major sources include the winter reserve, MCDW, sea ice, and glacial ice.</a:t>
            </a:r>
          </a:p>
          <a:p>
            <a:endParaRPr lang="en-US" baseline="0" dirty="0" smtClean="0"/>
          </a:p>
          <a:p>
            <a:r>
              <a:rPr lang="en-US" baseline="0" dirty="0" smtClean="0"/>
              <a:t>McMurdo </a:t>
            </a:r>
            <a:r>
              <a:rPr lang="en-US" baseline="0" dirty="0" smtClean="0"/>
              <a:t>Dry Valleys may provide a source that is significant locally, but the integrated input from atmospheric sources is thought to be very low.</a:t>
            </a:r>
          </a:p>
          <a:p>
            <a:endParaRPr lang="en-US" baseline="0" dirty="0" smtClean="0"/>
          </a:p>
          <a:p>
            <a:r>
              <a:rPr lang="en-US" baseline="0" dirty="0" smtClean="0"/>
              <a:t>The winter reserve is determined by convective mixing in the winter, and we can estimate that concentration from the PRISM data by homogenizing the dFe profile over that interval.</a:t>
            </a:r>
            <a:endParaRPr lang="en-US" dirty="0"/>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solidFill>
                  <a:prstClr val="black"/>
                </a:solidFill>
              </a:rPr>
              <a:pPr>
                <a:defRPr/>
              </a:pPr>
              <a:t>30</a:t>
            </a:fld>
            <a:endParaRPr lang="en-US">
              <a:solidFill>
                <a:prstClr val="black"/>
              </a:solidFill>
            </a:endParaRPr>
          </a:p>
        </p:txBody>
      </p:sp>
    </p:spTree>
    <p:extLst>
      <p:ext uri="{BB962C8B-B14F-4D97-AF65-F5344CB8AC3E}">
        <p14:creationId xmlns:p14="http://schemas.microsoft.com/office/powerpoint/2010/main" val="35725209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solidFill>
                  <a:prstClr val="black"/>
                </a:solidFill>
              </a:rPr>
              <a:pPr>
                <a:defRPr/>
              </a:pPr>
              <a:t>31</a:t>
            </a:fld>
            <a:endParaRPr lang="en-US">
              <a:solidFill>
                <a:prstClr val="black"/>
              </a:solidFill>
            </a:endParaRPr>
          </a:p>
        </p:txBody>
      </p:sp>
    </p:spTree>
    <p:extLst>
      <p:ext uri="{BB962C8B-B14F-4D97-AF65-F5344CB8AC3E}">
        <p14:creationId xmlns:p14="http://schemas.microsoft.com/office/powerpoint/2010/main" val="13027832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solidFill>
                  <a:prstClr val="black"/>
                </a:solidFill>
              </a:rPr>
              <a:pPr>
                <a:defRPr/>
              </a:pPr>
              <a:t>32</a:t>
            </a:fld>
            <a:endParaRPr lang="en-US">
              <a:solidFill>
                <a:prstClr val="black"/>
              </a:solidFill>
            </a:endParaRPr>
          </a:p>
        </p:txBody>
      </p:sp>
    </p:spTree>
    <p:extLst>
      <p:ext uri="{BB962C8B-B14F-4D97-AF65-F5344CB8AC3E}">
        <p14:creationId xmlns:p14="http://schemas.microsoft.com/office/powerpoint/2010/main" val="17659954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pPr>
                <a:defRPr/>
              </a:pPr>
              <a:t>33</a:t>
            </a:fld>
            <a:endParaRPr lang="en-US"/>
          </a:p>
        </p:txBody>
      </p:sp>
    </p:spTree>
    <p:extLst>
      <p:ext uri="{BB962C8B-B14F-4D97-AF65-F5344CB8AC3E}">
        <p14:creationId xmlns:p14="http://schemas.microsoft.com/office/powerpoint/2010/main" val="25892953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solidFill>
                  <a:prstClr val="black"/>
                </a:solidFill>
              </a:rPr>
              <a:pPr>
                <a:defRPr/>
              </a:pPr>
              <a:t>34</a:t>
            </a:fld>
            <a:endParaRPr lang="en-US">
              <a:solidFill>
                <a:prstClr val="black"/>
              </a:solidFill>
            </a:endParaRPr>
          </a:p>
        </p:txBody>
      </p:sp>
    </p:spTree>
    <p:extLst>
      <p:ext uri="{BB962C8B-B14F-4D97-AF65-F5344CB8AC3E}">
        <p14:creationId xmlns:p14="http://schemas.microsoft.com/office/powerpoint/2010/main" val="35725209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[similar simulations</a:t>
            </a:r>
            <a:r>
              <a:rPr lang="en-US" baseline="0" dirty="0" smtClean="0"/>
              <a:t> for sea ice and glacial ice]</a:t>
            </a:r>
            <a:endParaRPr lang="en-US" dirty="0"/>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solidFill>
                  <a:prstClr val="black"/>
                </a:solidFill>
              </a:rPr>
              <a:pPr>
                <a:defRPr/>
              </a:pPr>
              <a:t>35</a:t>
            </a:fld>
            <a:endParaRPr lang="en-US">
              <a:solidFill>
                <a:prstClr val="black"/>
              </a:solidFill>
            </a:endParaRPr>
          </a:p>
        </p:txBody>
      </p:sp>
    </p:spTree>
    <p:extLst>
      <p:ext uri="{BB962C8B-B14F-4D97-AF65-F5344CB8AC3E}">
        <p14:creationId xmlns:p14="http://schemas.microsoft.com/office/powerpoint/2010/main" val="6722918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34852" indent="-282635" eaLnBrk="0" hangingPunct="0">
              <a:defRPr>
                <a:solidFill>
                  <a:schemeClr val="tx1"/>
                </a:solidFill>
                <a:latin typeface="Arial" charset="0"/>
              </a:defRPr>
            </a:lvl2pPr>
            <a:lvl3pPr marL="1130541" indent="-226108" eaLnBrk="0" hangingPunct="0">
              <a:defRPr>
                <a:solidFill>
                  <a:schemeClr val="tx1"/>
                </a:solidFill>
                <a:latin typeface="Arial" charset="0"/>
              </a:defRPr>
            </a:lvl3pPr>
            <a:lvl4pPr marL="1582758" indent="-226108" eaLnBrk="0" hangingPunct="0">
              <a:defRPr>
                <a:solidFill>
                  <a:schemeClr val="tx1"/>
                </a:solidFill>
                <a:latin typeface="Arial" charset="0"/>
              </a:defRPr>
            </a:lvl4pPr>
            <a:lvl5pPr marL="2034974" indent="-226108" eaLnBrk="0" hangingPunct="0">
              <a:defRPr>
                <a:solidFill>
                  <a:schemeClr val="tx1"/>
                </a:solidFill>
                <a:latin typeface="Arial" charset="0"/>
              </a:defRPr>
            </a:lvl5pPr>
            <a:lvl6pPr marL="2487191" indent="-226108" eaLnBrk="0" fontAlgn="base" hangingPunct="0">
              <a:spcBef>
                <a:spcPct val="0"/>
              </a:spcBef>
              <a:spcAft>
                <a:spcPct val="0"/>
              </a:spcAft>
              <a:defRPr>
                <a:solidFill>
                  <a:schemeClr val="tx1"/>
                </a:solidFill>
                <a:latin typeface="Arial" charset="0"/>
              </a:defRPr>
            </a:lvl6pPr>
            <a:lvl7pPr marL="2939407" indent="-226108" eaLnBrk="0" fontAlgn="base" hangingPunct="0">
              <a:spcBef>
                <a:spcPct val="0"/>
              </a:spcBef>
              <a:spcAft>
                <a:spcPct val="0"/>
              </a:spcAft>
              <a:defRPr>
                <a:solidFill>
                  <a:schemeClr val="tx1"/>
                </a:solidFill>
                <a:latin typeface="Arial" charset="0"/>
              </a:defRPr>
            </a:lvl7pPr>
            <a:lvl8pPr marL="3391624" indent="-226108" eaLnBrk="0" fontAlgn="base" hangingPunct="0">
              <a:spcBef>
                <a:spcPct val="0"/>
              </a:spcBef>
              <a:spcAft>
                <a:spcPct val="0"/>
              </a:spcAft>
              <a:defRPr>
                <a:solidFill>
                  <a:schemeClr val="tx1"/>
                </a:solidFill>
                <a:latin typeface="Arial" charset="0"/>
              </a:defRPr>
            </a:lvl8pPr>
            <a:lvl9pPr marL="3843840" indent="-226108" eaLnBrk="0" fontAlgn="base" hangingPunct="0">
              <a:spcBef>
                <a:spcPct val="0"/>
              </a:spcBef>
              <a:spcAft>
                <a:spcPct val="0"/>
              </a:spcAft>
              <a:defRPr>
                <a:solidFill>
                  <a:schemeClr val="tx1"/>
                </a:solidFill>
                <a:latin typeface="Arial" charset="0"/>
              </a:defRPr>
            </a:lvl9pPr>
          </a:lstStyle>
          <a:p>
            <a:pPr eaLnBrk="1" hangingPunct="1"/>
            <a:fld id="{0949B9EC-77A2-4033-8870-562BBFEF2244}" type="slidenum">
              <a:rPr lang="en-US" smtClean="0"/>
              <a:pPr eaLnBrk="1" hangingPunct="1"/>
              <a:t>3</a:t>
            </a:fld>
            <a:endParaRPr lang="en-US" smtClean="0"/>
          </a:p>
        </p:txBody>
      </p:sp>
      <p:sp>
        <p:nvSpPr>
          <p:cNvPr id="440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Simulated</a:t>
            </a:r>
            <a:r>
              <a:rPr lang="en-US" baseline="0" dirty="0" smtClean="0"/>
              <a:t> concentration at the end of the growing season – assumes no uptake during transport</a:t>
            </a:r>
            <a:endParaRPr lang="en-US" dirty="0"/>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pPr>
                <a:defRPr/>
              </a:pPr>
              <a:t>36</a:t>
            </a:fld>
            <a:endParaRPr lang="en-US"/>
          </a:p>
        </p:txBody>
      </p:sp>
    </p:spTree>
    <p:extLst>
      <p:ext uri="{BB962C8B-B14F-4D97-AF65-F5344CB8AC3E}">
        <p14:creationId xmlns:p14="http://schemas.microsoft.com/office/powerpoint/2010/main" val="12324767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we want to make the connection between iron supply and primary</a:t>
            </a:r>
            <a:r>
              <a:rPr lang="en-US" baseline="0" dirty="0" smtClean="0"/>
              <a:t> production, we need to know something about phytoplankton uptake stoichiometry.  </a:t>
            </a:r>
            <a:r>
              <a:rPr lang="en-US" dirty="0" smtClean="0"/>
              <a:t>The ratio of nitrate to</a:t>
            </a:r>
            <a:r>
              <a:rPr lang="en-US" baseline="0" dirty="0" smtClean="0"/>
              <a:t> iron drawdown provides a means to do so.  </a:t>
            </a:r>
          </a:p>
          <a:p>
            <a:endParaRPr lang="en-US" baseline="0" dirty="0" smtClean="0"/>
          </a:p>
          <a:p>
            <a:r>
              <a:rPr lang="en-US" baseline="0" dirty="0" smtClean="0"/>
              <a:t>We can use the PRISM data to compute the difference between the concentrations of Fe and NO3 at the time of our observations and the initial values we estimated from the winter reserve.  </a:t>
            </a:r>
          </a:p>
          <a:p>
            <a:endParaRPr lang="en-US" baseline="0" dirty="0" smtClean="0"/>
          </a:p>
          <a:p>
            <a:r>
              <a:rPr lang="en-US" baseline="0" dirty="0" smtClean="0"/>
              <a:t>However, the continued inputs from the other sources, namely MCDW, sea ice, and glacial ice, must be accounted for, and we use the tracer simulations to estimate those terms.</a:t>
            </a:r>
            <a:endParaRPr lang="en-US" dirty="0"/>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solidFill>
                  <a:prstClr val="black"/>
                </a:solidFill>
              </a:rPr>
              <a:pPr>
                <a:defRPr/>
              </a:pPr>
              <a:t>37</a:t>
            </a:fld>
            <a:endParaRPr lang="en-US">
              <a:solidFill>
                <a:prstClr val="black"/>
              </a:solidFill>
            </a:endParaRPr>
          </a:p>
        </p:txBody>
      </p:sp>
    </p:spTree>
    <p:extLst>
      <p:ext uri="{BB962C8B-B14F-4D97-AF65-F5344CB8AC3E}">
        <p14:creationId xmlns:p14="http://schemas.microsoft.com/office/powerpoint/2010/main" val="26211409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solidFill>
                  <a:prstClr val="black"/>
                </a:solidFill>
              </a:rPr>
              <a:pPr>
                <a:defRPr/>
              </a:pPr>
              <a:t>38</a:t>
            </a:fld>
            <a:endParaRPr lang="en-US">
              <a:solidFill>
                <a:prstClr val="black"/>
              </a:solidFill>
            </a:endParaRPr>
          </a:p>
        </p:txBody>
      </p:sp>
    </p:spTree>
    <p:extLst>
      <p:ext uri="{BB962C8B-B14F-4D97-AF65-F5344CB8AC3E}">
        <p14:creationId xmlns:p14="http://schemas.microsoft.com/office/powerpoint/2010/main" val="18256732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solidFill>
                  <a:prstClr val="black"/>
                </a:solidFill>
              </a:rPr>
              <a:pPr>
                <a:defRPr/>
              </a:pPr>
              <a:t>39</a:t>
            </a:fld>
            <a:endParaRPr lang="en-US">
              <a:solidFill>
                <a:prstClr val="black"/>
              </a:solidFill>
            </a:endParaRPr>
          </a:p>
        </p:txBody>
      </p:sp>
    </p:spTree>
    <p:extLst>
      <p:ext uri="{BB962C8B-B14F-4D97-AF65-F5344CB8AC3E}">
        <p14:creationId xmlns:p14="http://schemas.microsoft.com/office/powerpoint/2010/main" val="34008198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our shock</a:t>
            </a:r>
            <a:r>
              <a:rPr lang="en-US" baseline="0" dirty="0" smtClean="0"/>
              <a:t> and amazement, the sum of the various iron sources is nearly the same as the iron demand inferred from satellite estimates of productivity, with the difference between them being less than 10% of the uncertainty.</a:t>
            </a:r>
          </a:p>
          <a:p>
            <a:endParaRPr lang="en-US" baseline="0" dirty="0" smtClean="0"/>
          </a:p>
          <a:p>
            <a:r>
              <a:rPr lang="en-US" baseline="0" dirty="0" smtClean="0"/>
              <a:t>The two largest sources are the winter reserve and sea ice melt, providing roughly equal contributions that comprise more than 80% of the </a:t>
            </a:r>
            <a:r>
              <a:rPr lang="en-US" baseline="0" dirty="0" err="1" smtClean="0"/>
              <a:t>totoal</a:t>
            </a:r>
            <a:r>
              <a:rPr lang="en-US" baseline="0" dirty="0" smtClean="0"/>
              <a:t>.  </a:t>
            </a:r>
          </a:p>
          <a:p>
            <a:endParaRPr lang="en-US" baseline="0" dirty="0" smtClean="0"/>
          </a:p>
          <a:p>
            <a:r>
              <a:rPr lang="en-US" baseline="0" dirty="0" smtClean="0"/>
              <a:t>MCDW supplies most of the remainder, with the contribution from glacial ice melt an order of magnitude less.</a:t>
            </a:r>
            <a:endParaRPr lang="en-US" dirty="0"/>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solidFill>
                  <a:prstClr val="black"/>
                </a:solidFill>
              </a:rPr>
              <a:pPr>
                <a:defRPr/>
              </a:pPr>
              <a:t>40</a:t>
            </a:fld>
            <a:endParaRPr lang="en-US">
              <a:solidFill>
                <a:prstClr val="black"/>
              </a:solidFill>
            </a:endParaRPr>
          </a:p>
        </p:txBody>
      </p:sp>
    </p:spTree>
    <p:extLst>
      <p:ext uri="{BB962C8B-B14F-4D97-AF65-F5344CB8AC3E}">
        <p14:creationId xmlns:p14="http://schemas.microsoft.com/office/powerpoint/2010/main" val="39021157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findings illustrate the complexities of iron cycling in the Southern Ocean,</a:t>
            </a:r>
            <a:r>
              <a:rPr lang="en-US" baseline="0" dirty="0" smtClean="0"/>
              <a:t> </a:t>
            </a:r>
            <a:r>
              <a:rPr lang="en-US" dirty="0" smtClean="0"/>
              <a:t>highlighting the heterogeneity of the underlying processes along the Antarctic continental</a:t>
            </a:r>
            <a:r>
              <a:rPr lang="en-US" baseline="0" dirty="0" smtClean="0"/>
              <a:t> </a:t>
            </a:r>
            <a:r>
              <a:rPr lang="en-US" dirty="0" smtClean="0"/>
              <a:t>margin. </a:t>
            </a:r>
          </a:p>
          <a:p>
            <a:endParaRPr lang="en-US" dirty="0" smtClean="0"/>
          </a:p>
          <a:p>
            <a:r>
              <a:rPr lang="en-US" dirty="0" smtClean="0"/>
              <a:t>Explicit representation of these complexities will be necessary in order to understand</a:t>
            </a:r>
            <a:r>
              <a:rPr lang="en-US" baseline="0" dirty="0" smtClean="0"/>
              <a:t> </a:t>
            </a:r>
            <a:r>
              <a:rPr lang="en-US" dirty="0" smtClean="0"/>
              <a:t>how a changing climate will affect this important ecosystem and its influence on biogeochemical</a:t>
            </a:r>
            <a:r>
              <a:rPr lang="en-US" baseline="0" dirty="0" smtClean="0"/>
              <a:t> </a:t>
            </a:r>
            <a:r>
              <a:rPr lang="en-US" dirty="0" smtClean="0"/>
              <a:t>cycles.</a:t>
            </a:r>
          </a:p>
          <a:p>
            <a:endParaRPr lang="en-US" dirty="0" smtClean="0"/>
          </a:p>
          <a:p>
            <a:endParaRPr lang="en-US" dirty="0" smtClean="0"/>
          </a:p>
          <a:p>
            <a:r>
              <a:rPr lang="en-US" dirty="0" smtClean="0"/>
              <a:t>Atmospheric sources</a:t>
            </a:r>
          </a:p>
          <a:p>
            <a:r>
              <a:rPr lang="en-US" dirty="0" smtClean="0"/>
              <a:t>Extraterrestrial sources</a:t>
            </a:r>
            <a:endParaRPr lang="en-US" dirty="0"/>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solidFill>
                  <a:prstClr val="black"/>
                </a:solidFill>
              </a:rPr>
              <a:pPr>
                <a:defRPr/>
              </a:pPr>
              <a:t>41</a:t>
            </a:fld>
            <a:endParaRPr lang="en-US">
              <a:solidFill>
                <a:prstClr val="black"/>
              </a:solidFill>
            </a:endParaRPr>
          </a:p>
        </p:txBody>
      </p:sp>
    </p:spTree>
    <p:extLst>
      <p:ext uri="{BB962C8B-B14F-4D97-AF65-F5344CB8AC3E}">
        <p14:creationId xmlns:p14="http://schemas.microsoft.com/office/powerpoint/2010/main" val="22589819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pPr>
                <a:defRPr/>
              </a:pPr>
              <a:t>42</a:t>
            </a:fld>
            <a:endParaRPr lang="en-US"/>
          </a:p>
        </p:txBody>
      </p:sp>
    </p:spTree>
    <p:extLst>
      <p:ext uri="{BB962C8B-B14F-4D97-AF65-F5344CB8AC3E}">
        <p14:creationId xmlns:p14="http://schemas.microsoft.com/office/powerpoint/2010/main" val="34902496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pPr>
                <a:defRPr/>
              </a:pPr>
              <a:t>43</a:t>
            </a:fld>
            <a:endParaRPr lang="en-US"/>
          </a:p>
        </p:txBody>
      </p:sp>
    </p:spTree>
    <p:extLst>
      <p:ext uri="{BB962C8B-B14F-4D97-AF65-F5344CB8AC3E}">
        <p14:creationId xmlns:p14="http://schemas.microsoft.com/office/powerpoint/2010/main" val="20807036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34852" indent="-282635" eaLnBrk="0" hangingPunct="0">
              <a:defRPr>
                <a:solidFill>
                  <a:schemeClr val="tx1"/>
                </a:solidFill>
                <a:latin typeface="Arial" charset="0"/>
              </a:defRPr>
            </a:lvl2pPr>
            <a:lvl3pPr marL="1130541" indent="-226108" eaLnBrk="0" hangingPunct="0">
              <a:defRPr>
                <a:solidFill>
                  <a:schemeClr val="tx1"/>
                </a:solidFill>
                <a:latin typeface="Arial" charset="0"/>
              </a:defRPr>
            </a:lvl3pPr>
            <a:lvl4pPr marL="1582758" indent="-226108" eaLnBrk="0" hangingPunct="0">
              <a:defRPr>
                <a:solidFill>
                  <a:schemeClr val="tx1"/>
                </a:solidFill>
                <a:latin typeface="Arial" charset="0"/>
              </a:defRPr>
            </a:lvl4pPr>
            <a:lvl5pPr marL="2034974" indent="-226108" eaLnBrk="0" hangingPunct="0">
              <a:defRPr>
                <a:solidFill>
                  <a:schemeClr val="tx1"/>
                </a:solidFill>
                <a:latin typeface="Arial" charset="0"/>
              </a:defRPr>
            </a:lvl5pPr>
            <a:lvl6pPr marL="2487191" indent="-226108" eaLnBrk="0" fontAlgn="base" hangingPunct="0">
              <a:spcBef>
                <a:spcPct val="0"/>
              </a:spcBef>
              <a:spcAft>
                <a:spcPct val="0"/>
              </a:spcAft>
              <a:defRPr>
                <a:solidFill>
                  <a:schemeClr val="tx1"/>
                </a:solidFill>
                <a:latin typeface="Arial" charset="0"/>
              </a:defRPr>
            </a:lvl6pPr>
            <a:lvl7pPr marL="2939407" indent="-226108" eaLnBrk="0" fontAlgn="base" hangingPunct="0">
              <a:spcBef>
                <a:spcPct val="0"/>
              </a:spcBef>
              <a:spcAft>
                <a:spcPct val="0"/>
              </a:spcAft>
              <a:defRPr>
                <a:solidFill>
                  <a:schemeClr val="tx1"/>
                </a:solidFill>
                <a:latin typeface="Arial" charset="0"/>
              </a:defRPr>
            </a:lvl7pPr>
            <a:lvl8pPr marL="3391624" indent="-226108" eaLnBrk="0" fontAlgn="base" hangingPunct="0">
              <a:spcBef>
                <a:spcPct val="0"/>
              </a:spcBef>
              <a:spcAft>
                <a:spcPct val="0"/>
              </a:spcAft>
              <a:defRPr>
                <a:solidFill>
                  <a:schemeClr val="tx1"/>
                </a:solidFill>
                <a:latin typeface="Arial" charset="0"/>
              </a:defRPr>
            </a:lvl8pPr>
            <a:lvl9pPr marL="3843840" indent="-226108" eaLnBrk="0" fontAlgn="base" hangingPunct="0">
              <a:spcBef>
                <a:spcPct val="0"/>
              </a:spcBef>
              <a:spcAft>
                <a:spcPct val="0"/>
              </a:spcAft>
              <a:defRPr>
                <a:solidFill>
                  <a:schemeClr val="tx1"/>
                </a:solidFill>
                <a:latin typeface="Arial" charset="0"/>
              </a:defRPr>
            </a:lvl9pPr>
          </a:lstStyle>
          <a:p>
            <a:pPr eaLnBrk="1" hangingPunct="1"/>
            <a:fld id="{72BAD2AD-222E-4DE9-A291-91CE1C27ABDA}" type="slidenum">
              <a:rPr lang="en-US" smtClean="0"/>
              <a:pPr eaLnBrk="1" hangingPunct="1"/>
              <a:t>4</a:t>
            </a:fld>
            <a:endParaRPr lang="en-US" smtClean="0"/>
          </a:p>
        </p:txBody>
      </p:sp>
      <p:sp>
        <p:nvSpPr>
          <p:cNvPr id="4505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pPr>
                <a:defRPr/>
              </a:pPr>
              <a:t>5</a:t>
            </a:fld>
            <a:endParaRPr lang="en-US"/>
          </a:p>
        </p:txBody>
      </p:sp>
    </p:spTree>
    <p:extLst>
      <p:ext uri="{BB962C8B-B14F-4D97-AF65-F5344CB8AC3E}">
        <p14:creationId xmlns:p14="http://schemas.microsoft.com/office/powerpoint/2010/main" val="34902496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pPr>
                <a:defRPr/>
              </a:pPr>
              <a:t>6</a:t>
            </a:fld>
            <a:endParaRPr lang="en-US"/>
          </a:p>
        </p:txBody>
      </p:sp>
    </p:spTree>
    <p:extLst>
      <p:ext uri="{BB962C8B-B14F-4D97-AF65-F5344CB8AC3E}">
        <p14:creationId xmlns:p14="http://schemas.microsoft.com/office/powerpoint/2010/main" val="18114777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pPr>
                <a:defRPr/>
              </a:pPr>
              <a:t>7</a:t>
            </a:fld>
            <a:endParaRPr lang="en-US"/>
          </a:p>
        </p:txBody>
      </p:sp>
    </p:spTree>
    <p:extLst>
      <p:ext uri="{BB962C8B-B14F-4D97-AF65-F5344CB8AC3E}">
        <p14:creationId xmlns:p14="http://schemas.microsoft.com/office/powerpoint/2010/main" val="5398151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53" eaLnBrk="0" hangingPunct="0">
              <a:defRPr sz="2400" b="1">
                <a:solidFill>
                  <a:schemeClr val="tx1"/>
                </a:solidFill>
                <a:latin typeface="Arial" charset="0"/>
              </a:defRPr>
            </a:lvl1pPr>
            <a:lvl2pPr marL="747556" indent="-287522" defTabSz="929653" eaLnBrk="0" hangingPunct="0">
              <a:defRPr sz="2400" b="1">
                <a:solidFill>
                  <a:schemeClr val="tx1"/>
                </a:solidFill>
                <a:latin typeface="Arial" charset="0"/>
              </a:defRPr>
            </a:lvl2pPr>
            <a:lvl3pPr marL="1150087" indent="-230017" defTabSz="929653" eaLnBrk="0" hangingPunct="0">
              <a:defRPr sz="2400" b="1">
                <a:solidFill>
                  <a:schemeClr val="tx1"/>
                </a:solidFill>
                <a:latin typeface="Arial" charset="0"/>
              </a:defRPr>
            </a:lvl3pPr>
            <a:lvl4pPr marL="1610121" indent="-230017" defTabSz="929653" eaLnBrk="0" hangingPunct="0">
              <a:defRPr sz="2400" b="1">
                <a:solidFill>
                  <a:schemeClr val="tx1"/>
                </a:solidFill>
                <a:latin typeface="Arial" charset="0"/>
              </a:defRPr>
            </a:lvl4pPr>
            <a:lvl5pPr marL="2070156" indent="-230017" defTabSz="929653" eaLnBrk="0" hangingPunct="0">
              <a:defRPr sz="2400" b="1">
                <a:solidFill>
                  <a:schemeClr val="tx1"/>
                </a:solidFill>
                <a:latin typeface="Arial" charset="0"/>
              </a:defRPr>
            </a:lvl5pPr>
            <a:lvl6pPr marL="2530191" indent="-230017" defTabSz="929653" eaLnBrk="0" fontAlgn="base" hangingPunct="0">
              <a:spcBef>
                <a:spcPct val="0"/>
              </a:spcBef>
              <a:spcAft>
                <a:spcPct val="0"/>
              </a:spcAft>
              <a:defRPr sz="2400" b="1">
                <a:solidFill>
                  <a:schemeClr val="tx1"/>
                </a:solidFill>
                <a:latin typeface="Arial" charset="0"/>
              </a:defRPr>
            </a:lvl6pPr>
            <a:lvl7pPr marL="2990225" indent="-230017" defTabSz="929653" eaLnBrk="0" fontAlgn="base" hangingPunct="0">
              <a:spcBef>
                <a:spcPct val="0"/>
              </a:spcBef>
              <a:spcAft>
                <a:spcPct val="0"/>
              </a:spcAft>
              <a:defRPr sz="2400" b="1">
                <a:solidFill>
                  <a:schemeClr val="tx1"/>
                </a:solidFill>
                <a:latin typeface="Arial" charset="0"/>
              </a:defRPr>
            </a:lvl7pPr>
            <a:lvl8pPr marL="3450260" indent="-230017" defTabSz="929653" eaLnBrk="0" fontAlgn="base" hangingPunct="0">
              <a:spcBef>
                <a:spcPct val="0"/>
              </a:spcBef>
              <a:spcAft>
                <a:spcPct val="0"/>
              </a:spcAft>
              <a:defRPr sz="2400" b="1">
                <a:solidFill>
                  <a:schemeClr val="tx1"/>
                </a:solidFill>
                <a:latin typeface="Arial" charset="0"/>
              </a:defRPr>
            </a:lvl8pPr>
            <a:lvl9pPr marL="3910294" indent="-230017" defTabSz="929653" eaLnBrk="0" fontAlgn="base" hangingPunct="0">
              <a:spcBef>
                <a:spcPct val="0"/>
              </a:spcBef>
              <a:spcAft>
                <a:spcPct val="0"/>
              </a:spcAft>
              <a:defRPr sz="2400" b="1">
                <a:solidFill>
                  <a:schemeClr val="tx1"/>
                </a:solidFill>
                <a:latin typeface="Arial" charset="0"/>
              </a:defRPr>
            </a:lvl9pPr>
          </a:lstStyle>
          <a:p>
            <a:pPr eaLnBrk="1" hangingPunct="1"/>
            <a:fld id="{45215106-05C1-4409-902B-6A7230E2D560}" type="slidenum">
              <a:rPr lang="en-US" sz="1200">
                <a:solidFill>
                  <a:srgbClr val="000000"/>
                </a:solidFill>
              </a:rPr>
              <a:pPr eaLnBrk="1" hangingPunct="1"/>
              <a:t>8</a:t>
            </a:fld>
            <a:endParaRPr lang="en-US" sz="1200">
              <a:solidFill>
                <a:srgbClr val="000000"/>
              </a:solidFill>
            </a:endParaRPr>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Slope current visible in ice flow</a:t>
            </a:r>
          </a:p>
          <a:p>
            <a:pPr eaLnBrk="1" hangingPunct="1"/>
            <a:r>
              <a:rPr lang="en-US" dirty="0" smtClean="0"/>
              <a:t>Bifurcation feed</a:t>
            </a:r>
            <a:r>
              <a:rPr lang="en-US" baseline="0" dirty="0" smtClean="0"/>
              <a:t>s cold and fresh coastal current</a:t>
            </a:r>
          </a:p>
          <a:p>
            <a:pPr eaLnBrk="1" hangingPunct="1"/>
            <a:r>
              <a:rPr lang="en-US" baseline="0" dirty="0" smtClean="0"/>
              <a:t>Water gets saltier toward the west; Ross Sea is the most active sea ice factory around Antarctica, exporting fresh water as ice and leaving the salt behind.</a:t>
            </a:r>
          </a:p>
          <a:p>
            <a:pPr eaLnBrk="1" hangingPunct="1"/>
            <a:endParaRPr lang="en-US" baseline="0" dirty="0" smtClean="0"/>
          </a:p>
          <a:p>
            <a:pPr eaLnBrk="1" hangingPunct="1"/>
            <a:r>
              <a:rPr lang="en-US" baseline="0" dirty="0" smtClean="0"/>
              <a:t>Deep water formation through the troughs, typically exits on the western side.</a:t>
            </a:r>
          </a:p>
          <a:p>
            <a:pPr eaLnBrk="1" hangingPunct="1"/>
            <a:endParaRPr lang="en-US" baseline="0" dirty="0" smtClean="0"/>
          </a:p>
          <a:p>
            <a:pPr eaLnBrk="1" hangingPunct="1"/>
            <a:r>
              <a:rPr lang="en-US" baseline="0" dirty="0" smtClean="0"/>
              <a:t>CDW penetration typically on the eastern side; mixing leads to CDW</a:t>
            </a:r>
          </a:p>
          <a:p>
            <a:pPr eaLnBrk="1" hangingPunct="1"/>
            <a:endParaRPr lang="en-US" baseline="0" dirty="0" smtClean="0"/>
          </a:p>
          <a:p>
            <a:pPr eaLnBrk="1" hangingPunct="1"/>
            <a:r>
              <a:rPr lang="en-US" baseline="0" dirty="0" smtClean="0"/>
              <a:t>Warm, salty, nutrient, Fe rich water, important to physics and biology.</a:t>
            </a:r>
            <a:endParaRPr lang="en-US"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Freezing</a:t>
            </a:r>
            <a:r>
              <a:rPr lang="en-US" baseline="0" dirty="0" smtClean="0"/>
              <a:t> point at the surface with S=35.0</a:t>
            </a:r>
            <a:endParaRPr lang="en-US" dirty="0"/>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pPr>
                <a:defRPr/>
              </a:pPr>
              <a:t>9</a:t>
            </a:fld>
            <a:endParaRPr lang="en-US"/>
          </a:p>
        </p:txBody>
      </p:sp>
    </p:spTree>
    <p:extLst>
      <p:ext uri="{BB962C8B-B14F-4D97-AF65-F5344CB8AC3E}">
        <p14:creationId xmlns:p14="http://schemas.microsoft.com/office/powerpoint/2010/main" val="41641611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A703B6B-CBA5-4BBA-9A8C-8B23EA9A5DFC}" type="slidenum">
              <a:rPr lang="en-US"/>
              <a:pPr>
                <a:defRPr/>
              </a:pPr>
              <a:t>‹#›</a:t>
            </a:fld>
            <a:endParaRPr lang="en-US"/>
          </a:p>
        </p:txBody>
      </p:sp>
    </p:spTree>
    <p:extLst>
      <p:ext uri="{BB962C8B-B14F-4D97-AF65-F5344CB8AC3E}">
        <p14:creationId xmlns:p14="http://schemas.microsoft.com/office/powerpoint/2010/main" val="7775020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5C1D543-EFE0-4819-A460-7A60292D98FE}" type="slidenum">
              <a:rPr lang="en-US"/>
              <a:pPr>
                <a:defRPr/>
              </a:pPr>
              <a:t>‹#›</a:t>
            </a:fld>
            <a:endParaRPr lang="en-US"/>
          </a:p>
        </p:txBody>
      </p:sp>
    </p:spTree>
    <p:extLst>
      <p:ext uri="{BB962C8B-B14F-4D97-AF65-F5344CB8AC3E}">
        <p14:creationId xmlns:p14="http://schemas.microsoft.com/office/powerpoint/2010/main" val="36662563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AB7A214-B252-4A6B-8C08-F734C86FB35C}" type="slidenum">
              <a:rPr lang="en-US"/>
              <a:pPr>
                <a:defRPr/>
              </a:pPr>
              <a:t>‹#›</a:t>
            </a:fld>
            <a:endParaRPr lang="en-US"/>
          </a:p>
        </p:txBody>
      </p:sp>
    </p:spTree>
    <p:extLst>
      <p:ext uri="{BB962C8B-B14F-4D97-AF65-F5344CB8AC3E}">
        <p14:creationId xmlns:p14="http://schemas.microsoft.com/office/powerpoint/2010/main" val="6249948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1FE65DB2-2FF6-4560-AF81-70055A185464}" type="datetime1">
              <a:rPr lang="zh-CN" altLang="en-US" smtClean="0">
                <a:solidFill>
                  <a:prstClr val="black">
                    <a:tint val="75000"/>
                  </a:prstClr>
                </a:solidFill>
              </a:rPr>
              <a:pPr/>
              <a:t>2016/2/12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204039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3DA07E7F-8706-4C86-A842-12A2AE2AFDE9}" type="datetime1">
              <a:rPr lang="zh-CN" altLang="en-US" smtClean="0">
                <a:solidFill>
                  <a:prstClr val="black">
                    <a:tint val="75000"/>
                  </a:prstClr>
                </a:solidFill>
              </a:rPr>
              <a:pPr/>
              <a:t>2016/2/12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327448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EC15FB00-2444-4D72-B5CC-3CA64DA97B30}" type="datetime1">
              <a:rPr lang="zh-CN" altLang="en-US" smtClean="0">
                <a:solidFill>
                  <a:prstClr val="black">
                    <a:tint val="75000"/>
                  </a:prstClr>
                </a:solidFill>
              </a:rPr>
              <a:pPr/>
              <a:t>2016/2/12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717025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BBD80F1F-7947-47F3-935B-EB859C02E905}" type="datetime1">
              <a:rPr lang="zh-CN" altLang="en-US" smtClean="0">
                <a:solidFill>
                  <a:prstClr val="black">
                    <a:tint val="75000"/>
                  </a:prstClr>
                </a:solidFill>
              </a:rPr>
              <a:pPr/>
              <a:t>2016/2/12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846326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40B293B3-5E66-4B0D-BF81-A31D8F552106}" type="datetime1">
              <a:rPr lang="zh-CN" altLang="en-US" smtClean="0">
                <a:solidFill>
                  <a:prstClr val="black">
                    <a:tint val="75000"/>
                  </a:prstClr>
                </a:solidFill>
              </a:rPr>
              <a:pPr/>
              <a:t>2016/2/12</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11581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66F69975-8170-438E-A588-1F25AB521B76}" type="datetime1">
              <a:rPr lang="zh-CN" altLang="en-US" smtClean="0">
                <a:solidFill>
                  <a:prstClr val="black">
                    <a:tint val="75000"/>
                  </a:prstClr>
                </a:solidFill>
              </a:rPr>
              <a:pPr/>
              <a:t>2016/2/12</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775564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45AA86B-CF44-4074-BFB1-EA057FA2716F}" type="datetime1">
              <a:rPr lang="zh-CN" altLang="en-US" smtClean="0">
                <a:solidFill>
                  <a:prstClr val="black">
                    <a:tint val="75000"/>
                  </a:prstClr>
                </a:solidFill>
              </a:rPr>
              <a:pPr/>
              <a:t>2016/2/12</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396323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8648B58E-97AB-41CF-996D-21AAA261798B}" type="datetime1">
              <a:rPr lang="zh-CN" altLang="en-US" smtClean="0">
                <a:solidFill>
                  <a:prstClr val="black">
                    <a:tint val="75000"/>
                  </a:prstClr>
                </a:solidFill>
              </a:rPr>
              <a:pPr/>
              <a:t>2016/2/12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569080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12E480-12B7-4713-89ED-39F2DF4A7DE7}" type="slidenum">
              <a:rPr lang="en-US"/>
              <a:pPr>
                <a:defRPr/>
              </a:pPr>
              <a:t>‹#›</a:t>
            </a:fld>
            <a:endParaRPr lang="en-US"/>
          </a:p>
        </p:txBody>
      </p:sp>
    </p:spTree>
    <p:extLst>
      <p:ext uri="{BB962C8B-B14F-4D97-AF65-F5344CB8AC3E}">
        <p14:creationId xmlns:p14="http://schemas.microsoft.com/office/powerpoint/2010/main" val="6048852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B5E8B823-76CC-4139-9D63-6A1FB4AE2133}" type="datetime1">
              <a:rPr lang="zh-CN" altLang="en-US" smtClean="0">
                <a:solidFill>
                  <a:prstClr val="black">
                    <a:tint val="75000"/>
                  </a:prstClr>
                </a:solidFill>
              </a:rPr>
              <a:pPr/>
              <a:t>2016/2/12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098365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BB492435-CF9C-4EC2-B8EA-3B0E4D2A43DA}" type="datetime1">
              <a:rPr lang="zh-CN" altLang="en-US" smtClean="0">
                <a:solidFill>
                  <a:prstClr val="black">
                    <a:tint val="75000"/>
                  </a:prstClr>
                </a:solidFill>
              </a:rPr>
              <a:pPr/>
              <a:t>2016/2/12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751500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0B6253CE-12A2-49B1-AF5D-0A8BA4382AF6}" type="datetime1">
              <a:rPr lang="zh-CN" altLang="en-US" smtClean="0">
                <a:solidFill>
                  <a:prstClr val="black">
                    <a:tint val="75000"/>
                  </a:prstClr>
                </a:solidFill>
              </a:rPr>
              <a:pPr/>
              <a:t>2016/2/12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481039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D1CF037-E5D3-4809-B7F1-89699FB59C51}" type="slidenum">
              <a:rPr lang="en-US"/>
              <a:pPr>
                <a:defRPr/>
              </a:pPr>
              <a:t>‹#›</a:t>
            </a:fld>
            <a:endParaRPr lang="en-US"/>
          </a:p>
        </p:txBody>
      </p:sp>
    </p:spTree>
    <p:extLst>
      <p:ext uri="{BB962C8B-B14F-4D97-AF65-F5344CB8AC3E}">
        <p14:creationId xmlns:p14="http://schemas.microsoft.com/office/powerpoint/2010/main" val="32389628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FCB0A9F-4D2D-48CB-A671-A5BE5C0233F4}" type="slidenum">
              <a:rPr lang="en-US"/>
              <a:pPr>
                <a:defRPr/>
              </a:pPr>
              <a:t>‹#›</a:t>
            </a:fld>
            <a:endParaRPr lang="en-US"/>
          </a:p>
        </p:txBody>
      </p:sp>
    </p:spTree>
    <p:extLst>
      <p:ext uri="{BB962C8B-B14F-4D97-AF65-F5344CB8AC3E}">
        <p14:creationId xmlns:p14="http://schemas.microsoft.com/office/powerpoint/2010/main" val="42014015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7836C7C-3AF2-4B2E-B9D7-F1BDDFC72BC4}" type="slidenum">
              <a:rPr lang="en-US"/>
              <a:pPr>
                <a:defRPr/>
              </a:pPr>
              <a:t>‹#›</a:t>
            </a:fld>
            <a:endParaRPr lang="en-US"/>
          </a:p>
        </p:txBody>
      </p:sp>
    </p:spTree>
    <p:extLst>
      <p:ext uri="{BB962C8B-B14F-4D97-AF65-F5344CB8AC3E}">
        <p14:creationId xmlns:p14="http://schemas.microsoft.com/office/powerpoint/2010/main" val="29924910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6A13A52-A3CF-4F9E-910F-AF8AC50E0AC1}" type="slidenum">
              <a:rPr lang="en-US"/>
              <a:pPr>
                <a:defRPr/>
              </a:pPr>
              <a:t>‹#›</a:t>
            </a:fld>
            <a:endParaRPr lang="en-US"/>
          </a:p>
        </p:txBody>
      </p:sp>
    </p:spTree>
    <p:extLst>
      <p:ext uri="{BB962C8B-B14F-4D97-AF65-F5344CB8AC3E}">
        <p14:creationId xmlns:p14="http://schemas.microsoft.com/office/powerpoint/2010/main" val="1443362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19218FB-9443-4CA3-A911-C0754570490F}" type="slidenum">
              <a:rPr lang="en-US"/>
              <a:pPr>
                <a:defRPr/>
              </a:pPr>
              <a:t>‹#›</a:t>
            </a:fld>
            <a:endParaRPr lang="en-US"/>
          </a:p>
        </p:txBody>
      </p:sp>
    </p:spTree>
    <p:extLst>
      <p:ext uri="{BB962C8B-B14F-4D97-AF65-F5344CB8AC3E}">
        <p14:creationId xmlns:p14="http://schemas.microsoft.com/office/powerpoint/2010/main" val="36339064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34B974C-E6F9-4E58-9116-DCE8F84E59B8}" type="slidenum">
              <a:rPr lang="en-US"/>
              <a:pPr>
                <a:defRPr/>
              </a:pPr>
              <a:t>‹#›</a:t>
            </a:fld>
            <a:endParaRPr lang="en-US"/>
          </a:p>
        </p:txBody>
      </p:sp>
    </p:spTree>
    <p:extLst>
      <p:ext uri="{BB962C8B-B14F-4D97-AF65-F5344CB8AC3E}">
        <p14:creationId xmlns:p14="http://schemas.microsoft.com/office/powerpoint/2010/main" val="93467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8AB5CB3-0068-41BC-9F3D-198086BBB257}" type="slidenum">
              <a:rPr lang="en-US"/>
              <a:pPr>
                <a:defRPr/>
              </a:pPr>
              <a:t>‹#›</a:t>
            </a:fld>
            <a:endParaRPr lang="en-US"/>
          </a:p>
        </p:txBody>
      </p:sp>
    </p:spTree>
    <p:extLst>
      <p:ext uri="{BB962C8B-B14F-4D97-AF65-F5344CB8AC3E}">
        <p14:creationId xmlns:p14="http://schemas.microsoft.com/office/powerpoint/2010/main" val="28480160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9A5916FB-F808-49B5-9283-C2F17A87C57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BB1CF154-359F-42CE-B013-CE2B62913A4B}" type="datetime1">
              <a:rPr lang="zh-CN" altLang="en-US" smtClean="0">
                <a:solidFill>
                  <a:prstClr val="black">
                    <a:tint val="75000"/>
                  </a:prstClr>
                </a:solidFill>
                <a:latin typeface="Calibri"/>
              </a:rPr>
              <a:pPr fontAlgn="auto">
                <a:spcBef>
                  <a:spcPts val="0"/>
                </a:spcBef>
                <a:spcAft>
                  <a:spcPts val="0"/>
                </a:spcAft>
              </a:pPr>
              <a:t>2016/2/12</a:t>
            </a:fld>
            <a:endParaRPr lang="zh-CN" altLang="en-US">
              <a:solidFill>
                <a:prstClr val="black">
                  <a:tint val="75000"/>
                </a:prstClr>
              </a:solidFill>
              <a:latin typeface="Calibri"/>
            </a:endParaRPr>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zh-CN" altLang="en-US">
              <a:solidFill>
                <a:prstClr val="black">
                  <a:tint val="75000"/>
                </a:prstClr>
              </a:solidFill>
              <a:latin typeface="Calibri"/>
            </a:endParaRPr>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0C913308-F349-4B6D-A68A-DD1791B4A57B}" type="slidenum">
              <a:rPr lang="zh-CN" altLang="en-US" smtClean="0">
                <a:solidFill>
                  <a:prstClr val="black">
                    <a:tint val="75000"/>
                  </a:prstClr>
                </a:solidFill>
                <a:latin typeface="Calibri"/>
              </a:rPr>
              <a:pPr fontAlgn="auto">
                <a:spcBef>
                  <a:spcPts val="0"/>
                </a:spcBef>
                <a:spcAft>
                  <a:spcPts val="0"/>
                </a:spcAft>
              </a:pPr>
              <a:t>‹#›</a:t>
            </a:fld>
            <a:endParaRPr lang="zh-CN" altLang="en-US">
              <a:solidFill>
                <a:prstClr val="black">
                  <a:tint val="75000"/>
                </a:prstClr>
              </a:solidFill>
              <a:latin typeface="Calibri"/>
            </a:endParaRPr>
          </a:p>
        </p:txBody>
      </p:sp>
    </p:spTree>
    <p:extLst>
      <p:ext uri="{BB962C8B-B14F-4D97-AF65-F5344CB8AC3E}">
        <p14:creationId xmlns:p14="http://schemas.microsoft.com/office/powerpoint/2010/main" val="4022750137"/>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tiff"/><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2.xml"/><Relationship Id="rId7" Type="http://schemas.openxmlformats.org/officeDocument/2006/relationships/image" Target="../media/image7.e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6.emf"/><Relationship Id="rId4" Type="http://schemas.openxmlformats.org/officeDocument/2006/relationships/oleObject" Target="../embeddings/oleObject1.bin"/><Relationship Id="rId9" Type="http://schemas.openxmlformats.org/officeDocument/2006/relationships/image" Target="../media/image8.emf"/></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9.jp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33.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10.emf"/><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5.bin"/><Relationship Id="rId5" Type="http://schemas.openxmlformats.org/officeDocument/2006/relationships/image" Target="../media/image9.emf"/><Relationship Id="rId4" Type="http://schemas.openxmlformats.org/officeDocument/2006/relationships/oleObject" Target="../embeddings/oleObject4.bin"/></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160.png"/><Relationship Id="rId5" Type="http://schemas.openxmlformats.org/officeDocument/2006/relationships/image" Target="../media/image15.png"/><Relationship Id="rId4" Type="http://schemas.openxmlformats.org/officeDocument/2006/relationships/image" Target="../media/image140.png"/></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20.PNG"/></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160.png"/><Relationship Id="rId5" Type="http://schemas.openxmlformats.org/officeDocument/2006/relationships/image" Target="../media/image15.png"/><Relationship Id="rId4" Type="http://schemas.openxmlformats.org/officeDocument/2006/relationships/image" Target="../media/image140.png"/></Relationships>
</file>

<file path=ppt/slides/_rels/slide35.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30.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150.png"/><Relationship Id="rId4" Type="http://schemas.openxmlformats.org/officeDocument/2006/relationships/image" Target="../media/image440.png"/></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12.emf"/><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oleObject7.bin"/><Relationship Id="rId5" Type="http://schemas.openxmlformats.org/officeDocument/2006/relationships/image" Target="../media/image11.emf"/><Relationship Id="rId4" Type="http://schemas.openxmlformats.org/officeDocument/2006/relationships/oleObject" Target="../embeddings/oleObject6.bin"/></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5.wm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16.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5617" b="30382"/>
          <a:stretch/>
        </p:blipFill>
        <p:spPr>
          <a:xfrm>
            <a:off x="0" y="447755"/>
            <a:ext cx="3661017" cy="3514645"/>
          </a:xfrm>
          <a:prstGeom prst="rect">
            <a:avLst/>
          </a:prstGeom>
        </p:spPr>
      </p:pic>
      <p:pic>
        <p:nvPicPr>
          <p:cNvPr id="4" name="Picture 3"/>
          <p:cNvPicPr>
            <a:picLocks noChangeAspect="1"/>
          </p:cNvPicPr>
          <p:nvPr/>
        </p:nvPicPr>
        <p:blipFill>
          <a:blip r:embed="rId4"/>
          <a:stretch>
            <a:fillRect/>
          </a:stretch>
        </p:blipFill>
        <p:spPr>
          <a:xfrm>
            <a:off x="1531135" y="4267200"/>
            <a:ext cx="6165065" cy="2468880"/>
          </a:xfrm>
          <a:prstGeom prst="rect">
            <a:avLst/>
          </a:prstGeom>
        </p:spPr>
      </p:pic>
      <p:sp>
        <p:nvSpPr>
          <p:cNvPr id="6" name="TextBox 5"/>
          <p:cNvSpPr txBox="1"/>
          <p:nvPr/>
        </p:nvSpPr>
        <p:spPr>
          <a:xfrm>
            <a:off x="3276600" y="1730276"/>
            <a:ext cx="5864106" cy="2308324"/>
          </a:xfrm>
          <a:prstGeom prst="rect">
            <a:avLst/>
          </a:prstGeom>
          <a:noFill/>
        </p:spPr>
        <p:txBody>
          <a:bodyPr wrap="none" rtlCol="0">
            <a:spAutoFit/>
          </a:bodyPr>
          <a:lstStyle/>
          <a:p>
            <a:r>
              <a:rPr lang="en-US" sz="2400" dirty="0" smtClean="0"/>
              <a:t>WHOI	   Dennis </a:t>
            </a:r>
            <a:r>
              <a:rPr lang="en-US" sz="2400" dirty="0"/>
              <a:t>McGillicuddy</a:t>
            </a:r>
          </a:p>
          <a:p>
            <a:r>
              <a:rPr lang="en-US" sz="2400" dirty="0" smtClean="0"/>
              <a:t>ODU	   Peter </a:t>
            </a:r>
            <a:r>
              <a:rPr lang="en-US" sz="2400" dirty="0" err="1" smtClean="0"/>
              <a:t>Sedwick</a:t>
            </a:r>
            <a:r>
              <a:rPr lang="en-US" sz="2400" dirty="0" smtClean="0"/>
              <a:t>, Eileen </a:t>
            </a:r>
            <a:r>
              <a:rPr lang="en-US" sz="2400" dirty="0"/>
              <a:t>Hofmann, </a:t>
            </a:r>
            <a:endParaRPr lang="en-US" sz="2400" dirty="0" smtClean="0"/>
          </a:p>
          <a:p>
            <a:r>
              <a:rPr lang="en-US" sz="2400" dirty="0"/>
              <a:t>	</a:t>
            </a:r>
            <a:r>
              <a:rPr lang="en-US" sz="2400" dirty="0" smtClean="0"/>
              <a:t>   John </a:t>
            </a:r>
            <a:r>
              <a:rPr lang="en-US" sz="2400" dirty="0" err="1"/>
              <a:t>Klinck</a:t>
            </a:r>
            <a:r>
              <a:rPr lang="en-US" sz="2400" dirty="0"/>
              <a:t>, </a:t>
            </a:r>
            <a:r>
              <a:rPr lang="en-US" sz="2400" dirty="0" smtClean="0"/>
              <a:t>Mike </a:t>
            </a:r>
            <a:r>
              <a:rPr lang="en-US" sz="2400" dirty="0" err="1"/>
              <a:t>Dinniman</a:t>
            </a:r>
            <a:endParaRPr lang="en-US" sz="2400" dirty="0"/>
          </a:p>
          <a:p>
            <a:r>
              <a:rPr lang="en-US" sz="2400" dirty="0"/>
              <a:t>VIMS 	</a:t>
            </a:r>
            <a:r>
              <a:rPr lang="en-US" sz="2400" dirty="0" smtClean="0"/>
              <a:t>   Walker </a:t>
            </a:r>
            <a:r>
              <a:rPr lang="en-US" sz="2400" dirty="0"/>
              <a:t>Smith</a:t>
            </a:r>
          </a:p>
          <a:p>
            <a:r>
              <a:rPr lang="en-US" sz="2400" dirty="0"/>
              <a:t>NOCS </a:t>
            </a:r>
            <a:r>
              <a:rPr lang="en-US" sz="2400" dirty="0" smtClean="0"/>
              <a:t>  Tom </a:t>
            </a:r>
            <a:r>
              <a:rPr lang="en-US" sz="2400" dirty="0" err="1"/>
              <a:t>Bibby</a:t>
            </a:r>
            <a:endParaRPr lang="en-US" sz="2400" dirty="0"/>
          </a:p>
          <a:p>
            <a:r>
              <a:rPr lang="en-US" sz="2400" dirty="0"/>
              <a:t>BIO 	 </a:t>
            </a:r>
            <a:r>
              <a:rPr lang="en-US" sz="2400" dirty="0" smtClean="0"/>
              <a:t>  Blair </a:t>
            </a:r>
            <a:r>
              <a:rPr lang="en-US" sz="2400" dirty="0" err="1"/>
              <a:t>Greenan</a:t>
            </a:r>
            <a:r>
              <a:rPr lang="en-US" sz="2400" dirty="0"/>
              <a:t> </a:t>
            </a:r>
          </a:p>
        </p:txBody>
      </p:sp>
      <p:sp>
        <p:nvSpPr>
          <p:cNvPr id="7" name="Title 6"/>
          <p:cNvSpPr>
            <a:spLocks noGrp="1"/>
          </p:cNvSpPr>
          <p:nvPr>
            <p:ph type="title" idx="4294967295"/>
          </p:nvPr>
        </p:nvSpPr>
        <p:spPr>
          <a:xfrm>
            <a:off x="3207915" y="0"/>
            <a:ext cx="5936085" cy="1706562"/>
          </a:xfrm>
        </p:spPr>
        <p:txBody>
          <a:bodyPr/>
          <a:lstStyle/>
          <a:p>
            <a:r>
              <a:rPr lang="en-US" sz="3600" dirty="0" smtClean="0"/>
              <a:t>Processes Regulating Iron Supply at</a:t>
            </a:r>
            <a:r>
              <a:rPr lang="en-US" sz="3600" baseline="0" dirty="0" smtClean="0"/>
              <a:t> the Mesoscale</a:t>
            </a:r>
            <a:endParaRPr lang="en-US" sz="3600" dirty="0"/>
          </a:p>
        </p:txBody>
      </p:sp>
      <p:grpSp>
        <p:nvGrpSpPr>
          <p:cNvPr id="23" name="Group 22"/>
          <p:cNvGrpSpPr/>
          <p:nvPr/>
        </p:nvGrpSpPr>
        <p:grpSpPr>
          <a:xfrm>
            <a:off x="1686065" y="4676001"/>
            <a:ext cx="6086335" cy="2105799"/>
            <a:chOff x="1686065" y="4676001"/>
            <a:chExt cx="6086335" cy="2105799"/>
          </a:xfrm>
        </p:grpSpPr>
        <p:sp>
          <p:nvSpPr>
            <p:cNvPr id="2" name="Oval 1"/>
            <p:cNvSpPr/>
            <p:nvPr/>
          </p:nvSpPr>
          <p:spPr>
            <a:xfrm>
              <a:off x="1736810" y="4953000"/>
              <a:ext cx="228600" cy="304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686065" y="4724400"/>
              <a:ext cx="904735" cy="276999"/>
            </a:xfrm>
            <a:prstGeom prst="rect">
              <a:avLst/>
            </a:prstGeom>
            <a:noFill/>
          </p:spPr>
          <p:txBody>
            <a:bodyPr wrap="none" rtlCol="0">
              <a:spAutoFit/>
            </a:bodyPr>
            <a:lstStyle/>
            <a:p>
              <a:r>
                <a:rPr lang="en-US" sz="1200" dirty="0" smtClean="0"/>
                <a:t>Yours truly</a:t>
              </a:r>
              <a:endParaRPr lang="en-US" sz="1200" dirty="0"/>
            </a:p>
          </p:txBody>
        </p:sp>
        <p:sp>
          <p:nvSpPr>
            <p:cNvPr id="9" name="Oval 8"/>
            <p:cNvSpPr/>
            <p:nvPr/>
          </p:nvSpPr>
          <p:spPr>
            <a:xfrm>
              <a:off x="2883319" y="5405885"/>
              <a:ext cx="228600" cy="304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7382779" y="4953000"/>
              <a:ext cx="228600" cy="304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5867400" y="4967854"/>
              <a:ext cx="228600" cy="304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6819895" y="4676001"/>
              <a:ext cx="952505" cy="276999"/>
            </a:xfrm>
            <a:prstGeom prst="rect">
              <a:avLst/>
            </a:prstGeom>
            <a:noFill/>
          </p:spPr>
          <p:txBody>
            <a:bodyPr wrap="none" rtlCol="0">
              <a:spAutoFit/>
            </a:bodyPr>
            <a:lstStyle/>
            <a:p>
              <a:r>
                <a:rPr lang="en-US" sz="1200" dirty="0" smtClean="0"/>
                <a:t>Josh Eaton</a:t>
              </a:r>
              <a:endParaRPr lang="en-US" sz="1200" dirty="0"/>
            </a:p>
          </p:txBody>
        </p:sp>
        <p:sp>
          <p:nvSpPr>
            <p:cNvPr id="17" name="TextBox 16"/>
            <p:cNvSpPr txBox="1"/>
            <p:nvPr/>
          </p:nvSpPr>
          <p:spPr>
            <a:xfrm>
              <a:off x="5361848" y="4676001"/>
              <a:ext cx="1191352" cy="276999"/>
            </a:xfrm>
            <a:prstGeom prst="rect">
              <a:avLst/>
            </a:prstGeom>
            <a:noFill/>
          </p:spPr>
          <p:txBody>
            <a:bodyPr wrap="none" rtlCol="0">
              <a:spAutoFit/>
            </a:bodyPr>
            <a:lstStyle/>
            <a:p>
              <a:r>
                <a:rPr lang="en-US" sz="1200" dirty="0" smtClean="0"/>
                <a:t>Olga </a:t>
              </a:r>
              <a:r>
                <a:rPr lang="en-US" sz="1200" dirty="0" err="1" smtClean="0"/>
                <a:t>Kosnyrev</a:t>
              </a:r>
              <a:endParaRPr lang="en-US" sz="1200" dirty="0"/>
            </a:p>
          </p:txBody>
        </p:sp>
        <p:sp>
          <p:nvSpPr>
            <p:cNvPr id="18" name="TextBox 17"/>
            <p:cNvSpPr txBox="1"/>
            <p:nvPr/>
          </p:nvSpPr>
          <p:spPr>
            <a:xfrm>
              <a:off x="6584883" y="6428601"/>
              <a:ext cx="958917" cy="276999"/>
            </a:xfrm>
            <a:prstGeom prst="rect">
              <a:avLst/>
            </a:prstGeom>
            <a:noFill/>
          </p:spPr>
          <p:txBody>
            <a:bodyPr wrap="none" rtlCol="0">
              <a:spAutoFit/>
            </a:bodyPr>
            <a:lstStyle/>
            <a:p>
              <a:r>
                <a:rPr lang="en-US" sz="1200" dirty="0" smtClean="0"/>
                <a:t>Robb </a:t>
              </a:r>
              <a:r>
                <a:rPr lang="en-US" sz="1200" dirty="0" err="1" smtClean="0"/>
                <a:t>Hagg</a:t>
              </a:r>
              <a:endParaRPr lang="en-US" sz="1200" dirty="0"/>
            </a:p>
          </p:txBody>
        </p:sp>
        <p:sp>
          <p:nvSpPr>
            <p:cNvPr id="19" name="TextBox 18"/>
            <p:cNvSpPr txBox="1"/>
            <p:nvPr/>
          </p:nvSpPr>
          <p:spPr>
            <a:xfrm>
              <a:off x="2755291" y="6320135"/>
              <a:ext cx="585417" cy="461665"/>
            </a:xfrm>
            <a:prstGeom prst="rect">
              <a:avLst/>
            </a:prstGeom>
            <a:noFill/>
          </p:spPr>
          <p:txBody>
            <a:bodyPr wrap="none" rtlCol="0">
              <a:spAutoFit/>
            </a:bodyPr>
            <a:lstStyle/>
            <a:p>
              <a:r>
                <a:rPr lang="en-US" sz="1200" dirty="0" smtClean="0"/>
                <a:t>Elise</a:t>
              </a:r>
            </a:p>
            <a:p>
              <a:r>
                <a:rPr lang="en-US" sz="1200" dirty="0" smtClean="0"/>
                <a:t>Olson</a:t>
              </a:r>
              <a:endParaRPr lang="en-US" sz="1200" dirty="0"/>
            </a:p>
          </p:txBody>
        </p:sp>
        <p:sp>
          <p:nvSpPr>
            <p:cNvPr id="21" name="Oval 20"/>
            <p:cNvSpPr/>
            <p:nvPr/>
          </p:nvSpPr>
          <p:spPr>
            <a:xfrm>
              <a:off x="6835741" y="5349240"/>
              <a:ext cx="228600" cy="304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2"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943600"/>
            <a:ext cx="891115"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39125" y="5943600"/>
            <a:ext cx="904875"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8" name="Group 27"/>
          <p:cNvGrpSpPr/>
          <p:nvPr/>
        </p:nvGrpSpPr>
        <p:grpSpPr>
          <a:xfrm>
            <a:off x="7772400" y="3093720"/>
            <a:ext cx="1290546" cy="1558945"/>
            <a:chOff x="7772400" y="3093720"/>
            <a:chExt cx="1290546" cy="1558945"/>
          </a:xfrm>
        </p:grpSpPr>
        <p:pic>
          <p:nvPicPr>
            <p:cNvPr id="25" name="Picture 24"/>
            <p:cNvPicPr>
              <a:picLocks noChangeAspect="1"/>
            </p:cNvPicPr>
            <p:nvPr/>
          </p:nvPicPr>
          <p:blipFill rotWithShape="1">
            <a:blip r:embed="rId7" cstate="print">
              <a:extLst>
                <a:ext uri="{28A0092B-C50C-407E-A947-70E740481C1C}">
                  <a14:useLocalDpi xmlns:a14="http://schemas.microsoft.com/office/drawing/2010/main" val="0"/>
                </a:ext>
              </a:extLst>
            </a:blip>
            <a:srcRect l="15016" t="13962" r="18483" b="35597"/>
            <a:stretch/>
          </p:blipFill>
          <p:spPr>
            <a:xfrm>
              <a:off x="7896173" y="3093720"/>
              <a:ext cx="1095427" cy="1097280"/>
            </a:xfrm>
            <a:prstGeom prst="rect">
              <a:avLst/>
            </a:prstGeom>
          </p:spPr>
        </p:pic>
        <p:sp>
          <p:nvSpPr>
            <p:cNvPr id="27" name="TextBox 26"/>
            <p:cNvSpPr txBox="1"/>
            <p:nvPr/>
          </p:nvSpPr>
          <p:spPr>
            <a:xfrm>
              <a:off x="7772400" y="4191000"/>
              <a:ext cx="1290546" cy="461665"/>
            </a:xfrm>
            <a:prstGeom prst="rect">
              <a:avLst/>
            </a:prstGeom>
            <a:noFill/>
          </p:spPr>
          <p:txBody>
            <a:bodyPr wrap="none" rtlCol="0">
              <a:spAutoFit/>
            </a:bodyPr>
            <a:lstStyle/>
            <a:p>
              <a:pPr algn="ctr"/>
              <a:r>
                <a:rPr lang="en-US" sz="1200" dirty="0" smtClean="0"/>
                <a:t>Valery </a:t>
              </a:r>
              <a:r>
                <a:rPr lang="en-US" sz="1200" dirty="0" err="1" smtClean="0"/>
                <a:t>Kosnyrev</a:t>
              </a:r>
              <a:endParaRPr lang="en-US" sz="1200" dirty="0" smtClean="0"/>
            </a:p>
            <a:p>
              <a:pPr algn="ctr"/>
              <a:r>
                <a:rPr lang="en-US" sz="1200" dirty="0"/>
                <a:t>s</a:t>
              </a:r>
              <a:r>
                <a:rPr lang="en-US" sz="1200" dirty="0" smtClean="0"/>
                <a:t>hore support</a:t>
              </a:r>
              <a:endParaRPr lang="en-US" sz="1200" dirty="0"/>
            </a:p>
          </p:txBody>
        </p:sp>
      </p:grpSp>
    </p:spTree>
    <p:extLst>
      <p:ext uri="{BB962C8B-B14F-4D97-AF65-F5344CB8AC3E}">
        <p14:creationId xmlns:p14="http://schemas.microsoft.com/office/powerpoint/2010/main" val="3811264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8289" b="23943"/>
          <a:stretch/>
        </p:blipFill>
        <p:spPr>
          <a:xfrm>
            <a:off x="609600" y="914400"/>
            <a:ext cx="7950425" cy="5943600"/>
          </a:xfrm>
          <a:prstGeom prst="rect">
            <a:avLst/>
          </a:prstGeom>
        </p:spPr>
      </p:pic>
      <p:sp>
        <p:nvSpPr>
          <p:cNvPr id="3" name="Title 2"/>
          <p:cNvSpPr>
            <a:spLocks noGrp="1"/>
          </p:cNvSpPr>
          <p:nvPr>
            <p:ph type="title" idx="4294967295"/>
          </p:nvPr>
        </p:nvSpPr>
        <p:spPr>
          <a:xfrm>
            <a:off x="457200" y="-76200"/>
            <a:ext cx="8229600" cy="1143000"/>
          </a:xfrm>
        </p:spPr>
        <p:txBody>
          <a:bodyPr/>
          <a:lstStyle/>
          <a:p>
            <a:r>
              <a:rPr lang="en-US" dirty="0" smtClean="0"/>
              <a:t>PRISM cruis</a:t>
            </a:r>
            <a:r>
              <a:rPr lang="en-US" baseline="0" dirty="0" smtClean="0"/>
              <a:t>e track</a:t>
            </a:r>
            <a:endParaRPr lang="en-US" dirty="0"/>
          </a:p>
        </p:txBody>
      </p:sp>
      <p:sp>
        <p:nvSpPr>
          <p:cNvPr id="4" name="TextBox 3"/>
          <p:cNvSpPr txBox="1"/>
          <p:nvPr/>
        </p:nvSpPr>
        <p:spPr>
          <a:xfrm>
            <a:off x="6073929" y="4826675"/>
            <a:ext cx="3070071" cy="2031325"/>
          </a:xfrm>
          <a:prstGeom prst="rect">
            <a:avLst/>
          </a:prstGeom>
          <a:solidFill>
            <a:schemeClr val="bg1"/>
          </a:solidFill>
        </p:spPr>
        <p:txBody>
          <a:bodyPr wrap="none" rtlCol="0">
            <a:spAutoFit/>
          </a:bodyPr>
          <a:lstStyle/>
          <a:p>
            <a:r>
              <a:rPr lang="en-US" dirty="0" smtClean="0"/>
              <a:t>I. ACC Sea Ice</a:t>
            </a:r>
          </a:p>
          <a:p>
            <a:r>
              <a:rPr lang="en-US" dirty="0" smtClean="0"/>
              <a:t>II. Eastern Ross Sea Eddies</a:t>
            </a:r>
          </a:p>
          <a:p>
            <a:r>
              <a:rPr lang="en-US" dirty="0" smtClean="0"/>
              <a:t>III. Western Ross Sea</a:t>
            </a:r>
          </a:p>
          <a:p>
            <a:r>
              <a:rPr lang="en-US" dirty="0" smtClean="0"/>
              <a:t>IV. Ross Bank</a:t>
            </a:r>
          </a:p>
          <a:p>
            <a:r>
              <a:rPr lang="en-US" dirty="0" smtClean="0"/>
              <a:t>V. Ross Ice Shelf</a:t>
            </a:r>
          </a:p>
          <a:p>
            <a:r>
              <a:rPr lang="en-US" dirty="0" smtClean="0"/>
              <a:t>VI. </a:t>
            </a:r>
            <a:r>
              <a:rPr lang="en-US" dirty="0" err="1" smtClean="0"/>
              <a:t>Joides</a:t>
            </a:r>
            <a:r>
              <a:rPr lang="en-US" dirty="0" smtClean="0"/>
              <a:t> Trough</a:t>
            </a:r>
          </a:p>
          <a:p>
            <a:r>
              <a:rPr lang="en-US" dirty="0" smtClean="0"/>
              <a:t>VII. Western Ross Sea II</a:t>
            </a:r>
            <a:endParaRPr lang="en-US" dirty="0"/>
          </a:p>
        </p:txBody>
      </p:sp>
      <p:sp>
        <p:nvSpPr>
          <p:cNvPr id="5" name="Text Box 2"/>
          <p:cNvSpPr txBox="1">
            <a:spLocks noChangeArrowheads="1"/>
          </p:cNvSpPr>
          <p:nvPr/>
        </p:nvSpPr>
        <p:spPr bwMode="auto">
          <a:xfrm>
            <a:off x="0" y="914400"/>
            <a:ext cx="3494088" cy="163121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dirty="0" smtClean="0"/>
              <a:t>Iron Sources</a:t>
            </a:r>
          </a:p>
          <a:p>
            <a:pPr eaLnBrk="1" hangingPunct="1"/>
            <a:r>
              <a:rPr lang="en-US" sz="2000" dirty="0" smtClean="0"/>
              <a:t>H</a:t>
            </a:r>
            <a:r>
              <a:rPr lang="en-US" sz="2000" baseline="-25000" dirty="0" smtClean="0"/>
              <a:t>1</a:t>
            </a:r>
            <a:r>
              <a:rPr lang="en-US" sz="2000" dirty="0"/>
              <a:t>: CDW</a:t>
            </a:r>
          </a:p>
          <a:p>
            <a:pPr eaLnBrk="1" hangingPunct="1"/>
            <a:r>
              <a:rPr lang="en-US" sz="2000" dirty="0"/>
              <a:t>H</a:t>
            </a:r>
            <a:r>
              <a:rPr lang="en-US" sz="2000" baseline="-25000" dirty="0"/>
              <a:t>2</a:t>
            </a:r>
            <a:r>
              <a:rPr lang="en-US" sz="2000" dirty="0"/>
              <a:t>: Sediment: banks/coastal</a:t>
            </a:r>
          </a:p>
          <a:p>
            <a:pPr eaLnBrk="1" hangingPunct="1"/>
            <a:r>
              <a:rPr lang="en-US" sz="2000" dirty="0"/>
              <a:t>H</a:t>
            </a:r>
            <a:r>
              <a:rPr lang="en-US" sz="2000" baseline="-25000" dirty="0"/>
              <a:t>3</a:t>
            </a:r>
            <a:r>
              <a:rPr lang="en-US" sz="2000" dirty="0"/>
              <a:t>: Sea ice</a:t>
            </a:r>
          </a:p>
          <a:p>
            <a:pPr eaLnBrk="1" hangingPunct="1"/>
            <a:r>
              <a:rPr lang="en-US" sz="2000" dirty="0"/>
              <a:t>H</a:t>
            </a:r>
            <a:r>
              <a:rPr lang="en-US" sz="2000" baseline="-25000" dirty="0"/>
              <a:t>4</a:t>
            </a:r>
            <a:r>
              <a:rPr lang="en-US" sz="2000" dirty="0"/>
              <a:t>: Glacial melt</a:t>
            </a:r>
          </a:p>
        </p:txBody>
      </p:sp>
      <p:sp>
        <p:nvSpPr>
          <p:cNvPr id="6" name="Text Box 2"/>
          <p:cNvSpPr txBox="1">
            <a:spLocks noChangeArrowheads="1"/>
          </p:cNvSpPr>
          <p:nvPr/>
        </p:nvSpPr>
        <p:spPr bwMode="auto">
          <a:xfrm>
            <a:off x="0" y="2184400"/>
            <a:ext cx="1981200" cy="1016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dirty="0"/>
              <a:t>H</a:t>
            </a:r>
            <a:r>
              <a:rPr lang="en-US" sz="2000" baseline="-25000" dirty="0"/>
              <a:t>5</a:t>
            </a:r>
            <a:r>
              <a:rPr lang="en-US" sz="2000" dirty="0"/>
              <a:t>: ISW</a:t>
            </a:r>
          </a:p>
          <a:p>
            <a:pPr eaLnBrk="1" hangingPunct="1"/>
            <a:r>
              <a:rPr lang="en-US" sz="2000" dirty="0"/>
              <a:t>H</a:t>
            </a:r>
            <a:r>
              <a:rPr lang="en-US" sz="2000" baseline="-25000" dirty="0"/>
              <a:t>6</a:t>
            </a:r>
            <a:r>
              <a:rPr lang="en-US" sz="2000" dirty="0"/>
              <a:t>: Dry Valleys</a:t>
            </a:r>
          </a:p>
          <a:p>
            <a:pPr eaLnBrk="1" hangingPunct="1"/>
            <a:r>
              <a:rPr lang="en-US" sz="2000" dirty="0"/>
              <a:t>H</a:t>
            </a:r>
            <a:r>
              <a:rPr lang="en-US" sz="2000" baseline="-25000" dirty="0"/>
              <a:t>7</a:t>
            </a:r>
            <a:r>
              <a:rPr lang="en-US" sz="2000" dirty="0"/>
              <a:t>: Vents</a:t>
            </a:r>
          </a:p>
        </p:txBody>
      </p:sp>
      <p:sp>
        <p:nvSpPr>
          <p:cNvPr id="8" name="Rectangle 7"/>
          <p:cNvSpPr/>
          <p:nvPr/>
        </p:nvSpPr>
        <p:spPr>
          <a:xfrm>
            <a:off x="6629400" y="1878471"/>
            <a:ext cx="1221809" cy="307777"/>
          </a:xfrm>
          <a:prstGeom prst="rect">
            <a:avLst/>
          </a:prstGeom>
        </p:spPr>
        <p:txBody>
          <a:bodyPr wrap="none">
            <a:spAutoFit/>
          </a:bodyPr>
          <a:lstStyle/>
          <a:p>
            <a:r>
              <a:rPr lang="en-US" sz="1400" dirty="0">
                <a:solidFill>
                  <a:srgbClr val="2113DD"/>
                </a:solidFill>
              </a:rPr>
              <a:t>ACC Sea Ice</a:t>
            </a:r>
          </a:p>
        </p:txBody>
      </p:sp>
    </p:spTree>
    <p:extLst>
      <p:ext uri="{BB962C8B-B14F-4D97-AF65-F5344CB8AC3E}">
        <p14:creationId xmlns:p14="http://schemas.microsoft.com/office/powerpoint/2010/main" val="5977743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28600"/>
            <a:ext cx="8229600" cy="1143000"/>
          </a:xfrm>
        </p:spPr>
        <p:txBody>
          <a:bodyPr/>
          <a:lstStyle/>
          <a:p>
            <a:r>
              <a:rPr lang="en-US" dirty="0" smtClean="0"/>
              <a:t>Eastern Ross Sea Eddies</a:t>
            </a:r>
            <a:endParaRPr lang="en-US" dirty="0"/>
          </a:p>
        </p:txBody>
      </p:sp>
      <p:pic>
        <p:nvPicPr>
          <p:cNvPr id="3" name="Picture 2"/>
          <p:cNvPicPr/>
          <p:nvPr/>
        </p:nvPicPr>
        <p:blipFill rotWithShape="1">
          <a:blip r:embed="rId3">
            <a:extLst>
              <a:ext uri="{28A0092B-C50C-407E-A947-70E740481C1C}">
                <a14:useLocalDpi xmlns:a14="http://schemas.microsoft.com/office/drawing/2010/main" val="0"/>
              </a:ext>
            </a:extLst>
          </a:blip>
          <a:srcRect l="4173" t="3302" r="8793" b="4560"/>
          <a:stretch/>
        </p:blipFill>
        <p:spPr bwMode="auto">
          <a:xfrm>
            <a:off x="1676400" y="838200"/>
            <a:ext cx="5486400" cy="5504815"/>
          </a:xfrm>
          <a:prstGeom prst="rect">
            <a:avLst/>
          </a:prstGeom>
          <a:ln>
            <a:noFill/>
          </a:ln>
          <a:extLst>
            <a:ext uri="{53640926-AAD7-44D8-BBD7-CCE9431645EC}">
              <a14:shadowObscured xmlns:a14="http://schemas.microsoft.com/office/drawing/2010/main"/>
            </a:ext>
          </a:extLst>
        </p:spPr>
      </p:pic>
      <p:sp>
        <p:nvSpPr>
          <p:cNvPr id="4" name="TextBox 3"/>
          <p:cNvSpPr txBox="1"/>
          <p:nvPr/>
        </p:nvSpPr>
        <p:spPr>
          <a:xfrm>
            <a:off x="2895600" y="609600"/>
            <a:ext cx="3692036" cy="461665"/>
          </a:xfrm>
          <a:prstGeom prst="rect">
            <a:avLst/>
          </a:prstGeom>
          <a:solidFill>
            <a:schemeClr val="bg1"/>
          </a:solidFill>
        </p:spPr>
        <p:txBody>
          <a:bodyPr wrap="none" rtlCol="0">
            <a:spAutoFit/>
          </a:bodyPr>
          <a:lstStyle/>
          <a:p>
            <a:r>
              <a:rPr lang="en-US" sz="2400" dirty="0" smtClean="0"/>
              <a:t>MODIS Chl a Jan 8, 2012</a:t>
            </a:r>
            <a:endParaRPr lang="en-US" sz="2400"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2200" y="6301740"/>
            <a:ext cx="4572000" cy="556260"/>
          </a:xfrm>
          <a:prstGeom prst="rect">
            <a:avLst/>
          </a:prstGeom>
        </p:spPr>
      </p:pic>
      <p:sp>
        <p:nvSpPr>
          <p:cNvPr id="6" name="TextBox 5"/>
          <p:cNvSpPr txBox="1"/>
          <p:nvPr/>
        </p:nvSpPr>
        <p:spPr>
          <a:xfrm>
            <a:off x="7853454" y="6396335"/>
            <a:ext cx="1290546" cy="461665"/>
          </a:xfrm>
          <a:prstGeom prst="rect">
            <a:avLst/>
          </a:prstGeom>
          <a:noFill/>
        </p:spPr>
        <p:txBody>
          <a:bodyPr wrap="none" rtlCol="0">
            <a:spAutoFit/>
          </a:bodyPr>
          <a:lstStyle/>
          <a:p>
            <a:pPr algn="ctr"/>
            <a:r>
              <a:rPr lang="en-US" sz="1200" dirty="0" smtClean="0"/>
              <a:t>Valery </a:t>
            </a:r>
            <a:r>
              <a:rPr lang="en-US" sz="1200" dirty="0" err="1" smtClean="0"/>
              <a:t>Kosnyrev</a:t>
            </a:r>
            <a:endParaRPr lang="en-US" sz="1200" dirty="0" smtClean="0"/>
          </a:p>
          <a:p>
            <a:pPr algn="ctr"/>
            <a:r>
              <a:rPr lang="en-US" sz="1200" dirty="0"/>
              <a:t>s</a:t>
            </a:r>
            <a:r>
              <a:rPr lang="en-US" sz="1200" dirty="0" smtClean="0"/>
              <a:t>hore support</a:t>
            </a:r>
            <a:endParaRPr lang="en-US" sz="1200" dirty="0"/>
          </a:p>
        </p:txBody>
      </p:sp>
    </p:spTree>
    <p:extLst>
      <p:ext uri="{BB962C8B-B14F-4D97-AF65-F5344CB8AC3E}">
        <p14:creationId xmlns:p14="http://schemas.microsoft.com/office/powerpoint/2010/main" val="39308663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5883_A"/>
          <p:cNvPicPr>
            <a:picLocks noGrp="1" noChangeAspect="1"/>
          </p:cNvPicPr>
          <p:nvPr isPhoto="1"/>
        </p:nvPicPr>
        <p:blipFill rotWithShape="1">
          <a:blip r:embed="rId2">
            <a:lum/>
            <a:extLst>
              <a:ext uri="{28A0092B-C50C-407E-A947-70E740481C1C}">
                <a14:useLocalDpi xmlns:a14="http://schemas.microsoft.com/office/drawing/2010/main" val="0"/>
              </a:ext>
            </a:extLst>
          </a:blip>
          <a:srcRect b="13585"/>
          <a:stretch/>
        </p:blipFill>
        <p:spPr>
          <a:xfrm>
            <a:off x="4052887" y="322053"/>
            <a:ext cx="4557713" cy="5926347"/>
          </a:xfrm>
          <a:prstGeom prst="rect">
            <a:avLst/>
          </a:prstGeom>
          <a:noFill/>
          <a:ln>
            <a:noFill/>
          </a:ln>
        </p:spPr>
      </p:pic>
      <p:sp>
        <p:nvSpPr>
          <p:cNvPr id="4" name="Text Box 10"/>
          <p:cNvSpPr txBox="1">
            <a:spLocks noChangeArrowheads="1"/>
          </p:cNvSpPr>
          <p:nvPr/>
        </p:nvSpPr>
        <p:spPr bwMode="auto">
          <a:xfrm>
            <a:off x="76200" y="4826675"/>
            <a:ext cx="5357044"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smtClean="0"/>
              <a:t>Specifications</a:t>
            </a:r>
            <a:r>
              <a:rPr lang="en-US" dirty="0"/>
              <a:t>:</a:t>
            </a:r>
          </a:p>
          <a:p>
            <a:r>
              <a:rPr lang="en-US" sz="1800" dirty="0" smtClean="0"/>
              <a:t>Tow </a:t>
            </a:r>
            <a:r>
              <a:rPr lang="en-US" sz="1800" dirty="0"/>
              <a:t>speed:  </a:t>
            </a:r>
            <a:r>
              <a:rPr lang="en-US" sz="1800" dirty="0" smtClean="0"/>
              <a:t>8-10 </a:t>
            </a:r>
            <a:r>
              <a:rPr lang="en-US" sz="1800" dirty="0"/>
              <a:t>knots</a:t>
            </a:r>
          </a:p>
          <a:p>
            <a:r>
              <a:rPr lang="en-US" sz="1800" dirty="0" smtClean="0"/>
              <a:t>Tow </a:t>
            </a:r>
            <a:r>
              <a:rPr lang="en-US" sz="1800" dirty="0"/>
              <a:t>depth:  </a:t>
            </a:r>
            <a:r>
              <a:rPr lang="en-US" sz="1800" dirty="0" smtClean="0"/>
              <a:t>0-120 </a:t>
            </a:r>
            <a:r>
              <a:rPr lang="en-US" sz="1800" dirty="0"/>
              <a:t>m</a:t>
            </a:r>
          </a:p>
          <a:p>
            <a:r>
              <a:rPr lang="en-US" sz="1800" dirty="0" smtClean="0"/>
              <a:t>Dig</a:t>
            </a:r>
            <a:r>
              <a:rPr lang="en-US" sz="1800" dirty="0"/>
              <a:t>. images: </a:t>
            </a:r>
            <a:r>
              <a:rPr lang="en-US" sz="1800" dirty="0" smtClean="0"/>
              <a:t>1Kx1Kx10b</a:t>
            </a:r>
          </a:p>
          <a:p>
            <a:r>
              <a:rPr lang="en-US" dirty="0"/>
              <a:t>Sample rate: 30 frames/sec</a:t>
            </a:r>
          </a:p>
          <a:p>
            <a:r>
              <a:rPr lang="en-US" dirty="0" smtClean="0"/>
              <a:t>Image volume ~1 cm</a:t>
            </a:r>
            <a:r>
              <a:rPr lang="en-US" baseline="30000" dirty="0" smtClean="0"/>
              <a:t>3</a:t>
            </a:r>
            <a:r>
              <a:rPr lang="en-US" dirty="0" smtClean="0"/>
              <a:t>; </a:t>
            </a:r>
            <a:r>
              <a:rPr lang="en-US" sz="1800" dirty="0" smtClean="0"/>
              <a:t>resolution ~10</a:t>
            </a:r>
            <a:r>
              <a:rPr lang="el-GR" sz="1800" dirty="0" smtClean="0"/>
              <a:t>μ</a:t>
            </a:r>
            <a:r>
              <a:rPr lang="en-US" sz="1800" dirty="0" smtClean="0"/>
              <a:t>m </a:t>
            </a:r>
            <a:endParaRPr lang="en-US" sz="1800" dirty="0"/>
          </a:p>
          <a:p>
            <a:r>
              <a:rPr lang="en-US" sz="1800" dirty="0" smtClean="0"/>
              <a:t>Sensors</a:t>
            </a:r>
            <a:r>
              <a:rPr lang="en-US" sz="1800" dirty="0"/>
              <a:t>:  CTD, </a:t>
            </a:r>
            <a:r>
              <a:rPr lang="en-US" sz="1800" dirty="0" err="1"/>
              <a:t>fluorometer</a:t>
            </a:r>
            <a:r>
              <a:rPr lang="en-US" sz="1800" dirty="0"/>
              <a:t>, PAR, </a:t>
            </a:r>
            <a:r>
              <a:rPr lang="en-US" sz="1800" dirty="0" smtClean="0"/>
              <a:t>turbidity, oxygen</a:t>
            </a:r>
            <a:endParaRPr lang="en-US" sz="1800" dirty="0"/>
          </a:p>
        </p:txBody>
      </p:sp>
      <p:sp>
        <p:nvSpPr>
          <p:cNvPr id="5" name="Rectangle 2"/>
          <p:cNvSpPr txBox="1">
            <a:spLocks noChangeArrowheads="1"/>
          </p:cNvSpPr>
          <p:nvPr/>
        </p:nvSpPr>
        <p:spPr>
          <a:xfrm>
            <a:off x="304800" y="1447800"/>
            <a:ext cx="2819400" cy="23622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kern="0" dirty="0" smtClean="0"/>
              <a:t>Video Plankton Recorder</a:t>
            </a:r>
            <a:endParaRPr lang="en-US" kern="0" dirty="0"/>
          </a:p>
        </p:txBody>
      </p:sp>
      <p:sp>
        <p:nvSpPr>
          <p:cNvPr id="7" name="Text Box 5"/>
          <p:cNvSpPr txBox="1">
            <a:spLocks noChangeArrowheads="1"/>
          </p:cNvSpPr>
          <p:nvPr/>
        </p:nvSpPr>
        <p:spPr bwMode="auto">
          <a:xfrm>
            <a:off x="723900" y="3546894"/>
            <a:ext cx="1981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sz="1600" dirty="0">
                <a:latin typeface="Tahoma" pitchFamily="34" charset="0"/>
              </a:rPr>
              <a:t>(Davis et al. 2005)</a:t>
            </a:r>
          </a:p>
        </p:txBody>
      </p:sp>
    </p:spTree>
    <p:extLst>
      <p:ext uri="{BB962C8B-B14F-4D97-AF65-F5344CB8AC3E}">
        <p14:creationId xmlns:p14="http://schemas.microsoft.com/office/powerpoint/2010/main" val="29921431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62_small.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914400"/>
            <a:ext cx="9144000" cy="5143500"/>
          </a:xfrm>
          <a:prstGeom prst="rect">
            <a:avLst/>
          </a:prstGeom>
        </p:spPr>
      </p:pic>
    </p:spTree>
    <p:extLst>
      <p:ext uri="{BB962C8B-B14F-4D97-AF65-F5344CB8AC3E}">
        <p14:creationId xmlns:p14="http://schemas.microsoft.com/office/powerpoint/2010/main" val="2525232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1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62000" y="-228600"/>
            <a:ext cx="8229600" cy="1143000"/>
          </a:xfrm>
        </p:spPr>
        <p:txBody>
          <a:bodyPr/>
          <a:lstStyle/>
          <a:p>
            <a:r>
              <a:rPr lang="en-US" dirty="0" smtClean="0"/>
              <a:t>Eastern Ross Sea Eddies</a:t>
            </a:r>
            <a:endParaRPr lang="en-US" dirty="0"/>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8070"/>
          <a:stretch/>
        </p:blipFill>
        <p:spPr>
          <a:xfrm>
            <a:off x="1371600" y="914400"/>
            <a:ext cx="6724911" cy="5486400"/>
          </a:xfrm>
          <a:prstGeom prst="rect">
            <a:avLst/>
          </a:prstGeom>
        </p:spPr>
      </p:pic>
      <p:pic>
        <p:nvPicPr>
          <p:cNvPr id="7" name="Picture 2" descr="beamsFi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70529" b="58333"/>
          <a:stretch/>
        </p:blipFill>
        <p:spPr bwMode="auto">
          <a:xfrm>
            <a:off x="7751234" y="5562600"/>
            <a:ext cx="1253717" cy="128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5715000" y="5334000"/>
            <a:ext cx="1880643" cy="400110"/>
          </a:xfrm>
          <a:prstGeom prst="rect">
            <a:avLst/>
          </a:prstGeom>
          <a:solidFill>
            <a:schemeClr val="bg1"/>
          </a:solidFill>
        </p:spPr>
        <p:txBody>
          <a:bodyPr wrap="none" rtlCol="0">
            <a:spAutoFit/>
          </a:bodyPr>
          <a:lstStyle/>
          <a:p>
            <a:r>
              <a:rPr lang="en-US" sz="2000" dirty="0" smtClean="0"/>
              <a:t>Ghost colonies</a:t>
            </a:r>
            <a:endParaRPr lang="en-US" sz="2000" dirty="0"/>
          </a:p>
        </p:txBody>
      </p:sp>
      <p:pic>
        <p:nvPicPr>
          <p:cNvPr id="11" name="Picture 10" descr="C:\data\NBP1201CL1\trrois\vpr3\d009\h12\phaeIndiv\roi0.4720976500.tif"/>
          <p:cNvPicPr>
            <a:picLocks noChangeAspect="1" noChangeArrowheads="1"/>
          </p:cNvPicPr>
          <p:nvPr/>
        </p:nvPicPr>
        <p:blipFill rotWithShape="1">
          <a:blip r:embed="rId5">
            <a:extLst>
              <a:ext uri="{28A0092B-C50C-407E-A947-70E740481C1C}">
                <a14:useLocalDpi xmlns:a14="http://schemas.microsoft.com/office/drawing/2010/main" val="0"/>
              </a:ext>
            </a:extLst>
          </a:blip>
          <a:srcRect l="23955" t="27537" r="24142" b="28138"/>
          <a:stretch/>
        </p:blipFill>
        <p:spPr bwMode="auto">
          <a:xfrm>
            <a:off x="7732955" y="3954874"/>
            <a:ext cx="1258645" cy="109728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6488668"/>
            <a:ext cx="2467342" cy="369332"/>
          </a:xfrm>
          <a:prstGeom prst="rect">
            <a:avLst/>
          </a:prstGeom>
          <a:noFill/>
        </p:spPr>
        <p:txBody>
          <a:bodyPr wrap="none" rtlCol="0">
            <a:spAutoFit/>
          </a:bodyPr>
          <a:lstStyle/>
          <a:p>
            <a:r>
              <a:rPr lang="en-US" dirty="0" smtClean="0"/>
              <a:t>Smith et al., submitted</a:t>
            </a:r>
            <a:endParaRPr lang="en-US" dirty="0"/>
          </a:p>
        </p:txBody>
      </p:sp>
      <p:pic>
        <p:nvPicPr>
          <p:cNvPr id="3072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1200" y="762000"/>
            <a:ext cx="3299118" cy="2468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41293" y="1600200"/>
            <a:ext cx="954107" cy="369332"/>
          </a:xfrm>
          <a:prstGeom prst="rect">
            <a:avLst/>
          </a:prstGeom>
          <a:noFill/>
        </p:spPr>
        <p:txBody>
          <a:bodyPr wrap="none" rtlCol="0">
            <a:spAutoFit/>
          </a:bodyPr>
          <a:lstStyle/>
          <a:p>
            <a:r>
              <a:rPr lang="en-US" dirty="0" smtClean="0"/>
              <a:t>Density</a:t>
            </a:r>
            <a:endParaRPr lang="en-US" dirty="0"/>
          </a:p>
        </p:txBody>
      </p:sp>
      <p:sp>
        <p:nvSpPr>
          <p:cNvPr id="12" name="TextBox 11"/>
          <p:cNvSpPr txBox="1"/>
          <p:nvPr/>
        </p:nvSpPr>
        <p:spPr>
          <a:xfrm>
            <a:off x="5759278" y="3821668"/>
            <a:ext cx="641522" cy="369332"/>
          </a:xfrm>
          <a:prstGeom prst="rect">
            <a:avLst/>
          </a:prstGeom>
          <a:noFill/>
        </p:spPr>
        <p:txBody>
          <a:bodyPr wrap="none" rtlCol="0">
            <a:spAutoFit/>
          </a:bodyPr>
          <a:lstStyle/>
          <a:p>
            <a:r>
              <a:rPr lang="en-US" dirty="0" smtClean="0"/>
              <a:t># L</a:t>
            </a:r>
            <a:r>
              <a:rPr lang="en-US" baseline="30000" dirty="0" smtClean="0"/>
              <a:t>-1</a:t>
            </a:r>
            <a:endParaRPr lang="en-US" baseline="30000" dirty="0"/>
          </a:p>
        </p:txBody>
      </p:sp>
      <p:sp>
        <p:nvSpPr>
          <p:cNvPr id="13" name="TextBox 12"/>
          <p:cNvSpPr txBox="1"/>
          <p:nvPr/>
        </p:nvSpPr>
        <p:spPr>
          <a:xfrm>
            <a:off x="5791200" y="5638800"/>
            <a:ext cx="641522" cy="369332"/>
          </a:xfrm>
          <a:prstGeom prst="rect">
            <a:avLst/>
          </a:prstGeom>
          <a:noFill/>
        </p:spPr>
        <p:txBody>
          <a:bodyPr wrap="none" rtlCol="0">
            <a:spAutoFit/>
          </a:bodyPr>
          <a:lstStyle/>
          <a:p>
            <a:r>
              <a:rPr lang="en-US" dirty="0" smtClean="0"/>
              <a:t># L</a:t>
            </a:r>
            <a:r>
              <a:rPr lang="en-US" baseline="30000" dirty="0" smtClean="0"/>
              <a:t>-1</a:t>
            </a:r>
            <a:endParaRPr lang="en-US" baseline="30000" dirty="0"/>
          </a:p>
        </p:txBody>
      </p:sp>
    </p:spTree>
    <p:extLst>
      <p:ext uri="{BB962C8B-B14F-4D97-AF65-F5344CB8AC3E}">
        <p14:creationId xmlns:p14="http://schemas.microsoft.com/office/powerpoint/2010/main" val="10654781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8289" b="23943"/>
          <a:stretch/>
        </p:blipFill>
        <p:spPr>
          <a:xfrm>
            <a:off x="609600" y="914400"/>
            <a:ext cx="7950425" cy="5943600"/>
          </a:xfrm>
          <a:prstGeom prst="rect">
            <a:avLst/>
          </a:prstGeom>
        </p:spPr>
      </p:pic>
      <p:sp>
        <p:nvSpPr>
          <p:cNvPr id="3" name="Title 2"/>
          <p:cNvSpPr>
            <a:spLocks noGrp="1"/>
          </p:cNvSpPr>
          <p:nvPr>
            <p:ph type="title" idx="4294967295"/>
          </p:nvPr>
        </p:nvSpPr>
        <p:spPr>
          <a:xfrm>
            <a:off x="457200" y="-76200"/>
            <a:ext cx="8229600" cy="1143000"/>
          </a:xfrm>
        </p:spPr>
        <p:txBody>
          <a:bodyPr/>
          <a:lstStyle/>
          <a:p>
            <a:r>
              <a:rPr lang="en-US" dirty="0" smtClean="0"/>
              <a:t>PRISM cruis</a:t>
            </a:r>
            <a:r>
              <a:rPr lang="en-US" baseline="0" dirty="0" smtClean="0"/>
              <a:t>e track</a:t>
            </a:r>
            <a:endParaRPr lang="en-US" dirty="0"/>
          </a:p>
        </p:txBody>
      </p:sp>
      <p:sp>
        <p:nvSpPr>
          <p:cNvPr id="4" name="TextBox 3"/>
          <p:cNvSpPr txBox="1"/>
          <p:nvPr/>
        </p:nvSpPr>
        <p:spPr>
          <a:xfrm>
            <a:off x="6073929" y="4826675"/>
            <a:ext cx="3070071" cy="2031325"/>
          </a:xfrm>
          <a:prstGeom prst="rect">
            <a:avLst/>
          </a:prstGeom>
          <a:solidFill>
            <a:schemeClr val="bg1"/>
          </a:solidFill>
        </p:spPr>
        <p:txBody>
          <a:bodyPr wrap="none" rtlCol="0">
            <a:spAutoFit/>
          </a:bodyPr>
          <a:lstStyle/>
          <a:p>
            <a:r>
              <a:rPr lang="en-US" dirty="0" smtClean="0"/>
              <a:t>I. ACC Sea Ice</a:t>
            </a:r>
          </a:p>
          <a:p>
            <a:r>
              <a:rPr lang="en-US" dirty="0" smtClean="0"/>
              <a:t>II. Eastern Ross Sea Eddies</a:t>
            </a:r>
          </a:p>
          <a:p>
            <a:r>
              <a:rPr lang="en-US" dirty="0" smtClean="0"/>
              <a:t>III. Western Ross Sea</a:t>
            </a:r>
          </a:p>
          <a:p>
            <a:r>
              <a:rPr lang="en-US" dirty="0" smtClean="0"/>
              <a:t>IV. Ross Bank</a:t>
            </a:r>
          </a:p>
          <a:p>
            <a:r>
              <a:rPr lang="en-US" dirty="0" smtClean="0"/>
              <a:t>V. Ross Ice Shelf</a:t>
            </a:r>
          </a:p>
          <a:p>
            <a:r>
              <a:rPr lang="en-US" dirty="0" smtClean="0"/>
              <a:t>VI. </a:t>
            </a:r>
            <a:r>
              <a:rPr lang="en-US" dirty="0" err="1" smtClean="0"/>
              <a:t>Joides</a:t>
            </a:r>
            <a:r>
              <a:rPr lang="en-US" dirty="0" smtClean="0"/>
              <a:t> Trough</a:t>
            </a:r>
          </a:p>
          <a:p>
            <a:r>
              <a:rPr lang="en-US" dirty="0" smtClean="0"/>
              <a:t>VII. Western Ross Sea II</a:t>
            </a:r>
            <a:endParaRPr lang="en-US" dirty="0"/>
          </a:p>
        </p:txBody>
      </p:sp>
      <p:sp>
        <p:nvSpPr>
          <p:cNvPr id="5" name="Text Box 2"/>
          <p:cNvSpPr txBox="1">
            <a:spLocks noChangeArrowheads="1"/>
          </p:cNvSpPr>
          <p:nvPr/>
        </p:nvSpPr>
        <p:spPr bwMode="auto">
          <a:xfrm>
            <a:off x="0" y="914400"/>
            <a:ext cx="3494088" cy="1323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dirty="0"/>
              <a:t>H</a:t>
            </a:r>
            <a:r>
              <a:rPr lang="en-US" sz="2000" baseline="-25000" dirty="0"/>
              <a:t>1</a:t>
            </a:r>
            <a:r>
              <a:rPr lang="en-US" sz="2000" dirty="0"/>
              <a:t>: CDW</a:t>
            </a:r>
          </a:p>
          <a:p>
            <a:pPr eaLnBrk="1" hangingPunct="1"/>
            <a:r>
              <a:rPr lang="en-US" sz="2000" dirty="0"/>
              <a:t>H</a:t>
            </a:r>
            <a:r>
              <a:rPr lang="en-US" sz="2000" baseline="-25000" dirty="0"/>
              <a:t>2</a:t>
            </a:r>
            <a:r>
              <a:rPr lang="en-US" sz="2000" dirty="0"/>
              <a:t>: Sediment: banks/coastal</a:t>
            </a:r>
          </a:p>
          <a:p>
            <a:pPr eaLnBrk="1" hangingPunct="1"/>
            <a:r>
              <a:rPr lang="en-US" sz="2000" dirty="0"/>
              <a:t>H</a:t>
            </a:r>
            <a:r>
              <a:rPr lang="en-US" sz="2000" baseline="-25000" dirty="0"/>
              <a:t>3</a:t>
            </a:r>
            <a:r>
              <a:rPr lang="en-US" sz="2000" dirty="0"/>
              <a:t>: Sea ice</a:t>
            </a:r>
          </a:p>
          <a:p>
            <a:pPr eaLnBrk="1" hangingPunct="1"/>
            <a:r>
              <a:rPr lang="en-US" sz="2000" dirty="0"/>
              <a:t>H</a:t>
            </a:r>
            <a:r>
              <a:rPr lang="en-US" sz="2000" baseline="-25000" dirty="0"/>
              <a:t>4</a:t>
            </a:r>
            <a:r>
              <a:rPr lang="en-US" sz="2000" dirty="0"/>
              <a:t>: Glacial melt</a:t>
            </a:r>
          </a:p>
        </p:txBody>
      </p:sp>
      <p:sp>
        <p:nvSpPr>
          <p:cNvPr id="6" name="Text Box 2"/>
          <p:cNvSpPr txBox="1">
            <a:spLocks noChangeArrowheads="1"/>
          </p:cNvSpPr>
          <p:nvPr/>
        </p:nvSpPr>
        <p:spPr bwMode="auto">
          <a:xfrm>
            <a:off x="0" y="2209800"/>
            <a:ext cx="1981200" cy="1016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dirty="0"/>
              <a:t>H</a:t>
            </a:r>
            <a:r>
              <a:rPr lang="en-US" sz="2000" baseline="-25000" dirty="0"/>
              <a:t>5</a:t>
            </a:r>
            <a:r>
              <a:rPr lang="en-US" sz="2000" dirty="0"/>
              <a:t>: ISW</a:t>
            </a:r>
          </a:p>
          <a:p>
            <a:pPr eaLnBrk="1" hangingPunct="1"/>
            <a:r>
              <a:rPr lang="en-US" sz="2000" dirty="0"/>
              <a:t>H</a:t>
            </a:r>
            <a:r>
              <a:rPr lang="en-US" sz="2000" baseline="-25000" dirty="0"/>
              <a:t>6</a:t>
            </a:r>
            <a:r>
              <a:rPr lang="en-US" sz="2000" dirty="0"/>
              <a:t>: Dry Valleys</a:t>
            </a:r>
          </a:p>
          <a:p>
            <a:pPr eaLnBrk="1" hangingPunct="1"/>
            <a:r>
              <a:rPr lang="en-US" sz="2000" dirty="0"/>
              <a:t>H</a:t>
            </a:r>
            <a:r>
              <a:rPr lang="en-US" sz="2000" baseline="-25000" dirty="0"/>
              <a:t>7</a:t>
            </a:r>
            <a:r>
              <a:rPr lang="en-US" sz="2000" dirty="0"/>
              <a:t>: Vents</a:t>
            </a:r>
          </a:p>
        </p:txBody>
      </p:sp>
      <p:sp>
        <p:nvSpPr>
          <p:cNvPr id="7" name="Oval 6"/>
          <p:cNvSpPr/>
          <p:nvPr/>
        </p:nvSpPr>
        <p:spPr>
          <a:xfrm>
            <a:off x="3632312" y="4023564"/>
            <a:ext cx="1905000" cy="81212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629400" y="1878471"/>
            <a:ext cx="1221809" cy="307777"/>
          </a:xfrm>
          <a:prstGeom prst="rect">
            <a:avLst/>
          </a:prstGeom>
        </p:spPr>
        <p:txBody>
          <a:bodyPr wrap="none">
            <a:spAutoFit/>
          </a:bodyPr>
          <a:lstStyle/>
          <a:p>
            <a:r>
              <a:rPr lang="en-US" sz="1400" dirty="0">
                <a:solidFill>
                  <a:srgbClr val="2113DD"/>
                </a:solidFill>
              </a:rPr>
              <a:t>ACC Sea Ice</a:t>
            </a:r>
          </a:p>
        </p:txBody>
      </p:sp>
    </p:spTree>
    <p:extLst>
      <p:ext uri="{BB962C8B-B14F-4D97-AF65-F5344CB8AC3E}">
        <p14:creationId xmlns:p14="http://schemas.microsoft.com/office/powerpoint/2010/main" val="379210725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151"/>
          <a:stretch/>
        </p:blipFill>
        <p:spPr bwMode="auto">
          <a:xfrm>
            <a:off x="7428557" y="0"/>
            <a:ext cx="1715443" cy="1280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7543800" y="1247001"/>
            <a:ext cx="1540712" cy="276999"/>
          </a:xfrm>
          <a:prstGeom prst="rect">
            <a:avLst/>
          </a:prstGeom>
          <a:noFill/>
        </p:spPr>
        <p:txBody>
          <a:bodyPr wrap="square" rtlCol="0">
            <a:spAutoFit/>
          </a:bodyPr>
          <a:lstStyle/>
          <a:p>
            <a:r>
              <a:rPr lang="en-US" sz="1200" dirty="0" smtClean="0"/>
              <a:t>Log</a:t>
            </a:r>
            <a:r>
              <a:rPr lang="en-US" sz="1200" baseline="-25000" dirty="0" smtClean="0"/>
              <a:t>10</a:t>
            </a:r>
            <a:r>
              <a:rPr lang="en-US" sz="1200" dirty="0" smtClean="0"/>
              <a:t> Chl a (</a:t>
            </a:r>
            <a:r>
              <a:rPr lang="el-GR" sz="1200" dirty="0" smtClean="0"/>
              <a:t>μ</a:t>
            </a:r>
            <a:r>
              <a:rPr lang="en-US" sz="1200" dirty="0" smtClean="0"/>
              <a:t>g L</a:t>
            </a:r>
            <a:r>
              <a:rPr lang="en-US" sz="1200" baseline="30000" dirty="0" smtClean="0"/>
              <a:t>-1</a:t>
            </a:r>
            <a:r>
              <a:rPr lang="en-US" sz="1200" dirty="0" smtClean="0"/>
              <a:t>)</a:t>
            </a:r>
            <a:endParaRPr lang="en-US" sz="1200" baseline="30000" dirty="0"/>
          </a:p>
        </p:txBody>
      </p:sp>
      <p:sp>
        <p:nvSpPr>
          <p:cNvPr id="2" name="Title 1"/>
          <p:cNvSpPr>
            <a:spLocks noGrp="1"/>
          </p:cNvSpPr>
          <p:nvPr>
            <p:ph type="title" idx="4294967295"/>
          </p:nvPr>
        </p:nvSpPr>
        <p:spPr>
          <a:xfrm>
            <a:off x="-762000" y="-228600"/>
            <a:ext cx="7239000" cy="1143000"/>
          </a:xfrm>
        </p:spPr>
        <p:txBody>
          <a:bodyPr/>
          <a:lstStyle/>
          <a:p>
            <a:r>
              <a:rPr lang="en-US" sz="3600" dirty="0" smtClean="0"/>
              <a:t>VPR 8 – Frontal transect</a:t>
            </a:r>
            <a:endParaRPr lang="en-US" sz="3600" dirty="0"/>
          </a:p>
        </p:txBody>
      </p:sp>
      <p:grpSp>
        <p:nvGrpSpPr>
          <p:cNvPr id="13" name="Group 12"/>
          <p:cNvGrpSpPr/>
          <p:nvPr/>
        </p:nvGrpSpPr>
        <p:grpSpPr>
          <a:xfrm>
            <a:off x="76200" y="838200"/>
            <a:ext cx="7391401" cy="5947172"/>
            <a:chOff x="1752599" y="899160"/>
            <a:chExt cx="7391401" cy="5947172"/>
          </a:xfrm>
        </p:grpSpPr>
        <p:grpSp>
          <p:nvGrpSpPr>
            <p:cNvPr id="10" name="Group 9"/>
            <p:cNvGrpSpPr/>
            <p:nvPr/>
          </p:nvGrpSpPr>
          <p:grpSpPr>
            <a:xfrm>
              <a:off x="1752599" y="899160"/>
              <a:ext cx="4030824" cy="5577840"/>
              <a:chOff x="1752599" y="899160"/>
              <a:chExt cx="4030824" cy="5577840"/>
            </a:xfrm>
          </p:grpSpPr>
          <p:pic>
            <p:nvPicPr>
              <p:cNvPr id="3072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23876"/>
              <a:stretch/>
            </p:blipFill>
            <p:spPr bwMode="auto">
              <a:xfrm>
                <a:off x="1752599" y="899160"/>
                <a:ext cx="4030824" cy="5577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843567" y="1853148"/>
                <a:ext cx="1414233" cy="4601260"/>
              </a:xfrm>
              <a:prstGeom prst="rect">
                <a:avLst/>
              </a:prstGeom>
              <a:noFill/>
            </p:spPr>
            <p:txBody>
              <a:bodyPr wrap="none" rtlCol="0">
                <a:spAutoFit/>
              </a:bodyPr>
              <a:lstStyle/>
              <a:p>
                <a:pPr algn="r"/>
                <a:r>
                  <a:rPr lang="en-US" sz="1600" dirty="0" smtClean="0">
                    <a:solidFill>
                      <a:schemeClr val="bg1"/>
                    </a:solidFill>
                  </a:rPr>
                  <a:t>Temperature</a:t>
                </a:r>
              </a:p>
              <a:p>
                <a:pPr algn="r"/>
                <a:endParaRPr lang="en-US" sz="1600" dirty="0">
                  <a:solidFill>
                    <a:schemeClr val="bg1"/>
                  </a:solidFill>
                </a:endParaRPr>
              </a:p>
              <a:p>
                <a:pPr algn="r"/>
                <a:endParaRPr lang="en-US" sz="1600" dirty="0" smtClean="0">
                  <a:solidFill>
                    <a:schemeClr val="bg1"/>
                  </a:solidFill>
                </a:endParaRPr>
              </a:p>
              <a:p>
                <a:pPr algn="r"/>
                <a:endParaRPr lang="en-US" sz="1600" dirty="0" smtClean="0">
                  <a:solidFill>
                    <a:schemeClr val="bg1"/>
                  </a:solidFill>
                </a:endParaRPr>
              </a:p>
              <a:p>
                <a:pPr algn="r"/>
                <a:endParaRPr lang="en-US" sz="1100" dirty="0" smtClean="0">
                  <a:solidFill>
                    <a:schemeClr val="bg1"/>
                  </a:solidFill>
                </a:endParaRPr>
              </a:p>
              <a:p>
                <a:pPr algn="r"/>
                <a:endParaRPr lang="en-US" sz="1600" dirty="0">
                  <a:solidFill>
                    <a:schemeClr val="bg1"/>
                  </a:solidFill>
                </a:endParaRPr>
              </a:p>
              <a:p>
                <a:pPr algn="r"/>
                <a:r>
                  <a:rPr lang="en-US" sz="1600" dirty="0" smtClean="0">
                    <a:solidFill>
                      <a:schemeClr val="bg1"/>
                    </a:solidFill>
                  </a:rPr>
                  <a:t>Salinity</a:t>
                </a:r>
              </a:p>
              <a:p>
                <a:pPr algn="r"/>
                <a:endParaRPr lang="en-US" sz="1600" dirty="0">
                  <a:solidFill>
                    <a:schemeClr val="bg1"/>
                  </a:solidFill>
                </a:endParaRPr>
              </a:p>
              <a:p>
                <a:pPr algn="r"/>
                <a:endParaRPr lang="en-US" sz="1600" dirty="0" smtClean="0">
                  <a:solidFill>
                    <a:schemeClr val="bg1"/>
                  </a:solidFill>
                </a:endParaRPr>
              </a:p>
              <a:p>
                <a:pPr algn="r"/>
                <a:endParaRPr lang="en-US" sz="1600" dirty="0" smtClean="0">
                  <a:solidFill>
                    <a:schemeClr val="bg1"/>
                  </a:solidFill>
                </a:endParaRPr>
              </a:p>
              <a:p>
                <a:pPr algn="r"/>
                <a:endParaRPr lang="en-US" sz="1400" dirty="0">
                  <a:solidFill>
                    <a:schemeClr val="bg1"/>
                  </a:solidFill>
                </a:endParaRPr>
              </a:p>
              <a:p>
                <a:pPr algn="r"/>
                <a:endParaRPr lang="en-US" sz="1200" dirty="0">
                  <a:solidFill>
                    <a:schemeClr val="bg1"/>
                  </a:solidFill>
                </a:endParaRPr>
              </a:p>
              <a:p>
                <a:pPr algn="r"/>
                <a:r>
                  <a:rPr lang="en-US" sz="1600" dirty="0" smtClean="0">
                    <a:solidFill>
                      <a:schemeClr val="bg1"/>
                    </a:solidFill>
                  </a:rPr>
                  <a:t>Density</a:t>
                </a:r>
              </a:p>
              <a:p>
                <a:pPr algn="r"/>
                <a:endParaRPr lang="en-US" sz="1600" dirty="0">
                  <a:solidFill>
                    <a:schemeClr val="bg1"/>
                  </a:solidFill>
                </a:endParaRPr>
              </a:p>
              <a:p>
                <a:pPr algn="r"/>
                <a:endParaRPr lang="en-US" sz="1200" dirty="0" smtClean="0">
                  <a:solidFill>
                    <a:schemeClr val="bg1"/>
                  </a:solidFill>
                </a:endParaRPr>
              </a:p>
              <a:p>
                <a:pPr algn="r"/>
                <a:endParaRPr lang="en-US" sz="1200" dirty="0">
                  <a:solidFill>
                    <a:schemeClr val="bg1"/>
                  </a:solidFill>
                </a:endParaRPr>
              </a:p>
              <a:p>
                <a:pPr algn="r"/>
                <a:endParaRPr lang="en-US" sz="1600" dirty="0" smtClean="0">
                  <a:solidFill>
                    <a:schemeClr val="bg1"/>
                  </a:solidFill>
                </a:endParaRPr>
              </a:p>
              <a:p>
                <a:pPr algn="r"/>
                <a:endParaRPr lang="en-US" sz="1600" dirty="0" smtClean="0">
                  <a:solidFill>
                    <a:schemeClr val="bg1"/>
                  </a:solidFill>
                </a:endParaRPr>
              </a:p>
              <a:p>
                <a:pPr algn="r"/>
                <a:r>
                  <a:rPr lang="en-US" sz="1600" dirty="0" smtClean="0">
                    <a:solidFill>
                      <a:schemeClr val="bg1"/>
                    </a:solidFill>
                  </a:rPr>
                  <a:t>Fluorescence</a:t>
                </a:r>
                <a:endParaRPr lang="en-US" sz="1600" dirty="0">
                  <a:solidFill>
                    <a:schemeClr val="bg1"/>
                  </a:solidFill>
                </a:endParaRPr>
              </a:p>
            </p:txBody>
          </p:sp>
        </p:grpSp>
        <p:sp>
          <p:nvSpPr>
            <p:cNvPr id="8" name="TextBox 7"/>
            <p:cNvSpPr txBox="1"/>
            <p:nvPr/>
          </p:nvSpPr>
          <p:spPr>
            <a:xfrm>
              <a:off x="2905477" y="6477000"/>
              <a:ext cx="5339923" cy="369332"/>
            </a:xfrm>
            <a:prstGeom prst="rect">
              <a:avLst/>
            </a:prstGeom>
            <a:noFill/>
          </p:spPr>
          <p:txBody>
            <a:bodyPr wrap="none" rtlCol="0">
              <a:spAutoFit/>
            </a:bodyPr>
            <a:lstStyle/>
            <a:p>
              <a:r>
                <a:rPr lang="en-US" dirty="0" smtClean="0"/>
                <a:t>Distance (km)                                    Distance (km)</a:t>
              </a:r>
              <a:endParaRPr lang="en-US" dirty="0"/>
            </a:p>
          </p:txBody>
        </p:sp>
        <p:grpSp>
          <p:nvGrpSpPr>
            <p:cNvPr id="12" name="Group 11"/>
            <p:cNvGrpSpPr/>
            <p:nvPr/>
          </p:nvGrpSpPr>
          <p:grpSpPr>
            <a:xfrm>
              <a:off x="5693434" y="914400"/>
              <a:ext cx="3450566" cy="5575465"/>
              <a:chOff x="5693434" y="914400"/>
              <a:chExt cx="3450566" cy="5575465"/>
            </a:xfrm>
          </p:grpSpPr>
          <p:pic>
            <p:nvPicPr>
              <p:cNvPr id="30723"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10784" b="6194"/>
              <a:stretch/>
            </p:blipFill>
            <p:spPr bwMode="auto">
              <a:xfrm>
                <a:off x="5693434" y="914400"/>
                <a:ext cx="3450566" cy="55754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5943600" y="1799540"/>
                <a:ext cx="1247842" cy="4478149"/>
              </a:xfrm>
              <a:prstGeom prst="rect">
                <a:avLst/>
              </a:prstGeom>
              <a:noFill/>
            </p:spPr>
            <p:txBody>
              <a:bodyPr wrap="none" rtlCol="0">
                <a:spAutoFit/>
              </a:bodyPr>
              <a:lstStyle/>
              <a:p>
                <a:r>
                  <a:rPr lang="en-US" sz="1600" dirty="0" smtClean="0">
                    <a:solidFill>
                      <a:schemeClr val="bg1"/>
                    </a:solidFill>
                  </a:rPr>
                  <a:t>“Normal”</a:t>
                </a:r>
              </a:p>
              <a:p>
                <a:endParaRPr lang="en-US" sz="1600" dirty="0">
                  <a:solidFill>
                    <a:schemeClr val="bg1"/>
                  </a:solidFill>
                </a:endParaRPr>
              </a:p>
              <a:p>
                <a:endParaRPr lang="en-US" sz="1600" dirty="0" smtClean="0">
                  <a:solidFill>
                    <a:schemeClr val="bg1"/>
                  </a:solidFill>
                </a:endParaRPr>
              </a:p>
              <a:p>
                <a:endParaRPr lang="en-US" sz="1600" dirty="0" smtClean="0">
                  <a:solidFill>
                    <a:schemeClr val="bg1"/>
                  </a:solidFill>
                </a:endParaRPr>
              </a:p>
              <a:p>
                <a:endParaRPr lang="en-US" sz="1100" dirty="0" smtClean="0">
                  <a:solidFill>
                    <a:schemeClr val="bg1"/>
                  </a:solidFill>
                </a:endParaRPr>
              </a:p>
              <a:p>
                <a:endParaRPr lang="en-US" sz="1600" dirty="0">
                  <a:solidFill>
                    <a:schemeClr val="bg1"/>
                  </a:solidFill>
                </a:endParaRPr>
              </a:p>
              <a:p>
                <a:r>
                  <a:rPr lang="en-US" sz="1600" dirty="0" smtClean="0">
                    <a:solidFill>
                      <a:schemeClr val="bg1"/>
                    </a:solidFill>
                  </a:rPr>
                  <a:t>Translucent</a:t>
                </a:r>
              </a:p>
              <a:p>
                <a:endParaRPr lang="en-US" sz="1600" dirty="0">
                  <a:solidFill>
                    <a:schemeClr val="bg1"/>
                  </a:solidFill>
                </a:endParaRPr>
              </a:p>
              <a:p>
                <a:endParaRPr lang="en-US" sz="1600" dirty="0" smtClean="0">
                  <a:solidFill>
                    <a:schemeClr val="bg1"/>
                  </a:solidFill>
                </a:endParaRPr>
              </a:p>
              <a:p>
                <a:endParaRPr lang="en-US" sz="1600" dirty="0" smtClean="0">
                  <a:solidFill>
                    <a:schemeClr val="bg1"/>
                  </a:solidFill>
                </a:endParaRPr>
              </a:p>
              <a:p>
                <a:endParaRPr lang="en-US" sz="1400" dirty="0">
                  <a:solidFill>
                    <a:schemeClr val="bg1"/>
                  </a:solidFill>
                </a:endParaRPr>
              </a:p>
              <a:p>
                <a:endParaRPr lang="en-US" sz="1200" dirty="0">
                  <a:solidFill>
                    <a:schemeClr val="bg1"/>
                  </a:solidFill>
                </a:endParaRPr>
              </a:p>
              <a:p>
                <a:r>
                  <a:rPr lang="en-US" sz="1600" dirty="0" smtClean="0">
                    <a:solidFill>
                      <a:schemeClr val="bg1"/>
                    </a:solidFill>
                  </a:rPr>
                  <a:t>Total</a:t>
                </a:r>
              </a:p>
              <a:p>
                <a:endParaRPr lang="en-US" sz="1600" dirty="0">
                  <a:solidFill>
                    <a:schemeClr val="bg1"/>
                  </a:solidFill>
                </a:endParaRPr>
              </a:p>
              <a:p>
                <a:endParaRPr lang="en-US" sz="1200" dirty="0" smtClean="0">
                  <a:solidFill>
                    <a:schemeClr val="bg1"/>
                  </a:solidFill>
                </a:endParaRPr>
              </a:p>
              <a:p>
                <a:endParaRPr lang="en-US" sz="1200" dirty="0">
                  <a:solidFill>
                    <a:schemeClr val="bg1"/>
                  </a:solidFill>
                </a:endParaRPr>
              </a:p>
              <a:p>
                <a:endParaRPr lang="en-US" sz="1600" dirty="0" smtClean="0">
                  <a:solidFill>
                    <a:schemeClr val="bg1"/>
                  </a:solidFill>
                </a:endParaRPr>
              </a:p>
              <a:p>
                <a:endParaRPr lang="en-US" sz="1600" dirty="0" smtClean="0">
                  <a:solidFill>
                    <a:schemeClr val="bg1"/>
                  </a:solidFill>
                </a:endParaRPr>
              </a:p>
              <a:p>
                <a:r>
                  <a:rPr lang="en-US" sz="1600" dirty="0" smtClean="0">
                    <a:solidFill>
                      <a:schemeClr val="bg1"/>
                    </a:solidFill>
                  </a:rPr>
                  <a:t>Ghost</a:t>
                </a:r>
                <a:endParaRPr lang="en-US" sz="1600" dirty="0">
                  <a:solidFill>
                    <a:schemeClr val="bg1"/>
                  </a:solidFill>
                </a:endParaRPr>
              </a:p>
            </p:txBody>
          </p:sp>
        </p:grpSp>
      </p:grpSp>
      <p:pic>
        <p:nvPicPr>
          <p:cNvPr id="30724"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30048" y="1569720"/>
            <a:ext cx="775752" cy="640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24605" y="2590800"/>
            <a:ext cx="1162195" cy="822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6"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43800" y="5516880"/>
            <a:ext cx="1009933" cy="731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extBox 18"/>
          <p:cNvSpPr txBox="1"/>
          <p:nvPr/>
        </p:nvSpPr>
        <p:spPr>
          <a:xfrm>
            <a:off x="6676658" y="6488668"/>
            <a:ext cx="2467342" cy="369332"/>
          </a:xfrm>
          <a:prstGeom prst="rect">
            <a:avLst/>
          </a:prstGeom>
          <a:noFill/>
        </p:spPr>
        <p:txBody>
          <a:bodyPr wrap="none" rtlCol="0">
            <a:spAutoFit/>
          </a:bodyPr>
          <a:lstStyle/>
          <a:p>
            <a:r>
              <a:rPr lang="en-US" dirty="0" smtClean="0"/>
              <a:t>Smith et al., submitted</a:t>
            </a:r>
            <a:endParaRPr lang="en-US" dirty="0"/>
          </a:p>
        </p:txBody>
      </p:sp>
      <p:sp>
        <p:nvSpPr>
          <p:cNvPr id="17" name="TextBox 16"/>
          <p:cNvSpPr txBox="1"/>
          <p:nvPr/>
        </p:nvSpPr>
        <p:spPr>
          <a:xfrm>
            <a:off x="7620000" y="4278868"/>
            <a:ext cx="756938" cy="369332"/>
          </a:xfrm>
          <a:prstGeom prst="rect">
            <a:avLst/>
          </a:prstGeom>
          <a:noFill/>
        </p:spPr>
        <p:txBody>
          <a:bodyPr wrap="none" rtlCol="0">
            <a:spAutoFit/>
          </a:bodyPr>
          <a:lstStyle/>
          <a:p>
            <a:r>
              <a:rPr lang="en-US" dirty="0" smtClean="0"/>
              <a:t># ml</a:t>
            </a:r>
            <a:r>
              <a:rPr lang="en-US" baseline="30000" dirty="0" smtClean="0"/>
              <a:t>-1</a:t>
            </a:r>
            <a:endParaRPr lang="en-US" baseline="30000" dirty="0"/>
          </a:p>
        </p:txBody>
      </p:sp>
    </p:spTree>
    <p:extLst>
      <p:ext uri="{BB962C8B-B14F-4D97-AF65-F5344CB8AC3E}">
        <p14:creationId xmlns:p14="http://schemas.microsoft.com/office/powerpoint/2010/main" val="13686668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8289" b="23943"/>
          <a:stretch/>
        </p:blipFill>
        <p:spPr>
          <a:xfrm>
            <a:off x="609600" y="914400"/>
            <a:ext cx="7950425" cy="5943600"/>
          </a:xfrm>
          <a:prstGeom prst="rect">
            <a:avLst/>
          </a:prstGeom>
        </p:spPr>
      </p:pic>
      <p:sp>
        <p:nvSpPr>
          <p:cNvPr id="3" name="Title 2"/>
          <p:cNvSpPr>
            <a:spLocks noGrp="1"/>
          </p:cNvSpPr>
          <p:nvPr>
            <p:ph type="title" idx="4294967295"/>
          </p:nvPr>
        </p:nvSpPr>
        <p:spPr>
          <a:xfrm>
            <a:off x="457200" y="-76200"/>
            <a:ext cx="8229600" cy="1143000"/>
          </a:xfrm>
        </p:spPr>
        <p:txBody>
          <a:bodyPr/>
          <a:lstStyle/>
          <a:p>
            <a:r>
              <a:rPr lang="en-US" dirty="0" smtClean="0"/>
              <a:t>PRISM cruis</a:t>
            </a:r>
            <a:r>
              <a:rPr lang="en-US" baseline="0" dirty="0" smtClean="0"/>
              <a:t>e track</a:t>
            </a:r>
            <a:endParaRPr lang="en-US" dirty="0"/>
          </a:p>
        </p:txBody>
      </p:sp>
      <p:sp>
        <p:nvSpPr>
          <p:cNvPr id="4" name="TextBox 3"/>
          <p:cNvSpPr txBox="1"/>
          <p:nvPr/>
        </p:nvSpPr>
        <p:spPr>
          <a:xfrm>
            <a:off x="6073929" y="4826675"/>
            <a:ext cx="3070071" cy="2031325"/>
          </a:xfrm>
          <a:prstGeom prst="rect">
            <a:avLst/>
          </a:prstGeom>
          <a:solidFill>
            <a:schemeClr val="bg1"/>
          </a:solidFill>
        </p:spPr>
        <p:txBody>
          <a:bodyPr wrap="none" rtlCol="0">
            <a:spAutoFit/>
          </a:bodyPr>
          <a:lstStyle/>
          <a:p>
            <a:r>
              <a:rPr lang="en-US" dirty="0" smtClean="0"/>
              <a:t>I. ACC Sea Ice</a:t>
            </a:r>
          </a:p>
          <a:p>
            <a:r>
              <a:rPr lang="en-US" dirty="0" smtClean="0"/>
              <a:t>II. Eastern Ross Sea Eddies</a:t>
            </a:r>
          </a:p>
          <a:p>
            <a:r>
              <a:rPr lang="en-US" dirty="0" smtClean="0"/>
              <a:t>III. Western Ross Sea</a:t>
            </a:r>
          </a:p>
          <a:p>
            <a:r>
              <a:rPr lang="en-US" dirty="0" smtClean="0"/>
              <a:t>IV. Ross Bank</a:t>
            </a:r>
          </a:p>
          <a:p>
            <a:r>
              <a:rPr lang="en-US" dirty="0" smtClean="0"/>
              <a:t>V. Ross Ice Shelf</a:t>
            </a:r>
          </a:p>
          <a:p>
            <a:r>
              <a:rPr lang="en-US" dirty="0" smtClean="0"/>
              <a:t>VI. </a:t>
            </a:r>
            <a:r>
              <a:rPr lang="en-US" dirty="0" err="1" smtClean="0"/>
              <a:t>Joides</a:t>
            </a:r>
            <a:r>
              <a:rPr lang="en-US" dirty="0" smtClean="0"/>
              <a:t> Trough</a:t>
            </a:r>
          </a:p>
          <a:p>
            <a:r>
              <a:rPr lang="en-US" dirty="0" smtClean="0"/>
              <a:t>VII. Western Ross Sea II</a:t>
            </a:r>
            <a:endParaRPr lang="en-US" dirty="0"/>
          </a:p>
        </p:txBody>
      </p:sp>
      <p:sp>
        <p:nvSpPr>
          <p:cNvPr id="5" name="Text Box 2"/>
          <p:cNvSpPr txBox="1">
            <a:spLocks noChangeArrowheads="1"/>
          </p:cNvSpPr>
          <p:nvPr/>
        </p:nvSpPr>
        <p:spPr bwMode="auto">
          <a:xfrm>
            <a:off x="0" y="914400"/>
            <a:ext cx="3494088" cy="1323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dirty="0"/>
              <a:t>H</a:t>
            </a:r>
            <a:r>
              <a:rPr lang="en-US" sz="2000" baseline="-25000" dirty="0"/>
              <a:t>1</a:t>
            </a:r>
            <a:r>
              <a:rPr lang="en-US" sz="2000" dirty="0"/>
              <a:t>: CDW</a:t>
            </a:r>
          </a:p>
          <a:p>
            <a:pPr eaLnBrk="1" hangingPunct="1"/>
            <a:r>
              <a:rPr lang="en-US" sz="2000" dirty="0"/>
              <a:t>H</a:t>
            </a:r>
            <a:r>
              <a:rPr lang="en-US" sz="2000" baseline="-25000" dirty="0"/>
              <a:t>2</a:t>
            </a:r>
            <a:r>
              <a:rPr lang="en-US" sz="2000" dirty="0"/>
              <a:t>: Sediment: banks/coastal</a:t>
            </a:r>
          </a:p>
          <a:p>
            <a:pPr eaLnBrk="1" hangingPunct="1"/>
            <a:r>
              <a:rPr lang="en-US" sz="2000" dirty="0"/>
              <a:t>H</a:t>
            </a:r>
            <a:r>
              <a:rPr lang="en-US" sz="2000" baseline="-25000" dirty="0"/>
              <a:t>3</a:t>
            </a:r>
            <a:r>
              <a:rPr lang="en-US" sz="2000" dirty="0"/>
              <a:t>: Sea ice</a:t>
            </a:r>
          </a:p>
          <a:p>
            <a:pPr eaLnBrk="1" hangingPunct="1"/>
            <a:r>
              <a:rPr lang="en-US" sz="2000" dirty="0"/>
              <a:t>H</a:t>
            </a:r>
            <a:r>
              <a:rPr lang="en-US" sz="2000" baseline="-25000" dirty="0"/>
              <a:t>4</a:t>
            </a:r>
            <a:r>
              <a:rPr lang="en-US" sz="2000" dirty="0"/>
              <a:t>: Glacial melt</a:t>
            </a:r>
          </a:p>
        </p:txBody>
      </p:sp>
      <p:sp>
        <p:nvSpPr>
          <p:cNvPr id="6" name="Text Box 2"/>
          <p:cNvSpPr txBox="1">
            <a:spLocks noChangeArrowheads="1"/>
          </p:cNvSpPr>
          <p:nvPr/>
        </p:nvSpPr>
        <p:spPr bwMode="auto">
          <a:xfrm>
            <a:off x="0" y="2209800"/>
            <a:ext cx="1981200" cy="1016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dirty="0"/>
              <a:t>H</a:t>
            </a:r>
            <a:r>
              <a:rPr lang="en-US" sz="2000" baseline="-25000" dirty="0"/>
              <a:t>5</a:t>
            </a:r>
            <a:r>
              <a:rPr lang="en-US" sz="2000" dirty="0"/>
              <a:t>: ISW</a:t>
            </a:r>
          </a:p>
          <a:p>
            <a:pPr eaLnBrk="1" hangingPunct="1"/>
            <a:r>
              <a:rPr lang="en-US" sz="2000" dirty="0"/>
              <a:t>H</a:t>
            </a:r>
            <a:r>
              <a:rPr lang="en-US" sz="2000" baseline="-25000" dirty="0"/>
              <a:t>6</a:t>
            </a:r>
            <a:r>
              <a:rPr lang="en-US" sz="2000" dirty="0"/>
              <a:t>: Dry Valleys</a:t>
            </a:r>
          </a:p>
          <a:p>
            <a:pPr eaLnBrk="1" hangingPunct="1"/>
            <a:r>
              <a:rPr lang="en-US" sz="2000" dirty="0"/>
              <a:t>H</a:t>
            </a:r>
            <a:r>
              <a:rPr lang="en-US" sz="2000" baseline="-25000" dirty="0"/>
              <a:t>7</a:t>
            </a:r>
            <a:r>
              <a:rPr lang="en-US" sz="2000" dirty="0"/>
              <a:t>: Vents</a:t>
            </a:r>
          </a:p>
        </p:txBody>
      </p:sp>
      <p:sp>
        <p:nvSpPr>
          <p:cNvPr id="7" name="Oval 6"/>
          <p:cNvSpPr/>
          <p:nvPr/>
        </p:nvSpPr>
        <p:spPr>
          <a:xfrm>
            <a:off x="4038600" y="4800600"/>
            <a:ext cx="1905000" cy="81212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629400" y="1878471"/>
            <a:ext cx="1221809" cy="307777"/>
          </a:xfrm>
          <a:prstGeom prst="rect">
            <a:avLst/>
          </a:prstGeom>
        </p:spPr>
        <p:txBody>
          <a:bodyPr wrap="none">
            <a:spAutoFit/>
          </a:bodyPr>
          <a:lstStyle/>
          <a:p>
            <a:r>
              <a:rPr lang="en-US" sz="1400" dirty="0">
                <a:solidFill>
                  <a:srgbClr val="2113DD"/>
                </a:solidFill>
              </a:rPr>
              <a:t>ACC Sea Ice</a:t>
            </a:r>
          </a:p>
        </p:txBody>
      </p:sp>
    </p:spTree>
    <p:extLst>
      <p:ext uri="{BB962C8B-B14F-4D97-AF65-F5344CB8AC3E}">
        <p14:creationId xmlns:p14="http://schemas.microsoft.com/office/powerpoint/2010/main" val="40457077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7189_A"/>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779463"/>
            <a:ext cx="9144000" cy="6078537"/>
          </a:xfrm>
          <a:prstGeom prst="rect">
            <a:avLst/>
          </a:prstGeom>
          <a:noFill/>
          <a:ln>
            <a:noFill/>
          </a:ln>
        </p:spPr>
      </p:pic>
      <p:sp>
        <p:nvSpPr>
          <p:cNvPr id="3" name="Title 2"/>
          <p:cNvSpPr>
            <a:spLocks noGrp="1"/>
          </p:cNvSpPr>
          <p:nvPr>
            <p:ph type="title" idx="4294967295"/>
          </p:nvPr>
        </p:nvSpPr>
        <p:spPr>
          <a:xfrm>
            <a:off x="457200" y="-228600"/>
            <a:ext cx="8229600" cy="1143000"/>
          </a:xfrm>
        </p:spPr>
        <p:txBody>
          <a:bodyPr/>
          <a:lstStyle/>
          <a:p>
            <a:r>
              <a:rPr lang="en-US" dirty="0" smtClean="0"/>
              <a:t>Ross Ice Shelf</a:t>
            </a:r>
            <a:endParaRPr lang="en-US" dirty="0"/>
          </a:p>
        </p:txBody>
      </p:sp>
      <p:sp>
        <p:nvSpPr>
          <p:cNvPr id="4" name="TextBox 3"/>
          <p:cNvSpPr txBox="1"/>
          <p:nvPr/>
        </p:nvSpPr>
        <p:spPr>
          <a:xfrm>
            <a:off x="8523317" y="3733800"/>
            <a:ext cx="620683" cy="369332"/>
          </a:xfrm>
          <a:prstGeom prst="rect">
            <a:avLst/>
          </a:prstGeom>
          <a:noFill/>
        </p:spPr>
        <p:txBody>
          <a:bodyPr wrap="none" rtlCol="0">
            <a:spAutoFit/>
          </a:bodyPr>
          <a:lstStyle/>
          <a:p>
            <a:r>
              <a:rPr lang="en-US" dirty="0" smtClean="0"/>
              <a:t>150’</a:t>
            </a:r>
            <a:endParaRPr lang="en-US" dirty="0"/>
          </a:p>
        </p:txBody>
      </p:sp>
    </p:spTree>
    <p:extLst>
      <p:ext uri="{BB962C8B-B14F-4D97-AF65-F5344CB8AC3E}">
        <p14:creationId xmlns:p14="http://schemas.microsoft.com/office/powerpoint/2010/main" val="77318488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152400"/>
            <a:ext cx="8229600" cy="1143000"/>
          </a:xfrm>
        </p:spPr>
        <p:txBody>
          <a:bodyPr/>
          <a:lstStyle/>
          <a:p>
            <a:r>
              <a:rPr lang="en-US" dirty="0" smtClean="0"/>
              <a:t>Ross Ice Shelf Circulation</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914400"/>
            <a:ext cx="8269941" cy="5486400"/>
          </a:xfrm>
          <a:prstGeom prst="rect">
            <a:avLst/>
          </a:prstGeom>
          <a:noFill/>
          <a:ln>
            <a:noFill/>
          </a:ln>
        </p:spPr>
      </p:pic>
      <p:sp>
        <p:nvSpPr>
          <p:cNvPr id="4" name="TextBox 3"/>
          <p:cNvSpPr txBox="1"/>
          <p:nvPr/>
        </p:nvSpPr>
        <p:spPr>
          <a:xfrm>
            <a:off x="3027417" y="5715000"/>
            <a:ext cx="2916183" cy="369332"/>
          </a:xfrm>
          <a:prstGeom prst="rect">
            <a:avLst/>
          </a:prstGeom>
          <a:noFill/>
        </p:spPr>
        <p:txBody>
          <a:bodyPr wrap="none" rtlCol="0">
            <a:spAutoFit/>
          </a:bodyPr>
          <a:lstStyle/>
          <a:p>
            <a:r>
              <a:rPr lang="en-US" dirty="0" err="1" smtClean="0"/>
              <a:t>Smethie</a:t>
            </a:r>
            <a:r>
              <a:rPr lang="en-US" dirty="0" smtClean="0"/>
              <a:t> and Jacobs, 2005</a:t>
            </a:r>
            <a:endParaRPr lang="en-US" dirty="0"/>
          </a:p>
        </p:txBody>
      </p:sp>
      <p:sp>
        <p:nvSpPr>
          <p:cNvPr id="5" name="TextBox 4"/>
          <p:cNvSpPr txBox="1"/>
          <p:nvPr/>
        </p:nvSpPr>
        <p:spPr>
          <a:xfrm>
            <a:off x="609600" y="6488668"/>
            <a:ext cx="7584127" cy="369332"/>
          </a:xfrm>
          <a:prstGeom prst="rect">
            <a:avLst/>
          </a:prstGeom>
          <a:noFill/>
        </p:spPr>
        <p:txBody>
          <a:bodyPr wrap="none" rtlCol="0">
            <a:spAutoFit/>
          </a:bodyPr>
          <a:lstStyle/>
          <a:p>
            <a:r>
              <a:rPr lang="en-US" dirty="0" smtClean="0"/>
              <a:t>RIS 750 m thick in places; the size of France; moves seaward 1-3 m/day</a:t>
            </a:r>
            <a:endParaRPr lang="en-US" dirty="0"/>
          </a:p>
        </p:txBody>
      </p:sp>
    </p:spTree>
    <p:extLst>
      <p:ext uri="{BB962C8B-B14F-4D97-AF65-F5344CB8AC3E}">
        <p14:creationId xmlns:p14="http://schemas.microsoft.com/office/powerpoint/2010/main" val="714455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graphicFrame>
        <p:nvGraphicFramePr>
          <p:cNvPr id="19458" name="Object 2"/>
          <p:cNvGraphicFramePr>
            <a:graphicFrameLocks noChangeAspect="1"/>
          </p:cNvGraphicFramePr>
          <p:nvPr/>
        </p:nvGraphicFramePr>
        <p:xfrm>
          <a:off x="1981200" y="2286000"/>
          <a:ext cx="3684588" cy="1000125"/>
        </p:xfrm>
        <a:graphic>
          <a:graphicData uri="http://schemas.openxmlformats.org/presentationml/2006/ole">
            <mc:AlternateContent xmlns:mc="http://schemas.openxmlformats.org/markup-compatibility/2006">
              <mc:Choice xmlns:v="urn:schemas-microsoft-com:vml" Requires="v">
                <p:oleObj spid="_x0000_s26857" name="Equation" r:id="rId4" imgW="1592526" imgH="388620" progId="Equation.3">
                  <p:embed/>
                </p:oleObj>
              </mc:Choice>
              <mc:Fallback>
                <p:oleObj name="Equation" r:id="rId4" imgW="1592526" imgH="38862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200" y="2286000"/>
                        <a:ext cx="3684588" cy="100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459" name="Line 3"/>
          <p:cNvSpPr>
            <a:spLocks noChangeShapeType="1"/>
          </p:cNvSpPr>
          <p:nvPr/>
        </p:nvSpPr>
        <p:spPr bwMode="auto">
          <a:xfrm>
            <a:off x="762000" y="2057400"/>
            <a:ext cx="7162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60" name="Line 4"/>
          <p:cNvSpPr>
            <a:spLocks noChangeShapeType="1"/>
          </p:cNvSpPr>
          <p:nvPr/>
        </p:nvSpPr>
        <p:spPr bwMode="auto">
          <a:xfrm>
            <a:off x="914400" y="6400800"/>
            <a:ext cx="7162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19461" name="Object 5"/>
          <p:cNvGraphicFramePr>
            <a:graphicFrameLocks noChangeAspect="1"/>
          </p:cNvGraphicFramePr>
          <p:nvPr/>
        </p:nvGraphicFramePr>
        <p:xfrm>
          <a:off x="2438400" y="5334000"/>
          <a:ext cx="2833688" cy="982663"/>
        </p:xfrm>
        <a:graphic>
          <a:graphicData uri="http://schemas.openxmlformats.org/presentationml/2006/ole">
            <mc:AlternateContent xmlns:mc="http://schemas.openxmlformats.org/markup-compatibility/2006">
              <mc:Choice xmlns:v="urn:schemas-microsoft-com:vml" Requires="v">
                <p:oleObj spid="_x0000_s26858" name="Equation" r:id="rId6" imgW="1196286" imgH="388620" progId="Equation.3">
                  <p:embed/>
                </p:oleObj>
              </mc:Choice>
              <mc:Fallback>
                <p:oleObj name="Equation" r:id="rId6" imgW="1196286" imgH="38862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38400" y="5334000"/>
                        <a:ext cx="2833688" cy="982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462" name="Line 6"/>
          <p:cNvSpPr>
            <a:spLocks noChangeShapeType="1"/>
          </p:cNvSpPr>
          <p:nvPr/>
        </p:nvSpPr>
        <p:spPr bwMode="auto">
          <a:xfrm>
            <a:off x="838200" y="3962400"/>
            <a:ext cx="7162800" cy="0"/>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63" name="AutoShape 7"/>
          <p:cNvSpPr>
            <a:spLocks noChangeArrowheads="1"/>
          </p:cNvSpPr>
          <p:nvPr/>
        </p:nvSpPr>
        <p:spPr bwMode="auto">
          <a:xfrm>
            <a:off x="3276600" y="457200"/>
            <a:ext cx="914400" cy="914400"/>
          </a:xfrm>
          <a:prstGeom prst="sun">
            <a:avLst>
              <a:gd name="adj" fmla="val 25000"/>
            </a:avLst>
          </a:prstGeom>
          <a:solidFill>
            <a:srgbClr val="FFFF00"/>
          </a:solidFill>
          <a:ln w="9525">
            <a:solidFill>
              <a:schemeClr val="tx1"/>
            </a:solidFill>
            <a:miter lim="800000"/>
            <a:headEnd/>
            <a:tailEnd/>
          </a:ln>
        </p:spPr>
        <p:txBody>
          <a:bodyPr wrap="none" anchor="ctr"/>
          <a:lstStyle/>
          <a:p>
            <a:endParaRPr lang="en-US"/>
          </a:p>
        </p:txBody>
      </p:sp>
      <p:sp>
        <p:nvSpPr>
          <p:cNvPr id="19464" name="Line 8"/>
          <p:cNvSpPr>
            <a:spLocks noChangeShapeType="1"/>
          </p:cNvSpPr>
          <p:nvPr/>
        </p:nvSpPr>
        <p:spPr bwMode="auto">
          <a:xfrm>
            <a:off x="3733800" y="1447800"/>
            <a:ext cx="0" cy="533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19465" name="Object 9"/>
          <p:cNvGraphicFramePr>
            <a:graphicFrameLocks noChangeAspect="1"/>
          </p:cNvGraphicFramePr>
          <p:nvPr/>
        </p:nvGraphicFramePr>
        <p:xfrm>
          <a:off x="5943600" y="2819400"/>
          <a:ext cx="3006725" cy="385763"/>
        </p:xfrm>
        <a:graphic>
          <a:graphicData uri="http://schemas.openxmlformats.org/presentationml/2006/ole">
            <mc:AlternateContent xmlns:mc="http://schemas.openxmlformats.org/markup-compatibility/2006">
              <mc:Choice xmlns:v="urn:schemas-microsoft-com:vml" Requires="v">
                <p:oleObj spid="_x0000_s26859" name="Equation" r:id="rId8" imgW="1539348" imgH="160020" progId="Equation.3">
                  <p:embed/>
                </p:oleObj>
              </mc:Choice>
              <mc:Fallback>
                <p:oleObj name="Equation" r:id="rId8" imgW="1539348" imgH="16002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43600" y="2819400"/>
                        <a:ext cx="3006725" cy="385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9466" name="Line 10"/>
          <p:cNvSpPr>
            <a:spLocks noChangeShapeType="1"/>
          </p:cNvSpPr>
          <p:nvPr/>
        </p:nvSpPr>
        <p:spPr bwMode="auto">
          <a:xfrm flipV="1">
            <a:off x="3810000" y="4038600"/>
            <a:ext cx="0" cy="106680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2827" name="Text Box 11"/>
          <p:cNvSpPr txBox="1">
            <a:spLocks noChangeArrowheads="1"/>
          </p:cNvSpPr>
          <p:nvPr/>
        </p:nvSpPr>
        <p:spPr bwMode="auto">
          <a:xfrm>
            <a:off x="4648200" y="533400"/>
            <a:ext cx="4383088" cy="95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sz="2800" dirty="0">
                <a:solidFill>
                  <a:schemeClr val="bg1"/>
                </a:solidFill>
                <a:effectLst>
                  <a:outerShdw blurRad="38100" dist="38100" dir="2700000" algn="tl">
                    <a:srgbClr val="000000"/>
                  </a:outerShdw>
                </a:effectLst>
              </a:rPr>
              <a:t>Plankton Production in the</a:t>
            </a:r>
          </a:p>
          <a:p>
            <a:pPr>
              <a:defRPr/>
            </a:pPr>
            <a:r>
              <a:rPr lang="en-US" sz="2800" dirty="0">
                <a:solidFill>
                  <a:schemeClr val="bg1"/>
                </a:solidFill>
                <a:effectLst>
                  <a:outerShdw blurRad="38100" dist="38100" dir="2700000" algn="tl">
                    <a:srgbClr val="000000"/>
                  </a:outerShdw>
                </a:effectLst>
              </a:rPr>
              <a:t>Open Ocean</a:t>
            </a:r>
          </a:p>
        </p:txBody>
      </p:sp>
      <p:sp>
        <p:nvSpPr>
          <p:cNvPr id="19468" name="Line 12"/>
          <p:cNvSpPr>
            <a:spLocks noChangeShapeType="1"/>
          </p:cNvSpPr>
          <p:nvPr/>
        </p:nvSpPr>
        <p:spPr bwMode="auto">
          <a:xfrm flipH="1">
            <a:off x="8382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69" name="Line 13"/>
          <p:cNvSpPr>
            <a:spLocks noChangeShapeType="1"/>
          </p:cNvSpPr>
          <p:nvPr/>
        </p:nvSpPr>
        <p:spPr bwMode="auto">
          <a:xfrm flipH="1">
            <a:off x="73914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70" name="Line 14"/>
          <p:cNvSpPr>
            <a:spLocks noChangeShapeType="1"/>
          </p:cNvSpPr>
          <p:nvPr/>
        </p:nvSpPr>
        <p:spPr bwMode="auto">
          <a:xfrm flipH="1">
            <a:off x="16002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71" name="Line 15"/>
          <p:cNvSpPr>
            <a:spLocks noChangeShapeType="1"/>
          </p:cNvSpPr>
          <p:nvPr/>
        </p:nvSpPr>
        <p:spPr bwMode="auto">
          <a:xfrm flipH="1">
            <a:off x="12192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72" name="Line 16"/>
          <p:cNvSpPr>
            <a:spLocks noChangeShapeType="1"/>
          </p:cNvSpPr>
          <p:nvPr/>
        </p:nvSpPr>
        <p:spPr bwMode="auto">
          <a:xfrm flipH="1">
            <a:off x="48006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73" name="Line 17"/>
          <p:cNvSpPr>
            <a:spLocks noChangeShapeType="1"/>
          </p:cNvSpPr>
          <p:nvPr/>
        </p:nvSpPr>
        <p:spPr bwMode="auto">
          <a:xfrm flipH="1">
            <a:off x="43434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74" name="Line 18"/>
          <p:cNvSpPr>
            <a:spLocks noChangeShapeType="1"/>
          </p:cNvSpPr>
          <p:nvPr/>
        </p:nvSpPr>
        <p:spPr bwMode="auto">
          <a:xfrm flipH="1">
            <a:off x="38862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75" name="Line 19"/>
          <p:cNvSpPr>
            <a:spLocks noChangeShapeType="1"/>
          </p:cNvSpPr>
          <p:nvPr/>
        </p:nvSpPr>
        <p:spPr bwMode="auto">
          <a:xfrm flipH="1">
            <a:off x="34290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76" name="Line 20"/>
          <p:cNvSpPr>
            <a:spLocks noChangeShapeType="1"/>
          </p:cNvSpPr>
          <p:nvPr/>
        </p:nvSpPr>
        <p:spPr bwMode="auto">
          <a:xfrm flipH="1">
            <a:off x="29718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77" name="Line 21"/>
          <p:cNvSpPr>
            <a:spLocks noChangeShapeType="1"/>
          </p:cNvSpPr>
          <p:nvPr/>
        </p:nvSpPr>
        <p:spPr bwMode="auto">
          <a:xfrm flipH="1">
            <a:off x="20574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78" name="Line 22"/>
          <p:cNvSpPr>
            <a:spLocks noChangeShapeType="1"/>
          </p:cNvSpPr>
          <p:nvPr/>
        </p:nvSpPr>
        <p:spPr bwMode="auto">
          <a:xfrm flipH="1">
            <a:off x="77724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79" name="Line 23"/>
          <p:cNvSpPr>
            <a:spLocks noChangeShapeType="1"/>
          </p:cNvSpPr>
          <p:nvPr/>
        </p:nvSpPr>
        <p:spPr bwMode="auto">
          <a:xfrm flipH="1">
            <a:off x="25146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80" name="Line 24"/>
          <p:cNvSpPr>
            <a:spLocks noChangeShapeType="1"/>
          </p:cNvSpPr>
          <p:nvPr/>
        </p:nvSpPr>
        <p:spPr bwMode="auto">
          <a:xfrm flipH="1">
            <a:off x="69342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81" name="Line 25"/>
          <p:cNvSpPr>
            <a:spLocks noChangeShapeType="1"/>
          </p:cNvSpPr>
          <p:nvPr/>
        </p:nvSpPr>
        <p:spPr bwMode="auto">
          <a:xfrm flipH="1">
            <a:off x="64770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82" name="Line 26"/>
          <p:cNvSpPr>
            <a:spLocks noChangeShapeType="1"/>
          </p:cNvSpPr>
          <p:nvPr/>
        </p:nvSpPr>
        <p:spPr bwMode="auto">
          <a:xfrm flipH="1">
            <a:off x="57150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83" name="Line 27"/>
          <p:cNvSpPr>
            <a:spLocks noChangeShapeType="1"/>
          </p:cNvSpPr>
          <p:nvPr/>
        </p:nvSpPr>
        <p:spPr bwMode="auto">
          <a:xfrm flipH="1">
            <a:off x="52578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84" name="Line 28"/>
          <p:cNvSpPr>
            <a:spLocks noChangeShapeType="1"/>
          </p:cNvSpPr>
          <p:nvPr/>
        </p:nvSpPr>
        <p:spPr bwMode="auto">
          <a:xfrm flipH="1">
            <a:off x="60960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85" name="Text Box 29"/>
          <p:cNvSpPr txBox="1">
            <a:spLocks noChangeArrowheads="1"/>
          </p:cNvSpPr>
          <p:nvPr/>
        </p:nvSpPr>
        <p:spPr bwMode="auto">
          <a:xfrm>
            <a:off x="212725" y="1676400"/>
            <a:ext cx="145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Sea Surface</a:t>
            </a:r>
          </a:p>
        </p:txBody>
      </p:sp>
      <p:sp>
        <p:nvSpPr>
          <p:cNvPr id="19486" name="Text Box 30"/>
          <p:cNvSpPr txBox="1">
            <a:spLocks noChangeArrowheads="1"/>
          </p:cNvSpPr>
          <p:nvPr/>
        </p:nvSpPr>
        <p:spPr bwMode="auto">
          <a:xfrm>
            <a:off x="304800" y="3546475"/>
            <a:ext cx="76200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100m</a:t>
            </a:r>
          </a:p>
        </p:txBody>
      </p:sp>
    </p:spTree>
    <p:extLst>
      <p:ext uri="{BB962C8B-B14F-4D97-AF65-F5344CB8AC3E}">
        <p14:creationId xmlns:p14="http://schemas.microsoft.com/office/powerpoint/2010/main" val="25572002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0" y="-30162"/>
            <a:ext cx="4572000" cy="1249362"/>
          </a:xfrm>
        </p:spPr>
        <p:txBody>
          <a:bodyPr/>
          <a:lstStyle/>
          <a:p>
            <a:r>
              <a:rPr lang="en-US" sz="3200" dirty="0" smtClean="0"/>
              <a:t>Ice Shelf CTD Survey</a:t>
            </a: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4849" r="46542"/>
          <a:stretch/>
        </p:blipFill>
        <p:spPr>
          <a:xfrm>
            <a:off x="5813343" y="0"/>
            <a:ext cx="3025857" cy="6858000"/>
          </a:xfrm>
          <a:prstGeom prst="rect">
            <a:avLst/>
          </a:prstGeom>
        </p:spPr>
      </p:pic>
      <p:grpSp>
        <p:nvGrpSpPr>
          <p:cNvPr id="9" name="Group 8"/>
          <p:cNvGrpSpPr>
            <a:grpSpLocks noChangeAspect="1"/>
          </p:cNvGrpSpPr>
          <p:nvPr/>
        </p:nvGrpSpPr>
        <p:grpSpPr>
          <a:xfrm>
            <a:off x="685800" y="1981199"/>
            <a:ext cx="4311782" cy="1828800"/>
            <a:chOff x="609606" y="2971807"/>
            <a:chExt cx="3233837" cy="1371601"/>
          </a:xfrm>
        </p:grpSpPr>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41987" t="56060" r="31205" b="35153"/>
            <a:stretch/>
          </p:blipFill>
          <p:spPr>
            <a:xfrm>
              <a:off x="609606" y="2971807"/>
              <a:ext cx="3233837" cy="1371601"/>
            </a:xfrm>
            <a:prstGeom prst="rect">
              <a:avLst/>
            </a:prstGeom>
          </p:spPr>
        </p:pic>
        <p:sp>
          <p:nvSpPr>
            <p:cNvPr id="3" name="Rectangle 2"/>
            <p:cNvSpPr/>
            <p:nvPr/>
          </p:nvSpPr>
          <p:spPr>
            <a:xfrm>
              <a:off x="1447800" y="3886200"/>
              <a:ext cx="1295400" cy="45720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sosceles Triangle 3"/>
            <p:cNvSpPr/>
            <p:nvPr/>
          </p:nvSpPr>
          <p:spPr>
            <a:xfrm>
              <a:off x="2743200" y="3886200"/>
              <a:ext cx="1100243" cy="457208"/>
            </a:xfrm>
            <a:prstGeom prst="triangle">
              <a:avLst>
                <a:gd name="adj"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514600" y="4038592"/>
              <a:ext cx="1295400" cy="30481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2" name="Elbow Connector 11"/>
          <p:cNvCxnSpPr/>
          <p:nvPr/>
        </p:nvCxnSpPr>
        <p:spPr>
          <a:xfrm flipV="1">
            <a:off x="2057400" y="2514600"/>
            <a:ext cx="1396992" cy="685789"/>
          </a:xfrm>
          <a:prstGeom prst="bentConnector3">
            <a:avLst>
              <a:gd name="adj1" fmla="val 100154"/>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5396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0" y="-228600"/>
            <a:ext cx="9144000" cy="1371600"/>
          </a:xfrm>
        </p:spPr>
        <p:txBody>
          <a:bodyPr/>
          <a:lstStyle/>
          <a:p>
            <a:r>
              <a:rPr lang="en-US" sz="3600" dirty="0" smtClean="0"/>
              <a:t>Ross Ice Shelf </a:t>
            </a:r>
            <a:r>
              <a:rPr lang="en-US" sz="3600" dirty="0"/>
              <a:t>s</a:t>
            </a:r>
            <a:r>
              <a:rPr lang="en-US" sz="3600" dirty="0" smtClean="0"/>
              <a:t>atellite imagery – Jan 22</a:t>
            </a:r>
          </a:p>
        </p:txBody>
      </p:sp>
      <p:pic>
        <p:nvPicPr>
          <p:cNvPr id="2355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6133" b="8134"/>
          <a:stretch/>
        </p:blipFill>
        <p:spPr bwMode="auto">
          <a:xfrm>
            <a:off x="1332963" y="929640"/>
            <a:ext cx="6439437"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6132" b="8133"/>
          <a:stretch/>
        </p:blipFill>
        <p:spPr bwMode="auto">
          <a:xfrm>
            <a:off x="1332963" y="3962400"/>
            <a:ext cx="6439437"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61027" y="1752600"/>
            <a:ext cx="881973" cy="3539430"/>
          </a:xfrm>
          <a:prstGeom prst="rect">
            <a:avLst/>
          </a:prstGeom>
          <a:noFill/>
        </p:spPr>
        <p:txBody>
          <a:bodyPr wrap="none" rtlCol="0">
            <a:spAutoFit/>
          </a:bodyPr>
          <a:lstStyle/>
          <a:p>
            <a:r>
              <a:rPr lang="en-US" sz="2800" dirty="0" err="1" smtClean="0"/>
              <a:t>Chl</a:t>
            </a:r>
            <a:endParaRPr lang="en-US" sz="2800" dirty="0" smtClean="0"/>
          </a:p>
          <a:p>
            <a:endParaRPr lang="en-US" sz="2800" dirty="0"/>
          </a:p>
          <a:p>
            <a:endParaRPr lang="en-US" sz="2800" dirty="0" smtClean="0"/>
          </a:p>
          <a:p>
            <a:endParaRPr lang="en-US" sz="2800" dirty="0"/>
          </a:p>
          <a:p>
            <a:endParaRPr lang="en-US" sz="2800" dirty="0" smtClean="0"/>
          </a:p>
          <a:p>
            <a:endParaRPr lang="en-US" sz="2800" dirty="0"/>
          </a:p>
          <a:p>
            <a:endParaRPr lang="en-US" sz="2800" dirty="0" smtClean="0"/>
          </a:p>
          <a:p>
            <a:r>
              <a:rPr lang="en-US" sz="2800" dirty="0" smtClean="0"/>
              <a:t>SST</a:t>
            </a:r>
            <a:endParaRPr lang="en-US" sz="2800" dirty="0"/>
          </a:p>
        </p:txBody>
      </p:sp>
    </p:spTree>
    <p:extLst>
      <p:ext uri="{BB962C8B-B14F-4D97-AF65-F5344CB8AC3E}">
        <p14:creationId xmlns:p14="http://schemas.microsoft.com/office/powerpoint/2010/main" val="280738863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0" y="-228600"/>
            <a:ext cx="9144000" cy="1371600"/>
          </a:xfrm>
        </p:spPr>
        <p:txBody>
          <a:bodyPr/>
          <a:lstStyle/>
          <a:p>
            <a:r>
              <a:rPr lang="en-US" sz="3600" dirty="0" smtClean="0"/>
              <a:t>Ross Ice Shelf </a:t>
            </a:r>
            <a:r>
              <a:rPr lang="en-US" sz="3600" dirty="0"/>
              <a:t>s</a:t>
            </a:r>
            <a:r>
              <a:rPr lang="en-US" sz="3600" dirty="0" smtClean="0"/>
              <a:t>atellite imagery – Jan 25</a:t>
            </a:r>
          </a:p>
        </p:txBody>
      </p:sp>
      <p:sp>
        <p:nvSpPr>
          <p:cNvPr id="3" name="TextBox 2"/>
          <p:cNvSpPr txBox="1"/>
          <p:nvPr/>
        </p:nvSpPr>
        <p:spPr>
          <a:xfrm>
            <a:off x="261027" y="1752600"/>
            <a:ext cx="881973" cy="3539430"/>
          </a:xfrm>
          <a:prstGeom prst="rect">
            <a:avLst/>
          </a:prstGeom>
          <a:noFill/>
        </p:spPr>
        <p:txBody>
          <a:bodyPr wrap="none" rtlCol="0">
            <a:spAutoFit/>
          </a:bodyPr>
          <a:lstStyle/>
          <a:p>
            <a:r>
              <a:rPr lang="en-US" sz="2800" dirty="0" err="1" smtClean="0"/>
              <a:t>Chl</a:t>
            </a:r>
            <a:endParaRPr lang="en-US" sz="2800" dirty="0" smtClean="0"/>
          </a:p>
          <a:p>
            <a:endParaRPr lang="en-US" sz="2800" dirty="0"/>
          </a:p>
          <a:p>
            <a:endParaRPr lang="en-US" sz="2800" dirty="0" smtClean="0"/>
          </a:p>
          <a:p>
            <a:endParaRPr lang="en-US" sz="2800" dirty="0"/>
          </a:p>
          <a:p>
            <a:endParaRPr lang="en-US" sz="2800" dirty="0" smtClean="0"/>
          </a:p>
          <a:p>
            <a:endParaRPr lang="en-US" sz="2800" dirty="0"/>
          </a:p>
          <a:p>
            <a:endParaRPr lang="en-US" sz="2800" dirty="0" smtClean="0"/>
          </a:p>
          <a:p>
            <a:r>
              <a:rPr lang="en-US" sz="2800" dirty="0" smtClean="0"/>
              <a:t>SST</a:t>
            </a:r>
            <a:endParaRPr lang="en-US" sz="2800" dirty="0"/>
          </a:p>
        </p:txBody>
      </p:sp>
      <p:pic>
        <p:nvPicPr>
          <p:cNvPr id="2457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4267" b="8667"/>
          <a:stretch/>
        </p:blipFill>
        <p:spPr bwMode="auto">
          <a:xfrm>
            <a:off x="1600200" y="838200"/>
            <a:ext cx="6328028"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79"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4534" b="7866"/>
          <a:stretch/>
        </p:blipFill>
        <p:spPr bwMode="auto">
          <a:xfrm>
            <a:off x="1621946" y="3733800"/>
            <a:ext cx="6284536"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995556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6333" y="0"/>
            <a:ext cx="1814098" cy="1280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8912" b="316"/>
          <a:stretch/>
        </p:blipFill>
        <p:spPr bwMode="auto">
          <a:xfrm>
            <a:off x="304800" y="792480"/>
            <a:ext cx="3803804" cy="5742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4553" y="899160"/>
            <a:ext cx="3519247" cy="5577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7543800" y="1247001"/>
            <a:ext cx="1540712" cy="276999"/>
          </a:xfrm>
          <a:prstGeom prst="rect">
            <a:avLst/>
          </a:prstGeom>
          <a:noFill/>
        </p:spPr>
        <p:txBody>
          <a:bodyPr wrap="square" rtlCol="0">
            <a:spAutoFit/>
          </a:bodyPr>
          <a:lstStyle/>
          <a:p>
            <a:r>
              <a:rPr lang="en-US" sz="1200" dirty="0" smtClean="0"/>
              <a:t>Log</a:t>
            </a:r>
            <a:r>
              <a:rPr lang="en-US" sz="1200" baseline="-25000" dirty="0" smtClean="0"/>
              <a:t>10</a:t>
            </a:r>
            <a:r>
              <a:rPr lang="en-US" sz="1200" dirty="0" smtClean="0"/>
              <a:t> Chl a (</a:t>
            </a:r>
            <a:r>
              <a:rPr lang="el-GR" sz="1200" dirty="0" smtClean="0"/>
              <a:t>μ</a:t>
            </a:r>
            <a:r>
              <a:rPr lang="en-US" sz="1200" dirty="0" smtClean="0"/>
              <a:t>g L</a:t>
            </a:r>
            <a:r>
              <a:rPr lang="en-US" sz="1200" baseline="30000" dirty="0" smtClean="0"/>
              <a:t>-1</a:t>
            </a:r>
            <a:r>
              <a:rPr lang="en-US" sz="1200" dirty="0" smtClean="0"/>
              <a:t>)</a:t>
            </a:r>
            <a:endParaRPr lang="en-US" sz="1200" baseline="30000" dirty="0"/>
          </a:p>
        </p:txBody>
      </p:sp>
      <p:sp>
        <p:nvSpPr>
          <p:cNvPr id="2" name="Title 1"/>
          <p:cNvSpPr>
            <a:spLocks noGrp="1"/>
          </p:cNvSpPr>
          <p:nvPr>
            <p:ph type="title" idx="4294967295"/>
          </p:nvPr>
        </p:nvSpPr>
        <p:spPr>
          <a:xfrm>
            <a:off x="-152400" y="-228600"/>
            <a:ext cx="7239000" cy="1143000"/>
          </a:xfrm>
        </p:spPr>
        <p:txBody>
          <a:bodyPr/>
          <a:lstStyle/>
          <a:p>
            <a:r>
              <a:rPr lang="en-US" sz="3600" dirty="0" smtClean="0"/>
              <a:t>VPR 9 – Ross Ice Shelf Eddies</a:t>
            </a:r>
            <a:endParaRPr lang="en-US" sz="3600" dirty="0"/>
          </a:p>
        </p:txBody>
      </p:sp>
      <p:sp>
        <p:nvSpPr>
          <p:cNvPr id="8" name="TextBox 7"/>
          <p:cNvSpPr txBox="1"/>
          <p:nvPr/>
        </p:nvSpPr>
        <p:spPr>
          <a:xfrm>
            <a:off x="1229078" y="6416040"/>
            <a:ext cx="5339923" cy="369332"/>
          </a:xfrm>
          <a:prstGeom prst="rect">
            <a:avLst/>
          </a:prstGeom>
          <a:noFill/>
        </p:spPr>
        <p:txBody>
          <a:bodyPr wrap="none" rtlCol="0">
            <a:spAutoFit/>
          </a:bodyPr>
          <a:lstStyle/>
          <a:p>
            <a:r>
              <a:rPr lang="en-US" dirty="0" smtClean="0"/>
              <a:t>Distance (km)                                    Distance (km)</a:t>
            </a:r>
            <a:endParaRPr lang="en-US" dirty="0"/>
          </a:p>
        </p:txBody>
      </p:sp>
      <p:pic>
        <p:nvPicPr>
          <p:cNvPr id="30724"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30048" y="1569720"/>
            <a:ext cx="775752" cy="640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24605" y="2590800"/>
            <a:ext cx="1162195" cy="822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6"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43800" y="5516880"/>
            <a:ext cx="1009933" cy="731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extBox 18"/>
          <p:cNvSpPr txBox="1"/>
          <p:nvPr/>
        </p:nvSpPr>
        <p:spPr>
          <a:xfrm>
            <a:off x="6676658" y="6488668"/>
            <a:ext cx="2467342" cy="369332"/>
          </a:xfrm>
          <a:prstGeom prst="rect">
            <a:avLst/>
          </a:prstGeom>
          <a:noFill/>
        </p:spPr>
        <p:txBody>
          <a:bodyPr wrap="none" rtlCol="0">
            <a:spAutoFit/>
          </a:bodyPr>
          <a:lstStyle/>
          <a:p>
            <a:r>
              <a:rPr lang="en-US" dirty="0" smtClean="0"/>
              <a:t>Smith et al., submitted</a:t>
            </a:r>
            <a:endParaRPr lang="en-US" dirty="0"/>
          </a:p>
        </p:txBody>
      </p:sp>
      <p:sp>
        <p:nvSpPr>
          <p:cNvPr id="20" name="TextBox 19"/>
          <p:cNvSpPr txBox="1"/>
          <p:nvPr/>
        </p:nvSpPr>
        <p:spPr>
          <a:xfrm>
            <a:off x="4162358" y="1236851"/>
            <a:ext cx="1247842" cy="4478149"/>
          </a:xfrm>
          <a:prstGeom prst="rect">
            <a:avLst/>
          </a:prstGeom>
          <a:noFill/>
        </p:spPr>
        <p:txBody>
          <a:bodyPr wrap="none" rtlCol="0">
            <a:spAutoFit/>
          </a:bodyPr>
          <a:lstStyle/>
          <a:p>
            <a:r>
              <a:rPr lang="en-US" sz="1600" dirty="0" smtClean="0">
                <a:solidFill>
                  <a:schemeClr val="bg1"/>
                </a:solidFill>
              </a:rPr>
              <a:t>“Normal”</a:t>
            </a:r>
          </a:p>
          <a:p>
            <a:endParaRPr lang="en-US" sz="1600" dirty="0">
              <a:solidFill>
                <a:schemeClr val="bg1"/>
              </a:solidFill>
            </a:endParaRPr>
          </a:p>
          <a:p>
            <a:endParaRPr lang="en-US" sz="1600" dirty="0" smtClean="0">
              <a:solidFill>
                <a:schemeClr val="bg1"/>
              </a:solidFill>
            </a:endParaRPr>
          </a:p>
          <a:p>
            <a:endParaRPr lang="en-US" sz="1600" dirty="0" smtClean="0">
              <a:solidFill>
                <a:schemeClr val="bg1"/>
              </a:solidFill>
            </a:endParaRPr>
          </a:p>
          <a:p>
            <a:endParaRPr lang="en-US" sz="1100" dirty="0" smtClean="0">
              <a:solidFill>
                <a:schemeClr val="bg1"/>
              </a:solidFill>
            </a:endParaRPr>
          </a:p>
          <a:p>
            <a:endParaRPr lang="en-US" sz="1600" dirty="0">
              <a:solidFill>
                <a:schemeClr val="bg1"/>
              </a:solidFill>
            </a:endParaRPr>
          </a:p>
          <a:p>
            <a:r>
              <a:rPr lang="en-US" sz="1600" dirty="0" smtClean="0">
                <a:solidFill>
                  <a:schemeClr val="bg1"/>
                </a:solidFill>
              </a:rPr>
              <a:t>Translucent</a:t>
            </a:r>
          </a:p>
          <a:p>
            <a:endParaRPr lang="en-US" sz="1600" dirty="0">
              <a:solidFill>
                <a:schemeClr val="bg1"/>
              </a:solidFill>
            </a:endParaRPr>
          </a:p>
          <a:p>
            <a:endParaRPr lang="en-US" sz="1600" dirty="0" smtClean="0">
              <a:solidFill>
                <a:schemeClr val="bg1"/>
              </a:solidFill>
            </a:endParaRPr>
          </a:p>
          <a:p>
            <a:endParaRPr lang="en-US" sz="1600" dirty="0" smtClean="0">
              <a:solidFill>
                <a:schemeClr val="bg1"/>
              </a:solidFill>
            </a:endParaRPr>
          </a:p>
          <a:p>
            <a:endParaRPr lang="en-US" sz="1400" dirty="0">
              <a:solidFill>
                <a:schemeClr val="bg1"/>
              </a:solidFill>
            </a:endParaRPr>
          </a:p>
          <a:p>
            <a:endParaRPr lang="en-US" sz="1200" dirty="0">
              <a:solidFill>
                <a:schemeClr val="bg1"/>
              </a:solidFill>
            </a:endParaRPr>
          </a:p>
          <a:p>
            <a:r>
              <a:rPr lang="en-US" sz="1600" dirty="0" smtClean="0">
                <a:solidFill>
                  <a:schemeClr val="bg1"/>
                </a:solidFill>
              </a:rPr>
              <a:t>Total</a:t>
            </a:r>
          </a:p>
          <a:p>
            <a:endParaRPr lang="en-US" sz="1600" dirty="0">
              <a:solidFill>
                <a:schemeClr val="bg1"/>
              </a:solidFill>
            </a:endParaRPr>
          </a:p>
          <a:p>
            <a:endParaRPr lang="en-US" sz="1200" dirty="0" smtClean="0">
              <a:solidFill>
                <a:schemeClr val="bg1"/>
              </a:solidFill>
            </a:endParaRPr>
          </a:p>
          <a:p>
            <a:endParaRPr lang="en-US" sz="1200" dirty="0">
              <a:solidFill>
                <a:schemeClr val="bg1"/>
              </a:solidFill>
            </a:endParaRPr>
          </a:p>
          <a:p>
            <a:endParaRPr lang="en-US" sz="1600" dirty="0" smtClean="0">
              <a:solidFill>
                <a:schemeClr val="bg1"/>
              </a:solidFill>
            </a:endParaRPr>
          </a:p>
          <a:p>
            <a:endParaRPr lang="en-US" sz="1600" dirty="0" smtClean="0">
              <a:solidFill>
                <a:schemeClr val="bg1"/>
              </a:solidFill>
            </a:endParaRPr>
          </a:p>
          <a:p>
            <a:r>
              <a:rPr lang="en-US" sz="1600" dirty="0" smtClean="0">
                <a:solidFill>
                  <a:schemeClr val="bg1"/>
                </a:solidFill>
              </a:rPr>
              <a:t>Ghost</a:t>
            </a:r>
            <a:endParaRPr lang="en-US" sz="1600" dirty="0">
              <a:solidFill>
                <a:schemeClr val="bg1"/>
              </a:solidFill>
            </a:endParaRPr>
          </a:p>
        </p:txBody>
      </p:sp>
      <p:sp>
        <p:nvSpPr>
          <p:cNvPr id="21" name="TextBox 20"/>
          <p:cNvSpPr txBox="1"/>
          <p:nvPr/>
        </p:nvSpPr>
        <p:spPr>
          <a:xfrm>
            <a:off x="643167" y="990600"/>
            <a:ext cx="1414233" cy="4601260"/>
          </a:xfrm>
          <a:prstGeom prst="rect">
            <a:avLst/>
          </a:prstGeom>
          <a:noFill/>
        </p:spPr>
        <p:txBody>
          <a:bodyPr wrap="none" rtlCol="0">
            <a:spAutoFit/>
          </a:bodyPr>
          <a:lstStyle/>
          <a:p>
            <a:r>
              <a:rPr lang="en-US" sz="1600" dirty="0" smtClean="0">
                <a:solidFill>
                  <a:schemeClr val="bg1"/>
                </a:solidFill>
              </a:rPr>
              <a:t>Temperature</a:t>
            </a:r>
          </a:p>
          <a:p>
            <a:endParaRPr lang="en-US" sz="1600" dirty="0">
              <a:solidFill>
                <a:schemeClr val="bg1"/>
              </a:solidFill>
            </a:endParaRPr>
          </a:p>
          <a:p>
            <a:endParaRPr lang="en-US" sz="1600" dirty="0" smtClean="0">
              <a:solidFill>
                <a:schemeClr val="bg1"/>
              </a:solidFill>
            </a:endParaRPr>
          </a:p>
          <a:p>
            <a:endParaRPr lang="en-US" sz="1600" dirty="0" smtClean="0">
              <a:solidFill>
                <a:schemeClr val="bg1"/>
              </a:solidFill>
            </a:endParaRPr>
          </a:p>
          <a:p>
            <a:endParaRPr lang="en-US" sz="1100" dirty="0" smtClean="0">
              <a:solidFill>
                <a:schemeClr val="bg1"/>
              </a:solidFill>
            </a:endParaRPr>
          </a:p>
          <a:p>
            <a:endParaRPr lang="en-US" sz="1600" dirty="0">
              <a:solidFill>
                <a:schemeClr val="bg1"/>
              </a:solidFill>
            </a:endParaRPr>
          </a:p>
          <a:p>
            <a:r>
              <a:rPr lang="en-US" sz="1600" dirty="0" smtClean="0">
                <a:solidFill>
                  <a:schemeClr val="bg1"/>
                </a:solidFill>
              </a:rPr>
              <a:t>Salinity</a:t>
            </a:r>
          </a:p>
          <a:p>
            <a:endParaRPr lang="en-US" sz="1600" dirty="0">
              <a:solidFill>
                <a:schemeClr val="bg1"/>
              </a:solidFill>
            </a:endParaRPr>
          </a:p>
          <a:p>
            <a:endParaRPr lang="en-US" sz="1600" dirty="0" smtClean="0">
              <a:solidFill>
                <a:schemeClr val="bg1"/>
              </a:solidFill>
            </a:endParaRPr>
          </a:p>
          <a:p>
            <a:endParaRPr lang="en-US" sz="1600" dirty="0" smtClean="0">
              <a:solidFill>
                <a:schemeClr val="bg1"/>
              </a:solidFill>
            </a:endParaRPr>
          </a:p>
          <a:p>
            <a:endParaRPr lang="en-US" sz="1400" dirty="0">
              <a:solidFill>
                <a:schemeClr val="bg1"/>
              </a:solidFill>
            </a:endParaRPr>
          </a:p>
          <a:p>
            <a:endParaRPr lang="en-US" sz="1200" dirty="0">
              <a:solidFill>
                <a:schemeClr val="bg1"/>
              </a:solidFill>
            </a:endParaRPr>
          </a:p>
          <a:p>
            <a:r>
              <a:rPr lang="en-US" sz="1600" dirty="0" smtClean="0">
                <a:solidFill>
                  <a:schemeClr val="bg1"/>
                </a:solidFill>
              </a:rPr>
              <a:t>Density</a:t>
            </a:r>
          </a:p>
          <a:p>
            <a:endParaRPr lang="en-US" sz="1600" dirty="0">
              <a:solidFill>
                <a:schemeClr val="bg1"/>
              </a:solidFill>
            </a:endParaRPr>
          </a:p>
          <a:p>
            <a:endParaRPr lang="en-US" sz="1200" dirty="0" smtClean="0">
              <a:solidFill>
                <a:schemeClr val="bg1"/>
              </a:solidFill>
            </a:endParaRPr>
          </a:p>
          <a:p>
            <a:endParaRPr lang="en-US" sz="1200" dirty="0">
              <a:solidFill>
                <a:schemeClr val="bg1"/>
              </a:solidFill>
            </a:endParaRPr>
          </a:p>
          <a:p>
            <a:endParaRPr lang="en-US" sz="1600" dirty="0" smtClean="0">
              <a:solidFill>
                <a:schemeClr val="bg1"/>
              </a:solidFill>
            </a:endParaRPr>
          </a:p>
          <a:p>
            <a:endParaRPr lang="en-US" sz="1600" dirty="0" smtClean="0">
              <a:solidFill>
                <a:schemeClr val="bg1"/>
              </a:solidFill>
            </a:endParaRPr>
          </a:p>
          <a:p>
            <a:r>
              <a:rPr lang="en-US" sz="1600" dirty="0" smtClean="0">
                <a:solidFill>
                  <a:schemeClr val="bg1"/>
                </a:solidFill>
              </a:rPr>
              <a:t>Fluorescence</a:t>
            </a:r>
            <a:endParaRPr lang="en-US" sz="1600" dirty="0">
              <a:solidFill>
                <a:schemeClr val="bg1"/>
              </a:solidFill>
            </a:endParaRPr>
          </a:p>
        </p:txBody>
      </p:sp>
      <p:sp>
        <p:nvSpPr>
          <p:cNvPr id="22" name="TextBox 21"/>
          <p:cNvSpPr txBox="1"/>
          <p:nvPr/>
        </p:nvSpPr>
        <p:spPr>
          <a:xfrm rot="16200000">
            <a:off x="-411961" y="3479030"/>
            <a:ext cx="1210588" cy="369332"/>
          </a:xfrm>
          <a:prstGeom prst="rect">
            <a:avLst/>
          </a:prstGeom>
          <a:noFill/>
        </p:spPr>
        <p:txBody>
          <a:bodyPr wrap="none" rtlCol="0">
            <a:spAutoFit/>
          </a:bodyPr>
          <a:lstStyle/>
          <a:p>
            <a:r>
              <a:rPr lang="en-US" dirty="0" smtClean="0"/>
              <a:t>Depth (m)</a:t>
            </a:r>
            <a:endParaRPr lang="en-US" dirty="0"/>
          </a:p>
        </p:txBody>
      </p:sp>
      <p:sp>
        <p:nvSpPr>
          <p:cNvPr id="15" name="TextBox 14"/>
          <p:cNvSpPr txBox="1"/>
          <p:nvPr/>
        </p:nvSpPr>
        <p:spPr>
          <a:xfrm>
            <a:off x="7620000" y="4278868"/>
            <a:ext cx="756938" cy="369332"/>
          </a:xfrm>
          <a:prstGeom prst="rect">
            <a:avLst/>
          </a:prstGeom>
          <a:noFill/>
        </p:spPr>
        <p:txBody>
          <a:bodyPr wrap="none" rtlCol="0">
            <a:spAutoFit/>
          </a:bodyPr>
          <a:lstStyle/>
          <a:p>
            <a:r>
              <a:rPr lang="en-US" dirty="0" smtClean="0"/>
              <a:t># ml</a:t>
            </a:r>
            <a:r>
              <a:rPr lang="en-US" baseline="30000" dirty="0" smtClean="0"/>
              <a:t>-1</a:t>
            </a:r>
            <a:endParaRPr lang="en-US" baseline="30000" dirty="0"/>
          </a:p>
        </p:txBody>
      </p:sp>
    </p:spTree>
    <p:extLst>
      <p:ext uri="{BB962C8B-B14F-4D97-AF65-F5344CB8AC3E}">
        <p14:creationId xmlns:p14="http://schemas.microsoft.com/office/powerpoint/2010/main" val="394256037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52400" y="-152400"/>
            <a:ext cx="8686800" cy="863600"/>
          </a:xfrm>
        </p:spPr>
        <p:txBody>
          <a:bodyPr/>
          <a:lstStyle/>
          <a:p>
            <a:r>
              <a:rPr lang="en-US" sz="3600" dirty="0" smtClean="0"/>
              <a:t>Model simulation of RIS eddy formation</a:t>
            </a:r>
            <a:endParaRPr lang="en-US" sz="3600" dirty="0"/>
          </a:p>
        </p:txBody>
      </p:sp>
      <p:grpSp>
        <p:nvGrpSpPr>
          <p:cNvPr id="7" name="Group 6"/>
          <p:cNvGrpSpPr/>
          <p:nvPr/>
        </p:nvGrpSpPr>
        <p:grpSpPr>
          <a:xfrm>
            <a:off x="1" y="799687"/>
            <a:ext cx="9140041" cy="5372513"/>
            <a:chOff x="1" y="1104487"/>
            <a:chExt cx="9140041" cy="5372513"/>
          </a:xfrm>
        </p:grpSpPr>
        <p:pic>
          <p:nvPicPr>
            <p:cNvPr id="10242" name="Picture 2" descr="http://science.whoi.edu/users/yizhen/prism/Ross/idealized_3d/ts_v1_3EQ_original.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492622"/>
              <a:ext cx="8686800" cy="452717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505200" y="6107668"/>
              <a:ext cx="1608133" cy="369332"/>
            </a:xfrm>
            <a:prstGeom prst="rect">
              <a:avLst/>
            </a:prstGeom>
            <a:noFill/>
          </p:spPr>
          <p:txBody>
            <a:bodyPr wrap="none" rtlCol="0">
              <a:spAutoFit/>
            </a:bodyPr>
            <a:lstStyle/>
            <a:p>
              <a:r>
                <a:rPr lang="en-US" dirty="0" smtClean="0"/>
                <a:t>Distance (km)</a:t>
              </a:r>
              <a:endParaRPr lang="en-US" dirty="0"/>
            </a:p>
          </p:txBody>
        </p:sp>
        <p:sp>
          <p:nvSpPr>
            <p:cNvPr id="8" name="TextBox 7"/>
            <p:cNvSpPr txBox="1"/>
            <p:nvPr/>
          </p:nvSpPr>
          <p:spPr>
            <a:xfrm rot="16200000">
              <a:off x="-621186" y="3288187"/>
              <a:ext cx="1608133" cy="365760"/>
            </a:xfrm>
            <a:prstGeom prst="rect">
              <a:avLst/>
            </a:prstGeom>
            <a:noFill/>
          </p:spPr>
          <p:txBody>
            <a:bodyPr wrap="none" rtlCol="0">
              <a:spAutoFit/>
            </a:bodyPr>
            <a:lstStyle/>
            <a:p>
              <a:r>
                <a:rPr lang="en-US" dirty="0" smtClean="0"/>
                <a:t>Distance (km)</a:t>
              </a:r>
              <a:endParaRPr lang="en-US" dirty="0"/>
            </a:p>
          </p:txBody>
        </p:sp>
        <p:sp>
          <p:nvSpPr>
            <p:cNvPr id="9" name="TextBox 8"/>
            <p:cNvSpPr txBox="1"/>
            <p:nvPr/>
          </p:nvSpPr>
          <p:spPr>
            <a:xfrm>
              <a:off x="7660085" y="1104487"/>
              <a:ext cx="1479957" cy="369332"/>
            </a:xfrm>
            <a:prstGeom prst="rect">
              <a:avLst/>
            </a:prstGeom>
            <a:noFill/>
          </p:spPr>
          <p:txBody>
            <a:bodyPr wrap="none" rtlCol="0">
              <a:spAutoFit/>
            </a:bodyPr>
            <a:lstStyle/>
            <a:p>
              <a:r>
                <a:rPr lang="en-US" dirty="0" smtClean="0"/>
                <a:t>Temperature</a:t>
              </a:r>
              <a:endParaRPr lang="en-US" dirty="0"/>
            </a:p>
          </p:txBody>
        </p:sp>
        <p:sp>
          <p:nvSpPr>
            <p:cNvPr id="10" name="TextBox 9"/>
            <p:cNvSpPr txBox="1"/>
            <p:nvPr/>
          </p:nvSpPr>
          <p:spPr>
            <a:xfrm>
              <a:off x="8123507" y="5875110"/>
              <a:ext cx="928459" cy="369332"/>
            </a:xfrm>
            <a:prstGeom prst="rect">
              <a:avLst/>
            </a:prstGeom>
            <a:noFill/>
          </p:spPr>
          <p:txBody>
            <a:bodyPr wrap="none" rtlCol="0">
              <a:spAutoFit/>
            </a:bodyPr>
            <a:lstStyle/>
            <a:p>
              <a:r>
                <a:rPr lang="en-US" dirty="0" smtClean="0"/>
                <a:t>Salinity</a:t>
              </a:r>
              <a:endParaRPr lang="en-US" dirty="0"/>
            </a:p>
          </p:txBody>
        </p:sp>
      </p:grpSp>
      <p:sp>
        <p:nvSpPr>
          <p:cNvPr id="11" name="TextBox 10"/>
          <p:cNvSpPr txBox="1"/>
          <p:nvPr/>
        </p:nvSpPr>
        <p:spPr>
          <a:xfrm>
            <a:off x="2819400" y="457200"/>
            <a:ext cx="3208058" cy="400110"/>
          </a:xfrm>
          <a:prstGeom prst="rect">
            <a:avLst/>
          </a:prstGeom>
          <a:noFill/>
        </p:spPr>
        <p:txBody>
          <a:bodyPr wrap="none" rtlCol="0">
            <a:spAutoFit/>
          </a:bodyPr>
          <a:lstStyle/>
          <a:p>
            <a:r>
              <a:rPr lang="en-US" sz="2000" dirty="0" err="1" smtClean="0"/>
              <a:t>Yizhen</a:t>
            </a:r>
            <a:r>
              <a:rPr lang="en-US" sz="2000" dirty="0" smtClean="0"/>
              <a:t> Li et al. (submitted)</a:t>
            </a:r>
            <a:endParaRPr lang="en-US" sz="2000" dirty="0"/>
          </a:p>
        </p:txBody>
      </p:sp>
      <p:sp>
        <p:nvSpPr>
          <p:cNvPr id="12" name="TextBox 11"/>
          <p:cNvSpPr txBox="1"/>
          <p:nvPr/>
        </p:nvSpPr>
        <p:spPr>
          <a:xfrm>
            <a:off x="228600" y="6477000"/>
            <a:ext cx="8712642" cy="369332"/>
          </a:xfrm>
          <a:prstGeom prst="rect">
            <a:avLst/>
          </a:prstGeom>
          <a:noFill/>
        </p:spPr>
        <p:txBody>
          <a:bodyPr wrap="none" rtlCol="0">
            <a:spAutoFit/>
          </a:bodyPr>
          <a:lstStyle/>
          <a:p>
            <a:r>
              <a:rPr lang="en-US" dirty="0" smtClean="0"/>
              <a:t>RIS basal melting creates low-salinity plume; instability facilitated by RIS roughness</a:t>
            </a:r>
            <a:endParaRPr lang="en-US" dirty="0"/>
          </a:p>
        </p:txBody>
      </p:sp>
    </p:spTree>
    <p:extLst>
      <p:ext uri="{BB962C8B-B14F-4D97-AF65-F5344CB8AC3E}">
        <p14:creationId xmlns:p14="http://schemas.microsoft.com/office/powerpoint/2010/main" val="284144544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8289" b="23943"/>
          <a:stretch/>
        </p:blipFill>
        <p:spPr>
          <a:xfrm>
            <a:off x="609600" y="914400"/>
            <a:ext cx="7950425" cy="5943600"/>
          </a:xfrm>
          <a:prstGeom prst="rect">
            <a:avLst/>
          </a:prstGeom>
        </p:spPr>
      </p:pic>
      <p:sp>
        <p:nvSpPr>
          <p:cNvPr id="3" name="Title 2"/>
          <p:cNvSpPr>
            <a:spLocks noGrp="1"/>
          </p:cNvSpPr>
          <p:nvPr>
            <p:ph type="title" idx="4294967295"/>
          </p:nvPr>
        </p:nvSpPr>
        <p:spPr>
          <a:xfrm>
            <a:off x="457200" y="-76200"/>
            <a:ext cx="8229600" cy="1143000"/>
          </a:xfrm>
        </p:spPr>
        <p:txBody>
          <a:bodyPr/>
          <a:lstStyle/>
          <a:p>
            <a:r>
              <a:rPr lang="en-US" dirty="0" smtClean="0"/>
              <a:t>PRISM cruis</a:t>
            </a:r>
            <a:r>
              <a:rPr lang="en-US" baseline="0" dirty="0" smtClean="0"/>
              <a:t>e track</a:t>
            </a:r>
            <a:endParaRPr lang="en-US" dirty="0"/>
          </a:p>
        </p:txBody>
      </p:sp>
      <p:sp>
        <p:nvSpPr>
          <p:cNvPr id="4" name="TextBox 3"/>
          <p:cNvSpPr txBox="1"/>
          <p:nvPr/>
        </p:nvSpPr>
        <p:spPr>
          <a:xfrm>
            <a:off x="6073929" y="4826675"/>
            <a:ext cx="3070071" cy="2031325"/>
          </a:xfrm>
          <a:prstGeom prst="rect">
            <a:avLst/>
          </a:prstGeom>
          <a:solidFill>
            <a:schemeClr val="bg1"/>
          </a:solidFill>
        </p:spPr>
        <p:txBody>
          <a:bodyPr wrap="none" rtlCol="0">
            <a:spAutoFit/>
          </a:bodyPr>
          <a:lstStyle/>
          <a:p>
            <a:r>
              <a:rPr lang="en-US" dirty="0" smtClean="0"/>
              <a:t>I. ACC Sea Ice</a:t>
            </a:r>
          </a:p>
          <a:p>
            <a:r>
              <a:rPr lang="en-US" dirty="0" smtClean="0"/>
              <a:t>II. Eastern Ross Sea Eddies</a:t>
            </a:r>
          </a:p>
          <a:p>
            <a:r>
              <a:rPr lang="en-US" dirty="0" smtClean="0"/>
              <a:t>III. Western Ross Sea</a:t>
            </a:r>
          </a:p>
          <a:p>
            <a:r>
              <a:rPr lang="en-US" dirty="0" smtClean="0"/>
              <a:t>IV. Ross Bank</a:t>
            </a:r>
          </a:p>
          <a:p>
            <a:r>
              <a:rPr lang="en-US" dirty="0" smtClean="0"/>
              <a:t>V. Ross Ice Shelf</a:t>
            </a:r>
          </a:p>
          <a:p>
            <a:r>
              <a:rPr lang="en-US" dirty="0" smtClean="0"/>
              <a:t>VI. </a:t>
            </a:r>
            <a:r>
              <a:rPr lang="en-US" dirty="0" err="1" smtClean="0"/>
              <a:t>Joides</a:t>
            </a:r>
            <a:r>
              <a:rPr lang="en-US" dirty="0" smtClean="0"/>
              <a:t> Trough</a:t>
            </a:r>
          </a:p>
          <a:p>
            <a:r>
              <a:rPr lang="en-US" dirty="0" smtClean="0"/>
              <a:t>VII. Western Ross Sea II</a:t>
            </a:r>
            <a:endParaRPr lang="en-US" dirty="0"/>
          </a:p>
        </p:txBody>
      </p:sp>
      <p:sp>
        <p:nvSpPr>
          <p:cNvPr id="5" name="Text Box 2"/>
          <p:cNvSpPr txBox="1">
            <a:spLocks noChangeArrowheads="1"/>
          </p:cNvSpPr>
          <p:nvPr/>
        </p:nvSpPr>
        <p:spPr bwMode="auto">
          <a:xfrm>
            <a:off x="0" y="914400"/>
            <a:ext cx="3494088" cy="1323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dirty="0"/>
              <a:t>H</a:t>
            </a:r>
            <a:r>
              <a:rPr lang="en-US" sz="2000" baseline="-25000" dirty="0"/>
              <a:t>1</a:t>
            </a:r>
            <a:r>
              <a:rPr lang="en-US" sz="2000" dirty="0"/>
              <a:t>: CDW</a:t>
            </a:r>
          </a:p>
          <a:p>
            <a:pPr eaLnBrk="1" hangingPunct="1"/>
            <a:r>
              <a:rPr lang="en-US" sz="2000" dirty="0"/>
              <a:t>H</a:t>
            </a:r>
            <a:r>
              <a:rPr lang="en-US" sz="2000" baseline="-25000" dirty="0"/>
              <a:t>2</a:t>
            </a:r>
            <a:r>
              <a:rPr lang="en-US" sz="2000" dirty="0"/>
              <a:t>: Sediment: banks/coastal</a:t>
            </a:r>
          </a:p>
          <a:p>
            <a:pPr eaLnBrk="1" hangingPunct="1"/>
            <a:r>
              <a:rPr lang="en-US" sz="2000" dirty="0"/>
              <a:t>H</a:t>
            </a:r>
            <a:r>
              <a:rPr lang="en-US" sz="2000" baseline="-25000" dirty="0"/>
              <a:t>3</a:t>
            </a:r>
            <a:r>
              <a:rPr lang="en-US" sz="2000" dirty="0"/>
              <a:t>: Sea ice</a:t>
            </a:r>
          </a:p>
          <a:p>
            <a:pPr eaLnBrk="1" hangingPunct="1"/>
            <a:r>
              <a:rPr lang="en-US" sz="2000" dirty="0"/>
              <a:t>H</a:t>
            </a:r>
            <a:r>
              <a:rPr lang="en-US" sz="2000" baseline="-25000" dirty="0"/>
              <a:t>4</a:t>
            </a:r>
            <a:r>
              <a:rPr lang="en-US" sz="2000" dirty="0"/>
              <a:t>: Glacial melt</a:t>
            </a:r>
          </a:p>
        </p:txBody>
      </p:sp>
      <p:sp>
        <p:nvSpPr>
          <p:cNvPr id="6" name="Text Box 2"/>
          <p:cNvSpPr txBox="1">
            <a:spLocks noChangeArrowheads="1"/>
          </p:cNvSpPr>
          <p:nvPr/>
        </p:nvSpPr>
        <p:spPr bwMode="auto">
          <a:xfrm>
            <a:off x="0" y="2184400"/>
            <a:ext cx="1981200" cy="1016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dirty="0"/>
              <a:t>H</a:t>
            </a:r>
            <a:r>
              <a:rPr lang="en-US" sz="2000" baseline="-25000" dirty="0"/>
              <a:t>5</a:t>
            </a:r>
            <a:r>
              <a:rPr lang="en-US" sz="2000" dirty="0"/>
              <a:t>: ISW</a:t>
            </a:r>
          </a:p>
          <a:p>
            <a:pPr eaLnBrk="1" hangingPunct="1"/>
            <a:r>
              <a:rPr lang="en-US" sz="2000" dirty="0"/>
              <a:t>H</a:t>
            </a:r>
            <a:r>
              <a:rPr lang="en-US" sz="2000" baseline="-25000" dirty="0"/>
              <a:t>6</a:t>
            </a:r>
            <a:r>
              <a:rPr lang="en-US" sz="2000" dirty="0"/>
              <a:t>: Dry Valleys</a:t>
            </a:r>
          </a:p>
          <a:p>
            <a:pPr eaLnBrk="1" hangingPunct="1"/>
            <a:r>
              <a:rPr lang="en-US" sz="2000" dirty="0"/>
              <a:t>H</a:t>
            </a:r>
            <a:r>
              <a:rPr lang="en-US" sz="2000" baseline="-25000" dirty="0"/>
              <a:t>7</a:t>
            </a:r>
            <a:r>
              <a:rPr lang="en-US" sz="2000" dirty="0"/>
              <a:t>: Vents</a:t>
            </a:r>
          </a:p>
        </p:txBody>
      </p:sp>
      <p:sp>
        <p:nvSpPr>
          <p:cNvPr id="8" name="Rectangle 7"/>
          <p:cNvSpPr/>
          <p:nvPr/>
        </p:nvSpPr>
        <p:spPr>
          <a:xfrm>
            <a:off x="6629400" y="1878471"/>
            <a:ext cx="1221809" cy="307777"/>
          </a:xfrm>
          <a:prstGeom prst="rect">
            <a:avLst/>
          </a:prstGeom>
        </p:spPr>
        <p:txBody>
          <a:bodyPr wrap="none">
            <a:spAutoFit/>
          </a:bodyPr>
          <a:lstStyle/>
          <a:p>
            <a:r>
              <a:rPr lang="en-US" sz="1400" dirty="0">
                <a:solidFill>
                  <a:srgbClr val="2113DD"/>
                </a:solidFill>
              </a:rPr>
              <a:t>ACC Sea Ice</a:t>
            </a:r>
          </a:p>
        </p:txBody>
      </p:sp>
    </p:spTree>
    <p:extLst>
      <p:ext uri="{BB962C8B-B14F-4D97-AF65-F5344CB8AC3E}">
        <p14:creationId xmlns:p14="http://schemas.microsoft.com/office/powerpoint/2010/main" val="51812348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304800"/>
            <a:ext cx="9144000" cy="1249362"/>
          </a:xfrm>
        </p:spPr>
        <p:txBody>
          <a:bodyPr/>
          <a:lstStyle/>
          <a:p>
            <a:r>
              <a:rPr lang="en-US" sz="2800" dirty="0" smtClean="0"/>
              <a:t>PRISM dissolved iron (dFe)</a:t>
            </a:r>
            <a:r>
              <a:rPr lang="en-US" sz="2800" baseline="0" dirty="0" smtClean="0"/>
              <a:t> </a:t>
            </a:r>
            <a:r>
              <a:rPr lang="en-US" sz="2800" dirty="0" smtClean="0"/>
              <a:t>o</a:t>
            </a:r>
            <a:r>
              <a:rPr lang="en-US" sz="2800" baseline="0" dirty="0" smtClean="0"/>
              <a:t>bservations (</a:t>
            </a:r>
            <a:r>
              <a:rPr lang="en-US" sz="2800" baseline="0" dirty="0" err="1" smtClean="0"/>
              <a:t>Sedwick</a:t>
            </a:r>
            <a:r>
              <a:rPr lang="en-US" sz="2800" baseline="0" dirty="0" smtClean="0"/>
              <a:t>)</a:t>
            </a:r>
            <a:endParaRPr lang="en-US" sz="2800" dirty="0"/>
          </a:p>
        </p:txBody>
      </p:sp>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t="4273"/>
          <a:stretch/>
        </p:blipFill>
        <p:spPr>
          <a:xfrm>
            <a:off x="838200" y="685800"/>
            <a:ext cx="6707333" cy="5943600"/>
          </a:xfrm>
          <a:prstGeom prst="rect">
            <a:avLst/>
          </a:prstGeom>
        </p:spPr>
      </p:pic>
      <p:sp>
        <p:nvSpPr>
          <p:cNvPr id="5" name="TextBox 4"/>
          <p:cNvSpPr txBox="1"/>
          <p:nvPr/>
        </p:nvSpPr>
        <p:spPr>
          <a:xfrm>
            <a:off x="3505200" y="6324600"/>
            <a:ext cx="1455848" cy="461665"/>
          </a:xfrm>
          <a:prstGeom prst="rect">
            <a:avLst/>
          </a:prstGeom>
          <a:solidFill>
            <a:schemeClr val="bg1"/>
          </a:solidFill>
          <a:ln>
            <a:solidFill>
              <a:schemeClr val="bg1"/>
            </a:solidFill>
          </a:ln>
        </p:spPr>
        <p:txBody>
          <a:bodyPr wrap="none" rtlCol="0">
            <a:spAutoFit/>
          </a:bodyPr>
          <a:lstStyle/>
          <a:p>
            <a:r>
              <a:rPr lang="en-US" sz="2400" dirty="0" smtClean="0">
                <a:solidFill>
                  <a:srgbClr val="000000"/>
                </a:solidFill>
              </a:rPr>
              <a:t>Salinity </a:t>
            </a:r>
            <a:r>
              <a:rPr lang="en-US" dirty="0" smtClean="0">
                <a:solidFill>
                  <a:srgbClr val="000000"/>
                </a:solidFill>
              </a:rPr>
              <a:t>   </a:t>
            </a:r>
          </a:p>
        </p:txBody>
      </p:sp>
      <p:sp>
        <p:nvSpPr>
          <p:cNvPr id="6" name="TextBox 5"/>
          <p:cNvSpPr txBox="1"/>
          <p:nvPr/>
        </p:nvSpPr>
        <p:spPr>
          <a:xfrm rot="16200000">
            <a:off x="-217142" y="3200400"/>
            <a:ext cx="2106218" cy="461665"/>
          </a:xfrm>
          <a:prstGeom prst="rect">
            <a:avLst/>
          </a:prstGeom>
          <a:solidFill>
            <a:schemeClr val="bg1"/>
          </a:solidFill>
          <a:ln>
            <a:solidFill>
              <a:schemeClr val="bg1"/>
            </a:solidFill>
          </a:ln>
        </p:spPr>
        <p:txBody>
          <a:bodyPr wrap="none" rtlCol="0">
            <a:spAutoFit/>
          </a:bodyPr>
          <a:lstStyle/>
          <a:p>
            <a:r>
              <a:rPr lang="en-US" sz="2400" dirty="0" smtClean="0">
                <a:solidFill>
                  <a:srgbClr val="000000"/>
                </a:solidFill>
              </a:rPr>
              <a:t>Temperature</a:t>
            </a:r>
            <a:r>
              <a:rPr lang="en-US" dirty="0" smtClean="0">
                <a:solidFill>
                  <a:srgbClr val="000000"/>
                </a:solidFill>
              </a:rPr>
              <a:t>   </a:t>
            </a:r>
          </a:p>
        </p:txBody>
      </p:sp>
      <p:sp>
        <p:nvSpPr>
          <p:cNvPr id="3" name="TextBox 2"/>
          <p:cNvSpPr txBox="1"/>
          <p:nvPr/>
        </p:nvSpPr>
        <p:spPr>
          <a:xfrm>
            <a:off x="7010400" y="5934670"/>
            <a:ext cx="2133601" cy="923330"/>
          </a:xfrm>
          <a:prstGeom prst="rect">
            <a:avLst/>
          </a:prstGeom>
          <a:noFill/>
        </p:spPr>
        <p:txBody>
          <a:bodyPr wrap="square" rtlCol="0">
            <a:spAutoFit/>
          </a:bodyPr>
          <a:lstStyle/>
          <a:p>
            <a:pPr algn="r"/>
            <a:r>
              <a:rPr lang="en-US" dirty="0" smtClean="0">
                <a:solidFill>
                  <a:srgbClr val="000000"/>
                </a:solidFill>
              </a:rPr>
              <a:t>WOA climatology</a:t>
            </a:r>
          </a:p>
          <a:p>
            <a:pPr algn="r"/>
            <a:r>
              <a:rPr lang="en-US" dirty="0">
                <a:solidFill>
                  <a:srgbClr val="000000"/>
                </a:solidFill>
              </a:rPr>
              <a:t>(</a:t>
            </a:r>
            <a:r>
              <a:rPr lang="en-US" dirty="0" smtClean="0">
                <a:solidFill>
                  <a:srgbClr val="000000"/>
                </a:solidFill>
              </a:rPr>
              <a:t>after </a:t>
            </a:r>
            <a:r>
              <a:rPr lang="en-US" dirty="0" err="1" smtClean="0">
                <a:solidFill>
                  <a:srgbClr val="000000"/>
                </a:solidFill>
              </a:rPr>
              <a:t>Orsi</a:t>
            </a:r>
            <a:r>
              <a:rPr lang="en-US" dirty="0" smtClean="0">
                <a:solidFill>
                  <a:srgbClr val="000000"/>
                </a:solidFill>
              </a:rPr>
              <a:t> and </a:t>
            </a:r>
            <a:r>
              <a:rPr lang="en-US" dirty="0" err="1" smtClean="0">
                <a:solidFill>
                  <a:srgbClr val="000000"/>
                </a:solidFill>
              </a:rPr>
              <a:t>Wiederwohl</a:t>
            </a:r>
            <a:r>
              <a:rPr lang="en-US" dirty="0" smtClean="0">
                <a:solidFill>
                  <a:srgbClr val="000000"/>
                </a:solidFill>
              </a:rPr>
              <a:t>, 2009)</a:t>
            </a:r>
            <a:endParaRPr lang="en-US" dirty="0">
              <a:solidFill>
                <a:srgbClr val="000000"/>
              </a:solidFill>
            </a:endParaRPr>
          </a:p>
        </p:txBody>
      </p:sp>
      <p:cxnSp>
        <p:nvCxnSpPr>
          <p:cNvPr id="8" name="Straight Arrow Connector 7"/>
          <p:cNvCxnSpPr/>
          <p:nvPr/>
        </p:nvCxnSpPr>
        <p:spPr>
          <a:xfrm flipH="1" flipV="1">
            <a:off x="5867400" y="5562601"/>
            <a:ext cx="1371600" cy="685799"/>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039732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t="4629"/>
          <a:stretch/>
        </p:blipFill>
        <p:spPr>
          <a:xfrm>
            <a:off x="811422" y="685800"/>
            <a:ext cx="6732378" cy="5943600"/>
          </a:xfrm>
          <a:prstGeom prst="rect">
            <a:avLst/>
          </a:prstGeom>
        </p:spPr>
      </p:pic>
      <p:sp>
        <p:nvSpPr>
          <p:cNvPr id="4" name="Title 3"/>
          <p:cNvSpPr>
            <a:spLocks noGrp="1"/>
          </p:cNvSpPr>
          <p:nvPr>
            <p:ph type="title" idx="4294967295"/>
          </p:nvPr>
        </p:nvSpPr>
        <p:spPr>
          <a:xfrm>
            <a:off x="0" y="-304800"/>
            <a:ext cx="9144000" cy="1249362"/>
          </a:xfrm>
        </p:spPr>
        <p:txBody>
          <a:bodyPr/>
          <a:lstStyle/>
          <a:p>
            <a:r>
              <a:rPr lang="en-US" sz="3200" dirty="0" smtClean="0"/>
              <a:t>Deepest sample from every cast</a:t>
            </a:r>
            <a:endParaRPr lang="en-US" sz="3200" dirty="0"/>
          </a:p>
        </p:txBody>
      </p:sp>
      <p:sp>
        <p:nvSpPr>
          <p:cNvPr id="5" name="TextBox 4"/>
          <p:cNvSpPr txBox="1"/>
          <p:nvPr/>
        </p:nvSpPr>
        <p:spPr>
          <a:xfrm>
            <a:off x="3505200" y="6324600"/>
            <a:ext cx="1455848" cy="461665"/>
          </a:xfrm>
          <a:prstGeom prst="rect">
            <a:avLst/>
          </a:prstGeom>
          <a:solidFill>
            <a:schemeClr val="bg1"/>
          </a:solidFill>
          <a:ln>
            <a:solidFill>
              <a:schemeClr val="bg1"/>
            </a:solidFill>
          </a:ln>
        </p:spPr>
        <p:txBody>
          <a:bodyPr wrap="none" rtlCol="0">
            <a:spAutoFit/>
          </a:bodyPr>
          <a:lstStyle/>
          <a:p>
            <a:r>
              <a:rPr lang="en-US" sz="2400" dirty="0" smtClean="0">
                <a:solidFill>
                  <a:srgbClr val="000000"/>
                </a:solidFill>
              </a:rPr>
              <a:t>Salinity </a:t>
            </a:r>
            <a:r>
              <a:rPr lang="en-US" dirty="0" smtClean="0">
                <a:solidFill>
                  <a:srgbClr val="000000"/>
                </a:solidFill>
              </a:rPr>
              <a:t>   </a:t>
            </a:r>
          </a:p>
        </p:txBody>
      </p:sp>
      <p:sp>
        <p:nvSpPr>
          <p:cNvPr id="6" name="TextBox 5"/>
          <p:cNvSpPr txBox="1"/>
          <p:nvPr/>
        </p:nvSpPr>
        <p:spPr>
          <a:xfrm rot="16200000">
            <a:off x="-217142" y="3200400"/>
            <a:ext cx="2106218" cy="461665"/>
          </a:xfrm>
          <a:prstGeom prst="rect">
            <a:avLst/>
          </a:prstGeom>
          <a:solidFill>
            <a:schemeClr val="bg1"/>
          </a:solidFill>
          <a:ln>
            <a:solidFill>
              <a:schemeClr val="bg1"/>
            </a:solidFill>
          </a:ln>
        </p:spPr>
        <p:txBody>
          <a:bodyPr wrap="none" rtlCol="0">
            <a:spAutoFit/>
          </a:bodyPr>
          <a:lstStyle/>
          <a:p>
            <a:r>
              <a:rPr lang="en-US" sz="2400" dirty="0" smtClean="0">
                <a:solidFill>
                  <a:srgbClr val="000000"/>
                </a:solidFill>
              </a:rPr>
              <a:t>Temperature</a:t>
            </a:r>
            <a:r>
              <a:rPr lang="en-US" dirty="0" smtClean="0">
                <a:solidFill>
                  <a:srgbClr val="000000"/>
                </a:solidFill>
              </a:rPr>
              <a:t>   </a:t>
            </a:r>
          </a:p>
        </p:txBody>
      </p:sp>
      <p:sp>
        <p:nvSpPr>
          <p:cNvPr id="3" name="TextBox 2"/>
          <p:cNvSpPr txBox="1"/>
          <p:nvPr/>
        </p:nvSpPr>
        <p:spPr>
          <a:xfrm>
            <a:off x="7010400" y="5934670"/>
            <a:ext cx="2133601" cy="923330"/>
          </a:xfrm>
          <a:prstGeom prst="rect">
            <a:avLst/>
          </a:prstGeom>
          <a:noFill/>
        </p:spPr>
        <p:txBody>
          <a:bodyPr wrap="square" rtlCol="0">
            <a:spAutoFit/>
          </a:bodyPr>
          <a:lstStyle/>
          <a:p>
            <a:pPr algn="r"/>
            <a:r>
              <a:rPr lang="en-US" dirty="0" smtClean="0">
                <a:solidFill>
                  <a:srgbClr val="000000"/>
                </a:solidFill>
              </a:rPr>
              <a:t>WOA climatology</a:t>
            </a:r>
          </a:p>
          <a:p>
            <a:pPr algn="r"/>
            <a:r>
              <a:rPr lang="en-US" dirty="0">
                <a:solidFill>
                  <a:srgbClr val="000000"/>
                </a:solidFill>
              </a:rPr>
              <a:t>(</a:t>
            </a:r>
            <a:r>
              <a:rPr lang="en-US" dirty="0" smtClean="0">
                <a:solidFill>
                  <a:srgbClr val="000000"/>
                </a:solidFill>
              </a:rPr>
              <a:t>after </a:t>
            </a:r>
            <a:r>
              <a:rPr lang="en-US" dirty="0" err="1" smtClean="0">
                <a:solidFill>
                  <a:srgbClr val="000000"/>
                </a:solidFill>
              </a:rPr>
              <a:t>Orsi</a:t>
            </a:r>
            <a:r>
              <a:rPr lang="en-US" dirty="0" smtClean="0">
                <a:solidFill>
                  <a:srgbClr val="000000"/>
                </a:solidFill>
              </a:rPr>
              <a:t> and </a:t>
            </a:r>
            <a:r>
              <a:rPr lang="en-US" dirty="0" err="1" smtClean="0">
                <a:solidFill>
                  <a:srgbClr val="000000"/>
                </a:solidFill>
              </a:rPr>
              <a:t>Wiederwohl</a:t>
            </a:r>
            <a:r>
              <a:rPr lang="en-US" dirty="0" smtClean="0">
                <a:solidFill>
                  <a:srgbClr val="000000"/>
                </a:solidFill>
              </a:rPr>
              <a:t>, 2009)</a:t>
            </a:r>
            <a:endParaRPr lang="en-US" dirty="0">
              <a:solidFill>
                <a:srgbClr val="000000"/>
              </a:solidFill>
            </a:endParaRPr>
          </a:p>
        </p:txBody>
      </p:sp>
      <p:cxnSp>
        <p:nvCxnSpPr>
          <p:cNvPr id="8" name="Straight Arrow Connector 7"/>
          <p:cNvCxnSpPr/>
          <p:nvPr/>
        </p:nvCxnSpPr>
        <p:spPr>
          <a:xfrm flipH="1" flipV="1">
            <a:off x="5867400" y="5562601"/>
            <a:ext cx="1371600" cy="685799"/>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678877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152400"/>
            <a:ext cx="8229600" cy="1143000"/>
          </a:xfrm>
        </p:spPr>
        <p:txBody>
          <a:bodyPr/>
          <a:lstStyle/>
          <a:p>
            <a:r>
              <a:rPr lang="en-US" dirty="0" smtClean="0"/>
              <a:t>Composite profiles of </a:t>
            </a:r>
            <a:r>
              <a:rPr lang="en-US" dirty="0" err="1" smtClean="0"/>
              <a:t>dFe</a:t>
            </a:r>
            <a:endParaRPr lang="en-US" dirty="0"/>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15513"/>
          <a:stretch/>
        </p:blipFill>
        <p:spPr bwMode="auto">
          <a:xfrm>
            <a:off x="1152896" y="762000"/>
            <a:ext cx="6695704" cy="5943600"/>
          </a:xfrm>
          <a:prstGeom prst="rect">
            <a:avLst/>
          </a:prstGeom>
          <a:ln>
            <a:noFill/>
          </a:ln>
          <a:extLst>
            <a:ext uri="{53640926-AAD7-44D8-BBD7-CCE9431645EC}">
              <a14:shadowObscured xmlns:a14="http://schemas.microsoft.com/office/drawing/2010/main"/>
            </a:ext>
          </a:extLst>
        </p:spPr>
      </p:pic>
      <p:sp>
        <p:nvSpPr>
          <p:cNvPr id="4" name="TextBox 3"/>
          <p:cNvSpPr txBox="1"/>
          <p:nvPr/>
        </p:nvSpPr>
        <p:spPr>
          <a:xfrm>
            <a:off x="4724400" y="4010561"/>
            <a:ext cx="2209800" cy="1323439"/>
          </a:xfrm>
          <a:prstGeom prst="rect">
            <a:avLst/>
          </a:prstGeom>
          <a:noFill/>
        </p:spPr>
        <p:txBody>
          <a:bodyPr wrap="square" rtlCol="0">
            <a:spAutoFit/>
          </a:bodyPr>
          <a:lstStyle/>
          <a:p>
            <a:r>
              <a:rPr lang="en-US" sz="2000" dirty="0" smtClean="0">
                <a:solidFill>
                  <a:srgbClr val="000000"/>
                </a:solidFill>
              </a:rPr>
              <a:t>Colored circles: samples within benthic nepheloid layer</a:t>
            </a:r>
            <a:endParaRPr lang="en-US" sz="2000" dirty="0">
              <a:solidFill>
                <a:srgbClr val="000000"/>
              </a:solidFill>
            </a:endParaRPr>
          </a:p>
        </p:txBody>
      </p:sp>
      <p:sp>
        <p:nvSpPr>
          <p:cNvPr id="5" name="TextBox 4"/>
          <p:cNvSpPr txBox="1"/>
          <p:nvPr/>
        </p:nvSpPr>
        <p:spPr>
          <a:xfrm rot="16200000">
            <a:off x="-297000" y="3416735"/>
            <a:ext cx="3637534" cy="461665"/>
          </a:xfrm>
          <a:prstGeom prst="rect">
            <a:avLst/>
          </a:prstGeom>
          <a:solidFill>
            <a:schemeClr val="bg1"/>
          </a:solidFill>
          <a:ln>
            <a:solidFill>
              <a:schemeClr val="bg1"/>
            </a:solidFill>
          </a:ln>
        </p:spPr>
        <p:txBody>
          <a:bodyPr wrap="none" rtlCol="0">
            <a:spAutoFit/>
          </a:bodyPr>
          <a:lstStyle/>
          <a:p>
            <a:r>
              <a:rPr lang="en-US" sz="2400" dirty="0" smtClean="0">
                <a:solidFill>
                  <a:srgbClr val="000000"/>
                </a:solidFill>
              </a:rPr>
              <a:t>Height above bottom (m)</a:t>
            </a:r>
            <a:r>
              <a:rPr lang="en-US" dirty="0" smtClean="0">
                <a:solidFill>
                  <a:srgbClr val="000000"/>
                </a:solidFill>
              </a:rPr>
              <a:t> </a:t>
            </a:r>
          </a:p>
        </p:txBody>
      </p:sp>
      <p:sp>
        <p:nvSpPr>
          <p:cNvPr id="6" name="TextBox 5"/>
          <p:cNvSpPr txBox="1"/>
          <p:nvPr/>
        </p:nvSpPr>
        <p:spPr>
          <a:xfrm>
            <a:off x="3860634" y="6324600"/>
            <a:ext cx="1625766" cy="461665"/>
          </a:xfrm>
          <a:prstGeom prst="rect">
            <a:avLst/>
          </a:prstGeom>
          <a:solidFill>
            <a:schemeClr val="bg1"/>
          </a:solidFill>
          <a:ln>
            <a:solidFill>
              <a:schemeClr val="bg1"/>
            </a:solidFill>
          </a:ln>
        </p:spPr>
        <p:txBody>
          <a:bodyPr wrap="none" rtlCol="0">
            <a:spAutoFit/>
          </a:bodyPr>
          <a:lstStyle/>
          <a:p>
            <a:r>
              <a:rPr lang="en-US" sz="2400" dirty="0" smtClean="0">
                <a:solidFill>
                  <a:srgbClr val="000000"/>
                </a:solidFill>
              </a:rPr>
              <a:t>dFe (nm)</a:t>
            </a:r>
            <a:r>
              <a:rPr lang="en-US" dirty="0" smtClean="0">
                <a:solidFill>
                  <a:srgbClr val="000000"/>
                </a:solidFill>
              </a:rPr>
              <a:t>   </a:t>
            </a:r>
          </a:p>
        </p:txBody>
      </p:sp>
    </p:spTree>
    <p:extLst>
      <p:ext uri="{BB962C8B-B14F-4D97-AF65-F5344CB8AC3E}">
        <p14:creationId xmlns:p14="http://schemas.microsoft.com/office/powerpoint/2010/main" val="303990676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28600"/>
            <a:ext cx="9144000" cy="1295400"/>
          </a:xfrm>
        </p:spPr>
        <p:txBody>
          <a:bodyPr/>
          <a:lstStyle/>
          <a:p>
            <a:r>
              <a:rPr lang="en-US" sz="3600" dirty="0" smtClean="0"/>
              <a:t>~40% of </a:t>
            </a:r>
            <a:r>
              <a:rPr lang="en-US" sz="3600" dirty="0" err="1" smtClean="0"/>
              <a:t>dFe</a:t>
            </a:r>
            <a:r>
              <a:rPr lang="en-US" sz="3600" dirty="0" smtClean="0"/>
              <a:t> resides within 100 </a:t>
            </a:r>
            <a:r>
              <a:rPr lang="en-US" sz="3600" dirty="0" err="1" smtClean="0"/>
              <a:t>mab</a:t>
            </a:r>
            <a:endParaRPr lang="en-US" sz="3600"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7870"/>
          <a:stretch/>
        </p:blipFill>
        <p:spPr>
          <a:xfrm>
            <a:off x="3733800" y="2209800"/>
            <a:ext cx="5394960" cy="4391878"/>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r="16139"/>
          <a:stretch/>
        </p:blipFill>
        <p:spPr>
          <a:xfrm>
            <a:off x="0" y="1072276"/>
            <a:ext cx="3657600" cy="3271124"/>
          </a:xfrm>
          <a:prstGeom prst="rect">
            <a:avLst/>
          </a:prstGeom>
        </p:spPr>
      </p:pic>
      <p:sp>
        <p:nvSpPr>
          <p:cNvPr id="5" name="TextBox 4"/>
          <p:cNvSpPr txBox="1"/>
          <p:nvPr/>
        </p:nvSpPr>
        <p:spPr>
          <a:xfrm rot="16200000">
            <a:off x="2298151" y="4178850"/>
            <a:ext cx="3332964" cy="461665"/>
          </a:xfrm>
          <a:prstGeom prst="rect">
            <a:avLst/>
          </a:prstGeom>
          <a:solidFill>
            <a:schemeClr val="bg1"/>
          </a:solidFill>
          <a:ln>
            <a:solidFill>
              <a:schemeClr val="bg1"/>
            </a:solidFill>
          </a:ln>
        </p:spPr>
        <p:txBody>
          <a:bodyPr wrap="none" rtlCol="0">
            <a:spAutoFit/>
          </a:bodyPr>
          <a:lstStyle/>
          <a:p>
            <a:r>
              <a:rPr lang="en-US" sz="2400" dirty="0" smtClean="0">
                <a:solidFill>
                  <a:srgbClr val="000000"/>
                </a:solidFill>
              </a:rPr>
              <a:t>% of water column dFe</a:t>
            </a:r>
            <a:endParaRPr lang="en-US" dirty="0" smtClean="0">
              <a:solidFill>
                <a:srgbClr val="000000"/>
              </a:solidFill>
            </a:endParaRPr>
          </a:p>
        </p:txBody>
      </p:sp>
      <p:sp>
        <p:nvSpPr>
          <p:cNvPr id="7" name="TextBox 6"/>
          <p:cNvSpPr txBox="1"/>
          <p:nvPr/>
        </p:nvSpPr>
        <p:spPr>
          <a:xfrm>
            <a:off x="5037186" y="6396335"/>
            <a:ext cx="3573414" cy="461665"/>
          </a:xfrm>
          <a:prstGeom prst="rect">
            <a:avLst/>
          </a:prstGeom>
          <a:solidFill>
            <a:schemeClr val="bg1"/>
          </a:solidFill>
          <a:ln>
            <a:solidFill>
              <a:schemeClr val="bg1"/>
            </a:solidFill>
          </a:ln>
        </p:spPr>
        <p:txBody>
          <a:bodyPr wrap="none" rtlCol="0">
            <a:spAutoFit/>
          </a:bodyPr>
          <a:lstStyle/>
          <a:p>
            <a:r>
              <a:rPr lang="en-US" sz="2400" dirty="0" smtClean="0">
                <a:solidFill>
                  <a:srgbClr val="000000"/>
                </a:solidFill>
              </a:rPr>
              <a:t>Height above bottom (m)</a:t>
            </a:r>
            <a:endParaRPr lang="en-US" dirty="0" smtClean="0">
              <a:solidFill>
                <a:srgbClr val="000000"/>
              </a:solidFill>
            </a:endParaRPr>
          </a:p>
        </p:txBody>
      </p:sp>
      <p:sp>
        <p:nvSpPr>
          <p:cNvPr id="3" name="TextBox 2"/>
          <p:cNvSpPr txBox="1"/>
          <p:nvPr/>
        </p:nvSpPr>
        <p:spPr>
          <a:xfrm>
            <a:off x="5029200" y="762000"/>
            <a:ext cx="2082621" cy="369332"/>
          </a:xfrm>
          <a:prstGeom prst="rect">
            <a:avLst/>
          </a:prstGeom>
          <a:noFill/>
        </p:spPr>
        <p:txBody>
          <a:bodyPr wrap="none" rtlCol="0">
            <a:spAutoFit/>
          </a:bodyPr>
          <a:lstStyle/>
          <a:p>
            <a:r>
              <a:rPr lang="en-US" dirty="0" smtClean="0"/>
              <a:t>Marsay et al. 2014</a:t>
            </a:r>
            <a:endParaRPr lang="en-US" dirty="0"/>
          </a:p>
        </p:txBody>
      </p:sp>
    </p:spTree>
    <p:extLst>
      <p:ext uri="{BB962C8B-B14F-4D97-AF65-F5344CB8AC3E}">
        <p14:creationId xmlns:p14="http://schemas.microsoft.com/office/powerpoint/2010/main" val="38649358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graphicFrame>
        <p:nvGraphicFramePr>
          <p:cNvPr id="20482" name="Object 2"/>
          <p:cNvGraphicFramePr>
            <a:graphicFrameLocks noChangeAspect="1"/>
          </p:cNvGraphicFramePr>
          <p:nvPr/>
        </p:nvGraphicFramePr>
        <p:xfrm>
          <a:off x="1981200" y="2852738"/>
          <a:ext cx="3684588" cy="500062"/>
        </p:xfrm>
        <a:graphic>
          <a:graphicData uri="http://schemas.openxmlformats.org/presentationml/2006/ole">
            <mc:AlternateContent xmlns:mc="http://schemas.openxmlformats.org/markup-compatibility/2006">
              <mc:Choice xmlns:v="urn:schemas-microsoft-com:vml" Requires="v">
                <p:oleObj spid="_x0000_s27804" name="Equation" r:id="rId4" imgW="1592526" imgH="167568" progId="Equation.3">
                  <p:embed/>
                </p:oleObj>
              </mc:Choice>
              <mc:Fallback>
                <p:oleObj name="Equation" r:id="rId4" imgW="1592526" imgH="167568"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200" y="2852738"/>
                        <a:ext cx="3684588" cy="500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483" name="Line 3"/>
          <p:cNvSpPr>
            <a:spLocks noChangeShapeType="1"/>
          </p:cNvSpPr>
          <p:nvPr/>
        </p:nvSpPr>
        <p:spPr bwMode="auto">
          <a:xfrm>
            <a:off x="762000" y="2057400"/>
            <a:ext cx="7162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484" name="Line 4"/>
          <p:cNvSpPr>
            <a:spLocks noChangeShapeType="1"/>
          </p:cNvSpPr>
          <p:nvPr/>
        </p:nvSpPr>
        <p:spPr bwMode="auto">
          <a:xfrm>
            <a:off x="914400" y="6400800"/>
            <a:ext cx="7162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485" name="Line 6"/>
          <p:cNvSpPr>
            <a:spLocks noChangeShapeType="1"/>
          </p:cNvSpPr>
          <p:nvPr/>
        </p:nvSpPr>
        <p:spPr bwMode="auto">
          <a:xfrm>
            <a:off x="838200" y="3962400"/>
            <a:ext cx="7162800" cy="0"/>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486" name="AutoShape 7"/>
          <p:cNvSpPr>
            <a:spLocks noChangeArrowheads="1"/>
          </p:cNvSpPr>
          <p:nvPr/>
        </p:nvSpPr>
        <p:spPr bwMode="auto">
          <a:xfrm>
            <a:off x="3276600" y="457200"/>
            <a:ext cx="914400" cy="914400"/>
          </a:xfrm>
          <a:prstGeom prst="sun">
            <a:avLst>
              <a:gd name="adj" fmla="val 25000"/>
            </a:avLst>
          </a:prstGeom>
          <a:solidFill>
            <a:srgbClr val="FFFF00"/>
          </a:solidFill>
          <a:ln w="9525">
            <a:solidFill>
              <a:schemeClr val="tx1"/>
            </a:solidFill>
            <a:miter lim="800000"/>
            <a:headEnd/>
            <a:tailEnd/>
          </a:ln>
        </p:spPr>
        <p:txBody>
          <a:bodyPr wrap="none" anchor="ctr"/>
          <a:lstStyle/>
          <a:p>
            <a:endParaRPr lang="en-US"/>
          </a:p>
        </p:txBody>
      </p:sp>
      <p:sp>
        <p:nvSpPr>
          <p:cNvPr id="20487" name="Line 8"/>
          <p:cNvSpPr>
            <a:spLocks noChangeShapeType="1"/>
          </p:cNvSpPr>
          <p:nvPr/>
        </p:nvSpPr>
        <p:spPr bwMode="auto">
          <a:xfrm>
            <a:off x="3733800" y="1447800"/>
            <a:ext cx="0" cy="533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488" name="Line 10"/>
          <p:cNvSpPr>
            <a:spLocks noChangeShapeType="1"/>
          </p:cNvSpPr>
          <p:nvPr/>
        </p:nvSpPr>
        <p:spPr bwMode="auto">
          <a:xfrm rot="10800000" flipV="1">
            <a:off x="4419600" y="3505200"/>
            <a:ext cx="0" cy="106680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4875" name="Text Box 11"/>
          <p:cNvSpPr txBox="1">
            <a:spLocks noChangeArrowheads="1"/>
          </p:cNvSpPr>
          <p:nvPr/>
        </p:nvSpPr>
        <p:spPr bwMode="auto">
          <a:xfrm>
            <a:off x="5105400" y="533400"/>
            <a:ext cx="340677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sz="2800" dirty="0">
                <a:solidFill>
                  <a:schemeClr val="bg1"/>
                </a:solidFill>
                <a:effectLst>
                  <a:outerShdw blurRad="38100" dist="38100" dir="2700000" algn="tl">
                    <a:srgbClr val="000000"/>
                  </a:outerShdw>
                </a:effectLst>
              </a:rPr>
              <a:t>The biological pump</a:t>
            </a:r>
          </a:p>
        </p:txBody>
      </p:sp>
      <p:sp>
        <p:nvSpPr>
          <p:cNvPr id="20490" name="Line 12"/>
          <p:cNvSpPr>
            <a:spLocks noChangeShapeType="1"/>
          </p:cNvSpPr>
          <p:nvPr/>
        </p:nvSpPr>
        <p:spPr bwMode="auto">
          <a:xfrm flipH="1">
            <a:off x="8382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491" name="Line 13"/>
          <p:cNvSpPr>
            <a:spLocks noChangeShapeType="1"/>
          </p:cNvSpPr>
          <p:nvPr/>
        </p:nvSpPr>
        <p:spPr bwMode="auto">
          <a:xfrm flipH="1">
            <a:off x="73914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492" name="Line 14"/>
          <p:cNvSpPr>
            <a:spLocks noChangeShapeType="1"/>
          </p:cNvSpPr>
          <p:nvPr/>
        </p:nvSpPr>
        <p:spPr bwMode="auto">
          <a:xfrm flipH="1">
            <a:off x="16002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493" name="Line 15"/>
          <p:cNvSpPr>
            <a:spLocks noChangeShapeType="1"/>
          </p:cNvSpPr>
          <p:nvPr/>
        </p:nvSpPr>
        <p:spPr bwMode="auto">
          <a:xfrm flipH="1">
            <a:off x="12192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494" name="Line 16"/>
          <p:cNvSpPr>
            <a:spLocks noChangeShapeType="1"/>
          </p:cNvSpPr>
          <p:nvPr/>
        </p:nvSpPr>
        <p:spPr bwMode="auto">
          <a:xfrm flipH="1">
            <a:off x="48006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495" name="Line 17"/>
          <p:cNvSpPr>
            <a:spLocks noChangeShapeType="1"/>
          </p:cNvSpPr>
          <p:nvPr/>
        </p:nvSpPr>
        <p:spPr bwMode="auto">
          <a:xfrm flipH="1">
            <a:off x="43434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496" name="Line 18"/>
          <p:cNvSpPr>
            <a:spLocks noChangeShapeType="1"/>
          </p:cNvSpPr>
          <p:nvPr/>
        </p:nvSpPr>
        <p:spPr bwMode="auto">
          <a:xfrm flipH="1">
            <a:off x="38862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497" name="Line 19"/>
          <p:cNvSpPr>
            <a:spLocks noChangeShapeType="1"/>
          </p:cNvSpPr>
          <p:nvPr/>
        </p:nvSpPr>
        <p:spPr bwMode="auto">
          <a:xfrm flipH="1">
            <a:off x="34290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498" name="Line 20"/>
          <p:cNvSpPr>
            <a:spLocks noChangeShapeType="1"/>
          </p:cNvSpPr>
          <p:nvPr/>
        </p:nvSpPr>
        <p:spPr bwMode="auto">
          <a:xfrm flipH="1">
            <a:off x="29718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499" name="Line 21"/>
          <p:cNvSpPr>
            <a:spLocks noChangeShapeType="1"/>
          </p:cNvSpPr>
          <p:nvPr/>
        </p:nvSpPr>
        <p:spPr bwMode="auto">
          <a:xfrm flipH="1">
            <a:off x="20574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00" name="Line 22"/>
          <p:cNvSpPr>
            <a:spLocks noChangeShapeType="1"/>
          </p:cNvSpPr>
          <p:nvPr/>
        </p:nvSpPr>
        <p:spPr bwMode="auto">
          <a:xfrm flipH="1">
            <a:off x="77724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01" name="Line 23"/>
          <p:cNvSpPr>
            <a:spLocks noChangeShapeType="1"/>
          </p:cNvSpPr>
          <p:nvPr/>
        </p:nvSpPr>
        <p:spPr bwMode="auto">
          <a:xfrm flipH="1">
            <a:off x="25146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02" name="Line 24"/>
          <p:cNvSpPr>
            <a:spLocks noChangeShapeType="1"/>
          </p:cNvSpPr>
          <p:nvPr/>
        </p:nvSpPr>
        <p:spPr bwMode="auto">
          <a:xfrm flipH="1">
            <a:off x="69342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03" name="Line 25"/>
          <p:cNvSpPr>
            <a:spLocks noChangeShapeType="1"/>
          </p:cNvSpPr>
          <p:nvPr/>
        </p:nvSpPr>
        <p:spPr bwMode="auto">
          <a:xfrm flipH="1">
            <a:off x="64770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04" name="Line 26"/>
          <p:cNvSpPr>
            <a:spLocks noChangeShapeType="1"/>
          </p:cNvSpPr>
          <p:nvPr/>
        </p:nvSpPr>
        <p:spPr bwMode="auto">
          <a:xfrm flipH="1">
            <a:off x="57150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05" name="Line 27"/>
          <p:cNvSpPr>
            <a:spLocks noChangeShapeType="1"/>
          </p:cNvSpPr>
          <p:nvPr/>
        </p:nvSpPr>
        <p:spPr bwMode="auto">
          <a:xfrm flipH="1">
            <a:off x="52578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06" name="Line 28"/>
          <p:cNvSpPr>
            <a:spLocks noChangeShapeType="1"/>
          </p:cNvSpPr>
          <p:nvPr/>
        </p:nvSpPr>
        <p:spPr bwMode="auto">
          <a:xfrm flipH="1">
            <a:off x="60960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07" name="Text Box 29"/>
          <p:cNvSpPr txBox="1">
            <a:spLocks noChangeArrowheads="1"/>
          </p:cNvSpPr>
          <p:nvPr/>
        </p:nvSpPr>
        <p:spPr bwMode="auto">
          <a:xfrm>
            <a:off x="212725" y="1676400"/>
            <a:ext cx="145415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Sea Surface</a:t>
            </a:r>
          </a:p>
        </p:txBody>
      </p:sp>
      <p:sp>
        <p:nvSpPr>
          <p:cNvPr id="20508" name="Text Box 30"/>
          <p:cNvSpPr txBox="1">
            <a:spLocks noChangeArrowheads="1"/>
          </p:cNvSpPr>
          <p:nvPr/>
        </p:nvSpPr>
        <p:spPr bwMode="auto">
          <a:xfrm>
            <a:off x="304800" y="3546475"/>
            <a:ext cx="76200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100m</a:t>
            </a:r>
          </a:p>
        </p:txBody>
      </p:sp>
      <p:graphicFrame>
        <p:nvGraphicFramePr>
          <p:cNvPr id="20509" name="Object 31"/>
          <p:cNvGraphicFramePr>
            <a:graphicFrameLocks noChangeAspect="1"/>
          </p:cNvGraphicFramePr>
          <p:nvPr/>
        </p:nvGraphicFramePr>
        <p:xfrm>
          <a:off x="1981200" y="4800600"/>
          <a:ext cx="3684588" cy="500063"/>
        </p:xfrm>
        <a:graphic>
          <a:graphicData uri="http://schemas.openxmlformats.org/presentationml/2006/ole">
            <mc:AlternateContent xmlns:mc="http://schemas.openxmlformats.org/markup-compatibility/2006">
              <mc:Choice xmlns:v="urn:schemas-microsoft-com:vml" Requires="v">
                <p:oleObj spid="_x0000_s27805" name="Equation" r:id="rId6" imgW="1592526" imgH="167568" progId="Equation.3">
                  <p:embed/>
                </p:oleObj>
              </mc:Choice>
              <mc:Fallback>
                <p:oleObj name="Equation" r:id="rId6" imgW="1592526" imgH="167568"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81200" y="4800600"/>
                        <a:ext cx="3684588" cy="50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510" name="Text Box 32"/>
          <p:cNvSpPr txBox="1">
            <a:spLocks noChangeArrowheads="1"/>
          </p:cNvSpPr>
          <p:nvPr/>
        </p:nvSpPr>
        <p:spPr bwMode="auto">
          <a:xfrm>
            <a:off x="2590800" y="2235200"/>
            <a:ext cx="262255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dirty="0">
                <a:solidFill>
                  <a:schemeClr val="bg1"/>
                </a:solidFill>
              </a:rPr>
              <a:t>Photosynthesis</a:t>
            </a:r>
          </a:p>
        </p:txBody>
      </p:sp>
      <p:sp>
        <p:nvSpPr>
          <p:cNvPr id="20511" name="Text Box 33"/>
          <p:cNvSpPr txBox="1">
            <a:spLocks noChangeArrowheads="1"/>
          </p:cNvSpPr>
          <p:nvPr/>
        </p:nvSpPr>
        <p:spPr bwMode="auto">
          <a:xfrm>
            <a:off x="2971800" y="5272088"/>
            <a:ext cx="200501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a:solidFill>
                  <a:schemeClr val="bg1"/>
                </a:solidFill>
              </a:rPr>
              <a:t>Respiration</a:t>
            </a:r>
          </a:p>
        </p:txBody>
      </p:sp>
      <p:sp>
        <p:nvSpPr>
          <p:cNvPr id="34" name="Up-Down Arrow 33"/>
          <p:cNvSpPr/>
          <p:nvPr/>
        </p:nvSpPr>
        <p:spPr>
          <a:xfrm>
            <a:off x="2029968" y="1447800"/>
            <a:ext cx="484632" cy="1216152"/>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898628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922" b="23715"/>
          <a:stretch/>
        </p:blipFill>
        <p:spPr bwMode="auto">
          <a:xfrm>
            <a:off x="3463518" y="0"/>
            <a:ext cx="5680482"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idx="4294967295"/>
          </p:nvPr>
        </p:nvSpPr>
        <p:spPr>
          <a:xfrm>
            <a:off x="0" y="152400"/>
            <a:ext cx="3886200" cy="1524000"/>
          </a:xfrm>
        </p:spPr>
        <p:txBody>
          <a:bodyPr/>
          <a:lstStyle/>
          <a:p>
            <a:r>
              <a:rPr lang="en-US" sz="3600" dirty="0" smtClean="0"/>
              <a:t>Quantifying iron sources in the </a:t>
            </a:r>
            <a:br>
              <a:rPr lang="en-US" sz="3600" dirty="0" smtClean="0"/>
            </a:br>
            <a:r>
              <a:rPr lang="en-US" sz="3600" dirty="0" smtClean="0"/>
              <a:t>Ross Sea</a:t>
            </a:r>
            <a:endParaRPr lang="en-US" sz="3600" dirty="0"/>
          </a:p>
        </p:txBody>
      </p:sp>
      <mc:AlternateContent xmlns:mc="http://schemas.openxmlformats.org/markup-compatibility/2006" xmlns:a14="http://schemas.microsoft.com/office/drawing/2010/main">
        <mc:Choice Requires="a14">
          <p:sp>
            <p:nvSpPr>
              <p:cNvPr id="3" name="Rectangle 2"/>
              <p:cNvSpPr>
                <a:spLocks noChangeAspect="1"/>
              </p:cNvSpPr>
              <p:nvPr/>
            </p:nvSpPr>
            <p:spPr>
              <a:xfrm>
                <a:off x="685800" y="4064691"/>
                <a:ext cx="5333999" cy="111690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2800" i="1">
                              <a:solidFill>
                                <a:srgbClr val="000000"/>
                              </a:solidFill>
                              <a:latin typeface="Cambria Math"/>
                            </a:rPr>
                          </m:ctrlPr>
                        </m:accPr>
                        <m:e>
                          <m:sSub>
                            <m:sSubPr>
                              <m:ctrlPr>
                                <a:rPr lang="en-US" sz="2800" i="1">
                                  <a:solidFill>
                                    <a:srgbClr val="000000"/>
                                  </a:solidFill>
                                  <a:latin typeface="Cambria Math"/>
                                </a:rPr>
                              </m:ctrlPr>
                            </m:sSubPr>
                            <m:e>
                              <m:r>
                                <a:rPr lang="en-US" sz="2800" i="1">
                                  <a:solidFill>
                                    <a:srgbClr val="000000"/>
                                  </a:solidFill>
                                  <a:latin typeface="Cambria Math"/>
                                </a:rPr>
                                <m:t>𝑑𝐹𝑒</m:t>
                              </m:r>
                            </m:e>
                            <m:sub>
                              <m:r>
                                <a:rPr lang="en-US" sz="2800" i="1">
                                  <a:solidFill>
                                    <a:srgbClr val="000000"/>
                                  </a:solidFill>
                                  <a:latin typeface="Cambria Math"/>
                                </a:rPr>
                                <m:t>𝑖</m:t>
                              </m:r>
                            </m:sub>
                          </m:sSub>
                        </m:e>
                      </m:acc>
                      <m:r>
                        <a:rPr lang="en-US" sz="2800" i="1">
                          <a:solidFill>
                            <a:srgbClr val="000000"/>
                          </a:solidFill>
                          <a:latin typeface="Cambria Math"/>
                        </a:rPr>
                        <m:t>=</m:t>
                      </m:r>
                      <m:f>
                        <m:fPr>
                          <m:ctrlPr>
                            <a:rPr lang="en-US" sz="2800" i="1">
                              <a:solidFill>
                                <a:srgbClr val="000000"/>
                              </a:solidFill>
                              <a:latin typeface="Cambria Math"/>
                            </a:rPr>
                          </m:ctrlPr>
                        </m:fPr>
                        <m:num>
                          <m:r>
                            <a:rPr lang="en-US" sz="2800" i="1">
                              <a:solidFill>
                                <a:srgbClr val="000000"/>
                              </a:solidFill>
                              <a:latin typeface="Cambria Math"/>
                            </a:rPr>
                            <m:t>1</m:t>
                          </m:r>
                        </m:num>
                        <m:den>
                          <m:sSub>
                            <m:sSubPr>
                              <m:ctrlPr>
                                <a:rPr lang="en-US" sz="2800" i="1">
                                  <a:solidFill>
                                    <a:srgbClr val="000000"/>
                                  </a:solidFill>
                                  <a:latin typeface="Cambria Math"/>
                                </a:rPr>
                              </m:ctrlPr>
                            </m:sSubPr>
                            <m:e>
                              <m:r>
                                <a:rPr lang="en-US" sz="2800" i="1">
                                  <a:solidFill>
                                    <a:srgbClr val="000000"/>
                                  </a:solidFill>
                                  <a:latin typeface="Cambria Math"/>
                                </a:rPr>
                                <m:t>𝑀𝐿𝐷</m:t>
                              </m:r>
                            </m:e>
                            <m:sub>
                              <m:r>
                                <a:rPr lang="en-US" sz="2800" i="1">
                                  <a:solidFill>
                                    <a:srgbClr val="000000"/>
                                  </a:solidFill>
                                  <a:latin typeface="Cambria Math"/>
                                </a:rPr>
                                <m:t>𝑖</m:t>
                              </m:r>
                            </m:sub>
                          </m:sSub>
                        </m:den>
                      </m:f>
                      <m:nary>
                        <m:naryPr>
                          <m:limLoc m:val="subSup"/>
                          <m:ctrlPr>
                            <a:rPr lang="en-US" sz="2800" i="1">
                              <a:solidFill>
                                <a:srgbClr val="000000"/>
                              </a:solidFill>
                              <a:latin typeface="Cambria Math"/>
                            </a:rPr>
                          </m:ctrlPr>
                        </m:naryPr>
                        <m:sub>
                          <m:sSub>
                            <m:sSubPr>
                              <m:ctrlPr>
                                <a:rPr lang="en-US" sz="2800" i="1">
                                  <a:solidFill>
                                    <a:srgbClr val="000000"/>
                                  </a:solidFill>
                                  <a:latin typeface="Cambria Math"/>
                                </a:rPr>
                              </m:ctrlPr>
                            </m:sSubPr>
                            <m:e>
                              <m:r>
                                <a:rPr lang="en-US" sz="2800" i="1">
                                  <a:solidFill>
                                    <a:srgbClr val="000000"/>
                                  </a:solidFill>
                                  <a:latin typeface="Cambria Math"/>
                                </a:rPr>
                                <m:t>𝑀𝐿𝐷</m:t>
                              </m:r>
                            </m:e>
                            <m:sub>
                              <m:r>
                                <a:rPr lang="en-US" sz="2800" i="1">
                                  <a:solidFill>
                                    <a:srgbClr val="000000"/>
                                  </a:solidFill>
                                  <a:latin typeface="Cambria Math"/>
                                </a:rPr>
                                <m:t>𝑖</m:t>
                              </m:r>
                            </m:sub>
                          </m:sSub>
                        </m:sub>
                        <m:sup>
                          <m:r>
                            <a:rPr lang="en-US" sz="2800" i="1">
                              <a:solidFill>
                                <a:srgbClr val="000000"/>
                              </a:solidFill>
                              <a:latin typeface="Cambria Math"/>
                            </a:rPr>
                            <m:t>0</m:t>
                          </m:r>
                        </m:sup>
                        <m:e>
                          <m:sSub>
                            <m:sSubPr>
                              <m:ctrlPr>
                                <a:rPr lang="en-US" sz="2800" i="1">
                                  <a:solidFill>
                                    <a:srgbClr val="000000"/>
                                  </a:solidFill>
                                  <a:latin typeface="Cambria Math"/>
                                </a:rPr>
                              </m:ctrlPr>
                            </m:sSubPr>
                            <m:e>
                              <m:r>
                                <a:rPr lang="en-US" sz="2800" i="1">
                                  <a:solidFill>
                                    <a:srgbClr val="000000"/>
                                  </a:solidFill>
                                  <a:latin typeface="Cambria Math"/>
                                </a:rPr>
                                <m:t>𝑑𝐹𝑒</m:t>
                              </m:r>
                              <m:r>
                                <a:rPr lang="en-US" sz="2800" i="1">
                                  <a:solidFill>
                                    <a:srgbClr val="000000"/>
                                  </a:solidFill>
                                  <a:latin typeface="Cambria Math"/>
                                </a:rPr>
                                <m:t>(</m:t>
                              </m:r>
                              <m:r>
                                <a:rPr lang="en-US" sz="2800" i="1">
                                  <a:solidFill>
                                    <a:srgbClr val="000000"/>
                                  </a:solidFill>
                                  <a:latin typeface="Cambria Math"/>
                                </a:rPr>
                                <m:t>𝑧</m:t>
                              </m:r>
                              <m:r>
                                <a:rPr lang="en-US" sz="2800" i="1">
                                  <a:solidFill>
                                    <a:srgbClr val="000000"/>
                                  </a:solidFill>
                                  <a:latin typeface="Cambria Math"/>
                                </a:rPr>
                                <m:t>)</m:t>
                              </m:r>
                            </m:e>
                            <m:sub>
                              <m:r>
                                <a:rPr lang="en-US" sz="2800" i="1">
                                  <a:solidFill>
                                    <a:srgbClr val="000000"/>
                                  </a:solidFill>
                                  <a:latin typeface="Cambria Math"/>
                                </a:rPr>
                                <m:t>𝑖</m:t>
                              </m:r>
                            </m:sub>
                          </m:sSub>
                        </m:e>
                      </m:nary>
                      <m:r>
                        <a:rPr lang="en-US" sz="2800" i="1">
                          <a:solidFill>
                            <a:srgbClr val="000000"/>
                          </a:solidFill>
                          <a:latin typeface="Cambria Math"/>
                        </a:rPr>
                        <m:t>𝑑𝑧</m:t>
                      </m:r>
                    </m:oMath>
                  </m:oMathPara>
                </a14:m>
                <a:endParaRPr lang="en-US" sz="2800" dirty="0">
                  <a:solidFill>
                    <a:srgbClr val="000000"/>
                  </a:solidFill>
                </a:endParaRPr>
              </a:p>
            </p:txBody>
          </p:sp>
        </mc:Choice>
        <mc:Fallback xmlns="">
          <p:sp>
            <p:nvSpPr>
              <p:cNvPr id="3" name="Rectangle 2"/>
              <p:cNvSpPr>
                <a:spLocks noRot="1" noChangeAspect="1" noMove="1" noResize="1" noEditPoints="1" noAdjustHandles="1" noChangeArrowheads="1" noChangeShapeType="1" noTextEdit="1"/>
              </p:cNvSpPr>
              <p:nvPr/>
            </p:nvSpPr>
            <p:spPr>
              <a:xfrm>
                <a:off x="685800" y="4064691"/>
                <a:ext cx="5333999" cy="1116909"/>
              </a:xfrm>
              <a:prstGeom prst="rect">
                <a:avLst/>
              </a:prstGeom>
              <a:blipFill rotWithShape="1">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1055098" y="2971800"/>
                <a:ext cx="1459502" cy="57092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800" i="1">
                              <a:solidFill>
                                <a:srgbClr val="000000"/>
                              </a:solidFill>
                              <a:latin typeface="Cambria Math"/>
                            </a:rPr>
                          </m:ctrlPr>
                        </m:sSubPr>
                        <m:e>
                          <m:r>
                            <a:rPr lang="en-US" sz="2800" i="1">
                              <a:solidFill>
                                <a:srgbClr val="000000"/>
                              </a:solidFill>
                              <a:latin typeface="Cambria Math"/>
                            </a:rPr>
                            <m:t>𝑑𝐹𝑒</m:t>
                          </m:r>
                          <m:r>
                            <a:rPr lang="en-US" sz="2800" i="1">
                              <a:solidFill>
                                <a:srgbClr val="000000"/>
                              </a:solidFill>
                              <a:latin typeface="Cambria Math"/>
                            </a:rPr>
                            <m:t>(</m:t>
                          </m:r>
                          <m:r>
                            <a:rPr lang="en-US" sz="2800" i="1">
                              <a:solidFill>
                                <a:srgbClr val="000000"/>
                              </a:solidFill>
                              <a:latin typeface="Cambria Math"/>
                            </a:rPr>
                            <m:t>𝑧</m:t>
                          </m:r>
                          <m:r>
                            <a:rPr lang="en-US" sz="2800" i="1">
                              <a:solidFill>
                                <a:srgbClr val="000000"/>
                              </a:solidFill>
                              <a:latin typeface="Cambria Math"/>
                            </a:rPr>
                            <m:t>)</m:t>
                          </m:r>
                        </m:e>
                        <m:sub>
                          <m:r>
                            <a:rPr lang="en-US" sz="2800" i="1">
                              <a:solidFill>
                                <a:srgbClr val="000000"/>
                              </a:solidFill>
                              <a:latin typeface="Cambria Math"/>
                            </a:rPr>
                            <m:t>𝑖</m:t>
                          </m:r>
                        </m:sub>
                      </m:sSub>
                    </m:oMath>
                  </m:oMathPara>
                </a14:m>
                <a:endParaRPr lang="en-US" sz="2400" dirty="0">
                  <a:solidFill>
                    <a:srgbClr val="000000"/>
                  </a:solidFill>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1055098" y="2971800"/>
                <a:ext cx="1459502" cy="570926"/>
              </a:xfrm>
              <a:prstGeom prst="rect">
                <a:avLst/>
              </a:prstGeom>
              <a:blipFill rotWithShape="1">
                <a:blip r:embed="rId5"/>
                <a:stretch>
                  <a:fillRect/>
                </a:stretch>
              </a:blipFill>
            </p:spPr>
            <p:txBody>
              <a:bodyPr/>
              <a:lstStyle/>
              <a:p>
                <a:r>
                  <a:rPr lang="en-US">
                    <a:noFill/>
                  </a:rPr>
                  <a:t> </a:t>
                </a:r>
              </a:p>
            </p:txBody>
          </p:sp>
        </mc:Fallback>
      </mc:AlternateContent>
      <p:sp>
        <p:nvSpPr>
          <p:cNvPr id="5" name="TextBox 4"/>
          <p:cNvSpPr txBox="1"/>
          <p:nvPr/>
        </p:nvSpPr>
        <p:spPr>
          <a:xfrm>
            <a:off x="0" y="2374880"/>
            <a:ext cx="2392001" cy="3416320"/>
          </a:xfrm>
          <a:prstGeom prst="rect">
            <a:avLst/>
          </a:prstGeom>
          <a:noFill/>
        </p:spPr>
        <p:txBody>
          <a:bodyPr wrap="none" rtlCol="0">
            <a:spAutoFit/>
          </a:bodyPr>
          <a:lstStyle/>
          <a:p>
            <a:r>
              <a:rPr lang="en-US" sz="2400" dirty="0" smtClean="0">
                <a:solidFill>
                  <a:srgbClr val="000000"/>
                </a:solidFill>
              </a:rPr>
              <a:t>Observations:</a:t>
            </a:r>
          </a:p>
          <a:p>
            <a:endParaRPr lang="en-US" sz="2400" dirty="0">
              <a:solidFill>
                <a:srgbClr val="000000"/>
              </a:solidFill>
            </a:endParaRPr>
          </a:p>
          <a:p>
            <a:endParaRPr lang="en-US" sz="2400" dirty="0" smtClean="0">
              <a:solidFill>
                <a:srgbClr val="000000"/>
              </a:solidFill>
            </a:endParaRPr>
          </a:p>
          <a:p>
            <a:endParaRPr lang="en-US" sz="2400" dirty="0" smtClean="0">
              <a:solidFill>
                <a:srgbClr val="000000"/>
              </a:solidFill>
            </a:endParaRPr>
          </a:p>
          <a:p>
            <a:r>
              <a:rPr lang="en-US" sz="2400" dirty="0" smtClean="0">
                <a:solidFill>
                  <a:srgbClr val="000000"/>
                </a:solidFill>
              </a:rPr>
              <a:t>Winter Reserve:</a:t>
            </a:r>
          </a:p>
          <a:p>
            <a:endParaRPr lang="en-US" sz="2400" dirty="0">
              <a:solidFill>
                <a:srgbClr val="000000"/>
              </a:solidFill>
            </a:endParaRPr>
          </a:p>
          <a:p>
            <a:endParaRPr lang="en-US" sz="2400" dirty="0" smtClean="0">
              <a:solidFill>
                <a:srgbClr val="000000"/>
              </a:solidFill>
            </a:endParaRPr>
          </a:p>
          <a:p>
            <a:endParaRPr lang="en-US" sz="2400" dirty="0">
              <a:solidFill>
                <a:srgbClr val="000000"/>
              </a:solidFill>
            </a:endParaRPr>
          </a:p>
          <a:p>
            <a:r>
              <a:rPr lang="en-US" sz="2400" dirty="0" smtClean="0">
                <a:solidFill>
                  <a:srgbClr val="000000"/>
                </a:solidFill>
              </a:rPr>
              <a:t>Iron Sources:</a:t>
            </a:r>
            <a:endParaRPr lang="en-US" sz="2400" dirty="0">
              <a:solidFill>
                <a:srgbClr val="000000"/>
              </a:solidFill>
            </a:endParaRPr>
          </a:p>
        </p:txBody>
      </p:sp>
      <mc:AlternateContent xmlns:mc="http://schemas.openxmlformats.org/markup-compatibility/2006" xmlns:a14="http://schemas.microsoft.com/office/drawing/2010/main">
        <mc:Choice Requires="a14">
          <p:sp>
            <p:nvSpPr>
              <p:cNvPr id="8" name="Rectangle 7"/>
              <p:cNvSpPr>
                <a:spLocks noChangeAspect="1"/>
              </p:cNvSpPr>
              <p:nvPr/>
            </p:nvSpPr>
            <p:spPr>
              <a:xfrm>
                <a:off x="963046" y="5722304"/>
                <a:ext cx="7418954" cy="113569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en-US" sz="2800" i="1">
                              <a:solidFill>
                                <a:srgbClr val="000000"/>
                              </a:solidFill>
                              <a:latin typeface="Cambria Math"/>
                            </a:rPr>
                          </m:ctrlPr>
                        </m:naryPr>
                        <m:sub/>
                        <m:sup/>
                        <m:e>
                          <m:acc>
                            <m:accPr>
                              <m:chr m:val="̂"/>
                              <m:ctrlPr>
                                <a:rPr lang="en-US" sz="2800" i="1">
                                  <a:solidFill>
                                    <a:srgbClr val="000000"/>
                                  </a:solidFill>
                                  <a:latin typeface="Cambria Math"/>
                                </a:rPr>
                              </m:ctrlPr>
                            </m:accPr>
                            <m:e>
                              <m:sSub>
                                <m:sSubPr>
                                  <m:ctrlPr>
                                    <a:rPr lang="en-US" sz="2800" i="1">
                                      <a:solidFill>
                                        <a:srgbClr val="000000"/>
                                      </a:solidFill>
                                      <a:latin typeface="Cambria Math"/>
                                    </a:rPr>
                                  </m:ctrlPr>
                                </m:sSubPr>
                                <m:e>
                                  <m:r>
                                    <a:rPr lang="en-US" sz="2800" i="1">
                                      <a:solidFill>
                                        <a:srgbClr val="000000"/>
                                      </a:solidFill>
                                      <a:latin typeface="Cambria Math"/>
                                    </a:rPr>
                                    <m:t>𝑑𝐹𝑒</m:t>
                                  </m:r>
                                </m:e>
                                <m:sub>
                                  <m:r>
                                    <a:rPr lang="en-US" sz="2800" i="1">
                                      <a:solidFill>
                                        <a:srgbClr val="000000"/>
                                      </a:solidFill>
                                      <a:latin typeface="Cambria Math"/>
                                    </a:rPr>
                                    <m:t>𝑖</m:t>
                                  </m:r>
                                </m:sub>
                              </m:sSub>
                            </m:e>
                          </m:acc>
                          <m:r>
                            <a:rPr lang="en-US" sz="2800" i="1">
                              <a:solidFill>
                                <a:srgbClr val="000000"/>
                              </a:solidFill>
                              <a:latin typeface="Cambria Math"/>
                            </a:rPr>
                            <m:t>+</m:t>
                          </m:r>
                          <m:sSub>
                            <m:sSubPr>
                              <m:ctrlPr>
                                <a:rPr lang="en-US" sz="2800" i="1">
                                  <a:solidFill>
                                    <a:srgbClr val="000000"/>
                                  </a:solidFill>
                                  <a:latin typeface="Cambria Math"/>
                                </a:rPr>
                              </m:ctrlPr>
                            </m:sSubPr>
                            <m:e>
                              <m:r>
                                <a:rPr lang="en-US" sz="2800" i="1">
                                  <a:solidFill>
                                    <a:srgbClr val="000000"/>
                                  </a:solidFill>
                                  <a:latin typeface="Cambria Math"/>
                                </a:rPr>
                                <m:t>𝑑𝐹𝑒</m:t>
                              </m:r>
                            </m:e>
                            <m:sub>
                              <m:r>
                                <a:rPr lang="en-US" sz="2800" i="1">
                                  <a:solidFill>
                                    <a:srgbClr val="000000"/>
                                  </a:solidFill>
                                  <a:latin typeface="Cambria Math"/>
                                </a:rPr>
                                <m:t>𝑀𝐶𝐷𝑊</m:t>
                              </m:r>
                            </m:sub>
                          </m:sSub>
                          <m:r>
                            <a:rPr lang="en-US" sz="2800" i="1">
                              <a:solidFill>
                                <a:srgbClr val="000000"/>
                              </a:solidFill>
                              <a:latin typeface="Cambria Math"/>
                            </a:rPr>
                            <m:t>+</m:t>
                          </m:r>
                          <m:sSub>
                            <m:sSubPr>
                              <m:ctrlPr>
                                <a:rPr lang="en-US" sz="2800" i="1">
                                  <a:solidFill>
                                    <a:srgbClr val="000000"/>
                                  </a:solidFill>
                                  <a:latin typeface="Cambria Math"/>
                                </a:rPr>
                              </m:ctrlPr>
                            </m:sSubPr>
                            <m:e>
                              <m:r>
                                <a:rPr lang="en-US" sz="2800" i="1">
                                  <a:solidFill>
                                    <a:srgbClr val="000000"/>
                                  </a:solidFill>
                                  <a:latin typeface="Cambria Math"/>
                                </a:rPr>
                                <m:t>𝑑𝐹𝑒</m:t>
                              </m:r>
                            </m:e>
                            <m:sub>
                              <m:r>
                                <a:rPr lang="en-US" sz="2800" i="1">
                                  <a:solidFill>
                                    <a:srgbClr val="000000"/>
                                  </a:solidFill>
                                  <a:latin typeface="Cambria Math"/>
                                </a:rPr>
                                <m:t>𝑆𝑒𝑎𝐼𝑐𝑒</m:t>
                              </m:r>
                            </m:sub>
                          </m:sSub>
                          <m:r>
                            <a:rPr lang="en-US" sz="2800" i="1">
                              <a:solidFill>
                                <a:srgbClr val="000000"/>
                              </a:solidFill>
                              <a:latin typeface="Cambria Math"/>
                            </a:rPr>
                            <m:t>+</m:t>
                          </m:r>
                          <m:sSub>
                            <m:sSubPr>
                              <m:ctrlPr>
                                <a:rPr lang="en-US" sz="2800" i="1">
                                  <a:solidFill>
                                    <a:srgbClr val="000000"/>
                                  </a:solidFill>
                                  <a:latin typeface="Cambria Math"/>
                                </a:rPr>
                              </m:ctrlPr>
                            </m:sSubPr>
                            <m:e>
                              <m:r>
                                <a:rPr lang="en-US" sz="2800" i="1">
                                  <a:solidFill>
                                    <a:srgbClr val="000000"/>
                                  </a:solidFill>
                                  <a:latin typeface="Cambria Math"/>
                                </a:rPr>
                                <m:t>𝑑𝐹𝑒</m:t>
                              </m:r>
                            </m:e>
                            <m:sub>
                              <m:r>
                                <a:rPr lang="en-US" sz="2800" i="1">
                                  <a:solidFill>
                                    <a:srgbClr val="000000"/>
                                  </a:solidFill>
                                  <a:latin typeface="Cambria Math"/>
                                </a:rPr>
                                <m:t>𝐺𝑙𝑎𝑐𝑖𝑎𝑙𝐼𝑐𝑒</m:t>
                              </m:r>
                            </m:sub>
                          </m:sSub>
                        </m:e>
                      </m:nary>
                    </m:oMath>
                  </m:oMathPara>
                </a14:m>
                <a:endParaRPr lang="en-US" dirty="0">
                  <a:solidFill>
                    <a:srgbClr val="000000"/>
                  </a:solidFill>
                </a:endParaRPr>
              </a:p>
            </p:txBody>
          </p:sp>
        </mc:Choice>
        <mc:Fallback xmlns="">
          <p:sp>
            <p:nvSpPr>
              <p:cNvPr id="8" name="Rectangle 7"/>
              <p:cNvSpPr>
                <a:spLocks noRot="1" noChangeAspect="1" noMove="1" noResize="1" noEditPoints="1" noAdjustHandles="1" noChangeArrowheads="1" noChangeShapeType="1" noTextEdit="1"/>
              </p:cNvSpPr>
              <p:nvPr/>
            </p:nvSpPr>
            <p:spPr>
              <a:xfrm>
                <a:off x="963046" y="5722304"/>
                <a:ext cx="7418954" cy="1135696"/>
              </a:xfrm>
              <a:prstGeom prst="rect">
                <a:avLst/>
              </a:prstGeom>
              <a:blipFill rotWithShape="1">
                <a:blip r:embed="rId6"/>
                <a:stretch>
                  <a:fillRect/>
                </a:stretch>
              </a:blipFill>
            </p:spPr>
            <p:txBody>
              <a:bodyPr/>
              <a:lstStyle/>
              <a:p>
                <a:r>
                  <a:rPr lang="en-US">
                    <a:noFill/>
                  </a:rPr>
                  <a:t> </a:t>
                </a:r>
              </a:p>
            </p:txBody>
          </p:sp>
        </mc:Fallback>
      </mc:AlternateContent>
      <p:sp>
        <p:nvSpPr>
          <p:cNvPr id="4" name="TextBox 3"/>
          <p:cNvSpPr txBox="1"/>
          <p:nvPr/>
        </p:nvSpPr>
        <p:spPr>
          <a:xfrm>
            <a:off x="6867415" y="3505200"/>
            <a:ext cx="2276585" cy="400110"/>
          </a:xfrm>
          <a:prstGeom prst="rect">
            <a:avLst/>
          </a:prstGeom>
          <a:noFill/>
        </p:spPr>
        <p:txBody>
          <a:bodyPr wrap="none" rtlCol="0">
            <a:spAutoFit/>
          </a:bodyPr>
          <a:lstStyle/>
          <a:p>
            <a:r>
              <a:rPr lang="en-US" sz="2000" dirty="0" smtClean="0">
                <a:solidFill>
                  <a:srgbClr val="000000"/>
                </a:solidFill>
              </a:rPr>
              <a:t>Smith et al. (2014)</a:t>
            </a:r>
            <a:endParaRPr lang="en-US" sz="2000" dirty="0">
              <a:solidFill>
                <a:srgbClr val="000000"/>
              </a:solidFill>
            </a:endParaRPr>
          </a:p>
        </p:txBody>
      </p:sp>
    </p:spTree>
    <p:extLst>
      <p:ext uri="{BB962C8B-B14F-4D97-AF65-F5344CB8AC3E}">
        <p14:creationId xmlns:p14="http://schemas.microsoft.com/office/powerpoint/2010/main" val="149527903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5400" y="3657600"/>
            <a:ext cx="4267200" cy="32004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95400" y="457200"/>
            <a:ext cx="4267200" cy="3200400"/>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76800" y="3657600"/>
            <a:ext cx="4267200" cy="3200400"/>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76800" y="457200"/>
            <a:ext cx="4267200" cy="3200400"/>
          </a:xfrm>
          <a:prstGeom prst="rect">
            <a:avLst/>
          </a:prstGeom>
        </p:spPr>
      </p:pic>
      <p:sp>
        <p:nvSpPr>
          <p:cNvPr id="2" name="Title 1"/>
          <p:cNvSpPr>
            <a:spLocks noGrp="1"/>
          </p:cNvSpPr>
          <p:nvPr>
            <p:ph type="title" idx="4294967295"/>
          </p:nvPr>
        </p:nvSpPr>
        <p:spPr>
          <a:xfrm>
            <a:off x="-1219200" y="-152400"/>
            <a:ext cx="5029200" cy="838200"/>
          </a:xfrm>
          <a:noFill/>
        </p:spPr>
        <p:txBody>
          <a:bodyPr/>
          <a:lstStyle/>
          <a:p>
            <a:r>
              <a:rPr lang="en-US" sz="2800" dirty="0" smtClean="0"/>
              <a:t>Winter reserves</a:t>
            </a:r>
            <a:endParaRPr lang="en-US" sz="2800" dirty="0"/>
          </a:p>
        </p:txBody>
      </p:sp>
      <p:sp>
        <p:nvSpPr>
          <p:cNvPr id="3" name="TextBox 2"/>
          <p:cNvSpPr txBox="1"/>
          <p:nvPr/>
        </p:nvSpPr>
        <p:spPr>
          <a:xfrm>
            <a:off x="2286000" y="392668"/>
            <a:ext cx="1838965" cy="369332"/>
          </a:xfrm>
          <a:prstGeom prst="rect">
            <a:avLst/>
          </a:prstGeom>
          <a:solidFill>
            <a:schemeClr val="bg1"/>
          </a:solidFill>
        </p:spPr>
        <p:txBody>
          <a:bodyPr wrap="none" rtlCol="0">
            <a:spAutoFit/>
          </a:bodyPr>
          <a:lstStyle/>
          <a:p>
            <a:r>
              <a:rPr lang="en-US" dirty="0" smtClean="0">
                <a:solidFill>
                  <a:srgbClr val="000000"/>
                </a:solidFill>
              </a:rPr>
              <a:t>Bottom Fe (</a:t>
            </a:r>
            <a:r>
              <a:rPr lang="en-US" dirty="0" err="1" smtClean="0">
                <a:solidFill>
                  <a:srgbClr val="000000"/>
                </a:solidFill>
              </a:rPr>
              <a:t>obs</a:t>
            </a:r>
            <a:r>
              <a:rPr lang="en-US" dirty="0" smtClean="0">
                <a:solidFill>
                  <a:srgbClr val="000000"/>
                </a:solidFill>
              </a:rPr>
              <a:t>)</a:t>
            </a:r>
            <a:endParaRPr lang="en-US" dirty="0">
              <a:solidFill>
                <a:srgbClr val="000000"/>
              </a:solidFill>
            </a:endParaRPr>
          </a:p>
        </p:txBody>
      </p:sp>
      <p:sp>
        <p:nvSpPr>
          <p:cNvPr id="6" name="TextBox 5"/>
          <p:cNvSpPr txBox="1"/>
          <p:nvPr/>
        </p:nvSpPr>
        <p:spPr>
          <a:xfrm>
            <a:off x="5300311" y="3593068"/>
            <a:ext cx="2853089" cy="369332"/>
          </a:xfrm>
          <a:prstGeom prst="rect">
            <a:avLst/>
          </a:prstGeom>
          <a:solidFill>
            <a:schemeClr val="bg1"/>
          </a:solidFill>
        </p:spPr>
        <p:txBody>
          <a:bodyPr wrap="none" rtlCol="0">
            <a:spAutoFit/>
          </a:bodyPr>
          <a:lstStyle/>
          <a:p>
            <a:r>
              <a:rPr lang="en-US" dirty="0" smtClean="0">
                <a:solidFill>
                  <a:srgbClr val="000000"/>
                </a:solidFill>
              </a:rPr>
              <a:t>   Inferred winter ML NO</a:t>
            </a:r>
            <a:r>
              <a:rPr lang="en-US" baseline="-25000" dirty="0" smtClean="0">
                <a:solidFill>
                  <a:srgbClr val="000000"/>
                </a:solidFill>
              </a:rPr>
              <a:t>3   </a:t>
            </a:r>
            <a:endParaRPr lang="en-US" baseline="-25000" dirty="0">
              <a:solidFill>
                <a:srgbClr val="000000"/>
              </a:solidFill>
            </a:endParaRPr>
          </a:p>
        </p:txBody>
      </p:sp>
      <p:sp>
        <p:nvSpPr>
          <p:cNvPr id="8" name="TextBox 7"/>
          <p:cNvSpPr txBox="1"/>
          <p:nvPr/>
        </p:nvSpPr>
        <p:spPr>
          <a:xfrm>
            <a:off x="5735866" y="392668"/>
            <a:ext cx="2265134" cy="369332"/>
          </a:xfrm>
          <a:prstGeom prst="rect">
            <a:avLst/>
          </a:prstGeom>
          <a:solidFill>
            <a:schemeClr val="bg1"/>
          </a:solidFill>
        </p:spPr>
        <p:txBody>
          <a:bodyPr wrap="square" rtlCol="0">
            <a:spAutoFit/>
          </a:bodyPr>
          <a:lstStyle/>
          <a:p>
            <a:r>
              <a:rPr lang="en-US" dirty="0" smtClean="0">
                <a:solidFill>
                  <a:srgbClr val="000000"/>
                </a:solidFill>
              </a:rPr>
              <a:t>Winter MLD (model)     </a:t>
            </a:r>
            <a:endParaRPr lang="en-US" dirty="0">
              <a:solidFill>
                <a:srgbClr val="000000"/>
              </a:solidFill>
            </a:endParaRPr>
          </a:p>
        </p:txBody>
      </p:sp>
      <p:sp>
        <p:nvSpPr>
          <p:cNvPr id="9" name="TextBox 8"/>
          <p:cNvSpPr txBox="1"/>
          <p:nvPr/>
        </p:nvSpPr>
        <p:spPr>
          <a:xfrm>
            <a:off x="1981200" y="3581400"/>
            <a:ext cx="2368982" cy="369332"/>
          </a:xfrm>
          <a:prstGeom prst="rect">
            <a:avLst/>
          </a:prstGeom>
          <a:solidFill>
            <a:schemeClr val="bg1"/>
          </a:solidFill>
        </p:spPr>
        <p:txBody>
          <a:bodyPr wrap="none" rtlCol="0">
            <a:spAutoFit/>
          </a:bodyPr>
          <a:lstStyle/>
          <a:p>
            <a:r>
              <a:rPr lang="en-US" dirty="0" smtClean="0">
                <a:solidFill>
                  <a:srgbClr val="000000"/>
                </a:solidFill>
              </a:rPr>
              <a:t>Inferred winter ML Fe</a:t>
            </a:r>
            <a:endParaRPr lang="en-US" dirty="0">
              <a:solidFill>
                <a:srgbClr val="000000"/>
              </a:solidFill>
            </a:endParaRPr>
          </a:p>
        </p:txBody>
      </p:sp>
      <p:sp>
        <p:nvSpPr>
          <p:cNvPr id="7" name="TextBox 6"/>
          <p:cNvSpPr txBox="1"/>
          <p:nvPr/>
        </p:nvSpPr>
        <p:spPr>
          <a:xfrm>
            <a:off x="304800" y="1295400"/>
            <a:ext cx="748923" cy="369332"/>
          </a:xfrm>
          <a:prstGeom prst="rect">
            <a:avLst/>
          </a:prstGeom>
          <a:noFill/>
        </p:spPr>
        <p:txBody>
          <a:bodyPr wrap="none" rtlCol="0">
            <a:spAutoFit/>
          </a:bodyPr>
          <a:lstStyle/>
          <a:p>
            <a:r>
              <a:rPr lang="en-US" dirty="0" smtClean="0">
                <a:solidFill>
                  <a:srgbClr val="000000"/>
                </a:solidFill>
              </a:rPr>
              <a:t>North</a:t>
            </a:r>
            <a:endParaRPr lang="en-US" dirty="0">
              <a:solidFill>
                <a:srgbClr val="000000"/>
              </a:solidFill>
            </a:endParaRPr>
          </a:p>
        </p:txBody>
      </p:sp>
      <p:cxnSp>
        <p:nvCxnSpPr>
          <p:cNvPr id="13" name="Straight Arrow Connector 12"/>
          <p:cNvCxnSpPr/>
          <p:nvPr/>
        </p:nvCxnSpPr>
        <p:spPr>
          <a:xfrm flipV="1">
            <a:off x="685800" y="1610292"/>
            <a:ext cx="0" cy="6096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420183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76200"/>
            <a:ext cx="8229600" cy="1143000"/>
          </a:xfrm>
        </p:spPr>
        <p:txBody>
          <a:bodyPr/>
          <a:lstStyle/>
          <a:p>
            <a:r>
              <a:rPr lang="en-US" dirty="0" smtClean="0"/>
              <a:t>Fe winter reserve</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914400"/>
            <a:ext cx="7924800" cy="5943600"/>
          </a:xfrm>
          <a:prstGeom prst="rect">
            <a:avLst/>
          </a:prstGeom>
        </p:spPr>
      </p:pic>
      <mc:AlternateContent xmlns:mc="http://schemas.openxmlformats.org/markup-compatibility/2006" xmlns:a14="http://schemas.microsoft.com/office/drawing/2010/main">
        <mc:Choice Requires="a14">
          <p:sp>
            <p:nvSpPr>
              <p:cNvPr id="5" name="TextBox 4"/>
              <p:cNvSpPr txBox="1"/>
              <p:nvPr/>
            </p:nvSpPr>
            <p:spPr>
              <a:xfrm>
                <a:off x="4445232" y="3048000"/>
                <a:ext cx="3303981" cy="545855"/>
              </a:xfrm>
              <a:prstGeom prst="rect">
                <a:avLst/>
              </a:prstGeom>
              <a:noFill/>
            </p:spPr>
            <p:txBody>
              <a:bodyPr wrap="none" rtlCol="0">
                <a:spAutoFit/>
              </a:bodyPr>
              <a:lstStyle/>
              <a:p>
                <a14:m>
                  <m:oMath xmlns:m="http://schemas.openxmlformats.org/officeDocument/2006/math">
                    <m:acc>
                      <m:accPr>
                        <m:chr m:val="̂"/>
                        <m:ctrlPr>
                          <a:rPr lang="en-US" sz="2800" i="1" smtClean="0">
                            <a:solidFill>
                              <a:srgbClr val="000000"/>
                            </a:solidFill>
                            <a:latin typeface="Cambria Math"/>
                          </a:rPr>
                        </m:ctrlPr>
                      </m:accPr>
                      <m:e>
                        <m:r>
                          <a:rPr lang="en-US" sz="2800" i="1" smtClean="0">
                            <a:solidFill>
                              <a:srgbClr val="000000"/>
                            </a:solidFill>
                            <a:latin typeface="Cambria Math"/>
                          </a:rPr>
                          <m:t>𝑑𝐹𝑒</m:t>
                        </m:r>
                      </m:e>
                    </m:acc>
                  </m:oMath>
                </a14:m>
                <a:r>
                  <a:rPr lang="en-US" sz="2800" dirty="0" smtClean="0">
                    <a:solidFill>
                      <a:srgbClr val="000000"/>
                    </a:solidFill>
                  </a:rPr>
                  <a:t>= 0.23 ± 0.1 nM</a:t>
                </a:r>
                <a:endParaRPr lang="en-US" sz="2800" dirty="0">
                  <a:solidFill>
                    <a:srgbClr val="000000"/>
                  </a:solidFill>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4445232" y="3048000"/>
                <a:ext cx="3303981" cy="545855"/>
              </a:xfrm>
              <a:prstGeom prst="rect">
                <a:avLst/>
              </a:prstGeom>
              <a:blipFill rotWithShape="1">
                <a:blip r:embed="rId4"/>
                <a:stretch>
                  <a:fillRect t="-7778" r="-2583" b="-28889"/>
                </a:stretch>
              </a:blipFill>
            </p:spPr>
            <p:txBody>
              <a:bodyPr/>
              <a:lstStyle/>
              <a:p>
                <a:r>
                  <a:rPr lang="en-US">
                    <a:noFill/>
                  </a:rPr>
                  <a:t> </a:t>
                </a:r>
              </a:p>
            </p:txBody>
          </p:sp>
        </mc:Fallback>
      </mc:AlternateContent>
    </p:spTree>
    <p:extLst>
      <p:ext uri="{BB962C8B-B14F-4D97-AF65-F5344CB8AC3E}">
        <p14:creationId xmlns:p14="http://schemas.microsoft.com/office/powerpoint/2010/main" val="205142444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76200"/>
            <a:ext cx="8229600" cy="1143000"/>
          </a:xfrm>
        </p:spPr>
        <p:txBody>
          <a:bodyPr/>
          <a:lstStyle/>
          <a:p>
            <a:r>
              <a:rPr lang="en-US" dirty="0" smtClean="0"/>
              <a:t>NO</a:t>
            </a:r>
            <a:r>
              <a:rPr lang="en-US" baseline="-25000" dirty="0" smtClean="0"/>
              <a:t>3</a:t>
            </a:r>
            <a:r>
              <a:rPr lang="en-US" dirty="0" smtClean="0"/>
              <a:t> winter reserve</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914400"/>
            <a:ext cx="7924800" cy="5943600"/>
          </a:xfrm>
          <a:prstGeom prst="rect">
            <a:avLst/>
          </a:prstGeom>
        </p:spPr>
      </p:pic>
      <mc:AlternateContent xmlns:mc="http://schemas.openxmlformats.org/markup-compatibility/2006" xmlns:a14="http://schemas.microsoft.com/office/drawing/2010/main">
        <mc:Choice Requires="a14">
          <p:sp>
            <p:nvSpPr>
              <p:cNvPr id="5" name="TextBox 4"/>
              <p:cNvSpPr txBox="1"/>
              <p:nvPr/>
            </p:nvSpPr>
            <p:spPr>
              <a:xfrm>
                <a:off x="1905000" y="2362200"/>
                <a:ext cx="3334567" cy="537263"/>
              </a:xfrm>
              <a:prstGeom prst="rect">
                <a:avLst/>
              </a:prstGeom>
              <a:noFill/>
            </p:spPr>
            <p:txBody>
              <a:bodyPr wrap="none" rtlCol="0">
                <a:spAutoFit/>
              </a:bodyPr>
              <a:lstStyle/>
              <a:p>
                <a14:m>
                  <m:oMath xmlns:m="http://schemas.openxmlformats.org/officeDocument/2006/math">
                    <m:acc>
                      <m:accPr>
                        <m:chr m:val="̂"/>
                        <m:ctrlPr>
                          <a:rPr lang="en-US" sz="2800" i="1" smtClean="0">
                            <a:solidFill>
                              <a:srgbClr val="000000"/>
                            </a:solidFill>
                            <a:latin typeface="Cambria Math"/>
                          </a:rPr>
                        </m:ctrlPr>
                      </m:accPr>
                      <m:e>
                        <m:r>
                          <a:rPr lang="en-US" sz="2800" b="0" i="1" smtClean="0">
                            <a:solidFill>
                              <a:srgbClr val="000000"/>
                            </a:solidFill>
                            <a:latin typeface="Cambria Math"/>
                          </a:rPr>
                          <m:t>𝑁𝑂</m:t>
                        </m:r>
                        <m:r>
                          <a:rPr lang="en-US" sz="2800" b="0" i="1" baseline="-25000" smtClean="0">
                            <a:solidFill>
                              <a:srgbClr val="000000"/>
                            </a:solidFill>
                            <a:latin typeface="Cambria Math"/>
                          </a:rPr>
                          <m:t>3</m:t>
                        </m:r>
                      </m:e>
                    </m:acc>
                  </m:oMath>
                </a14:m>
                <a:r>
                  <a:rPr lang="en-US" sz="2800" dirty="0" smtClean="0">
                    <a:solidFill>
                      <a:srgbClr val="000000"/>
                    </a:solidFill>
                  </a:rPr>
                  <a:t>= 30.0 ± 1.4 </a:t>
                </a:r>
                <a:r>
                  <a:rPr lang="en-US" sz="2800" dirty="0" err="1">
                    <a:solidFill>
                      <a:srgbClr val="000000"/>
                    </a:solidFill>
                  </a:rPr>
                  <a:t>μ</a:t>
                </a:r>
                <a:r>
                  <a:rPr lang="en-US" sz="2800" dirty="0" err="1" smtClean="0">
                    <a:solidFill>
                      <a:srgbClr val="000000"/>
                    </a:solidFill>
                  </a:rPr>
                  <a:t>M</a:t>
                </a:r>
                <a:endParaRPr lang="en-US" sz="2800" dirty="0">
                  <a:solidFill>
                    <a:srgbClr val="000000"/>
                  </a:solidFill>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1905000" y="2362200"/>
                <a:ext cx="3334567" cy="537263"/>
              </a:xfrm>
              <a:prstGeom prst="rect">
                <a:avLst/>
              </a:prstGeom>
              <a:blipFill rotWithShape="1">
                <a:blip r:embed="rId4"/>
                <a:stretch>
                  <a:fillRect t="-9091" r="-2377" b="-29545"/>
                </a:stretch>
              </a:blipFill>
            </p:spPr>
            <p:txBody>
              <a:bodyPr/>
              <a:lstStyle/>
              <a:p>
                <a:r>
                  <a:rPr lang="en-US">
                    <a:noFill/>
                  </a:rPr>
                  <a:t> </a:t>
                </a:r>
              </a:p>
            </p:txBody>
          </p:sp>
        </mc:Fallback>
      </mc:AlternateContent>
    </p:spTree>
    <p:extLst>
      <p:ext uri="{BB962C8B-B14F-4D97-AF65-F5344CB8AC3E}">
        <p14:creationId xmlns:p14="http://schemas.microsoft.com/office/powerpoint/2010/main" val="186544518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922" b="23715"/>
          <a:stretch/>
        </p:blipFill>
        <p:spPr bwMode="auto">
          <a:xfrm>
            <a:off x="3463518" y="0"/>
            <a:ext cx="5680482"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idx="4294967295"/>
          </p:nvPr>
        </p:nvSpPr>
        <p:spPr>
          <a:xfrm>
            <a:off x="0" y="152400"/>
            <a:ext cx="3886200" cy="1524000"/>
          </a:xfrm>
        </p:spPr>
        <p:txBody>
          <a:bodyPr/>
          <a:lstStyle/>
          <a:p>
            <a:r>
              <a:rPr lang="en-US" sz="3600" dirty="0" smtClean="0"/>
              <a:t>Quantifying iron sources in the </a:t>
            </a:r>
            <a:br>
              <a:rPr lang="en-US" sz="3600" dirty="0" smtClean="0"/>
            </a:br>
            <a:r>
              <a:rPr lang="en-US" sz="3600" dirty="0" smtClean="0"/>
              <a:t>Ross Sea</a:t>
            </a:r>
            <a:endParaRPr lang="en-US" sz="3600" dirty="0"/>
          </a:p>
        </p:txBody>
      </p:sp>
      <mc:AlternateContent xmlns:mc="http://schemas.openxmlformats.org/markup-compatibility/2006" xmlns:a14="http://schemas.microsoft.com/office/drawing/2010/main">
        <mc:Choice Requires="a14">
          <p:sp>
            <p:nvSpPr>
              <p:cNvPr id="3" name="Rectangle 2"/>
              <p:cNvSpPr>
                <a:spLocks noChangeAspect="1"/>
              </p:cNvSpPr>
              <p:nvPr/>
            </p:nvSpPr>
            <p:spPr>
              <a:xfrm>
                <a:off x="685800" y="4064691"/>
                <a:ext cx="5333999" cy="111690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2800" i="1">
                              <a:solidFill>
                                <a:srgbClr val="000000"/>
                              </a:solidFill>
                              <a:latin typeface="Cambria Math"/>
                            </a:rPr>
                          </m:ctrlPr>
                        </m:accPr>
                        <m:e>
                          <m:sSub>
                            <m:sSubPr>
                              <m:ctrlPr>
                                <a:rPr lang="en-US" sz="2800" i="1">
                                  <a:solidFill>
                                    <a:srgbClr val="000000"/>
                                  </a:solidFill>
                                  <a:latin typeface="Cambria Math"/>
                                </a:rPr>
                              </m:ctrlPr>
                            </m:sSubPr>
                            <m:e>
                              <m:r>
                                <a:rPr lang="en-US" sz="2800" i="1">
                                  <a:solidFill>
                                    <a:srgbClr val="000000"/>
                                  </a:solidFill>
                                  <a:latin typeface="Cambria Math"/>
                                </a:rPr>
                                <m:t>𝑑𝐹𝑒</m:t>
                              </m:r>
                            </m:e>
                            <m:sub>
                              <m:r>
                                <a:rPr lang="en-US" sz="2800" i="1">
                                  <a:solidFill>
                                    <a:srgbClr val="000000"/>
                                  </a:solidFill>
                                  <a:latin typeface="Cambria Math"/>
                                </a:rPr>
                                <m:t>𝑖</m:t>
                              </m:r>
                            </m:sub>
                          </m:sSub>
                        </m:e>
                      </m:acc>
                      <m:r>
                        <a:rPr lang="en-US" sz="2800" i="1">
                          <a:solidFill>
                            <a:srgbClr val="000000"/>
                          </a:solidFill>
                          <a:latin typeface="Cambria Math"/>
                        </a:rPr>
                        <m:t>=</m:t>
                      </m:r>
                      <m:f>
                        <m:fPr>
                          <m:ctrlPr>
                            <a:rPr lang="en-US" sz="2800" i="1">
                              <a:solidFill>
                                <a:srgbClr val="000000"/>
                              </a:solidFill>
                              <a:latin typeface="Cambria Math"/>
                            </a:rPr>
                          </m:ctrlPr>
                        </m:fPr>
                        <m:num>
                          <m:r>
                            <a:rPr lang="en-US" sz="2800" i="1">
                              <a:solidFill>
                                <a:srgbClr val="000000"/>
                              </a:solidFill>
                              <a:latin typeface="Cambria Math"/>
                            </a:rPr>
                            <m:t>1</m:t>
                          </m:r>
                        </m:num>
                        <m:den>
                          <m:sSub>
                            <m:sSubPr>
                              <m:ctrlPr>
                                <a:rPr lang="en-US" sz="2800" i="1">
                                  <a:solidFill>
                                    <a:srgbClr val="000000"/>
                                  </a:solidFill>
                                  <a:latin typeface="Cambria Math"/>
                                </a:rPr>
                              </m:ctrlPr>
                            </m:sSubPr>
                            <m:e>
                              <m:r>
                                <a:rPr lang="en-US" sz="2800" i="1">
                                  <a:solidFill>
                                    <a:srgbClr val="000000"/>
                                  </a:solidFill>
                                  <a:latin typeface="Cambria Math"/>
                                </a:rPr>
                                <m:t>𝑀𝐿𝐷</m:t>
                              </m:r>
                            </m:e>
                            <m:sub>
                              <m:r>
                                <a:rPr lang="en-US" sz="2800" i="1">
                                  <a:solidFill>
                                    <a:srgbClr val="000000"/>
                                  </a:solidFill>
                                  <a:latin typeface="Cambria Math"/>
                                </a:rPr>
                                <m:t>𝑖</m:t>
                              </m:r>
                            </m:sub>
                          </m:sSub>
                        </m:den>
                      </m:f>
                      <m:nary>
                        <m:naryPr>
                          <m:limLoc m:val="subSup"/>
                          <m:ctrlPr>
                            <a:rPr lang="en-US" sz="2800" i="1">
                              <a:solidFill>
                                <a:srgbClr val="000000"/>
                              </a:solidFill>
                              <a:latin typeface="Cambria Math"/>
                            </a:rPr>
                          </m:ctrlPr>
                        </m:naryPr>
                        <m:sub>
                          <m:sSub>
                            <m:sSubPr>
                              <m:ctrlPr>
                                <a:rPr lang="en-US" sz="2800" i="1">
                                  <a:solidFill>
                                    <a:srgbClr val="000000"/>
                                  </a:solidFill>
                                  <a:latin typeface="Cambria Math"/>
                                </a:rPr>
                              </m:ctrlPr>
                            </m:sSubPr>
                            <m:e>
                              <m:r>
                                <a:rPr lang="en-US" sz="2800" i="1">
                                  <a:solidFill>
                                    <a:srgbClr val="000000"/>
                                  </a:solidFill>
                                  <a:latin typeface="Cambria Math"/>
                                </a:rPr>
                                <m:t>𝑀𝐿𝐷</m:t>
                              </m:r>
                            </m:e>
                            <m:sub>
                              <m:r>
                                <a:rPr lang="en-US" sz="2800" i="1">
                                  <a:solidFill>
                                    <a:srgbClr val="000000"/>
                                  </a:solidFill>
                                  <a:latin typeface="Cambria Math"/>
                                </a:rPr>
                                <m:t>𝑖</m:t>
                              </m:r>
                            </m:sub>
                          </m:sSub>
                        </m:sub>
                        <m:sup>
                          <m:r>
                            <a:rPr lang="en-US" sz="2800" i="1">
                              <a:solidFill>
                                <a:srgbClr val="000000"/>
                              </a:solidFill>
                              <a:latin typeface="Cambria Math"/>
                            </a:rPr>
                            <m:t>0</m:t>
                          </m:r>
                        </m:sup>
                        <m:e>
                          <m:sSub>
                            <m:sSubPr>
                              <m:ctrlPr>
                                <a:rPr lang="en-US" sz="2800" i="1">
                                  <a:solidFill>
                                    <a:srgbClr val="000000"/>
                                  </a:solidFill>
                                  <a:latin typeface="Cambria Math"/>
                                </a:rPr>
                              </m:ctrlPr>
                            </m:sSubPr>
                            <m:e>
                              <m:r>
                                <a:rPr lang="en-US" sz="2800" i="1">
                                  <a:solidFill>
                                    <a:srgbClr val="000000"/>
                                  </a:solidFill>
                                  <a:latin typeface="Cambria Math"/>
                                </a:rPr>
                                <m:t>𝑑𝐹𝑒</m:t>
                              </m:r>
                              <m:r>
                                <a:rPr lang="en-US" sz="2800" i="1">
                                  <a:solidFill>
                                    <a:srgbClr val="000000"/>
                                  </a:solidFill>
                                  <a:latin typeface="Cambria Math"/>
                                </a:rPr>
                                <m:t>(</m:t>
                              </m:r>
                              <m:r>
                                <a:rPr lang="en-US" sz="2800" i="1">
                                  <a:solidFill>
                                    <a:srgbClr val="000000"/>
                                  </a:solidFill>
                                  <a:latin typeface="Cambria Math"/>
                                </a:rPr>
                                <m:t>𝑧</m:t>
                              </m:r>
                              <m:r>
                                <a:rPr lang="en-US" sz="2800" i="1">
                                  <a:solidFill>
                                    <a:srgbClr val="000000"/>
                                  </a:solidFill>
                                  <a:latin typeface="Cambria Math"/>
                                </a:rPr>
                                <m:t>)</m:t>
                              </m:r>
                            </m:e>
                            <m:sub>
                              <m:r>
                                <a:rPr lang="en-US" sz="2800" i="1">
                                  <a:solidFill>
                                    <a:srgbClr val="000000"/>
                                  </a:solidFill>
                                  <a:latin typeface="Cambria Math"/>
                                </a:rPr>
                                <m:t>𝑖</m:t>
                              </m:r>
                            </m:sub>
                          </m:sSub>
                        </m:e>
                      </m:nary>
                      <m:r>
                        <a:rPr lang="en-US" sz="2800" i="1">
                          <a:solidFill>
                            <a:srgbClr val="000000"/>
                          </a:solidFill>
                          <a:latin typeface="Cambria Math"/>
                        </a:rPr>
                        <m:t>𝑑𝑧</m:t>
                      </m:r>
                    </m:oMath>
                  </m:oMathPara>
                </a14:m>
                <a:endParaRPr lang="en-US" sz="2800" dirty="0">
                  <a:solidFill>
                    <a:srgbClr val="000000"/>
                  </a:solidFill>
                </a:endParaRPr>
              </a:p>
            </p:txBody>
          </p:sp>
        </mc:Choice>
        <mc:Fallback xmlns="">
          <p:sp>
            <p:nvSpPr>
              <p:cNvPr id="3" name="Rectangle 2"/>
              <p:cNvSpPr>
                <a:spLocks noRot="1" noChangeAspect="1" noMove="1" noResize="1" noEditPoints="1" noAdjustHandles="1" noChangeArrowheads="1" noChangeShapeType="1" noTextEdit="1"/>
              </p:cNvSpPr>
              <p:nvPr/>
            </p:nvSpPr>
            <p:spPr>
              <a:xfrm>
                <a:off x="685800" y="4064691"/>
                <a:ext cx="5333999" cy="1116909"/>
              </a:xfrm>
              <a:prstGeom prst="rect">
                <a:avLst/>
              </a:prstGeom>
              <a:blipFill rotWithShape="1">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1055098" y="2971800"/>
                <a:ext cx="1459502" cy="57092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800" i="1">
                              <a:solidFill>
                                <a:srgbClr val="000000"/>
                              </a:solidFill>
                              <a:latin typeface="Cambria Math"/>
                            </a:rPr>
                          </m:ctrlPr>
                        </m:sSubPr>
                        <m:e>
                          <m:r>
                            <a:rPr lang="en-US" sz="2800" i="1">
                              <a:solidFill>
                                <a:srgbClr val="000000"/>
                              </a:solidFill>
                              <a:latin typeface="Cambria Math"/>
                            </a:rPr>
                            <m:t>𝑑𝐹𝑒</m:t>
                          </m:r>
                          <m:r>
                            <a:rPr lang="en-US" sz="2800" i="1">
                              <a:solidFill>
                                <a:srgbClr val="000000"/>
                              </a:solidFill>
                              <a:latin typeface="Cambria Math"/>
                            </a:rPr>
                            <m:t>(</m:t>
                          </m:r>
                          <m:r>
                            <a:rPr lang="en-US" sz="2800" i="1">
                              <a:solidFill>
                                <a:srgbClr val="000000"/>
                              </a:solidFill>
                              <a:latin typeface="Cambria Math"/>
                            </a:rPr>
                            <m:t>𝑧</m:t>
                          </m:r>
                          <m:r>
                            <a:rPr lang="en-US" sz="2800" i="1">
                              <a:solidFill>
                                <a:srgbClr val="000000"/>
                              </a:solidFill>
                              <a:latin typeface="Cambria Math"/>
                            </a:rPr>
                            <m:t>)</m:t>
                          </m:r>
                        </m:e>
                        <m:sub>
                          <m:r>
                            <a:rPr lang="en-US" sz="2800" i="1">
                              <a:solidFill>
                                <a:srgbClr val="000000"/>
                              </a:solidFill>
                              <a:latin typeface="Cambria Math"/>
                            </a:rPr>
                            <m:t>𝑖</m:t>
                          </m:r>
                        </m:sub>
                      </m:sSub>
                    </m:oMath>
                  </m:oMathPara>
                </a14:m>
                <a:endParaRPr lang="en-US" sz="2400" dirty="0">
                  <a:solidFill>
                    <a:srgbClr val="000000"/>
                  </a:solidFill>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1055098" y="2971800"/>
                <a:ext cx="1459502" cy="570926"/>
              </a:xfrm>
              <a:prstGeom prst="rect">
                <a:avLst/>
              </a:prstGeom>
              <a:blipFill rotWithShape="1">
                <a:blip r:embed="rId5"/>
                <a:stretch>
                  <a:fillRect/>
                </a:stretch>
              </a:blipFill>
            </p:spPr>
            <p:txBody>
              <a:bodyPr/>
              <a:lstStyle/>
              <a:p>
                <a:r>
                  <a:rPr lang="en-US">
                    <a:noFill/>
                  </a:rPr>
                  <a:t> </a:t>
                </a:r>
              </a:p>
            </p:txBody>
          </p:sp>
        </mc:Fallback>
      </mc:AlternateContent>
      <p:sp>
        <p:nvSpPr>
          <p:cNvPr id="5" name="TextBox 4"/>
          <p:cNvSpPr txBox="1"/>
          <p:nvPr/>
        </p:nvSpPr>
        <p:spPr>
          <a:xfrm>
            <a:off x="0" y="2374880"/>
            <a:ext cx="2392001" cy="3416320"/>
          </a:xfrm>
          <a:prstGeom prst="rect">
            <a:avLst/>
          </a:prstGeom>
          <a:noFill/>
        </p:spPr>
        <p:txBody>
          <a:bodyPr wrap="none" rtlCol="0">
            <a:spAutoFit/>
          </a:bodyPr>
          <a:lstStyle/>
          <a:p>
            <a:r>
              <a:rPr lang="en-US" sz="2400" dirty="0" smtClean="0">
                <a:solidFill>
                  <a:srgbClr val="000000"/>
                </a:solidFill>
              </a:rPr>
              <a:t>Observations:</a:t>
            </a:r>
          </a:p>
          <a:p>
            <a:endParaRPr lang="en-US" sz="2400" dirty="0">
              <a:solidFill>
                <a:srgbClr val="000000"/>
              </a:solidFill>
            </a:endParaRPr>
          </a:p>
          <a:p>
            <a:endParaRPr lang="en-US" sz="2400" dirty="0" smtClean="0">
              <a:solidFill>
                <a:srgbClr val="000000"/>
              </a:solidFill>
            </a:endParaRPr>
          </a:p>
          <a:p>
            <a:endParaRPr lang="en-US" sz="2400" dirty="0" smtClean="0">
              <a:solidFill>
                <a:srgbClr val="000000"/>
              </a:solidFill>
            </a:endParaRPr>
          </a:p>
          <a:p>
            <a:r>
              <a:rPr lang="en-US" sz="2400" dirty="0" smtClean="0">
                <a:solidFill>
                  <a:srgbClr val="000000"/>
                </a:solidFill>
              </a:rPr>
              <a:t>Winter Reserve:</a:t>
            </a:r>
          </a:p>
          <a:p>
            <a:endParaRPr lang="en-US" sz="2400" dirty="0">
              <a:solidFill>
                <a:srgbClr val="000000"/>
              </a:solidFill>
            </a:endParaRPr>
          </a:p>
          <a:p>
            <a:endParaRPr lang="en-US" sz="2400" dirty="0" smtClean="0">
              <a:solidFill>
                <a:srgbClr val="000000"/>
              </a:solidFill>
            </a:endParaRPr>
          </a:p>
          <a:p>
            <a:endParaRPr lang="en-US" sz="2400" dirty="0">
              <a:solidFill>
                <a:srgbClr val="000000"/>
              </a:solidFill>
            </a:endParaRPr>
          </a:p>
          <a:p>
            <a:r>
              <a:rPr lang="en-US" sz="2400" dirty="0" smtClean="0">
                <a:solidFill>
                  <a:srgbClr val="000000"/>
                </a:solidFill>
              </a:rPr>
              <a:t>Iron Sources:</a:t>
            </a:r>
            <a:endParaRPr lang="en-US" sz="2400" dirty="0">
              <a:solidFill>
                <a:srgbClr val="000000"/>
              </a:solidFill>
            </a:endParaRPr>
          </a:p>
        </p:txBody>
      </p:sp>
      <mc:AlternateContent xmlns:mc="http://schemas.openxmlformats.org/markup-compatibility/2006" xmlns:a14="http://schemas.microsoft.com/office/drawing/2010/main">
        <mc:Choice Requires="a14">
          <p:sp>
            <p:nvSpPr>
              <p:cNvPr id="8" name="Rectangle 7"/>
              <p:cNvSpPr>
                <a:spLocks noChangeAspect="1"/>
              </p:cNvSpPr>
              <p:nvPr/>
            </p:nvSpPr>
            <p:spPr>
              <a:xfrm>
                <a:off x="963046" y="5722304"/>
                <a:ext cx="7418954" cy="113569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en-US" sz="2800" i="1">
                              <a:solidFill>
                                <a:srgbClr val="000000"/>
                              </a:solidFill>
                              <a:latin typeface="Cambria Math"/>
                            </a:rPr>
                          </m:ctrlPr>
                        </m:naryPr>
                        <m:sub/>
                        <m:sup/>
                        <m:e>
                          <m:acc>
                            <m:accPr>
                              <m:chr m:val="̂"/>
                              <m:ctrlPr>
                                <a:rPr lang="en-US" sz="2800" i="1">
                                  <a:solidFill>
                                    <a:srgbClr val="000000"/>
                                  </a:solidFill>
                                  <a:latin typeface="Cambria Math"/>
                                </a:rPr>
                              </m:ctrlPr>
                            </m:accPr>
                            <m:e>
                              <m:sSub>
                                <m:sSubPr>
                                  <m:ctrlPr>
                                    <a:rPr lang="en-US" sz="2800" i="1">
                                      <a:solidFill>
                                        <a:srgbClr val="000000"/>
                                      </a:solidFill>
                                      <a:latin typeface="Cambria Math"/>
                                    </a:rPr>
                                  </m:ctrlPr>
                                </m:sSubPr>
                                <m:e>
                                  <m:r>
                                    <a:rPr lang="en-US" sz="2800" i="1">
                                      <a:solidFill>
                                        <a:srgbClr val="000000"/>
                                      </a:solidFill>
                                      <a:latin typeface="Cambria Math"/>
                                    </a:rPr>
                                    <m:t>𝑑𝐹𝑒</m:t>
                                  </m:r>
                                </m:e>
                                <m:sub>
                                  <m:r>
                                    <a:rPr lang="en-US" sz="2800" i="1">
                                      <a:solidFill>
                                        <a:srgbClr val="000000"/>
                                      </a:solidFill>
                                      <a:latin typeface="Cambria Math"/>
                                    </a:rPr>
                                    <m:t>𝑖</m:t>
                                  </m:r>
                                </m:sub>
                              </m:sSub>
                            </m:e>
                          </m:acc>
                          <m:r>
                            <a:rPr lang="en-US" sz="2800" i="1">
                              <a:solidFill>
                                <a:srgbClr val="000000"/>
                              </a:solidFill>
                              <a:latin typeface="Cambria Math"/>
                            </a:rPr>
                            <m:t>+</m:t>
                          </m:r>
                          <m:sSub>
                            <m:sSubPr>
                              <m:ctrlPr>
                                <a:rPr lang="en-US" sz="2800" i="1">
                                  <a:solidFill>
                                    <a:srgbClr val="000000"/>
                                  </a:solidFill>
                                  <a:latin typeface="Cambria Math"/>
                                </a:rPr>
                              </m:ctrlPr>
                            </m:sSubPr>
                            <m:e>
                              <m:r>
                                <a:rPr lang="en-US" sz="2800" i="1">
                                  <a:solidFill>
                                    <a:srgbClr val="000000"/>
                                  </a:solidFill>
                                  <a:latin typeface="Cambria Math"/>
                                </a:rPr>
                                <m:t>𝑑𝐹𝑒</m:t>
                              </m:r>
                            </m:e>
                            <m:sub>
                              <m:r>
                                <a:rPr lang="en-US" sz="2800" i="1">
                                  <a:solidFill>
                                    <a:srgbClr val="000000"/>
                                  </a:solidFill>
                                  <a:latin typeface="Cambria Math"/>
                                </a:rPr>
                                <m:t>𝑀𝐶𝐷𝑊</m:t>
                              </m:r>
                            </m:sub>
                          </m:sSub>
                          <m:r>
                            <a:rPr lang="en-US" sz="2800" i="1">
                              <a:solidFill>
                                <a:srgbClr val="000000"/>
                              </a:solidFill>
                              <a:latin typeface="Cambria Math"/>
                            </a:rPr>
                            <m:t>+</m:t>
                          </m:r>
                          <m:sSub>
                            <m:sSubPr>
                              <m:ctrlPr>
                                <a:rPr lang="en-US" sz="2800" i="1">
                                  <a:solidFill>
                                    <a:srgbClr val="000000"/>
                                  </a:solidFill>
                                  <a:latin typeface="Cambria Math"/>
                                </a:rPr>
                              </m:ctrlPr>
                            </m:sSubPr>
                            <m:e>
                              <m:r>
                                <a:rPr lang="en-US" sz="2800" i="1">
                                  <a:solidFill>
                                    <a:srgbClr val="000000"/>
                                  </a:solidFill>
                                  <a:latin typeface="Cambria Math"/>
                                </a:rPr>
                                <m:t>𝑑𝐹𝑒</m:t>
                              </m:r>
                            </m:e>
                            <m:sub>
                              <m:r>
                                <a:rPr lang="en-US" sz="2800" i="1">
                                  <a:solidFill>
                                    <a:srgbClr val="000000"/>
                                  </a:solidFill>
                                  <a:latin typeface="Cambria Math"/>
                                </a:rPr>
                                <m:t>𝑆𝑒𝑎𝐼𝑐𝑒</m:t>
                              </m:r>
                            </m:sub>
                          </m:sSub>
                          <m:r>
                            <a:rPr lang="en-US" sz="2800" i="1">
                              <a:solidFill>
                                <a:srgbClr val="000000"/>
                              </a:solidFill>
                              <a:latin typeface="Cambria Math"/>
                            </a:rPr>
                            <m:t>+</m:t>
                          </m:r>
                          <m:sSub>
                            <m:sSubPr>
                              <m:ctrlPr>
                                <a:rPr lang="en-US" sz="2800" i="1">
                                  <a:solidFill>
                                    <a:srgbClr val="000000"/>
                                  </a:solidFill>
                                  <a:latin typeface="Cambria Math"/>
                                </a:rPr>
                              </m:ctrlPr>
                            </m:sSubPr>
                            <m:e>
                              <m:r>
                                <a:rPr lang="en-US" sz="2800" i="1">
                                  <a:solidFill>
                                    <a:srgbClr val="000000"/>
                                  </a:solidFill>
                                  <a:latin typeface="Cambria Math"/>
                                </a:rPr>
                                <m:t>𝑑𝐹𝑒</m:t>
                              </m:r>
                            </m:e>
                            <m:sub>
                              <m:r>
                                <a:rPr lang="en-US" sz="2800" i="1">
                                  <a:solidFill>
                                    <a:srgbClr val="000000"/>
                                  </a:solidFill>
                                  <a:latin typeface="Cambria Math"/>
                                </a:rPr>
                                <m:t>𝐺𝑙𝑎𝑐𝑖𝑎𝑙𝐼𝑐𝑒</m:t>
                              </m:r>
                            </m:sub>
                          </m:sSub>
                        </m:e>
                      </m:nary>
                    </m:oMath>
                  </m:oMathPara>
                </a14:m>
                <a:endParaRPr lang="en-US" dirty="0">
                  <a:solidFill>
                    <a:srgbClr val="000000"/>
                  </a:solidFill>
                </a:endParaRPr>
              </a:p>
            </p:txBody>
          </p:sp>
        </mc:Choice>
        <mc:Fallback xmlns="">
          <p:sp>
            <p:nvSpPr>
              <p:cNvPr id="8" name="Rectangle 7"/>
              <p:cNvSpPr>
                <a:spLocks noRot="1" noChangeAspect="1" noMove="1" noResize="1" noEditPoints="1" noAdjustHandles="1" noChangeArrowheads="1" noChangeShapeType="1" noTextEdit="1"/>
              </p:cNvSpPr>
              <p:nvPr/>
            </p:nvSpPr>
            <p:spPr>
              <a:xfrm>
                <a:off x="963046" y="5722304"/>
                <a:ext cx="7418954" cy="1135696"/>
              </a:xfrm>
              <a:prstGeom prst="rect">
                <a:avLst/>
              </a:prstGeom>
              <a:blipFill rotWithShape="1">
                <a:blip r:embed="rId6"/>
                <a:stretch>
                  <a:fillRect/>
                </a:stretch>
              </a:blipFill>
            </p:spPr>
            <p:txBody>
              <a:bodyPr/>
              <a:lstStyle/>
              <a:p>
                <a:r>
                  <a:rPr lang="en-US">
                    <a:noFill/>
                  </a:rPr>
                  <a:t> </a:t>
                </a:r>
              </a:p>
            </p:txBody>
          </p:sp>
        </mc:Fallback>
      </mc:AlternateContent>
      <p:sp>
        <p:nvSpPr>
          <p:cNvPr id="4" name="TextBox 3"/>
          <p:cNvSpPr txBox="1"/>
          <p:nvPr/>
        </p:nvSpPr>
        <p:spPr>
          <a:xfrm>
            <a:off x="6867415" y="3505200"/>
            <a:ext cx="2276585" cy="400110"/>
          </a:xfrm>
          <a:prstGeom prst="rect">
            <a:avLst/>
          </a:prstGeom>
          <a:noFill/>
        </p:spPr>
        <p:txBody>
          <a:bodyPr wrap="none" rtlCol="0">
            <a:spAutoFit/>
          </a:bodyPr>
          <a:lstStyle/>
          <a:p>
            <a:r>
              <a:rPr lang="en-US" sz="2000" dirty="0" smtClean="0">
                <a:solidFill>
                  <a:srgbClr val="000000"/>
                </a:solidFill>
              </a:rPr>
              <a:t>Smith et al. (2014)</a:t>
            </a:r>
            <a:endParaRPr lang="en-US" sz="2000" dirty="0">
              <a:solidFill>
                <a:srgbClr val="000000"/>
              </a:solidFill>
            </a:endParaRPr>
          </a:p>
        </p:txBody>
      </p:sp>
    </p:spTree>
    <p:extLst>
      <p:ext uri="{BB962C8B-B14F-4D97-AF65-F5344CB8AC3E}">
        <p14:creationId xmlns:p14="http://schemas.microsoft.com/office/powerpoint/2010/main" val="359591537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457200"/>
            <a:ext cx="64008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Rectangle 3"/>
          <p:cNvSpPr>
            <a:spLocks noGrp="1" noChangeArrowheads="1"/>
          </p:cNvSpPr>
          <p:nvPr>
            <p:ph type="title" idx="4294967295"/>
          </p:nvPr>
        </p:nvSpPr>
        <p:spPr>
          <a:xfrm>
            <a:off x="457200" y="76200"/>
            <a:ext cx="8229600" cy="1143000"/>
          </a:xfrm>
          <a:solidFill>
            <a:schemeClr val="bg1"/>
          </a:solidFill>
        </p:spPr>
        <p:txBody>
          <a:bodyPr/>
          <a:lstStyle/>
          <a:p>
            <a:pPr eaLnBrk="1" hangingPunct="1"/>
            <a:r>
              <a:rPr lang="en-US" sz="4000" dirty="0" smtClean="0"/>
              <a:t>Simulation of CDW penetration onto the continental shelf</a:t>
            </a:r>
          </a:p>
        </p:txBody>
      </p:sp>
      <p:sp>
        <p:nvSpPr>
          <p:cNvPr id="2" name="TextBox 1"/>
          <p:cNvSpPr txBox="1"/>
          <p:nvPr/>
        </p:nvSpPr>
        <p:spPr>
          <a:xfrm>
            <a:off x="7433275" y="5943600"/>
            <a:ext cx="1710725" cy="923330"/>
          </a:xfrm>
          <a:prstGeom prst="rect">
            <a:avLst/>
          </a:prstGeom>
          <a:noFill/>
        </p:spPr>
        <p:txBody>
          <a:bodyPr wrap="none" rtlCol="0">
            <a:spAutoFit/>
          </a:bodyPr>
          <a:lstStyle/>
          <a:p>
            <a:pPr algn="ctr"/>
            <a:r>
              <a:rPr lang="en-US" dirty="0" smtClean="0">
                <a:solidFill>
                  <a:srgbClr val="000000"/>
                </a:solidFill>
              </a:rPr>
              <a:t>Mike </a:t>
            </a:r>
            <a:r>
              <a:rPr lang="en-US" dirty="0" err="1" smtClean="0">
                <a:solidFill>
                  <a:srgbClr val="000000"/>
                </a:solidFill>
              </a:rPr>
              <a:t>Dinniman</a:t>
            </a:r>
            <a:endParaRPr lang="en-US" dirty="0" smtClean="0">
              <a:solidFill>
                <a:srgbClr val="000000"/>
              </a:solidFill>
            </a:endParaRPr>
          </a:p>
          <a:p>
            <a:pPr algn="ctr"/>
            <a:r>
              <a:rPr lang="en-US" dirty="0" smtClean="0">
                <a:solidFill>
                  <a:srgbClr val="000000"/>
                </a:solidFill>
              </a:rPr>
              <a:t>Stefanie Mack</a:t>
            </a:r>
            <a:endParaRPr lang="en-US" dirty="0">
              <a:solidFill>
                <a:srgbClr val="000000"/>
              </a:solidFill>
            </a:endParaRPr>
          </a:p>
          <a:p>
            <a:pPr algn="ctr"/>
            <a:r>
              <a:rPr lang="en-US" dirty="0" smtClean="0">
                <a:solidFill>
                  <a:srgbClr val="000000"/>
                </a:solidFill>
              </a:rPr>
              <a:t>ODU</a:t>
            </a:r>
            <a:endParaRPr lang="en-US" dirty="0">
              <a:solidFill>
                <a:srgbClr val="000000"/>
              </a:solidFill>
            </a:endParaRPr>
          </a:p>
        </p:txBody>
      </p:sp>
      <p:sp>
        <p:nvSpPr>
          <p:cNvPr id="3" name="TextBox 2"/>
          <p:cNvSpPr txBox="1"/>
          <p:nvPr/>
        </p:nvSpPr>
        <p:spPr>
          <a:xfrm>
            <a:off x="0" y="5934670"/>
            <a:ext cx="3082895" cy="923330"/>
          </a:xfrm>
          <a:prstGeom prst="rect">
            <a:avLst/>
          </a:prstGeom>
          <a:noFill/>
        </p:spPr>
        <p:txBody>
          <a:bodyPr wrap="none" rtlCol="0">
            <a:spAutoFit/>
          </a:bodyPr>
          <a:lstStyle/>
          <a:p>
            <a:r>
              <a:rPr lang="en-US" dirty="0" smtClean="0">
                <a:solidFill>
                  <a:srgbClr val="000000"/>
                </a:solidFill>
              </a:rPr>
              <a:t>End-member concentrations</a:t>
            </a:r>
          </a:p>
          <a:p>
            <a:r>
              <a:rPr lang="en-US" dirty="0" err="1" smtClean="0">
                <a:solidFill>
                  <a:srgbClr val="000000"/>
                </a:solidFill>
              </a:rPr>
              <a:t>dFe</a:t>
            </a:r>
            <a:r>
              <a:rPr lang="en-US" dirty="0" smtClean="0">
                <a:solidFill>
                  <a:srgbClr val="000000"/>
                </a:solidFill>
              </a:rPr>
              <a:t> = 0.27 ± 0.05 </a:t>
            </a:r>
            <a:r>
              <a:rPr lang="en-US" dirty="0" err="1" smtClean="0">
                <a:solidFill>
                  <a:srgbClr val="000000"/>
                </a:solidFill>
              </a:rPr>
              <a:t>nM</a:t>
            </a:r>
            <a:endParaRPr lang="en-US" dirty="0" smtClean="0">
              <a:solidFill>
                <a:srgbClr val="000000"/>
              </a:solidFill>
            </a:endParaRPr>
          </a:p>
          <a:p>
            <a:r>
              <a:rPr lang="en-US" dirty="0" smtClean="0">
                <a:solidFill>
                  <a:srgbClr val="000000"/>
                </a:solidFill>
              </a:rPr>
              <a:t>NO</a:t>
            </a:r>
            <a:r>
              <a:rPr lang="en-US" baseline="-25000" dirty="0" smtClean="0">
                <a:solidFill>
                  <a:srgbClr val="000000"/>
                </a:solidFill>
              </a:rPr>
              <a:t>3</a:t>
            </a:r>
            <a:r>
              <a:rPr lang="en-US" dirty="0" smtClean="0">
                <a:solidFill>
                  <a:srgbClr val="000000"/>
                </a:solidFill>
              </a:rPr>
              <a:t> = 29.9 </a:t>
            </a:r>
            <a:r>
              <a:rPr lang="en-US" dirty="0">
                <a:solidFill>
                  <a:srgbClr val="000000"/>
                </a:solidFill>
              </a:rPr>
              <a:t>± </a:t>
            </a:r>
            <a:r>
              <a:rPr lang="en-US" dirty="0" smtClean="0">
                <a:solidFill>
                  <a:srgbClr val="000000"/>
                </a:solidFill>
              </a:rPr>
              <a:t>1.4 µM</a:t>
            </a:r>
            <a:endParaRPr lang="en-US" dirty="0">
              <a:solidFill>
                <a:srgbClr val="000000"/>
              </a:solidFill>
            </a:endParaRPr>
          </a:p>
        </p:txBody>
      </p:sp>
      <p:sp>
        <p:nvSpPr>
          <p:cNvPr id="4" name="TextBox 3"/>
          <p:cNvSpPr txBox="1"/>
          <p:nvPr/>
        </p:nvSpPr>
        <p:spPr>
          <a:xfrm>
            <a:off x="7467600" y="4267200"/>
            <a:ext cx="1828800" cy="1477328"/>
          </a:xfrm>
          <a:prstGeom prst="rect">
            <a:avLst/>
          </a:prstGeom>
          <a:noFill/>
        </p:spPr>
        <p:txBody>
          <a:bodyPr wrap="square" rtlCol="0">
            <a:spAutoFit/>
          </a:bodyPr>
          <a:lstStyle/>
          <a:p>
            <a:r>
              <a:rPr lang="en-US" dirty="0" smtClean="0">
                <a:solidFill>
                  <a:srgbClr val="000000"/>
                </a:solidFill>
              </a:rPr>
              <a:t>5 km resolution model; 1.5 km resolution model underway</a:t>
            </a:r>
            <a:endParaRPr lang="en-US" dirty="0">
              <a:solidFill>
                <a:srgbClr val="000000"/>
              </a:solidFill>
            </a:endParaRPr>
          </a:p>
        </p:txBody>
      </p:sp>
      <p:sp>
        <p:nvSpPr>
          <p:cNvPr id="5" name="TextBox 4"/>
          <p:cNvSpPr txBox="1"/>
          <p:nvPr/>
        </p:nvSpPr>
        <p:spPr>
          <a:xfrm>
            <a:off x="3276600" y="1459468"/>
            <a:ext cx="3048000" cy="369332"/>
          </a:xfrm>
          <a:prstGeom prst="rect">
            <a:avLst/>
          </a:prstGeom>
          <a:noFill/>
        </p:spPr>
        <p:txBody>
          <a:bodyPr wrap="square" rtlCol="0">
            <a:spAutoFit/>
          </a:bodyPr>
          <a:lstStyle/>
          <a:p>
            <a:r>
              <a:rPr lang="en-US" dirty="0" smtClean="0"/>
              <a:t>Model level 12 (250-300 m)</a:t>
            </a:r>
          </a:p>
        </p:txBody>
      </p:sp>
      <p:sp>
        <p:nvSpPr>
          <p:cNvPr id="8" name="TextBox 7"/>
          <p:cNvSpPr txBox="1"/>
          <p:nvPr/>
        </p:nvSpPr>
        <p:spPr>
          <a:xfrm>
            <a:off x="-23884" y="2133600"/>
            <a:ext cx="2018501" cy="923330"/>
          </a:xfrm>
          <a:prstGeom prst="rect">
            <a:avLst/>
          </a:prstGeom>
          <a:noFill/>
        </p:spPr>
        <p:txBody>
          <a:bodyPr wrap="none" rtlCol="0">
            <a:spAutoFit/>
          </a:bodyPr>
          <a:lstStyle/>
          <a:p>
            <a:r>
              <a:rPr lang="en-US" dirty="0" smtClean="0"/>
              <a:t>Dye = 100 where</a:t>
            </a:r>
          </a:p>
          <a:p>
            <a:r>
              <a:rPr lang="en-US" dirty="0" smtClean="0"/>
              <a:t>T&gt;0 seaward </a:t>
            </a:r>
          </a:p>
          <a:p>
            <a:r>
              <a:rPr lang="en-US" dirty="0" smtClean="0"/>
              <a:t>of 1200 m </a:t>
            </a:r>
            <a:r>
              <a:rPr lang="en-US" dirty="0" err="1" smtClean="0"/>
              <a:t>isobath</a:t>
            </a:r>
            <a:endParaRPr lang="en-US" dirty="0"/>
          </a:p>
        </p:txBody>
      </p:sp>
    </p:spTree>
    <p:extLst>
      <p:ext uri="{BB962C8B-B14F-4D97-AF65-F5344CB8AC3E}">
        <p14:creationId xmlns:p14="http://schemas.microsoft.com/office/powerpoint/2010/main" val="88057303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85726"/>
            <a:ext cx="9144000" cy="3172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idx="4294967295"/>
          </p:nvPr>
        </p:nvSpPr>
        <p:spPr>
          <a:xfrm>
            <a:off x="533400" y="152400"/>
            <a:ext cx="8229600" cy="1143000"/>
          </a:xfrm>
        </p:spPr>
        <p:txBody>
          <a:bodyPr/>
          <a:lstStyle/>
          <a:p>
            <a:r>
              <a:rPr lang="en-US" dirty="0" smtClean="0"/>
              <a:t>Simulated dFe supply</a:t>
            </a:r>
            <a:r>
              <a:rPr lang="en-US" baseline="0" dirty="0" smtClean="0"/>
              <a:t> </a:t>
            </a:r>
            <a:endParaRPr lang="en-US" dirty="0"/>
          </a:p>
        </p:txBody>
      </p:sp>
      <p:sp>
        <p:nvSpPr>
          <p:cNvPr id="3" name="TextBox 2"/>
          <p:cNvSpPr txBox="1"/>
          <p:nvPr/>
        </p:nvSpPr>
        <p:spPr>
          <a:xfrm>
            <a:off x="990600" y="1676400"/>
            <a:ext cx="8081058" cy="523220"/>
          </a:xfrm>
          <a:prstGeom prst="rect">
            <a:avLst/>
          </a:prstGeom>
          <a:noFill/>
        </p:spPr>
        <p:txBody>
          <a:bodyPr wrap="none" rtlCol="0">
            <a:spAutoFit/>
          </a:bodyPr>
          <a:lstStyle/>
          <a:p>
            <a:r>
              <a:rPr lang="en-US" sz="2800" dirty="0" smtClean="0"/>
              <a:t>CDW                 Sea Ice Melt        Glacial Ice Melt</a:t>
            </a:r>
            <a:endParaRPr lang="en-US" sz="2800" dirty="0"/>
          </a:p>
        </p:txBody>
      </p:sp>
      <p:sp>
        <p:nvSpPr>
          <p:cNvPr id="4" name="TextBox 3"/>
          <p:cNvSpPr txBox="1"/>
          <p:nvPr/>
        </p:nvSpPr>
        <p:spPr>
          <a:xfrm>
            <a:off x="533400" y="4953000"/>
            <a:ext cx="8520281" cy="369332"/>
          </a:xfrm>
          <a:prstGeom prst="rect">
            <a:avLst/>
          </a:prstGeom>
          <a:solidFill>
            <a:schemeClr val="bg1"/>
          </a:solidFill>
        </p:spPr>
        <p:txBody>
          <a:bodyPr wrap="none" rtlCol="0">
            <a:spAutoFit/>
          </a:bodyPr>
          <a:lstStyle/>
          <a:p>
            <a:r>
              <a:rPr lang="en-US" dirty="0" smtClean="0"/>
              <a:t>0                         200             0                           500            0                           50</a:t>
            </a:r>
            <a:endParaRPr lang="en-US" dirty="0"/>
          </a:p>
        </p:txBody>
      </p:sp>
      <p:sp>
        <p:nvSpPr>
          <p:cNvPr id="5" name="Rectangle 4"/>
          <p:cNvSpPr/>
          <p:nvPr/>
        </p:nvSpPr>
        <p:spPr>
          <a:xfrm>
            <a:off x="0" y="5706070"/>
            <a:ext cx="9144000" cy="923330"/>
          </a:xfrm>
          <a:prstGeom prst="rect">
            <a:avLst/>
          </a:prstGeom>
        </p:spPr>
        <p:txBody>
          <a:bodyPr wrap="square">
            <a:spAutoFit/>
          </a:bodyPr>
          <a:lstStyle/>
          <a:p>
            <a:r>
              <a:rPr lang="en-US" dirty="0">
                <a:solidFill>
                  <a:srgbClr val="000000"/>
                </a:solidFill>
              </a:rPr>
              <a:t>End-member concentrations</a:t>
            </a:r>
          </a:p>
          <a:p>
            <a:r>
              <a:rPr lang="en-US" dirty="0">
                <a:solidFill>
                  <a:srgbClr val="000000"/>
                </a:solidFill>
              </a:rPr>
              <a:t> </a:t>
            </a:r>
            <a:r>
              <a:rPr lang="en-US" dirty="0" smtClean="0">
                <a:solidFill>
                  <a:srgbClr val="000000"/>
                </a:solidFill>
              </a:rPr>
              <a:t>      dFe </a:t>
            </a:r>
            <a:r>
              <a:rPr lang="en-US" dirty="0">
                <a:solidFill>
                  <a:srgbClr val="000000"/>
                </a:solidFill>
              </a:rPr>
              <a:t>= 0.27 ± 0.05 </a:t>
            </a:r>
            <a:r>
              <a:rPr lang="en-US" dirty="0" err="1" smtClean="0">
                <a:solidFill>
                  <a:srgbClr val="000000"/>
                </a:solidFill>
              </a:rPr>
              <a:t>nM</a:t>
            </a:r>
            <a:r>
              <a:rPr lang="en-US" dirty="0" smtClean="0">
                <a:solidFill>
                  <a:srgbClr val="000000"/>
                </a:solidFill>
              </a:rPr>
              <a:t>                dFe </a:t>
            </a:r>
            <a:r>
              <a:rPr lang="en-US" dirty="0">
                <a:solidFill>
                  <a:srgbClr val="000000"/>
                </a:solidFill>
              </a:rPr>
              <a:t>= </a:t>
            </a:r>
            <a:r>
              <a:rPr lang="en-US" dirty="0" smtClean="0">
                <a:solidFill>
                  <a:srgbClr val="000000"/>
                </a:solidFill>
              </a:rPr>
              <a:t>10 </a:t>
            </a:r>
            <a:r>
              <a:rPr lang="en-US" dirty="0">
                <a:solidFill>
                  <a:srgbClr val="000000"/>
                </a:solidFill>
              </a:rPr>
              <a:t>±  </a:t>
            </a:r>
            <a:r>
              <a:rPr lang="en-US" dirty="0" smtClean="0">
                <a:solidFill>
                  <a:srgbClr val="000000"/>
                </a:solidFill>
              </a:rPr>
              <a:t>5 </a:t>
            </a:r>
            <a:r>
              <a:rPr lang="en-US" dirty="0" err="1" smtClean="0">
                <a:solidFill>
                  <a:srgbClr val="000000"/>
                </a:solidFill>
              </a:rPr>
              <a:t>nM</a:t>
            </a:r>
            <a:r>
              <a:rPr lang="en-US" dirty="0" smtClean="0">
                <a:solidFill>
                  <a:srgbClr val="000000"/>
                </a:solidFill>
              </a:rPr>
              <a:t>                   dFe </a:t>
            </a:r>
            <a:r>
              <a:rPr lang="en-US" dirty="0">
                <a:solidFill>
                  <a:srgbClr val="000000"/>
                </a:solidFill>
              </a:rPr>
              <a:t>= </a:t>
            </a:r>
            <a:r>
              <a:rPr lang="en-US" dirty="0" smtClean="0">
                <a:solidFill>
                  <a:srgbClr val="000000"/>
                </a:solidFill>
              </a:rPr>
              <a:t>29 </a:t>
            </a:r>
            <a:r>
              <a:rPr lang="en-US" dirty="0">
                <a:solidFill>
                  <a:srgbClr val="000000"/>
                </a:solidFill>
              </a:rPr>
              <a:t>± </a:t>
            </a:r>
            <a:r>
              <a:rPr lang="en-US" dirty="0" smtClean="0">
                <a:solidFill>
                  <a:srgbClr val="000000"/>
                </a:solidFill>
              </a:rPr>
              <a:t>21 </a:t>
            </a:r>
            <a:r>
              <a:rPr lang="en-US" dirty="0" err="1" smtClean="0">
                <a:solidFill>
                  <a:srgbClr val="000000"/>
                </a:solidFill>
              </a:rPr>
              <a:t>nM</a:t>
            </a:r>
            <a:endParaRPr lang="en-US" dirty="0">
              <a:solidFill>
                <a:srgbClr val="000000"/>
              </a:solidFill>
            </a:endParaRPr>
          </a:p>
          <a:p>
            <a:r>
              <a:rPr lang="en-US" dirty="0">
                <a:solidFill>
                  <a:srgbClr val="000000"/>
                </a:solidFill>
              </a:rPr>
              <a:t> </a:t>
            </a:r>
            <a:r>
              <a:rPr lang="en-US" dirty="0" smtClean="0">
                <a:solidFill>
                  <a:srgbClr val="000000"/>
                </a:solidFill>
              </a:rPr>
              <a:t>      NO</a:t>
            </a:r>
            <a:r>
              <a:rPr lang="en-US" baseline="-25000" dirty="0" smtClean="0">
                <a:solidFill>
                  <a:srgbClr val="000000"/>
                </a:solidFill>
              </a:rPr>
              <a:t>3</a:t>
            </a:r>
            <a:r>
              <a:rPr lang="en-US" dirty="0" smtClean="0">
                <a:solidFill>
                  <a:srgbClr val="000000"/>
                </a:solidFill>
              </a:rPr>
              <a:t> </a:t>
            </a:r>
            <a:r>
              <a:rPr lang="en-US" dirty="0">
                <a:solidFill>
                  <a:srgbClr val="000000"/>
                </a:solidFill>
              </a:rPr>
              <a:t>= 29.9 ± 1.4 </a:t>
            </a:r>
            <a:r>
              <a:rPr lang="en-US" dirty="0" smtClean="0">
                <a:solidFill>
                  <a:srgbClr val="000000"/>
                </a:solidFill>
              </a:rPr>
              <a:t>µM                 NO</a:t>
            </a:r>
            <a:r>
              <a:rPr lang="en-US" baseline="-25000" dirty="0" smtClean="0">
                <a:solidFill>
                  <a:srgbClr val="000000"/>
                </a:solidFill>
              </a:rPr>
              <a:t>3</a:t>
            </a:r>
            <a:r>
              <a:rPr lang="en-US" dirty="0" smtClean="0">
                <a:solidFill>
                  <a:srgbClr val="000000"/>
                </a:solidFill>
              </a:rPr>
              <a:t> </a:t>
            </a:r>
            <a:r>
              <a:rPr lang="en-US" dirty="0">
                <a:solidFill>
                  <a:srgbClr val="000000"/>
                </a:solidFill>
              </a:rPr>
              <a:t>= </a:t>
            </a:r>
            <a:r>
              <a:rPr lang="en-US" dirty="0" smtClean="0">
                <a:solidFill>
                  <a:srgbClr val="000000"/>
                </a:solidFill>
              </a:rPr>
              <a:t>0 µM                            NO</a:t>
            </a:r>
            <a:r>
              <a:rPr lang="en-US" baseline="-25000" dirty="0" smtClean="0">
                <a:solidFill>
                  <a:srgbClr val="000000"/>
                </a:solidFill>
              </a:rPr>
              <a:t>3</a:t>
            </a:r>
            <a:r>
              <a:rPr lang="en-US" dirty="0" smtClean="0">
                <a:solidFill>
                  <a:srgbClr val="000000"/>
                </a:solidFill>
              </a:rPr>
              <a:t> </a:t>
            </a:r>
            <a:r>
              <a:rPr lang="en-US" dirty="0">
                <a:solidFill>
                  <a:srgbClr val="000000"/>
                </a:solidFill>
              </a:rPr>
              <a:t>= 0 </a:t>
            </a:r>
            <a:r>
              <a:rPr lang="en-US" dirty="0" smtClean="0">
                <a:solidFill>
                  <a:srgbClr val="000000"/>
                </a:solidFill>
              </a:rPr>
              <a:t>µM</a:t>
            </a:r>
            <a:endParaRPr lang="en-US" dirty="0">
              <a:solidFill>
                <a:srgbClr val="000000"/>
              </a:solidFill>
            </a:endParaRPr>
          </a:p>
        </p:txBody>
      </p:sp>
    </p:spTree>
    <p:extLst>
      <p:ext uri="{BB962C8B-B14F-4D97-AF65-F5344CB8AC3E}">
        <p14:creationId xmlns:p14="http://schemas.microsoft.com/office/powerpoint/2010/main" val="302072740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28600"/>
            <a:ext cx="9144000" cy="1295400"/>
          </a:xfrm>
        </p:spPr>
        <p:txBody>
          <a:bodyPr/>
          <a:lstStyle/>
          <a:p>
            <a:r>
              <a:rPr lang="en-US" dirty="0" smtClean="0"/>
              <a:t>Calculating Fe and NO</a:t>
            </a:r>
            <a:r>
              <a:rPr lang="en-US" baseline="-25000" dirty="0" smtClean="0"/>
              <a:t>3</a:t>
            </a:r>
            <a:r>
              <a:rPr lang="en-US" dirty="0" smtClean="0"/>
              <a:t> drawdown</a:t>
            </a:r>
            <a:endParaRPr lang="en-US" dirty="0"/>
          </a:p>
        </p:txBody>
      </p:sp>
      <mc:AlternateContent xmlns:mc="http://schemas.openxmlformats.org/markup-compatibility/2006" xmlns:a14="http://schemas.microsoft.com/office/drawing/2010/main">
        <mc:Choice Requires="a14">
          <p:sp>
            <p:nvSpPr>
              <p:cNvPr id="3" name="Rectangle 2"/>
              <p:cNvSpPr/>
              <p:nvPr/>
            </p:nvSpPr>
            <p:spPr>
              <a:xfrm>
                <a:off x="1752600" y="1371600"/>
                <a:ext cx="4824462" cy="111690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sz="2800" i="1">
                              <a:solidFill>
                                <a:srgbClr val="000000"/>
                              </a:solidFill>
                              <a:latin typeface="Cambria Math"/>
                            </a:rPr>
                          </m:ctrlPr>
                        </m:accPr>
                        <m:e>
                          <m:sSub>
                            <m:sSubPr>
                              <m:ctrlPr>
                                <a:rPr lang="en-US" sz="2800" i="1">
                                  <a:solidFill>
                                    <a:srgbClr val="000000"/>
                                  </a:solidFill>
                                  <a:latin typeface="Cambria Math"/>
                                </a:rPr>
                              </m:ctrlPr>
                            </m:sSubPr>
                            <m:e>
                              <m:r>
                                <a:rPr lang="en-US" sz="2800" i="1">
                                  <a:solidFill>
                                    <a:srgbClr val="000000"/>
                                  </a:solidFill>
                                  <a:latin typeface="Cambria Math"/>
                                </a:rPr>
                                <m:t>𝑑𝐹𝑒</m:t>
                              </m:r>
                            </m:e>
                            <m:sub>
                              <m:r>
                                <a:rPr lang="en-US" sz="2800" i="1">
                                  <a:solidFill>
                                    <a:srgbClr val="000000"/>
                                  </a:solidFill>
                                  <a:latin typeface="Cambria Math"/>
                                </a:rPr>
                                <m:t>𝑖</m:t>
                              </m:r>
                            </m:sub>
                          </m:sSub>
                        </m:e>
                      </m:acc>
                      <m:r>
                        <a:rPr lang="en-US" sz="2800" i="1">
                          <a:solidFill>
                            <a:srgbClr val="000000"/>
                          </a:solidFill>
                          <a:latin typeface="Cambria Math"/>
                        </a:rPr>
                        <m:t>=</m:t>
                      </m:r>
                      <m:f>
                        <m:fPr>
                          <m:ctrlPr>
                            <a:rPr lang="en-US" sz="2800" i="1">
                              <a:solidFill>
                                <a:srgbClr val="000000"/>
                              </a:solidFill>
                              <a:latin typeface="Cambria Math"/>
                            </a:rPr>
                          </m:ctrlPr>
                        </m:fPr>
                        <m:num>
                          <m:r>
                            <a:rPr lang="en-US" sz="2800" i="1">
                              <a:solidFill>
                                <a:srgbClr val="000000"/>
                              </a:solidFill>
                              <a:latin typeface="Cambria Math"/>
                            </a:rPr>
                            <m:t>1</m:t>
                          </m:r>
                        </m:num>
                        <m:den>
                          <m:sSub>
                            <m:sSubPr>
                              <m:ctrlPr>
                                <a:rPr lang="en-US" sz="2800" i="1">
                                  <a:solidFill>
                                    <a:srgbClr val="000000"/>
                                  </a:solidFill>
                                  <a:latin typeface="Cambria Math"/>
                                </a:rPr>
                              </m:ctrlPr>
                            </m:sSubPr>
                            <m:e>
                              <m:r>
                                <a:rPr lang="en-US" sz="2800" i="1">
                                  <a:solidFill>
                                    <a:srgbClr val="000000"/>
                                  </a:solidFill>
                                  <a:latin typeface="Cambria Math"/>
                                </a:rPr>
                                <m:t>𝑀𝐿𝐷</m:t>
                              </m:r>
                            </m:e>
                            <m:sub>
                              <m:r>
                                <a:rPr lang="en-US" sz="2800" i="1">
                                  <a:solidFill>
                                    <a:srgbClr val="000000"/>
                                  </a:solidFill>
                                  <a:latin typeface="Cambria Math"/>
                                </a:rPr>
                                <m:t>𝑖</m:t>
                              </m:r>
                            </m:sub>
                          </m:sSub>
                        </m:den>
                      </m:f>
                      <m:nary>
                        <m:naryPr>
                          <m:limLoc m:val="subSup"/>
                          <m:ctrlPr>
                            <a:rPr lang="en-US" sz="2800" i="1">
                              <a:solidFill>
                                <a:srgbClr val="000000"/>
                              </a:solidFill>
                              <a:latin typeface="Cambria Math"/>
                            </a:rPr>
                          </m:ctrlPr>
                        </m:naryPr>
                        <m:sub>
                          <m:sSub>
                            <m:sSubPr>
                              <m:ctrlPr>
                                <a:rPr lang="en-US" sz="2800" i="1">
                                  <a:solidFill>
                                    <a:srgbClr val="000000"/>
                                  </a:solidFill>
                                  <a:latin typeface="Cambria Math"/>
                                </a:rPr>
                              </m:ctrlPr>
                            </m:sSubPr>
                            <m:e>
                              <m:r>
                                <a:rPr lang="en-US" sz="2800" i="1">
                                  <a:solidFill>
                                    <a:srgbClr val="000000"/>
                                  </a:solidFill>
                                  <a:latin typeface="Cambria Math"/>
                                </a:rPr>
                                <m:t>𝑀𝐿𝐷</m:t>
                              </m:r>
                            </m:e>
                            <m:sub>
                              <m:r>
                                <a:rPr lang="en-US" sz="2800" i="1">
                                  <a:solidFill>
                                    <a:srgbClr val="000000"/>
                                  </a:solidFill>
                                  <a:latin typeface="Cambria Math"/>
                                </a:rPr>
                                <m:t>𝑖</m:t>
                              </m:r>
                            </m:sub>
                          </m:sSub>
                        </m:sub>
                        <m:sup>
                          <m:r>
                            <a:rPr lang="en-US" sz="2800" i="1">
                              <a:solidFill>
                                <a:srgbClr val="000000"/>
                              </a:solidFill>
                              <a:latin typeface="Cambria Math"/>
                            </a:rPr>
                            <m:t>0</m:t>
                          </m:r>
                        </m:sup>
                        <m:e>
                          <m:sSub>
                            <m:sSubPr>
                              <m:ctrlPr>
                                <a:rPr lang="en-US" sz="2800" i="1">
                                  <a:solidFill>
                                    <a:srgbClr val="000000"/>
                                  </a:solidFill>
                                  <a:latin typeface="Cambria Math"/>
                                </a:rPr>
                              </m:ctrlPr>
                            </m:sSubPr>
                            <m:e>
                              <m:r>
                                <a:rPr lang="en-US" sz="2800" i="1">
                                  <a:solidFill>
                                    <a:srgbClr val="000000"/>
                                  </a:solidFill>
                                  <a:latin typeface="Cambria Math"/>
                                </a:rPr>
                                <m:t>𝑑𝐹𝑒</m:t>
                              </m:r>
                              <m:r>
                                <a:rPr lang="en-US" sz="2800" i="1">
                                  <a:solidFill>
                                    <a:srgbClr val="000000"/>
                                  </a:solidFill>
                                  <a:latin typeface="Cambria Math"/>
                                </a:rPr>
                                <m:t>(</m:t>
                              </m:r>
                              <m:r>
                                <a:rPr lang="en-US" sz="2800" i="1">
                                  <a:solidFill>
                                    <a:srgbClr val="000000"/>
                                  </a:solidFill>
                                  <a:latin typeface="Cambria Math"/>
                                </a:rPr>
                                <m:t>𝑧</m:t>
                              </m:r>
                              <m:r>
                                <a:rPr lang="en-US" sz="2800" i="1">
                                  <a:solidFill>
                                    <a:srgbClr val="000000"/>
                                  </a:solidFill>
                                  <a:latin typeface="Cambria Math"/>
                                </a:rPr>
                                <m:t>)</m:t>
                              </m:r>
                            </m:e>
                            <m:sub>
                              <m:r>
                                <a:rPr lang="en-US" sz="2800" i="1">
                                  <a:solidFill>
                                    <a:srgbClr val="000000"/>
                                  </a:solidFill>
                                  <a:latin typeface="Cambria Math"/>
                                </a:rPr>
                                <m:t>𝑖</m:t>
                              </m:r>
                            </m:sub>
                          </m:sSub>
                        </m:e>
                      </m:nary>
                      <m:r>
                        <a:rPr lang="en-US" sz="2800" i="1">
                          <a:solidFill>
                            <a:srgbClr val="000000"/>
                          </a:solidFill>
                          <a:latin typeface="Cambria Math"/>
                        </a:rPr>
                        <m:t>𝑑𝑧</m:t>
                      </m:r>
                    </m:oMath>
                  </m:oMathPara>
                </a14:m>
                <a:endParaRPr lang="en-US" sz="2800" dirty="0">
                  <a:solidFill>
                    <a:srgbClr val="000000"/>
                  </a:solidFill>
                </a:endParaRPr>
              </a:p>
            </p:txBody>
          </p:sp>
        </mc:Choice>
        <mc:Fallback xmlns="">
          <p:sp>
            <p:nvSpPr>
              <p:cNvPr id="3" name="Rectangle 2"/>
              <p:cNvSpPr>
                <a:spLocks noRot="1" noChangeAspect="1" noMove="1" noResize="1" noEditPoints="1" noAdjustHandles="1" noChangeArrowheads="1" noChangeShapeType="1" noTextEdit="1"/>
              </p:cNvSpPr>
              <p:nvPr/>
            </p:nvSpPr>
            <p:spPr>
              <a:xfrm>
                <a:off x="1752600" y="1371600"/>
                <a:ext cx="4824462" cy="1116909"/>
              </a:xfrm>
              <a:prstGeom prst="rect">
                <a:avLst/>
              </a:prstGeom>
              <a:blipFill rotWithShape="1">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1789090" y="2667000"/>
                <a:ext cx="5022657" cy="111690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sz="2800" i="1">
                              <a:solidFill>
                                <a:srgbClr val="000000"/>
                              </a:solidFill>
                              <a:latin typeface="Cambria Math"/>
                            </a:rPr>
                          </m:ctrlPr>
                        </m:accPr>
                        <m:e>
                          <m:sSub>
                            <m:sSubPr>
                              <m:ctrlPr>
                                <a:rPr lang="en-US" sz="2800" i="1">
                                  <a:solidFill>
                                    <a:srgbClr val="000000"/>
                                  </a:solidFill>
                                  <a:latin typeface="Cambria Math"/>
                                </a:rPr>
                              </m:ctrlPr>
                            </m:sSubPr>
                            <m:e>
                              <m:r>
                                <a:rPr lang="en-US" sz="2800" i="1">
                                  <a:solidFill>
                                    <a:srgbClr val="000000"/>
                                  </a:solidFill>
                                  <a:latin typeface="Cambria Math"/>
                                </a:rPr>
                                <m:t>𝑁𝑂</m:t>
                              </m:r>
                              <m:r>
                                <a:rPr lang="en-US" sz="2800" i="1">
                                  <a:solidFill>
                                    <a:srgbClr val="000000"/>
                                  </a:solidFill>
                                  <a:latin typeface="Cambria Math"/>
                                </a:rPr>
                                <m:t>3</m:t>
                              </m:r>
                            </m:e>
                            <m:sub>
                              <m:r>
                                <a:rPr lang="en-US" sz="2800" i="1">
                                  <a:solidFill>
                                    <a:srgbClr val="000000"/>
                                  </a:solidFill>
                                  <a:latin typeface="Cambria Math"/>
                                </a:rPr>
                                <m:t>𝑖</m:t>
                              </m:r>
                            </m:sub>
                          </m:sSub>
                        </m:e>
                      </m:acc>
                      <m:r>
                        <a:rPr lang="en-US" sz="2800" i="1">
                          <a:solidFill>
                            <a:srgbClr val="000000"/>
                          </a:solidFill>
                          <a:latin typeface="Cambria Math"/>
                        </a:rPr>
                        <m:t>=</m:t>
                      </m:r>
                      <m:f>
                        <m:fPr>
                          <m:ctrlPr>
                            <a:rPr lang="en-US" sz="2800" i="1">
                              <a:solidFill>
                                <a:srgbClr val="000000"/>
                              </a:solidFill>
                              <a:latin typeface="Cambria Math"/>
                            </a:rPr>
                          </m:ctrlPr>
                        </m:fPr>
                        <m:num>
                          <m:r>
                            <a:rPr lang="en-US" sz="2800" i="1">
                              <a:solidFill>
                                <a:srgbClr val="000000"/>
                              </a:solidFill>
                              <a:latin typeface="Cambria Math"/>
                            </a:rPr>
                            <m:t>1</m:t>
                          </m:r>
                        </m:num>
                        <m:den>
                          <m:sSub>
                            <m:sSubPr>
                              <m:ctrlPr>
                                <a:rPr lang="en-US" sz="2800" i="1">
                                  <a:solidFill>
                                    <a:srgbClr val="000000"/>
                                  </a:solidFill>
                                  <a:latin typeface="Cambria Math"/>
                                </a:rPr>
                              </m:ctrlPr>
                            </m:sSubPr>
                            <m:e>
                              <m:r>
                                <a:rPr lang="en-US" sz="2800" i="1">
                                  <a:solidFill>
                                    <a:srgbClr val="000000"/>
                                  </a:solidFill>
                                  <a:latin typeface="Cambria Math"/>
                                </a:rPr>
                                <m:t>𝑀𝐿𝐷</m:t>
                              </m:r>
                            </m:e>
                            <m:sub>
                              <m:r>
                                <a:rPr lang="en-US" sz="2800" i="1">
                                  <a:solidFill>
                                    <a:srgbClr val="000000"/>
                                  </a:solidFill>
                                  <a:latin typeface="Cambria Math"/>
                                </a:rPr>
                                <m:t>𝑖</m:t>
                              </m:r>
                            </m:sub>
                          </m:sSub>
                        </m:den>
                      </m:f>
                      <m:nary>
                        <m:naryPr>
                          <m:limLoc m:val="subSup"/>
                          <m:ctrlPr>
                            <a:rPr lang="en-US" sz="2800" i="1">
                              <a:solidFill>
                                <a:srgbClr val="000000"/>
                              </a:solidFill>
                              <a:latin typeface="Cambria Math"/>
                            </a:rPr>
                          </m:ctrlPr>
                        </m:naryPr>
                        <m:sub>
                          <m:sSub>
                            <m:sSubPr>
                              <m:ctrlPr>
                                <a:rPr lang="en-US" sz="2800" i="1">
                                  <a:solidFill>
                                    <a:srgbClr val="000000"/>
                                  </a:solidFill>
                                  <a:latin typeface="Cambria Math"/>
                                </a:rPr>
                              </m:ctrlPr>
                            </m:sSubPr>
                            <m:e>
                              <m:r>
                                <a:rPr lang="en-US" sz="2800" i="1">
                                  <a:solidFill>
                                    <a:srgbClr val="000000"/>
                                  </a:solidFill>
                                  <a:latin typeface="Cambria Math"/>
                                </a:rPr>
                                <m:t>𝑀𝐿𝐷</m:t>
                              </m:r>
                            </m:e>
                            <m:sub>
                              <m:r>
                                <a:rPr lang="en-US" sz="2800" i="1">
                                  <a:solidFill>
                                    <a:srgbClr val="000000"/>
                                  </a:solidFill>
                                  <a:latin typeface="Cambria Math"/>
                                </a:rPr>
                                <m:t>𝑖</m:t>
                              </m:r>
                            </m:sub>
                          </m:sSub>
                        </m:sub>
                        <m:sup>
                          <m:r>
                            <a:rPr lang="en-US" sz="2800" i="1">
                              <a:solidFill>
                                <a:srgbClr val="000000"/>
                              </a:solidFill>
                              <a:latin typeface="Cambria Math"/>
                            </a:rPr>
                            <m:t>0</m:t>
                          </m:r>
                        </m:sup>
                        <m:e>
                          <m:sSub>
                            <m:sSubPr>
                              <m:ctrlPr>
                                <a:rPr lang="en-US" sz="2800" i="1">
                                  <a:solidFill>
                                    <a:srgbClr val="000000"/>
                                  </a:solidFill>
                                  <a:latin typeface="Cambria Math"/>
                                </a:rPr>
                              </m:ctrlPr>
                            </m:sSubPr>
                            <m:e>
                              <m:r>
                                <a:rPr lang="en-US" sz="2800" i="1">
                                  <a:solidFill>
                                    <a:srgbClr val="000000"/>
                                  </a:solidFill>
                                  <a:latin typeface="Cambria Math"/>
                                </a:rPr>
                                <m:t>𝑁𝑂</m:t>
                              </m:r>
                              <m:r>
                                <a:rPr lang="en-US" sz="2800" i="1">
                                  <a:solidFill>
                                    <a:srgbClr val="000000"/>
                                  </a:solidFill>
                                  <a:latin typeface="Cambria Math"/>
                                </a:rPr>
                                <m:t>3(</m:t>
                              </m:r>
                              <m:r>
                                <a:rPr lang="en-US" sz="2800" i="1">
                                  <a:solidFill>
                                    <a:srgbClr val="000000"/>
                                  </a:solidFill>
                                  <a:latin typeface="Cambria Math"/>
                                </a:rPr>
                                <m:t>𝑧</m:t>
                              </m:r>
                              <m:r>
                                <a:rPr lang="en-US" sz="2800" i="1">
                                  <a:solidFill>
                                    <a:srgbClr val="000000"/>
                                  </a:solidFill>
                                  <a:latin typeface="Cambria Math"/>
                                </a:rPr>
                                <m:t>)</m:t>
                              </m:r>
                            </m:e>
                            <m:sub>
                              <m:r>
                                <a:rPr lang="en-US" sz="2800" i="1">
                                  <a:solidFill>
                                    <a:srgbClr val="000000"/>
                                  </a:solidFill>
                                  <a:latin typeface="Cambria Math"/>
                                </a:rPr>
                                <m:t>𝑖</m:t>
                              </m:r>
                            </m:sub>
                          </m:sSub>
                        </m:e>
                      </m:nary>
                      <m:r>
                        <a:rPr lang="en-US" sz="2800" i="1">
                          <a:solidFill>
                            <a:srgbClr val="000000"/>
                          </a:solidFill>
                          <a:latin typeface="Cambria Math"/>
                        </a:rPr>
                        <m:t>𝑑𝑧</m:t>
                      </m:r>
                    </m:oMath>
                  </m:oMathPara>
                </a14:m>
                <a:endParaRPr lang="en-US" sz="2800" dirty="0">
                  <a:solidFill>
                    <a:srgbClr val="000000"/>
                  </a:solidFill>
                </a:endParaRPr>
              </a:p>
            </p:txBody>
          </p:sp>
        </mc:Choice>
        <mc:Fallback xmlns="">
          <p:sp>
            <p:nvSpPr>
              <p:cNvPr id="4" name="Rectangle 3"/>
              <p:cNvSpPr>
                <a:spLocks noRot="1" noChangeAspect="1" noMove="1" noResize="1" noEditPoints="1" noAdjustHandles="1" noChangeArrowheads="1" noChangeShapeType="1" noTextEdit="1"/>
              </p:cNvSpPr>
              <p:nvPr/>
            </p:nvSpPr>
            <p:spPr>
              <a:xfrm>
                <a:off x="1789090" y="2667000"/>
                <a:ext cx="5022657" cy="1116909"/>
              </a:xfrm>
              <a:prstGeom prst="rect">
                <a:avLst/>
              </a:prstGeom>
              <a:blipFill rotWithShape="1">
                <a:blip r:embed="rId4"/>
                <a:stretch>
                  <a:fillRect/>
                </a:stretch>
              </a:blipFill>
            </p:spPr>
            <p:txBody>
              <a:bodyPr/>
              <a:lstStyle/>
              <a:p>
                <a:r>
                  <a:rPr lang="en-US">
                    <a:noFill/>
                  </a:rPr>
                  <a:t> </a:t>
                </a:r>
              </a:p>
            </p:txBody>
          </p:sp>
        </mc:Fallback>
      </mc:AlternateContent>
      <p:sp>
        <p:nvSpPr>
          <p:cNvPr id="5" name="TextBox 4"/>
          <p:cNvSpPr txBox="1"/>
          <p:nvPr/>
        </p:nvSpPr>
        <p:spPr>
          <a:xfrm>
            <a:off x="0" y="914400"/>
            <a:ext cx="3385863" cy="3970318"/>
          </a:xfrm>
          <a:prstGeom prst="rect">
            <a:avLst/>
          </a:prstGeom>
          <a:noFill/>
        </p:spPr>
        <p:txBody>
          <a:bodyPr wrap="none" rtlCol="0">
            <a:spAutoFit/>
          </a:bodyPr>
          <a:lstStyle/>
          <a:p>
            <a:r>
              <a:rPr lang="en-US" sz="2800" dirty="0" smtClean="0">
                <a:solidFill>
                  <a:srgbClr val="000000"/>
                </a:solidFill>
              </a:rPr>
              <a:t>Winter reserves</a:t>
            </a:r>
          </a:p>
          <a:p>
            <a:endParaRPr lang="en-US" sz="2800" dirty="0">
              <a:solidFill>
                <a:srgbClr val="000000"/>
              </a:solidFill>
            </a:endParaRPr>
          </a:p>
          <a:p>
            <a:endParaRPr lang="en-US" sz="2800" dirty="0" smtClean="0">
              <a:solidFill>
                <a:srgbClr val="000000"/>
              </a:solidFill>
            </a:endParaRPr>
          </a:p>
          <a:p>
            <a:endParaRPr lang="en-US" sz="2800" dirty="0" smtClean="0">
              <a:solidFill>
                <a:srgbClr val="000000"/>
              </a:solidFill>
            </a:endParaRPr>
          </a:p>
          <a:p>
            <a:endParaRPr lang="en-US" sz="2800" dirty="0">
              <a:solidFill>
                <a:srgbClr val="000000"/>
              </a:solidFill>
            </a:endParaRPr>
          </a:p>
          <a:p>
            <a:endParaRPr lang="en-US" sz="2800" dirty="0" smtClean="0">
              <a:solidFill>
                <a:srgbClr val="000000"/>
              </a:solidFill>
            </a:endParaRPr>
          </a:p>
          <a:p>
            <a:endParaRPr lang="en-US" sz="2800" dirty="0" smtClean="0">
              <a:solidFill>
                <a:srgbClr val="000000"/>
              </a:solidFill>
            </a:endParaRPr>
          </a:p>
          <a:p>
            <a:r>
              <a:rPr lang="en-US" sz="2800" dirty="0" smtClean="0">
                <a:solidFill>
                  <a:srgbClr val="000000"/>
                </a:solidFill>
              </a:rPr>
              <a:t>Apparent drawdown</a:t>
            </a:r>
          </a:p>
          <a:p>
            <a:endParaRPr lang="en-US" sz="2800" dirty="0">
              <a:solidFill>
                <a:srgbClr val="000000"/>
              </a:solidFill>
            </a:endParaRPr>
          </a:p>
        </p:txBody>
      </p:sp>
      <mc:AlternateContent xmlns:mc="http://schemas.openxmlformats.org/markup-compatibility/2006" xmlns:a14="http://schemas.microsoft.com/office/drawing/2010/main">
        <mc:Choice Requires="a14">
          <p:sp>
            <p:nvSpPr>
              <p:cNvPr id="8" name="TextBox 7"/>
              <p:cNvSpPr txBox="1"/>
              <p:nvPr/>
            </p:nvSpPr>
            <p:spPr>
              <a:xfrm>
                <a:off x="-228600" y="4648200"/>
                <a:ext cx="9591665" cy="179613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sz="2000" i="1">
                              <a:solidFill>
                                <a:srgbClr val="000000"/>
                              </a:solidFill>
                              <a:latin typeface="Cambria Math"/>
                            </a:rPr>
                          </m:ctrlPr>
                        </m:accPr>
                        <m:e>
                          <m:sSub>
                            <m:sSubPr>
                              <m:ctrlPr>
                                <a:rPr lang="en-US" sz="2000" i="1">
                                  <a:solidFill>
                                    <a:srgbClr val="000000"/>
                                  </a:solidFill>
                                  <a:latin typeface="Cambria Math"/>
                                </a:rPr>
                              </m:ctrlPr>
                            </m:sSubPr>
                            <m:e>
                              <m:r>
                                <a:rPr lang="en-US" sz="2000" i="1">
                                  <a:solidFill>
                                    <a:srgbClr val="000000"/>
                                  </a:solidFill>
                                  <a:latin typeface="Cambria Math"/>
                                </a:rPr>
                                <m:t>𝑑𝐹𝑒</m:t>
                              </m:r>
                            </m:e>
                            <m:sub>
                              <m:r>
                                <a:rPr lang="en-US" sz="2000" i="1">
                                  <a:solidFill>
                                    <a:srgbClr val="000000"/>
                                  </a:solidFill>
                                  <a:latin typeface="Cambria Math"/>
                                </a:rPr>
                                <m:t>𝑖</m:t>
                              </m:r>
                            </m:sub>
                          </m:sSub>
                        </m:e>
                      </m:acc>
                      <m:r>
                        <a:rPr lang="en-US" sz="2000" i="1">
                          <a:solidFill>
                            <a:srgbClr val="000000"/>
                          </a:solidFill>
                          <a:latin typeface="Cambria Math"/>
                        </a:rPr>
                        <m:t>=</m:t>
                      </m:r>
                      <m:nary>
                        <m:naryPr>
                          <m:limLoc m:val="subSup"/>
                          <m:ctrlPr>
                            <a:rPr lang="en-US" sz="2000" i="1">
                              <a:solidFill>
                                <a:srgbClr val="000000"/>
                              </a:solidFill>
                              <a:latin typeface="Cambria Math"/>
                            </a:rPr>
                          </m:ctrlPr>
                        </m:naryPr>
                        <m:sub>
                          <m:r>
                            <a:rPr lang="en-US" sz="2000" i="1">
                              <a:solidFill>
                                <a:srgbClr val="000000"/>
                              </a:solidFill>
                              <a:latin typeface="Cambria Math"/>
                            </a:rPr>
                            <m:t>𝐸𝑍</m:t>
                          </m:r>
                        </m:sub>
                        <m:sup>
                          <m:r>
                            <a:rPr lang="en-US" sz="2000" i="1">
                              <a:solidFill>
                                <a:srgbClr val="000000"/>
                              </a:solidFill>
                              <a:latin typeface="Cambria Math"/>
                            </a:rPr>
                            <m:t>0</m:t>
                          </m:r>
                        </m:sup>
                        <m:e>
                          <m:r>
                            <a:rPr lang="en-US" sz="2000" i="1">
                              <a:solidFill>
                                <a:srgbClr val="000000"/>
                              </a:solidFill>
                              <a:latin typeface="Cambria Math"/>
                            </a:rPr>
                            <m:t>𝑝𝑜𝑠</m:t>
                          </m:r>
                          <m:d>
                            <m:dPr>
                              <m:ctrlPr>
                                <a:rPr lang="en-US" sz="2000" i="1">
                                  <a:solidFill>
                                    <a:srgbClr val="000000"/>
                                  </a:solidFill>
                                  <a:latin typeface="Cambria Math"/>
                                </a:rPr>
                              </m:ctrlPr>
                            </m:dPr>
                            <m:e>
                              <m:sSub>
                                <m:sSubPr>
                                  <m:ctrlPr>
                                    <a:rPr lang="en-US" sz="2000" i="1">
                                      <a:solidFill>
                                        <a:srgbClr val="000000"/>
                                      </a:solidFill>
                                      <a:latin typeface="Cambria Math"/>
                                    </a:rPr>
                                  </m:ctrlPr>
                                </m:sSubPr>
                                <m:e>
                                  <m:acc>
                                    <m:accPr>
                                      <m:chr m:val="̂"/>
                                      <m:ctrlPr>
                                        <a:rPr lang="en-US" sz="2000" i="1">
                                          <a:solidFill>
                                            <a:srgbClr val="000000"/>
                                          </a:solidFill>
                                          <a:latin typeface="Cambria Math"/>
                                        </a:rPr>
                                      </m:ctrlPr>
                                    </m:accPr>
                                    <m:e>
                                      <m:sSub>
                                        <m:sSubPr>
                                          <m:ctrlPr>
                                            <a:rPr lang="en-US" sz="2000" i="1">
                                              <a:solidFill>
                                                <a:srgbClr val="000000"/>
                                              </a:solidFill>
                                              <a:latin typeface="Cambria Math"/>
                                            </a:rPr>
                                          </m:ctrlPr>
                                        </m:sSubPr>
                                        <m:e>
                                          <m:r>
                                            <a:rPr lang="en-US" sz="2000" i="1">
                                              <a:solidFill>
                                                <a:srgbClr val="000000"/>
                                              </a:solidFill>
                                              <a:latin typeface="Cambria Math"/>
                                            </a:rPr>
                                            <m:t>𝑑𝐹𝑒</m:t>
                                          </m:r>
                                        </m:e>
                                        <m:sub>
                                          <m:r>
                                            <a:rPr lang="en-US" sz="2000" i="1">
                                              <a:solidFill>
                                                <a:srgbClr val="000000"/>
                                              </a:solidFill>
                                              <a:latin typeface="Cambria Math"/>
                                            </a:rPr>
                                            <m:t>𝑖</m:t>
                                          </m:r>
                                        </m:sub>
                                      </m:sSub>
                                    </m:e>
                                  </m:acc>
                                  <m:r>
                                    <a:rPr lang="en-US" sz="2000" i="1">
                                      <a:solidFill>
                                        <a:srgbClr val="000000"/>
                                      </a:solidFill>
                                      <a:latin typeface="Cambria Math"/>
                                    </a:rPr>
                                    <m:t>+</m:t>
                                  </m:r>
                                  <m:sSub>
                                    <m:sSubPr>
                                      <m:ctrlPr>
                                        <a:rPr lang="en-US" sz="2000" i="1">
                                          <a:solidFill>
                                            <a:srgbClr val="000000"/>
                                          </a:solidFill>
                                          <a:latin typeface="Cambria Math"/>
                                        </a:rPr>
                                      </m:ctrlPr>
                                    </m:sSubPr>
                                    <m:e>
                                      <m:r>
                                        <a:rPr lang="en-US" sz="2000" i="1">
                                          <a:solidFill>
                                            <a:srgbClr val="000000"/>
                                          </a:solidFill>
                                          <a:latin typeface="Cambria Math"/>
                                        </a:rPr>
                                        <m:t>𝑑𝐹𝑒</m:t>
                                      </m:r>
                                    </m:e>
                                    <m:sub>
                                      <m:r>
                                        <a:rPr lang="en-US" sz="2000" i="1">
                                          <a:solidFill>
                                            <a:srgbClr val="000000"/>
                                          </a:solidFill>
                                          <a:latin typeface="Cambria Math"/>
                                        </a:rPr>
                                        <m:t>𝑀𝐶𝐷𝑊</m:t>
                                      </m:r>
                                    </m:sub>
                                  </m:sSub>
                                  <m:r>
                                    <a:rPr lang="en-US" sz="2000" i="1">
                                      <a:solidFill>
                                        <a:srgbClr val="000000"/>
                                      </a:solidFill>
                                      <a:latin typeface="Cambria Math"/>
                                    </a:rPr>
                                    <m:t>+</m:t>
                                  </m:r>
                                  <m:sSub>
                                    <m:sSubPr>
                                      <m:ctrlPr>
                                        <a:rPr lang="en-US" sz="2000" i="1">
                                          <a:solidFill>
                                            <a:srgbClr val="000000"/>
                                          </a:solidFill>
                                          <a:latin typeface="Cambria Math"/>
                                        </a:rPr>
                                      </m:ctrlPr>
                                    </m:sSubPr>
                                    <m:e>
                                      <m:r>
                                        <a:rPr lang="en-US" sz="2000" i="1">
                                          <a:solidFill>
                                            <a:srgbClr val="000000"/>
                                          </a:solidFill>
                                          <a:latin typeface="Cambria Math"/>
                                        </a:rPr>
                                        <m:t>𝑑𝐹𝑒</m:t>
                                      </m:r>
                                    </m:e>
                                    <m:sub>
                                      <m:r>
                                        <a:rPr lang="en-US" sz="2000" i="1">
                                          <a:solidFill>
                                            <a:srgbClr val="000000"/>
                                          </a:solidFill>
                                          <a:latin typeface="Cambria Math"/>
                                        </a:rPr>
                                        <m:t>𝑆𝑒𝑎𝐼𝑐𝑒</m:t>
                                      </m:r>
                                    </m:sub>
                                  </m:sSub>
                                  <m:r>
                                    <a:rPr lang="en-US" sz="2000" i="1">
                                      <a:solidFill>
                                        <a:srgbClr val="000000"/>
                                      </a:solidFill>
                                      <a:latin typeface="Cambria Math"/>
                                    </a:rPr>
                                    <m:t>+</m:t>
                                  </m:r>
                                  <m:sSub>
                                    <m:sSubPr>
                                      <m:ctrlPr>
                                        <a:rPr lang="en-US" sz="2000" i="1">
                                          <a:solidFill>
                                            <a:srgbClr val="000000"/>
                                          </a:solidFill>
                                          <a:latin typeface="Cambria Math"/>
                                        </a:rPr>
                                      </m:ctrlPr>
                                    </m:sSubPr>
                                    <m:e>
                                      <m:r>
                                        <a:rPr lang="en-US" sz="2000" i="1">
                                          <a:solidFill>
                                            <a:srgbClr val="000000"/>
                                          </a:solidFill>
                                          <a:latin typeface="Cambria Math"/>
                                        </a:rPr>
                                        <m:t>𝑑𝐹𝑒</m:t>
                                      </m:r>
                                    </m:e>
                                    <m:sub>
                                      <m:r>
                                        <a:rPr lang="en-US" sz="2000" i="1">
                                          <a:solidFill>
                                            <a:srgbClr val="000000"/>
                                          </a:solidFill>
                                          <a:latin typeface="Cambria Math"/>
                                        </a:rPr>
                                        <m:t>𝐺𝑙𝑎𝑐𝑖𝑎𝑙𝐼𝑐𝑒</m:t>
                                      </m:r>
                                    </m:sub>
                                  </m:sSub>
                                  <m:r>
                                    <a:rPr lang="en-US" sz="2000" i="1">
                                      <a:solidFill>
                                        <a:srgbClr val="000000"/>
                                      </a:solidFill>
                                      <a:latin typeface="Cambria Math"/>
                                    </a:rPr>
                                    <m:t>−</m:t>
                                  </m:r>
                                  <m:r>
                                    <a:rPr lang="en-US" sz="2000" i="1">
                                      <a:solidFill>
                                        <a:srgbClr val="000000"/>
                                      </a:solidFill>
                                      <a:latin typeface="Cambria Math"/>
                                    </a:rPr>
                                    <m:t>𝑑𝐹𝑒</m:t>
                                  </m:r>
                                  <m:r>
                                    <a:rPr lang="en-US" sz="2000" i="1">
                                      <a:solidFill>
                                        <a:srgbClr val="000000"/>
                                      </a:solidFill>
                                      <a:latin typeface="Cambria Math"/>
                                    </a:rPr>
                                    <m:t>(</m:t>
                                  </m:r>
                                  <m:r>
                                    <a:rPr lang="en-US" sz="2000" i="1">
                                      <a:solidFill>
                                        <a:srgbClr val="000000"/>
                                      </a:solidFill>
                                      <a:latin typeface="Cambria Math"/>
                                    </a:rPr>
                                    <m:t>𝑧</m:t>
                                  </m:r>
                                  <m:r>
                                    <a:rPr lang="en-US" sz="2000" i="1">
                                      <a:solidFill>
                                        <a:srgbClr val="000000"/>
                                      </a:solidFill>
                                      <a:latin typeface="Cambria Math"/>
                                    </a:rPr>
                                    <m:t>)</m:t>
                                  </m:r>
                                </m:e>
                                <m:sub>
                                  <m:r>
                                    <a:rPr lang="en-US" sz="2000" i="1">
                                      <a:solidFill>
                                        <a:srgbClr val="000000"/>
                                      </a:solidFill>
                                      <a:latin typeface="Cambria Math"/>
                                    </a:rPr>
                                    <m:t>𝑖</m:t>
                                  </m:r>
                                </m:sub>
                              </m:sSub>
                            </m:e>
                          </m:d>
                        </m:e>
                      </m:nary>
                      <m:r>
                        <a:rPr lang="en-US" sz="2000" i="1">
                          <a:solidFill>
                            <a:srgbClr val="000000"/>
                          </a:solidFill>
                          <a:latin typeface="Cambria Math"/>
                        </a:rPr>
                        <m:t>𝑑𝑧</m:t>
                      </m:r>
                    </m:oMath>
                  </m:oMathPara>
                </a14:m>
                <a:endParaRPr lang="en-US" sz="2000" dirty="0" smtClean="0">
                  <a:solidFill>
                    <a:srgbClr val="000000"/>
                  </a:solidFill>
                </a:endParaRPr>
              </a:p>
              <a:p>
                <a:endParaRPr lang="en-US" sz="2000" dirty="0">
                  <a:solidFill>
                    <a:srgbClr val="000000"/>
                  </a:solidFill>
                </a:endParaRPr>
              </a:p>
              <a:p>
                <a:pPr/>
                <a14:m>
                  <m:oMathPara xmlns:m="http://schemas.openxmlformats.org/officeDocument/2006/math">
                    <m:oMathParaPr>
                      <m:jc m:val="centerGroup"/>
                    </m:oMathParaPr>
                    <m:oMath xmlns:m="http://schemas.openxmlformats.org/officeDocument/2006/math">
                      <m:acc>
                        <m:accPr>
                          <m:chr m:val="̃"/>
                          <m:ctrlPr>
                            <a:rPr lang="en-US" sz="2000" i="1">
                              <a:solidFill>
                                <a:srgbClr val="000000"/>
                              </a:solidFill>
                              <a:latin typeface="Cambria Math"/>
                            </a:rPr>
                          </m:ctrlPr>
                        </m:accPr>
                        <m:e>
                          <m:sSub>
                            <m:sSubPr>
                              <m:ctrlPr>
                                <a:rPr lang="en-US" sz="2000" i="1">
                                  <a:solidFill>
                                    <a:srgbClr val="000000"/>
                                  </a:solidFill>
                                  <a:latin typeface="Cambria Math"/>
                                </a:rPr>
                              </m:ctrlPr>
                            </m:sSubPr>
                            <m:e>
                              <m:r>
                                <a:rPr lang="en-US" sz="2000" i="1">
                                  <a:solidFill>
                                    <a:srgbClr val="000000"/>
                                  </a:solidFill>
                                  <a:latin typeface="Cambria Math"/>
                                </a:rPr>
                                <m:t>𝑁𝑂</m:t>
                              </m:r>
                              <m:r>
                                <a:rPr lang="en-US" sz="2000" i="1">
                                  <a:solidFill>
                                    <a:srgbClr val="000000"/>
                                  </a:solidFill>
                                  <a:latin typeface="Cambria Math"/>
                                </a:rPr>
                                <m:t>3</m:t>
                              </m:r>
                            </m:e>
                            <m:sub>
                              <m:r>
                                <a:rPr lang="en-US" sz="2000" i="1">
                                  <a:solidFill>
                                    <a:srgbClr val="000000"/>
                                  </a:solidFill>
                                  <a:latin typeface="Cambria Math"/>
                                </a:rPr>
                                <m:t>𝑖</m:t>
                              </m:r>
                            </m:sub>
                          </m:sSub>
                        </m:e>
                      </m:acc>
                      <m:r>
                        <a:rPr lang="en-US" sz="2000" i="1">
                          <a:solidFill>
                            <a:srgbClr val="000000"/>
                          </a:solidFill>
                          <a:latin typeface="Cambria Math"/>
                        </a:rPr>
                        <m:t>=</m:t>
                      </m:r>
                      <m:nary>
                        <m:naryPr>
                          <m:limLoc m:val="subSup"/>
                          <m:ctrlPr>
                            <a:rPr lang="en-US" sz="2000" i="1">
                              <a:solidFill>
                                <a:srgbClr val="000000"/>
                              </a:solidFill>
                              <a:latin typeface="Cambria Math"/>
                            </a:rPr>
                          </m:ctrlPr>
                        </m:naryPr>
                        <m:sub>
                          <m:r>
                            <a:rPr lang="en-US" sz="2000" i="1">
                              <a:solidFill>
                                <a:srgbClr val="000000"/>
                              </a:solidFill>
                              <a:latin typeface="Cambria Math"/>
                            </a:rPr>
                            <m:t>𝐸𝑍</m:t>
                          </m:r>
                        </m:sub>
                        <m:sup>
                          <m:r>
                            <a:rPr lang="en-US" sz="2000" i="1">
                              <a:solidFill>
                                <a:srgbClr val="000000"/>
                              </a:solidFill>
                              <a:latin typeface="Cambria Math"/>
                            </a:rPr>
                            <m:t>0</m:t>
                          </m:r>
                        </m:sup>
                        <m:e>
                          <m:r>
                            <a:rPr lang="en-US" sz="2000" i="1">
                              <a:solidFill>
                                <a:srgbClr val="000000"/>
                              </a:solidFill>
                              <a:latin typeface="Cambria Math"/>
                            </a:rPr>
                            <m:t>𝑝𝑜𝑠</m:t>
                          </m:r>
                          <m:d>
                            <m:dPr>
                              <m:ctrlPr>
                                <a:rPr lang="en-US" sz="2000" i="1">
                                  <a:solidFill>
                                    <a:srgbClr val="000000"/>
                                  </a:solidFill>
                                  <a:latin typeface="Cambria Math"/>
                                </a:rPr>
                              </m:ctrlPr>
                            </m:dPr>
                            <m:e>
                              <m:sSub>
                                <m:sSubPr>
                                  <m:ctrlPr>
                                    <a:rPr lang="en-US" sz="2000" i="1">
                                      <a:solidFill>
                                        <a:srgbClr val="000000"/>
                                      </a:solidFill>
                                      <a:latin typeface="Cambria Math"/>
                                    </a:rPr>
                                  </m:ctrlPr>
                                </m:sSubPr>
                                <m:e>
                                  <m:acc>
                                    <m:accPr>
                                      <m:chr m:val="̂"/>
                                      <m:ctrlPr>
                                        <a:rPr lang="en-US" sz="2000" i="1">
                                          <a:solidFill>
                                            <a:srgbClr val="000000"/>
                                          </a:solidFill>
                                          <a:latin typeface="Cambria Math"/>
                                        </a:rPr>
                                      </m:ctrlPr>
                                    </m:accPr>
                                    <m:e>
                                      <m:sSub>
                                        <m:sSubPr>
                                          <m:ctrlPr>
                                            <a:rPr lang="en-US" sz="2000" i="1">
                                              <a:solidFill>
                                                <a:srgbClr val="000000"/>
                                              </a:solidFill>
                                              <a:latin typeface="Cambria Math"/>
                                            </a:rPr>
                                          </m:ctrlPr>
                                        </m:sSubPr>
                                        <m:e>
                                          <m:r>
                                            <a:rPr lang="en-US" sz="2000" i="1">
                                              <a:solidFill>
                                                <a:srgbClr val="000000"/>
                                              </a:solidFill>
                                              <a:latin typeface="Cambria Math"/>
                                            </a:rPr>
                                            <m:t>𝑁𝑂</m:t>
                                          </m:r>
                                          <m:r>
                                            <a:rPr lang="en-US" sz="2000" i="1">
                                              <a:solidFill>
                                                <a:srgbClr val="000000"/>
                                              </a:solidFill>
                                              <a:latin typeface="Cambria Math"/>
                                            </a:rPr>
                                            <m:t>3</m:t>
                                          </m:r>
                                        </m:e>
                                        <m:sub>
                                          <m:r>
                                            <a:rPr lang="en-US" sz="2000" i="1">
                                              <a:solidFill>
                                                <a:srgbClr val="000000"/>
                                              </a:solidFill>
                                              <a:latin typeface="Cambria Math"/>
                                            </a:rPr>
                                            <m:t>𝑖</m:t>
                                          </m:r>
                                        </m:sub>
                                      </m:sSub>
                                    </m:e>
                                  </m:acc>
                                  <m:r>
                                    <a:rPr lang="en-US" sz="2000" i="1">
                                      <a:solidFill>
                                        <a:srgbClr val="000000"/>
                                      </a:solidFill>
                                      <a:latin typeface="Cambria Math"/>
                                    </a:rPr>
                                    <m:t>+</m:t>
                                  </m:r>
                                  <m:sSub>
                                    <m:sSubPr>
                                      <m:ctrlPr>
                                        <a:rPr lang="en-US" sz="2000" i="1">
                                          <a:solidFill>
                                            <a:srgbClr val="000000"/>
                                          </a:solidFill>
                                          <a:latin typeface="Cambria Math"/>
                                        </a:rPr>
                                      </m:ctrlPr>
                                    </m:sSubPr>
                                    <m:e>
                                      <m:r>
                                        <a:rPr lang="en-US" sz="2000" i="1">
                                          <a:solidFill>
                                            <a:srgbClr val="000000"/>
                                          </a:solidFill>
                                          <a:latin typeface="Cambria Math"/>
                                        </a:rPr>
                                        <m:t>𝑁𝑂</m:t>
                                      </m:r>
                                      <m:r>
                                        <a:rPr lang="en-US" sz="2000" i="1">
                                          <a:solidFill>
                                            <a:srgbClr val="000000"/>
                                          </a:solidFill>
                                          <a:latin typeface="Cambria Math"/>
                                        </a:rPr>
                                        <m:t>3</m:t>
                                      </m:r>
                                    </m:e>
                                    <m:sub>
                                      <m:r>
                                        <a:rPr lang="en-US" sz="2000" i="1">
                                          <a:solidFill>
                                            <a:srgbClr val="000000"/>
                                          </a:solidFill>
                                          <a:latin typeface="Cambria Math"/>
                                        </a:rPr>
                                        <m:t>𝑀𝐶𝐷𝑊</m:t>
                                      </m:r>
                                    </m:sub>
                                  </m:sSub>
                                  <m:r>
                                    <a:rPr lang="en-US" sz="2000" i="1">
                                      <a:solidFill>
                                        <a:srgbClr val="000000"/>
                                      </a:solidFill>
                                      <a:latin typeface="Cambria Math"/>
                                    </a:rPr>
                                    <m:t>+</m:t>
                                  </m:r>
                                  <m:sSub>
                                    <m:sSubPr>
                                      <m:ctrlPr>
                                        <a:rPr lang="en-US" sz="2000" i="1">
                                          <a:solidFill>
                                            <a:srgbClr val="000000"/>
                                          </a:solidFill>
                                          <a:latin typeface="Cambria Math"/>
                                        </a:rPr>
                                      </m:ctrlPr>
                                    </m:sSubPr>
                                    <m:e>
                                      <m:r>
                                        <a:rPr lang="en-US" sz="2000" i="1">
                                          <a:solidFill>
                                            <a:srgbClr val="000000"/>
                                          </a:solidFill>
                                          <a:latin typeface="Cambria Math"/>
                                        </a:rPr>
                                        <m:t>𝑁𝑂</m:t>
                                      </m:r>
                                      <m:r>
                                        <a:rPr lang="en-US" sz="2000" i="1">
                                          <a:solidFill>
                                            <a:srgbClr val="000000"/>
                                          </a:solidFill>
                                          <a:latin typeface="Cambria Math"/>
                                        </a:rPr>
                                        <m:t>3</m:t>
                                      </m:r>
                                    </m:e>
                                    <m:sub>
                                      <m:r>
                                        <a:rPr lang="en-US" sz="2000" i="1">
                                          <a:solidFill>
                                            <a:srgbClr val="000000"/>
                                          </a:solidFill>
                                          <a:latin typeface="Cambria Math"/>
                                        </a:rPr>
                                        <m:t>𝑆𝑒𝑎𝐼𝑐𝑒</m:t>
                                      </m:r>
                                    </m:sub>
                                  </m:sSub>
                                  <m:r>
                                    <a:rPr lang="en-US" sz="2000" i="1">
                                      <a:solidFill>
                                        <a:srgbClr val="000000"/>
                                      </a:solidFill>
                                      <a:latin typeface="Cambria Math"/>
                                    </a:rPr>
                                    <m:t>+</m:t>
                                  </m:r>
                                  <m:sSub>
                                    <m:sSubPr>
                                      <m:ctrlPr>
                                        <a:rPr lang="en-US" sz="2000" i="1">
                                          <a:solidFill>
                                            <a:srgbClr val="000000"/>
                                          </a:solidFill>
                                          <a:latin typeface="Cambria Math"/>
                                        </a:rPr>
                                      </m:ctrlPr>
                                    </m:sSubPr>
                                    <m:e>
                                      <m:r>
                                        <a:rPr lang="en-US" sz="2000" i="1">
                                          <a:solidFill>
                                            <a:srgbClr val="000000"/>
                                          </a:solidFill>
                                          <a:latin typeface="Cambria Math"/>
                                        </a:rPr>
                                        <m:t>𝑁𝑂</m:t>
                                      </m:r>
                                      <m:r>
                                        <a:rPr lang="en-US" sz="2000" i="1">
                                          <a:solidFill>
                                            <a:srgbClr val="000000"/>
                                          </a:solidFill>
                                          <a:latin typeface="Cambria Math"/>
                                        </a:rPr>
                                        <m:t>3</m:t>
                                      </m:r>
                                    </m:e>
                                    <m:sub>
                                      <m:r>
                                        <a:rPr lang="en-US" sz="2000" i="1">
                                          <a:solidFill>
                                            <a:srgbClr val="000000"/>
                                          </a:solidFill>
                                          <a:latin typeface="Cambria Math"/>
                                        </a:rPr>
                                        <m:t>𝐺𝑙𝑎𝑐𝑖𝑎𝑙𝐼𝑐𝑒</m:t>
                                      </m:r>
                                    </m:sub>
                                  </m:sSub>
                                  <m:r>
                                    <a:rPr lang="en-US" sz="2000" i="1">
                                      <a:solidFill>
                                        <a:srgbClr val="000000"/>
                                      </a:solidFill>
                                      <a:latin typeface="Cambria Math"/>
                                    </a:rPr>
                                    <m:t>−</m:t>
                                  </m:r>
                                  <m:r>
                                    <a:rPr lang="en-US" sz="2000" i="1">
                                      <a:solidFill>
                                        <a:srgbClr val="000000"/>
                                      </a:solidFill>
                                      <a:latin typeface="Cambria Math"/>
                                    </a:rPr>
                                    <m:t>𝑁𝑂</m:t>
                                  </m:r>
                                  <m:r>
                                    <a:rPr lang="en-US" sz="2000" i="1">
                                      <a:solidFill>
                                        <a:srgbClr val="000000"/>
                                      </a:solidFill>
                                      <a:latin typeface="Cambria Math"/>
                                    </a:rPr>
                                    <m:t>3(</m:t>
                                  </m:r>
                                  <m:r>
                                    <a:rPr lang="en-US" sz="2000" i="1">
                                      <a:solidFill>
                                        <a:srgbClr val="000000"/>
                                      </a:solidFill>
                                      <a:latin typeface="Cambria Math"/>
                                    </a:rPr>
                                    <m:t>𝑧</m:t>
                                  </m:r>
                                  <m:r>
                                    <a:rPr lang="en-US" sz="2000" i="1">
                                      <a:solidFill>
                                        <a:srgbClr val="000000"/>
                                      </a:solidFill>
                                      <a:latin typeface="Cambria Math"/>
                                    </a:rPr>
                                    <m:t>)</m:t>
                                  </m:r>
                                </m:e>
                                <m:sub>
                                  <m:r>
                                    <a:rPr lang="en-US" sz="2000" i="1">
                                      <a:solidFill>
                                        <a:srgbClr val="000000"/>
                                      </a:solidFill>
                                      <a:latin typeface="Cambria Math"/>
                                    </a:rPr>
                                    <m:t>𝑖</m:t>
                                  </m:r>
                                </m:sub>
                              </m:sSub>
                            </m:e>
                          </m:d>
                        </m:e>
                      </m:nary>
                      <m:r>
                        <a:rPr lang="en-US" sz="2000" i="1">
                          <a:solidFill>
                            <a:srgbClr val="000000"/>
                          </a:solidFill>
                          <a:latin typeface="Cambria Math"/>
                        </a:rPr>
                        <m:t>𝑑𝑧</m:t>
                      </m:r>
                    </m:oMath>
                  </m:oMathPara>
                </a14:m>
                <a:endParaRPr lang="en-US" sz="2000" dirty="0">
                  <a:solidFill>
                    <a:srgbClr val="000000"/>
                  </a:solidFill>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228600" y="4648200"/>
                <a:ext cx="9591665" cy="1796133"/>
              </a:xfrm>
              <a:prstGeom prst="rect">
                <a:avLst/>
              </a:prstGeom>
              <a:blipFill rotWithShape="1">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3486060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685800"/>
            <a:ext cx="3505200" cy="2667000"/>
          </a:xfrm>
        </p:spPr>
        <p:txBody>
          <a:bodyPr/>
          <a:lstStyle/>
          <a:p>
            <a:r>
              <a:rPr lang="en-US" dirty="0" smtClean="0"/>
              <a:t>NO</a:t>
            </a:r>
            <a:r>
              <a:rPr lang="en-US" baseline="-25000" dirty="0" smtClean="0"/>
              <a:t>3</a:t>
            </a:r>
            <a:r>
              <a:rPr lang="en-US" dirty="0" smtClean="0"/>
              <a:t>:Fe drawdown ratio</a:t>
            </a:r>
            <a:endParaRPr lang="en-US" dirty="0"/>
          </a:p>
        </p:txBody>
      </p:sp>
      <p:sp>
        <p:nvSpPr>
          <p:cNvPr id="5" name="TextBox 4"/>
          <p:cNvSpPr txBox="1"/>
          <p:nvPr/>
        </p:nvSpPr>
        <p:spPr>
          <a:xfrm>
            <a:off x="228600" y="4191000"/>
            <a:ext cx="8323176" cy="2585323"/>
          </a:xfrm>
          <a:prstGeom prst="rect">
            <a:avLst/>
          </a:prstGeom>
          <a:noFill/>
        </p:spPr>
        <p:txBody>
          <a:bodyPr wrap="none" rtlCol="0">
            <a:spAutoFit/>
          </a:bodyPr>
          <a:lstStyle/>
          <a:p>
            <a:r>
              <a:rPr lang="en-US" dirty="0" smtClean="0">
                <a:solidFill>
                  <a:srgbClr val="000000"/>
                </a:solidFill>
              </a:rPr>
              <a:t>Mean NO</a:t>
            </a:r>
            <a:r>
              <a:rPr lang="en-US" baseline="-25000" dirty="0" smtClean="0">
                <a:solidFill>
                  <a:srgbClr val="000000"/>
                </a:solidFill>
              </a:rPr>
              <a:t>3</a:t>
            </a:r>
            <a:r>
              <a:rPr lang="en-US" dirty="0" smtClean="0">
                <a:solidFill>
                  <a:srgbClr val="000000"/>
                </a:solidFill>
              </a:rPr>
              <a:t>:Fe drawdown ratio, including inputs from MCDW, sea ice, glacial ice:</a:t>
            </a:r>
          </a:p>
          <a:p>
            <a:r>
              <a:rPr lang="en-US" dirty="0">
                <a:solidFill>
                  <a:srgbClr val="000000"/>
                </a:solidFill>
              </a:rPr>
              <a:t>	</a:t>
            </a:r>
            <a:r>
              <a:rPr lang="en-US" dirty="0" smtClean="0">
                <a:solidFill>
                  <a:srgbClr val="000000"/>
                </a:solidFill>
              </a:rPr>
              <a:t>			59,000 </a:t>
            </a:r>
            <a:r>
              <a:rPr lang="en-US" dirty="0">
                <a:solidFill>
                  <a:srgbClr val="000000"/>
                </a:solidFill>
              </a:rPr>
              <a:t>± </a:t>
            </a:r>
            <a:r>
              <a:rPr lang="en-US" dirty="0" smtClean="0">
                <a:solidFill>
                  <a:srgbClr val="000000"/>
                </a:solidFill>
              </a:rPr>
              <a:t>22,000 </a:t>
            </a:r>
            <a:r>
              <a:rPr lang="en-US" dirty="0" err="1" smtClean="0">
                <a:solidFill>
                  <a:srgbClr val="000000"/>
                </a:solidFill>
              </a:rPr>
              <a:t>mol</a:t>
            </a:r>
            <a:r>
              <a:rPr lang="en-US" dirty="0" smtClean="0">
                <a:solidFill>
                  <a:srgbClr val="000000"/>
                </a:solidFill>
              </a:rPr>
              <a:t> </a:t>
            </a:r>
            <a:r>
              <a:rPr lang="en-US" dirty="0">
                <a:solidFill>
                  <a:srgbClr val="000000"/>
                </a:solidFill>
              </a:rPr>
              <a:t>N / </a:t>
            </a:r>
            <a:r>
              <a:rPr lang="en-US" dirty="0" err="1">
                <a:solidFill>
                  <a:srgbClr val="000000"/>
                </a:solidFill>
              </a:rPr>
              <a:t>mol</a:t>
            </a:r>
            <a:r>
              <a:rPr lang="en-US" dirty="0">
                <a:solidFill>
                  <a:srgbClr val="000000"/>
                </a:solidFill>
              </a:rPr>
              <a:t> </a:t>
            </a:r>
            <a:r>
              <a:rPr lang="en-US" dirty="0" smtClean="0">
                <a:solidFill>
                  <a:srgbClr val="000000"/>
                </a:solidFill>
              </a:rPr>
              <a:t>Fe</a:t>
            </a:r>
          </a:p>
          <a:p>
            <a:r>
              <a:rPr lang="en-US" dirty="0" smtClean="0">
                <a:solidFill>
                  <a:srgbClr val="000000"/>
                </a:solidFill>
              </a:rPr>
              <a:t>Using Redfield to convert to </a:t>
            </a:r>
            <a:r>
              <a:rPr lang="en-US" dirty="0">
                <a:solidFill>
                  <a:srgbClr val="000000"/>
                </a:solidFill>
              </a:rPr>
              <a:t>carbon </a:t>
            </a:r>
            <a:r>
              <a:rPr lang="en-US" dirty="0" smtClean="0">
                <a:solidFill>
                  <a:srgbClr val="000000"/>
                </a:solidFill>
              </a:rPr>
              <a:t>units:  </a:t>
            </a:r>
          </a:p>
          <a:p>
            <a:r>
              <a:rPr lang="en-US" dirty="0">
                <a:solidFill>
                  <a:srgbClr val="000000"/>
                </a:solidFill>
              </a:rPr>
              <a:t>	</a:t>
            </a:r>
            <a:r>
              <a:rPr lang="en-US" dirty="0" smtClean="0">
                <a:solidFill>
                  <a:srgbClr val="000000"/>
                </a:solidFill>
              </a:rPr>
              <a:t>			390,000 </a:t>
            </a:r>
            <a:r>
              <a:rPr lang="en-US" dirty="0">
                <a:solidFill>
                  <a:srgbClr val="000000"/>
                </a:solidFill>
              </a:rPr>
              <a:t>± </a:t>
            </a:r>
            <a:r>
              <a:rPr lang="en-US" dirty="0" smtClean="0">
                <a:solidFill>
                  <a:srgbClr val="000000"/>
                </a:solidFill>
              </a:rPr>
              <a:t>150,000 </a:t>
            </a:r>
            <a:r>
              <a:rPr lang="en-US" dirty="0" err="1">
                <a:solidFill>
                  <a:srgbClr val="000000"/>
                </a:solidFill>
              </a:rPr>
              <a:t>mol</a:t>
            </a:r>
            <a:r>
              <a:rPr lang="en-US" dirty="0">
                <a:solidFill>
                  <a:srgbClr val="000000"/>
                </a:solidFill>
              </a:rPr>
              <a:t> </a:t>
            </a:r>
            <a:r>
              <a:rPr lang="en-US" dirty="0" smtClean="0">
                <a:solidFill>
                  <a:srgbClr val="000000"/>
                </a:solidFill>
              </a:rPr>
              <a:t>C </a:t>
            </a:r>
            <a:r>
              <a:rPr lang="en-US" dirty="0">
                <a:solidFill>
                  <a:srgbClr val="000000"/>
                </a:solidFill>
              </a:rPr>
              <a:t>/ </a:t>
            </a:r>
            <a:r>
              <a:rPr lang="en-US" dirty="0" err="1">
                <a:solidFill>
                  <a:srgbClr val="000000"/>
                </a:solidFill>
              </a:rPr>
              <a:t>mol</a:t>
            </a:r>
            <a:r>
              <a:rPr lang="en-US" dirty="0">
                <a:solidFill>
                  <a:srgbClr val="000000"/>
                </a:solidFill>
              </a:rPr>
              <a:t> Fe</a:t>
            </a:r>
            <a:endParaRPr lang="en-US" dirty="0" smtClean="0">
              <a:solidFill>
                <a:srgbClr val="000000"/>
              </a:solidFill>
            </a:endParaRPr>
          </a:p>
          <a:p>
            <a:r>
              <a:rPr lang="en-US" dirty="0" smtClean="0">
                <a:solidFill>
                  <a:srgbClr val="000000"/>
                </a:solidFill>
              </a:rPr>
              <a:t>Algal C:Fe assimilation ratios</a:t>
            </a:r>
          </a:p>
          <a:p>
            <a:r>
              <a:rPr lang="en-US" dirty="0">
                <a:solidFill>
                  <a:srgbClr val="000000"/>
                </a:solidFill>
              </a:rPr>
              <a:t>	</a:t>
            </a:r>
            <a:r>
              <a:rPr lang="en-US" dirty="0" err="1" smtClean="0">
                <a:solidFill>
                  <a:srgbClr val="000000"/>
                </a:solidFill>
              </a:rPr>
              <a:t>Feng</a:t>
            </a:r>
            <a:r>
              <a:rPr lang="en-US" dirty="0" smtClean="0">
                <a:solidFill>
                  <a:srgbClr val="000000"/>
                </a:solidFill>
              </a:rPr>
              <a:t> et al. 2000		250,000-400,000</a:t>
            </a:r>
          </a:p>
          <a:p>
            <a:r>
              <a:rPr lang="en-US" dirty="0">
                <a:solidFill>
                  <a:srgbClr val="000000"/>
                </a:solidFill>
              </a:rPr>
              <a:t>	</a:t>
            </a:r>
            <a:r>
              <a:rPr lang="en-US" dirty="0" smtClean="0">
                <a:solidFill>
                  <a:srgbClr val="000000"/>
                </a:solidFill>
              </a:rPr>
              <a:t>Twining et al. 2004</a:t>
            </a:r>
            <a:r>
              <a:rPr lang="en-US" dirty="0">
                <a:solidFill>
                  <a:srgbClr val="000000"/>
                </a:solidFill>
              </a:rPr>
              <a:t>	</a:t>
            </a:r>
            <a:r>
              <a:rPr lang="en-US" dirty="0" smtClean="0">
                <a:solidFill>
                  <a:srgbClr val="000000"/>
                </a:solidFill>
              </a:rPr>
              <a:t>166,000-390,000</a:t>
            </a:r>
          </a:p>
          <a:p>
            <a:r>
              <a:rPr lang="en-US" dirty="0">
                <a:solidFill>
                  <a:srgbClr val="000000"/>
                </a:solidFill>
              </a:rPr>
              <a:t>	</a:t>
            </a:r>
            <a:r>
              <a:rPr lang="en-US" dirty="0" smtClean="0">
                <a:solidFill>
                  <a:srgbClr val="000000"/>
                </a:solidFill>
              </a:rPr>
              <a:t>Boyd et al. 2012		5000-450,000</a:t>
            </a:r>
          </a:p>
          <a:p>
            <a:r>
              <a:rPr lang="en-US" dirty="0">
                <a:solidFill>
                  <a:srgbClr val="000000"/>
                </a:solidFill>
              </a:rPr>
              <a:t>	</a:t>
            </a:r>
            <a:r>
              <a:rPr lang="en-US" dirty="0" err="1" smtClean="0">
                <a:solidFill>
                  <a:srgbClr val="000000"/>
                </a:solidFill>
              </a:rPr>
              <a:t>Strzepek</a:t>
            </a:r>
            <a:r>
              <a:rPr lang="en-US" dirty="0" smtClean="0">
                <a:solidFill>
                  <a:srgbClr val="000000"/>
                </a:solidFill>
              </a:rPr>
              <a:t> et al. 2011,2012	10,000-2,500,000</a:t>
            </a:r>
            <a:endParaRPr lang="en-US" dirty="0">
              <a:solidFill>
                <a:srgbClr val="000000"/>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600" y="0"/>
            <a:ext cx="5486400" cy="4114800"/>
          </a:xfrm>
          <a:prstGeom prst="rect">
            <a:avLst/>
          </a:prstGeom>
        </p:spPr>
      </p:pic>
    </p:spTree>
    <p:extLst>
      <p:ext uri="{BB962C8B-B14F-4D97-AF65-F5344CB8AC3E}">
        <p14:creationId xmlns:p14="http://schemas.microsoft.com/office/powerpoint/2010/main" val="155189551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1295400"/>
          </a:xfrm>
        </p:spPr>
        <p:txBody>
          <a:bodyPr/>
          <a:lstStyle/>
          <a:p>
            <a:r>
              <a:rPr lang="en-US" sz="3600" dirty="0" smtClean="0"/>
              <a:t>Quantifying iron demand: satellite-based estimates of productivity</a:t>
            </a:r>
            <a:endParaRPr lang="en-US" sz="3600" dirty="0"/>
          </a:p>
        </p:txBody>
      </p:sp>
      <p:sp>
        <p:nvSpPr>
          <p:cNvPr id="11" name="TextBox 10"/>
          <p:cNvSpPr txBox="1"/>
          <p:nvPr/>
        </p:nvSpPr>
        <p:spPr>
          <a:xfrm>
            <a:off x="76201" y="1752600"/>
            <a:ext cx="9067800" cy="5119350"/>
          </a:xfrm>
          <a:prstGeom prst="rect">
            <a:avLst/>
          </a:prstGeom>
          <a:noFill/>
        </p:spPr>
        <p:txBody>
          <a:bodyPr wrap="square" rtlCol="0">
            <a:spAutoFit/>
          </a:bodyPr>
          <a:lstStyle/>
          <a:p>
            <a:r>
              <a:rPr lang="en-US" sz="2800" dirty="0" err="1" smtClean="0">
                <a:solidFill>
                  <a:srgbClr val="000000"/>
                </a:solidFill>
                <a:latin typeface="Arial"/>
                <a:ea typeface="Cambria Math" pitchFamily="18" charset="0"/>
              </a:rPr>
              <a:t>Arrigo</a:t>
            </a:r>
            <a:r>
              <a:rPr lang="en-US" sz="2800" dirty="0" smtClean="0">
                <a:solidFill>
                  <a:srgbClr val="000000"/>
                </a:solidFill>
                <a:latin typeface="Arial"/>
                <a:ea typeface="Cambria Math" pitchFamily="18" charset="0"/>
              </a:rPr>
              <a:t> et al. 2008, updated using MODIS 2002-2013:</a:t>
            </a:r>
          </a:p>
          <a:p>
            <a:r>
              <a:rPr lang="en-US" sz="2800" baseline="-25000" dirty="0" smtClean="0">
                <a:solidFill>
                  <a:srgbClr val="000000"/>
                </a:solidFill>
                <a:latin typeface="Arial"/>
                <a:ea typeface="Cambria Math" pitchFamily="18" charset="0"/>
              </a:rPr>
              <a:t>	</a:t>
            </a:r>
            <a:r>
              <a:rPr lang="en-US" sz="2800" dirty="0" smtClean="0">
                <a:solidFill>
                  <a:srgbClr val="000000"/>
                </a:solidFill>
              </a:rPr>
              <a:t>6.9 </a:t>
            </a:r>
            <a:r>
              <a:rPr lang="en-US" sz="2800" dirty="0">
                <a:solidFill>
                  <a:srgbClr val="000000"/>
                </a:solidFill>
              </a:rPr>
              <a:t>mol C m</a:t>
            </a:r>
            <a:r>
              <a:rPr lang="en-US" sz="2800" baseline="30000" dirty="0">
                <a:solidFill>
                  <a:srgbClr val="000000"/>
                </a:solidFill>
              </a:rPr>
              <a:t>-2</a:t>
            </a:r>
            <a:r>
              <a:rPr lang="en-US" sz="2800" dirty="0">
                <a:solidFill>
                  <a:srgbClr val="000000"/>
                </a:solidFill>
              </a:rPr>
              <a:t> </a:t>
            </a:r>
            <a:r>
              <a:rPr lang="en-US" sz="2800" dirty="0" smtClean="0">
                <a:solidFill>
                  <a:srgbClr val="000000"/>
                </a:solidFill>
              </a:rPr>
              <a:t>yr</a:t>
            </a:r>
            <a:r>
              <a:rPr lang="en-US" sz="2800" baseline="30000" dirty="0" smtClean="0">
                <a:solidFill>
                  <a:srgbClr val="000000"/>
                </a:solidFill>
              </a:rPr>
              <a:t>-1</a:t>
            </a:r>
            <a:r>
              <a:rPr lang="en-US" sz="2800" dirty="0">
                <a:solidFill>
                  <a:srgbClr val="000000"/>
                </a:solidFill>
                <a:ea typeface="Cambria Math" pitchFamily="18" charset="0"/>
              </a:rPr>
              <a:t> </a:t>
            </a:r>
            <a:endParaRPr lang="en-US" sz="2800" dirty="0" smtClean="0">
              <a:solidFill>
                <a:srgbClr val="000000"/>
              </a:solidFill>
              <a:ea typeface="Cambria Math" pitchFamily="18" charset="0"/>
            </a:endParaRPr>
          </a:p>
          <a:p>
            <a:endParaRPr lang="en-US" sz="2800" dirty="0">
              <a:solidFill>
                <a:srgbClr val="000000"/>
              </a:solidFill>
              <a:ea typeface="Cambria Math" pitchFamily="18" charset="0"/>
            </a:endParaRPr>
          </a:p>
          <a:p>
            <a:r>
              <a:rPr lang="en-US" sz="2800" dirty="0" smtClean="0">
                <a:solidFill>
                  <a:srgbClr val="000000"/>
                </a:solidFill>
                <a:ea typeface="Cambria Math" pitchFamily="18" charset="0"/>
              </a:rPr>
              <a:t>Using </a:t>
            </a:r>
            <a:r>
              <a:rPr lang="en-US" sz="2800" dirty="0">
                <a:solidFill>
                  <a:srgbClr val="000000"/>
                </a:solidFill>
                <a:ea typeface="Cambria Math" pitchFamily="18" charset="0"/>
              </a:rPr>
              <a:t>an f-ratio of </a:t>
            </a:r>
            <a:r>
              <a:rPr lang="en-US" sz="2800" dirty="0" smtClean="0">
                <a:solidFill>
                  <a:srgbClr val="000000"/>
                </a:solidFill>
                <a:ea typeface="Cambria Math" pitchFamily="18" charset="0"/>
              </a:rPr>
              <a:t>0.5±0.1  </a:t>
            </a:r>
          </a:p>
          <a:p>
            <a:r>
              <a:rPr lang="en-US" sz="2800" dirty="0">
                <a:solidFill>
                  <a:srgbClr val="000000"/>
                </a:solidFill>
                <a:ea typeface="Cambria Math" pitchFamily="18" charset="0"/>
              </a:rPr>
              <a:t>	</a:t>
            </a:r>
            <a:r>
              <a:rPr lang="en-US" sz="2800" dirty="0" err="1" smtClean="0">
                <a:solidFill>
                  <a:srgbClr val="000000"/>
                </a:solidFill>
                <a:ea typeface="Cambria Math" pitchFamily="18" charset="0"/>
              </a:rPr>
              <a:t>Asper</a:t>
            </a:r>
            <a:r>
              <a:rPr lang="en-US" sz="2800" dirty="0" smtClean="0">
                <a:solidFill>
                  <a:srgbClr val="000000"/>
                </a:solidFill>
                <a:ea typeface="Cambria Math" pitchFamily="18" charset="0"/>
              </a:rPr>
              <a:t> </a:t>
            </a:r>
            <a:r>
              <a:rPr lang="en-US" sz="2800" dirty="0">
                <a:solidFill>
                  <a:srgbClr val="000000"/>
                </a:solidFill>
                <a:ea typeface="Cambria Math" pitchFamily="18" charset="0"/>
              </a:rPr>
              <a:t>and Smith </a:t>
            </a:r>
            <a:r>
              <a:rPr lang="en-US" sz="2800" dirty="0" smtClean="0">
                <a:solidFill>
                  <a:srgbClr val="000000"/>
                </a:solidFill>
                <a:ea typeface="Cambria Math" pitchFamily="18" charset="0"/>
              </a:rPr>
              <a:t>1999</a:t>
            </a:r>
          </a:p>
          <a:p>
            <a:r>
              <a:rPr lang="en-US" sz="2800" dirty="0">
                <a:solidFill>
                  <a:srgbClr val="000000"/>
                </a:solidFill>
                <a:ea typeface="Cambria Math" pitchFamily="18" charset="0"/>
              </a:rPr>
              <a:t>	</a:t>
            </a:r>
            <a:r>
              <a:rPr lang="en-US" sz="2800" dirty="0" smtClean="0">
                <a:solidFill>
                  <a:srgbClr val="000000"/>
                </a:solidFill>
                <a:ea typeface="Cambria Math" pitchFamily="18" charset="0"/>
              </a:rPr>
              <a:t>Sweeney </a:t>
            </a:r>
            <a:r>
              <a:rPr lang="en-US" sz="2800" dirty="0">
                <a:solidFill>
                  <a:srgbClr val="000000"/>
                </a:solidFill>
                <a:ea typeface="Cambria Math" pitchFamily="18" charset="0"/>
              </a:rPr>
              <a:t>et al. </a:t>
            </a:r>
            <a:r>
              <a:rPr lang="en-US" sz="2800" dirty="0" smtClean="0">
                <a:solidFill>
                  <a:srgbClr val="000000"/>
                </a:solidFill>
                <a:ea typeface="Cambria Math" pitchFamily="18" charset="0"/>
              </a:rPr>
              <a:t>2000</a:t>
            </a:r>
          </a:p>
          <a:p>
            <a:r>
              <a:rPr lang="en-US" sz="2800" dirty="0">
                <a:solidFill>
                  <a:srgbClr val="000000"/>
                </a:solidFill>
                <a:ea typeface="Cambria Math" pitchFamily="18" charset="0"/>
              </a:rPr>
              <a:t>	</a:t>
            </a:r>
            <a:r>
              <a:rPr lang="en-US" sz="2800" dirty="0" smtClean="0">
                <a:solidFill>
                  <a:srgbClr val="000000"/>
                </a:solidFill>
                <a:ea typeface="Cambria Math" pitchFamily="18" charset="0"/>
              </a:rPr>
              <a:t>Long </a:t>
            </a:r>
            <a:r>
              <a:rPr lang="en-US" sz="2800" dirty="0">
                <a:solidFill>
                  <a:srgbClr val="000000"/>
                </a:solidFill>
                <a:ea typeface="Cambria Math" pitchFamily="18" charset="0"/>
              </a:rPr>
              <a:t>et al. </a:t>
            </a:r>
            <a:r>
              <a:rPr lang="en-US" sz="2800" dirty="0" smtClean="0">
                <a:solidFill>
                  <a:srgbClr val="000000"/>
                </a:solidFill>
                <a:ea typeface="Cambria Math" pitchFamily="18" charset="0"/>
              </a:rPr>
              <a:t>2011</a:t>
            </a:r>
          </a:p>
          <a:p>
            <a:endParaRPr lang="en-US" sz="2800" dirty="0" smtClean="0">
              <a:solidFill>
                <a:srgbClr val="000000"/>
              </a:solidFill>
              <a:ea typeface="Cambria Math" pitchFamily="18" charset="0"/>
            </a:endParaRPr>
          </a:p>
          <a:p>
            <a:r>
              <a:rPr lang="en-US" sz="2800" dirty="0" smtClean="0">
                <a:solidFill>
                  <a:srgbClr val="000000"/>
                </a:solidFill>
                <a:ea typeface="Cambria Math" pitchFamily="18" charset="0"/>
              </a:rPr>
              <a:t>Annual new production: 3.45 </a:t>
            </a:r>
            <a:r>
              <a:rPr lang="en-US" sz="2800" dirty="0">
                <a:solidFill>
                  <a:srgbClr val="000000"/>
                </a:solidFill>
              </a:rPr>
              <a:t>mol C m</a:t>
            </a:r>
            <a:r>
              <a:rPr lang="en-US" sz="2800" baseline="30000" dirty="0">
                <a:solidFill>
                  <a:srgbClr val="000000"/>
                </a:solidFill>
              </a:rPr>
              <a:t>-2</a:t>
            </a:r>
            <a:r>
              <a:rPr lang="en-US" sz="2800" dirty="0">
                <a:solidFill>
                  <a:srgbClr val="000000"/>
                </a:solidFill>
              </a:rPr>
              <a:t> yr</a:t>
            </a:r>
            <a:r>
              <a:rPr lang="en-US" sz="2800" baseline="30000" dirty="0">
                <a:solidFill>
                  <a:srgbClr val="000000"/>
                </a:solidFill>
              </a:rPr>
              <a:t>-1</a:t>
            </a:r>
            <a:r>
              <a:rPr lang="en-US" sz="2800" dirty="0">
                <a:solidFill>
                  <a:srgbClr val="000000"/>
                </a:solidFill>
                <a:ea typeface="Cambria Math" pitchFamily="18" charset="0"/>
              </a:rPr>
              <a:t> </a:t>
            </a:r>
          </a:p>
          <a:p>
            <a:endParaRPr lang="en-US" sz="2800" baseline="30000" dirty="0">
              <a:solidFill>
                <a:srgbClr val="000000"/>
              </a:solidFill>
            </a:endParaRPr>
          </a:p>
          <a:p>
            <a:r>
              <a:rPr lang="en-US" sz="2800" dirty="0" smtClean="0">
                <a:solidFill>
                  <a:srgbClr val="000000"/>
                </a:solidFill>
                <a:ea typeface="Cambria Math" pitchFamily="18" charset="0"/>
              </a:rPr>
              <a:t>Using C:Fe of 390,000±150,000: </a:t>
            </a:r>
          </a:p>
          <a:p>
            <a:r>
              <a:rPr lang="en-US" sz="2800" dirty="0">
                <a:solidFill>
                  <a:srgbClr val="000000"/>
                </a:solidFill>
                <a:ea typeface="Cambria Math" pitchFamily="18" charset="0"/>
              </a:rPr>
              <a:t>	</a:t>
            </a:r>
            <a:r>
              <a:rPr lang="en-US" sz="2800" dirty="0" smtClean="0">
                <a:solidFill>
                  <a:srgbClr val="000000"/>
                </a:solidFill>
                <a:ea typeface="Cambria Math" pitchFamily="18" charset="0"/>
              </a:rPr>
              <a:t>				8.8±6.4 µmol Fe </a:t>
            </a:r>
            <a:r>
              <a:rPr lang="en-US" sz="2800" dirty="0">
                <a:solidFill>
                  <a:srgbClr val="000000"/>
                </a:solidFill>
              </a:rPr>
              <a:t>m</a:t>
            </a:r>
            <a:r>
              <a:rPr lang="en-US" sz="2800" baseline="30000" dirty="0">
                <a:solidFill>
                  <a:srgbClr val="000000"/>
                </a:solidFill>
              </a:rPr>
              <a:t>-2</a:t>
            </a:r>
            <a:r>
              <a:rPr lang="en-US" sz="2800" dirty="0">
                <a:solidFill>
                  <a:srgbClr val="000000"/>
                </a:solidFill>
              </a:rPr>
              <a:t> yr</a:t>
            </a:r>
            <a:r>
              <a:rPr lang="en-US" sz="2800" baseline="30000" dirty="0">
                <a:solidFill>
                  <a:srgbClr val="000000"/>
                </a:solidFill>
              </a:rPr>
              <a:t>-1</a:t>
            </a:r>
            <a:r>
              <a:rPr lang="en-US" sz="2800" dirty="0">
                <a:solidFill>
                  <a:srgbClr val="000000"/>
                </a:solidFill>
                <a:ea typeface="Cambria Math" pitchFamily="18" charset="0"/>
              </a:rPr>
              <a:t> </a:t>
            </a:r>
          </a:p>
        </p:txBody>
      </p:sp>
      <p:pic>
        <p:nvPicPr>
          <p:cNvPr id="2560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26922" y="2133600"/>
            <a:ext cx="2633807" cy="3108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990600" y="2209800"/>
            <a:ext cx="2819400" cy="457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Rectangle 6"/>
          <p:cNvSpPr/>
          <p:nvPr/>
        </p:nvSpPr>
        <p:spPr>
          <a:xfrm rot="1680000">
            <a:off x="6874445" y="3673681"/>
            <a:ext cx="471107" cy="312777"/>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8" name="Elbow Connector 7"/>
          <p:cNvCxnSpPr/>
          <p:nvPr/>
        </p:nvCxnSpPr>
        <p:spPr>
          <a:xfrm>
            <a:off x="3810000" y="2438400"/>
            <a:ext cx="3124200" cy="1524000"/>
          </a:xfrm>
          <a:prstGeom prst="bentConnector3">
            <a:avLst>
              <a:gd name="adj1" fmla="val 42778"/>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66857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1506" name="Line 3"/>
          <p:cNvSpPr>
            <a:spLocks noChangeShapeType="1"/>
          </p:cNvSpPr>
          <p:nvPr/>
        </p:nvSpPr>
        <p:spPr bwMode="auto">
          <a:xfrm>
            <a:off x="762000" y="2057400"/>
            <a:ext cx="7162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07" name="Line 4"/>
          <p:cNvSpPr>
            <a:spLocks noChangeShapeType="1"/>
          </p:cNvSpPr>
          <p:nvPr/>
        </p:nvSpPr>
        <p:spPr bwMode="auto">
          <a:xfrm>
            <a:off x="914400" y="6400800"/>
            <a:ext cx="7162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21508" name="Object 5"/>
          <p:cNvGraphicFramePr>
            <a:graphicFrameLocks noChangeAspect="1"/>
          </p:cNvGraphicFramePr>
          <p:nvPr/>
        </p:nvGraphicFramePr>
        <p:xfrm>
          <a:off x="2438400" y="5334000"/>
          <a:ext cx="2833688" cy="982663"/>
        </p:xfrm>
        <a:graphic>
          <a:graphicData uri="http://schemas.openxmlformats.org/presentationml/2006/ole">
            <mc:AlternateContent xmlns:mc="http://schemas.openxmlformats.org/markup-compatibility/2006">
              <mc:Choice xmlns:v="urn:schemas-microsoft-com:vml" Requires="v">
                <p:oleObj spid="_x0000_s28830" name="Equation" r:id="rId4" imgW="1196286" imgH="388620" progId="Equation.3">
                  <p:embed/>
                </p:oleObj>
              </mc:Choice>
              <mc:Fallback>
                <p:oleObj name="Equation" r:id="rId4" imgW="1196286" imgH="38862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400" y="5334000"/>
                        <a:ext cx="2833688" cy="982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1509" name="Line 6"/>
          <p:cNvSpPr>
            <a:spLocks noChangeShapeType="1"/>
          </p:cNvSpPr>
          <p:nvPr/>
        </p:nvSpPr>
        <p:spPr bwMode="auto">
          <a:xfrm>
            <a:off x="838200" y="3962400"/>
            <a:ext cx="7162800" cy="0"/>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10" name="AutoShape 7"/>
          <p:cNvSpPr>
            <a:spLocks noChangeArrowheads="1"/>
          </p:cNvSpPr>
          <p:nvPr/>
        </p:nvSpPr>
        <p:spPr bwMode="auto">
          <a:xfrm>
            <a:off x="3276600" y="457200"/>
            <a:ext cx="914400" cy="914400"/>
          </a:xfrm>
          <a:prstGeom prst="sun">
            <a:avLst>
              <a:gd name="adj" fmla="val 25000"/>
            </a:avLst>
          </a:prstGeom>
          <a:solidFill>
            <a:srgbClr val="FFFF00"/>
          </a:solidFill>
          <a:ln w="9525">
            <a:solidFill>
              <a:schemeClr val="tx1"/>
            </a:solidFill>
            <a:miter lim="800000"/>
            <a:headEnd/>
            <a:tailEnd/>
          </a:ln>
        </p:spPr>
        <p:txBody>
          <a:bodyPr wrap="none" anchor="ctr"/>
          <a:lstStyle/>
          <a:p>
            <a:endParaRPr lang="en-US"/>
          </a:p>
        </p:txBody>
      </p:sp>
      <p:sp>
        <p:nvSpPr>
          <p:cNvPr id="21511" name="Line 8"/>
          <p:cNvSpPr>
            <a:spLocks noChangeShapeType="1"/>
          </p:cNvSpPr>
          <p:nvPr/>
        </p:nvSpPr>
        <p:spPr bwMode="auto">
          <a:xfrm>
            <a:off x="3733800" y="1447800"/>
            <a:ext cx="0" cy="533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21512" name="Object 9"/>
          <p:cNvGraphicFramePr>
            <a:graphicFrameLocks noChangeAspect="1"/>
          </p:cNvGraphicFramePr>
          <p:nvPr/>
        </p:nvGraphicFramePr>
        <p:xfrm>
          <a:off x="5943600" y="3043238"/>
          <a:ext cx="3006725" cy="385762"/>
        </p:xfrm>
        <a:graphic>
          <a:graphicData uri="http://schemas.openxmlformats.org/presentationml/2006/ole">
            <mc:AlternateContent xmlns:mc="http://schemas.openxmlformats.org/markup-compatibility/2006">
              <mc:Choice xmlns:v="urn:schemas-microsoft-com:vml" Requires="v">
                <p:oleObj spid="_x0000_s28831" name="Equation" r:id="rId6" imgW="1539348" imgH="160020" progId="Equation.3">
                  <p:embed/>
                </p:oleObj>
              </mc:Choice>
              <mc:Fallback>
                <p:oleObj name="Equation" r:id="rId6" imgW="1539348" imgH="16002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43600" y="3043238"/>
                        <a:ext cx="3006725" cy="385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1513" name="Line 10"/>
          <p:cNvSpPr>
            <a:spLocks noChangeShapeType="1"/>
          </p:cNvSpPr>
          <p:nvPr/>
        </p:nvSpPr>
        <p:spPr bwMode="auto">
          <a:xfrm flipV="1">
            <a:off x="3810000" y="4038600"/>
            <a:ext cx="0" cy="106680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2827" name="Text Box 11"/>
          <p:cNvSpPr txBox="1">
            <a:spLocks noChangeArrowheads="1"/>
          </p:cNvSpPr>
          <p:nvPr/>
        </p:nvSpPr>
        <p:spPr bwMode="auto">
          <a:xfrm>
            <a:off x="4648200" y="533400"/>
            <a:ext cx="4383088" cy="95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sz="2800" dirty="0">
                <a:solidFill>
                  <a:schemeClr val="bg1"/>
                </a:solidFill>
                <a:effectLst>
                  <a:outerShdw blurRad="38100" dist="38100" dir="2700000" algn="tl">
                    <a:srgbClr val="000000"/>
                  </a:outerShdw>
                </a:effectLst>
              </a:rPr>
              <a:t>Plankton Production in the</a:t>
            </a:r>
          </a:p>
          <a:p>
            <a:pPr>
              <a:defRPr/>
            </a:pPr>
            <a:r>
              <a:rPr lang="en-US" sz="2800" dirty="0">
                <a:solidFill>
                  <a:schemeClr val="bg1"/>
                </a:solidFill>
                <a:effectLst>
                  <a:outerShdw blurRad="38100" dist="38100" dir="2700000" algn="tl">
                    <a:srgbClr val="000000"/>
                  </a:outerShdw>
                </a:effectLst>
              </a:rPr>
              <a:t>Open Ocean</a:t>
            </a:r>
          </a:p>
        </p:txBody>
      </p:sp>
      <p:sp>
        <p:nvSpPr>
          <p:cNvPr id="21515" name="Line 12"/>
          <p:cNvSpPr>
            <a:spLocks noChangeShapeType="1"/>
          </p:cNvSpPr>
          <p:nvPr/>
        </p:nvSpPr>
        <p:spPr bwMode="auto">
          <a:xfrm flipH="1">
            <a:off x="8382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16" name="Line 13"/>
          <p:cNvSpPr>
            <a:spLocks noChangeShapeType="1"/>
          </p:cNvSpPr>
          <p:nvPr/>
        </p:nvSpPr>
        <p:spPr bwMode="auto">
          <a:xfrm flipH="1">
            <a:off x="73914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17" name="Line 14"/>
          <p:cNvSpPr>
            <a:spLocks noChangeShapeType="1"/>
          </p:cNvSpPr>
          <p:nvPr/>
        </p:nvSpPr>
        <p:spPr bwMode="auto">
          <a:xfrm flipH="1">
            <a:off x="16002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18" name="Line 15"/>
          <p:cNvSpPr>
            <a:spLocks noChangeShapeType="1"/>
          </p:cNvSpPr>
          <p:nvPr/>
        </p:nvSpPr>
        <p:spPr bwMode="auto">
          <a:xfrm flipH="1">
            <a:off x="12192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19" name="Line 16"/>
          <p:cNvSpPr>
            <a:spLocks noChangeShapeType="1"/>
          </p:cNvSpPr>
          <p:nvPr/>
        </p:nvSpPr>
        <p:spPr bwMode="auto">
          <a:xfrm flipH="1">
            <a:off x="48006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20" name="Line 17"/>
          <p:cNvSpPr>
            <a:spLocks noChangeShapeType="1"/>
          </p:cNvSpPr>
          <p:nvPr/>
        </p:nvSpPr>
        <p:spPr bwMode="auto">
          <a:xfrm flipH="1">
            <a:off x="43434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21" name="Line 18"/>
          <p:cNvSpPr>
            <a:spLocks noChangeShapeType="1"/>
          </p:cNvSpPr>
          <p:nvPr/>
        </p:nvSpPr>
        <p:spPr bwMode="auto">
          <a:xfrm flipH="1">
            <a:off x="38862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22" name="Line 19"/>
          <p:cNvSpPr>
            <a:spLocks noChangeShapeType="1"/>
          </p:cNvSpPr>
          <p:nvPr/>
        </p:nvSpPr>
        <p:spPr bwMode="auto">
          <a:xfrm flipH="1">
            <a:off x="34290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23" name="Line 20"/>
          <p:cNvSpPr>
            <a:spLocks noChangeShapeType="1"/>
          </p:cNvSpPr>
          <p:nvPr/>
        </p:nvSpPr>
        <p:spPr bwMode="auto">
          <a:xfrm flipH="1">
            <a:off x="29718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24" name="Line 21"/>
          <p:cNvSpPr>
            <a:spLocks noChangeShapeType="1"/>
          </p:cNvSpPr>
          <p:nvPr/>
        </p:nvSpPr>
        <p:spPr bwMode="auto">
          <a:xfrm flipH="1">
            <a:off x="20574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25" name="Line 22"/>
          <p:cNvSpPr>
            <a:spLocks noChangeShapeType="1"/>
          </p:cNvSpPr>
          <p:nvPr/>
        </p:nvSpPr>
        <p:spPr bwMode="auto">
          <a:xfrm flipH="1">
            <a:off x="77724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26" name="Line 23"/>
          <p:cNvSpPr>
            <a:spLocks noChangeShapeType="1"/>
          </p:cNvSpPr>
          <p:nvPr/>
        </p:nvSpPr>
        <p:spPr bwMode="auto">
          <a:xfrm flipH="1">
            <a:off x="25146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27" name="Line 24"/>
          <p:cNvSpPr>
            <a:spLocks noChangeShapeType="1"/>
          </p:cNvSpPr>
          <p:nvPr/>
        </p:nvSpPr>
        <p:spPr bwMode="auto">
          <a:xfrm flipH="1">
            <a:off x="69342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28" name="Line 25"/>
          <p:cNvSpPr>
            <a:spLocks noChangeShapeType="1"/>
          </p:cNvSpPr>
          <p:nvPr/>
        </p:nvSpPr>
        <p:spPr bwMode="auto">
          <a:xfrm flipH="1">
            <a:off x="64770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29" name="Line 26"/>
          <p:cNvSpPr>
            <a:spLocks noChangeShapeType="1"/>
          </p:cNvSpPr>
          <p:nvPr/>
        </p:nvSpPr>
        <p:spPr bwMode="auto">
          <a:xfrm flipH="1">
            <a:off x="57150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30" name="Line 27"/>
          <p:cNvSpPr>
            <a:spLocks noChangeShapeType="1"/>
          </p:cNvSpPr>
          <p:nvPr/>
        </p:nvSpPr>
        <p:spPr bwMode="auto">
          <a:xfrm flipH="1">
            <a:off x="52578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31" name="Line 28"/>
          <p:cNvSpPr>
            <a:spLocks noChangeShapeType="1"/>
          </p:cNvSpPr>
          <p:nvPr/>
        </p:nvSpPr>
        <p:spPr bwMode="auto">
          <a:xfrm flipH="1">
            <a:off x="60960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32" name="Text Box 29"/>
          <p:cNvSpPr txBox="1">
            <a:spLocks noChangeArrowheads="1"/>
          </p:cNvSpPr>
          <p:nvPr/>
        </p:nvSpPr>
        <p:spPr bwMode="auto">
          <a:xfrm>
            <a:off x="212725" y="1676400"/>
            <a:ext cx="145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Sea Surface</a:t>
            </a:r>
          </a:p>
        </p:txBody>
      </p:sp>
      <p:sp>
        <p:nvSpPr>
          <p:cNvPr id="21533" name="Text Box 30"/>
          <p:cNvSpPr txBox="1">
            <a:spLocks noChangeArrowheads="1"/>
          </p:cNvSpPr>
          <p:nvPr/>
        </p:nvSpPr>
        <p:spPr bwMode="auto">
          <a:xfrm>
            <a:off x="304800" y="3546475"/>
            <a:ext cx="76200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100m</a:t>
            </a:r>
          </a:p>
        </p:txBody>
      </p:sp>
      <p:sp>
        <p:nvSpPr>
          <p:cNvPr id="21534" name="TextBox 1"/>
          <p:cNvSpPr txBox="1">
            <a:spLocks noChangeArrowheads="1"/>
          </p:cNvSpPr>
          <p:nvPr/>
        </p:nvSpPr>
        <p:spPr bwMode="auto">
          <a:xfrm>
            <a:off x="3429000" y="2438400"/>
            <a:ext cx="7826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4000" b="1">
                <a:solidFill>
                  <a:srgbClr val="C00000"/>
                </a:solidFill>
              </a:rPr>
              <a:t>Fe</a:t>
            </a:r>
          </a:p>
        </p:txBody>
      </p:sp>
      <p:sp>
        <p:nvSpPr>
          <p:cNvPr id="21535" name="TextBox 2"/>
          <p:cNvSpPr txBox="1">
            <a:spLocks noChangeArrowheads="1"/>
          </p:cNvSpPr>
          <p:nvPr/>
        </p:nvSpPr>
        <p:spPr bwMode="auto">
          <a:xfrm>
            <a:off x="1752600" y="2971800"/>
            <a:ext cx="43846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a:solidFill>
                  <a:schemeClr val="bg1"/>
                </a:solidFill>
              </a:rPr>
              <a:t>CO</a:t>
            </a:r>
            <a:r>
              <a:rPr lang="en-US" sz="2800" baseline="-25000">
                <a:solidFill>
                  <a:schemeClr val="bg1"/>
                </a:solidFill>
              </a:rPr>
              <a:t>2</a:t>
            </a:r>
            <a:r>
              <a:rPr lang="en-US" sz="2800">
                <a:solidFill>
                  <a:schemeClr val="bg1"/>
                </a:solidFill>
              </a:rPr>
              <a:t> + H</a:t>
            </a:r>
            <a:r>
              <a:rPr lang="en-US" sz="2800" baseline="-25000">
                <a:solidFill>
                  <a:schemeClr val="bg1"/>
                </a:solidFill>
              </a:rPr>
              <a:t>2</a:t>
            </a:r>
            <a:r>
              <a:rPr lang="en-US" sz="2800">
                <a:solidFill>
                  <a:schemeClr val="bg1"/>
                </a:solidFill>
              </a:rPr>
              <a:t>O      CH</a:t>
            </a:r>
            <a:r>
              <a:rPr lang="en-US" sz="2800" baseline="-25000">
                <a:solidFill>
                  <a:schemeClr val="bg1"/>
                </a:solidFill>
              </a:rPr>
              <a:t>2</a:t>
            </a:r>
            <a:r>
              <a:rPr lang="en-US" sz="2800">
                <a:solidFill>
                  <a:schemeClr val="bg1"/>
                </a:solidFill>
              </a:rPr>
              <a:t>O + O</a:t>
            </a:r>
            <a:r>
              <a:rPr lang="en-US" sz="2800" baseline="-25000">
                <a:solidFill>
                  <a:schemeClr val="bg1"/>
                </a:solidFill>
              </a:rPr>
              <a:t>2</a:t>
            </a:r>
            <a:r>
              <a:rPr lang="en-US" sz="2800">
                <a:solidFill>
                  <a:schemeClr val="bg1"/>
                </a:solidFill>
              </a:rPr>
              <a:t> </a:t>
            </a:r>
          </a:p>
        </p:txBody>
      </p:sp>
      <p:cxnSp>
        <p:nvCxnSpPr>
          <p:cNvPr id="5" name="Straight Arrow Connector 4"/>
          <p:cNvCxnSpPr/>
          <p:nvPr/>
        </p:nvCxnSpPr>
        <p:spPr>
          <a:xfrm>
            <a:off x="3657600" y="3233738"/>
            <a:ext cx="457200" cy="0"/>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998901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2400"/>
            <a:ext cx="9118020" cy="990600"/>
          </a:xfrm>
        </p:spPr>
        <p:txBody>
          <a:bodyPr/>
          <a:lstStyle/>
          <a:p>
            <a:r>
              <a:rPr lang="en-US" sz="3600" dirty="0" smtClean="0"/>
              <a:t>Iron Supply and Demand in the Ross Sea</a:t>
            </a:r>
            <a:endParaRPr lang="en-US" sz="3600" dirty="0"/>
          </a:p>
        </p:txBody>
      </p:sp>
      <p:grpSp>
        <p:nvGrpSpPr>
          <p:cNvPr id="4" name="Group 3"/>
          <p:cNvGrpSpPr/>
          <p:nvPr/>
        </p:nvGrpSpPr>
        <p:grpSpPr>
          <a:xfrm>
            <a:off x="0" y="1319151"/>
            <a:ext cx="9118020" cy="4548249"/>
            <a:chOff x="0" y="914399"/>
            <a:chExt cx="9118020" cy="4548249"/>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 r="13553" b="23475"/>
            <a:stretch/>
          </p:blipFill>
          <p:spPr bwMode="auto">
            <a:xfrm>
              <a:off x="0" y="914399"/>
              <a:ext cx="9118020" cy="45482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a:spLocks noChangeAspect="1"/>
            </p:cNvSpPr>
            <p:nvPr/>
          </p:nvSpPr>
          <p:spPr>
            <a:xfrm>
              <a:off x="7239000" y="3352800"/>
              <a:ext cx="1600200" cy="533400"/>
            </a:xfrm>
            <a:prstGeom prst="rect">
              <a:avLst/>
            </a:prstGeom>
            <a:noFill/>
            <a:ln w="63500">
              <a:solidFill>
                <a:srgbClr val="211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Rectangle 5"/>
            <p:cNvSpPr>
              <a:spLocks noChangeAspect="1"/>
            </p:cNvSpPr>
            <p:nvPr/>
          </p:nvSpPr>
          <p:spPr>
            <a:xfrm>
              <a:off x="7239000" y="4800600"/>
              <a:ext cx="1600200" cy="533400"/>
            </a:xfrm>
            <a:prstGeom prst="rect">
              <a:avLst/>
            </a:prstGeom>
            <a:noFill/>
            <a:ln w="63500">
              <a:solidFill>
                <a:srgbClr val="211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
        <p:nvSpPr>
          <p:cNvPr id="5" name="TextBox 4"/>
          <p:cNvSpPr txBox="1"/>
          <p:nvPr/>
        </p:nvSpPr>
        <p:spPr>
          <a:xfrm>
            <a:off x="7330683" y="6477000"/>
            <a:ext cx="1813317" cy="369332"/>
          </a:xfrm>
          <a:prstGeom prst="rect">
            <a:avLst/>
          </a:prstGeom>
          <a:noFill/>
        </p:spPr>
        <p:txBody>
          <a:bodyPr wrap="none" rtlCol="0">
            <a:spAutoFit/>
          </a:bodyPr>
          <a:lstStyle/>
          <a:p>
            <a:r>
              <a:rPr lang="en-US" dirty="0" err="1" smtClean="0"/>
              <a:t>McG</a:t>
            </a:r>
            <a:r>
              <a:rPr lang="en-US" dirty="0" smtClean="0"/>
              <a:t> et al. 2015</a:t>
            </a:r>
            <a:endParaRPr lang="en-US" dirty="0"/>
          </a:p>
        </p:txBody>
      </p:sp>
    </p:spTree>
    <p:extLst>
      <p:ext uri="{BB962C8B-B14F-4D97-AF65-F5344CB8AC3E}">
        <p14:creationId xmlns:p14="http://schemas.microsoft.com/office/powerpoint/2010/main" val="49286399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011734"/>
            <a:ext cx="9144000" cy="5693866"/>
          </a:xfrm>
          <a:prstGeom prst="rect">
            <a:avLst/>
          </a:prstGeom>
          <a:noFill/>
        </p:spPr>
        <p:txBody>
          <a:bodyPr wrap="square" rtlCol="0">
            <a:spAutoFit/>
          </a:bodyPr>
          <a:lstStyle/>
          <a:p>
            <a:r>
              <a:rPr lang="en-US" sz="2800" dirty="0" smtClean="0">
                <a:solidFill>
                  <a:srgbClr val="000000"/>
                </a:solidFill>
              </a:rPr>
              <a:t>Ross Sea iron supply and demand are in approximate balance</a:t>
            </a:r>
          </a:p>
          <a:p>
            <a:endParaRPr lang="en-US" sz="2800" dirty="0">
              <a:solidFill>
                <a:srgbClr val="000000"/>
              </a:solidFill>
            </a:endParaRPr>
          </a:p>
          <a:p>
            <a:r>
              <a:rPr lang="en-US" sz="2800" dirty="0" smtClean="0">
                <a:solidFill>
                  <a:srgbClr val="000000"/>
                </a:solidFill>
              </a:rPr>
              <a:t>Winter reserve, sea ice are the largest sources (80%)</a:t>
            </a:r>
          </a:p>
          <a:p>
            <a:r>
              <a:rPr lang="en-US" sz="2800" dirty="0">
                <a:solidFill>
                  <a:srgbClr val="000000"/>
                </a:solidFill>
              </a:rPr>
              <a:t>	</a:t>
            </a:r>
            <a:r>
              <a:rPr lang="en-US" sz="2800" dirty="0" smtClean="0">
                <a:solidFill>
                  <a:srgbClr val="000000"/>
                </a:solidFill>
              </a:rPr>
              <a:t>Benthos plays a large role in winter reserve</a:t>
            </a:r>
          </a:p>
          <a:p>
            <a:endParaRPr lang="en-US" sz="2800" dirty="0">
              <a:solidFill>
                <a:srgbClr val="000000"/>
              </a:solidFill>
            </a:endParaRPr>
          </a:p>
          <a:p>
            <a:r>
              <a:rPr lang="en-US" sz="2800" dirty="0" smtClean="0">
                <a:solidFill>
                  <a:srgbClr val="000000"/>
                </a:solidFill>
              </a:rPr>
              <a:t>MCDW also a significant contributor (20%)</a:t>
            </a:r>
          </a:p>
          <a:p>
            <a:endParaRPr lang="en-US" sz="2800" dirty="0">
              <a:solidFill>
                <a:srgbClr val="000000"/>
              </a:solidFill>
            </a:endParaRPr>
          </a:p>
          <a:p>
            <a:r>
              <a:rPr lang="en-US" sz="2800" dirty="0" smtClean="0">
                <a:solidFill>
                  <a:srgbClr val="000000"/>
                </a:solidFill>
              </a:rPr>
              <a:t>Glacial ice input negligible </a:t>
            </a:r>
          </a:p>
          <a:p>
            <a:r>
              <a:rPr lang="en-US" sz="2800" dirty="0">
                <a:solidFill>
                  <a:srgbClr val="000000"/>
                </a:solidFill>
              </a:rPr>
              <a:t>	</a:t>
            </a:r>
            <a:r>
              <a:rPr lang="en-US" sz="2800" dirty="0" smtClean="0">
                <a:solidFill>
                  <a:srgbClr val="000000"/>
                </a:solidFill>
              </a:rPr>
              <a:t>(c.f. Amundsen Sea, Pine Island Glacier)</a:t>
            </a:r>
          </a:p>
          <a:p>
            <a:endParaRPr lang="en-US" sz="2800" dirty="0">
              <a:solidFill>
                <a:srgbClr val="000000"/>
              </a:solidFill>
            </a:endParaRPr>
          </a:p>
          <a:p>
            <a:r>
              <a:rPr lang="en-US" sz="2800" dirty="0" smtClean="0">
                <a:solidFill>
                  <a:srgbClr val="000000"/>
                </a:solidFill>
              </a:rPr>
              <a:t>Heterogeneity in iron supply processes along the Antarctic continental margin</a:t>
            </a:r>
            <a:endParaRPr lang="en-US" sz="2800" dirty="0">
              <a:solidFill>
                <a:srgbClr val="000000"/>
              </a:solidFill>
            </a:endParaRPr>
          </a:p>
        </p:txBody>
      </p:sp>
      <p:sp>
        <p:nvSpPr>
          <p:cNvPr id="3" name="Title 2"/>
          <p:cNvSpPr>
            <a:spLocks noGrp="1"/>
          </p:cNvSpPr>
          <p:nvPr>
            <p:ph type="title" idx="4294967295"/>
          </p:nvPr>
        </p:nvSpPr>
        <p:spPr>
          <a:xfrm>
            <a:off x="457200" y="-76200"/>
            <a:ext cx="8229600" cy="1143000"/>
          </a:xfrm>
        </p:spPr>
        <p:txBody>
          <a:bodyPr/>
          <a:lstStyle/>
          <a:p>
            <a:r>
              <a:rPr lang="en-US" sz="3600" dirty="0" smtClean="0"/>
              <a:t>Conclusions</a:t>
            </a:r>
            <a:endParaRPr lang="en-US" sz="3600" dirty="0"/>
          </a:p>
        </p:txBody>
      </p:sp>
    </p:spTree>
    <p:extLst>
      <p:ext uri="{BB962C8B-B14F-4D97-AF65-F5344CB8AC3E}">
        <p14:creationId xmlns:p14="http://schemas.microsoft.com/office/powerpoint/2010/main" val="395857363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50000"/>
          <a:stretch/>
        </p:blipFill>
        <p:spPr bwMode="auto">
          <a:xfrm>
            <a:off x="1066800" y="1550074"/>
            <a:ext cx="6949440" cy="40887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530" name="Rectangle 2"/>
          <p:cNvSpPr>
            <a:spLocks noGrp="1" noChangeArrowheads="1"/>
          </p:cNvSpPr>
          <p:nvPr>
            <p:ph type="title" idx="4294967295"/>
          </p:nvPr>
        </p:nvSpPr>
        <p:spPr>
          <a:xfrm>
            <a:off x="0" y="152400"/>
            <a:ext cx="9144000" cy="1143000"/>
          </a:xfrm>
        </p:spPr>
        <p:txBody>
          <a:bodyPr/>
          <a:lstStyle/>
          <a:p>
            <a:pPr eaLnBrk="1" hangingPunct="1"/>
            <a:r>
              <a:rPr lang="en-US" sz="3600" dirty="0" smtClean="0"/>
              <a:t>Southern Ocean Productivity</a:t>
            </a:r>
          </a:p>
        </p:txBody>
      </p:sp>
      <p:sp>
        <p:nvSpPr>
          <p:cNvPr id="4" name="TextBox 3"/>
          <p:cNvSpPr txBox="1"/>
          <p:nvPr/>
        </p:nvSpPr>
        <p:spPr>
          <a:xfrm>
            <a:off x="5983243" y="4495800"/>
            <a:ext cx="1941557" cy="369332"/>
          </a:xfrm>
          <a:prstGeom prst="rect">
            <a:avLst/>
          </a:prstGeom>
          <a:noFill/>
        </p:spPr>
        <p:txBody>
          <a:bodyPr wrap="none" rtlCol="0">
            <a:spAutoFit/>
          </a:bodyPr>
          <a:lstStyle/>
          <a:p>
            <a:r>
              <a:rPr lang="en-US" dirty="0" smtClean="0">
                <a:solidFill>
                  <a:schemeClr val="bg1"/>
                </a:solidFill>
              </a:rPr>
              <a:t>Arrigo et al. 2008</a:t>
            </a:r>
            <a:endParaRPr lang="en-US" dirty="0">
              <a:solidFill>
                <a:schemeClr val="bg1"/>
              </a:solidFill>
            </a:endParaRPr>
          </a:p>
        </p:txBody>
      </p:sp>
      <p:sp>
        <p:nvSpPr>
          <p:cNvPr id="2" name="TextBox 1"/>
          <p:cNvSpPr txBox="1"/>
          <p:nvPr/>
        </p:nvSpPr>
        <p:spPr>
          <a:xfrm>
            <a:off x="1219200" y="1626274"/>
            <a:ext cx="5133136" cy="400110"/>
          </a:xfrm>
          <a:prstGeom prst="rect">
            <a:avLst/>
          </a:prstGeom>
          <a:noFill/>
        </p:spPr>
        <p:txBody>
          <a:bodyPr wrap="none" rtlCol="0">
            <a:spAutoFit/>
          </a:bodyPr>
          <a:lstStyle/>
          <a:p>
            <a:r>
              <a:rPr lang="en-US" sz="2000" dirty="0" smtClean="0">
                <a:solidFill>
                  <a:schemeClr val="bg1"/>
                </a:solidFill>
              </a:rPr>
              <a:t>Primary Production                  Chlorophyll </a:t>
            </a:r>
            <a:r>
              <a:rPr lang="en-US" sz="2000" i="1" dirty="0" smtClean="0">
                <a:solidFill>
                  <a:schemeClr val="bg1"/>
                </a:solidFill>
              </a:rPr>
              <a:t>a</a:t>
            </a:r>
          </a:p>
        </p:txBody>
      </p:sp>
      <p:sp>
        <p:nvSpPr>
          <p:cNvPr id="8" name="Rectangle 7"/>
          <p:cNvSpPr/>
          <p:nvPr/>
        </p:nvSpPr>
        <p:spPr>
          <a:xfrm rot="1680000">
            <a:off x="6009603" y="3699755"/>
            <a:ext cx="471107" cy="312777"/>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Tree>
    <p:extLst>
      <p:ext uri="{BB962C8B-B14F-4D97-AF65-F5344CB8AC3E}">
        <p14:creationId xmlns:p14="http://schemas.microsoft.com/office/powerpoint/2010/main" val="278616646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r>
              <a:rPr lang="en-US" dirty="0" smtClean="0"/>
              <a:t>End</a:t>
            </a:r>
            <a:endParaRPr lang="en-US" dirty="0"/>
          </a:p>
        </p:txBody>
      </p:sp>
    </p:spTree>
    <p:extLst>
      <p:ext uri="{BB962C8B-B14F-4D97-AF65-F5344CB8AC3E}">
        <p14:creationId xmlns:p14="http://schemas.microsoft.com/office/powerpoint/2010/main" val="76112515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50000"/>
          <a:stretch/>
        </p:blipFill>
        <p:spPr bwMode="auto">
          <a:xfrm>
            <a:off x="1066800" y="457200"/>
            <a:ext cx="6949440" cy="40887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530" name="Rectangle 2"/>
          <p:cNvSpPr>
            <a:spLocks noGrp="1" noChangeArrowheads="1"/>
          </p:cNvSpPr>
          <p:nvPr>
            <p:ph type="title" idx="4294967295"/>
          </p:nvPr>
        </p:nvSpPr>
        <p:spPr>
          <a:xfrm>
            <a:off x="0" y="-304800"/>
            <a:ext cx="9144000" cy="1143000"/>
          </a:xfrm>
        </p:spPr>
        <p:txBody>
          <a:bodyPr/>
          <a:lstStyle/>
          <a:p>
            <a:pPr eaLnBrk="1" hangingPunct="1"/>
            <a:r>
              <a:rPr lang="en-US" sz="3600" dirty="0" smtClean="0"/>
              <a:t>Southern Ocean Productivity</a:t>
            </a:r>
          </a:p>
        </p:txBody>
      </p:sp>
      <p:sp>
        <p:nvSpPr>
          <p:cNvPr id="22531" name="Text Box 3"/>
          <p:cNvSpPr txBox="1">
            <a:spLocks noChangeArrowheads="1"/>
          </p:cNvSpPr>
          <p:nvPr/>
        </p:nvSpPr>
        <p:spPr bwMode="auto">
          <a:xfrm>
            <a:off x="1" y="4611231"/>
            <a:ext cx="9144000"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dirty="0" smtClean="0"/>
              <a:t>SO mediates glacial-interglacial changes </a:t>
            </a:r>
            <a:r>
              <a:rPr lang="en-US" sz="2000" dirty="0"/>
              <a:t>in atmospheric CO</a:t>
            </a:r>
            <a:r>
              <a:rPr lang="en-US" sz="2000" baseline="-25000" dirty="0"/>
              <a:t>2</a:t>
            </a:r>
            <a:r>
              <a:rPr lang="en-US" sz="2000" dirty="0"/>
              <a:t> </a:t>
            </a:r>
            <a:endParaRPr lang="en-US" sz="2000" dirty="0" smtClean="0"/>
          </a:p>
          <a:p>
            <a:pPr eaLnBrk="1" hangingPunct="1"/>
            <a:endParaRPr lang="en-US" sz="2000" dirty="0" smtClean="0"/>
          </a:p>
          <a:p>
            <a:pPr eaLnBrk="1" hangingPunct="1"/>
            <a:r>
              <a:rPr lang="en-US" sz="2000" dirty="0" smtClean="0"/>
              <a:t>Future </a:t>
            </a:r>
            <a:r>
              <a:rPr lang="en-US" sz="2000" dirty="0"/>
              <a:t>warming may impact </a:t>
            </a:r>
            <a:r>
              <a:rPr lang="en-US" sz="2000" dirty="0" smtClean="0"/>
              <a:t>SO productivity </a:t>
            </a:r>
            <a:r>
              <a:rPr lang="en-US" sz="2000" dirty="0"/>
              <a:t>due to changes in </a:t>
            </a:r>
            <a:endParaRPr lang="en-US" sz="2000" dirty="0" smtClean="0"/>
          </a:p>
          <a:p>
            <a:pPr eaLnBrk="1" hangingPunct="1"/>
            <a:r>
              <a:rPr lang="en-US" sz="2000" dirty="0" smtClean="0"/>
              <a:t>stratification</a:t>
            </a:r>
            <a:r>
              <a:rPr lang="en-US" sz="2000" dirty="0"/>
              <a:t>, </a:t>
            </a:r>
            <a:r>
              <a:rPr lang="en-US" sz="2000" dirty="0" smtClean="0"/>
              <a:t>ice cover, </a:t>
            </a:r>
            <a:r>
              <a:rPr lang="en-US" sz="2000" dirty="0"/>
              <a:t>and </a:t>
            </a:r>
            <a:r>
              <a:rPr lang="en-US" sz="2000" dirty="0" smtClean="0"/>
              <a:t>dust (Fe) </a:t>
            </a:r>
            <a:r>
              <a:rPr lang="en-US" sz="2000" dirty="0"/>
              <a:t>deposition</a:t>
            </a:r>
          </a:p>
          <a:p>
            <a:pPr eaLnBrk="1" hangingPunct="1"/>
            <a:endParaRPr lang="en-US" sz="2000" dirty="0" smtClean="0"/>
          </a:p>
          <a:p>
            <a:pPr eaLnBrk="1" hangingPunct="1"/>
            <a:r>
              <a:rPr lang="en-US" sz="2000" dirty="0" smtClean="0"/>
              <a:t>Goal: understand feedbacks </a:t>
            </a:r>
            <a:r>
              <a:rPr lang="en-US" sz="2000" dirty="0"/>
              <a:t>between physical </a:t>
            </a:r>
            <a:r>
              <a:rPr lang="en-US" sz="2000" dirty="0" smtClean="0"/>
              <a:t>forcing, productivity</a:t>
            </a:r>
            <a:r>
              <a:rPr lang="en-US" sz="2000" dirty="0"/>
              <a:t>, and the biological </a:t>
            </a:r>
            <a:r>
              <a:rPr lang="en-US" sz="2000" dirty="0" smtClean="0"/>
              <a:t>pump.</a:t>
            </a:r>
            <a:endParaRPr lang="en-US" sz="2000" dirty="0"/>
          </a:p>
        </p:txBody>
      </p:sp>
      <p:sp>
        <p:nvSpPr>
          <p:cNvPr id="4" name="TextBox 3"/>
          <p:cNvSpPr txBox="1"/>
          <p:nvPr/>
        </p:nvSpPr>
        <p:spPr>
          <a:xfrm>
            <a:off x="5983243" y="3505200"/>
            <a:ext cx="1941557" cy="369332"/>
          </a:xfrm>
          <a:prstGeom prst="rect">
            <a:avLst/>
          </a:prstGeom>
          <a:noFill/>
        </p:spPr>
        <p:txBody>
          <a:bodyPr wrap="none" rtlCol="0">
            <a:spAutoFit/>
          </a:bodyPr>
          <a:lstStyle/>
          <a:p>
            <a:r>
              <a:rPr lang="en-US" dirty="0" smtClean="0">
                <a:solidFill>
                  <a:schemeClr val="bg1"/>
                </a:solidFill>
              </a:rPr>
              <a:t>Arrigo et al. 2008</a:t>
            </a:r>
            <a:endParaRPr lang="en-US" dirty="0">
              <a:solidFill>
                <a:schemeClr val="bg1"/>
              </a:solidFill>
            </a:endParaRPr>
          </a:p>
        </p:txBody>
      </p:sp>
      <p:sp>
        <p:nvSpPr>
          <p:cNvPr id="2" name="TextBox 1"/>
          <p:cNvSpPr txBox="1"/>
          <p:nvPr/>
        </p:nvSpPr>
        <p:spPr>
          <a:xfrm>
            <a:off x="1219200" y="533400"/>
            <a:ext cx="5133136" cy="400110"/>
          </a:xfrm>
          <a:prstGeom prst="rect">
            <a:avLst/>
          </a:prstGeom>
          <a:noFill/>
        </p:spPr>
        <p:txBody>
          <a:bodyPr wrap="none" rtlCol="0">
            <a:spAutoFit/>
          </a:bodyPr>
          <a:lstStyle/>
          <a:p>
            <a:r>
              <a:rPr lang="en-US" sz="2000" dirty="0" smtClean="0">
                <a:solidFill>
                  <a:schemeClr val="bg1"/>
                </a:solidFill>
              </a:rPr>
              <a:t>Primary Production                  Chlorophyll </a:t>
            </a:r>
            <a:r>
              <a:rPr lang="en-US" sz="2000" i="1" dirty="0" smtClean="0">
                <a:solidFill>
                  <a:schemeClr val="bg1"/>
                </a:solidFill>
              </a:rPr>
              <a:t>a</a:t>
            </a:r>
          </a:p>
        </p:txBody>
      </p:sp>
      <p:sp>
        <p:nvSpPr>
          <p:cNvPr id="8" name="Rectangle 7"/>
          <p:cNvSpPr/>
          <p:nvPr/>
        </p:nvSpPr>
        <p:spPr>
          <a:xfrm rot="1680000">
            <a:off x="6009603" y="2606881"/>
            <a:ext cx="471107" cy="312777"/>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Tree>
    <p:extLst>
      <p:ext uri="{BB962C8B-B14F-4D97-AF65-F5344CB8AC3E}">
        <p14:creationId xmlns:p14="http://schemas.microsoft.com/office/powerpoint/2010/main" val="2946264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5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34508"/>
          <a:stretch/>
        </p:blipFill>
        <p:spPr bwMode="auto">
          <a:xfrm>
            <a:off x="0" y="1981200"/>
            <a:ext cx="2601913" cy="347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555" name="Rectangle 5"/>
          <p:cNvSpPr>
            <a:spLocks noGrp="1" noChangeArrowheads="1"/>
          </p:cNvSpPr>
          <p:nvPr>
            <p:ph type="title" idx="4294967295"/>
          </p:nvPr>
        </p:nvSpPr>
        <p:spPr>
          <a:xfrm>
            <a:off x="0" y="0"/>
            <a:ext cx="9144000" cy="1249363"/>
          </a:xfrm>
        </p:spPr>
        <p:txBody>
          <a:bodyPr/>
          <a:lstStyle/>
          <a:p>
            <a:pPr eaLnBrk="1" hangingPunct="1"/>
            <a:r>
              <a:rPr lang="en-US" sz="3200" dirty="0" smtClean="0"/>
              <a:t>Antarctic continental shelves are among the most productive regions of the Southern Ocean</a:t>
            </a:r>
          </a:p>
        </p:txBody>
      </p:sp>
      <p:sp>
        <p:nvSpPr>
          <p:cNvPr id="23556" name="Text Box 6"/>
          <p:cNvSpPr txBox="1">
            <a:spLocks noChangeArrowheads="1"/>
          </p:cNvSpPr>
          <p:nvPr/>
        </p:nvSpPr>
        <p:spPr bwMode="auto">
          <a:xfrm>
            <a:off x="1392127" y="1296838"/>
            <a:ext cx="638027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dirty="0"/>
              <a:t>Summertime </a:t>
            </a:r>
            <a:r>
              <a:rPr lang="en-US" sz="2000" dirty="0" smtClean="0"/>
              <a:t>polynya: </a:t>
            </a:r>
            <a:r>
              <a:rPr lang="en-US" sz="2000" i="1" dirty="0" err="1" smtClean="0"/>
              <a:t>Phaeocystis</a:t>
            </a:r>
            <a:r>
              <a:rPr lang="en-US" sz="2000" i="1" dirty="0" smtClean="0"/>
              <a:t> </a:t>
            </a:r>
            <a:r>
              <a:rPr lang="en-US" sz="2000" i="1" dirty="0" err="1" smtClean="0"/>
              <a:t>antarctica</a:t>
            </a:r>
            <a:r>
              <a:rPr lang="en-US" sz="2000" i="1" dirty="0" smtClean="0"/>
              <a:t>, </a:t>
            </a:r>
            <a:r>
              <a:rPr lang="en-US" sz="2000" dirty="0" smtClean="0"/>
              <a:t>Diatoms</a:t>
            </a:r>
            <a:endParaRPr lang="en-US" sz="2000" dirty="0"/>
          </a:p>
        </p:txBody>
      </p:sp>
      <p:grpSp>
        <p:nvGrpSpPr>
          <p:cNvPr id="2" name="Group 1"/>
          <p:cNvGrpSpPr/>
          <p:nvPr/>
        </p:nvGrpSpPr>
        <p:grpSpPr>
          <a:xfrm>
            <a:off x="2667000" y="2362200"/>
            <a:ext cx="6399213" cy="2676525"/>
            <a:chOff x="2667000" y="3900488"/>
            <a:chExt cx="6399213" cy="2676525"/>
          </a:xfrm>
        </p:grpSpPr>
        <p:pic>
          <p:nvPicPr>
            <p:cNvPr id="2355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4198938"/>
              <a:ext cx="6399213" cy="237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558" name="Text Box 8"/>
            <p:cNvSpPr txBox="1">
              <a:spLocks noChangeArrowheads="1"/>
            </p:cNvSpPr>
            <p:nvPr/>
          </p:nvSpPr>
          <p:spPr bwMode="auto">
            <a:xfrm>
              <a:off x="3219450" y="3900488"/>
              <a:ext cx="5619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Polynya area           Chlorophyll     Primary Production</a:t>
              </a:r>
            </a:p>
          </p:txBody>
        </p:sp>
      </p:grpSp>
      <p:sp>
        <p:nvSpPr>
          <p:cNvPr id="7" name="Text Box 6"/>
          <p:cNvSpPr txBox="1">
            <a:spLocks noChangeArrowheads="1"/>
          </p:cNvSpPr>
          <p:nvPr/>
        </p:nvSpPr>
        <p:spPr bwMode="auto">
          <a:xfrm>
            <a:off x="3124200" y="5410200"/>
            <a:ext cx="5697394"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dirty="0" smtClean="0"/>
              <a:t>Fe </a:t>
            </a:r>
            <a:r>
              <a:rPr lang="en-US" sz="2000" dirty="0"/>
              <a:t>regulation</a:t>
            </a:r>
          </a:p>
          <a:p>
            <a:pPr eaLnBrk="1" hangingPunct="1"/>
            <a:r>
              <a:rPr lang="en-US" sz="2000" dirty="0"/>
              <a:t>	</a:t>
            </a:r>
            <a:r>
              <a:rPr lang="en-US" sz="2000" dirty="0" smtClean="0"/>
              <a:t>Macronutrients </a:t>
            </a:r>
            <a:r>
              <a:rPr lang="en-US" sz="2000" dirty="0"/>
              <a:t>not depleted</a:t>
            </a:r>
          </a:p>
          <a:p>
            <a:pPr eaLnBrk="1" hangingPunct="1"/>
            <a:r>
              <a:rPr lang="en-US" sz="2000" dirty="0"/>
              <a:t>	</a:t>
            </a:r>
            <a:r>
              <a:rPr lang="en-US" sz="2000" dirty="0" smtClean="0"/>
              <a:t>Fe addition experiments </a:t>
            </a:r>
            <a:r>
              <a:rPr lang="en-US" sz="1600" dirty="0" smtClean="0"/>
              <a:t>(Martin et al., 1990)</a:t>
            </a:r>
          </a:p>
          <a:p>
            <a:pPr eaLnBrk="1" hangingPunct="1"/>
            <a:r>
              <a:rPr lang="en-US" sz="2000" dirty="0"/>
              <a:t>	L</a:t>
            </a:r>
            <a:r>
              <a:rPr lang="en-US" sz="2000" dirty="0" smtClean="0"/>
              <a:t>ow </a:t>
            </a:r>
            <a:r>
              <a:rPr lang="en-US" sz="2000" dirty="0"/>
              <a:t>grazing pressure </a:t>
            </a:r>
            <a:r>
              <a:rPr lang="en-US" sz="1600" dirty="0" smtClean="0"/>
              <a:t>(Caron et </a:t>
            </a:r>
            <a:r>
              <a:rPr lang="en-US" sz="1600" dirty="0"/>
              <a:t>al., </a:t>
            </a:r>
            <a:r>
              <a:rPr lang="en-US" sz="1600" dirty="0" smtClean="0"/>
              <a:t>2000)</a:t>
            </a:r>
            <a:endParaRPr lang="en-US" sz="1600" dirty="0"/>
          </a:p>
        </p:txBody>
      </p:sp>
    </p:spTree>
    <p:extLst>
      <p:ext uri="{BB962C8B-B14F-4D97-AF65-F5344CB8AC3E}">
        <p14:creationId xmlns:p14="http://schemas.microsoft.com/office/powerpoint/2010/main" val="18532990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81000"/>
            <a:ext cx="9144000" cy="1295400"/>
          </a:xfrm>
        </p:spPr>
        <p:txBody>
          <a:bodyPr/>
          <a:lstStyle/>
          <a:p>
            <a:r>
              <a:rPr lang="en-US" sz="3600" dirty="0" smtClean="0"/>
              <a:t>SSMI/S Ice coverage 9/1/11 – 2/5/12</a:t>
            </a:r>
            <a:endParaRPr lang="en-US" sz="3600" dirty="0"/>
          </a:p>
        </p:txBody>
      </p:sp>
      <p:pic>
        <p:nvPicPr>
          <p:cNvPr id="3" name="s6250b.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81000" y="838200"/>
            <a:ext cx="7924800" cy="5943600"/>
          </a:xfrm>
          <a:prstGeom prst="rect">
            <a:avLst/>
          </a:prstGeom>
        </p:spPr>
      </p:pic>
      <p:sp>
        <p:nvSpPr>
          <p:cNvPr id="4" name="TextBox 3"/>
          <p:cNvSpPr txBox="1"/>
          <p:nvPr/>
        </p:nvSpPr>
        <p:spPr>
          <a:xfrm>
            <a:off x="1905000" y="457200"/>
            <a:ext cx="5519524" cy="369332"/>
          </a:xfrm>
          <a:prstGeom prst="rect">
            <a:avLst/>
          </a:prstGeom>
          <a:noFill/>
        </p:spPr>
        <p:txBody>
          <a:bodyPr wrap="none" rtlCol="0">
            <a:spAutoFit/>
          </a:bodyPr>
          <a:lstStyle/>
          <a:p>
            <a:r>
              <a:rPr lang="en-US" dirty="0"/>
              <a:t>http://www.iup.uni-bremen.de:8084/ssmis/index.html</a:t>
            </a:r>
          </a:p>
        </p:txBody>
      </p:sp>
    </p:spTree>
    <p:extLst>
      <p:ext uri="{BB962C8B-B14F-4D97-AF65-F5344CB8AC3E}">
        <p14:creationId xmlns:p14="http://schemas.microsoft.com/office/powerpoint/2010/main" val="19085704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Rectangle 2"/>
          <p:cNvSpPr>
            <a:spLocks noChangeArrowheads="1"/>
          </p:cNvSpPr>
          <p:nvPr/>
        </p:nvSpPr>
        <p:spPr bwMode="auto">
          <a:xfrm>
            <a:off x="6477000" y="6172200"/>
            <a:ext cx="21034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0" smtClean="0">
                <a:solidFill>
                  <a:srgbClr val="0051F2"/>
                </a:solidFill>
                <a:latin typeface="Comic Sans MS" pitchFamily="66" charset="0"/>
              </a:rPr>
              <a:t>Smith et al., 2012</a:t>
            </a:r>
          </a:p>
        </p:txBody>
      </p:sp>
      <p:grpSp>
        <p:nvGrpSpPr>
          <p:cNvPr id="4" name="Group 3"/>
          <p:cNvGrpSpPr/>
          <p:nvPr/>
        </p:nvGrpSpPr>
        <p:grpSpPr>
          <a:xfrm>
            <a:off x="336550" y="990600"/>
            <a:ext cx="8466138" cy="5029200"/>
            <a:chOff x="336550" y="228600"/>
            <a:chExt cx="8466138" cy="5029200"/>
          </a:xfrm>
        </p:grpSpPr>
        <p:pic>
          <p:nvPicPr>
            <p:cNvPr id="7065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6550" y="228600"/>
              <a:ext cx="8466138"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569619" y="609600"/>
              <a:ext cx="2593181" cy="228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103019" y="762000"/>
              <a:ext cx="2593181" cy="1371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itle 5"/>
          <p:cNvSpPr>
            <a:spLocks noGrp="1"/>
          </p:cNvSpPr>
          <p:nvPr>
            <p:ph type="title"/>
          </p:nvPr>
        </p:nvSpPr>
        <p:spPr>
          <a:xfrm>
            <a:off x="457200" y="152400"/>
            <a:ext cx="8229600" cy="1143000"/>
          </a:xfrm>
        </p:spPr>
        <p:txBody>
          <a:bodyPr/>
          <a:lstStyle/>
          <a:p>
            <a:r>
              <a:rPr lang="en-US" dirty="0" smtClean="0"/>
              <a:t>Ross Sea Circulation</a:t>
            </a:r>
            <a:endParaRPr lang="en-US" dirty="0"/>
          </a:p>
        </p:txBody>
      </p:sp>
    </p:spTree>
    <p:extLst>
      <p:ext uri="{BB962C8B-B14F-4D97-AF65-F5344CB8AC3E}">
        <p14:creationId xmlns:p14="http://schemas.microsoft.com/office/powerpoint/2010/main" val="10478038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123950"/>
            <a:ext cx="7324725" cy="573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867" name="Title 1"/>
          <p:cNvSpPr>
            <a:spLocks noGrp="1"/>
          </p:cNvSpPr>
          <p:nvPr>
            <p:ph type="title" idx="4294967295"/>
          </p:nvPr>
        </p:nvSpPr>
        <p:spPr>
          <a:xfrm>
            <a:off x="457200" y="152400"/>
            <a:ext cx="8229600" cy="1143000"/>
          </a:xfrm>
        </p:spPr>
        <p:txBody>
          <a:bodyPr/>
          <a:lstStyle/>
          <a:p>
            <a:r>
              <a:rPr lang="en-US" dirty="0"/>
              <a:t>W</a:t>
            </a:r>
            <a:r>
              <a:rPr lang="en-US" dirty="0" smtClean="0"/>
              <a:t>ater mass </a:t>
            </a:r>
            <a:r>
              <a:rPr lang="en-US" dirty="0"/>
              <a:t>volumes</a:t>
            </a:r>
            <a:br>
              <a:rPr lang="en-US" dirty="0"/>
            </a:br>
            <a:r>
              <a:rPr lang="en-US" sz="2400" dirty="0" smtClean="0"/>
              <a:t>Ross Sea &lt; 2000m; </a:t>
            </a:r>
            <a:r>
              <a:rPr lang="en-US" sz="2400" dirty="0" err="1" smtClean="0"/>
              <a:t>Orsi</a:t>
            </a:r>
            <a:r>
              <a:rPr lang="en-US" sz="2400" dirty="0" smtClean="0"/>
              <a:t> </a:t>
            </a:r>
            <a:r>
              <a:rPr lang="en-US" sz="2400" dirty="0"/>
              <a:t>and </a:t>
            </a:r>
            <a:r>
              <a:rPr lang="en-US" sz="2400" dirty="0" err="1"/>
              <a:t>Wiederwohl</a:t>
            </a:r>
            <a:r>
              <a:rPr lang="en-US" sz="2400" dirty="0"/>
              <a:t> (2009)</a:t>
            </a:r>
            <a:endParaRPr lang="en-US" sz="2400" dirty="0" smtClean="0"/>
          </a:p>
        </p:txBody>
      </p:sp>
      <p:sp>
        <p:nvSpPr>
          <p:cNvPr id="4" name="TextBox 1"/>
          <p:cNvSpPr txBox="1">
            <a:spLocks noChangeArrowheads="1"/>
          </p:cNvSpPr>
          <p:nvPr/>
        </p:nvSpPr>
        <p:spPr bwMode="auto">
          <a:xfrm>
            <a:off x="5484753" y="1524000"/>
            <a:ext cx="736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CDW</a:t>
            </a:r>
          </a:p>
        </p:txBody>
      </p:sp>
      <p:sp>
        <p:nvSpPr>
          <p:cNvPr id="5" name="TextBox 4"/>
          <p:cNvSpPr txBox="1">
            <a:spLocks noChangeArrowheads="1"/>
          </p:cNvSpPr>
          <p:nvPr/>
        </p:nvSpPr>
        <p:spPr bwMode="auto">
          <a:xfrm>
            <a:off x="4915739" y="4029793"/>
            <a:ext cx="9286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MCDW</a:t>
            </a:r>
          </a:p>
        </p:txBody>
      </p:sp>
      <p:sp>
        <p:nvSpPr>
          <p:cNvPr id="6" name="TextBox 5"/>
          <p:cNvSpPr txBox="1">
            <a:spLocks noChangeArrowheads="1"/>
          </p:cNvSpPr>
          <p:nvPr/>
        </p:nvSpPr>
        <p:spPr bwMode="auto">
          <a:xfrm>
            <a:off x="3581400" y="5257800"/>
            <a:ext cx="55739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smtClean="0"/>
              <a:t>LSSW                                        HSSW      </a:t>
            </a:r>
            <a:r>
              <a:rPr lang="en-US" sz="1400" dirty="0" smtClean="0"/>
              <a:t>(S=35.0, p=0)</a:t>
            </a:r>
            <a:endParaRPr lang="en-US" sz="1400" dirty="0"/>
          </a:p>
        </p:txBody>
      </p:sp>
      <p:sp>
        <p:nvSpPr>
          <p:cNvPr id="7" name="TextBox 6"/>
          <p:cNvSpPr txBox="1">
            <a:spLocks noChangeArrowheads="1"/>
          </p:cNvSpPr>
          <p:nvPr/>
        </p:nvSpPr>
        <p:spPr bwMode="auto">
          <a:xfrm>
            <a:off x="3021013" y="4583112"/>
            <a:ext cx="8651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AASW</a:t>
            </a:r>
          </a:p>
        </p:txBody>
      </p:sp>
      <p:sp>
        <p:nvSpPr>
          <p:cNvPr id="8" name="TextBox 7"/>
          <p:cNvSpPr txBox="1">
            <a:spLocks noChangeArrowheads="1"/>
          </p:cNvSpPr>
          <p:nvPr/>
        </p:nvSpPr>
        <p:spPr bwMode="auto">
          <a:xfrm>
            <a:off x="6313487" y="5649912"/>
            <a:ext cx="6207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ISW</a:t>
            </a:r>
          </a:p>
        </p:txBody>
      </p:sp>
    </p:spTree>
    <p:extLst>
      <p:ext uri="{BB962C8B-B14F-4D97-AF65-F5344CB8AC3E}">
        <p14:creationId xmlns:p14="http://schemas.microsoft.com/office/powerpoint/2010/main" val="3321194598"/>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39658</TotalTime>
  <Words>2026</Words>
  <Application>Microsoft Office PowerPoint</Application>
  <PresentationFormat>On-screen Show (4:3)</PresentationFormat>
  <Paragraphs>480</Paragraphs>
  <Slides>43</Slides>
  <Notes>37</Notes>
  <HiddenSlides>0</HiddenSlides>
  <MMClips>2</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43</vt:i4>
      </vt:variant>
    </vt:vector>
  </HeadingPairs>
  <TitlesOfParts>
    <vt:vector size="46" baseType="lpstr">
      <vt:lpstr>Default Design</vt:lpstr>
      <vt:lpstr>Office 主题</vt:lpstr>
      <vt:lpstr>Equation</vt:lpstr>
      <vt:lpstr>Processes Regulating Iron Supply at the Mesoscale</vt:lpstr>
      <vt:lpstr>PowerPoint Presentation</vt:lpstr>
      <vt:lpstr>PowerPoint Presentation</vt:lpstr>
      <vt:lpstr>PowerPoint Presentation</vt:lpstr>
      <vt:lpstr>Southern Ocean Productivity</vt:lpstr>
      <vt:lpstr>Antarctic continental shelves are among the most productive regions of the Southern Ocean</vt:lpstr>
      <vt:lpstr>SSMI/S Ice coverage 9/1/11 – 2/5/12</vt:lpstr>
      <vt:lpstr>Ross Sea Circulation</vt:lpstr>
      <vt:lpstr>Water mass volumes Ross Sea &lt; 2000m; Orsi and Wiederwohl (2009)</vt:lpstr>
      <vt:lpstr>PRISM cruise track</vt:lpstr>
      <vt:lpstr>Eastern Ross Sea Eddies</vt:lpstr>
      <vt:lpstr>PowerPoint Presentation</vt:lpstr>
      <vt:lpstr>PowerPoint Presentation</vt:lpstr>
      <vt:lpstr>Eastern Ross Sea Eddies</vt:lpstr>
      <vt:lpstr>PRISM cruise track</vt:lpstr>
      <vt:lpstr>VPR 8 – Frontal transect</vt:lpstr>
      <vt:lpstr>PRISM cruise track</vt:lpstr>
      <vt:lpstr>Ross Ice Shelf</vt:lpstr>
      <vt:lpstr>Ross Ice Shelf Circulation</vt:lpstr>
      <vt:lpstr>Ice Shelf CTD Survey</vt:lpstr>
      <vt:lpstr>Ross Ice Shelf satellite imagery – Jan 22</vt:lpstr>
      <vt:lpstr>Ross Ice Shelf satellite imagery – Jan 25</vt:lpstr>
      <vt:lpstr>VPR 9 – Ross Ice Shelf Eddies</vt:lpstr>
      <vt:lpstr>Model simulation of RIS eddy formation</vt:lpstr>
      <vt:lpstr>PRISM cruise track</vt:lpstr>
      <vt:lpstr>PRISM dissolved iron (dFe) observations (Sedwick)</vt:lpstr>
      <vt:lpstr>Deepest sample from every cast</vt:lpstr>
      <vt:lpstr>Composite profiles of dFe</vt:lpstr>
      <vt:lpstr>~40% of dFe resides within 100 mab</vt:lpstr>
      <vt:lpstr>Quantifying iron sources in the  Ross Sea</vt:lpstr>
      <vt:lpstr>Winter reserves</vt:lpstr>
      <vt:lpstr>Fe winter reserve</vt:lpstr>
      <vt:lpstr>NO3 winter reserve</vt:lpstr>
      <vt:lpstr>Quantifying iron sources in the  Ross Sea</vt:lpstr>
      <vt:lpstr>Simulation of CDW penetration onto the continental shelf</vt:lpstr>
      <vt:lpstr>Simulated dFe supply </vt:lpstr>
      <vt:lpstr>Calculating Fe and NO3 drawdown</vt:lpstr>
      <vt:lpstr>NO3:Fe drawdown ratio</vt:lpstr>
      <vt:lpstr>Quantifying iron demand: satellite-based estimates of productivity</vt:lpstr>
      <vt:lpstr>Iron Supply and Demand in the Ross Sea</vt:lpstr>
      <vt:lpstr>Conclusions</vt:lpstr>
      <vt:lpstr>Southern Ocean Productivity</vt:lpstr>
      <vt:lpstr>End</vt:lpstr>
    </vt:vector>
  </TitlesOfParts>
  <Company>WHOI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Dennis McGillicuddy</dc:creator>
  <cp:lastModifiedBy>Dennis</cp:lastModifiedBy>
  <cp:revision>457</cp:revision>
  <cp:lastPrinted>2012-11-27T21:18:57Z</cp:lastPrinted>
  <dcterms:created xsi:type="dcterms:W3CDTF">2011-04-05T18:15:21Z</dcterms:created>
  <dcterms:modified xsi:type="dcterms:W3CDTF">2016-02-12T13:03:50Z</dcterms:modified>
</cp:coreProperties>
</file>