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23"/>
  </p:notesMasterIdLst>
  <p:sldIdLst>
    <p:sldId id="325" r:id="rId3"/>
    <p:sldId id="399" r:id="rId4"/>
    <p:sldId id="382" r:id="rId5"/>
    <p:sldId id="391" r:id="rId6"/>
    <p:sldId id="370" r:id="rId7"/>
    <p:sldId id="372" r:id="rId8"/>
    <p:sldId id="355" r:id="rId9"/>
    <p:sldId id="394" r:id="rId10"/>
    <p:sldId id="351" r:id="rId11"/>
    <p:sldId id="369" r:id="rId12"/>
    <p:sldId id="373" r:id="rId13"/>
    <p:sldId id="378" r:id="rId14"/>
    <p:sldId id="395" r:id="rId15"/>
    <p:sldId id="418" r:id="rId16"/>
    <p:sldId id="416" r:id="rId17"/>
    <p:sldId id="417" r:id="rId18"/>
    <p:sldId id="375" r:id="rId19"/>
    <p:sldId id="376" r:id="rId20"/>
    <p:sldId id="377" r:id="rId21"/>
    <p:sldId id="398" r:id="rId22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6600"/>
    <a:srgbClr val="00FF00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78993" autoAdjust="0"/>
  </p:normalViewPr>
  <p:slideViewPr>
    <p:cSldViewPr>
      <p:cViewPr varScale="1">
        <p:scale>
          <a:sx n="72" d="100"/>
          <a:sy n="72" d="100"/>
        </p:scale>
        <p:origin x="-14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7374" cy="4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25" tIns="46963" rIns="93925" bIns="46963" numCol="1" anchor="t" anchorCtr="0" compatLnSpc="1">
            <a:prstTxWarp prst="textNoShape">
              <a:avLst/>
            </a:prstTxWarp>
          </a:bodyPr>
          <a:lstStyle>
            <a:lvl1pPr defTabSz="938840"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100" y="1"/>
            <a:ext cx="3067374" cy="4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25" tIns="46963" rIns="93925" bIns="46963" numCol="1" anchor="t" anchorCtr="0" compatLnSpc="1">
            <a:prstTxWarp prst="textNoShape">
              <a:avLst/>
            </a:prstTxWarp>
          </a:bodyPr>
          <a:lstStyle>
            <a:lvl1pPr algn="r" defTabSz="938840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79950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349" y="4447138"/>
            <a:ext cx="5660378" cy="421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25" tIns="46963" rIns="93925" bIns="46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2659"/>
            <a:ext cx="3067374" cy="4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25" tIns="46963" rIns="93925" bIns="46963" numCol="1" anchor="b" anchorCtr="0" compatLnSpc="1">
            <a:prstTxWarp prst="textNoShape">
              <a:avLst/>
            </a:prstTxWarp>
          </a:bodyPr>
          <a:lstStyle>
            <a:lvl1pPr defTabSz="938840"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100" y="8892659"/>
            <a:ext cx="3067374" cy="4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25" tIns="46963" rIns="93925" bIns="46963" numCol="1" anchor="b" anchorCtr="0" compatLnSpc="1">
            <a:prstTxWarp prst="textNoShape">
              <a:avLst/>
            </a:prstTxWarp>
          </a:bodyPr>
          <a:lstStyle>
            <a:lvl1pPr algn="r" defTabSz="938840">
              <a:defRPr sz="1200"/>
            </a:lvl1pPr>
          </a:lstStyle>
          <a:p>
            <a:fld id="{F70B8437-3CCB-49AD-A7AE-FD1B8A3B8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458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blooms concentrations</a:t>
            </a:r>
            <a:r>
              <a:rPr lang="en-US" baseline="0" dirty="0" smtClean="0"/>
              <a:t> 1000s</a:t>
            </a:r>
          </a:p>
          <a:p>
            <a:r>
              <a:rPr lang="en-US" baseline="0" dirty="0" smtClean="0"/>
              <a:t>Water discoloration – 100,000s to 1,000,000s </a:t>
            </a:r>
          </a:p>
          <a:p>
            <a:r>
              <a:rPr lang="en-US" baseline="0" dirty="0" smtClean="0"/>
              <a:t>Red water events have 100 to 1000x higher cell concentrations than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22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64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4. Weekly toxicity maps for the coast of Maine from mid-June to early August, 2009.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776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10. Time-series of cumulative upwelling index (m3 (100 m coastline)−1 d−1) for</a:t>
            </a:r>
          </a:p>
          <a:p>
            <a:r>
              <a:rPr lang="en-US" dirty="0"/>
              <a:t>2004–2011 at NERACOOS buoy B (see Fig. 1 for buoy location). Vertical arrows</a:t>
            </a:r>
          </a:p>
          <a:p>
            <a:r>
              <a:rPr lang="en-US" dirty="0"/>
              <a:t>bracket the time period of unusual downwelling during the summer of 2009.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282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475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10. Time-series of cumulative upwelling index (m3 (100 m coastline)−1 d−1) for</a:t>
            </a:r>
          </a:p>
          <a:p>
            <a:r>
              <a:rPr lang="en-US" dirty="0"/>
              <a:t>2004–2011 at NERACOOS buoy B (see Fig. 1 for buoy location). Vertical arrows</a:t>
            </a:r>
          </a:p>
          <a:p>
            <a:r>
              <a:rPr lang="en-US" dirty="0"/>
              <a:t>bracket the time period of unusual downwelling during the summer of 2009.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28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096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26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Fig</a:t>
            </a:r>
            <a:r>
              <a:rPr lang="en-US" dirty="0"/>
              <a:t>. 7. Relative frequency of FL2-H (DNA-associated) fluorescence from flow cytometry</a:t>
            </a:r>
          </a:p>
          <a:p>
            <a:r>
              <a:rPr lang="en-US" dirty="0"/>
              <a:t>analysis of a log-phase culture of vegetative A. </a:t>
            </a:r>
            <a:r>
              <a:rPr lang="en-US" dirty="0" err="1"/>
              <a:t>fundyense</a:t>
            </a:r>
            <a:r>
              <a:rPr lang="en-US" dirty="0"/>
              <a:t> (top curve) and red tide</a:t>
            </a:r>
          </a:p>
          <a:p>
            <a:r>
              <a:rPr lang="en-US" dirty="0"/>
              <a:t>samples taken from stations 1–7 on July 10 (Fig. 1). The frequency distributions have</a:t>
            </a:r>
          </a:p>
          <a:p>
            <a:r>
              <a:rPr lang="en-US" dirty="0"/>
              <a:t>been smoothed and are plotted as deviations </a:t>
            </a:r>
            <a:r>
              <a:rPr lang="en-US" dirty="0" err="1"/>
              <a:t>fromzero</a:t>
            </a:r>
            <a:r>
              <a:rPr lang="en-US" dirty="0"/>
              <a:t> (e.g. no cells were observed with</a:t>
            </a:r>
          </a:p>
          <a:p>
            <a:r>
              <a:rPr lang="en-US" dirty="0"/>
              <a:t>FL2-H fluorescence less than 200). Stations 1–6 are the offshore locations where A.</a:t>
            </a:r>
          </a:p>
          <a:p>
            <a:r>
              <a:rPr lang="en-US" dirty="0" err="1"/>
              <a:t>fundyense</a:t>
            </a:r>
            <a:r>
              <a:rPr lang="en-US" dirty="0"/>
              <a:t> concentrations were sufficient to discolor the water (highest A. </a:t>
            </a:r>
            <a:r>
              <a:rPr lang="en-US" dirty="0" err="1"/>
              <a:t>fundyense</a:t>
            </a:r>
            <a:endParaRPr lang="en-US" dirty="0"/>
          </a:p>
          <a:p>
            <a:r>
              <a:rPr lang="en-US" dirty="0"/>
              <a:t>concentration at Station 1), whereas station 7 was the near-coastal location where the</a:t>
            </a:r>
          </a:p>
          <a:p>
            <a:r>
              <a:rPr lang="en-US" dirty="0"/>
              <a:t>concentration of A. </a:t>
            </a:r>
            <a:r>
              <a:rPr lang="en-US" dirty="0" err="1"/>
              <a:t>fundyense</a:t>
            </a:r>
            <a:r>
              <a:rPr lang="en-US" dirty="0"/>
              <a:t> was 25,690 cells l−1.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3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8. Cysts fluxes measured at the northern Wilkinson Basin site (Fig. 1, “WB”) at</a:t>
            </a:r>
          </a:p>
          <a:p>
            <a:r>
              <a:rPr lang="en-US" dirty="0"/>
              <a:t>95 m (top) and 180 m (bottom). Open circles indicate zero cyst flux/no cysts</a:t>
            </a:r>
          </a:p>
          <a:p>
            <a:r>
              <a:rPr lang="en-US" dirty="0"/>
              <a:t>collected in the trap cup during the particular collection period. Peak cyst fluxes in</a:t>
            </a:r>
          </a:p>
          <a:p>
            <a:r>
              <a:rPr lang="en-US" dirty="0"/>
              <a:t>2009 occurred in consecutive samples 4–7 of the deployment starting in June 2009.</a:t>
            </a:r>
          </a:p>
          <a:p>
            <a:r>
              <a:rPr lang="en-US" dirty="0"/>
              <a:t>The time intervals for samples 4–7 were: July 9–19, July 19–30, July 30–August 9,</a:t>
            </a:r>
          </a:p>
          <a:p>
            <a:r>
              <a:rPr lang="en-US" dirty="0"/>
              <a:t>August 9–19. Note that each dot in the time-series is plotted at the beginning of</a:t>
            </a:r>
          </a:p>
          <a:p>
            <a:r>
              <a:rPr lang="en-US" dirty="0"/>
              <a:t>each sampling interval. Modified from </a:t>
            </a:r>
            <a:r>
              <a:rPr lang="en-US" dirty="0" err="1"/>
              <a:t>Pilskaln</a:t>
            </a:r>
            <a:r>
              <a:rPr lang="en-US" dirty="0"/>
              <a:t> et al. (2014).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293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9. A. </a:t>
            </a:r>
            <a:r>
              <a:rPr lang="en-US" dirty="0" err="1"/>
              <a:t>fundyense</a:t>
            </a:r>
            <a:r>
              <a:rPr lang="en-US" dirty="0"/>
              <a:t> cyst abundance in the upper 1 cm layer of sediment observed in October 2008 (left), 2009 (middle), and 2010 (right). Black dots denote the locations of</a:t>
            </a:r>
          </a:p>
          <a:p>
            <a:r>
              <a:rPr lang="en-US" dirty="0"/>
              <a:t>sediment samples used to construct the maps. Location of the Wilkinson Basin “WB” sediment trap is indicated by a black cross. Fig. 9. A. </a:t>
            </a:r>
            <a:r>
              <a:rPr lang="en-US" dirty="0" err="1"/>
              <a:t>fundyense</a:t>
            </a:r>
            <a:r>
              <a:rPr lang="en-US" dirty="0"/>
              <a:t> cyst abundance in the upper 1 cm layer of sediment observed in October 2008 (left), 2009 (middle), and 2010 (right). Black dots denote the locations of</a:t>
            </a:r>
          </a:p>
          <a:p>
            <a:r>
              <a:rPr lang="en-US" dirty="0"/>
              <a:t>sediment samples used to construct the maps. Location of the Wilkinson Basin “WB” sediment trap is indicated by a black cross. Fig. 9. A. </a:t>
            </a:r>
            <a:r>
              <a:rPr lang="en-US" dirty="0" err="1"/>
              <a:t>fundyense</a:t>
            </a:r>
            <a:r>
              <a:rPr lang="en-US" dirty="0"/>
              <a:t> cyst abundance in the upper 1 cm layer of sediment observed in October 2008 (left), 2009 (middle), and 2010 (right). Black dots denote the locations of</a:t>
            </a:r>
          </a:p>
          <a:p>
            <a:r>
              <a:rPr lang="en-US" dirty="0"/>
              <a:t>sediment samples used to construct the maps. Location of the Wilkinson Basin “WB” sediment trap is indicated by a black cross.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08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893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36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64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74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1. Dots north of 431N: surface A. </a:t>
            </a:r>
            <a:r>
              <a:rPr lang="en-US" dirty="0" err="1"/>
              <a:t>fundyense</a:t>
            </a:r>
            <a:r>
              <a:rPr lang="en-US" dirty="0"/>
              <a:t> concentrations (cells l−1) observed</a:t>
            </a:r>
          </a:p>
          <a:p>
            <a:r>
              <a:rPr lang="en-US" dirty="0"/>
              <a:t>on July 10, 2009 (whole cell counts). Station numbers (in parentheses) precede the</a:t>
            </a:r>
          </a:p>
          <a:p>
            <a:r>
              <a:rPr lang="en-US" dirty="0"/>
              <a:t>cell counts, and the percentage of </a:t>
            </a:r>
            <a:r>
              <a:rPr lang="en-US" dirty="0" err="1"/>
              <a:t>planozygotes</a:t>
            </a:r>
            <a:r>
              <a:rPr lang="en-US" dirty="0"/>
              <a:t> follows in brackets. Map, dots, and</a:t>
            </a:r>
          </a:p>
          <a:p>
            <a:r>
              <a:rPr lang="en-US" dirty="0"/>
              <a:t>plus signs south of 431N: surface A. </a:t>
            </a:r>
            <a:r>
              <a:rPr lang="en-US" dirty="0" err="1"/>
              <a:t>fundyense</a:t>
            </a:r>
            <a:r>
              <a:rPr lang="en-US" dirty="0"/>
              <a:t> concentrations observed on R/V Tioga</a:t>
            </a:r>
          </a:p>
          <a:p>
            <a:r>
              <a:rPr lang="en-US" dirty="0"/>
              <a:t>383 July 12, 2009 (live counts). Black crosses indicate the locations of NERACOOS</a:t>
            </a:r>
          </a:p>
          <a:p>
            <a:r>
              <a:rPr lang="en-US" dirty="0"/>
              <a:t>mooring “B” where the McLane PPS sampler was located, and the Wilkinson Basin</a:t>
            </a:r>
          </a:p>
          <a:p>
            <a:r>
              <a:rPr lang="en-US" dirty="0"/>
              <a:t>“WB” sediment trap. Trajectory of surface drifter #97201 released on July 9 is</a:t>
            </a:r>
          </a:p>
          <a:p>
            <a:r>
              <a:rPr lang="en-US" dirty="0"/>
              <a:t>plotted as a gray line, with dates provided every two days along track.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75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2. Surface of A. </a:t>
            </a:r>
            <a:r>
              <a:rPr lang="en-US" dirty="0" err="1"/>
              <a:t>fundyense</a:t>
            </a:r>
            <a:r>
              <a:rPr lang="en-US" dirty="0"/>
              <a:t> concentrations observed on R/V Tioga 386 July 19–23, 2009 (live counts). Inset shows a zoom view of the near shore underway data collected</a:t>
            </a:r>
          </a:p>
          <a:p>
            <a:r>
              <a:rPr lang="en-US" dirty="0"/>
              <a:t>at the northern terminus of the survey.</a:t>
            </a:r>
          </a:p>
          <a:p>
            <a:endParaRPr lang="en-US" dirty="0"/>
          </a:p>
          <a:p>
            <a:r>
              <a:rPr lang="en-US" dirty="0" smtClean="0"/>
              <a:t>Another pilot reported seeing “red water” two weeks earlier</a:t>
            </a:r>
          </a:p>
          <a:p>
            <a:r>
              <a:rPr lang="en-US" dirty="0" smtClean="0"/>
              <a:t>near Portsmouth, NH--no report on how extensive</a:t>
            </a:r>
          </a:p>
          <a:p>
            <a:endParaRPr lang="en-US" dirty="0" smtClean="0"/>
          </a:p>
          <a:p>
            <a:r>
              <a:rPr lang="en-US" dirty="0" smtClean="0"/>
              <a:t>“Atmospheric conditions were ideal…Altitude was maintained at 700-1000 feet for the duration of our morning tracks” -- to 5mi offshore</a:t>
            </a:r>
          </a:p>
          <a:p>
            <a:endParaRPr lang="en-US" dirty="0" smtClean="0"/>
          </a:p>
          <a:p>
            <a:r>
              <a:rPr lang="en-US" dirty="0" smtClean="0"/>
              <a:t>“No red water was observed in waters around</a:t>
            </a:r>
          </a:p>
          <a:p>
            <a:r>
              <a:rPr lang="en-US" dirty="0" smtClean="0"/>
              <a:t>Portsmouth or Cape Ann”</a:t>
            </a:r>
          </a:p>
          <a:p>
            <a:endParaRPr lang="en-US" dirty="0" smtClean="0"/>
          </a:p>
          <a:p>
            <a:r>
              <a:rPr lang="en-US" dirty="0" smtClean="0"/>
              <a:t>“In the afternoon, altitude was increased to 1250-1500 feet and our track was held 1-2 miles offshore”--ENE to Bar Harbor, ME”</a:t>
            </a:r>
          </a:p>
          <a:p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r>
              <a:rPr lang="en-US" dirty="0" smtClean="0"/>
              <a:t>“we did not observe red water in the survey area” (Cape Cod Bay, MA to Boothbay, ME).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3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87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45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B8437-3CCB-49AD-A7AE-FD1B8A3B88C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7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2F938-04DB-4E96-93FC-3CC2098D1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99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5F283-0590-4963-A345-C52914279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81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CE553-625A-4325-A761-BF4A8B9BF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64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8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9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76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69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7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81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F3377-703E-4C72-8FD2-C9D226A32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356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0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74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C7079-6B87-436D-815A-76D576A02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41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A3989-0955-409A-9886-3E8C37804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9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1EDF8-A245-4F66-B04A-BB2C950759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33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68EC-1B74-4673-91F0-8BB05A767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3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B8F76-425F-4DA6-BB52-255CFB4085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63212-13E4-40D5-A84B-DC6C9081A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21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8DCB5-3578-41D9-BD68-C3916B536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2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ED71E5-0519-4EDB-AAB6-6ACDA2A93F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C2828C-C5C1-4F82-A189-6FF76158F9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1/29/2017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D7EB16-362F-4B4E-87B6-6057FBB6CF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66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r>
              <a:rPr lang="en-US" altLang="en-US" sz="4000" dirty="0"/>
              <a:t>A red tide of </a:t>
            </a:r>
            <a:r>
              <a:rPr lang="en-US" altLang="en-US" sz="4000" i="1" dirty="0" err="1"/>
              <a:t>Alexandrium</a:t>
            </a:r>
            <a:r>
              <a:rPr lang="en-US" altLang="en-US" sz="4000" i="1" dirty="0"/>
              <a:t> </a:t>
            </a:r>
            <a:r>
              <a:rPr lang="en-US" altLang="en-US" sz="4000" i="1" dirty="0" err="1"/>
              <a:t>fundyense</a:t>
            </a:r>
            <a:r>
              <a:rPr lang="en-US" altLang="en-US" sz="4000" dirty="0"/>
              <a:t> in the Gulf of </a:t>
            </a:r>
            <a:r>
              <a:rPr lang="en-US" altLang="en-US" sz="4000" dirty="0" smtClean="0"/>
              <a:t>Maine (2009)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	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1447800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chemeClr val="tx2"/>
                </a:solidFill>
              </a:rPr>
              <a:t>D.J. McGillicuddy </a:t>
            </a:r>
            <a:r>
              <a:rPr lang="en-US" altLang="en-US" dirty="0" smtClean="0">
                <a:solidFill>
                  <a:schemeClr val="tx2"/>
                </a:solidFill>
              </a:rPr>
              <a:t>Jr., </a:t>
            </a:r>
            <a:r>
              <a:rPr lang="en-US" altLang="en-US" dirty="0">
                <a:solidFill>
                  <a:schemeClr val="tx2"/>
                </a:solidFill>
              </a:rPr>
              <a:t>M.L. </a:t>
            </a:r>
            <a:r>
              <a:rPr lang="en-US" altLang="en-US" dirty="0" err="1" smtClean="0">
                <a:solidFill>
                  <a:schemeClr val="tx2"/>
                </a:solidFill>
              </a:rPr>
              <a:t>Brosnahan</a:t>
            </a:r>
            <a:r>
              <a:rPr lang="en-US" altLang="en-US" dirty="0" smtClean="0">
                <a:solidFill>
                  <a:schemeClr val="tx2"/>
                </a:solidFill>
              </a:rPr>
              <a:t>, </a:t>
            </a:r>
            <a:r>
              <a:rPr lang="en-US" altLang="en-US" dirty="0">
                <a:solidFill>
                  <a:schemeClr val="tx2"/>
                </a:solidFill>
              </a:rPr>
              <a:t>D.A. </a:t>
            </a:r>
            <a:r>
              <a:rPr lang="en-US" altLang="en-US" dirty="0" smtClean="0">
                <a:solidFill>
                  <a:schemeClr val="tx2"/>
                </a:solidFill>
              </a:rPr>
              <a:t>Couture, </a:t>
            </a:r>
            <a:r>
              <a:rPr lang="en-US" altLang="en-US" dirty="0">
                <a:solidFill>
                  <a:schemeClr val="tx2"/>
                </a:solidFill>
              </a:rPr>
              <a:t>R. </a:t>
            </a:r>
            <a:r>
              <a:rPr lang="en-US" altLang="en-US" dirty="0" smtClean="0">
                <a:solidFill>
                  <a:schemeClr val="tx2"/>
                </a:solidFill>
              </a:rPr>
              <a:t>He, B.A. </a:t>
            </a:r>
            <a:r>
              <a:rPr lang="en-US" altLang="en-US" dirty="0" err="1" smtClean="0">
                <a:solidFill>
                  <a:schemeClr val="tx2"/>
                </a:solidFill>
              </a:rPr>
              <a:t>Keafer</a:t>
            </a:r>
            <a:r>
              <a:rPr lang="en-US" altLang="en-US" dirty="0" smtClean="0">
                <a:solidFill>
                  <a:schemeClr val="tx2"/>
                </a:solidFill>
              </a:rPr>
              <a:t>, Y. Li, </a:t>
            </a:r>
          </a:p>
          <a:p>
            <a:pPr algn="ctr"/>
            <a:r>
              <a:rPr lang="en-US" altLang="en-US" dirty="0" smtClean="0">
                <a:solidFill>
                  <a:schemeClr val="tx2"/>
                </a:solidFill>
              </a:rPr>
              <a:t>J.P</a:t>
            </a:r>
            <a:r>
              <a:rPr lang="en-US" altLang="en-US" dirty="0">
                <a:solidFill>
                  <a:schemeClr val="tx2"/>
                </a:solidFill>
              </a:rPr>
              <a:t>. </a:t>
            </a:r>
            <a:r>
              <a:rPr lang="en-US" altLang="en-US" dirty="0" smtClean="0">
                <a:solidFill>
                  <a:schemeClr val="tx2"/>
                </a:solidFill>
              </a:rPr>
              <a:t>Manning, J.L</a:t>
            </a:r>
            <a:r>
              <a:rPr lang="en-US" altLang="en-US" dirty="0">
                <a:solidFill>
                  <a:schemeClr val="tx2"/>
                </a:solidFill>
              </a:rPr>
              <a:t>. </a:t>
            </a:r>
            <a:r>
              <a:rPr lang="en-US" altLang="en-US" dirty="0" smtClean="0">
                <a:solidFill>
                  <a:schemeClr val="tx2"/>
                </a:solidFill>
              </a:rPr>
              <a:t>Martin, </a:t>
            </a:r>
            <a:r>
              <a:rPr lang="en-US" altLang="en-US" dirty="0">
                <a:solidFill>
                  <a:schemeClr val="tx2"/>
                </a:solidFill>
              </a:rPr>
              <a:t>C.H. </a:t>
            </a:r>
            <a:r>
              <a:rPr lang="en-US" altLang="en-US" dirty="0" err="1" smtClean="0">
                <a:solidFill>
                  <a:schemeClr val="tx2"/>
                </a:solidFill>
              </a:rPr>
              <a:t>Pilskaln</a:t>
            </a:r>
            <a:r>
              <a:rPr lang="en-US" altLang="en-US" dirty="0" smtClean="0">
                <a:solidFill>
                  <a:schemeClr val="tx2"/>
                </a:solidFill>
              </a:rPr>
              <a:t>, R.P. </a:t>
            </a:r>
            <a:r>
              <a:rPr lang="en-US" altLang="en-US" dirty="0" err="1" smtClean="0">
                <a:solidFill>
                  <a:schemeClr val="tx2"/>
                </a:solidFill>
              </a:rPr>
              <a:t>Stumpf</a:t>
            </a:r>
            <a:r>
              <a:rPr lang="en-US" altLang="en-US" dirty="0" smtClean="0">
                <a:solidFill>
                  <a:schemeClr val="tx2"/>
                </a:solidFill>
              </a:rPr>
              <a:t>, D.W</a:t>
            </a:r>
            <a:r>
              <a:rPr lang="en-US" altLang="en-US" dirty="0">
                <a:solidFill>
                  <a:schemeClr val="tx2"/>
                </a:solidFill>
              </a:rPr>
              <a:t>. </a:t>
            </a:r>
            <a:r>
              <a:rPr lang="en-US" altLang="en-US" dirty="0" smtClean="0">
                <a:solidFill>
                  <a:schemeClr val="tx2"/>
                </a:solidFill>
              </a:rPr>
              <a:t>Townsend, D.M. Anderson</a:t>
            </a:r>
          </a:p>
          <a:p>
            <a:pPr algn="ctr"/>
            <a:r>
              <a:rPr lang="en-US" altLang="en-US" i="1" dirty="0" smtClean="0">
                <a:solidFill>
                  <a:schemeClr val="tx2"/>
                </a:solidFill>
              </a:rPr>
              <a:t>Deep-Sea Research II </a:t>
            </a:r>
            <a:r>
              <a:rPr lang="en-US" altLang="en-US" dirty="0" smtClean="0">
                <a:solidFill>
                  <a:schemeClr val="tx2"/>
                </a:solidFill>
              </a:rPr>
              <a:t>(2014)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14400" y="3124200"/>
            <a:ext cx="7315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Prior </a:t>
            </a:r>
            <a:r>
              <a:rPr lang="en-US" altLang="en-US" sz="2400" dirty="0"/>
              <a:t>red-water events associated with </a:t>
            </a:r>
            <a:r>
              <a:rPr lang="en-US" altLang="en-US" sz="2400" i="1" dirty="0" smtClean="0"/>
              <a:t>A. </a:t>
            </a:r>
            <a:r>
              <a:rPr lang="en-US" altLang="en-US" sz="2400" i="1" dirty="0" err="1" smtClean="0"/>
              <a:t>fundyense</a:t>
            </a:r>
            <a:r>
              <a:rPr lang="en-US" altLang="en-US" sz="2400" i="1" dirty="0" smtClean="0"/>
              <a:t>  </a:t>
            </a:r>
            <a:r>
              <a:rPr lang="en-US" altLang="en-US" sz="2400" dirty="0"/>
              <a:t>in the Gulf of Maine:</a:t>
            </a:r>
          </a:p>
          <a:p>
            <a:r>
              <a:rPr lang="en-US" altLang="en-US" sz="2400" dirty="0"/>
              <a:t>	1972 - near Cape </a:t>
            </a:r>
            <a:r>
              <a:rPr lang="en-US" altLang="en-US" sz="2400" dirty="0" smtClean="0"/>
              <a:t>Ann</a:t>
            </a:r>
            <a:endParaRPr lang="en-US" altLang="en-US" sz="2400" dirty="0"/>
          </a:p>
          <a:p>
            <a:r>
              <a:rPr lang="en-US" altLang="en-US" sz="2400" dirty="0"/>
              <a:t>	1980 - Bay of Fundy 	</a:t>
            </a:r>
            <a:endParaRPr lang="en-US" altLang="en-US" sz="2400" dirty="0" smtClean="0"/>
          </a:p>
          <a:p>
            <a:r>
              <a:rPr lang="en-US" altLang="en-US" sz="2400" dirty="0"/>
              <a:t>	</a:t>
            </a:r>
            <a:r>
              <a:rPr lang="en-US" altLang="en-US" sz="2400" dirty="0" smtClean="0"/>
              <a:t>2003 </a:t>
            </a:r>
            <a:r>
              <a:rPr lang="en-US" altLang="en-US" sz="2400" dirty="0"/>
              <a:t>- Bay of </a:t>
            </a:r>
            <a:r>
              <a:rPr lang="en-US" altLang="en-US" sz="2400" dirty="0" smtClean="0"/>
              <a:t>Fundy</a:t>
            </a:r>
            <a:endParaRPr lang="en-US" altLang="en-US" sz="2400" dirty="0"/>
          </a:p>
          <a:p>
            <a:r>
              <a:rPr lang="en-US" altLang="en-US" sz="2400" dirty="0"/>
              <a:t>	2004 - Bay of </a:t>
            </a:r>
            <a:r>
              <a:rPr lang="en-US" altLang="en-US" sz="2400" dirty="0" smtClean="0"/>
              <a:t>Fundy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meris_rr_im_jul_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r="8649" b="27941"/>
          <a:stretch/>
        </p:blipFill>
        <p:spPr bwMode="auto">
          <a:xfrm>
            <a:off x="0" y="1676400"/>
            <a:ext cx="91440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altLang="en-US" sz="4000" dirty="0"/>
              <a:t>Time-series of MERIS </a:t>
            </a:r>
            <a:r>
              <a:rPr lang="en-US" altLang="en-US" sz="4000" dirty="0" smtClean="0"/>
              <a:t>“algal 2” images</a:t>
            </a:r>
            <a:endParaRPr lang="en-US" alt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611868"/>
            <a:ext cx="8785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July 5                July 6              July 9              July 11             July 12             July 15  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352800" y="2895600"/>
            <a:ext cx="4572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761"/>
            <a:ext cx="9144000" cy="39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49362"/>
          </a:xfrm>
        </p:spPr>
        <p:txBody>
          <a:bodyPr/>
          <a:lstStyle/>
          <a:p>
            <a:r>
              <a:rPr lang="en-US" dirty="0" smtClean="0"/>
              <a:t>Weekly toxicity maps</a:t>
            </a:r>
            <a:br>
              <a:rPr lang="en-US" dirty="0" smtClean="0"/>
            </a:br>
            <a:r>
              <a:rPr lang="en-US" sz="2400" dirty="0" smtClean="0"/>
              <a:t>Darcy Couture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00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June 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600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June 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1600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June 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3528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July 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33528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July 20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33528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July 27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33528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August 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1600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July 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019800"/>
            <a:ext cx="356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Toxicity – 10</a:t>
            </a:r>
            <a:r>
              <a:rPr lang="en-US" baseline="30000" dirty="0" smtClean="0"/>
              <a:t>2</a:t>
            </a:r>
            <a:r>
              <a:rPr lang="en-US" dirty="0" smtClean="0"/>
              <a:t> – 10</a:t>
            </a:r>
            <a:r>
              <a:rPr lang="en-US" baseline="30000" dirty="0" smtClean="0"/>
              <a:t>3</a:t>
            </a:r>
            <a:r>
              <a:rPr lang="en-US" dirty="0" smtClean="0"/>
              <a:t> cells L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Discoloration – 10</a:t>
            </a:r>
            <a:r>
              <a:rPr lang="en-US" baseline="30000" dirty="0" smtClean="0"/>
              <a:t>5</a:t>
            </a:r>
            <a:r>
              <a:rPr lang="en-US" dirty="0" smtClean="0"/>
              <a:t> – 10</a:t>
            </a:r>
            <a:r>
              <a:rPr lang="en-US" baseline="30000" dirty="0" smtClean="0"/>
              <a:t>6</a:t>
            </a:r>
            <a:r>
              <a:rPr lang="en-US" dirty="0" smtClean="0"/>
              <a:t> cells L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14425"/>
            <a:ext cx="76962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4425"/>
          </a:xfrm>
        </p:spPr>
        <p:txBody>
          <a:bodyPr/>
          <a:lstStyle/>
          <a:p>
            <a:r>
              <a:rPr lang="en-US" dirty="0" smtClean="0"/>
              <a:t>Cumulative upwelling</a:t>
            </a:r>
            <a:r>
              <a:rPr lang="en-US" baseline="0" dirty="0" smtClean="0"/>
              <a:t> index: </a:t>
            </a:r>
            <a:r>
              <a:rPr lang="en-US" sz="3200" baseline="0" dirty="0" smtClean="0"/>
              <a:t>NERACOOS B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1543321"/>
                <a:ext cx="1698607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𝐶𝑈𝐼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543321"/>
                <a:ext cx="169860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>
            <a:spLocks noChangeAspect="1"/>
          </p:cNvSpPr>
          <p:nvPr/>
        </p:nvSpPr>
        <p:spPr>
          <a:xfrm rot="16200000">
            <a:off x="5783521" y="3665280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Downwelling-favorable         Upwelling-favorable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57400" y="3867912"/>
            <a:ext cx="586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ut_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514725"/>
            <a:ext cx="9144000" cy="37242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77259" y="140732"/>
            <a:ext cx="5261941" cy="2602468"/>
            <a:chOff x="1977059" y="304800"/>
            <a:chExt cx="5261941" cy="26024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12" t="2592" b="56355"/>
            <a:stretch/>
          </p:blipFill>
          <p:spPr>
            <a:xfrm>
              <a:off x="1977059" y="470681"/>
              <a:ext cx="2560320" cy="24365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0" t="42493" b="14717"/>
            <a:stretch/>
          </p:blipFill>
          <p:spPr>
            <a:xfrm>
              <a:off x="4678680" y="304800"/>
              <a:ext cx="2560320" cy="254797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57400" y="5334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6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75205" y="5334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9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38730" y="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Observations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2907268"/>
            <a:ext cx="8077200" cy="3939064"/>
            <a:chOff x="1066800" y="2907268"/>
            <a:chExt cx="8077200" cy="3939064"/>
          </a:xfrm>
        </p:grpSpPr>
        <p:grpSp>
          <p:nvGrpSpPr>
            <p:cNvPr id="7" name="Group 6"/>
            <p:cNvGrpSpPr/>
            <p:nvPr/>
          </p:nvGrpSpPr>
          <p:grpSpPr>
            <a:xfrm>
              <a:off x="1066800" y="2907268"/>
              <a:ext cx="7455887" cy="750332"/>
              <a:chOff x="1066800" y="2907268"/>
              <a:chExt cx="7455887" cy="7503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139957" y="2907268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Model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66800" y="3288268"/>
                <a:ext cx="745588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Wind, swimming              Wind, no swimming           No wind, swimming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018948" y="6477000"/>
              <a:ext cx="1125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Yizhen</a:t>
              </a:r>
              <a:r>
                <a:rPr lang="en-US" dirty="0" smtClean="0"/>
                <a:t> Li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96200" y="26024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Rick </a:t>
            </a:r>
            <a:r>
              <a:rPr lang="en-US" dirty="0" err="1" smtClean="0"/>
              <a:t>Stumpf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12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wind-driven transport explain shoreward transport of the bloom?</a:t>
            </a:r>
            <a:endParaRPr lang="en-US" sz="2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64895" y="1408773"/>
            <a:ext cx="3317219" cy="1867827"/>
            <a:chOff x="164895" y="1332573"/>
            <a:chExt cx="3317219" cy="1867827"/>
          </a:xfrm>
        </p:grpSpPr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685456" y="1676400"/>
              <a:ext cx="2667344" cy="1463675"/>
              <a:chOff x="2726" y="3363"/>
              <a:chExt cx="1680" cy="922"/>
            </a:xfrm>
          </p:grpSpPr>
          <p:pic>
            <p:nvPicPr>
              <p:cNvPr id="17" name="Picture 7" descr="C:\Documents and Settings\Dennis McGillicuddy\My Documents\papers\tos_jgofs\front_accum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288"/>
              <a:stretch>
                <a:fillRect/>
              </a:stretch>
            </p:blipFill>
            <p:spPr bwMode="auto">
              <a:xfrm>
                <a:off x="2726" y="3363"/>
                <a:ext cx="1666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 descr="C:\Documents and Settings\Dennis McGillicuddy\My Documents\papers\tos_jgofs\front_accum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950"/>
              <a:stretch>
                <a:fillRect/>
              </a:stretch>
            </p:blipFill>
            <p:spPr bwMode="auto">
              <a:xfrm>
                <a:off x="2736" y="4068"/>
                <a:ext cx="1670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64895" y="2887350"/>
              <a:ext cx="1206705" cy="31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2600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66788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49388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33575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dirty="0"/>
                <a:t>Franks (1997)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133600" y="1667503"/>
              <a:ext cx="10668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057400" y="1332573"/>
              <a:ext cx="1424714" cy="343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2600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66788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49388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33575" defTabSz="9667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3907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479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051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62375" defTabSz="9667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 dirty="0" smtClean="0"/>
                <a:t>Frontal motion</a:t>
              </a:r>
              <a:endParaRPr lang="en-US" sz="16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542" y="1504486"/>
            <a:ext cx="3317219" cy="1783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14425"/>
            <a:ext cx="76962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4425"/>
          </a:xfrm>
        </p:spPr>
        <p:txBody>
          <a:bodyPr/>
          <a:lstStyle/>
          <a:p>
            <a:r>
              <a:rPr lang="en-US" dirty="0" smtClean="0"/>
              <a:t>Cumulative upwelling</a:t>
            </a:r>
            <a:r>
              <a:rPr lang="en-US" baseline="0" dirty="0" smtClean="0"/>
              <a:t> index: </a:t>
            </a:r>
            <a:r>
              <a:rPr lang="en-US" sz="3200" baseline="0" dirty="0" smtClean="0"/>
              <a:t>NERACOOS B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1543321"/>
                <a:ext cx="1698607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𝐶𝑈𝐼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543321"/>
                <a:ext cx="169860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>
            <a:spLocks noChangeAspect="1"/>
          </p:cNvSpPr>
          <p:nvPr/>
        </p:nvSpPr>
        <p:spPr>
          <a:xfrm rot="16200000">
            <a:off x="5783521" y="3665280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Downwelling-favorable         Upwelling-favorable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57400" y="3867912"/>
            <a:ext cx="586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477000" y="849868"/>
            <a:ext cx="2209800" cy="2274332"/>
            <a:chOff x="6477000" y="849868"/>
            <a:chExt cx="2209800" cy="2274332"/>
          </a:xfrm>
        </p:grpSpPr>
        <p:sp>
          <p:nvSpPr>
            <p:cNvPr id="5" name="Oval 4"/>
            <p:cNvSpPr/>
            <p:nvPr/>
          </p:nvSpPr>
          <p:spPr>
            <a:xfrm>
              <a:off x="6477000" y="2667000"/>
              <a:ext cx="457200" cy="457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6934200" y="1219200"/>
              <a:ext cx="1219200" cy="144780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94221" y="849868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Landfall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24935" y="762000"/>
            <a:ext cx="1973090" cy="2101766"/>
            <a:chOff x="5624935" y="762000"/>
            <a:chExt cx="1973090" cy="2101766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 rot="-3420000">
              <a:off x="6082135" y="1949366"/>
              <a:ext cx="457200" cy="13716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6400800" y="1131332"/>
              <a:ext cx="348275" cy="1288744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900124" y="762000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Accumulation?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0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36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To what extent can the anomalously high concentrations be explained by wind-driven convergence?</a:t>
            </a:r>
          </a:p>
        </p:txBody>
      </p:sp>
      <p:pic>
        <p:nvPicPr>
          <p:cNvPr id="3" name="out_Jun25_int_v5_log_ma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133600"/>
            <a:ext cx="77914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3380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Concentration increases in both cases, with and without swimming.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Maximum concentration increases much more in the case with swimming, up to a factor of 40X initial concentration.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5152072"/>
            <a:ext cx="6064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“Typical” concentration: 10</a:t>
            </a:r>
            <a:r>
              <a:rPr lang="en-US" baseline="30000" dirty="0" smtClean="0"/>
              <a:t>3</a:t>
            </a:r>
            <a:r>
              <a:rPr lang="en-US" dirty="0" smtClean="0"/>
              <a:t> cells L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“Red water” </a:t>
            </a:r>
            <a:r>
              <a:rPr lang="en-US" dirty="0"/>
              <a:t>concentration: 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/>
              <a:t>cells L</a:t>
            </a:r>
            <a:r>
              <a:rPr lang="en-US" baseline="30000" dirty="0"/>
              <a:t>-1</a:t>
            </a:r>
          </a:p>
          <a:p>
            <a:r>
              <a:rPr lang="en-US" dirty="0" smtClean="0"/>
              <a:t>1000x increase</a:t>
            </a:r>
          </a:p>
          <a:p>
            <a:r>
              <a:rPr lang="en-US" dirty="0"/>
              <a:t>	</a:t>
            </a:r>
            <a:r>
              <a:rPr lang="en-US" dirty="0" smtClean="0"/>
              <a:t>40x convergence</a:t>
            </a:r>
          </a:p>
          <a:p>
            <a:r>
              <a:rPr lang="en-US" dirty="0"/>
              <a:t>	</a:t>
            </a:r>
            <a:r>
              <a:rPr lang="en-US" dirty="0" smtClean="0"/>
              <a:t>25x surface seeking (25m layer -&gt; 1m layer) 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971800" cy="1295400"/>
          </a:xfrm>
        </p:spPr>
        <p:txBody>
          <a:bodyPr/>
          <a:lstStyle/>
          <a:p>
            <a:r>
              <a:rPr lang="en-US" sz="4000" dirty="0" smtClean="0"/>
              <a:t>Flow cytometry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360"/>
            <a:ext cx="2751387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600200" y="2667000"/>
            <a:ext cx="1981200" cy="1382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838200" y="2286000"/>
            <a:ext cx="7620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33549" y="20690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76600" y="76200"/>
            <a:ext cx="5866973" cy="6244856"/>
            <a:chOff x="3352800" y="609600"/>
            <a:chExt cx="5866973" cy="6244856"/>
          </a:xfrm>
        </p:grpSpPr>
        <p:pic>
          <p:nvPicPr>
            <p:cNvPr id="1566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910856"/>
              <a:ext cx="521513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572000" y="60960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G1 phase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86400" y="1078468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G2 phase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62800" y="1371600"/>
              <a:ext cx="2056973" cy="4970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Culture</a:t>
              </a:r>
            </a:p>
            <a:p>
              <a:endParaRPr lang="en-US" dirty="0"/>
            </a:p>
            <a:p>
              <a:endParaRPr lang="en-US" sz="1100" dirty="0"/>
            </a:p>
            <a:p>
              <a:r>
                <a:rPr lang="en-US" dirty="0" smtClean="0"/>
                <a:t>Station 1     Peak</a:t>
              </a:r>
            </a:p>
            <a:p>
              <a:endParaRPr lang="en-US" dirty="0" smtClean="0"/>
            </a:p>
            <a:p>
              <a:endParaRPr lang="en-US" sz="600" dirty="0"/>
            </a:p>
            <a:p>
              <a:r>
                <a:rPr lang="en-US" dirty="0" smtClean="0"/>
                <a:t>Station 2</a:t>
              </a:r>
            </a:p>
            <a:p>
              <a:endParaRPr lang="en-US" dirty="0" smtClean="0"/>
            </a:p>
            <a:p>
              <a:endParaRPr lang="en-US" sz="700" dirty="0"/>
            </a:p>
            <a:p>
              <a:r>
                <a:rPr lang="en-US" dirty="0" smtClean="0"/>
                <a:t>Station 3</a:t>
              </a:r>
            </a:p>
            <a:p>
              <a:endParaRPr lang="en-US" dirty="0" smtClean="0"/>
            </a:p>
            <a:p>
              <a:endParaRPr lang="en-US" sz="700" dirty="0"/>
            </a:p>
            <a:p>
              <a:r>
                <a:rPr lang="en-US" dirty="0" smtClean="0"/>
                <a:t>Station 4</a:t>
              </a:r>
            </a:p>
            <a:p>
              <a:endParaRPr lang="en-US" sz="1600" dirty="0" smtClean="0"/>
            </a:p>
            <a:p>
              <a:endParaRPr lang="en-US" sz="800" dirty="0"/>
            </a:p>
            <a:p>
              <a:r>
                <a:rPr lang="en-US" dirty="0" smtClean="0"/>
                <a:t>Station 5</a:t>
              </a:r>
            </a:p>
            <a:p>
              <a:endParaRPr lang="en-US" dirty="0" smtClean="0"/>
            </a:p>
            <a:p>
              <a:endParaRPr lang="en-US" sz="900" dirty="0"/>
            </a:p>
            <a:p>
              <a:r>
                <a:rPr lang="en-US" dirty="0" smtClean="0"/>
                <a:t>Station 6</a:t>
              </a:r>
            </a:p>
            <a:p>
              <a:endParaRPr lang="en-US" dirty="0"/>
            </a:p>
            <a:p>
              <a:endParaRPr lang="en-US" sz="100" dirty="0" smtClean="0"/>
            </a:p>
            <a:p>
              <a:r>
                <a:rPr lang="en-US" dirty="0" smtClean="0"/>
                <a:t>Station 7  Inshore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19600" y="6096000"/>
            <a:ext cx="25956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FL2-H fluorescence</a:t>
            </a:r>
          </a:p>
          <a:p>
            <a:pPr algn="ctr"/>
            <a:r>
              <a:rPr lang="en-US" dirty="0" smtClean="0"/>
              <a:t>(proxy for DNA content)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2954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</a:t>
            </a:r>
            <a:r>
              <a:rPr lang="en-US" dirty="0" err="1" smtClean="0"/>
              <a:t>Brosnahan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b="51443"/>
          <a:stretch/>
        </p:blipFill>
        <p:spPr bwMode="auto">
          <a:xfrm>
            <a:off x="1600200" y="2743200"/>
            <a:ext cx="713230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2231277" cy="26517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21263"/>
          </a:xfrm>
        </p:spPr>
        <p:txBody>
          <a:bodyPr/>
          <a:lstStyle/>
          <a:p>
            <a:r>
              <a:rPr lang="en-US" sz="3600" dirty="0" smtClean="0"/>
              <a:t>Cyst fluxes observed with sediment traps</a:t>
            </a:r>
            <a:endParaRPr lang="en-US" sz="36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943600" y="807720"/>
            <a:ext cx="2063539" cy="3840480"/>
            <a:chOff x="426720" y="2263137"/>
            <a:chExt cx="2468880" cy="459486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" y="2263137"/>
              <a:ext cx="2468880" cy="459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362200" y="2976749"/>
              <a:ext cx="0" cy="7570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0" y="3796605"/>
            <a:ext cx="15616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Cyst flux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t 95 m</a:t>
            </a:r>
          </a:p>
          <a:p>
            <a:r>
              <a:rPr lang="en-US" sz="2800" dirty="0" smtClean="0"/>
              <a:t># 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d</a:t>
            </a:r>
            <a:r>
              <a:rPr lang="en-US" sz="2800" baseline="30000" dirty="0" smtClean="0"/>
              <a:t>-1</a:t>
            </a:r>
            <a:endParaRPr lang="en-US" sz="2800" baseline="30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97533" y="2602468"/>
            <a:ext cx="3450437" cy="2255461"/>
            <a:chOff x="2397533" y="2602468"/>
            <a:chExt cx="3450437" cy="2255461"/>
          </a:xfrm>
        </p:grpSpPr>
        <p:sp>
          <p:nvSpPr>
            <p:cNvPr id="11" name="Oval 10"/>
            <p:cNvSpPr/>
            <p:nvPr/>
          </p:nvSpPr>
          <p:spPr>
            <a:xfrm>
              <a:off x="4546990" y="3048000"/>
              <a:ext cx="533400" cy="518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4750" y="2602468"/>
              <a:ext cx="1273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July 9-19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7533" y="3657600"/>
              <a:ext cx="18558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Largest cyst flux measured in the GOM 1995-97 and 2005-2009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2219" y="14478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Cindy </a:t>
            </a:r>
            <a:r>
              <a:rPr lang="en-US" dirty="0" err="1" smtClean="0"/>
              <a:t>Pilskaln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Time-series of cyst distributions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295400"/>
            <a:ext cx="9144000" cy="4398087"/>
            <a:chOff x="0" y="1905000"/>
            <a:chExt cx="9144000" cy="4398087"/>
          </a:xfrm>
        </p:grpSpPr>
        <p:pic>
          <p:nvPicPr>
            <p:cNvPr id="1587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0"/>
              <a:ext cx="9144000" cy="401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600200" y="1905000"/>
              <a:ext cx="6862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2008                    2009                     2010</a:t>
              </a:r>
              <a:endParaRPr lang="en-US" sz="2800" dirty="0"/>
            </a:p>
          </p:txBody>
        </p:sp>
      </p:grpSp>
      <p:pic>
        <p:nvPicPr>
          <p:cNvPr id="5" name="Picture 4" descr="http://www.whoi.edu/cms/images/oceanus/callout-ss-seeing-red_2827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9" y="5029200"/>
            <a:ext cx="243142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hoi.edu/cms/images/oceanus/2005/6/v44n1-redtide6_10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29200"/>
            <a:ext cx="124097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3" idx="0"/>
          </p:cNvCxnSpPr>
          <p:nvPr/>
        </p:nvCxnSpPr>
        <p:spPr>
          <a:xfrm flipH="1" flipV="1">
            <a:off x="4114801" y="3733800"/>
            <a:ext cx="1191478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5800" y="41148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Sediment trap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9" t="13555" r="26000" b="12800"/>
          <a:stretch/>
        </p:blipFill>
        <p:spPr bwMode="auto">
          <a:xfrm>
            <a:off x="739657" y="0"/>
            <a:ext cx="7718543" cy="64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310" y="6519446"/>
            <a:ext cx="873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http://omgsrv1.meas.ncsu.edu/GoMaine_Redtide/2009/weekly_nowcast_forecast/dino_09.htm</a:t>
            </a:r>
          </a:p>
        </p:txBody>
      </p:sp>
    </p:spTree>
    <p:extLst>
      <p:ext uri="{BB962C8B-B14F-4D97-AF65-F5344CB8AC3E}">
        <p14:creationId xmlns:p14="http://schemas.microsoft.com/office/powerpoint/2010/main" val="25177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0" y="762000"/>
            <a:ext cx="906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Serendipitous discovery of an “unusual” red tide in the WGOM.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295400"/>
            <a:ext cx="906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Surface </a:t>
            </a:r>
            <a:r>
              <a:rPr lang="en-US" altLang="en-US" sz="2000" dirty="0"/>
              <a:t>discoloration was </a:t>
            </a:r>
            <a:r>
              <a:rPr lang="en-US" altLang="en-US" sz="2000" dirty="0" smtClean="0"/>
              <a:t>ephemeral; duration &lt; 1 week.</a:t>
            </a:r>
            <a:endParaRPr lang="en-US" altLang="en-US" sz="20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28353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The </a:t>
            </a:r>
            <a:r>
              <a:rPr lang="en-US" altLang="en-US" sz="2000" dirty="0"/>
              <a:t>red water appears to have been the southern terminus of a coast-wide event, leading to widespread toxicity from the Bay of Fundy to western </a:t>
            </a:r>
            <a:r>
              <a:rPr lang="en-US" altLang="en-US" sz="2000" dirty="0" smtClean="0"/>
              <a:t>Maine.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721" y="2667000"/>
            <a:ext cx="9067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Anomalous downwelling-favorable winds led to</a:t>
            </a:r>
          </a:p>
          <a:p>
            <a:r>
              <a:rPr lang="en-US" altLang="en-US" sz="2000" dirty="0"/>
              <a:t>	S</a:t>
            </a:r>
            <a:r>
              <a:rPr lang="en-US" altLang="en-US" sz="2000" dirty="0" smtClean="0"/>
              <a:t>horeward transport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Accumulation (40x)</a:t>
            </a:r>
            <a:endParaRPr lang="en-US" altLang="en-US" sz="20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8100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IFCB measurements indicated a sexual reproduction event.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Is behavior the missing 25x?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6482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The event </a:t>
            </a:r>
            <a:r>
              <a:rPr lang="en-US" altLang="en-US" sz="2000" dirty="0"/>
              <a:t>yielded a large recruitment of new cysts, extending the mid-coast Maine cyst bed farther south than previously observed</a:t>
            </a:r>
            <a:r>
              <a:rPr lang="en-US" altLang="en-US" sz="2000" dirty="0" smtClean="0"/>
              <a:t>.</a:t>
            </a:r>
            <a:endParaRPr lang="en-US" altLang="en-US" sz="20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534561"/>
            <a:ext cx="9067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>Implications for forecasting: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How “unusual” are such events?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Do such events drive cyst recruitment?  Are they predictable?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If not, will have to continue annual surveys of the cyst distribution.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212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G_1185_red.jpg                                               0025EAD2ECOHABG5                       BBA3A940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206240"/>
            <a:ext cx="2926080" cy="21945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Keafer_redwater1188_#25EB41.JPG                                0025EB33ECOHABG5                       BBA3A940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2235472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1" t="36224" r="17035" b="42202"/>
          <a:stretch/>
        </p:blipFill>
        <p:spPr>
          <a:xfrm>
            <a:off x="5943600" y="4251961"/>
            <a:ext cx="3108960" cy="25298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Serendipitous discovery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19200" y="929640"/>
            <a:ext cx="7779588" cy="3108960"/>
            <a:chOff x="1219200" y="929640"/>
            <a:chExt cx="7779588" cy="3108960"/>
          </a:xfrm>
        </p:grpSpPr>
        <p:pic>
          <p:nvPicPr>
            <p:cNvPr id="152580" name="Picture 4" descr="https://www.whoi.edu/cms/images/oceanus/2007/1/tioga_main_en1_363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066800"/>
              <a:ext cx="3840480" cy="27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5473205" y="929640"/>
              <a:ext cx="3525583" cy="3108960"/>
              <a:chOff x="5473205" y="929640"/>
              <a:chExt cx="3525583" cy="3108960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3205" y="929640"/>
                <a:ext cx="1918195" cy="3108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467600" y="3657600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Bruce </a:t>
                </a:r>
                <a:r>
                  <a:rPr lang="en-US" dirty="0" err="1" smtClean="0"/>
                  <a:t>Keafer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33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altLang="en-US" sz="4000" i="1" dirty="0" err="1">
                <a:solidFill>
                  <a:schemeClr val="tx1"/>
                </a:solidFill>
              </a:rPr>
              <a:t>Alexandrium</a:t>
            </a:r>
            <a:r>
              <a:rPr lang="en-US" altLang="en-US" sz="4000" i="1" dirty="0">
                <a:solidFill>
                  <a:schemeClr val="tx1"/>
                </a:solidFill>
              </a:rPr>
              <a:t> </a:t>
            </a:r>
            <a:r>
              <a:rPr lang="en-US" altLang="en-US" sz="4000" i="1" dirty="0" err="1">
                <a:solidFill>
                  <a:schemeClr val="tx1"/>
                </a:solidFill>
              </a:rPr>
              <a:t>fundyense</a:t>
            </a:r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</a:rPr>
              <a:t>concentrations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7176" name="Picture 8" descr="Nauset stained bloom"/>
          <p:cNvPicPr>
            <a:picLocks noChangeAspect="1" noChangeArrowheads="1"/>
          </p:cNvPicPr>
          <p:nvPr/>
        </p:nvPicPr>
        <p:blipFill rotWithShape="1">
          <a:blip r:embed="rId3">
            <a:lum bright="1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37" b="57676"/>
          <a:stretch/>
        </p:blipFill>
        <p:spPr bwMode="auto">
          <a:xfrm>
            <a:off x="424218" y="1541463"/>
            <a:ext cx="2852382" cy="244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G_1203.JPG                                                   0025EB15ECOHABG5                       BBA3A940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12754"/>
            <a:ext cx="3017520" cy="22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GOMTOX_WC_redwatermap_send.png                                 0025F7FAECOHABG5                       BBA3A940: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3" b="50000"/>
          <a:stretch/>
        </p:blipFill>
        <p:spPr bwMode="auto">
          <a:xfrm>
            <a:off x="3352800" y="1536281"/>
            <a:ext cx="5760720" cy="50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42672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July 10, 2009: The highest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fundyense</a:t>
            </a:r>
            <a:r>
              <a:rPr lang="en-US" sz="2400" i="1" dirty="0" smtClean="0"/>
              <a:t> </a:t>
            </a:r>
            <a:r>
              <a:rPr lang="en-US" sz="2400" dirty="0" smtClean="0"/>
              <a:t>concentration ever observed in the western Gulf of Maine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98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36848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581400" cy="3124200"/>
          </a:xfrm>
        </p:spPr>
        <p:txBody>
          <a:bodyPr/>
          <a:lstStyle/>
          <a:p>
            <a:r>
              <a:rPr lang="en-US" dirty="0" smtClean="0"/>
              <a:t>Rapid response</a:t>
            </a:r>
            <a:r>
              <a:rPr lang="en-US" baseline="0" dirty="0" smtClean="0"/>
              <a:t> survey: </a:t>
            </a:r>
            <a:br>
              <a:rPr lang="en-US" baseline="0" dirty="0" smtClean="0"/>
            </a:br>
            <a:r>
              <a:rPr lang="en-US" baseline="0" dirty="0" smtClean="0"/>
              <a:t>July 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2800" y="990600"/>
            <a:ext cx="19848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July 10</a:t>
            </a:r>
          </a:p>
          <a:p>
            <a:r>
              <a:rPr lang="en-US" sz="2000" dirty="0" smtClean="0"/>
              <a:t>Max 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cells l</a:t>
            </a:r>
            <a:r>
              <a:rPr lang="en-US" sz="2000" baseline="30000" dirty="0" smtClean="0"/>
              <a:t>-1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July 12</a:t>
            </a:r>
          </a:p>
          <a:p>
            <a:r>
              <a:rPr lang="en-US" sz="2000" dirty="0"/>
              <a:t>Max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</a:t>
            </a:r>
            <a:r>
              <a:rPr lang="en-US" sz="2000" dirty="0"/>
              <a:t>cells </a:t>
            </a:r>
            <a:r>
              <a:rPr lang="en-US" sz="2000" dirty="0" smtClean="0"/>
              <a:t>l</a:t>
            </a:r>
            <a:r>
              <a:rPr lang="en-US" sz="2000" baseline="30000" dirty="0" smtClean="0"/>
              <a:t>-1</a:t>
            </a:r>
            <a:endParaRPr lang="en-US" sz="2000" baseline="30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70994" y="2667000"/>
            <a:ext cx="46800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172200" y="1219200"/>
            <a:ext cx="10668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s://www.whoi.edu/cms/images/oceanus/2007/1/tioga_main_en1_363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4" y="3581400"/>
            <a:ext cx="318303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"/>
          <a:stretch/>
        </p:blipFill>
        <p:spPr bwMode="auto">
          <a:xfrm>
            <a:off x="2989414" y="0"/>
            <a:ext cx="61545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200400" cy="3581400"/>
          </a:xfrm>
        </p:spPr>
        <p:txBody>
          <a:bodyPr/>
          <a:lstStyle/>
          <a:p>
            <a:r>
              <a:rPr lang="en-US" dirty="0" smtClean="0"/>
              <a:t>Rapid response survey # 2:</a:t>
            </a:r>
            <a:br>
              <a:rPr lang="en-US" dirty="0" smtClean="0"/>
            </a:br>
            <a:r>
              <a:rPr lang="en-US" dirty="0" smtClean="0"/>
              <a:t>July 19-23</a:t>
            </a:r>
            <a:endParaRPr lang="en-US" dirty="0"/>
          </a:p>
        </p:txBody>
      </p:sp>
      <p:pic>
        <p:nvPicPr>
          <p:cNvPr id="4" name="Picture 6" descr="Tioga_4_v3.jpg                                                 00263A28ECOHABG5                       BBA3A940: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9" b="15013"/>
          <a:stretch/>
        </p:blipFill>
        <p:spPr bwMode="auto">
          <a:xfrm>
            <a:off x="76200" y="3880524"/>
            <a:ext cx="2743200" cy="29012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426" y="35052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Aerial survey: July 19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266700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</a:t>
            </a:r>
            <a:r>
              <a:rPr lang="en-US" dirty="0" smtClean="0"/>
              <a:t>175 </a:t>
            </a:r>
            <a:r>
              <a:rPr lang="en-US" dirty="0"/>
              <a:t>cells </a:t>
            </a:r>
            <a:r>
              <a:rPr lang="en-US" dirty="0" smtClean="0"/>
              <a:t>l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5178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McLane PPS time </a:t>
            </a:r>
            <a:r>
              <a:rPr lang="en-US" altLang="en-US" dirty="0" smtClean="0">
                <a:solidFill>
                  <a:schemeClr val="tx1"/>
                </a:solidFill>
              </a:rPr>
              <a:t>series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0559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352800" y="2133600"/>
            <a:ext cx="5334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dirty="0" smtClean="0">
                <a:latin typeface="Times" pitchFamily="18" charset="0"/>
              </a:rPr>
              <a:t>- Sampling </a:t>
            </a:r>
            <a:r>
              <a:rPr lang="en-US" altLang="en-US" sz="2800" dirty="0">
                <a:latin typeface="Times" pitchFamily="18" charset="0"/>
              </a:rPr>
              <a:t>frequency- 2-3 </a:t>
            </a:r>
            <a:r>
              <a:rPr lang="en-US" altLang="en-US" sz="2800" dirty="0" smtClean="0">
                <a:latin typeface="Times" pitchFamily="18" charset="0"/>
              </a:rPr>
              <a:t>days</a:t>
            </a:r>
          </a:p>
          <a:p>
            <a:pPr eaLnBrk="0" hangingPunct="0"/>
            <a:r>
              <a:rPr lang="en-US" altLang="en-US" sz="2800" dirty="0" smtClean="0">
                <a:latin typeface="Times" pitchFamily="18" charset="0"/>
              </a:rPr>
              <a:t>- 5m depth</a:t>
            </a:r>
            <a:endParaRPr lang="en-US" altLang="en-US" sz="2800" dirty="0">
              <a:latin typeface="Times" pitchFamily="18" charset="0"/>
            </a:endParaRPr>
          </a:p>
          <a:p>
            <a:pPr eaLnBrk="0" hangingPunct="0"/>
            <a:r>
              <a:rPr lang="en-US" altLang="en-US" sz="2800" dirty="0">
                <a:latin typeface="Times" pitchFamily="18" charset="0"/>
              </a:rPr>
              <a:t>- 2 Liters onto 15µm </a:t>
            </a:r>
            <a:r>
              <a:rPr lang="en-US" altLang="en-US" sz="2800" dirty="0" err="1">
                <a:latin typeface="Times" pitchFamily="18" charset="0"/>
              </a:rPr>
              <a:t>Nitex</a:t>
            </a:r>
            <a:endParaRPr lang="en-US" altLang="en-US" sz="2800" dirty="0">
              <a:latin typeface="Times" pitchFamily="18" charset="0"/>
            </a:endParaRPr>
          </a:p>
          <a:p>
            <a:pPr eaLnBrk="0" hangingPunct="0"/>
            <a:r>
              <a:rPr lang="en-US" altLang="en-US" sz="2800" dirty="0">
                <a:latin typeface="Times" pitchFamily="18" charset="0"/>
              </a:rPr>
              <a:t>- Formalin preserved - ~ 5% final</a:t>
            </a:r>
          </a:p>
          <a:p>
            <a:pPr eaLnBrk="0" hangingPunct="0"/>
            <a:r>
              <a:rPr lang="en-US" altLang="en-US" sz="2800" dirty="0">
                <a:latin typeface="Times" pitchFamily="18" charset="0"/>
              </a:rPr>
              <a:t>- 24 samples per deployment</a:t>
            </a:r>
          </a:p>
          <a:p>
            <a:pPr eaLnBrk="0" hangingPunct="0">
              <a:buFontTx/>
              <a:buChar char="-"/>
            </a:pPr>
            <a:r>
              <a:rPr lang="en-US" altLang="en-US" sz="2800" dirty="0">
                <a:latin typeface="Times" pitchFamily="18" charset="0"/>
              </a:rPr>
              <a:t> 2 deployments (April-Sept)</a:t>
            </a:r>
          </a:p>
          <a:p>
            <a:pPr eaLnBrk="0" hangingPunct="0">
              <a:buFontTx/>
              <a:buChar char="-"/>
            </a:pPr>
            <a:r>
              <a:rPr lang="en-US" altLang="en-US" sz="2800" dirty="0">
                <a:latin typeface="Times" pitchFamily="18" charset="0"/>
              </a:rPr>
              <a:t> location near GOMOOS Buoy B</a:t>
            </a:r>
            <a:endParaRPr lang="en-US" altLang="en-US" sz="44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8225"/>
            <a:ext cx="77438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McLane PPS time </a:t>
            </a:r>
            <a:r>
              <a:rPr lang="en-US" altLang="en-US" dirty="0" smtClean="0">
                <a:solidFill>
                  <a:schemeClr val="tx1"/>
                </a:solidFill>
              </a:rPr>
              <a:t>series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819400" cy="2114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4495800" y="3219271"/>
            <a:ext cx="4648200" cy="830997"/>
          </a:xfrm>
          <a:prstGeom prst="rect">
            <a:avLst/>
          </a:prstGeom>
          <a:solidFill>
            <a:srgbClr val="FFFFFF"/>
          </a:solidFill>
          <a:ln w="25400">
            <a:solidFill>
              <a:srgbClr val="9500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dirty="0">
                <a:latin typeface="Times" pitchFamily="18" charset="0"/>
              </a:rPr>
              <a:t>C</a:t>
            </a:r>
            <a:r>
              <a:rPr lang="en-US" altLang="en-US" sz="2400" b="1" dirty="0" smtClean="0">
                <a:latin typeface="Times" pitchFamily="18" charset="0"/>
              </a:rPr>
              <a:t>aptured </a:t>
            </a:r>
            <a:r>
              <a:rPr lang="en-US" altLang="en-US" sz="2400" b="1" dirty="0">
                <a:latin typeface="Times" pitchFamily="18" charset="0"/>
              </a:rPr>
              <a:t>the timing of the </a:t>
            </a:r>
            <a:r>
              <a:rPr lang="en-US" altLang="en-US" sz="2400" b="1" dirty="0" smtClean="0">
                <a:latin typeface="Times" pitchFamily="18" charset="0"/>
              </a:rPr>
              <a:t>event</a:t>
            </a:r>
            <a:r>
              <a:rPr lang="en-US" altLang="en-US" sz="2400" b="1" dirty="0">
                <a:latin typeface="Times" pitchFamily="18" charset="0"/>
              </a:rPr>
              <a:t>, but not the </a:t>
            </a:r>
            <a:r>
              <a:rPr lang="en-US" altLang="en-US" sz="2400" b="1" dirty="0" smtClean="0">
                <a:latin typeface="Times" pitchFamily="18" charset="0"/>
              </a:rPr>
              <a:t>magnitude</a:t>
            </a:r>
            <a:endParaRPr lang="en-US" altLang="en-US" sz="440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ER_FRS_2PNPDK20090709_145416_000005372080_00340_38470_5784_Mapped_-_algal_2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298575"/>
            <a:ext cx="5200650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MERIS image July 9, 2009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04800" y="2574925"/>
            <a:ext cx="13112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“Algal 2”</a:t>
            </a:r>
          </a:p>
          <a:p>
            <a:r>
              <a:rPr lang="en-US" altLang="en-US" dirty="0"/>
              <a:t>Chl product for case-2 waters</a:t>
            </a:r>
          </a:p>
        </p:txBody>
      </p:sp>
      <p:sp>
        <p:nvSpPr>
          <p:cNvPr id="5" name="Oval 4"/>
          <p:cNvSpPr/>
          <p:nvPr/>
        </p:nvSpPr>
        <p:spPr>
          <a:xfrm>
            <a:off x="2362200" y="4114800"/>
            <a:ext cx="4572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8069</TotalTime>
  <Words>1452</Words>
  <Application>Microsoft Office PowerPoint</Application>
  <PresentationFormat>On-screen Show (4:3)</PresentationFormat>
  <Paragraphs>202</Paragraphs>
  <Slides>20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Office Theme</vt:lpstr>
      <vt:lpstr>A red tide of Alexandrium fundyense in the Gulf of Maine (2009)  </vt:lpstr>
      <vt:lpstr>PowerPoint Presentation</vt:lpstr>
      <vt:lpstr>Serendipitous discovery</vt:lpstr>
      <vt:lpstr>Alexandrium fundyense concentrations</vt:lpstr>
      <vt:lpstr>Rapid response survey:  July 12</vt:lpstr>
      <vt:lpstr>Rapid response survey # 2: July 19-23</vt:lpstr>
      <vt:lpstr>McLane PPS time series </vt:lpstr>
      <vt:lpstr>McLane PPS time series</vt:lpstr>
      <vt:lpstr>MERIS image July 9, 2009</vt:lpstr>
      <vt:lpstr>Time-series of MERIS “algal 2” images</vt:lpstr>
      <vt:lpstr>Weekly toxicity maps Darcy Couture</vt:lpstr>
      <vt:lpstr>Cumulative upwelling index: NERACOOS B</vt:lpstr>
      <vt:lpstr>PowerPoint Presentation</vt:lpstr>
      <vt:lpstr>Cumulative upwelling index: NERACOOS B</vt:lpstr>
      <vt:lpstr>PowerPoint Presentation</vt:lpstr>
      <vt:lpstr>PowerPoint Presentation</vt:lpstr>
      <vt:lpstr>Flow cytometry</vt:lpstr>
      <vt:lpstr>Cyst fluxes observed with sediment traps</vt:lpstr>
      <vt:lpstr>Time-series of cyst distributions</vt:lpstr>
      <vt:lpstr>Conclusions</vt:lpstr>
    </vt:vector>
  </TitlesOfParts>
  <Company>ncsu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rhe</dc:creator>
  <cp:lastModifiedBy>Dennis</cp:lastModifiedBy>
  <cp:revision>90</cp:revision>
  <cp:lastPrinted>2015-12-17T14:03:30Z</cp:lastPrinted>
  <dcterms:created xsi:type="dcterms:W3CDTF">2009-12-27T00:11:57Z</dcterms:created>
  <dcterms:modified xsi:type="dcterms:W3CDTF">2017-01-29T19:27:02Z</dcterms:modified>
</cp:coreProperties>
</file>