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7" r:id="rId2"/>
    <p:sldMasterId id="2147483731" r:id="rId3"/>
    <p:sldMasterId id="2147483746" r:id="rId4"/>
    <p:sldMasterId id="2147483758" r:id="rId5"/>
  </p:sldMasterIdLst>
  <p:notesMasterIdLst>
    <p:notesMasterId r:id="rId57"/>
  </p:notesMasterIdLst>
  <p:handoutMasterIdLst>
    <p:handoutMasterId r:id="rId58"/>
  </p:handoutMasterIdLst>
  <p:sldIdLst>
    <p:sldId id="499" r:id="rId6"/>
    <p:sldId id="501" r:id="rId7"/>
    <p:sldId id="530" r:id="rId8"/>
    <p:sldId id="350" r:id="rId9"/>
    <p:sldId id="513" r:id="rId10"/>
    <p:sldId id="494" r:id="rId11"/>
    <p:sldId id="331" r:id="rId12"/>
    <p:sldId id="257" r:id="rId13"/>
    <p:sldId id="390" r:id="rId14"/>
    <p:sldId id="364" r:id="rId15"/>
    <p:sldId id="515" r:id="rId16"/>
    <p:sldId id="507" r:id="rId17"/>
    <p:sldId id="508" r:id="rId18"/>
    <p:sldId id="509" r:id="rId19"/>
    <p:sldId id="510" r:id="rId20"/>
    <p:sldId id="511" r:id="rId21"/>
    <p:sldId id="512" r:id="rId22"/>
    <p:sldId id="428" r:id="rId23"/>
    <p:sldId id="517" r:id="rId24"/>
    <p:sldId id="518" r:id="rId25"/>
    <p:sldId id="520" r:id="rId26"/>
    <p:sldId id="523" r:id="rId27"/>
    <p:sldId id="516" r:id="rId28"/>
    <p:sldId id="491" r:id="rId29"/>
    <p:sldId id="492" r:id="rId30"/>
    <p:sldId id="505" r:id="rId31"/>
    <p:sldId id="531" r:id="rId32"/>
    <p:sldId id="431" r:id="rId33"/>
    <p:sldId id="526" r:id="rId34"/>
    <p:sldId id="490" r:id="rId35"/>
    <p:sldId id="524" r:id="rId36"/>
    <p:sldId id="525" r:id="rId37"/>
    <p:sldId id="527" r:id="rId38"/>
    <p:sldId id="528" r:id="rId39"/>
    <p:sldId id="459" r:id="rId40"/>
    <p:sldId id="502" r:id="rId41"/>
    <p:sldId id="503" r:id="rId42"/>
    <p:sldId id="504" r:id="rId43"/>
    <p:sldId id="532" r:id="rId44"/>
    <p:sldId id="493" r:id="rId45"/>
    <p:sldId id="533" r:id="rId46"/>
    <p:sldId id="495" r:id="rId47"/>
    <p:sldId id="471" r:id="rId48"/>
    <p:sldId id="410" r:id="rId49"/>
    <p:sldId id="452" r:id="rId50"/>
    <p:sldId id="396" r:id="rId51"/>
    <p:sldId id="358" r:id="rId52"/>
    <p:sldId id="352" r:id="rId53"/>
    <p:sldId id="354" r:id="rId54"/>
    <p:sldId id="355" r:id="rId55"/>
    <p:sldId id="356" r:id="rId56"/>
  </p:sldIdLst>
  <p:sldSz cx="9144000" cy="6858000" type="screen4x3"/>
  <p:notesSz cx="6985000" cy="9283700"/>
  <p:defaultTextStyle>
    <a:defPPr>
      <a:defRPr lang="en-US"/>
    </a:defPPr>
    <a:lvl1pPr algn="l" rtl="0" fontAlgn="base">
      <a:spcBef>
        <a:spcPct val="0"/>
      </a:spcBef>
      <a:spcAft>
        <a:spcPct val="0"/>
      </a:spcAft>
      <a:defRPr sz="2800" kern="1200">
        <a:solidFill>
          <a:schemeClr val="tx1"/>
        </a:solidFill>
        <a:latin typeface="Times New Roman" pitchFamily="64" charset="0"/>
        <a:ea typeface="+mn-ea"/>
        <a:cs typeface="+mn-cs"/>
      </a:defRPr>
    </a:lvl1pPr>
    <a:lvl2pPr marL="457200" algn="l" rtl="0" fontAlgn="base">
      <a:spcBef>
        <a:spcPct val="0"/>
      </a:spcBef>
      <a:spcAft>
        <a:spcPct val="0"/>
      </a:spcAft>
      <a:defRPr sz="2800" kern="1200">
        <a:solidFill>
          <a:schemeClr val="tx1"/>
        </a:solidFill>
        <a:latin typeface="Times New Roman" pitchFamily="64" charset="0"/>
        <a:ea typeface="+mn-ea"/>
        <a:cs typeface="+mn-cs"/>
      </a:defRPr>
    </a:lvl2pPr>
    <a:lvl3pPr marL="914400" algn="l" rtl="0" fontAlgn="base">
      <a:spcBef>
        <a:spcPct val="0"/>
      </a:spcBef>
      <a:spcAft>
        <a:spcPct val="0"/>
      </a:spcAft>
      <a:defRPr sz="2800" kern="1200">
        <a:solidFill>
          <a:schemeClr val="tx1"/>
        </a:solidFill>
        <a:latin typeface="Times New Roman" pitchFamily="64" charset="0"/>
        <a:ea typeface="+mn-ea"/>
        <a:cs typeface="+mn-cs"/>
      </a:defRPr>
    </a:lvl3pPr>
    <a:lvl4pPr marL="1371600" algn="l" rtl="0" fontAlgn="base">
      <a:spcBef>
        <a:spcPct val="0"/>
      </a:spcBef>
      <a:spcAft>
        <a:spcPct val="0"/>
      </a:spcAft>
      <a:defRPr sz="2800" kern="1200">
        <a:solidFill>
          <a:schemeClr val="tx1"/>
        </a:solidFill>
        <a:latin typeface="Times New Roman" pitchFamily="64" charset="0"/>
        <a:ea typeface="+mn-ea"/>
        <a:cs typeface="+mn-cs"/>
      </a:defRPr>
    </a:lvl4pPr>
    <a:lvl5pPr marL="1828800" algn="l" rtl="0" fontAlgn="base">
      <a:spcBef>
        <a:spcPct val="0"/>
      </a:spcBef>
      <a:spcAft>
        <a:spcPct val="0"/>
      </a:spcAft>
      <a:defRPr sz="2800" kern="1200">
        <a:solidFill>
          <a:schemeClr val="tx1"/>
        </a:solidFill>
        <a:latin typeface="Times New Roman" pitchFamily="64" charset="0"/>
        <a:ea typeface="+mn-ea"/>
        <a:cs typeface="+mn-cs"/>
      </a:defRPr>
    </a:lvl5pPr>
    <a:lvl6pPr marL="2286000" algn="l" defTabSz="914400" rtl="0" eaLnBrk="1" latinLnBrk="0" hangingPunct="1">
      <a:defRPr sz="2800" kern="1200">
        <a:solidFill>
          <a:schemeClr val="tx1"/>
        </a:solidFill>
        <a:latin typeface="Times New Roman" pitchFamily="64" charset="0"/>
        <a:ea typeface="+mn-ea"/>
        <a:cs typeface="+mn-cs"/>
      </a:defRPr>
    </a:lvl6pPr>
    <a:lvl7pPr marL="2743200" algn="l" defTabSz="914400" rtl="0" eaLnBrk="1" latinLnBrk="0" hangingPunct="1">
      <a:defRPr sz="2800" kern="1200">
        <a:solidFill>
          <a:schemeClr val="tx1"/>
        </a:solidFill>
        <a:latin typeface="Times New Roman" pitchFamily="64" charset="0"/>
        <a:ea typeface="+mn-ea"/>
        <a:cs typeface="+mn-cs"/>
      </a:defRPr>
    </a:lvl7pPr>
    <a:lvl8pPr marL="3200400" algn="l" defTabSz="914400" rtl="0" eaLnBrk="1" latinLnBrk="0" hangingPunct="1">
      <a:defRPr sz="2800" kern="1200">
        <a:solidFill>
          <a:schemeClr val="tx1"/>
        </a:solidFill>
        <a:latin typeface="Times New Roman" pitchFamily="64" charset="0"/>
        <a:ea typeface="+mn-ea"/>
        <a:cs typeface="+mn-cs"/>
      </a:defRPr>
    </a:lvl8pPr>
    <a:lvl9pPr marL="3657600" algn="l" defTabSz="914400" rtl="0" eaLnBrk="1" latinLnBrk="0" hangingPunct="1">
      <a:defRPr sz="2800" kern="1200">
        <a:solidFill>
          <a:schemeClr val="tx1"/>
        </a:solidFill>
        <a:latin typeface="Times New Roman" pitchFamily="6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9" autoAdjust="0"/>
    <p:restoredTop sz="86482" autoAdjust="0"/>
  </p:normalViewPr>
  <p:slideViewPr>
    <p:cSldViewPr>
      <p:cViewPr>
        <p:scale>
          <a:sx n="70" d="100"/>
          <a:sy n="70" d="100"/>
        </p:scale>
        <p:origin x="-1374" y="-396"/>
      </p:cViewPr>
      <p:guideLst>
        <p:guide orient="horz" pos="2160"/>
        <p:guide pos="2880"/>
      </p:guideLst>
    </p:cSldViewPr>
  </p:slideViewPr>
  <p:outlineViewPr>
    <p:cViewPr>
      <p:scale>
        <a:sx n="33" d="100"/>
        <a:sy n="33" d="100"/>
      </p:scale>
      <p:origin x="0" y="8952"/>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51203" name="Rectangle 3"/>
          <p:cNvSpPr>
            <a:spLocks noGrp="1" noChangeArrowheads="1"/>
          </p:cNvSpPr>
          <p:nvPr>
            <p:ph type="dt" sz="quarter"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51204" name="Rectangle 4"/>
          <p:cNvSpPr>
            <a:spLocks noGrp="1" noChangeArrowheads="1"/>
          </p:cNvSpPr>
          <p:nvPr>
            <p:ph type="ftr" sz="quarter" idx="2"/>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51205" name="Rectangle 5"/>
          <p:cNvSpPr>
            <a:spLocks noGrp="1" noChangeArrowheads="1"/>
          </p:cNvSpPr>
          <p:nvPr>
            <p:ph type="sldNum" sz="quarter" idx="3"/>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9DCF2EAD-EAA1-4513-8116-36006C4AAF44}" type="slidenum">
              <a:rPr lang="en-US"/>
              <a:pPr>
                <a:defRPr/>
              </a:pPr>
              <a:t>‹#›</a:t>
            </a:fld>
            <a:endParaRPr lang="en-US"/>
          </a:p>
        </p:txBody>
      </p:sp>
    </p:spTree>
    <p:extLst>
      <p:ext uri="{BB962C8B-B14F-4D97-AF65-F5344CB8AC3E}">
        <p14:creationId xmlns:p14="http://schemas.microsoft.com/office/powerpoint/2010/main" val="1710535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958167" y="0"/>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31334" y="4409758"/>
            <a:ext cx="5122333" cy="4177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0"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958167" y="8819515"/>
            <a:ext cx="3026833" cy="46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vl1pPr>
          </a:lstStyle>
          <a:p>
            <a:pPr>
              <a:defRPr/>
            </a:pPr>
            <a:fld id="{CA6D7496-2B4C-4777-909D-445E50094132}" type="slidenum">
              <a:rPr lang="en-US"/>
              <a:pPr>
                <a:defRPr/>
              </a:pPr>
              <a:t>‹#›</a:t>
            </a:fld>
            <a:endParaRPr lang="en-US"/>
          </a:p>
        </p:txBody>
      </p:sp>
    </p:spTree>
    <p:extLst>
      <p:ext uri="{BB962C8B-B14F-4D97-AF65-F5344CB8AC3E}">
        <p14:creationId xmlns:p14="http://schemas.microsoft.com/office/powerpoint/2010/main" val="2356556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4"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64"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64"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64"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6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D6B159D-9E30-4CDA-B024-7E0CB6523399}" type="slidenum">
              <a:rPr lang="en-US" sz="1200"/>
              <a:pPr eaLnBrk="1" hangingPunct="1"/>
              <a:t>1</a:t>
            </a:fld>
            <a:endParaRPr lang="en-US" sz="120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11</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8638F5E-C5C3-4FBE-9941-4525167C5EEA}" type="slidenum">
              <a:rPr lang="en-US" sz="1200"/>
              <a:pPr eaLnBrk="1" hangingPunct="1"/>
              <a:t>12</a:t>
            </a:fld>
            <a:endParaRPr lang="en-US" sz="120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EA04DB1-059F-4669-AC2C-C9C86480F639}" type="slidenum">
              <a:rPr lang="en-US" sz="1200"/>
              <a:pPr eaLnBrk="1" hangingPunct="1"/>
              <a:t>13</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A0363C5-B8FF-4CAD-9FA3-09DFD6D57105}" type="slidenum">
              <a:rPr lang="en-US" sz="1200"/>
              <a:pPr eaLnBrk="1" hangingPunct="1"/>
              <a:t>14</a:t>
            </a:fld>
            <a:endParaRPr lang="en-US" sz="120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994737-BBC7-4907-8C63-487350A54831}" type="slidenum">
              <a:rPr lang="en-US" sz="1200"/>
              <a:pPr eaLnBrk="1" hangingPunct="1"/>
              <a:t>15</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pPr eaLnBrk="1" hangingPunct="1"/>
              <a:t>16</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A53DF93-E266-41E0-B8BE-26CBF7E353D0}" type="slidenum">
              <a:rPr lang="en-US" sz="1200"/>
              <a:pPr eaLnBrk="1" hangingPunct="1"/>
              <a:t>17</a:t>
            </a:fld>
            <a:endParaRPr lang="en-US" sz="120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8B5D099-B090-4FFC-B9C5-118EF046CB9E}" type="slidenum">
              <a:rPr lang="en-US" sz="1200"/>
              <a:pPr eaLnBrk="1" hangingPunct="1"/>
              <a:t>18</a:t>
            </a:fld>
            <a:endParaRPr 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28" indent="-290472" eaLnBrk="0" hangingPunct="0">
              <a:defRPr sz="2800">
                <a:solidFill>
                  <a:schemeClr val="tx1"/>
                </a:solidFill>
                <a:latin typeface="Times New Roman" pitchFamily="64" charset="0"/>
              </a:defRPr>
            </a:lvl2pPr>
            <a:lvl3pPr marL="1161890" indent="-232378" eaLnBrk="0" hangingPunct="0">
              <a:defRPr sz="2800">
                <a:solidFill>
                  <a:schemeClr val="tx1"/>
                </a:solidFill>
                <a:latin typeface="Times New Roman" pitchFamily="64" charset="0"/>
              </a:defRPr>
            </a:lvl3pPr>
            <a:lvl4pPr marL="1626645" indent="-232378" eaLnBrk="0" hangingPunct="0">
              <a:defRPr sz="2800">
                <a:solidFill>
                  <a:schemeClr val="tx1"/>
                </a:solidFill>
                <a:latin typeface="Times New Roman" pitchFamily="64" charset="0"/>
              </a:defRPr>
            </a:lvl4pPr>
            <a:lvl5pPr marL="2091402" indent="-232378" eaLnBrk="0" hangingPunct="0">
              <a:defRPr sz="2800">
                <a:solidFill>
                  <a:schemeClr val="tx1"/>
                </a:solidFill>
                <a:latin typeface="Times New Roman" pitchFamily="64" charset="0"/>
              </a:defRPr>
            </a:lvl5pPr>
            <a:lvl6pPr marL="2556157" indent="-232378" eaLnBrk="0" fontAlgn="base" hangingPunct="0">
              <a:spcBef>
                <a:spcPct val="0"/>
              </a:spcBef>
              <a:spcAft>
                <a:spcPct val="0"/>
              </a:spcAft>
              <a:defRPr sz="2800">
                <a:solidFill>
                  <a:schemeClr val="tx1"/>
                </a:solidFill>
                <a:latin typeface="Times New Roman" pitchFamily="64" charset="0"/>
              </a:defRPr>
            </a:lvl6pPr>
            <a:lvl7pPr marL="3020913" indent="-232378" eaLnBrk="0" fontAlgn="base" hangingPunct="0">
              <a:spcBef>
                <a:spcPct val="0"/>
              </a:spcBef>
              <a:spcAft>
                <a:spcPct val="0"/>
              </a:spcAft>
              <a:defRPr sz="2800">
                <a:solidFill>
                  <a:schemeClr val="tx1"/>
                </a:solidFill>
                <a:latin typeface="Times New Roman" pitchFamily="64" charset="0"/>
              </a:defRPr>
            </a:lvl7pPr>
            <a:lvl8pPr marL="3485669" indent="-232378" eaLnBrk="0" fontAlgn="base" hangingPunct="0">
              <a:spcBef>
                <a:spcPct val="0"/>
              </a:spcBef>
              <a:spcAft>
                <a:spcPct val="0"/>
              </a:spcAft>
              <a:defRPr sz="2800">
                <a:solidFill>
                  <a:schemeClr val="tx1"/>
                </a:solidFill>
                <a:latin typeface="Times New Roman" pitchFamily="64" charset="0"/>
              </a:defRPr>
            </a:lvl8pPr>
            <a:lvl9pPr marL="3950425" indent="-232378" eaLnBrk="0" fontAlgn="base" hangingPunct="0">
              <a:spcBef>
                <a:spcPct val="0"/>
              </a:spcBef>
              <a:spcAft>
                <a:spcPct val="0"/>
              </a:spcAft>
              <a:defRPr sz="2800">
                <a:solidFill>
                  <a:schemeClr val="tx1"/>
                </a:solidFill>
                <a:latin typeface="Times New Roman" pitchFamily="64" charset="0"/>
              </a:defRPr>
            </a:lvl9pPr>
          </a:lstStyle>
          <a:p>
            <a:pPr eaLnBrk="1" hangingPunct="1"/>
            <a:fld id="{40477577-7417-44B3-BF72-63E0621ABA11}" type="slidenum">
              <a:rPr lang="en-US" sz="1200">
                <a:solidFill>
                  <a:prstClr val="black"/>
                </a:solidFill>
              </a:rPr>
              <a:pPr eaLnBrk="1" hangingPunct="1"/>
              <a:t>19</a:t>
            </a:fld>
            <a:endParaRPr lang="en-US" sz="1200">
              <a:solidFill>
                <a:prstClr val="black"/>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43578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E2A79847-F7BC-4FDD-8C82-9D2DF9B070D0}" type="slidenum">
              <a:rPr lang="en-US" sz="1200"/>
              <a:pPr eaLnBrk="1" hangingPunct="1"/>
              <a:t>2</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413101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defTabSz="927966" eaLnBrk="0" hangingPunct="0">
              <a:defRPr sz="2800">
                <a:solidFill>
                  <a:schemeClr val="tx1"/>
                </a:solidFill>
                <a:latin typeface="Times New Roman" pitchFamily="64" charset="0"/>
              </a:defRPr>
            </a:lvl1pPr>
            <a:lvl2pPr marL="755283" indent="-290493" defTabSz="927966" eaLnBrk="0" hangingPunct="0">
              <a:defRPr sz="2800">
                <a:solidFill>
                  <a:schemeClr val="tx1"/>
                </a:solidFill>
                <a:latin typeface="Times New Roman" pitchFamily="64" charset="0"/>
              </a:defRPr>
            </a:lvl2pPr>
            <a:lvl3pPr marL="1161974" indent="-232395" defTabSz="927966" eaLnBrk="0" hangingPunct="0">
              <a:defRPr sz="2800">
                <a:solidFill>
                  <a:schemeClr val="tx1"/>
                </a:solidFill>
                <a:latin typeface="Times New Roman" pitchFamily="64" charset="0"/>
              </a:defRPr>
            </a:lvl3pPr>
            <a:lvl4pPr marL="1626763" indent="-232395" defTabSz="927966" eaLnBrk="0" hangingPunct="0">
              <a:defRPr sz="2800">
                <a:solidFill>
                  <a:schemeClr val="tx1"/>
                </a:solidFill>
                <a:latin typeface="Times New Roman" pitchFamily="64" charset="0"/>
              </a:defRPr>
            </a:lvl4pPr>
            <a:lvl5pPr marL="2091553" indent="-232395" defTabSz="927966" eaLnBrk="0" hangingPunct="0">
              <a:defRPr sz="2800">
                <a:solidFill>
                  <a:schemeClr val="tx1"/>
                </a:solidFill>
                <a:latin typeface="Times New Roman" pitchFamily="64" charset="0"/>
              </a:defRPr>
            </a:lvl5pPr>
            <a:lvl6pPr marL="2556342" indent="-232395" defTabSz="927966" eaLnBrk="0" fontAlgn="base" hangingPunct="0">
              <a:spcBef>
                <a:spcPct val="0"/>
              </a:spcBef>
              <a:spcAft>
                <a:spcPct val="0"/>
              </a:spcAft>
              <a:defRPr sz="2800">
                <a:solidFill>
                  <a:schemeClr val="tx1"/>
                </a:solidFill>
                <a:latin typeface="Times New Roman" pitchFamily="64" charset="0"/>
              </a:defRPr>
            </a:lvl6pPr>
            <a:lvl7pPr marL="3021132" indent="-232395" defTabSz="927966" eaLnBrk="0" fontAlgn="base" hangingPunct="0">
              <a:spcBef>
                <a:spcPct val="0"/>
              </a:spcBef>
              <a:spcAft>
                <a:spcPct val="0"/>
              </a:spcAft>
              <a:defRPr sz="2800">
                <a:solidFill>
                  <a:schemeClr val="tx1"/>
                </a:solidFill>
                <a:latin typeface="Times New Roman" pitchFamily="64" charset="0"/>
              </a:defRPr>
            </a:lvl7pPr>
            <a:lvl8pPr marL="3485921" indent="-232395" defTabSz="927966" eaLnBrk="0" fontAlgn="base" hangingPunct="0">
              <a:spcBef>
                <a:spcPct val="0"/>
              </a:spcBef>
              <a:spcAft>
                <a:spcPct val="0"/>
              </a:spcAft>
              <a:defRPr sz="2800">
                <a:solidFill>
                  <a:schemeClr val="tx1"/>
                </a:solidFill>
                <a:latin typeface="Times New Roman" pitchFamily="64" charset="0"/>
              </a:defRPr>
            </a:lvl8pPr>
            <a:lvl9pPr marL="3950711" indent="-232395" defTabSz="927966" eaLnBrk="0" fontAlgn="base" hangingPunct="0">
              <a:spcBef>
                <a:spcPct val="0"/>
              </a:spcBef>
              <a:spcAft>
                <a:spcPct val="0"/>
              </a:spcAft>
              <a:defRPr sz="2800">
                <a:solidFill>
                  <a:schemeClr val="tx1"/>
                </a:solidFill>
                <a:latin typeface="Times New Roman" pitchFamily="64" charset="0"/>
              </a:defRPr>
            </a:lvl9pPr>
          </a:lstStyle>
          <a:p>
            <a:pPr eaLnBrk="1" hangingPunct="1"/>
            <a:fld id="{92AD501A-BC5C-44C1-B952-13263B9C4E15}" type="slidenum">
              <a:rPr lang="en-US" sz="1200">
                <a:solidFill>
                  <a:prstClr val="black"/>
                </a:solidFill>
                <a:latin typeface="Arial" charset="0"/>
              </a:rPr>
              <a:pPr eaLnBrk="1" hangingPunct="1"/>
              <a:t>22</a:t>
            </a:fld>
            <a:endParaRPr lang="en-US" sz="1200">
              <a:solidFill>
                <a:prstClr val="black"/>
              </a:solidFill>
              <a:latin typeface="Arial"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23</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956550" y="8817904"/>
            <a:ext cx="3026833" cy="4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8CAADFD-B387-4091-8537-921F0DCF22B7}" type="slidenum">
              <a:rPr lang="zh-CN" altLang="en-US" b="1" smtClean="0">
                <a:solidFill>
                  <a:prstClr val="black"/>
                </a:solidFill>
              </a:rPr>
              <a:pPr algn="r" eaLnBrk="1" hangingPunct="1">
                <a:spcBef>
                  <a:spcPct val="0"/>
                </a:spcBef>
              </a:pPr>
              <a:t>24</a:t>
            </a:fld>
            <a:endParaRPr lang="en-US" altLang="zh-CN" b="1" smtClean="0">
              <a:solidFill>
                <a:prstClr val="black"/>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5283" indent="-290493" eaLnBrk="0" hangingPunct="0">
              <a:spcBef>
                <a:spcPct val="30000"/>
              </a:spcBef>
              <a:defRPr sz="1200">
                <a:solidFill>
                  <a:schemeClr val="tx1"/>
                </a:solidFill>
                <a:latin typeface="Arial" charset="0"/>
              </a:defRPr>
            </a:lvl2pPr>
            <a:lvl3pPr marL="1161974" indent="-232395" eaLnBrk="0" hangingPunct="0">
              <a:spcBef>
                <a:spcPct val="30000"/>
              </a:spcBef>
              <a:defRPr sz="1200">
                <a:solidFill>
                  <a:schemeClr val="tx1"/>
                </a:solidFill>
                <a:latin typeface="Arial" charset="0"/>
              </a:defRPr>
            </a:lvl3pPr>
            <a:lvl4pPr marL="1626763" indent="-232395" eaLnBrk="0" hangingPunct="0">
              <a:spcBef>
                <a:spcPct val="30000"/>
              </a:spcBef>
              <a:defRPr sz="1200">
                <a:solidFill>
                  <a:schemeClr val="tx1"/>
                </a:solidFill>
                <a:latin typeface="Arial" charset="0"/>
              </a:defRPr>
            </a:lvl4pPr>
            <a:lvl5pPr marL="2091553" indent="-232395" eaLnBrk="0" hangingPunct="0">
              <a:spcBef>
                <a:spcPct val="30000"/>
              </a:spcBef>
              <a:defRPr sz="1200">
                <a:solidFill>
                  <a:schemeClr val="tx1"/>
                </a:solidFill>
                <a:latin typeface="Arial" charset="0"/>
              </a:defRPr>
            </a:lvl5pPr>
            <a:lvl6pPr marL="2556342" indent="-232395" eaLnBrk="0" fontAlgn="base" hangingPunct="0">
              <a:spcBef>
                <a:spcPct val="30000"/>
              </a:spcBef>
              <a:spcAft>
                <a:spcPct val="0"/>
              </a:spcAft>
              <a:defRPr sz="1200">
                <a:solidFill>
                  <a:schemeClr val="tx1"/>
                </a:solidFill>
                <a:latin typeface="Arial" charset="0"/>
              </a:defRPr>
            </a:lvl6pPr>
            <a:lvl7pPr marL="3021132" indent="-232395" eaLnBrk="0" fontAlgn="base" hangingPunct="0">
              <a:spcBef>
                <a:spcPct val="30000"/>
              </a:spcBef>
              <a:spcAft>
                <a:spcPct val="0"/>
              </a:spcAft>
              <a:defRPr sz="1200">
                <a:solidFill>
                  <a:schemeClr val="tx1"/>
                </a:solidFill>
                <a:latin typeface="Arial" charset="0"/>
              </a:defRPr>
            </a:lvl7pPr>
            <a:lvl8pPr marL="3485921" indent="-232395" eaLnBrk="0" fontAlgn="base" hangingPunct="0">
              <a:spcBef>
                <a:spcPct val="30000"/>
              </a:spcBef>
              <a:spcAft>
                <a:spcPct val="0"/>
              </a:spcAft>
              <a:defRPr sz="1200">
                <a:solidFill>
                  <a:schemeClr val="tx1"/>
                </a:solidFill>
                <a:latin typeface="Arial" charset="0"/>
              </a:defRPr>
            </a:lvl8pPr>
            <a:lvl9pPr marL="3950711" indent="-232395"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6D96A4A-2D37-45BE-B80F-22DFBDADDEF7}" type="slidenum">
              <a:rPr lang="zh-CN" altLang="en-US">
                <a:solidFill>
                  <a:prstClr val="black"/>
                </a:solidFill>
              </a:rPr>
              <a:pPr eaLnBrk="1" hangingPunct="1">
                <a:spcBef>
                  <a:spcPct val="0"/>
                </a:spcBef>
              </a:pPr>
              <a:t>25</a:t>
            </a:fld>
            <a:endParaRPr lang="en-US" altLang="zh-CN">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solidFill>
                  <a:prstClr val="black"/>
                </a:solidFill>
              </a:rPr>
              <a:pPr eaLnBrk="1" hangingPunct="1"/>
              <a:t>26</a:t>
            </a:fld>
            <a:endParaRPr lang="en-US"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CB4CC99-43F7-486E-AFB3-C0A567C00384}" type="slidenum">
              <a:rPr lang="en-US" sz="1200"/>
              <a:pPr eaLnBrk="1" hangingPunct="1"/>
              <a:t>28</a:t>
            </a:fld>
            <a:endParaRPr lang="en-US" sz="120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845541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solidFill>
                  <a:prstClr val="black"/>
                </a:solidFill>
              </a:rPr>
              <a:pPr eaLnBrk="1" hangingPunct="1"/>
              <a:t>30</a:t>
            </a:fld>
            <a:endParaRPr lang="en-US" sz="1200">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373088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C66B945-C262-43A5-8CEF-921B31A671A6}" type="slidenum">
              <a:rPr lang="en-US" sz="1200"/>
              <a:pPr eaLnBrk="1" hangingPunct="1"/>
              <a:t>4</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6D7496-2B4C-4777-909D-445E5009413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267756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endParaRPr lang="en-US" smtClean="0"/>
          </a:p>
        </p:txBody>
      </p:sp>
      <p:sp>
        <p:nvSpPr>
          <p:cNvPr id="139268"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0E27F79-49C9-4FEA-A96E-D463A7297795}" type="slidenum">
              <a:rPr lang="en-US" sz="1200"/>
              <a:pPr eaLnBrk="1" hangingPunct="1"/>
              <a:t>35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pPr defTabSz="927966"/>
            <a:r>
              <a:rPr lang="en-US" smtClean="0"/>
              <a:t>Lessons learned here are in some ways reminiscent of the development of El Niño – Southern Oscillation (ENSO) phenomena.  The introduction of dynamical forecast models in the 1980s (</a:t>
            </a:r>
            <a:r>
              <a:rPr lang="en-US" smtClean="0">
                <a:hlinkClick r:id="" action="ppaction://hlinkfile" tooltip="Cane, 1986 #2303"/>
              </a:rPr>
              <a:t>Cane et al. 1986</a:t>
            </a:r>
            <a:r>
              <a:rPr lang="en-US" smtClean="0"/>
              <a:t>) led to several years of remarkably skillful predictions (</a:t>
            </a:r>
            <a:r>
              <a:rPr lang="en-US" smtClean="0">
                <a:hlinkClick r:id="" action="ppaction://hlinkfile" tooltip="Latif, 1998 #2306"/>
              </a:rPr>
              <a:t>Latif et al. 1998</a:t>
            </a:r>
            <a:r>
              <a:rPr lang="en-US" smtClean="0"/>
              <a:t>).  In the 1990s, there was a significant drop in forecast skill when ENSO entered a distinctly different mode of variability (</a:t>
            </a:r>
            <a:r>
              <a:rPr lang="en-US" smtClean="0">
                <a:hlinkClick r:id="" action="ppaction://hlinkfile" tooltip="Ji, 1996 #2305"/>
              </a:rPr>
              <a:t>Ji et al. 1996</a:t>
            </a:r>
            <a:r>
              <a:rPr lang="en-US" smtClean="0"/>
              <a:t>)—which ushered in a new wave of model improvement (</a:t>
            </a:r>
            <a:r>
              <a:rPr lang="en-US" smtClean="0">
                <a:hlinkClick r:id="" action="ppaction://hlinkfile" tooltip="Chen, 1995 #2304"/>
              </a:rPr>
              <a:t>Chen et al. 1995</a:t>
            </a:r>
            <a:r>
              <a:rPr lang="en-US" smtClean="0"/>
              <a:t>).  Indeed, long-term hindcasting studies suggest interdecadal variations in ENSO predictability that reflect temporal changes the underlying dynamics of the system (</a:t>
            </a:r>
            <a:r>
              <a:rPr lang="en-US" smtClean="0">
                <a:hlinkClick r:id="" action="ppaction://hlinkfile" tooltip="Chen, 2004 #2302"/>
              </a:rPr>
              <a:t>Chen et al. 2004</a:t>
            </a:r>
            <a:r>
              <a:rPr lang="en-US" smtClean="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smtClean="0">
                <a:hlinkClick r:id="" action="ppaction://hlinkfile" tooltip="Hofmann, 2002 #1011"/>
              </a:rPr>
              <a:t>Hofmann and Friedrichs 2002</a:t>
            </a:r>
            <a:r>
              <a:rPr lang="en-US" smtClean="0"/>
              <a:t>), there are some promising inroads being made (</a:t>
            </a:r>
            <a:r>
              <a:rPr lang="en-US" smtClean="0">
                <a:hlinkClick r:id="" action="ppaction://hlinkfile" tooltip="Gregg, 2009 #1988"/>
              </a:rPr>
              <a:t>Gregg et al. 2009</a:t>
            </a:r>
            <a:r>
              <a:rPr lang="en-US" smtClean="0"/>
              <a:t>).  In any case, the 2010 </a:t>
            </a:r>
            <a:r>
              <a:rPr lang="en-US" i="1" smtClean="0"/>
              <a:t>A. fundyense</a:t>
            </a:r>
            <a:r>
              <a:rPr lang="en-US" smtClean="0"/>
              <a:t> bloom in the Gulf of Maine highlights the need for intimate connection between observational networks and forecast systems, and how these aspects must evolve together to meet the grand challenge of ecological forecasting in the ocean.</a:t>
            </a:r>
          </a:p>
          <a:p>
            <a:pPr defTabSz="927966"/>
            <a:endParaRPr lang="en-US" smtClean="0"/>
          </a:p>
        </p:txBody>
      </p:sp>
      <p:sp>
        <p:nvSpPr>
          <p:cNvPr id="136196"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2B13EFC8-492D-41F1-A3BC-056B774E3FD3}" type="slidenum">
              <a:rPr lang="en-US" sz="1200"/>
              <a:pPr eaLnBrk="1" hangingPunct="1"/>
              <a:t>36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p:spPr>
        <p:txBody>
          <a:bodyPr/>
          <a:lstStyle/>
          <a:p>
            <a:endParaRPr lang="en-US" smtClean="0"/>
          </a:p>
        </p:txBody>
      </p:sp>
      <p:sp>
        <p:nvSpPr>
          <p:cNvPr id="137220"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8E0632D3-BAB0-45A7-97D0-4994F439B21C}" type="slidenum">
              <a:rPr lang="en-US" sz="1200"/>
              <a:pPr eaLnBrk="1" hangingPunct="1"/>
              <a:t>37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endParaRPr lang="en-US" smtClean="0"/>
          </a:p>
        </p:txBody>
      </p:sp>
      <p:sp>
        <p:nvSpPr>
          <p:cNvPr id="138244" name="Slide Number Placeholder 3"/>
          <p:cNvSpPr>
            <a:spLocks noGrp="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4BE83C0-24D6-4CF6-931D-4B5B14169C0D}" type="slidenum">
              <a:rPr lang="en-US" sz="1200"/>
              <a:pPr eaLnBrk="1" hangingPunct="1"/>
              <a:t>38</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40</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41</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B04C9F79-AED7-42F4-8001-F7988406B748}" type="slidenum">
              <a:rPr lang="en-US" sz="1200"/>
              <a:pPr eaLnBrk="1" hangingPunct="1"/>
              <a:t>43</a:t>
            </a:fld>
            <a:endParaRPr lang="en-US" sz="12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8F2C5F1-10F4-4FD1-878E-B3BA44C946B0}" type="slidenum">
              <a:rPr lang="en-US" sz="1200"/>
              <a:pPr eaLnBrk="1" hangingPunct="1"/>
              <a:t>44</a:t>
            </a:fld>
            <a:endParaRPr lang="en-US"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77D2211-1A22-4190-8C7B-B51A42616393}" type="slidenum">
              <a:rPr lang="en-US" sz="1200"/>
              <a:pPr eaLnBrk="1" hangingPunct="1"/>
              <a:t>45</a:t>
            </a:fld>
            <a:endParaRPr lang="en-US" sz="1200"/>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xfrm>
            <a:off x="698500" y="4409758"/>
            <a:ext cx="5588000" cy="4177665"/>
          </a:xfrm>
          <a:solidFill>
            <a:srgbClr val="FFFFFF"/>
          </a:solidFill>
          <a:ln>
            <a:solidFill>
              <a:srgbClr val="000000"/>
            </a:solidFill>
            <a:miter lim="800000"/>
            <a:headEnd/>
            <a:tailEnd/>
          </a:ln>
        </p:spPr>
        <p:txBody>
          <a:bodyPr/>
          <a:lstStyle/>
          <a:p>
            <a:pPr eaLnBrk="1" hangingPunct="1"/>
            <a:endParaRPr lang="en-US" smtClean="0">
              <a:latin typeface="Arial" charset="0"/>
              <a:ea typeface="ＭＳ Ｐゴシック" pitchFamily="6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A6EC8FBE-EA92-4924-A2D4-ADBD27FA9D40}" type="slidenum">
              <a:rPr lang="en-US" sz="1200"/>
              <a:pPr eaLnBrk="1" hangingPunct="1"/>
              <a:t>5</a:t>
            </a:fld>
            <a:endParaRPr 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C98633CB-74A1-4D1A-B517-BF6EB78C97A1}" type="slidenum">
              <a:rPr lang="en-US" sz="1200"/>
              <a:pPr eaLnBrk="1" hangingPunct="1"/>
              <a:t>46</a:t>
            </a:fld>
            <a:endParaRPr lang="en-US" sz="120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xfrm>
            <a:off x="698500" y="4409758"/>
            <a:ext cx="5588000" cy="4177665"/>
          </a:xfrm>
          <a:noFill/>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C14F959-06EE-428A-BF92-B993BA211516}" type="slidenum">
              <a:rPr lang="en-US" sz="1200"/>
              <a:pPr eaLnBrk="1" hangingPunct="1"/>
              <a:t>47</a:t>
            </a:fld>
            <a:endParaRPr lang="en-US" sz="120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F58D36D-4747-40F3-8C02-4B5BE64DD178}" type="slidenum">
              <a:rPr lang="en-US" sz="1200"/>
              <a:pPr eaLnBrk="1" hangingPunct="1"/>
              <a:t>48</a:t>
            </a:fld>
            <a:endParaRPr 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lnSpc>
                <a:spcPct val="90000"/>
              </a:lnSpc>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452FEB4B-CDAD-4D4F-8EAC-2808CF92B138}" type="slidenum">
              <a:rPr lang="en-US" sz="1200"/>
              <a:pPr eaLnBrk="1" hangingPunct="1"/>
              <a:t>49</a:t>
            </a:fld>
            <a:endParaRPr 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lIns="92949" tIns="46475" rIns="92949" bIns="46475"/>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93F60BD8-445B-43D9-83F5-9DD73662BBE6}" type="slidenum">
              <a:rPr lang="en-US" sz="1200"/>
              <a:pPr eaLnBrk="1" hangingPunct="1"/>
              <a:t>50</a:t>
            </a:fld>
            <a:endParaRPr 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lIns="92949" tIns="46475" rIns="92949" bIns="46475"/>
          <a:lstStyle/>
          <a:p>
            <a:pPr eaLnBrk="1" hangingPunct="1"/>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03B0563E-56CF-40AE-9058-A50460CE6ED8}" type="slidenum">
              <a:rPr lang="en-US" sz="1200"/>
              <a:pPr eaLnBrk="1" hangingPunct="1"/>
              <a:t>51</a:t>
            </a:fld>
            <a:endParaRPr 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marL="232395" indent="-232395"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FE00639E-F495-460A-8AB7-81FE9D6C1CBA}" type="slidenum">
              <a:rPr lang="en-US" sz="1200">
                <a:solidFill>
                  <a:prstClr val="black"/>
                </a:solidFill>
              </a:rPr>
              <a:pPr eaLnBrk="1" hangingPunct="1"/>
              <a:t>6</a:t>
            </a:fld>
            <a:endParaRPr lang="en-US" sz="1200">
              <a:solidFill>
                <a:prstClr val="black"/>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D7D0623E-015C-4494-871F-B9D909E4ADE3}" type="slidenum">
              <a:rPr lang="en-US" sz="1200"/>
              <a:pPr eaLnBrk="1" hangingPunct="1"/>
              <a:t>7</a:t>
            </a:fld>
            <a:endParaRPr lang="en-US" sz="1200"/>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7DD74A6E-6207-464F-8077-FF8FDE90FD04}" type="slidenum">
              <a:rPr lang="en-US" sz="1200"/>
              <a:pPr eaLnBrk="1" hangingPunct="1"/>
              <a:t>8</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55CB61C1-755D-49D8-BF1C-E0BC9DEBA35D}" type="slidenum">
              <a:rPr lang="en-US" sz="1200"/>
              <a:pPr eaLnBrk="1" hangingPunct="1"/>
              <a:t>9</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sz="2800">
                <a:solidFill>
                  <a:schemeClr val="tx1"/>
                </a:solidFill>
                <a:latin typeface="Times New Roman" pitchFamily="64" charset="0"/>
              </a:defRPr>
            </a:lvl1pPr>
            <a:lvl2pPr marL="755283" indent="-290493" eaLnBrk="0" hangingPunct="0">
              <a:defRPr sz="2800">
                <a:solidFill>
                  <a:schemeClr val="tx1"/>
                </a:solidFill>
                <a:latin typeface="Times New Roman" pitchFamily="64" charset="0"/>
              </a:defRPr>
            </a:lvl2pPr>
            <a:lvl3pPr marL="1161974" indent="-232395" eaLnBrk="0" hangingPunct="0">
              <a:defRPr sz="2800">
                <a:solidFill>
                  <a:schemeClr val="tx1"/>
                </a:solidFill>
                <a:latin typeface="Times New Roman" pitchFamily="64" charset="0"/>
              </a:defRPr>
            </a:lvl3pPr>
            <a:lvl4pPr marL="1626763" indent="-232395" eaLnBrk="0" hangingPunct="0">
              <a:defRPr sz="2800">
                <a:solidFill>
                  <a:schemeClr val="tx1"/>
                </a:solidFill>
                <a:latin typeface="Times New Roman" pitchFamily="64" charset="0"/>
              </a:defRPr>
            </a:lvl4pPr>
            <a:lvl5pPr marL="2091553" indent="-232395" eaLnBrk="0" hangingPunct="0">
              <a:defRPr sz="2800">
                <a:solidFill>
                  <a:schemeClr val="tx1"/>
                </a:solidFill>
                <a:latin typeface="Times New Roman" pitchFamily="64" charset="0"/>
              </a:defRPr>
            </a:lvl5pPr>
            <a:lvl6pPr marL="2556342" indent="-232395" eaLnBrk="0" fontAlgn="base" hangingPunct="0">
              <a:spcBef>
                <a:spcPct val="0"/>
              </a:spcBef>
              <a:spcAft>
                <a:spcPct val="0"/>
              </a:spcAft>
              <a:defRPr sz="2800">
                <a:solidFill>
                  <a:schemeClr val="tx1"/>
                </a:solidFill>
                <a:latin typeface="Times New Roman" pitchFamily="64" charset="0"/>
              </a:defRPr>
            </a:lvl6pPr>
            <a:lvl7pPr marL="3021132" indent="-232395" eaLnBrk="0" fontAlgn="base" hangingPunct="0">
              <a:spcBef>
                <a:spcPct val="0"/>
              </a:spcBef>
              <a:spcAft>
                <a:spcPct val="0"/>
              </a:spcAft>
              <a:defRPr sz="2800">
                <a:solidFill>
                  <a:schemeClr val="tx1"/>
                </a:solidFill>
                <a:latin typeface="Times New Roman" pitchFamily="64" charset="0"/>
              </a:defRPr>
            </a:lvl7pPr>
            <a:lvl8pPr marL="3485921" indent="-232395" eaLnBrk="0" fontAlgn="base" hangingPunct="0">
              <a:spcBef>
                <a:spcPct val="0"/>
              </a:spcBef>
              <a:spcAft>
                <a:spcPct val="0"/>
              </a:spcAft>
              <a:defRPr sz="2800">
                <a:solidFill>
                  <a:schemeClr val="tx1"/>
                </a:solidFill>
                <a:latin typeface="Times New Roman" pitchFamily="64" charset="0"/>
              </a:defRPr>
            </a:lvl8pPr>
            <a:lvl9pPr marL="3950711" indent="-232395" eaLnBrk="0" fontAlgn="base" hangingPunct="0">
              <a:spcBef>
                <a:spcPct val="0"/>
              </a:spcBef>
              <a:spcAft>
                <a:spcPct val="0"/>
              </a:spcAft>
              <a:defRPr sz="2800">
                <a:solidFill>
                  <a:schemeClr val="tx1"/>
                </a:solidFill>
                <a:latin typeface="Times New Roman" pitchFamily="64" charset="0"/>
              </a:defRPr>
            </a:lvl9pPr>
          </a:lstStyle>
          <a:p>
            <a:pPr eaLnBrk="1" hangingPunct="1"/>
            <a:fld id="{1AAEBB85-7CA1-495C-9A7B-E6AF471D2283}" type="slidenum">
              <a:rPr lang="en-US" sz="1200"/>
              <a:pPr eaLnBrk="1" hangingPunct="1"/>
              <a:t>10</a:t>
            </a:fld>
            <a:endParaRPr lang="en-US" sz="120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pPr>
                <a:defRPr/>
              </a:pPr>
              <a:t>‹#›</a:t>
            </a:fld>
            <a:endParaRPr lang="en-US"/>
          </a:p>
        </p:txBody>
      </p:sp>
    </p:spTree>
    <p:extLst>
      <p:ext uri="{BB962C8B-B14F-4D97-AF65-F5344CB8AC3E}">
        <p14:creationId xmlns:p14="http://schemas.microsoft.com/office/powerpoint/2010/main" val="14637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pPr>
                <a:defRPr/>
              </a:pPr>
              <a:t>‹#›</a:t>
            </a:fld>
            <a:endParaRPr lang="en-US"/>
          </a:p>
        </p:txBody>
      </p:sp>
    </p:spTree>
    <p:extLst>
      <p:ext uri="{BB962C8B-B14F-4D97-AF65-F5344CB8AC3E}">
        <p14:creationId xmlns:p14="http://schemas.microsoft.com/office/powerpoint/2010/main" val="1985376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pPr>
                <a:defRPr/>
              </a:pPr>
              <a:t>‹#›</a:t>
            </a:fld>
            <a:endParaRPr lang="en-US"/>
          </a:p>
        </p:txBody>
      </p:sp>
    </p:spTree>
    <p:extLst>
      <p:ext uri="{BB962C8B-B14F-4D97-AF65-F5344CB8AC3E}">
        <p14:creationId xmlns:p14="http://schemas.microsoft.com/office/powerpoint/2010/main" val="23436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pPr>
                <a:defRPr/>
              </a:pPr>
              <a:t>‹#›</a:t>
            </a:fld>
            <a:endParaRPr lang="en-US"/>
          </a:p>
        </p:txBody>
      </p:sp>
    </p:spTree>
    <p:extLst>
      <p:ext uri="{BB962C8B-B14F-4D97-AF65-F5344CB8AC3E}">
        <p14:creationId xmlns:p14="http://schemas.microsoft.com/office/powerpoint/2010/main" val="3797244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pPr>
                <a:defRPr/>
              </a:pPr>
              <a:t>‹#›</a:t>
            </a:fld>
            <a:endParaRPr lang="en-US"/>
          </a:p>
        </p:txBody>
      </p:sp>
    </p:spTree>
    <p:extLst>
      <p:ext uri="{BB962C8B-B14F-4D97-AF65-F5344CB8AC3E}">
        <p14:creationId xmlns:p14="http://schemas.microsoft.com/office/powerpoint/2010/main" val="1463722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pPr>
                <a:defRPr/>
              </a:pPr>
              <a:t>‹#›</a:t>
            </a:fld>
            <a:endParaRPr lang="en-US"/>
          </a:p>
        </p:txBody>
      </p:sp>
    </p:spTree>
    <p:extLst>
      <p:ext uri="{BB962C8B-B14F-4D97-AF65-F5344CB8AC3E}">
        <p14:creationId xmlns:p14="http://schemas.microsoft.com/office/powerpoint/2010/main" val="1988479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4CC35E-AD7D-4229-92AB-6103E752050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6157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D307DC-1E8E-46F2-9C07-A09D9709584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6161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24BA6-0F03-40D2-85FC-19EC2E8190A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989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1A4461-110E-4838-80F7-9222E54AA5E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13246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6D864D9-702D-4709-8F49-705C71266BA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02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pPr>
                <a:defRPr/>
              </a:pPr>
              <a:t>‹#›</a:t>
            </a:fld>
            <a:endParaRPr lang="en-US"/>
          </a:p>
        </p:txBody>
      </p:sp>
    </p:spTree>
    <p:extLst>
      <p:ext uri="{BB962C8B-B14F-4D97-AF65-F5344CB8AC3E}">
        <p14:creationId xmlns:p14="http://schemas.microsoft.com/office/powerpoint/2010/main" val="144365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1FC3A5-AE74-4869-A937-804320D7C04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28355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FDAFB0-8F99-4B50-A450-36C149E875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1615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D88F0A-E4AD-429A-9483-A175D3B35C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3747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1881F3-AA97-48A3-BB61-3EEF0D7463F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0229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A58942-0BFF-4F59-9508-370DC9D99D4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10775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1AFD51-D88B-4CF4-99DC-0698477171C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62268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F0833F3-4422-4708-A11F-322723707A3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28421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8C8A6A-633A-4F0F-A922-1D8FE68C994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33429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6561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5878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pPr>
                <a:defRPr/>
              </a:pPr>
              <a:t>‹#›</a:t>
            </a:fld>
            <a:endParaRPr lang="en-US"/>
          </a:p>
        </p:txBody>
      </p:sp>
    </p:spTree>
    <p:extLst>
      <p:ext uri="{BB962C8B-B14F-4D97-AF65-F5344CB8AC3E}">
        <p14:creationId xmlns:p14="http://schemas.microsoft.com/office/powerpoint/2010/main" val="19324359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3547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248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783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440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5711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3864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3941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5939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092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838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pPr>
                <a:defRPr/>
              </a:pPr>
              <a:t>‹#›</a:t>
            </a:fld>
            <a:endParaRPr lang="en-US"/>
          </a:p>
        </p:txBody>
      </p:sp>
    </p:spTree>
    <p:extLst>
      <p:ext uri="{BB962C8B-B14F-4D97-AF65-F5344CB8AC3E}">
        <p14:creationId xmlns:p14="http://schemas.microsoft.com/office/powerpoint/2010/main" val="421701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8121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360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5263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933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192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4456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28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468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902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20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pPr>
                <a:defRPr/>
              </a:pPr>
              <a:t>‹#›</a:t>
            </a:fld>
            <a:endParaRPr lang="en-US"/>
          </a:p>
        </p:txBody>
      </p:sp>
    </p:spTree>
    <p:extLst>
      <p:ext uri="{BB962C8B-B14F-4D97-AF65-F5344CB8AC3E}">
        <p14:creationId xmlns:p14="http://schemas.microsoft.com/office/powerpoint/2010/main" val="1883134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3725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267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EEC566-7156-4CA9-B061-2B1F94B874C1}" type="datetimeFigureOut">
              <a:rPr lang="en-US" smtClean="0">
                <a:solidFill>
                  <a:prstClr val="black">
                    <a:tint val="75000"/>
                  </a:prstClr>
                </a:solidFill>
              </a:rPr>
              <a:pPr/>
              <a:t>2/21/2018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EF1D3D-F5E9-446D-BE8F-3CB2FD12F50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24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4348AC-7A22-488D-812D-080E8A2AFA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63514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74034-98B3-4814-801C-610952E9B3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2882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6A577F-D3BE-468A-901F-047C0A1DB5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438196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94C712-7EAF-4FF9-86C8-5481859C51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00729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3FB4F4-A4ED-4D8A-88DA-D00B10BB85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3434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79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2673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B0E21D-CEEB-4B4A-A9B9-5D907B3C47A9}" type="slidenum">
              <a:rPr lang="en-US"/>
              <a:pPr>
                <a:defRPr/>
              </a:pPr>
              <a:t>‹#›</a:t>
            </a:fld>
            <a:endParaRPr lang="en-US"/>
          </a:p>
        </p:txBody>
      </p:sp>
    </p:spTree>
    <p:extLst>
      <p:ext uri="{BB962C8B-B14F-4D97-AF65-F5344CB8AC3E}">
        <p14:creationId xmlns:p14="http://schemas.microsoft.com/office/powerpoint/2010/main" val="4215610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9542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961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10565-B988-461F-B2AF-0D95AD8764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85067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CA8208-F4B2-473E-A806-75C2476342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518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C22028D-0A76-4863-8055-466B607BDD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9510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8A157CA-F9EE-4FFB-B58F-AB7E882F34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55593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D04B48-6303-44DB-9DCD-1179DCF283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936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70C5C9-20EB-47D9-84E2-F5B3B79593F8}" type="slidenum">
              <a:rPr lang="en-US"/>
              <a:pPr>
                <a:defRPr/>
              </a:pPr>
              <a:t>‹#›</a:t>
            </a:fld>
            <a:endParaRPr lang="en-US"/>
          </a:p>
        </p:txBody>
      </p:sp>
    </p:spTree>
    <p:extLst>
      <p:ext uri="{BB962C8B-B14F-4D97-AF65-F5344CB8AC3E}">
        <p14:creationId xmlns:p14="http://schemas.microsoft.com/office/powerpoint/2010/main" val="3030889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6CBE73-4F3A-47A8-9A70-0839B2D67417}" type="slidenum">
              <a:rPr lang="en-US"/>
              <a:pPr>
                <a:defRPr/>
              </a:pPr>
              <a:t>‹#›</a:t>
            </a:fld>
            <a:endParaRPr lang="en-US"/>
          </a:p>
        </p:txBody>
      </p:sp>
    </p:spTree>
    <p:extLst>
      <p:ext uri="{BB962C8B-B14F-4D97-AF65-F5344CB8AC3E}">
        <p14:creationId xmlns:p14="http://schemas.microsoft.com/office/powerpoint/2010/main" val="402842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43DC8A-A8DD-4ED7-9B44-E4F0C5980B8F}" type="slidenum">
              <a:rPr lang="en-US"/>
              <a:pPr>
                <a:defRPr/>
              </a:pPr>
              <a:t>‹#›</a:t>
            </a:fld>
            <a:endParaRPr lang="en-US"/>
          </a:p>
        </p:txBody>
      </p:sp>
    </p:spTree>
    <p:extLst>
      <p:ext uri="{BB962C8B-B14F-4D97-AF65-F5344CB8AC3E}">
        <p14:creationId xmlns:p14="http://schemas.microsoft.com/office/powerpoint/2010/main" val="230115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ea typeface="宋体" pitchFamily="2" charset="-122"/>
              </a:defRPr>
            </a:lvl1pPr>
          </a:lstStyle>
          <a:p>
            <a:pPr>
              <a:defRPr/>
            </a:pPr>
            <a:endParaRPr lang="en-US" altLang="zh-CN">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ea typeface="宋体" pitchFamily="2" charset="-122"/>
              </a:defRPr>
            </a:lvl1pPr>
          </a:lstStyle>
          <a:p>
            <a:pPr>
              <a:defRPr/>
            </a:pPr>
            <a:endParaRPr lang="en-US" altLang="zh-CN">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ea typeface="宋体" pitchFamily="2" charset="-122"/>
              </a:defRPr>
            </a:lvl1pPr>
          </a:lstStyle>
          <a:p>
            <a:pPr>
              <a:defRPr/>
            </a:pPr>
            <a:fld id="{1B3CD84A-486F-4F76-BFC8-0CD4B90B2D99}" type="slidenum">
              <a:rPr lang="zh-CN" altLang="en-US">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266690612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3432938"/>
      </p:ext>
    </p:extLst>
  </p:cSld>
  <p:clrMap bg1="dk2" tx1="lt1" bg2="dk1"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EEC566-7156-4CA9-B061-2B1F94B874C1}" type="datetimeFigureOut">
              <a:rPr lang="en-US" smtClean="0">
                <a:solidFill>
                  <a:prstClr val="black">
                    <a:tint val="75000"/>
                  </a:prstClr>
                </a:solidFill>
                <a:latin typeface="Calibri"/>
              </a:rPr>
              <a:pPr fontAlgn="auto">
                <a:spcBef>
                  <a:spcPts val="0"/>
                </a:spcBef>
                <a:spcAft>
                  <a:spcPts val="0"/>
                </a:spcAft>
              </a:pPr>
              <a:t>2/21/2018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27EF1D3D-F5E9-446D-BE8F-3CB2FD12F50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05573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7B37578-CE7B-46E9-B59C-2FE2072908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980067"/>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64" charset="0"/>
        </a:defRPr>
      </a:lvl2pPr>
      <a:lvl3pPr algn="ctr" rtl="0" eaLnBrk="0" fontAlgn="base" hangingPunct="0">
        <a:spcBef>
          <a:spcPct val="0"/>
        </a:spcBef>
        <a:spcAft>
          <a:spcPct val="0"/>
        </a:spcAft>
        <a:defRPr sz="4400">
          <a:solidFill>
            <a:schemeClr val="tx2"/>
          </a:solidFill>
          <a:latin typeface="Times New Roman" pitchFamily="64" charset="0"/>
        </a:defRPr>
      </a:lvl3pPr>
      <a:lvl4pPr algn="ctr" rtl="0" eaLnBrk="0" fontAlgn="base" hangingPunct="0">
        <a:spcBef>
          <a:spcPct val="0"/>
        </a:spcBef>
        <a:spcAft>
          <a:spcPct val="0"/>
        </a:spcAft>
        <a:defRPr sz="4400">
          <a:solidFill>
            <a:schemeClr val="tx2"/>
          </a:solidFill>
          <a:latin typeface="Times New Roman" pitchFamily="64" charset="0"/>
        </a:defRPr>
      </a:lvl4pPr>
      <a:lvl5pPr algn="ctr" rtl="0" eaLnBrk="0" fontAlgn="base" hangingPunct="0">
        <a:spcBef>
          <a:spcPct val="0"/>
        </a:spcBef>
        <a:spcAft>
          <a:spcPct val="0"/>
        </a:spcAft>
        <a:defRPr sz="4400">
          <a:solidFill>
            <a:schemeClr val="tx2"/>
          </a:solidFill>
          <a:latin typeface="Times New Roman" pitchFamily="64" charset="0"/>
        </a:defRPr>
      </a:lvl5pPr>
      <a:lvl6pPr marL="457200" algn="ctr" rtl="0" fontAlgn="base">
        <a:spcBef>
          <a:spcPct val="0"/>
        </a:spcBef>
        <a:spcAft>
          <a:spcPct val="0"/>
        </a:spcAft>
        <a:defRPr sz="4400">
          <a:solidFill>
            <a:schemeClr val="tx2"/>
          </a:solidFill>
          <a:latin typeface="Times New Roman" pitchFamily="64" charset="0"/>
        </a:defRPr>
      </a:lvl6pPr>
      <a:lvl7pPr marL="914400" algn="ctr" rtl="0" fontAlgn="base">
        <a:spcBef>
          <a:spcPct val="0"/>
        </a:spcBef>
        <a:spcAft>
          <a:spcPct val="0"/>
        </a:spcAft>
        <a:defRPr sz="4400">
          <a:solidFill>
            <a:schemeClr val="tx2"/>
          </a:solidFill>
          <a:latin typeface="Times New Roman" pitchFamily="64" charset="0"/>
        </a:defRPr>
      </a:lvl7pPr>
      <a:lvl8pPr marL="1371600" algn="ctr" rtl="0" fontAlgn="base">
        <a:spcBef>
          <a:spcPct val="0"/>
        </a:spcBef>
        <a:spcAft>
          <a:spcPct val="0"/>
        </a:spcAft>
        <a:defRPr sz="4400">
          <a:solidFill>
            <a:schemeClr val="tx2"/>
          </a:solidFill>
          <a:latin typeface="Times New Roman" pitchFamily="64" charset="0"/>
        </a:defRPr>
      </a:lvl8pPr>
      <a:lvl9pPr marL="1828800" algn="ctr" rtl="0" fontAlgn="base">
        <a:spcBef>
          <a:spcPct val="0"/>
        </a:spcBef>
        <a:spcAft>
          <a:spcPct val="0"/>
        </a:spcAft>
        <a:defRPr sz="4400">
          <a:solidFill>
            <a:schemeClr val="tx2"/>
          </a:solidFill>
          <a:latin typeface="Times New Roman" pitchFamily="6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C:\Documents%20and%20Settings\Dennis\My%20Documents\powerpoint\alex\movies\dino3d_comp_97_04.avi" TargetMode="External"/><Relationship Id="rId1" Type="http://schemas.openxmlformats.org/officeDocument/2006/relationships/tags" Target="../tags/tag1.xml"/><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jpeg"/><Relationship Id="rId5" Type="http://schemas.openxmlformats.org/officeDocument/2006/relationships/image" Target="../media/image5.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esp_2-2-07%20QTgd.wmv"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9.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oleObject" Target="../embeddings/oleObject3.bin"/><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9.xml"/><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38.xml"/><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68.png"/><Relationship Id="rId4" Type="http://schemas.openxmlformats.org/officeDocument/2006/relationships/oleObject" Target="../embeddings/oleObject4.bin"/><Relationship Id="rId9"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75.emf"/><Relationship Id="rId4"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42.xml"/><Relationship Id="rId7" Type="http://schemas.openxmlformats.org/officeDocument/2006/relationships/image" Target="../media/image77.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76.emf"/><Relationship Id="rId4" Type="http://schemas.openxmlformats.org/officeDocument/2006/relationships/oleObject" Target="../embeddings/oleObject7.bin"/><Relationship Id="rId9" Type="http://schemas.openxmlformats.org/officeDocument/2006/relationships/image" Target="../media/image78.emf"/></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file:///C:\Documents%20and%20Settings\Dennis\My%20Documents\powerpoint\alex\movies\cell98_a7_new.avi"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a:xfrm>
            <a:off x="0" y="228600"/>
            <a:ext cx="9144000" cy="1752600"/>
          </a:xfrm>
        </p:spPr>
        <p:txBody>
          <a:bodyPr/>
          <a:lstStyle/>
          <a:p>
            <a:pPr eaLnBrk="1" hangingPunct="1">
              <a:defRPr/>
            </a:pPr>
            <a:r>
              <a:rPr lang="en-US" sz="3600" b="1" dirty="0" smtClean="0">
                <a:effectLst>
                  <a:outerShdw blurRad="38100" dist="38100" dir="2700000" algn="tl">
                    <a:srgbClr val="000000"/>
                  </a:outerShdw>
                </a:effectLst>
              </a:rPr>
              <a:t>Modeling Blooms of </a:t>
            </a:r>
            <a:r>
              <a:rPr lang="en-US" sz="3600" i="1" dirty="0" smtClean="0">
                <a:effectLst>
                  <a:outerShdw blurRad="38100" dist="38100" dir="2700000" algn="tl">
                    <a:srgbClr val="000000"/>
                  </a:outerShdw>
                </a:effectLst>
              </a:rPr>
              <a:t>Alexandrium fundyense</a:t>
            </a:r>
            <a:r>
              <a:rPr lang="en-US" sz="3600" b="1" dirty="0" smtClean="0">
                <a:effectLst>
                  <a:outerShdw blurRad="38100" dist="38100" dir="2700000" algn="tl">
                    <a:srgbClr val="000000"/>
                  </a:outerShdw>
                </a:effectLst>
              </a:rPr>
              <a:t> </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in the Gulf of Maine:</a:t>
            </a:r>
            <a:br>
              <a:rPr lang="en-US" sz="3600" b="1" dirty="0" smtClean="0">
                <a:effectLst>
                  <a:outerShdw blurRad="38100" dist="38100" dir="2700000" algn="tl">
                    <a:srgbClr val="000000"/>
                  </a:outerShdw>
                </a:effectLst>
              </a:rPr>
            </a:br>
            <a:r>
              <a:rPr lang="en-US" sz="3600" b="1" dirty="0" smtClean="0">
                <a:effectLst>
                  <a:outerShdw blurRad="38100" dist="38100" dir="2700000" algn="tl">
                    <a:srgbClr val="000000"/>
                  </a:outerShdw>
                </a:effectLst>
              </a:rPr>
              <a:t>From Climatology to Forecasting</a:t>
            </a:r>
          </a:p>
        </p:txBody>
      </p:sp>
      <p:sp>
        <p:nvSpPr>
          <p:cNvPr id="100355" name="Rectangle 3"/>
          <p:cNvSpPr>
            <a:spLocks noGrp="1" noChangeArrowheads="1"/>
          </p:cNvSpPr>
          <p:nvPr>
            <p:ph type="subTitle" idx="1"/>
          </p:nvPr>
        </p:nvSpPr>
        <p:spPr>
          <a:xfrm>
            <a:off x="0" y="2057400"/>
            <a:ext cx="9144000" cy="2514600"/>
          </a:xfrm>
        </p:spPr>
        <p:txBody>
          <a:bodyPr/>
          <a:lstStyle/>
          <a:p>
            <a:pPr eaLnBrk="1" hangingPunct="1">
              <a:lnSpc>
                <a:spcPct val="80000"/>
              </a:lnSpc>
            </a:pPr>
            <a:r>
              <a:rPr lang="en-US" sz="2400" dirty="0" smtClean="0"/>
              <a:t>ECOHAB: NOAA &amp; NSF </a:t>
            </a:r>
          </a:p>
          <a:p>
            <a:pPr eaLnBrk="1" hangingPunct="1">
              <a:lnSpc>
                <a:spcPct val="80000"/>
              </a:lnSpc>
            </a:pPr>
            <a:r>
              <a:rPr lang="en-US" sz="2400" dirty="0" smtClean="0"/>
              <a:t>MERHAB: NOAA</a:t>
            </a:r>
          </a:p>
          <a:p>
            <a:pPr eaLnBrk="1" hangingPunct="1">
              <a:lnSpc>
                <a:spcPct val="80000"/>
              </a:lnSpc>
            </a:pPr>
            <a:r>
              <a:rPr lang="en-US" sz="2400" dirty="0" smtClean="0"/>
              <a:t>PCMHAB: NOAA</a:t>
            </a:r>
          </a:p>
          <a:p>
            <a:pPr eaLnBrk="1" hangingPunct="1">
              <a:lnSpc>
                <a:spcPct val="80000"/>
              </a:lnSpc>
            </a:pPr>
            <a:r>
              <a:rPr lang="en-US" sz="2400" dirty="0" smtClean="0"/>
              <a:t>COHH: NSF &amp; NIEHS</a:t>
            </a:r>
          </a:p>
          <a:p>
            <a:pPr eaLnBrk="1" hangingPunct="1">
              <a:lnSpc>
                <a:spcPct val="80000"/>
              </a:lnSpc>
            </a:pPr>
            <a:endParaRPr lang="en-US" sz="2400" dirty="0" smtClean="0"/>
          </a:p>
          <a:p>
            <a:pPr eaLnBrk="1" hangingPunct="1">
              <a:lnSpc>
                <a:spcPct val="80000"/>
              </a:lnSpc>
            </a:pPr>
            <a:r>
              <a:rPr lang="en-US" sz="2400" dirty="0" smtClean="0"/>
              <a:t>Anderson</a:t>
            </a:r>
            <a:r>
              <a:rPr lang="en-US" sz="2400" dirty="0"/>
              <a:t>, McGillicuddy, </a:t>
            </a:r>
            <a:r>
              <a:rPr lang="en-US" sz="2400" dirty="0" err="1"/>
              <a:t>Keafer</a:t>
            </a:r>
            <a:r>
              <a:rPr lang="en-US" sz="2400" dirty="0"/>
              <a:t> (</a:t>
            </a:r>
            <a:r>
              <a:rPr lang="en-US" sz="2400" dirty="0" smtClean="0"/>
              <a:t>WHOI)</a:t>
            </a:r>
          </a:p>
          <a:p>
            <a:pPr eaLnBrk="1" hangingPunct="1">
              <a:lnSpc>
                <a:spcPct val="80000"/>
              </a:lnSpc>
            </a:pPr>
            <a:r>
              <a:rPr lang="en-US" sz="2400" dirty="0"/>
              <a:t>He (NCSU</a:t>
            </a:r>
            <a:r>
              <a:rPr lang="en-US" sz="2400" dirty="0" smtClean="0"/>
              <a:t>), Townsend</a:t>
            </a:r>
            <a:r>
              <a:rPr lang="en-US" sz="2400" dirty="0"/>
              <a:t>, Pettigrew, Thomas (</a:t>
            </a:r>
            <a:r>
              <a:rPr lang="en-US" sz="2400" dirty="0" err="1"/>
              <a:t>UMaine</a:t>
            </a:r>
            <a:r>
              <a:rPr lang="en-US" sz="2400" dirty="0"/>
              <a:t>)</a:t>
            </a:r>
          </a:p>
          <a:p>
            <a:pPr eaLnBrk="1" hangingPunct="1">
              <a:lnSpc>
                <a:spcPct val="80000"/>
              </a:lnSpc>
            </a:pPr>
            <a:r>
              <a:rPr lang="en-US" sz="2400" dirty="0"/>
              <a:t>Turner, </a:t>
            </a:r>
            <a:r>
              <a:rPr lang="en-US" sz="2400" dirty="0" err="1"/>
              <a:t>Pilskaln</a:t>
            </a:r>
            <a:r>
              <a:rPr lang="en-US" sz="2400" dirty="0"/>
              <a:t> (UMass D), </a:t>
            </a:r>
            <a:r>
              <a:rPr lang="en-US" sz="2400" dirty="0" err="1"/>
              <a:t>Bricelj</a:t>
            </a:r>
            <a:r>
              <a:rPr lang="en-US" sz="2400" dirty="0"/>
              <a:t> (</a:t>
            </a:r>
            <a:r>
              <a:rPr lang="en-US" sz="2400" dirty="0" smtClean="0"/>
              <a:t>RU), </a:t>
            </a:r>
          </a:p>
          <a:p>
            <a:pPr eaLnBrk="1" hangingPunct="1">
              <a:lnSpc>
                <a:spcPct val="80000"/>
              </a:lnSpc>
            </a:pPr>
            <a:r>
              <a:rPr lang="en-US" sz="2400" dirty="0" smtClean="0"/>
              <a:t>Manning</a:t>
            </a:r>
            <a:r>
              <a:rPr lang="en-US" sz="2400" dirty="0"/>
              <a:t>, Mountain, P. </a:t>
            </a:r>
            <a:r>
              <a:rPr lang="en-US" sz="2400" dirty="0" err="1"/>
              <a:t>Fratantoni</a:t>
            </a:r>
            <a:r>
              <a:rPr lang="en-US" sz="2400" dirty="0"/>
              <a:t> (NMFS)</a:t>
            </a:r>
          </a:p>
          <a:p>
            <a:pPr eaLnBrk="1" hangingPunct="1">
              <a:lnSpc>
                <a:spcPct val="80000"/>
              </a:lnSpc>
            </a:pPr>
            <a:r>
              <a:rPr lang="en-US" sz="2400" dirty="0"/>
              <a:t>Haskell (NOS) Martin (</a:t>
            </a:r>
            <a:r>
              <a:rPr lang="en-US" sz="2400" dirty="0" smtClean="0"/>
              <a:t>DFO) Hall</a:t>
            </a:r>
            <a:r>
              <a:rPr lang="en-US" sz="2400" dirty="0"/>
              <a:t>, </a:t>
            </a:r>
            <a:r>
              <a:rPr lang="en-US" sz="2400" dirty="0" err="1"/>
              <a:t>DeGrasse</a:t>
            </a:r>
            <a:r>
              <a:rPr lang="en-US" sz="2400" dirty="0"/>
              <a:t>, Deeds (FDA)</a:t>
            </a:r>
          </a:p>
          <a:p>
            <a:pPr eaLnBrk="1" hangingPunct="1">
              <a:lnSpc>
                <a:spcPct val="80000"/>
              </a:lnSpc>
            </a:pPr>
            <a:r>
              <a:rPr lang="en-US" sz="2400" dirty="0"/>
              <a:t>Hickey, Whittaker (DMF) </a:t>
            </a:r>
            <a:r>
              <a:rPr lang="en-US" sz="2400" dirty="0" err="1" smtClean="0"/>
              <a:t>Kanwit</a:t>
            </a:r>
            <a:r>
              <a:rPr lang="en-US" sz="2400" dirty="0" smtClean="0"/>
              <a:t> (DMR</a:t>
            </a:r>
            <a:r>
              <a:rPr lang="en-US" sz="2400" dirty="0"/>
              <a:t>) Nash (DES</a:t>
            </a:r>
            <a:r>
              <a:rPr lang="en-US" sz="2400" dirty="0" smtClean="0"/>
              <a:t>)</a:t>
            </a:r>
          </a:p>
          <a:p>
            <a:pPr eaLnBrk="1" hangingPunct="1">
              <a:lnSpc>
                <a:spcPct val="80000"/>
              </a:lnSpc>
            </a:pPr>
            <a:r>
              <a:rPr lang="en-US" sz="2400" dirty="0" err="1" smtClean="0"/>
              <a:t>Stumpf</a:t>
            </a:r>
            <a:r>
              <a:rPr lang="en-US" sz="2400" dirty="0" smtClean="0"/>
              <a:t>, Li (NOAA)</a:t>
            </a:r>
            <a:endParaRPr lang="en-US" sz="2400" dirty="0"/>
          </a:p>
          <a:p>
            <a:pPr eaLnBrk="1" hangingPunct="1">
              <a:lnSpc>
                <a:spcPct val="80000"/>
              </a:lnSpc>
            </a:pPr>
            <a:endParaRPr lang="en-US" sz="2400" dirty="0" smtClean="0"/>
          </a:p>
        </p:txBody>
      </p:sp>
    </p:spTree>
    <p:extLst>
      <p:ext uri="{BB962C8B-B14F-4D97-AF65-F5344CB8AC3E}">
        <p14:creationId xmlns:p14="http://schemas.microsoft.com/office/powerpoint/2010/main" val="878992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0" y="609600"/>
            <a:ext cx="4114800" cy="3200400"/>
          </a:xfrm>
        </p:spPr>
        <p:txBody>
          <a:bodyPr/>
          <a:lstStyle/>
          <a:p>
            <a:pPr eaLnBrk="1" hangingPunct="1">
              <a:defRPr/>
            </a:pPr>
            <a:r>
              <a:rPr lang="en-US" sz="3600" dirty="0" smtClean="0">
                <a:effectLst>
                  <a:outerShdw blurRad="38100" dist="38100" dir="2700000" algn="tl">
                    <a:srgbClr val="000000"/>
                  </a:outerShdw>
                </a:effectLst>
              </a:rPr>
              <a:t>A conceptual model for the large scale seasonal variability of </a:t>
            </a:r>
            <a:r>
              <a:rPr lang="en-US" sz="3600" i="1" dirty="0" smtClean="0">
                <a:effectLst>
                  <a:outerShdw blurRad="38100" dist="38100" dir="2700000" algn="tl">
                    <a:srgbClr val="000000"/>
                  </a:outerShdw>
                </a:effectLst>
              </a:rPr>
              <a:t>A. fundyense</a:t>
            </a:r>
            <a:r>
              <a:rPr lang="en-US" sz="3600" dirty="0" smtClean="0">
                <a:effectLst>
                  <a:outerShdw blurRad="38100" dist="38100" dir="2700000" algn="tl">
                    <a:srgbClr val="000000"/>
                  </a:outerShdw>
                </a:effectLst>
              </a:rPr>
              <a:t> in the Gulf of Maine</a:t>
            </a:r>
          </a:p>
        </p:txBody>
      </p:sp>
      <p:pic>
        <p:nvPicPr>
          <p:cNvPr id="15363" name="Picture 3" descr="CystDeposition_revised_high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28600"/>
            <a:ext cx="490855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4249738" y="379413"/>
            <a:ext cx="1998662" cy="1373187"/>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Spring:</a:t>
            </a:r>
          </a:p>
          <a:p>
            <a:pPr eaLnBrk="1" hangingPunct="1"/>
            <a:r>
              <a:rPr lang="en-US">
                <a:solidFill>
                  <a:schemeClr val="bg2"/>
                </a:solidFill>
              </a:rPr>
              <a:t>Temperature</a:t>
            </a:r>
          </a:p>
          <a:p>
            <a:pPr eaLnBrk="1" hangingPunct="1"/>
            <a:r>
              <a:rPr lang="en-US">
                <a:solidFill>
                  <a:schemeClr val="bg2"/>
                </a:solidFill>
              </a:rPr>
              <a:t>limitation</a:t>
            </a:r>
          </a:p>
        </p:txBody>
      </p:sp>
      <p:sp>
        <p:nvSpPr>
          <p:cNvPr id="15366" name="Text Box 6"/>
          <p:cNvSpPr txBox="1">
            <a:spLocks noChangeArrowheads="1"/>
          </p:cNvSpPr>
          <p:nvPr/>
        </p:nvSpPr>
        <p:spPr bwMode="auto">
          <a:xfrm>
            <a:off x="4191000" y="3657600"/>
            <a:ext cx="1563688" cy="13731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Summer:</a:t>
            </a:r>
          </a:p>
          <a:p>
            <a:pPr eaLnBrk="1" hangingPunct="1"/>
            <a:r>
              <a:rPr lang="en-US">
                <a:solidFill>
                  <a:schemeClr val="bg2"/>
                </a:solidFill>
              </a:rPr>
              <a:t>Nutrient</a:t>
            </a:r>
          </a:p>
          <a:p>
            <a:pPr eaLnBrk="1" hangingPunct="1"/>
            <a:r>
              <a:rPr lang="en-US">
                <a:solidFill>
                  <a:schemeClr val="bg2"/>
                </a:solidFill>
              </a:rPr>
              <a:t>limitation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676400"/>
          </a:xfrm>
        </p:spPr>
        <p:txBody>
          <a:bodyPr/>
          <a:lstStyle/>
          <a:p>
            <a:pPr eaLnBrk="1" hangingPunct="1"/>
            <a:r>
              <a:rPr lang="en-US" sz="4000" dirty="0" smtClean="0"/>
              <a:t>Chapter 2.  MERHAB/COHH/GOMTOX</a:t>
            </a:r>
            <a:r>
              <a:rPr lang="en-US" baseline="0" dirty="0" smtClean="0"/>
              <a:t/>
            </a:r>
            <a:br>
              <a:rPr lang="en-US" baseline="0" dirty="0" smtClean="0"/>
            </a:br>
            <a:r>
              <a:rPr lang="en-US" dirty="0" smtClean="0"/>
              <a:t>2005 bloom and a regime shift</a:t>
            </a:r>
          </a:p>
        </p:txBody>
      </p:sp>
    </p:spTree>
    <p:extLst>
      <p:ext uri="{BB962C8B-B14F-4D97-AF65-F5344CB8AC3E}">
        <p14:creationId xmlns:p14="http://schemas.microsoft.com/office/powerpoint/2010/main" val="773921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0" y="-152400"/>
            <a:ext cx="5029200" cy="1143000"/>
          </a:xfrm>
        </p:spPr>
        <p:txBody>
          <a:bodyPr/>
          <a:lstStyle/>
          <a:p>
            <a:pPr eaLnBrk="1" hangingPunct="1"/>
            <a:r>
              <a:rPr lang="en-US" smtClean="0"/>
              <a:t>The 2005 bloom</a:t>
            </a:r>
          </a:p>
        </p:txBody>
      </p:sp>
      <p:sp>
        <p:nvSpPr>
          <p:cNvPr id="253955" name="Text Box 3"/>
          <p:cNvSpPr txBox="1">
            <a:spLocks noChangeArrowheads="1"/>
          </p:cNvSpPr>
          <p:nvPr/>
        </p:nvSpPr>
        <p:spPr bwMode="auto">
          <a:xfrm>
            <a:off x="5334000" y="838200"/>
            <a:ext cx="3810000" cy="61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buFontTx/>
              <a:buChar char="•"/>
              <a:defRPr/>
            </a:pPr>
            <a:r>
              <a:rPr lang="en-US" sz="2000" b="1">
                <a:effectLst>
                  <a:outerShdw blurRad="38100" dist="38100" dir="2700000" algn="tl">
                    <a:srgbClr val="000000"/>
                  </a:outerShdw>
                </a:effectLst>
                <a:ea typeface="ＭＳ Ｐゴシック" pitchFamily="64" charset="-128"/>
              </a:rPr>
              <a:t>  Most widespread and intense bloom in at least 33 years, perhaps longer</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Record levels of toxicity in some locations; first-time ever records of toxicity in others</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Record  high </a:t>
            </a:r>
            <a:r>
              <a:rPr lang="en-US" sz="2000" b="1" i="1">
                <a:effectLst>
                  <a:outerShdw blurRad="38100" dist="38100" dir="2700000" algn="tl">
                    <a:srgbClr val="000000"/>
                  </a:outerShdw>
                </a:effectLst>
                <a:ea typeface="ＭＳ Ｐゴシック" pitchFamily="64" charset="-128"/>
              </a:rPr>
              <a:t>A. fundyense</a:t>
            </a:r>
            <a:r>
              <a:rPr lang="en-US" sz="2000" b="1">
                <a:effectLst>
                  <a:outerShdw blurRad="38100" dist="38100" dir="2700000" algn="tl">
                    <a:srgbClr val="000000"/>
                  </a:outerShdw>
                </a:effectLst>
                <a:ea typeface="ＭＳ Ｐゴシック" pitchFamily="64" charset="-128"/>
              </a:rPr>
              <a:t> cell concentrations (for this region)</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Large closure of federal (offshore) waters</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&gt; $50M loss to shellfish industry in MA alone</a:t>
            </a:r>
          </a:p>
          <a:p>
            <a:pPr eaLnBrk="0" hangingPunct="0">
              <a:buFontTx/>
              <a:buChar char="•"/>
              <a:defRPr/>
            </a:pPr>
            <a:endParaRPr lang="en-US" sz="2000" b="1">
              <a:effectLst>
                <a:outerShdw blurRad="38100" dist="38100" dir="2700000" algn="tl">
                  <a:srgbClr val="000000"/>
                </a:outerShdw>
              </a:effectLst>
              <a:ea typeface="ＭＳ Ｐゴシック" pitchFamily="64" charset="-128"/>
            </a:endParaRPr>
          </a:p>
          <a:p>
            <a:pPr eaLnBrk="0" hangingPunct="0">
              <a:buFontTx/>
              <a:buChar char="•"/>
              <a:defRPr/>
            </a:pPr>
            <a:r>
              <a:rPr lang="en-US" sz="2000" b="1">
                <a:effectLst>
                  <a:outerShdw blurRad="38100" dist="38100" dir="2700000" algn="tl">
                    <a:srgbClr val="000000"/>
                  </a:outerShdw>
                </a:effectLst>
                <a:ea typeface="ＭＳ Ｐゴシック" pitchFamily="64" charset="-128"/>
              </a:rPr>
              <a:t> Maine, MA - disaster declarations</a:t>
            </a:r>
          </a:p>
          <a:p>
            <a:pPr eaLnBrk="0" hangingPunct="0">
              <a:defRPr/>
            </a:pPr>
            <a:endParaRPr lang="en-US" sz="2000" b="1">
              <a:effectLst>
                <a:outerShdw blurRad="38100" dist="38100" dir="2700000" algn="tl">
                  <a:srgbClr val="000000"/>
                </a:outerShdw>
              </a:effectLst>
              <a:ea typeface="ＭＳ Ｐゴシック" pitchFamily="64" charset="-128"/>
            </a:endParaRPr>
          </a:p>
        </p:txBody>
      </p:sp>
      <p:pic>
        <p:nvPicPr>
          <p:cNvPr id="22532" name="Picture 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117475" y="228600"/>
            <a:ext cx="4835525"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5"/>
          <p:cNvSpPr txBox="1">
            <a:spLocks noChangeArrowheads="1"/>
          </p:cNvSpPr>
          <p:nvPr/>
        </p:nvSpPr>
        <p:spPr bwMode="auto">
          <a:xfrm>
            <a:off x="1752600" y="6186488"/>
            <a:ext cx="32337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Anderson et al., 2005</a:t>
            </a:r>
          </a:p>
        </p:txBody>
      </p:sp>
    </p:spTree>
    <p:extLst>
      <p:ext uri="{BB962C8B-B14F-4D97-AF65-F5344CB8AC3E}">
        <p14:creationId xmlns:p14="http://schemas.microsoft.com/office/powerpoint/2010/main" val="2686141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idx="4294967295"/>
          </p:nvPr>
        </p:nvSpPr>
        <p:spPr>
          <a:xfrm>
            <a:off x="0" y="304800"/>
            <a:ext cx="9144000" cy="1219200"/>
          </a:xfrm>
        </p:spPr>
        <p:txBody>
          <a:bodyPr/>
          <a:lstStyle/>
          <a:p>
            <a:pPr eaLnBrk="1" hangingPunct="1">
              <a:defRPr/>
            </a:pPr>
            <a:r>
              <a:rPr lang="en-US" sz="3600" dirty="0" smtClean="0">
                <a:effectLst>
                  <a:outerShdw blurRad="38100" dist="38100" dir="2700000" algn="tl">
                    <a:srgbClr val="000000"/>
                  </a:outerShdw>
                </a:effectLst>
              </a:rPr>
              <a:t>R/V Oceanus Voyage 412, May 2005</a:t>
            </a:r>
          </a:p>
        </p:txBody>
      </p:sp>
      <p:pic>
        <p:nvPicPr>
          <p:cNvPr id="92163" name="Picture 1027" descr="oceanus_main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5484813"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029" descr="2003_06_07_00_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887788"/>
            <a:ext cx="36560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15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
            <a:ext cx="7772400" cy="1143000"/>
          </a:xfrm>
        </p:spPr>
        <p:txBody>
          <a:bodyPr/>
          <a:lstStyle/>
          <a:p>
            <a:pPr marL="838200" indent="-838200" eaLnBrk="1" hangingPunct="1"/>
            <a:r>
              <a:rPr lang="en-US" sz="4000" i="1" smtClean="0"/>
              <a:t>A. fundyense</a:t>
            </a:r>
            <a:r>
              <a:rPr lang="en-US" sz="4000" smtClean="0"/>
              <a:t> concentrations</a:t>
            </a:r>
            <a:br>
              <a:rPr lang="en-US" sz="4000" smtClean="0"/>
            </a:br>
            <a:endParaRPr lang="en-US" sz="4000" smtClean="0"/>
          </a:p>
        </p:txBody>
      </p:sp>
      <p:pic>
        <p:nvPicPr>
          <p:cNvPr id="23555" name="Picture 3" descr="Alexandriu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8575"/>
            <a:ext cx="52292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76200" y="838200"/>
            <a:ext cx="552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WHCOHH cruise OC402 May 10-18 2005</a:t>
            </a:r>
          </a:p>
        </p:txBody>
      </p:sp>
      <p:pic>
        <p:nvPicPr>
          <p:cNvPr id="23557" name="Picture 5" descr="alex_surf_four_sources_v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5943600" y="3548063"/>
            <a:ext cx="2741613"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6"/>
          <p:cNvSpPr txBox="1">
            <a:spLocks noChangeArrowheads="1"/>
          </p:cNvSpPr>
          <p:nvPr/>
        </p:nvSpPr>
        <p:spPr bwMode="auto">
          <a:xfrm>
            <a:off x="5376863" y="2682875"/>
            <a:ext cx="39195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sz="2400"/>
              <a:t>WHOI/MWRA/CCS/SMAST </a:t>
            </a:r>
          </a:p>
          <a:p>
            <a:pPr algn="ctr" eaLnBrk="1" hangingPunct="1"/>
            <a:r>
              <a:rPr lang="en-US" sz="2400"/>
              <a:t>Surveys June 2-4 2005</a:t>
            </a:r>
          </a:p>
        </p:txBody>
      </p:sp>
    </p:spTree>
    <p:extLst>
      <p:ext uri="{BB962C8B-B14F-4D97-AF65-F5344CB8AC3E}">
        <p14:creationId xmlns:p14="http://schemas.microsoft.com/office/powerpoint/2010/main" val="4247256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685800" y="0"/>
            <a:ext cx="7772400" cy="1143000"/>
          </a:xfrm>
        </p:spPr>
        <p:txBody>
          <a:bodyPr/>
          <a:lstStyle/>
          <a:p>
            <a:pPr eaLnBrk="1" hangingPunct="1">
              <a:defRPr/>
            </a:pPr>
            <a:r>
              <a:rPr lang="en-US" sz="4000" dirty="0" smtClean="0">
                <a:solidFill>
                  <a:srgbClr val="FFFF00"/>
                </a:solidFill>
                <a:effectLst>
                  <a:outerShdw blurRad="38100" dist="38100" dir="2700000" algn="tl">
                    <a:srgbClr val="000000"/>
                  </a:outerShdw>
                </a:effectLst>
              </a:rPr>
              <a:t>Hypotheses</a:t>
            </a:r>
          </a:p>
        </p:txBody>
      </p:sp>
      <p:sp>
        <p:nvSpPr>
          <p:cNvPr id="307203" name="Rectangle 3"/>
          <p:cNvSpPr>
            <a:spLocks noGrp="1" noChangeArrowheads="1"/>
          </p:cNvSpPr>
          <p:nvPr>
            <p:ph type="body" idx="1"/>
          </p:nvPr>
        </p:nvSpPr>
        <p:spPr>
          <a:xfrm>
            <a:off x="76200" y="1295400"/>
            <a:ext cx="8991600" cy="4754563"/>
          </a:xfrm>
        </p:spPr>
        <p:txBody>
          <a:bodyPr/>
          <a:lstStyle/>
          <a:p>
            <a:pPr marL="609600" indent="-609600" eaLnBrk="1" hangingPunct="1">
              <a:lnSpc>
                <a:spcPct val="90000"/>
              </a:lnSpc>
              <a:buFontTx/>
              <a:buAutoNum type="arabicPeriod"/>
              <a:defRPr/>
            </a:pPr>
            <a:r>
              <a:rPr lang="en-US" smtClean="0">
                <a:effectLst>
                  <a:outerShdw blurRad="38100" dist="38100" dir="2700000" algn="tl">
                    <a:srgbClr val="000000"/>
                  </a:outerShdw>
                </a:effectLst>
              </a:rPr>
              <a:t>Source: High abundance of  </a:t>
            </a:r>
            <a:r>
              <a:rPr lang="en-US" i="1" smtClean="0">
                <a:effectLst>
                  <a:outerShdw blurRad="38100" dist="38100" dir="2700000" algn="tl">
                    <a:srgbClr val="000000"/>
                  </a:outerShdw>
                </a:effectLst>
              </a:rPr>
              <a:t>A. fundyense</a:t>
            </a:r>
            <a:r>
              <a:rPr lang="en-US" smtClean="0">
                <a:effectLst>
                  <a:outerShdw blurRad="38100" dist="38100" dir="2700000" algn="tl">
                    <a:srgbClr val="000000"/>
                  </a:outerShdw>
                </a:effectLst>
              </a:rPr>
              <a:t> cysts in western GOM sediments.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Transport: Northeast winds caused strong onshore advection of A. </a:t>
            </a:r>
            <a:r>
              <a:rPr lang="en-US" i="1" smtClean="0">
                <a:effectLst>
                  <a:outerShdw blurRad="38100" dist="38100" dir="2700000" algn="tl">
                    <a:srgbClr val="000000"/>
                  </a:outerShdw>
                </a:effectLst>
              </a:rPr>
              <a:t>fundyense</a:t>
            </a:r>
            <a:r>
              <a:rPr lang="en-US" smtClean="0">
                <a:effectLst>
                  <a:outerShdw blurRad="38100" dist="38100" dir="2700000" algn="tl">
                    <a:srgbClr val="000000"/>
                  </a:outerShdw>
                </a:effectLst>
              </a:rPr>
              <a:t> populations</a:t>
            </a:r>
          </a:p>
          <a:p>
            <a:pPr marL="609600" indent="-609600" eaLnBrk="1" hangingPunct="1">
              <a:lnSpc>
                <a:spcPct val="90000"/>
              </a:lnSpc>
              <a:buFontTx/>
              <a:buAutoNum type="arabicPeriod"/>
              <a:defRPr/>
            </a:pPr>
            <a:endParaRPr lang="en-US" smtClean="0">
              <a:effectLst>
                <a:outerShdw blurRad="38100" dist="38100" dir="2700000" algn="tl">
                  <a:srgbClr val="000000"/>
                </a:outerShdw>
              </a:effectLst>
            </a:endParaRPr>
          </a:p>
          <a:p>
            <a:pPr marL="609600" indent="-609600" eaLnBrk="1" hangingPunct="1">
              <a:lnSpc>
                <a:spcPct val="90000"/>
              </a:lnSpc>
              <a:buFontTx/>
              <a:buAutoNum type="arabicPeriod"/>
              <a:defRPr/>
            </a:pPr>
            <a:r>
              <a:rPr lang="en-US" smtClean="0">
                <a:effectLst>
                  <a:outerShdw blurRad="38100" dist="38100" dir="2700000" algn="tl">
                    <a:srgbClr val="000000"/>
                  </a:outerShdw>
                </a:effectLst>
              </a:rPr>
              <a:t>Anomalously high river runoff resulted in enhanced alongshore transport, and higher micro- and macro-nutrient concentrations.</a:t>
            </a:r>
          </a:p>
        </p:txBody>
      </p:sp>
    </p:spTree>
    <p:extLst>
      <p:ext uri="{BB962C8B-B14F-4D97-AF65-F5344CB8AC3E}">
        <p14:creationId xmlns:p14="http://schemas.microsoft.com/office/powerpoint/2010/main" val="555455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0"/>
            <a:ext cx="9144000" cy="1219200"/>
          </a:xfrm>
        </p:spPr>
        <p:txBody>
          <a:bodyPr/>
          <a:lstStyle/>
          <a:p>
            <a:pPr eaLnBrk="1" hangingPunct="1"/>
            <a:r>
              <a:rPr lang="en-US" sz="4000" smtClean="0"/>
              <a:t>Interannual variability in cyst population</a:t>
            </a:r>
          </a:p>
        </p:txBody>
      </p:sp>
      <p:sp>
        <p:nvSpPr>
          <p:cNvPr id="26627" name="Text Box 3"/>
          <p:cNvSpPr txBox="1">
            <a:spLocks noChangeArrowheads="1"/>
          </p:cNvSpPr>
          <p:nvPr/>
        </p:nvSpPr>
        <p:spPr bwMode="auto">
          <a:xfrm>
            <a:off x="1981200" y="1066800"/>
            <a:ext cx="5251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1997                                         2004</a:t>
            </a:r>
          </a:p>
        </p:txBody>
      </p:sp>
      <p:pic>
        <p:nvPicPr>
          <p:cNvPr id="26628" name="Picture 4" descr="do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524000"/>
            <a:ext cx="3656012"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on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524000"/>
            <a:ext cx="3656013"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676400" y="5057775"/>
            <a:ext cx="57578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Bay of Fundy cyst bed stable over time</a:t>
            </a:r>
          </a:p>
          <a:p>
            <a:pPr eaLnBrk="1" hangingPunct="1"/>
            <a:endParaRPr lang="en-US"/>
          </a:p>
          <a:p>
            <a:pPr eaLnBrk="1" hangingPunct="1"/>
            <a:r>
              <a:rPr lang="en-US"/>
              <a:t>WGOM cyst bed: 	2004 = 10 X 1997</a:t>
            </a:r>
          </a:p>
        </p:txBody>
      </p:sp>
    </p:spTree>
    <p:extLst>
      <p:ext uri="{BB962C8B-B14F-4D97-AF65-F5344CB8AC3E}">
        <p14:creationId xmlns:p14="http://schemas.microsoft.com/office/powerpoint/2010/main" val="3147463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838200" y="882650"/>
            <a:ext cx="28178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1997 cyst map</a:t>
            </a:r>
          </a:p>
        </p:txBody>
      </p:sp>
      <p:sp>
        <p:nvSpPr>
          <p:cNvPr id="27651" name="Text Box 3"/>
          <p:cNvSpPr txBox="1">
            <a:spLocks noChangeArrowheads="1"/>
          </p:cNvSpPr>
          <p:nvPr/>
        </p:nvSpPr>
        <p:spPr bwMode="auto">
          <a:xfrm>
            <a:off x="5335588" y="882650"/>
            <a:ext cx="281781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2005 physics +</a:t>
            </a:r>
          </a:p>
          <a:p>
            <a:pPr eaLnBrk="1" hangingPunct="1"/>
            <a:r>
              <a:rPr lang="en-US"/>
              <a:t>fall 2004 cyst map</a:t>
            </a:r>
          </a:p>
        </p:txBody>
      </p:sp>
      <p:pic>
        <p:nvPicPr>
          <p:cNvPr id="311300" name="dino3d_comp_97_04.avi">
            <a:hlinkClick r:id="" action="ppaction://media"/>
          </p:cNvPr>
          <p:cNvPicPr>
            <a:picLocks noGrp="1" noRot="1" noChangeAspect="1" noChangeArrowheads="1"/>
          </p:cNvPicPr>
          <p:nvPr>
            <p:ph/>
            <a:videoFile r:link="rId2"/>
          </p:nvPr>
        </p:nvPicPr>
        <p:blipFill>
          <a:blip r:embed="rId5">
            <a:extLst>
              <a:ext uri="{28A0092B-C50C-407E-A947-70E740481C1C}">
                <a14:useLocalDpi xmlns:a14="http://schemas.microsoft.com/office/drawing/2010/main" val="0"/>
              </a:ext>
            </a:extLst>
          </a:blip>
          <a:srcRect/>
          <a:stretch>
            <a:fillRect/>
          </a:stretch>
        </p:blipFill>
        <p:spPr>
          <a:xfrm>
            <a:off x="231775" y="1906588"/>
            <a:ext cx="8683625" cy="32305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460905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600" fill="hold"/>
                                        <p:tgtEl>
                                          <p:spTgt spid="31130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11300"/>
                </p:tgtEl>
              </p:cMediaNode>
            </p:video>
            <p:seq concurrent="1" nextAc="seek">
              <p:cTn id="8" restart="whenNotActive" fill="hold" evtFilter="cancelBubble" nodeType="interactiveSeq">
                <p:stCondLst>
                  <p:cond evt="onClick" delay="0">
                    <p:tgtEl>
                      <p:spTgt spid="31130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11300"/>
                                        </p:tgtEl>
                                      </p:cBhvr>
                                    </p:cmd>
                                  </p:childTnLst>
                                </p:cTn>
                              </p:par>
                            </p:childTnLst>
                          </p:cTn>
                        </p:par>
                      </p:childTnLst>
                    </p:cTn>
                  </p:par>
                </p:childTnLst>
              </p:cTn>
              <p:nextCondLst>
                <p:cond evt="onClick" delay="0">
                  <p:tgtEl>
                    <p:spTgt spid="31130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81000" y="1381125"/>
            <a:ext cx="54864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3600"/>
              <a:t>Cyst abundance is a first-order predictor of overall bloom severity.</a:t>
            </a:r>
          </a:p>
          <a:p>
            <a:pPr eaLnBrk="1" hangingPunct="1"/>
            <a:endParaRPr lang="en-US" sz="3600"/>
          </a:p>
          <a:p>
            <a:pPr eaLnBrk="1" hangingPunct="1"/>
            <a:endParaRPr lang="en-US" sz="3600"/>
          </a:p>
          <a:p>
            <a:pPr eaLnBrk="1" hangingPunct="1"/>
            <a:r>
              <a:rPr lang="en-US" sz="3600"/>
              <a:t>Coupled hydrodynamic / population dynamics models forecast large scale seasonal characteristics of the bloom. </a:t>
            </a:r>
          </a:p>
        </p:txBody>
      </p:sp>
      <p:sp>
        <p:nvSpPr>
          <p:cNvPr id="29699" name="Rectangle 3"/>
          <p:cNvSpPr>
            <a:spLocks noGrp="1" noChangeArrowheads="1"/>
          </p:cNvSpPr>
          <p:nvPr>
            <p:ph type="title" idx="4294967295"/>
          </p:nvPr>
        </p:nvSpPr>
        <p:spPr>
          <a:xfrm>
            <a:off x="685800" y="-152400"/>
            <a:ext cx="7772400" cy="1143000"/>
          </a:xfrm>
        </p:spPr>
        <p:txBody>
          <a:bodyPr/>
          <a:lstStyle/>
          <a:p>
            <a:pPr eaLnBrk="1" hangingPunct="1"/>
            <a:r>
              <a:rPr lang="en-US" sz="6000" smtClean="0"/>
              <a:t>Theses</a:t>
            </a:r>
          </a:p>
        </p:txBody>
      </p:sp>
      <p:graphicFrame>
        <p:nvGraphicFramePr>
          <p:cNvPr id="29700" name="Object 4"/>
          <p:cNvGraphicFramePr>
            <a:graphicFrameLocks noChangeAspect="1"/>
          </p:cNvGraphicFramePr>
          <p:nvPr/>
        </p:nvGraphicFramePr>
        <p:xfrm>
          <a:off x="6343650" y="1066800"/>
          <a:ext cx="2266950" cy="2744788"/>
        </p:xfrm>
        <a:graphic>
          <a:graphicData uri="http://schemas.openxmlformats.org/presentationml/2006/ole">
            <mc:AlternateContent xmlns:mc="http://schemas.openxmlformats.org/markup-compatibility/2006">
              <mc:Choice xmlns:v="urn:schemas-microsoft-com:vml" Requires="v">
                <p:oleObj spid="_x0000_s29757" name="Document" r:id="rId4" imgW="5248656" imgH="6626352" progId="Word.Document.8">
                  <p:embed/>
                </p:oleObj>
              </mc:Choice>
              <mc:Fallback>
                <p:oleObj name="Document" r:id="rId4" imgW="5248656" imgH="6626352"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6343650" y="1066800"/>
                        <a:ext cx="2266950"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29701" name="Picture 5" descr="Anderson_fig4_new"/>
          <p:cNvPicPr>
            <a:picLocks noChangeAspect="1" noChangeArrowheads="1"/>
          </p:cNvPicPr>
          <p:nvPr/>
        </p:nvPicPr>
        <p:blipFill>
          <a:blip r:embed="rId6">
            <a:extLst>
              <a:ext uri="{28A0092B-C50C-407E-A947-70E740481C1C}">
                <a14:useLocalDpi xmlns:a14="http://schemas.microsoft.com/office/drawing/2010/main" val="0"/>
              </a:ext>
            </a:extLst>
          </a:blip>
          <a:srcRect r="48589" b="52759"/>
          <a:stretch>
            <a:fillRect/>
          </a:stretch>
        </p:blipFill>
        <p:spPr bwMode="auto">
          <a:xfrm>
            <a:off x="6121400" y="4419600"/>
            <a:ext cx="2717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0" y="-152400"/>
            <a:ext cx="9144000" cy="1295400"/>
          </a:xfrm>
        </p:spPr>
        <p:txBody>
          <a:bodyPr/>
          <a:lstStyle/>
          <a:p>
            <a:pPr eaLnBrk="1" hangingPunct="1"/>
            <a:r>
              <a:rPr lang="en-US" sz="3200" dirty="0" smtClean="0"/>
              <a:t>H</a:t>
            </a:r>
            <a:r>
              <a:rPr lang="en-US" sz="3200" baseline="-25000" dirty="0" smtClean="0"/>
              <a:t>1</a:t>
            </a:r>
            <a:r>
              <a:rPr lang="en-US" sz="3200" dirty="0" smtClean="0"/>
              <a:t>: Interannual variations in bloom severity result from fluctuations in cyst abundance</a:t>
            </a:r>
          </a:p>
        </p:txBody>
      </p:sp>
      <p:pic>
        <p:nvPicPr>
          <p:cNvPr id="65539" name="Picture 3" descr="cyst_1cm_2004_CH_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cyst_1cm_2005_oc416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76400"/>
            <a:ext cx="182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cyst_1cm_2006_oc433_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2007_oc440_cyst_1cm_v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677988"/>
            <a:ext cx="18288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descr="PSP-2005-web_700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217988"/>
            <a:ext cx="18288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descr="PSP_closuremap_2006_en_696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221163"/>
            <a:ext cx="1828800"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descr="PSP_closuremap_2007_en_696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4202113"/>
            <a:ext cx="1828800"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Picture 10" descr="PSP-closure-2008-web_913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191000"/>
            <a:ext cx="18288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7" name="Text Box 11"/>
          <p:cNvSpPr txBox="1">
            <a:spLocks noChangeArrowheads="1"/>
          </p:cNvSpPr>
          <p:nvPr/>
        </p:nvSpPr>
        <p:spPr bwMode="auto">
          <a:xfrm>
            <a:off x="60325" y="3733800"/>
            <a:ext cx="84994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Toxicity   2005               2006               2007               2008</a:t>
            </a:r>
          </a:p>
        </p:txBody>
      </p:sp>
      <p:sp>
        <p:nvSpPr>
          <p:cNvPr id="65548" name="Text Box 12"/>
          <p:cNvSpPr txBox="1">
            <a:spLocks noChangeArrowheads="1"/>
          </p:cNvSpPr>
          <p:nvPr/>
        </p:nvSpPr>
        <p:spPr bwMode="auto">
          <a:xfrm>
            <a:off x="157163" y="1219200"/>
            <a:ext cx="7551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rgbClr val="FFFFFF"/>
                </a:solidFill>
              </a:rPr>
              <a:t>Cysts  2004          2005               2006               2007</a:t>
            </a:r>
          </a:p>
        </p:txBody>
      </p:sp>
      <p:sp>
        <p:nvSpPr>
          <p:cNvPr id="65549" name="Line 13"/>
          <p:cNvSpPr>
            <a:spLocks noChangeShapeType="1"/>
          </p:cNvSpPr>
          <p:nvPr/>
        </p:nvSpPr>
        <p:spPr bwMode="auto">
          <a:xfrm>
            <a:off x="11430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0" name="Line 14"/>
          <p:cNvSpPr>
            <a:spLocks noChangeShapeType="1"/>
          </p:cNvSpPr>
          <p:nvPr/>
        </p:nvSpPr>
        <p:spPr bwMode="auto">
          <a:xfrm>
            <a:off x="3200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1" name="Line 15"/>
          <p:cNvSpPr>
            <a:spLocks noChangeShapeType="1"/>
          </p:cNvSpPr>
          <p:nvPr/>
        </p:nvSpPr>
        <p:spPr bwMode="auto">
          <a:xfrm>
            <a:off x="51054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
        <p:nvSpPr>
          <p:cNvPr id="65552" name="Line 16"/>
          <p:cNvSpPr>
            <a:spLocks noChangeShapeType="1"/>
          </p:cNvSpPr>
          <p:nvPr/>
        </p:nvSpPr>
        <p:spPr bwMode="auto">
          <a:xfrm>
            <a:off x="7086600" y="3733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FF"/>
              </a:solidFill>
            </a:endParaRPr>
          </a:p>
        </p:txBody>
      </p:sp>
    </p:spTree>
    <p:extLst>
      <p:ext uri="{BB962C8B-B14F-4D97-AF65-F5344CB8AC3E}">
        <p14:creationId xmlns:p14="http://schemas.microsoft.com/office/powerpoint/2010/main" val="3820741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3965575"/>
            <a:ext cx="301625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968750"/>
            <a:ext cx="16176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533400"/>
            <a:ext cx="2824163" cy="274478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9" name="Rectangle 5"/>
          <p:cNvSpPr>
            <a:spLocks noGrp="1" noChangeArrowheads="1"/>
          </p:cNvSpPr>
          <p:nvPr>
            <p:ph type="title" idx="4294967295"/>
          </p:nvPr>
        </p:nvSpPr>
        <p:spPr>
          <a:xfrm>
            <a:off x="685800" y="-381000"/>
            <a:ext cx="7772400" cy="1143000"/>
          </a:xfrm>
        </p:spPr>
        <p:txBody>
          <a:bodyPr/>
          <a:lstStyle/>
          <a:p>
            <a:pPr eaLnBrk="1" hangingPunct="1">
              <a:defRPr/>
            </a:pPr>
            <a:r>
              <a:rPr lang="en-US" sz="3200" i="1" smtClean="0">
                <a:effectLst>
                  <a:outerShdw blurRad="38100" dist="38100" dir="2700000" algn="tl">
                    <a:srgbClr val="000000"/>
                  </a:outerShdw>
                </a:effectLst>
              </a:rPr>
              <a:t>Alexandrium fundyense</a:t>
            </a:r>
          </a:p>
        </p:txBody>
      </p:sp>
      <p:sp>
        <p:nvSpPr>
          <p:cNvPr id="3078" name="Text Box 6"/>
          <p:cNvSpPr txBox="1">
            <a:spLocks noChangeArrowheads="1"/>
          </p:cNvSpPr>
          <p:nvPr/>
        </p:nvSpPr>
        <p:spPr bwMode="auto">
          <a:xfrm>
            <a:off x="6172200" y="1371600"/>
            <a:ext cx="261302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Dinoflagellate </a:t>
            </a:r>
          </a:p>
          <a:p>
            <a:pPr eaLnBrk="1" hangingPunct="1"/>
            <a:r>
              <a:rPr lang="en-US" sz="2400"/>
              <a:t>~40 microns</a:t>
            </a:r>
          </a:p>
          <a:p>
            <a:pPr eaLnBrk="1" hangingPunct="1"/>
            <a:r>
              <a:rPr lang="en-US" sz="2400"/>
              <a:t>Produces saxitoxins</a:t>
            </a:r>
          </a:p>
          <a:p>
            <a:pPr eaLnBrk="1" hangingPunct="1"/>
            <a:endParaRPr lang="en-US" sz="2400"/>
          </a:p>
        </p:txBody>
      </p:sp>
      <p:sp>
        <p:nvSpPr>
          <p:cNvPr id="3079" name="Text Box 7"/>
          <p:cNvSpPr txBox="1">
            <a:spLocks noChangeArrowheads="1"/>
          </p:cNvSpPr>
          <p:nvPr/>
        </p:nvSpPr>
        <p:spPr bwMode="auto">
          <a:xfrm>
            <a:off x="1758950" y="3429000"/>
            <a:ext cx="5624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Leads to Paralytic Shellfish Poisoning (PSP)</a:t>
            </a:r>
          </a:p>
        </p:txBody>
      </p:sp>
    </p:spTree>
    <p:extLst>
      <p:ext uri="{BB962C8B-B14F-4D97-AF65-F5344CB8AC3E}">
        <p14:creationId xmlns:p14="http://schemas.microsoft.com/office/powerpoint/2010/main" val="3436597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r>
              <a:rPr lang="en-US" sz="4000" dirty="0" smtClean="0"/>
              <a:t>Cyst abundance and toxicity </a:t>
            </a:r>
            <a:br>
              <a:rPr lang="en-US" sz="4000" dirty="0" smtClean="0"/>
            </a:br>
            <a:r>
              <a:rPr lang="en-US" sz="4000" dirty="0" smtClean="0"/>
              <a:t>2005-2009: r=-0.93</a:t>
            </a:r>
          </a:p>
        </p:txBody>
      </p:sp>
      <p:pic>
        <p:nvPicPr>
          <p:cNvPr id="35843" name="Picture 4" descr="cyst_vs_toxic_final_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85800" y="1219200"/>
            <a:ext cx="76327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934200" y="1600200"/>
            <a:ext cx="712788" cy="449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2"/>
          <p:cNvSpPr/>
          <p:nvPr/>
        </p:nvSpPr>
        <p:spPr>
          <a:xfrm>
            <a:off x="6424613" y="4267200"/>
            <a:ext cx="738187"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6477000" y="4114800"/>
            <a:ext cx="738188" cy="83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9" name="Picture 4" descr="cyst_vs_toxic_fina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6327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Group 9"/>
          <p:cNvGrpSpPr/>
          <p:nvPr/>
        </p:nvGrpSpPr>
        <p:grpSpPr>
          <a:xfrm>
            <a:off x="2438400" y="3352800"/>
            <a:ext cx="2339679" cy="2133600"/>
            <a:chOff x="2514600" y="3352800"/>
            <a:chExt cx="2339679" cy="2133600"/>
          </a:xfrm>
        </p:grpSpPr>
        <p:sp>
          <p:nvSpPr>
            <p:cNvPr id="11" name="TextBox 10"/>
            <p:cNvSpPr txBox="1"/>
            <p:nvPr/>
          </p:nvSpPr>
          <p:spPr>
            <a:xfrm>
              <a:off x="2971800" y="4963180"/>
              <a:ext cx="981359" cy="523220"/>
            </a:xfrm>
            <a:prstGeom prst="rect">
              <a:avLst/>
            </a:prstGeom>
            <a:noFill/>
          </p:spPr>
          <p:txBody>
            <a:bodyPr wrap="none" rtlCol="0">
              <a:spAutoFit/>
            </a:bodyPr>
            <a:lstStyle/>
            <a:p>
              <a:r>
                <a:rPr lang="en-US" dirty="0" smtClean="0">
                  <a:solidFill>
                    <a:srgbClr val="000000"/>
                  </a:solidFill>
                </a:rPr>
                <a:t>Cysts</a:t>
              </a:r>
              <a:endParaRPr lang="en-US" dirty="0">
                <a:solidFill>
                  <a:srgbClr val="000000"/>
                </a:solidFill>
              </a:endParaRPr>
            </a:p>
          </p:txBody>
        </p:sp>
        <p:sp>
          <p:nvSpPr>
            <p:cNvPr id="12" name="TextBox 11"/>
            <p:cNvSpPr txBox="1"/>
            <p:nvPr/>
          </p:nvSpPr>
          <p:spPr>
            <a:xfrm>
              <a:off x="2514600" y="3352800"/>
              <a:ext cx="2339679" cy="523220"/>
            </a:xfrm>
            <a:prstGeom prst="rect">
              <a:avLst/>
            </a:prstGeom>
            <a:noFill/>
          </p:spPr>
          <p:txBody>
            <a:bodyPr wrap="none" rtlCol="0">
              <a:spAutoFit/>
            </a:bodyPr>
            <a:lstStyle/>
            <a:p>
              <a:r>
                <a:rPr lang="en-US" dirty="0" smtClean="0">
                  <a:solidFill>
                    <a:srgbClr val="000000"/>
                  </a:solidFill>
                </a:rPr>
                <a:t>Toxicity extent</a:t>
              </a:r>
              <a:endParaRPr lang="en-US" dirty="0">
                <a:solidFill>
                  <a:srgbClr val="000000"/>
                </a:solidFill>
              </a:endParaRPr>
            </a:p>
          </p:txBody>
        </p:sp>
      </p:grpSp>
      <p:sp>
        <p:nvSpPr>
          <p:cNvPr id="4" name="TextBox 3"/>
          <p:cNvSpPr txBox="1"/>
          <p:nvPr/>
        </p:nvSpPr>
        <p:spPr>
          <a:xfrm>
            <a:off x="6400800" y="6553200"/>
            <a:ext cx="2729017" cy="338554"/>
          </a:xfrm>
          <a:prstGeom prst="rect">
            <a:avLst/>
          </a:prstGeom>
          <a:solidFill>
            <a:schemeClr val="tx1"/>
          </a:solidFill>
        </p:spPr>
        <p:txBody>
          <a:bodyPr wrap="none" rtlCol="0">
            <a:spAutoFit/>
          </a:bodyPr>
          <a:lstStyle/>
          <a:p>
            <a:r>
              <a:rPr lang="en-US" sz="1600" dirty="0" smtClean="0">
                <a:solidFill>
                  <a:srgbClr val="000000"/>
                </a:solidFill>
              </a:rPr>
              <a:t>McGillicuddy et al. 2011 L&amp;O</a:t>
            </a:r>
            <a:endParaRPr lang="en-US" sz="1600" dirty="0">
              <a:solidFill>
                <a:srgbClr val="000000"/>
              </a:solidFill>
            </a:endParaRPr>
          </a:p>
        </p:txBody>
      </p:sp>
    </p:spTree>
    <p:extLst>
      <p:ext uri="{BB962C8B-B14F-4D97-AF65-F5344CB8AC3E}">
        <p14:creationId xmlns:p14="http://schemas.microsoft.com/office/powerpoint/2010/main" val="35651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28600"/>
            <a:ext cx="9144000" cy="1219200"/>
          </a:xfrm>
        </p:spPr>
        <p:txBody>
          <a:bodyPr/>
          <a:lstStyle/>
          <a:p>
            <a:pPr eaLnBrk="1" hangingPunct="1"/>
            <a:r>
              <a:rPr lang="en-US" sz="4000" dirty="0" smtClean="0"/>
              <a:t>Why did the 2010 bloom not materialize?</a:t>
            </a:r>
          </a:p>
        </p:txBody>
      </p:sp>
      <p:pic>
        <p:nvPicPr>
          <p:cNvPr id="39939" name="Picture 4" descr="GOM_2010_2008_and_mooring_v6"/>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337557" y="670560"/>
            <a:ext cx="3777243" cy="28346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6" descr="GOM_2008_2010_TS_v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335" t="6323" r="2113" b="10263"/>
          <a:stretch/>
        </p:blipFill>
        <p:spPr bwMode="auto">
          <a:xfrm>
            <a:off x="632484" y="3596640"/>
            <a:ext cx="2882008" cy="2804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Box 5"/>
          <p:cNvSpPr txBox="1"/>
          <p:nvPr/>
        </p:nvSpPr>
        <p:spPr>
          <a:xfrm>
            <a:off x="2239702" y="4876800"/>
            <a:ext cx="503498" cy="291800"/>
          </a:xfrm>
          <a:prstGeom prst="rect">
            <a:avLst/>
          </a:prstGeom>
          <a:noFill/>
        </p:spPr>
        <p:txBody>
          <a:bodyPr wrap="none" rtlCol="0">
            <a:spAutoFit/>
          </a:bodyPr>
          <a:lstStyle/>
          <a:p>
            <a:r>
              <a:rPr lang="en-US" dirty="0" smtClean="0">
                <a:solidFill>
                  <a:srgbClr val="000000"/>
                </a:solidFill>
              </a:rPr>
              <a:t>2010</a:t>
            </a:r>
            <a:endParaRPr lang="en-US" dirty="0">
              <a:solidFill>
                <a:srgbClr val="000000"/>
              </a:solidFill>
            </a:endParaRPr>
          </a:p>
        </p:txBody>
      </p:sp>
      <p:sp>
        <p:nvSpPr>
          <p:cNvPr id="7" name="TextBox 6"/>
          <p:cNvSpPr txBox="1"/>
          <p:nvPr/>
        </p:nvSpPr>
        <p:spPr>
          <a:xfrm>
            <a:off x="2620702" y="5486400"/>
            <a:ext cx="503498" cy="291800"/>
          </a:xfrm>
          <a:prstGeom prst="rect">
            <a:avLst/>
          </a:prstGeom>
          <a:noFill/>
        </p:spPr>
        <p:txBody>
          <a:bodyPr wrap="none" rtlCol="0">
            <a:spAutoFit/>
          </a:bodyPr>
          <a:lstStyle/>
          <a:p>
            <a:r>
              <a:rPr lang="en-US" dirty="0" smtClean="0">
                <a:solidFill>
                  <a:srgbClr val="FFFFFF">
                    <a:lumMod val="50000"/>
                  </a:srgbClr>
                </a:solidFill>
              </a:rPr>
              <a:t>2008</a:t>
            </a:r>
            <a:endParaRPr lang="en-US" dirty="0">
              <a:solidFill>
                <a:srgbClr val="FFFFFF">
                  <a:lumMod val="50000"/>
                </a:srgbClr>
              </a:solidFill>
            </a:endParaRPr>
          </a:p>
        </p:txBody>
      </p:sp>
      <p:sp>
        <p:nvSpPr>
          <p:cNvPr id="8" name="TextBox 7"/>
          <p:cNvSpPr txBox="1"/>
          <p:nvPr/>
        </p:nvSpPr>
        <p:spPr>
          <a:xfrm rot="16200000">
            <a:off x="-257120" y="5242279"/>
            <a:ext cx="1110841" cy="291800"/>
          </a:xfrm>
          <a:prstGeom prst="rect">
            <a:avLst/>
          </a:prstGeom>
          <a:noFill/>
        </p:spPr>
        <p:txBody>
          <a:bodyPr wrap="none" rtlCol="0">
            <a:spAutoFit/>
          </a:bodyPr>
          <a:lstStyle/>
          <a:p>
            <a:r>
              <a:rPr lang="en-US" dirty="0" smtClean="0">
                <a:solidFill>
                  <a:srgbClr val="FFFFFF"/>
                </a:solidFill>
              </a:rPr>
              <a:t>Temperature</a:t>
            </a:r>
            <a:endParaRPr lang="en-US" dirty="0">
              <a:solidFill>
                <a:srgbClr val="FFFFFF"/>
              </a:solidFill>
            </a:endParaRPr>
          </a:p>
        </p:txBody>
      </p:sp>
      <p:sp>
        <p:nvSpPr>
          <p:cNvPr id="9" name="TextBox 8"/>
          <p:cNvSpPr txBox="1"/>
          <p:nvPr/>
        </p:nvSpPr>
        <p:spPr>
          <a:xfrm>
            <a:off x="1484593" y="6324600"/>
            <a:ext cx="725207" cy="291800"/>
          </a:xfrm>
          <a:prstGeom prst="rect">
            <a:avLst/>
          </a:prstGeom>
          <a:noFill/>
        </p:spPr>
        <p:txBody>
          <a:bodyPr wrap="none" rtlCol="0">
            <a:spAutoFit/>
          </a:bodyPr>
          <a:lstStyle/>
          <a:p>
            <a:r>
              <a:rPr lang="en-US" dirty="0" smtClean="0">
                <a:solidFill>
                  <a:srgbClr val="FFFFFF"/>
                </a:solidFill>
              </a:rPr>
              <a:t>Salinity</a:t>
            </a:r>
            <a:endParaRPr lang="en-US" dirty="0">
              <a:solidFill>
                <a:srgbClr val="FFFFFF"/>
              </a:solidFill>
            </a:endParaRPr>
          </a:p>
        </p:txBody>
      </p:sp>
      <p:pic>
        <p:nvPicPr>
          <p:cNvPr id="11" name="Picture 2" descr="WGOM_oc460_oc445_nu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43910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5119054" y="762000"/>
            <a:ext cx="3643946" cy="523220"/>
          </a:xfrm>
          <a:prstGeom prst="rect">
            <a:avLst/>
          </a:prstGeom>
          <a:noFill/>
        </p:spPr>
        <p:txBody>
          <a:bodyPr wrap="none" rtlCol="0">
            <a:spAutoFit/>
          </a:bodyPr>
          <a:lstStyle/>
          <a:p>
            <a:r>
              <a:rPr lang="en-US" dirty="0" smtClean="0">
                <a:solidFill>
                  <a:srgbClr val="FFFFFF"/>
                </a:solidFill>
              </a:rPr>
              <a:t>Nutrients: 2008 vs 2010</a:t>
            </a:r>
            <a:endParaRPr lang="en-US" dirty="0">
              <a:solidFill>
                <a:srgbClr val="FFFFFF"/>
              </a:solidFill>
            </a:endParaRPr>
          </a:p>
        </p:txBody>
      </p:sp>
      <p:sp>
        <p:nvSpPr>
          <p:cNvPr id="3" name="TextBox 2"/>
          <p:cNvSpPr txBox="1"/>
          <p:nvPr/>
        </p:nvSpPr>
        <p:spPr>
          <a:xfrm>
            <a:off x="5943600" y="1676400"/>
            <a:ext cx="824265" cy="523220"/>
          </a:xfrm>
          <a:prstGeom prst="rect">
            <a:avLst/>
          </a:prstGeom>
          <a:noFill/>
        </p:spPr>
        <p:txBody>
          <a:bodyPr wrap="none" rtlCol="0">
            <a:spAutoFit/>
          </a:bodyPr>
          <a:lstStyle/>
          <a:p>
            <a:r>
              <a:rPr lang="en-US" dirty="0" smtClean="0">
                <a:solidFill>
                  <a:schemeClr val="bg2"/>
                </a:solidFill>
              </a:rPr>
              <a:t>NO</a:t>
            </a:r>
            <a:r>
              <a:rPr lang="en-US" baseline="-25000" dirty="0" smtClean="0">
                <a:solidFill>
                  <a:schemeClr val="bg2"/>
                </a:solidFill>
              </a:rPr>
              <a:t>3</a:t>
            </a:r>
            <a:endParaRPr lang="en-US" baseline="-25000" dirty="0">
              <a:solidFill>
                <a:schemeClr val="bg2"/>
              </a:solidFill>
            </a:endParaRPr>
          </a:p>
        </p:txBody>
      </p:sp>
      <p:sp>
        <p:nvSpPr>
          <p:cNvPr id="15" name="TextBox 14"/>
          <p:cNvSpPr txBox="1"/>
          <p:nvPr/>
        </p:nvSpPr>
        <p:spPr>
          <a:xfrm>
            <a:off x="7924800" y="1676400"/>
            <a:ext cx="764953" cy="523220"/>
          </a:xfrm>
          <a:prstGeom prst="rect">
            <a:avLst/>
          </a:prstGeom>
          <a:noFill/>
        </p:spPr>
        <p:txBody>
          <a:bodyPr wrap="none" rtlCol="0">
            <a:spAutoFit/>
          </a:bodyPr>
          <a:lstStyle/>
          <a:p>
            <a:r>
              <a:rPr lang="en-US" dirty="0" smtClean="0">
                <a:solidFill>
                  <a:schemeClr val="bg2"/>
                </a:solidFill>
              </a:rPr>
              <a:t>PO</a:t>
            </a:r>
            <a:r>
              <a:rPr lang="en-US" baseline="-25000" dirty="0" smtClean="0">
                <a:solidFill>
                  <a:schemeClr val="bg2"/>
                </a:solidFill>
              </a:rPr>
              <a:t>4</a:t>
            </a:r>
            <a:endParaRPr lang="en-US" baseline="-25000" dirty="0">
              <a:solidFill>
                <a:schemeClr val="bg2"/>
              </a:solidFill>
            </a:endParaRPr>
          </a:p>
        </p:txBody>
      </p:sp>
      <p:sp>
        <p:nvSpPr>
          <p:cNvPr id="16" name="TextBox 15"/>
          <p:cNvSpPr txBox="1"/>
          <p:nvPr/>
        </p:nvSpPr>
        <p:spPr>
          <a:xfrm>
            <a:off x="7938735" y="4201180"/>
            <a:ext cx="824265" cy="523220"/>
          </a:xfrm>
          <a:prstGeom prst="rect">
            <a:avLst/>
          </a:prstGeom>
          <a:noFill/>
        </p:spPr>
        <p:txBody>
          <a:bodyPr wrap="none" rtlCol="0">
            <a:spAutoFit/>
          </a:bodyPr>
          <a:lstStyle/>
          <a:p>
            <a:r>
              <a:rPr lang="en-US" dirty="0" smtClean="0">
                <a:solidFill>
                  <a:schemeClr val="bg2"/>
                </a:solidFill>
              </a:rPr>
              <a:t>NH</a:t>
            </a:r>
            <a:r>
              <a:rPr lang="en-US" baseline="-25000" dirty="0" smtClean="0">
                <a:solidFill>
                  <a:schemeClr val="bg2"/>
                </a:solidFill>
              </a:rPr>
              <a:t>4</a:t>
            </a:r>
            <a:endParaRPr lang="en-US" baseline="-25000" dirty="0">
              <a:solidFill>
                <a:schemeClr val="bg2"/>
              </a:solidFill>
            </a:endParaRPr>
          </a:p>
        </p:txBody>
      </p:sp>
      <p:sp>
        <p:nvSpPr>
          <p:cNvPr id="17" name="TextBox 16"/>
          <p:cNvSpPr txBox="1"/>
          <p:nvPr/>
        </p:nvSpPr>
        <p:spPr>
          <a:xfrm>
            <a:off x="5917461" y="4201180"/>
            <a:ext cx="864339" cy="523220"/>
          </a:xfrm>
          <a:prstGeom prst="rect">
            <a:avLst/>
          </a:prstGeom>
          <a:noFill/>
        </p:spPr>
        <p:txBody>
          <a:bodyPr wrap="none" rtlCol="0">
            <a:spAutoFit/>
          </a:bodyPr>
          <a:lstStyle/>
          <a:p>
            <a:r>
              <a:rPr lang="en-US" dirty="0" smtClean="0">
                <a:solidFill>
                  <a:schemeClr val="bg2"/>
                </a:solidFill>
              </a:rPr>
              <a:t>SiO</a:t>
            </a:r>
            <a:r>
              <a:rPr lang="en-US" baseline="-25000" dirty="0" smtClean="0">
                <a:solidFill>
                  <a:schemeClr val="bg2"/>
                </a:solidFill>
              </a:rPr>
              <a:t>2</a:t>
            </a:r>
            <a:endParaRPr lang="en-US" baseline="-25000" dirty="0">
              <a:solidFill>
                <a:schemeClr val="bg2"/>
              </a:solidFill>
            </a:endParaRPr>
          </a:p>
        </p:txBody>
      </p:sp>
      <p:sp>
        <p:nvSpPr>
          <p:cNvPr id="14" name="TextBox 13"/>
          <p:cNvSpPr txBox="1"/>
          <p:nvPr/>
        </p:nvSpPr>
        <p:spPr>
          <a:xfrm>
            <a:off x="5040789" y="2819400"/>
            <a:ext cx="902811" cy="954107"/>
          </a:xfrm>
          <a:prstGeom prst="rect">
            <a:avLst/>
          </a:prstGeom>
          <a:noFill/>
        </p:spPr>
        <p:txBody>
          <a:bodyPr wrap="none" rtlCol="0">
            <a:spAutoFit/>
          </a:bodyPr>
          <a:lstStyle/>
          <a:p>
            <a:r>
              <a:rPr lang="en-US" dirty="0" smtClean="0">
                <a:solidFill>
                  <a:schemeClr val="bg1"/>
                </a:solidFill>
              </a:rPr>
              <a:t>2008</a:t>
            </a:r>
          </a:p>
          <a:p>
            <a:r>
              <a:rPr lang="en-US" dirty="0" smtClean="0">
                <a:solidFill>
                  <a:srgbClr val="FF0000"/>
                </a:solidFill>
              </a:rPr>
              <a:t>2010</a:t>
            </a:r>
            <a:endParaRPr lang="en-US" dirty="0">
              <a:solidFill>
                <a:srgbClr val="FF0000"/>
              </a:solidFill>
            </a:endParaRPr>
          </a:p>
        </p:txBody>
      </p:sp>
    </p:spTree>
    <p:extLst>
      <p:ext uri="{BB962C8B-B14F-4D97-AF65-F5344CB8AC3E}">
        <p14:creationId xmlns:p14="http://schemas.microsoft.com/office/powerpoint/2010/main" val="3663544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76200"/>
            <a:ext cx="9144000" cy="1371600"/>
          </a:xfrm>
        </p:spPr>
        <p:txBody>
          <a:bodyPr/>
          <a:lstStyle/>
          <a:p>
            <a:pPr eaLnBrk="1" hangingPunct="1"/>
            <a:r>
              <a:rPr lang="en-US" sz="4000" dirty="0" smtClean="0"/>
              <a:t>Why was the 2010 forecast wrong?</a:t>
            </a:r>
          </a:p>
        </p:txBody>
      </p:sp>
      <p:sp>
        <p:nvSpPr>
          <p:cNvPr id="47107" name="Text Box 3"/>
          <p:cNvSpPr txBox="1">
            <a:spLocks noChangeArrowheads="1"/>
          </p:cNvSpPr>
          <p:nvPr/>
        </p:nvSpPr>
        <p:spPr bwMode="auto">
          <a:xfrm>
            <a:off x="304800" y="1190685"/>
            <a:ext cx="8458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dirty="0">
                <a:solidFill>
                  <a:srgbClr val="FFFFFF"/>
                </a:solidFill>
              </a:rPr>
              <a:t>Conditions were outside the envelope of prior observations used to construct the ensemble forecast</a:t>
            </a:r>
          </a:p>
          <a:p>
            <a:pPr eaLnBrk="1" hangingPunct="1"/>
            <a:endParaRPr lang="en-US" sz="2400" dirty="0">
              <a:solidFill>
                <a:srgbClr val="FFFFFF"/>
              </a:solidFill>
            </a:endParaRPr>
          </a:p>
          <a:p>
            <a:pPr eaLnBrk="1" hangingPunct="1"/>
            <a:r>
              <a:rPr lang="en-US" sz="2400" dirty="0">
                <a:solidFill>
                  <a:srgbClr val="FFFFFF"/>
                </a:solidFill>
              </a:rPr>
              <a:t>Water mass anomalies indicate a regional-scale change in circulation with direct influence on </a:t>
            </a:r>
            <a:r>
              <a:rPr lang="en-US" sz="2400" i="1" dirty="0" smtClean="0">
                <a:solidFill>
                  <a:srgbClr val="FFFFFF"/>
                </a:solidFill>
              </a:rPr>
              <a:t>A. fundyense</a:t>
            </a:r>
            <a:r>
              <a:rPr lang="en-US" sz="2400" dirty="0" smtClean="0">
                <a:solidFill>
                  <a:srgbClr val="FFFFFF"/>
                </a:solidFill>
              </a:rPr>
              <a:t> </a:t>
            </a:r>
            <a:r>
              <a:rPr lang="en-US" sz="2400" dirty="0">
                <a:solidFill>
                  <a:srgbClr val="FFFFFF"/>
                </a:solidFill>
              </a:rPr>
              <a:t>niche (warmer, more stratified, lower nutrients)</a:t>
            </a:r>
          </a:p>
          <a:p>
            <a:pPr eaLnBrk="1" hangingPunct="1"/>
            <a:endParaRPr lang="en-US" sz="2400" dirty="0">
              <a:solidFill>
                <a:srgbClr val="FFFFFF"/>
              </a:solidFill>
            </a:endParaRPr>
          </a:p>
          <a:p>
            <a:pPr eaLnBrk="1" hangingPunct="1"/>
            <a:r>
              <a:rPr lang="en-US" sz="2400" dirty="0">
                <a:solidFill>
                  <a:srgbClr val="FFFFFF"/>
                </a:solidFill>
              </a:rPr>
              <a:t>Weaker-than-normal coastal current lessened </a:t>
            </a:r>
            <a:r>
              <a:rPr lang="en-US" sz="2400" i="1" dirty="0" err="1" smtClean="0">
                <a:solidFill>
                  <a:srgbClr val="FFFFFF"/>
                </a:solidFill>
              </a:rPr>
              <a:t>A.fundyense</a:t>
            </a:r>
            <a:r>
              <a:rPr lang="en-US" sz="2400" dirty="0" smtClean="0">
                <a:solidFill>
                  <a:srgbClr val="FFFFFF"/>
                </a:solidFill>
              </a:rPr>
              <a:t> </a:t>
            </a:r>
            <a:r>
              <a:rPr lang="en-US" sz="2400" dirty="0">
                <a:solidFill>
                  <a:srgbClr val="FFFFFF"/>
                </a:solidFill>
              </a:rPr>
              <a:t>transport into WGOM and Mass Bay</a:t>
            </a:r>
          </a:p>
          <a:p>
            <a:pPr eaLnBrk="1" hangingPunct="1"/>
            <a:endParaRPr lang="en-US" sz="2400" dirty="0">
              <a:solidFill>
                <a:srgbClr val="FFFFFF"/>
              </a:solidFill>
            </a:endParaRPr>
          </a:p>
          <a:p>
            <a:pPr eaLnBrk="1" hangingPunct="1"/>
            <a:r>
              <a:rPr lang="en-US" sz="2400" dirty="0">
                <a:solidFill>
                  <a:srgbClr val="FFFFFF"/>
                </a:solidFill>
              </a:rPr>
              <a:t>Did earlier-than-normal nutrient depletion cause a mismatch with </a:t>
            </a:r>
            <a:r>
              <a:rPr lang="en-US" sz="2400" i="1" dirty="0" smtClean="0">
                <a:solidFill>
                  <a:srgbClr val="FFFFFF"/>
                </a:solidFill>
              </a:rPr>
              <a:t>A. </a:t>
            </a:r>
            <a:r>
              <a:rPr lang="en-US" sz="2400" i="1" dirty="0" err="1" smtClean="0">
                <a:solidFill>
                  <a:srgbClr val="FFFFFF"/>
                </a:solidFill>
              </a:rPr>
              <a:t>fundyense</a:t>
            </a:r>
            <a:r>
              <a:rPr lang="en-US" sz="2400" dirty="0" err="1" smtClean="0">
                <a:solidFill>
                  <a:srgbClr val="FFFFFF"/>
                </a:solidFill>
              </a:rPr>
              <a:t>’s</a:t>
            </a:r>
            <a:r>
              <a:rPr lang="en-US" sz="2400" dirty="0" smtClean="0">
                <a:solidFill>
                  <a:srgbClr val="FFFFFF"/>
                </a:solidFill>
              </a:rPr>
              <a:t> </a:t>
            </a:r>
            <a:r>
              <a:rPr lang="en-US" sz="2400" dirty="0">
                <a:solidFill>
                  <a:srgbClr val="FFFFFF"/>
                </a:solidFill>
              </a:rPr>
              <a:t>endogenous clock?</a:t>
            </a:r>
          </a:p>
        </p:txBody>
      </p:sp>
      <p:sp>
        <p:nvSpPr>
          <p:cNvPr id="47108" name="TextBox 1"/>
          <p:cNvSpPr txBox="1">
            <a:spLocks noChangeArrowheads="1"/>
          </p:cNvSpPr>
          <p:nvPr/>
        </p:nvSpPr>
        <p:spPr bwMode="auto">
          <a:xfrm>
            <a:off x="5334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400">
                <a:solidFill>
                  <a:srgbClr val="FFFFFF"/>
                </a:solidFill>
              </a:rPr>
              <a:t>McGillicuddy, D.J., Townsend, D.W., He, R., Keafer, B.A., Kleindinst, J.L., Li , Y., Manning, J.P., Mountain, D.G., Thomas, M.A., and D.M. Anderson, 2011.  </a:t>
            </a:r>
            <a:r>
              <a:rPr lang="en-US" sz="1400" i="1">
                <a:solidFill>
                  <a:srgbClr val="FFFFFF"/>
                </a:solidFill>
              </a:rPr>
              <a:t>Limnology and Oceanography</a:t>
            </a:r>
            <a:r>
              <a:rPr lang="en-US" sz="1400">
                <a:solidFill>
                  <a:srgbClr val="FFFFFF"/>
                </a:solidFill>
              </a:rPr>
              <a:t>, 56(6), 2411–2426.</a:t>
            </a:r>
            <a:endParaRPr lang="en-US" sz="3600">
              <a:solidFill>
                <a:srgbClr val="FFFFFF"/>
              </a:solidFill>
            </a:endParaRPr>
          </a:p>
        </p:txBody>
      </p:sp>
    </p:spTree>
    <p:extLst>
      <p:ext uri="{BB962C8B-B14F-4D97-AF65-F5344CB8AC3E}">
        <p14:creationId xmlns:p14="http://schemas.microsoft.com/office/powerpoint/2010/main" val="1945330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676400"/>
          </a:xfrm>
        </p:spPr>
        <p:txBody>
          <a:bodyPr/>
          <a:lstStyle/>
          <a:p>
            <a:pPr eaLnBrk="1" hangingPunct="1"/>
            <a:r>
              <a:rPr lang="en-US" sz="3600" dirty="0" smtClean="0"/>
              <a:t>Chapter 3.  MERHAB/COHH/PCMHAB</a:t>
            </a:r>
            <a:r>
              <a:rPr lang="en-US" sz="4000" baseline="0" dirty="0" smtClean="0"/>
              <a:t/>
            </a:r>
            <a:br>
              <a:rPr lang="en-US" sz="4000" baseline="0" dirty="0" smtClean="0"/>
            </a:br>
            <a:r>
              <a:rPr lang="en-US" sz="4000" dirty="0" smtClean="0"/>
              <a:t>Transition to operations and ESP detection</a:t>
            </a:r>
          </a:p>
        </p:txBody>
      </p:sp>
    </p:spTree>
    <p:extLst>
      <p:ext uri="{BB962C8B-B14F-4D97-AF65-F5344CB8AC3E}">
        <p14:creationId xmlns:p14="http://schemas.microsoft.com/office/powerpoint/2010/main" val="38827367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8" descr="cystmap_04_14_v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768600"/>
            <a:ext cx="2303463"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2"/>
          <p:cNvSpPr txBox="1">
            <a:spLocks noChangeArrowheads="1"/>
          </p:cNvSpPr>
          <p:nvPr/>
        </p:nvSpPr>
        <p:spPr bwMode="auto">
          <a:xfrm>
            <a:off x="611188" y="1025525"/>
            <a:ext cx="863600" cy="4619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2004</a:t>
            </a:r>
          </a:p>
        </p:txBody>
      </p:sp>
      <p:sp>
        <p:nvSpPr>
          <p:cNvPr id="7172" name="Text Box 3"/>
          <p:cNvSpPr txBox="1">
            <a:spLocks noChangeArrowheads="1"/>
          </p:cNvSpPr>
          <p:nvPr/>
        </p:nvSpPr>
        <p:spPr bwMode="auto">
          <a:xfrm>
            <a:off x="611188" y="1530350"/>
            <a:ext cx="803275"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2005</a:t>
            </a:r>
          </a:p>
        </p:txBody>
      </p:sp>
      <p:sp>
        <p:nvSpPr>
          <p:cNvPr id="7173" name="Text Box 4"/>
          <p:cNvSpPr txBox="1">
            <a:spLocks noChangeArrowheads="1"/>
          </p:cNvSpPr>
          <p:nvPr/>
        </p:nvSpPr>
        <p:spPr bwMode="auto">
          <a:xfrm>
            <a:off x="611188" y="2033587"/>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2006</a:t>
            </a:r>
          </a:p>
        </p:txBody>
      </p:sp>
      <p:sp>
        <p:nvSpPr>
          <p:cNvPr id="7174" name="Text Box 5"/>
          <p:cNvSpPr txBox="1">
            <a:spLocks noChangeArrowheads="1"/>
          </p:cNvSpPr>
          <p:nvPr/>
        </p:nvSpPr>
        <p:spPr bwMode="auto">
          <a:xfrm>
            <a:off x="611188" y="2538412"/>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2007</a:t>
            </a:r>
          </a:p>
        </p:txBody>
      </p:sp>
      <p:sp>
        <p:nvSpPr>
          <p:cNvPr id="7175" name="Text Box 6"/>
          <p:cNvSpPr txBox="1">
            <a:spLocks noChangeArrowheads="1"/>
          </p:cNvSpPr>
          <p:nvPr/>
        </p:nvSpPr>
        <p:spPr bwMode="auto">
          <a:xfrm>
            <a:off x="611188" y="3113087"/>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2008</a:t>
            </a:r>
          </a:p>
        </p:txBody>
      </p:sp>
      <p:sp>
        <p:nvSpPr>
          <p:cNvPr id="7176" name="Text Box 8"/>
          <p:cNvSpPr txBox="1">
            <a:spLocks noChangeArrowheads="1"/>
          </p:cNvSpPr>
          <p:nvPr/>
        </p:nvSpPr>
        <p:spPr bwMode="auto">
          <a:xfrm>
            <a:off x="0" y="681037"/>
            <a:ext cx="2282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Hydrodynamics</a:t>
            </a:r>
          </a:p>
        </p:txBody>
      </p:sp>
      <p:sp>
        <p:nvSpPr>
          <p:cNvPr id="7177" name="Text Box 9"/>
          <p:cNvSpPr txBox="1">
            <a:spLocks noChangeArrowheads="1"/>
          </p:cNvSpPr>
          <p:nvPr/>
        </p:nvSpPr>
        <p:spPr bwMode="auto">
          <a:xfrm>
            <a:off x="3493293" y="2203783"/>
            <a:ext cx="187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Benthic</a:t>
            </a:r>
            <a:r>
              <a:rPr lang="en-US" altLang="zh-CN" sz="2400" b="1" dirty="0" smtClean="0">
                <a:solidFill>
                  <a:srgbClr val="0033CC"/>
                </a:solidFill>
                <a:latin typeface="Times New Roman" pitchFamily="18" charset="0"/>
                <a:ea typeface="宋体" pitchFamily="2" charset="-122"/>
              </a:rPr>
              <a:t> </a:t>
            </a:r>
            <a:r>
              <a:rPr lang="en-US" altLang="zh-CN" sz="2400" b="1" dirty="0" smtClean="0">
                <a:solidFill>
                  <a:srgbClr val="FFFFFF"/>
                </a:solidFill>
                <a:latin typeface="Times New Roman" pitchFamily="18" charset="0"/>
                <a:ea typeface="宋体" pitchFamily="2" charset="-122"/>
              </a:rPr>
              <a:t>Cyst</a:t>
            </a:r>
          </a:p>
        </p:txBody>
      </p:sp>
      <p:sp>
        <p:nvSpPr>
          <p:cNvPr id="7178" name="Text Box 10"/>
          <p:cNvSpPr txBox="1">
            <a:spLocks noChangeArrowheads="1"/>
          </p:cNvSpPr>
          <p:nvPr/>
        </p:nvSpPr>
        <p:spPr bwMode="auto">
          <a:xfrm>
            <a:off x="5905524" y="681335"/>
            <a:ext cx="31622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dirty="0" smtClean="0">
                <a:solidFill>
                  <a:srgbClr val="FFFFFF"/>
                </a:solidFill>
                <a:latin typeface="Times New Roman" pitchFamily="18" charset="0"/>
                <a:ea typeface="宋体" pitchFamily="2" charset="-122"/>
              </a:rPr>
              <a:t>2015 seasonal forecast</a:t>
            </a:r>
          </a:p>
        </p:txBody>
      </p:sp>
      <p:sp>
        <p:nvSpPr>
          <p:cNvPr id="333834" name="Line 11"/>
          <p:cNvSpPr>
            <a:spLocks noChangeShapeType="1"/>
          </p:cNvSpPr>
          <p:nvPr/>
        </p:nvSpPr>
        <p:spPr bwMode="auto">
          <a:xfrm>
            <a:off x="1476375" y="1385887"/>
            <a:ext cx="1582738" cy="13684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5" name="Line 12"/>
          <p:cNvSpPr>
            <a:spLocks noChangeShapeType="1"/>
          </p:cNvSpPr>
          <p:nvPr/>
        </p:nvSpPr>
        <p:spPr bwMode="auto">
          <a:xfrm>
            <a:off x="1403350" y="2033587"/>
            <a:ext cx="1584325"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33836" name="Line 13"/>
          <p:cNvSpPr>
            <a:spLocks noChangeShapeType="1"/>
          </p:cNvSpPr>
          <p:nvPr/>
        </p:nvSpPr>
        <p:spPr bwMode="auto">
          <a:xfrm>
            <a:off x="1476375" y="2681287"/>
            <a:ext cx="1439863" cy="3603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7" name="Line 14"/>
          <p:cNvSpPr>
            <a:spLocks noChangeShapeType="1"/>
          </p:cNvSpPr>
          <p:nvPr/>
        </p:nvSpPr>
        <p:spPr bwMode="auto">
          <a:xfrm flipV="1">
            <a:off x="1476375" y="3689350"/>
            <a:ext cx="1511300" cy="2159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38" name="Line 15"/>
          <p:cNvSpPr>
            <a:spLocks noChangeShapeType="1"/>
          </p:cNvSpPr>
          <p:nvPr/>
        </p:nvSpPr>
        <p:spPr bwMode="auto">
          <a:xfrm flipV="1">
            <a:off x="1476375" y="3978275"/>
            <a:ext cx="1582738" cy="2873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92208" name="Text Box 16"/>
          <p:cNvSpPr txBox="1">
            <a:spLocks noChangeArrowheads="1"/>
          </p:cNvSpPr>
          <p:nvPr/>
        </p:nvSpPr>
        <p:spPr bwMode="auto">
          <a:xfrm>
            <a:off x="6875463" y="1025525"/>
            <a:ext cx="1512887" cy="5908675"/>
          </a:xfrm>
          <a:prstGeom prst="rect">
            <a:avLst/>
          </a:prstGeom>
          <a:noFill/>
          <a:ln>
            <a:noFill/>
          </a:ln>
          <a:effectLs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2</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3</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4</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5</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6</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7</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8</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9</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10</a:t>
            </a:r>
          </a:p>
          <a:p>
            <a:pPr eaLnBrk="1" hangingPunct="1">
              <a:defRPr/>
            </a:pPr>
            <a:endPar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endParaRPr>
          </a:p>
          <a:p>
            <a:pPr eaLnBrk="1" hangingPunct="1">
              <a:defRPr/>
            </a:pPr>
            <a:r>
              <a:rPr lang="en-US" altLang="zh-CN" sz="1800" smtClean="0">
                <a:solidFill>
                  <a:srgbClr val="FFFFFF"/>
                </a:solidFill>
                <a:effectLst>
                  <a:outerShdw blurRad="38100" dist="38100" dir="2700000" algn="tl">
                    <a:srgbClr val="000000"/>
                  </a:outerShdw>
                </a:effectLst>
                <a:latin typeface="Times New Roman" pitchFamily="18" charset="0"/>
                <a:ea typeface="宋体" pitchFamily="2" charset="-122"/>
              </a:rPr>
              <a:t>Scenario 11</a:t>
            </a:r>
            <a:endParaRPr lang="zh-CN" altLang="en-US" sz="1800" smtClean="0">
              <a:solidFill>
                <a:srgbClr val="FFFFFF"/>
              </a:solidFill>
              <a:effectLst>
                <a:outerShdw blurRad="38100" dist="38100" dir="2700000" algn="tl">
                  <a:srgbClr val="000000"/>
                </a:outerShdw>
              </a:effectLst>
              <a:latin typeface="Times New Roman" pitchFamily="18" charset="0"/>
              <a:ea typeface="宋体" pitchFamily="2" charset="-122"/>
            </a:endParaRPr>
          </a:p>
        </p:txBody>
      </p:sp>
      <p:sp>
        <p:nvSpPr>
          <p:cNvPr id="333840" name="Line 17"/>
          <p:cNvSpPr>
            <a:spLocks noChangeShapeType="1"/>
          </p:cNvSpPr>
          <p:nvPr/>
        </p:nvSpPr>
        <p:spPr bwMode="auto">
          <a:xfrm flipV="1">
            <a:off x="5508625" y="1457325"/>
            <a:ext cx="1295400" cy="129698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1" name="Line 18"/>
          <p:cNvSpPr>
            <a:spLocks noChangeShapeType="1"/>
          </p:cNvSpPr>
          <p:nvPr/>
        </p:nvSpPr>
        <p:spPr bwMode="auto">
          <a:xfrm flipV="1">
            <a:off x="5724525" y="3978275"/>
            <a:ext cx="1223963" cy="71437"/>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2" name="Line 19"/>
          <p:cNvSpPr>
            <a:spLocks noChangeShapeType="1"/>
          </p:cNvSpPr>
          <p:nvPr/>
        </p:nvSpPr>
        <p:spPr bwMode="auto">
          <a:xfrm>
            <a:off x="5638800" y="4684712"/>
            <a:ext cx="1165225" cy="3016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3" name="Line 20"/>
          <p:cNvSpPr>
            <a:spLocks noChangeShapeType="1"/>
          </p:cNvSpPr>
          <p:nvPr/>
        </p:nvSpPr>
        <p:spPr bwMode="auto">
          <a:xfrm flipV="1">
            <a:off x="5651500" y="2970212"/>
            <a:ext cx="12239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4" name="Line 21"/>
          <p:cNvSpPr>
            <a:spLocks noChangeShapeType="1"/>
          </p:cNvSpPr>
          <p:nvPr/>
        </p:nvSpPr>
        <p:spPr bwMode="auto">
          <a:xfrm flipV="1">
            <a:off x="5651500" y="1962150"/>
            <a:ext cx="1223963" cy="1079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0" name="Text Box 22"/>
          <p:cNvSpPr txBox="1">
            <a:spLocks noChangeArrowheads="1"/>
          </p:cNvSpPr>
          <p:nvPr/>
        </p:nvSpPr>
        <p:spPr bwMode="auto">
          <a:xfrm>
            <a:off x="611188" y="3689350"/>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2009</a:t>
            </a:r>
          </a:p>
        </p:txBody>
      </p:sp>
      <p:sp>
        <p:nvSpPr>
          <p:cNvPr id="333846" name="Line 23"/>
          <p:cNvSpPr>
            <a:spLocks noChangeShapeType="1"/>
          </p:cNvSpPr>
          <p:nvPr/>
        </p:nvSpPr>
        <p:spPr bwMode="auto">
          <a:xfrm flipV="1">
            <a:off x="1403350" y="4265612"/>
            <a:ext cx="1655763" cy="5762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47" name="Line 24"/>
          <p:cNvSpPr>
            <a:spLocks noChangeShapeType="1"/>
          </p:cNvSpPr>
          <p:nvPr/>
        </p:nvSpPr>
        <p:spPr bwMode="auto">
          <a:xfrm flipV="1">
            <a:off x="5724525" y="3402012"/>
            <a:ext cx="1150938"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3" name="Text Box 25"/>
          <p:cNvSpPr txBox="1">
            <a:spLocks noChangeArrowheads="1"/>
          </p:cNvSpPr>
          <p:nvPr/>
        </p:nvSpPr>
        <p:spPr bwMode="auto">
          <a:xfrm>
            <a:off x="611188" y="4194175"/>
            <a:ext cx="803275"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2010</a:t>
            </a:r>
          </a:p>
        </p:txBody>
      </p:sp>
      <p:sp>
        <p:nvSpPr>
          <p:cNvPr id="333849" name="Line 26"/>
          <p:cNvSpPr>
            <a:spLocks noChangeShapeType="1"/>
          </p:cNvSpPr>
          <p:nvPr/>
        </p:nvSpPr>
        <p:spPr bwMode="auto">
          <a:xfrm flipV="1">
            <a:off x="1403350" y="4554537"/>
            <a:ext cx="1728788" cy="8636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5" name="Text Box 25"/>
          <p:cNvSpPr txBox="1">
            <a:spLocks noChangeArrowheads="1"/>
          </p:cNvSpPr>
          <p:nvPr/>
        </p:nvSpPr>
        <p:spPr bwMode="auto">
          <a:xfrm>
            <a:off x="611188" y="4697412"/>
            <a:ext cx="788987" cy="4619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2011</a:t>
            </a:r>
          </a:p>
        </p:txBody>
      </p:sp>
      <p:sp>
        <p:nvSpPr>
          <p:cNvPr id="333851" name="Line 26"/>
          <p:cNvSpPr>
            <a:spLocks noChangeShapeType="1"/>
          </p:cNvSpPr>
          <p:nvPr/>
        </p:nvSpPr>
        <p:spPr bwMode="auto">
          <a:xfrm flipV="1">
            <a:off x="1403350" y="4986337"/>
            <a:ext cx="1655763" cy="10080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2" name="Line 27"/>
          <p:cNvSpPr>
            <a:spLocks noChangeShapeType="1"/>
          </p:cNvSpPr>
          <p:nvPr/>
        </p:nvSpPr>
        <p:spPr bwMode="auto">
          <a:xfrm>
            <a:off x="5651500" y="5057775"/>
            <a:ext cx="1152525" cy="4318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33853" name="Line 27"/>
          <p:cNvSpPr>
            <a:spLocks noChangeShapeType="1"/>
          </p:cNvSpPr>
          <p:nvPr/>
        </p:nvSpPr>
        <p:spPr bwMode="auto">
          <a:xfrm>
            <a:off x="5651500" y="5130800"/>
            <a:ext cx="1182688" cy="952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199" name="TextBox 34"/>
          <p:cNvSpPr txBox="1">
            <a:spLocks noChangeArrowheads="1"/>
          </p:cNvSpPr>
          <p:nvPr/>
        </p:nvSpPr>
        <p:spPr bwMode="auto">
          <a:xfrm>
            <a:off x="3276600" y="2565400"/>
            <a:ext cx="1441450" cy="36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1800" b="1" dirty="0" smtClean="0">
                <a:solidFill>
                  <a:srgbClr val="0033CC"/>
                </a:solidFill>
                <a:ea typeface="宋体" pitchFamily="2" charset="-122"/>
              </a:rPr>
              <a:t>Fall 2014</a:t>
            </a:r>
          </a:p>
        </p:txBody>
      </p:sp>
      <p:sp>
        <p:nvSpPr>
          <p:cNvPr id="7200" name="Text Box 25"/>
          <p:cNvSpPr txBox="1">
            <a:spLocks noChangeArrowheads="1"/>
          </p:cNvSpPr>
          <p:nvPr/>
        </p:nvSpPr>
        <p:spPr bwMode="auto">
          <a:xfrm>
            <a:off x="611188" y="5273675"/>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2012</a:t>
            </a:r>
          </a:p>
        </p:txBody>
      </p:sp>
      <p:sp>
        <p:nvSpPr>
          <p:cNvPr id="34" name="Line 26"/>
          <p:cNvSpPr>
            <a:spLocks noChangeShapeType="1"/>
          </p:cNvSpPr>
          <p:nvPr/>
        </p:nvSpPr>
        <p:spPr bwMode="auto">
          <a:xfrm flipV="1">
            <a:off x="1476375" y="5202237"/>
            <a:ext cx="1655763" cy="14398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5" name="Line 27"/>
          <p:cNvSpPr>
            <a:spLocks noChangeShapeType="1"/>
          </p:cNvSpPr>
          <p:nvPr/>
        </p:nvSpPr>
        <p:spPr bwMode="auto">
          <a:xfrm>
            <a:off x="5651500" y="5273675"/>
            <a:ext cx="1182688" cy="1312862"/>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3" name="Text Box 25"/>
          <p:cNvSpPr txBox="1">
            <a:spLocks noChangeArrowheads="1"/>
          </p:cNvSpPr>
          <p:nvPr/>
        </p:nvSpPr>
        <p:spPr bwMode="auto">
          <a:xfrm>
            <a:off x="611188" y="5849937"/>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2013</a:t>
            </a:r>
          </a:p>
        </p:txBody>
      </p:sp>
      <p:sp>
        <p:nvSpPr>
          <p:cNvPr id="37" name="Line 14"/>
          <p:cNvSpPr>
            <a:spLocks noChangeShapeType="1"/>
          </p:cNvSpPr>
          <p:nvPr/>
        </p:nvSpPr>
        <p:spPr bwMode="auto">
          <a:xfrm>
            <a:off x="1476375" y="3113087"/>
            <a:ext cx="1511300" cy="217488"/>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8" name="Line 21"/>
          <p:cNvSpPr>
            <a:spLocks noChangeShapeType="1"/>
          </p:cNvSpPr>
          <p:nvPr/>
        </p:nvSpPr>
        <p:spPr bwMode="auto">
          <a:xfrm flipV="1">
            <a:off x="5651500" y="2465387"/>
            <a:ext cx="1223963" cy="842963"/>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7206" name="Text Box 25"/>
          <p:cNvSpPr txBox="1">
            <a:spLocks noChangeArrowheads="1"/>
          </p:cNvSpPr>
          <p:nvPr/>
        </p:nvSpPr>
        <p:spPr bwMode="auto">
          <a:xfrm>
            <a:off x="611188" y="6426200"/>
            <a:ext cx="800100" cy="4603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zh-CN" sz="2400" b="1" smtClean="0">
                <a:solidFill>
                  <a:srgbClr val="FFFFFF"/>
                </a:solidFill>
                <a:latin typeface="Times New Roman" pitchFamily="18" charset="0"/>
                <a:ea typeface="宋体" pitchFamily="2" charset="-122"/>
              </a:rPr>
              <a:t>2014</a:t>
            </a:r>
          </a:p>
        </p:txBody>
      </p:sp>
      <p:sp>
        <p:nvSpPr>
          <p:cNvPr id="41" name="Line 14"/>
          <p:cNvSpPr>
            <a:spLocks noChangeShapeType="1"/>
          </p:cNvSpPr>
          <p:nvPr/>
        </p:nvSpPr>
        <p:spPr bwMode="auto">
          <a:xfrm flipV="1">
            <a:off x="1547813" y="3473450"/>
            <a:ext cx="1511300" cy="73025"/>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42" name="Line 18"/>
          <p:cNvSpPr>
            <a:spLocks noChangeShapeType="1"/>
          </p:cNvSpPr>
          <p:nvPr/>
        </p:nvSpPr>
        <p:spPr bwMode="auto">
          <a:xfrm>
            <a:off x="5724525" y="4481512"/>
            <a:ext cx="1150938" cy="63500"/>
          </a:xfrm>
          <a:prstGeom prst="line">
            <a:avLst/>
          </a:prstGeom>
          <a:ln>
            <a:solidFill>
              <a:schemeClr val="tx1"/>
            </a:solidFill>
            <a:headEnd/>
            <a:tailEnd type="triangle" w="med" len="med"/>
          </a:ln>
        </p:spPr>
        <p:style>
          <a:lnRef idx="1">
            <a:schemeClr val="accent1"/>
          </a:lnRef>
          <a:fillRef idx="0">
            <a:schemeClr val="accent1"/>
          </a:fillRef>
          <a:effectRef idx="0">
            <a:schemeClr val="accent1"/>
          </a:effectRef>
          <a:fontRef idx="minor">
            <a:schemeClr val="tx1"/>
          </a:fontRef>
        </p:style>
        <p:txBody>
          <a:bodyPr/>
          <a:lstStyle/>
          <a:p>
            <a:pPr>
              <a:defRPr/>
            </a:pPr>
            <a:endParaRPr lang="en-US" sz="1800" b="1">
              <a:solidFill>
                <a:srgbClr val="000000"/>
              </a:solidFill>
            </a:endParaRPr>
          </a:p>
        </p:txBody>
      </p:sp>
      <p:sp>
        <p:nvSpPr>
          <p:cNvPr id="3" name="Title 2"/>
          <p:cNvSpPr>
            <a:spLocks noGrp="1"/>
          </p:cNvSpPr>
          <p:nvPr>
            <p:ph type="title" idx="4294967295"/>
          </p:nvPr>
        </p:nvSpPr>
        <p:spPr>
          <a:xfrm>
            <a:off x="609600" y="-304800"/>
            <a:ext cx="7772400" cy="1143000"/>
          </a:xfrm>
        </p:spPr>
        <p:txBody>
          <a:bodyPr/>
          <a:lstStyle/>
          <a:p>
            <a:r>
              <a:rPr lang="en-US" dirty="0" smtClean="0"/>
              <a:t>Ensemble</a:t>
            </a:r>
            <a:r>
              <a:rPr lang="en-US" baseline="0" dirty="0" smtClean="0"/>
              <a:t> Forecasting</a:t>
            </a:r>
            <a:endParaRPr lang="en-US" dirty="0"/>
          </a:p>
        </p:txBody>
      </p:sp>
    </p:spTree>
    <p:extLst>
      <p:ext uri="{BB962C8B-B14F-4D97-AF65-F5344CB8AC3E}">
        <p14:creationId xmlns:p14="http://schemas.microsoft.com/office/powerpoint/2010/main" val="3252213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7" descr="http://images.ezgif.com/tmp/gif_0x0_1ab748.gif"/>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zh-CN" altLang="zh-CN" sz="1800" b="1" smtClean="0">
              <a:solidFill>
                <a:srgbClr val="000000"/>
              </a:solidFill>
              <a:ea typeface="宋体" pitchFamily="2" charset="-122"/>
            </a:endParaRPr>
          </a:p>
        </p:txBody>
      </p:sp>
      <p:pic>
        <p:nvPicPr>
          <p:cNvPr id="9219" name="Picture 3" descr="15ensemble_2d.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099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0"/>
            <a:ext cx="9144000" cy="1143000"/>
          </a:xfrm>
        </p:spPr>
        <p:txBody>
          <a:bodyPr/>
          <a:lstStyle/>
          <a:p>
            <a:pPr eaLnBrk="1" hangingPunct="1"/>
            <a:r>
              <a:rPr lang="en-US" dirty="0" smtClean="0"/>
              <a:t>2017 Hindcast/Nowcast </a:t>
            </a:r>
            <a:r>
              <a:rPr lang="en-US" dirty="0"/>
              <a:t>/ Forecast</a:t>
            </a:r>
            <a:br>
              <a:rPr lang="en-US" dirty="0"/>
            </a:br>
            <a:r>
              <a:rPr lang="en-US" sz="2800" dirty="0"/>
              <a:t>https://products.coastalscience.noaa.gov/hab/gomforecast.aspx</a:t>
            </a:r>
            <a:endParaRPr lang="en-US" sz="2800" dirty="0" smtClean="0"/>
          </a:p>
        </p:txBody>
      </p:sp>
      <p:pic>
        <p:nvPicPr>
          <p:cNvPr id="2058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58" t="14009" r="14085"/>
          <a:stretch/>
        </p:blipFill>
        <p:spPr bwMode="auto">
          <a:xfrm>
            <a:off x="502164" y="1341120"/>
            <a:ext cx="8260836" cy="521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226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7265D8-3BEB-3548-B6AA-4A37D66360E9}"/>
              </a:ext>
            </a:extLst>
          </p:cNvPr>
          <p:cNvSpPr>
            <a:spLocks noGrp="1"/>
          </p:cNvSpPr>
          <p:nvPr>
            <p:ph type="title"/>
          </p:nvPr>
        </p:nvSpPr>
        <p:spPr>
          <a:xfrm>
            <a:off x="0" y="-152400"/>
            <a:ext cx="9144000" cy="1143000"/>
          </a:xfrm>
        </p:spPr>
        <p:txBody>
          <a:bodyPr/>
          <a:lstStyle/>
          <a:p>
            <a:r>
              <a:rPr lang="en-US" dirty="0" smtClean="0"/>
              <a:t>Stakeholder Communication Network</a:t>
            </a:r>
            <a:endParaRPr lang="en-US" dirty="0"/>
          </a:p>
        </p:txBody>
      </p:sp>
      <p:pic>
        <p:nvPicPr>
          <p:cNvPr id="6" name="Content Placeholder 5">
            <a:extLst>
              <a:ext uri="{FF2B5EF4-FFF2-40B4-BE49-F238E27FC236}">
                <a16:creationId xmlns="" xmlns:a16="http://schemas.microsoft.com/office/drawing/2014/main" id="{264F2A0A-E210-174C-A189-7708E9AD9841}"/>
              </a:ext>
            </a:extLst>
          </p:cNvPr>
          <p:cNvPicPr>
            <a:picLocks noGrp="1" noChangeAspect="1"/>
          </p:cNvPicPr>
          <p:nvPr>
            <p:ph sz="half" idx="1"/>
          </p:nvPr>
        </p:nvPicPr>
        <p:blipFill rotWithShape="1">
          <a:blip r:embed="rId2"/>
          <a:srcRect b="64286"/>
          <a:stretch/>
        </p:blipFill>
        <p:spPr>
          <a:xfrm>
            <a:off x="685800" y="762000"/>
            <a:ext cx="7588612" cy="4206240"/>
          </a:xfrm>
        </p:spPr>
      </p:pic>
      <p:sp>
        <p:nvSpPr>
          <p:cNvPr id="4" name="Content Placeholder 3">
            <a:extLst>
              <a:ext uri="{FF2B5EF4-FFF2-40B4-BE49-F238E27FC236}">
                <a16:creationId xmlns="" xmlns:a16="http://schemas.microsoft.com/office/drawing/2014/main" id="{7BDB31CB-158B-C44F-AC05-F8BB97FDC7C5}"/>
              </a:ext>
            </a:extLst>
          </p:cNvPr>
          <p:cNvSpPr>
            <a:spLocks noGrp="1"/>
          </p:cNvSpPr>
          <p:nvPr>
            <p:ph sz="half" idx="2"/>
          </p:nvPr>
        </p:nvSpPr>
        <p:spPr>
          <a:xfrm>
            <a:off x="76200" y="5033211"/>
            <a:ext cx="9067800" cy="2205789"/>
          </a:xfrm>
        </p:spPr>
        <p:txBody>
          <a:bodyPr/>
          <a:lstStyle/>
          <a:p>
            <a:r>
              <a:rPr lang="en-US" sz="1800" dirty="0"/>
              <a:t>Northeast PSP website (to be expanded and  renamed Northeast HABs)</a:t>
            </a:r>
          </a:p>
          <a:p>
            <a:r>
              <a:rPr lang="en-US" sz="1800" dirty="0"/>
              <a:t>Northeast PSP </a:t>
            </a:r>
            <a:r>
              <a:rPr lang="en-US" sz="1800" dirty="0" err="1"/>
              <a:t>listserve</a:t>
            </a:r>
            <a:r>
              <a:rPr lang="en-US" sz="1800" dirty="0"/>
              <a:t> has ~ 275 members (also to be renamed)</a:t>
            </a:r>
          </a:p>
          <a:p>
            <a:r>
              <a:rPr lang="en-US" sz="1800" dirty="0"/>
              <a:t>Regional HAB conference calls with ~35 </a:t>
            </a:r>
            <a:r>
              <a:rPr lang="en-US" sz="1800" dirty="0" smtClean="0"/>
              <a:t>participants</a:t>
            </a:r>
          </a:p>
          <a:p>
            <a:pPr marL="0" indent="0">
              <a:buNone/>
            </a:pPr>
            <a:r>
              <a:rPr lang="en-US" sz="1300" dirty="0" smtClean="0"/>
              <a:t>Rhode </a:t>
            </a:r>
            <a:r>
              <a:rPr lang="en-US" sz="1300" dirty="0"/>
              <a:t>Island Department of Environmental </a:t>
            </a:r>
            <a:r>
              <a:rPr lang="en-US" sz="1300" dirty="0" smtClean="0"/>
              <a:t>Management, RI </a:t>
            </a:r>
            <a:r>
              <a:rPr lang="en-US" sz="1300" dirty="0" err="1"/>
              <a:t>Dept</a:t>
            </a:r>
            <a:r>
              <a:rPr lang="en-US" sz="1300" dirty="0"/>
              <a:t> of </a:t>
            </a:r>
            <a:r>
              <a:rPr lang="en-US" sz="1300" dirty="0" smtClean="0"/>
              <a:t>Health, NH </a:t>
            </a:r>
            <a:r>
              <a:rPr lang="en-US" sz="1300" dirty="0" err="1"/>
              <a:t>Dept</a:t>
            </a:r>
            <a:r>
              <a:rPr lang="en-US" sz="1300" dirty="0"/>
              <a:t> of </a:t>
            </a:r>
            <a:r>
              <a:rPr lang="en-US" sz="1300" dirty="0" err="1"/>
              <a:t>Env</a:t>
            </a:r>
            <a:r>
              <a:rPr lang="en-US" sz="1300" dirty="0"/>
              <a:t> </a:t>
            </a:r>
            <a:r>
              <a:rPr lang="en-US" sz="1300" dirty="0" smtClean="0"/>
              <a:t>Services, Maine </a:t>
            </a:r>
            <a:r>
              <a:rPr lang="en-US" sz="1300" dirty="0" err="1"/>
              <a:t>Dept</a:t>
            </a:r>
            <a:r>
              <a:rPr lang="en-US" sz="1300" dirty="0"/>
              <a:t> of Mar </a:t>
            </a:r>
            <a:r>
              <a:rPr lang="en-US" sz="1300" dirty="0" smtClean="0"/>
              <a:t>Resources, Mashpee </a:t>
            </a:r>
            <a:r>
              <a:rPr lang="en-US" sz="1300" dirty="0"/>
              <a:t>Wampanoag </a:t>
            </a:r>
            <a:r>
              <a:rPr lang="en-US" sz="1300" dirty="0" smtClean="0"/>
              <a:t>Tribe, Wampanoag </a:t>
            </a:r>
            <a:r>
              <a:rPr lang="en-US" sz="1300" dirty="0"/>
              <a:t>Tribe of Gay Head (</a:t>
            </a:r>
            <a:r>
              <a:rPr lang="en-US" sz="1300" dirty="0" smtClean="0"/>
              <a:t>Aquinnah), Massachusetts </a:t>
            </a:r>
            <a:r>
              <a:rPr lang="en-US" sz="1300" dirty="0" err="1"/>
              <a:t>Div</a:t>
            </a:r>
            <a:r>
              <a:rPr lang="en-US" sz="1300" dirty="0"/>
              <a:t> Mar </a:t>
            </a:r>
            <a:r>
              <a:rPr lang="en-US" sz="1300" dirty="0" smtClean="0"/>
              <a:t>Fisheries, Town </a:t>
            </a:r>
            <a:r>
              <a:rPr lang="en-US" sz="1300" dirty="0"/>
              <a:t>of Mashpee, </a:t>
            </a:r>
            <a:r>
              <a:rPr lang="en-US" sz="1300" dirty="0" smtClean="0"/>
              <a:t>MA, New </a:t>
            </a:r>
            <a:r>
              <a:rPr lang="en-US" sz="1300" dirty="0"/>
              <a:t>York State Department of Environmental </a:t>
            </a:r>
            <a:r>
              <a:rPr lang="en-US" sz="1300" dirty="0" smtClean="0"/>
              <a:t>Conservation, CT </a:t>
            </a:r>
            <a:r>
              <a:rPr lang="en-US" sz="1300" dirty="0"/>
              <a:t>Bureau of Aquaculture &amp; Laboratory </a:t>
            </a:r>
            <a:r>
              <a:rPr lang="en-US" sz="1300" dirty="0" smtClean="0"/>
              <a:t>Services, FL </a:t>
            </a:r>
            <a:r>
              <a:rPr lang="en-US" sz="1300" dirty="0"/>
              <a:t>Fish and Wildlife Res </a:t>
            </a:r>
            <a:r>
              <a:rPr lang="en-US" sz="1300" dirty="0" smtClean="0"/>
              <a:t>Inst, US FDA, NOAA, WHOI, UMass Dartmouth, URI, Bigelow </a:t>
            </a:r>
            <a:r>
              <a:rPr lang="en-US" sz="1300" dirty="0"/>
              <a:t>Laboratory for Ocean </a:t>
            </a:r>
            <a:r>
              <a:rPr lang="en-US" sz="1400" dirty="0"/>
              <a:t>Sciences</a:t>
            </a:r>
            <a:endParaRPr lang="en-US" sz="1000" dirty="0"/>
          </a:p>
        </p:txBody>
      </p:sp>
    </p:spTree>
    <p:extLst>
      <p:ext uri="{BB962C8B-B14F-4D97-AF65-F5344CB8AC3E}">
        <p14:creationId xmlns:p14="http://schemas.microsoft.com/office/powerpoint/2010/main" val="765869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0" y="-76200"/>
            <a:ext cx="9144000" cy="1143000"/>
          </a:xfrm>
        </p:spPr>
        <p:txBody>
          <a:bodyPr/>
          <a:lstStyle/>
          <a:p>
            <a:pPr eaLnBrk="1" hangingPunct="1">
              <a:defRPr/>
            </a:pPr>
            <a:r>
              <a:rPr lang="en-US" sz="3600" dirty="0" smtClean="0">
                <a:effectLst>
                  <a:outerShdw blurRad="38100" dist="38100" dir="2700000" algn="tl">
                    <a:srgbClr val="000000"/>
                  </a:outerShdw>
                </a:effectLst>
              </a:rPr>
              <a:t>Environmental Sample Processor (C. </a:t>
            </a:r>
            <a:r>
              <a:rPr lang="en-US" sz="3600" dirty="0" err="1" smtClean="0">
                <a:effectLst>
                  <a:outerShdw blurRad="38100" dist="38100" dir="2700000" algn="tl">
                    <a:srgbClr val="000000"/>
                  </a:outerShdw>
                </a:effectLst>
              </a:rPr>
              <a:t>Scholin</a:t>
            </a:r>
            <a:r>
              <a:rPr lang="en-US" sz="3600" dirty="0" smtClean="0">
                <a:effectLst>
                  <a:outerShdw blurRad="38100" dist="38100" dir="2700000" algn="tl">
                    <a:srgbClr val="000000"/>
                  </a:outerShdw>
                </a:effectLst>
              </a:rPr>
              <a:t>)</a:t>
            </a:r>
          </a:p>
        </p:txBody>
      </p:sp>
      <p:pic>
        <p:nvPicPr>
          <p:cNvPr id="376855" name="esp_2-2-07 QTgd.wmv">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915988" y="10668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685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6855"/>
                                        </p:tgtEl>
                                      </p:cBhvr>
                                    </p:cmd>
                                  </p:childTnLst>
                                </p:cTn>
                              </p:par>
                            </p:childTnLst>
                          </p:cTn>
                        </p:par>
                      </p:childTnLst>
                    </p:cTn>
                  </p:par>
                </p:childTnLst>
              </p:cTn>
              <p:nextCondLst>
                <p:cond evt="onClick" delay="0">
                  <p:tgtEl>
                    <p:spTgt spid="376855"/>
                  </p:tgtEl>
                </p:cond>
              </p:nextCondLst>
            </p:seq>
            <p:video>
              <p:cMediaNode>
                <p:cTn id="7" fill="hold" display="0">
                  <p:stCondLst>
                    <p:cond delay="indefinite"/>
                  </p:stCondLst>
                  <p:endCondLst>
                    <p:cond evt="onNext" delay="0">
                      <p:tgtEl>
                        <p:sldTgt/>
                      </p:tgtEl>
                    </p:cond>
                    <p:cond evt="onPrev" delay="0">
                      <p:tgtEl>
                        <p:sldTgt/>
                      </p:tgtEl>
                    </p:cond>
                  </p:endCondLst>
                </p:cTn>
                <p:tgtEl>
                  <p:spTgt spid="37685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ESP and mooring system 2011.jpg"/>
          <p:cNvPicPr>
            <a:picLocks noChangeAspect="1"/>
          </p:cNvPicPr>
          <p:nvPr/>
        </p:nvPicPr>
        <p:blipFill>
          <a:blip r:embed="rId3">
            <a:extLst>
              <a:ext uri="{28A0092B-C50C-407E-A947-70E740481C1C}">
                <a14:useLocalDpi xmlns:a14="http://schemas.microsoft.com/office/drawing/2010/main" val="0"/>
              </a:ext>
            </a:extLst>
          </a:blip>
          <a:srcRect l="-190951" r="-190951"/>
          <a:stretch>
            <a:fillRect/>
          </a:stretch>
        </p:blipFill>
        <p:spPr>
          <a:xfrm>
            <a:off x="-5181600" y="0"/>
            <a:ext cx="13104172" cy="6858000"/>
          </a:xfrm>
          <a:prstGeom prst="rect">
            <a:avLst/>
          </a:prstGeom>
        </p:spPr>
      </p:pic>
      <p:sp>
        <p:nvSpPr>
          <p:cNvPr id="2" name="TextBox 1"/>
          <p:cNvSpPr txBox="1"/>
          <p:nvPr/>
        </p:nvSpPr>
        <p:spPr>
          <a:xfrm>
            <a:off x="3352800" y="766227"/>
            <a:ext cx="5232400" cy="1138773"/>
          </a:xfrm>
          <a:prstGeom prst="rect">
            <a:avLst/>
          </a:prstGeom>
          <a:noFill/>
        </p:spPr>
        <p:txBody>
          <a:bodyPr wrap="square" rtlCol="0">
            <a:spAutoFit/>
          </a:bodyPr>
          <a:lstStyle/>
          <a:p>
            <a:pPr algn="ctr"/>
            <a:r>
              <a:rPr lang="en-US" sz="4800" b="1" dirty="0" smtClean="0">
                <a:solidFill>
                  <a:srgbClr val="FFFFFF"/>
                </a:solidFill>
              </a:rPr>
              <a:t>ESP Deployment</a:t>
            </a:r>
            <a:r>
              <a:rPr lang="en-US" sz="4800" b="1" dirty="0">
                <a:solidFill>
                  <a:srgbClr val="FFFFFF"/>
                </a:solidFill>
              </a:rPr>
              <a:t> </a:t>
            </a:r>
            <a:r>
              <a:rPr lang="en-US" b="1" dirty="0">
                <a:solidFill>
                  <a:srgbClr val="FFFFFF"/>
                </a:solidFill>
              </a:rPr>
              <a:t> </a:t>
            </a:r>
            <a:endParaRPr lang="en-US" dirty="0">
              <a:solidFill>
                <a:srgbClr val="FFFFFF"/>
              </a:solidFill>
            </a:endParaRPr>
          </a:p>
          <a:p>
            <a:pPr algn="ctr"/>
            <a:endParaRPr lang="en-US" sz="2000" b="1" dirty="0" smtClean="0">
              <a:solidFill>
                <a:srgbClr val="FFFFFF"/>
              </a:solidFill>
            </a:endParaRPr>
          </a:p>
        </p:txBody>
      </p:sp>
      <p:pic>
        <p:nvPicPr>
          <p:cNvPr id="3" name="Picture 2" descr="IMG_0180_sciencecre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9880" y="2453640"/>
            <a:ext cx="3017520" cy="4023360"/>
          </a:xfrm>
          <a:prstGeom prst="rect">
            <a:avLst/>
          </a:prstGeom>
        </p:spPr>
      </p:pic>
      <p:pic>
        <p:nvPicPr>
          <p:cNvPr id="4" name="Picture 3" descr="IMG_0193_ESPdeploy2.jpg"/>
          <p:cNvPicPr>
            <a:picLocks noChangeAspect="1"/>
          </p:cNvPicPr>
          <p:nvPr/>
        </p:nvPicPr>
        <p:blipFill rotWithShape="1">
          <a:blip r:embed="rId5" cstate="print">
            <a:extLst>
              <a:ext uri="{28A0092B-C50C-407E-A947-70E740481C1C}">
                <a14:useLocalDpi xmlns:a14="http://schemas.microsoft.com/office/drawing/2010/main" val="0"/>
              </a:ext>
            </a:extLst>
          </a:blip>
          <a:srcRect l="10326" t="13022" r="7065" b="4766"/>
          <a:stretch/>
        </p:blipFill>
        <p:spPr>
          <a:xfrm>
            <a:off x="6019800" y="2449521"/>
            <a:ext cx="3032096" cy="4023360"/>
          </a:xfrm>
          <a:prstGeom prst="rect">
            <a:avLst/>
          </a:prstGeom>
        </p:spPr>
      </p:pic>
    </p:spTree>
    <p:extLst>
      <p:ext uri="{BB962C8B-B14F-4D97-AF65-F5344CB8AC3E}">
        <p14:creationId xmlns:p14="http://schemas.microsoft.com/office/powerpoint/2010/main" val="2674139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tatewidefullPSP">
            <a:extLst>
              <a:ext uri="{FF2B5EF4-FFF2-40B4-BE49-F238E27FC236}">
                <a16:creationId xmlns="" xmlns:a16="http://schemas.microsoft.com/office/drawing/2014/main" id="{959A4978-DDB9-BD4C-9B2C-6F4F67BA7B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143000"/>
            <a:ext cx="7040880" cy="5303877"/>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 xmlns:a16="http://schemas.microsoft.com/office/drawing/2014/main" id="{967A5159-C6FB-094D-B000-2CB950EFEA21}"/>
              </a:ext>
            </a:extLst>
          </p:cNvPr>
          <p:cNvSpPr txBox="1">
            <a:spLocks noChangeArrowheads="1"/>
          </p:cNvSpPr>
          <p:nvPr/>
        </p:nvSpPr>
        <p:spPr bwMode="auto">
          <a:xfrm>
            <a:off x="340243" y="313276"/>
            <a:ext cx="8574783" cy="92333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5400" dirty="0" smtClean="0">
                <a:latin typeface="Stewardson" pitchFamily="2" charset="0"/>
              </a:rPr>
              <a:t>Maine PSP </a:t>
            </a:r>
            <a:r>
              <a:rPr lang="en-US" altLang="en-US" sz="5400" dirty="0">
                <a:latin typeface="Stewardson" pitchFamily="2" charset="0"/>
              </a:rPr>
              <a:t>Sampling </a:t>
            </a:r>
            <a:r>
              <a:rPr lang="en-US" altLang="en-US" sz="5400" dirty="0" smtClean="0">
                <a:latin typeface="Stewardson" pitchFamily="2" charset="0"/>
              </a:rPr>
              <a:t>Stations 1977 </a:t>
            </a:r>
            <a:r>
              <a:rPr lang="en-US" altLang="en-US" sz="5400" dirty="0">
                <a:latin typeface="Stewardson" pitchFamily="2" charset="0"/>
              </a:rPr>
              <a:t>- 2012</a:t>
            </a:r>
          </a:p>
        </p:txBody>
      </p:sp>
    </p:spTree>
    <p:extLst>
      <p:ext uri="{BB962C8B-B14F-4D97-AF65-F5344CB8AC3E}">
        <p14:creationId xmlns:p14="http://schemas.microsoft.com/office/powerpoint/2010/main" val="712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09600" y="220870"/>
            <a:ext cx="5715000" cy="2514600"/>
          </a:xfrm>
        </p:spPr>
        <p:txBody>
          <a:bodyPr/>
          <a:lstStyle/>
          <a:p>
            <a:pPr eaLnBrk="1" hangingPunct="1"/>
            <a:r>
              <a:rPr lang="en-US" sz="3600" dirty="0" smtClean="0"/>
              <a:t>2015 Forecast </a:t>
            </a:r>
            <a:br>
              <a:rPr lang="en-US" sz="3600" dirty="0" smtClean="0"/>
            </a:br>
            <a:r>
              <a:rPr lang="en-US" sz="3600" dirty="0" smtClean="0"/>
              <a:t>and </a:t>
            </a:r>
            <a:br>
              <a:rPr lang="en-US" sz="3600" dirty="0" smtClean="0"/>
            </a:br>
            <a:r>
              <a:rPr lang="en-US" sz="3600" dirty="0" smtClean="0"/>
              <a:t>ESP Observations</a:t>
            </a:r>
          </a:p>
        </p:txBody>
      </p:sp>
      <p:pic>
        <p:nvPicPr>
          <p:cNvPr id="203780" name="Picture 4" descr="[jsMoviePl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 y="3200400"/>
            <a:ext cx="530771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3778" name="Picture 2" descr="http://omgsrv1.meas.ncsu.edu/GoMaine_Redtide/2015/weekly_nowcast_forecast/dino_comparison_average_Jun3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610825"/>
            <a:ext cx="3383280" cy="3929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1609954" y="438302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 name="Oval 6"/>
          <p:cNvSpPr>
            <a:spLocks noChangeAspect="1"/>
          </p:cNvSpPr>
          <p:nvPr/>
        </p:nvSpPr>
        <p:spPr>
          <a:xfrm>
            <a:off x="1965960" y="4291584"/>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Oval 7"/>
          <p:cNvSpPr>
            <a:spLocks noChangeAspect="1"/>
          </p:cNvSpPr>
          <p:nvPr/>
        </p:nvSpPr>
        <p:spPr>
          <a:xfrm>
            <a:off x="2438400" y="4105230"/>
            <a:ext cx="91440" cy="91440"/>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cxnSp>
        <p:nvCxnSpPr>
          <p:cNvPr id="5" name="Straight Arrow Connector 4"/>
          <p:cNvCxnSpPr/>
          <p:nvPr/>
        </p:nvCxnSpPr>
        <p:spPr>
          <a:xfrm flipH="1">
            <a:off x="2590800" y="3733800"/>
            <a:ext cx="3124200" cy="417150"/>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1" y="2438400"/>
            <a:ext cx="3428999" cy="185318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701394" y="1219200"/>
            <a:ext cx="3937406" cy="3118104"/>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12" descr="http://jmsnet.com/email/RV%20Tioga%20-%20Bui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1680" y="4724400"/>
            <a:ext cx="3017520" cy="1966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2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16280"/>
            <a:ext cx="4691322" cy="3931920"/>
          </a:xfrm>
          <a:prstGeom prst="rect">
            <a:avLst/>
          </a:prstGeom>
        </p:spPr>
      </p:pic>
      <p:sp>
        <p:nvSpPr>
          <p:cNvPr id="20" name="TextBox 19"/>
          <p:cNvSpPr txBox="1"/>
          <p:nvPr/>
        </p:nvSpPr>
        <p:spPr>
          <a:xfrm>
            <a:off x="478771" y="838200"/>
            <a:ext cx="2917273" cy="738664"/>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Predicted </a:t>
            </a:r>
            <a:r>
              <a:rPr lang="en-US" sz="1400" i="1" dirty="0" smtClean="0">
                <a:solidFill>
                  <a:prstClr val="black"/>
                </a:solidFill>
                <a:latin typeface="Calibri"/>
              </a:rPr>
              <a:t>A. </a:t>
            </a:r>
            <a:r>
              <a:rPr lang="en-US" sz="1400" i="1" dirty="0" err="1" smtClean="0">
                <a:solidFill>
                  <a:prstClr val="black"/>
                </a:solidFill>
                <a:latin typeface="Calibri"/>
              </a:rPr>
              <a:t>fundyense</a:t>
            </a:r>
            <a:r>
              <a:rPr lang="en-US" sz="1400" i="1" dirty="0" smtClean="0">
                <a:solidFill>
                  <a:prstClr val="black"/>
                </a:solidFill>
                <a:latin typeface="Calibri"/>
              </a:rPr>
              <a:t> </a:t>
            </a:r>
            <a:r>
              <a:rPr lang="en-US" sz="1400" dirty="0" smtClean="0">
                <a:solidFill>
                  <a:prstClr val="black"/>
                </a:solidFill>
                <a:latin typeface="Calibri"/>
              </a:rPr>
              <a:t>concentration</a:t>
            </a:r>
          </a:p>
          <a:p>
            <a:pPr fontAlgn="auto">
              <a:spcBef>
                <a:spcPts val="0"/>
              </a:spcBef>
              <a:spcAft>
                <a:spcPts val="0"/>
              </a:spcAft>
            </a:pPr>
            <a:r>
              <a:rPr lang="en-US" sz="1400" dirty="0" smtClean="0">
                <a:solidFill>
                  <a:prstClr val="black"/>
                </a:solidFill>
                <a:latin typeface="Calibri"/>
              </a:rPr>
              <a:t>ESP observations</a:t>
            </a:r>
          </a:p>
          <a:p>
            <a:pPr fontAlgn="auto">
              <a:spcBef>
                <a:spcPts val="0"/>
              </a:spcBef>
              <a:spcAft>
                <a:spcPts val="0"/>
              </a:spcAft>
            </a:pPr>
            <a:r>
              <a:rPr lang="en-US" sz="1400" dirty="0" smtClean="0">
                <a:solidFill>
                  <a:prstClr val="black"/>
                </a:solidFill>
                <a:latin typeface="Calibri"/>
              </a:rPr>
              <a:t>Toxicity measurements</a:t>
            </a:r>
            <a:endParaRPr lang="en-US" sz="1400" dirty="0">
              <a:solidFill>
                <a:prstClr val="black"/>
              </a:solidFill>
              <a:latin typeface="Calibri"/>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386840"/>
            <a:ext cx="4016848" cy="3108960"/>
          </a:xfrm>
          <a:prstGeom prst="rect">
            <a:avLst/>
          </a:prstGeom>
        </p:spPr>
      </p:pic>
      <p:pic>
        <p:nvPicPr>
          <p:cNvPr id="1026" name="Picture 2" descr="http://science.whoi.edu/fieldcelldata/2015/dennis/plot.png"/>
          <p:cNvPicPr>
            <a:picLocks noChangeAspect="1" noChangeArrowheads="1"/>
          </p:cNvPicPr>
          <p:nvPr/>
        </p:nvPicPr>
        <p:blipFill rotWithShape="1">
          <a:blip r:embed="rId4">
            <a:extLst>
              <a:ext uri="{28A0092B-C50C-407E-A947-70E740481C1C}">
                <a14:useLocalDpi xmlns:a14="http://schemas.microsoft.com/office/drawing/2010/main" val="0"/>
              </a:ext>
            </a:extLst>
          </a:blip>
          <a:srcRect l="2252" t="8828" r="7883" b="11111"/>
          <a:stretch/>
        </p:blipFill>
        <p:spPr bwMode="auto">
          <a:xfrm>
            <a:off x="3009088" y="4800600"/>
            <a:ext cx="3010712"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ience.whoi.edu/fieldcelldata/2015/jake/plot.png"/>
          <p:cNvPicPr>
            <a:picLocks noChangeAspect="1" noChangeArrowheads="1"/>
          </p:cNvPicPr>
          <p:nvPr/>
        </p:nvPicPr>
        <p:blipFill rotWithShape="1">
          <a:blip r:embed="rId5">
            <a:extLst>
              <a:ext uri="{28A0092B-C50C-407E-A947-70E740481C1C}">
                <a14:useLocalDpi xmlns:a14="http://schemas.microsoft.com/office/drawing/2010/main" val="0"/>
              </a:ext>
            </a:extLst>
          </a:blip>
          <a:srcRect l="2759" t="9946" r="8277" b="10285"/>
          <a:stretch/>
        </p:blipFill>
        <p:spPr bwMode="auto">
          <a:xfrm>
            <a:off x="6096000" y="4846320"/>
            <a:ext cx="2991487"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ience.whoi.edu/fieldcelldata/2015/don/plot.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65" t="9197" r="7292" b="9721"/>
          <a:stretch/>
        </p:blipFill>
        <p:spPr bwMode="auto">
          <a:xfrm>
            <a:off x="76200" y="4770120"/>
            <a:ext cx="2972091" cy="2011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5930" y="4787027"/>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1</a:t>
            </a:r>
          </a:p>
        </p:txBody>
      </p:sp>
      <p:sp>
        <p:nvSpPr>
          <p:cNvPr id="6" name="Oval 5"/>
          <p:cNvSpPr>
            <a:spLocks noChangeAspect="1"/>
          </p:cNvSpPr>
          <p:nvPr/>
        </p:nvSpPr>
        <p:spPr>
          <a:xfrm>
            <a:off x="1516525" y="2408456"/>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00B050"/>
              </a:solidFill>
            </a:endParaRPr>
          </a:p>
        </p:txBody>
      </p:sp>
      <p:sp>
        <p:nvSpPr>
          <p:cNvPr id="11" name="Oval 10"/>
          <p:cNvSpPr>
            <a:spLocks noChangeAspect="1"/>
          </p:cNvSpPr>
          <p:nvPr/>
        </p:nvSpPr>
        <p:spPr>
          <a:xfrm>
            <a:off x="1963057" y="2200275"/>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
        <p:nvSpPr>
          <p:cNvPr id="12" name="Oval 11"/>
          <p:cNvSpPr>
            <a:spLocks noChangeAspect="1"/>
          </p:cNvSpPr>
          <p:nvPr/>
        </p:nvSpPr>
        <p:spPr>
          <a:xfrm>
            <a:off x="2658982" y="1905000"/>
            <a:ext cx="91440" cy="9144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
        <p:nvSpPr>
          <p:cNvPr id="7" name="TextBox 6"/>
          <p:cNvSpPr txBox="1"/>
          <p:nvPr/>
        </p:nvSpPr>
        <p:spPr>
          <a:xfrm>
            <a:off x="990600" y="1902023"/>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1</a:t>
            </a:r>
            <a:endParaRPr lang="en-US" sz="1400" dirty="0">
              <a:solidFill>
                <a:prstClr val="black"/>
              </a:solidFill>
              <a:latin typeface="Calibri"/>
            </a:endParaRPr>
          </a:p>
        </p:txBody>
      </p:sp>
      <p:sp>
        <p:nvSpPr>
          <p:cNvPr id="14" name="TextBox 13"/>
          <p:cNvSpPr txBox="1"/>
          <p:nvPr/>
        </p:nvSpPr>
        <p:spPr>
          <a:xfrm>
            <a:off x="1447194" y="1825823"/>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2</a:t>
            </a:r>
            <a:endParaRPr lang="en-US" sz="1400" dirty="0">
              <a:solidFill>
                <a:prstClr val="black"/>
              </a:solidFill>
              <a:latin typeface="Calibri"/>
            </a:endParaRPr>
          </a:p>
        </p:txBody>
      </p:sp>
      <p:sp>
        <p:nvSpPr>
          <p:cNvPr id="15" name="TextBox 14"/>
          <p:cNvSpPr txBox="1"/>
          <p:nvPr/>
        </p:nvSpPr>
        <p:spPr>
          <a:xfrm>
            <a:off x="2438400" y="1295400"/>
            <a:ext cx="577274" cy="307777"/>
          </a:xfrm>
          <a:prstGeom prst="rect">
            <a:avLst/>
          </a:prstGeom>
          <a:noFill/>
        </p:spPr>
        <p:txBody>
          <a:bodyPr wrap="none" rtlCol="0">
            <a:spAutoFit/>
          </a:bodyPr>
          <a:lstStyle/>
          <a:p>
            <a:pPr fontAlgn="auto">
              <a:spcBef>
                <a:spcPts val="0"/>
              </a:spcBef>
              <a:spcAft>
                <a:spcPts val="0"/>
              </a:spcAft>
            </a:pPr>
            <a:r>
              <a:rPr lang="en-US" sz="1400" dirty="0" smtClean="0">
                <a:solidFill>
                  <a:prstClr val="black"/>
                </a:solidFill>
                <a:latin typeface="Calibri"/>
              </a:rPr>
              <a:t>ESP 3</a:t>
            </a:r>
            <a:endParaRPr lang="en-US" sz="1400" dirty="0">
              <a:solidFill>
                <a:prstClr val="black"/>
              </a:solidFill>
              <a:latin typeface="Calibri"/>
            </a:endParaRPr>
          </a:p>
        </p:txBody>
      </p:sp>
      <p:sp>
        <p:nvSpPr>
          <p:cNvPr id="16" name="TextBox 15"/>
          <p:cNvSpPr txBox="1"/>
          <p:nvPr/>
        </p:nvSpPr>
        <p:spPr>
          <a:xfrm>
            <a:off x="5275686" y="990600"/>
            <a:ext cx="3639714"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Cumulative upwelling index – Buoy B</a:t>
            </a:r>
            <a:endParaRPr lang="en-US" sz="1800" dirty="0">
              <a:solidFill>
                <a:prstClr val="black"/>
              </a:solidFill>
              <a:latin typeface="Calibri"/>
            </a:endParaRPr>
          </a:p>
        </p:txBody>
      </p:sp>
      <p:sp>
        <p:nvSpPr>
          <p:cNvPr id="8" name="TextBox 7"/>
          <p:cNvSpPr txBox="1"/>
          <p:nvPr/>
        </p:nvSpPr>
        <p:spPr>
          <a:xfrm>
            <a:off x="495813" y="76200"/>
            <a:ext cx="8591674" cy="800219"/>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rPr>
              <a:t>Stakeholder Dashboard</a:t>
            </a:r>
          </a:p>
          <a:p>
            <a:pPr fontAlgn="auto">
              <a:spcBef>
                <a:spcPts val="0"/>
              </a:spcBef>
              <a:spcAft>
                <a:spcPts val="0"/>
              </a:spcAft>
            </a:pPr>
            <a:r>
              <a:rPr lang="en-US" sz="1800" dirty="0">
                <a:solidFill>
                  <a:prstClr val="black"/>
                </a:solidFill>
                <a:latin typeface="Calibri"/>
              </a:rPr>
              <a:t>	</a:t>
            </a:r>
            <a:r>
              <a:rPr lang="en-US" sz="1800" dirty="0" smtClean="0">
                <a:solidFill>
                  <a:prstClr val="black"/>
                </a:solidFill>
                <a:latin typeface="Calibri"/>
              </a:rPr>
              <a:t>						Date: June 29, 2015</a:t>
            </a:r>
            <a:endParaRPr lang="en-US" sz="1800" dirty="0">
              <a:solidFill>
                <a:prstClr val="black"/>
              </a:solidFill>
              <a:latin typeface="Calibri"/>
            </a:endParaRPr>
          </a:p>
        </p:txBody>
      </p:sp>
      <p:sp>
        <p:nvSpPr>
          <p:cNvPr id="19" name="TextBox 18"/>
          <p:cNvSpPr txBox="1"/>
          <p:nvPr/>
        </p:nvSpPr>
        <p:spPr>
          <a:xfrm>
            <a:off x="4489789" y="4846320"/>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2</a:t>
            </a:r>
          </a:p>
        </p:txBody>
      </p:sp>
      <p:cxnSp>
        <p:nvCxnSpPr>
          <p:cNvPr id="9" name="Straight Connector 8"/>
          <p:cNvCxnSpPr/>
          <p:nvPr/>
        </p:nvCxnSpPr>
        <p:spPr>
          <a:xfrm>
            <a:off x="7167271" y="2100262"/>
            <a:ext cx="70502" cy="109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237773" y="2209800"/>
            <a:ext cx="774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6400" y="1905000"/>
            <a:ext cx="2040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86400" y="2209800"/>
            <a:ext cx="2040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38800" y="1752600"/>
            <a:ext cx="1172500" cy="646331"/>
          </a:xfrm>
          <a:prstGeom prst="rect">
            <a:avLst/>
          </a:prstGeom>
          <a:noFill/>
        </p:spPr>
        <p:txBody>
          <a:bodyPr wrap="none" rtlCol="0">
            <a:spAutoFit/>
          </a:bodyPr>
          <a:lstStyle/>
          <a:p>
            <a:pPr fontAlgn="auto">
              <a:spcBef>
                <a:spcPts val="0"/>
              </a:spcBef>
              <a:spcAft>
                <a:spcPts val="0"/>
              </a:spcAft>
            </a:pPr>
            <a:r>
              <a:rPr lang="en-US" sz="1800" dirty="0" err="1" smtClean="0">
                <a:solidFill>
                  <a:prstClr val="black"/>
                </a:solidFill>
                <a:latin typeface="Calibri"/>
              </a:rPr>
              <a:t>Obs</a:t>
            </a:r>
            <a:r>
              <a:rPr lang="en-US" sz="1800" dirty="0" smtClean="0">
                <a:solidFill>
                  <a:prstClr val="black"/>
                </a:solidFill>
                <a:latin typeface="Calibri"/>
              </a:rPr>
              <a:t> wind</a:t>
            </a:r>
          </a:p>
          <a:p>
            <a:pPr fontAlgn="auto">
              <a:spcBef>
                <a:spcPts val="0"/>
              </a:spcBef>
              <a:spcAft>
                <a:spcPts val="0"/>
              </a:spcAft>
            </a:pPr>
            <a:r>
              <a:rPr lang="en-US" sz="1800" dirty="0" err="1" smtClean="0">
                <a:solidFill>
                  <a:prstClr val="black"/>
                </a:solidFill>
                <a:latin typeface="Calibri"/>
              </a:rPr>
              <a:t>Fcast</a:t>
            </a:r>
            <a:r>
              <a:rPr lang="en-US" sz="1800" dirty="0" smtClean="0">
                <a:solidFill>
                  <a:prstClr val="black"/>
                </a:solidFill>
                <a:latin typeface="Calibri"/>
              </a:rPr>
              <a:t> wind</a:t>
            </a:r>
            <a:endParaRPr lang="en-US" sz="1800" dirty="0">
              <a:solidFill>
                <a:prstClr val="black"/>
              </a:solidFill>
              <a:latin typeface="Calibri"/>
            </a:endParaRPr>
          </a:p>
        </p:txBody>
      </p:sp>
      <p:sp>
        <p:nvSpPr>
          <p:cNvPr id="4" name="Rectangle 3"/>
          <p:cNvSpPr/>
          <p:nvPr/>
        </p:nvSpPr>
        <p:spPr>
          <a:xfrm>
            <a:off x="7010400" y="6172200"/>
            <a:ext cx="1981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Rectangle 24"/>
          <p:cNvSpPr/>
          <p:nvPr/>
        </p:nvSpPr>
        <p:spPr>
          <a:xfrm>
            <a:off x="7186921" y="4876800"/>
            <a:ext cx="1804679"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TextBox 20"/>
          <p:cNvSpPr txBox="1"/>
          <p:nvPr/>
        </p:nvSpPr>
        <p:spPr>
          <a:xfrm>
            <a:off x="7007230" y="4876800"/>
            <a:ext cx="688970" cy="369332"/>
          </a:xfrm>
          <a:prstGeom prst="rect">
            <a:avLst/>
          </a:prstGeom>
          <a:noFill/>
        </p:spPr>
        <p:txBody>
          <a:bodyPr wrap="none" rtlCol="0">
            <a:spAutoFit/>
          </a:bodyPr>
          <a:lstStyle/>
          <a:p>
            <a:pPr algn="r" fontAlgn="auto">
              <a:spcBef>
                <a:spcPts val="0"/>
              </a:spcBef>
              <a:spcAft>
                <a:spcPts val="0"/>
              </a:spcAft>
            </a:pPr>
            <a:r>
              <a:rPr lang="en-US" sz="1800" dirty="0" smtClean="0">
                <a:solidFill>
                  <a:prstClr val="black"/>
                </a:solidFill>
                <a:latin typeface="Calibri"/>
              </a:rPr>
              <a:t>ESP 3</a:t>
            </a:r>
          </a:p>
        </p:txBody>
      </p:sp>
      <p:cxnSp>
        <p:nvCxnSpPr>
          <p:cNvPr id="13" name="Straight Connector 12"/>
          <p:cNvCxnSpPr>
            <a:cxnSpLocks noChangeAspect="1"/>
          </p:cNvCxnSpPr>
          <p:nvPr/>
        </p:nvCxnSpPr>
        <p:spPr>
          <a:xfrm flipH="1">
            <a:off x="2366428" y="1600200"/>
            <a:ext cx="291680" cy="1752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33300" y="2971800"/>
            <a:ext cx="1477300" cy="92333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2009 downwelling event</a:t>
            </a:r>
            <a:endParaRPr lang="en-US" sz="1800" dirty="0">
              <a:solidFill>
                <a:prstClr val="black"/>
              </a:solidFill>
              <a:latin typeface="Calibri"/>
            </a:endParaRPr>
          </a:p>
        </p:txBody>
      </p:sp>
      <p:cxnSp>
        <p:nvCxnSpPr>
          <p:cNvPr id="18" name="Straight Arrow Connector 17"/>
          <p:cNvCxnSpPr/>
          <p:nvPr/>
        </p:nvCxnSpPr>
        <p:spPr>
          <a:xfrm flipV="1">
            <a:off x="7315200" y="2743200"/>
            <a:ext cx="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486400" y="16002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ectangle 22"/>
          <p:cNvSpPr/>
          <p:nvPr/>
        </p:nvSpPr>
        <p:spPr>
          <a:xfrm>
            <a:off x="1295400" y="685800"/>
            <a:ext cx="2514600" cy="12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a:spLocks noChangeAspect="1"/>
          </p:cNvSpPr>
          <p:nvPr/>
        </p:nvSpPr>
        <p:spPr>
          <a:xfrm>
            <a:off x="1889760" y="1161288"/>
            <a:ext cx="91440" cy="914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srgbClr val="FF0000"/>
              </a:solidFill>
            </a:endParaRPr>
          </a:p>
        </p:txBody>
      </p:sp>
    </p:spTree>
    <p:extLst>
      <p:ext uri="{BB962C8B-B14F-4D97-AF65-F5344CB8AC3E}">
        <p14:creationId xmlns:p14="http://schemas.microsoft.com/office/powerpoint/2010/main" val="1335691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152400"/>
            <a:ext cx="8229600" cy="1143000"/>
          </a:xfrm>
        </p:spPr>
        <p:txBody>
          <a:bodyPr/>
          <a:lstStyle/>
          <a:p>
            <a:r>
              <a:rPr lang="en-US" dirty="0" smtClean="0"/>
              <a:t>Example criteria</a:t>
            </a:r>
            <a:endParaRPr lang="en-US" dirty="0"/>
          </a:p>
        </p:txBody>
      </p:sp>
      <p:sp>
        <p:nvSpPr>
          <p:cNvPr id="4" name="TextBox 3"/>
          <p:cNvSpPr txBox="1"/>
          <p:nvPr/>
        </p:nvSpPr>
        <p:spPr>
          <a:xfrm>
            <a:off x="304800" y="914400"/>
            <a:ext cx="8686800" cy="5909310"/>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[A] = concentration of </a:t>
            </a:r>
            <a:r>
              <a:rPr lang="en-US" sz="1800" i="1" dirty="0" smtClean="0">
                <a:solidFill>
                  <a:prstClr val="black"/>
                </a:solidFill>
                <a:latin typeface="Calibri"/>
              </a:rPr>
              <a:t>A. </a:t>
            </a:r>
            <a:r>
              <a:rPr lang="en-US" sz="1800" i="1" dirty="0" err="1" smtClean="0">
                <a:solidFill>
                  <a:prstClr val="black"/>
                </a:solidFill>
                <a:latin typeface="Calibri"/>
              </a:rPr>
              <a:t>fundyense</a:t>
            </a:r>
            <a:r>
              <a:rPr lang="en-US" sz="1800" i="1" dirty="0" smtClean="0">
                <a:solidFill>
                  <a:prstClr val="black"/>
                </a:solidFill>
                <a:latin typeface="Calibri"/>
              </a:rPr>
              <a:t> </a:t>
            </a:r>
            <a:r>
              <a:rPr lang="en-US" sz="1800" dirty="0" smtClean="0">
                <a:solidFill>
                  <a:prstClr val="black"/>
                </a:solidFill>
                <a:latin typeface="Calibri"/>
              </a:rPr>
              <a:t>at ESP mooring</a:t>
            </a:r>
          </a:p>
          <a:p>
            <a:pPr fontAlgn="auto">
              <a:spcBef>
                <a:spcPts val="0"/>
              </a:spcBef>
              <a:spcAft>
                <a:spcPts val="0"/>
              </a:spcAft>
            </a:pPr>
            <a:r>
              <a:rPr lang="en-US" sz="1800" dirty="0">
                <a:solidFill>
                  <a:prstClr val="black"/>
                </a:solidFill>
                <a:latin typeface="Calibri"/>
              </a:rPr>
              <a:t>CUI</a:t>
            </a:r>
            <a:r>
              <a:rPr lang="en-US" sz="1800" baseline="30000" dirty="0">
                <a:solidFill>
                  <a:prstClr val="black"/>
                </a:solidFill>
                <a:latin typeface="Calibri"/>
              </a:rPr>
              <a:t>+</a:t>
            </a:r>
            <a:r>
              <a:rPr lang="en-US" sz="1800" dirty="0">
                <a:solidFill>
                  <a:prstClr val="black"/>
                </a:solidFill>
                <a:latin typeface="Calibri"/>
              </a:rPr>
              <a:t> </a:t>
            </a:r>
            <a:r>
              <a:rPr lang="en-US" sz="1800" dirty="0" smtClean="0">
                <a:solidFill>
                  <a:prstClr val="black"/>
                </a:solidFill>
                <a:latin typeface="Calibri"/>
              </a:rPr>
              <a:t>= increasing CUI, upwelling-favorable</a:t>
            </a:r>
          </a:p>
          <a:p>
            <a:pPr fontAlgn="auto">
              <a:spcBef>
                <a:spcPts val="0"/>
              </a:spcBef>
              <a:spcAft>
                <a:spcPts val="0"/>
              </a:spcAft>
            </a:pPr>
            <a:r>
              <a:rPr lang="en-US" sz="1800" dirty="0" smtClean="0">
                <a:solidFill>
                  <a:prstClr val="black"/>
                </a:solidFill>
                <a:latin typeface="Calibri"/>
              </a:rPr>
              <a:t>CUI</a:t>
            </a:r>
            <a:r>
              <a:rPr lang="en-US" sz="1800" baseline="30000" dirty="0" smtClean="0">
                <a:solidFill>
                  <a:prstClr val="black"/>
                </a:solidFill>
                <a:latin typeface="Calibri"/>
              </a:rPr>
              <a:t>-</a:t>
            </a:r>
            <a:r>
              <a:rPr lang="en-US" sz="1800" dirty="0" smtClean="0">
                <a:solidFill>
                  <a:prstClr val="black"/>
                </a:solidFill>
                <a:latin typeface="Calibri"/>
              </a:rPr>
              <a:t> </a:t>
            </a:r>
            <a:r>
              <a:rPr lang="en-US" sz="1800" dirty="0">
                <a:solidFill>
                  <a:prstClr val="black"/>
                </a:solidFill>
                <a:latin typeface="Calibri"/>
              </a:rPr>
              <a:t>= </a:t>
            </a:r>
            <a:r>
              <a:rPr lang="en-US" sz="1800" dirty="0" smtClean="0">
                <a:solidFill>
                  <a:prstClr val="black"/>
                </a:solidFill>
                <a:latin typeface="Calibri"/>
              </a:rPr>
              <a:t>decreasing CUI</a:t>
            </a:r>
            <a:r>
              <a:rPr lang="en-US" sz="1800" dirty="0">
                <a:solidFill>
                  <a:prstClr val="black"/>
                </a:solidFill>
                <a:latin typeface="Calibri"/>
              </a:rPr>
              <a:t>, </a:t>
            </a:r>
            <a:r>
              <a:rPr lang="en-US" sz="1800" dirty="0" smtClean="0">
                <a:solidFill>
                  <a:prstClr val="black"/>
                </a:solidFill>
                <a:latin typeface="Calibri"/>
              </a:rPr>
              <a:t>downwelling-favorable</a:t>
            </a:r>
            <a:endParaRPr lang="en-US" sz="1800" dirty="0">
              <a:solidFill>
                <a:prstClr val="black"/>
              </a:solidFill>
              <a:latin typeface="Calibri"/>
            </a:endParaRPr>
          </a:p>
          <a:p>
            <a:pPr fontAlgn="auto">
              <a:spcBef>
                <a:spcPts val="0"/>
              </a:spcBef>
              <a:spcAft>
                <a:spcPts val="0"/>
              </a:spcAft>
            </a:pPr>
            <a:endParaRPr lang="en-US" sz="1800" dirty="0" smtClean="0">
              <a:solidFill>
                <a:prstClr val="black"/>
              </a:solidFill>
              <a:latin typeface="Calibri"/>
            </a:endParaRPr>
          </a:p>
          <a:p>
            <a:pPr fontAlgn="auto">
              <a:spcBef>
                <a:spcPts val="0"/>
              </a:spcBef>
              <a:spcAft>
                <a:spcPts val="0"/>
              </a:spcAft>
            </a:pPr>
            <a:r>
              <a:rPr lang="en-US" sz="1800" dirty="0" smtClean="0">
                <a:solidFill>
                  <a:prstClr val="black"/>
                </a:solidFill>
                <a:latin typeface="Calibri"/>
              </a:rPr>
              <a:t>ESP		Wind		Onshore / downstream</a:t>
            </a:r>
            <a:endParaRPr lang="en-US" sz="1800" dirty="0">
              <a:solidFill>
                <a:prstClr val="black"/>
              </a:solidFill>
              <a:latin typeface="Calibri"/>
            </a:endParaRPr>
          </a:p>
          <a:p>
            <a:pPr fontAlgn="auto">
              <a:spcBef>
                <a:spcPts val="0"/>
              </a:spcBef>
              <a:spcAft>
                <a:spcPts val="0"/>
              </a:spcAft>
            </a:pPr>
            <a:r>
              <a:rPr lang="en-US" sz="1800" dirty="0" smtClean="0">
                <a:solidFill>
                  <a:srgbClr val="00B050"/>
                </a:solidFill>
                <a:latin typeface="Calibri"/>
              </a:rPr>
              <a:t>Low</a:t>
            </a:r>
          </a:p>
          <a:p>
            <a:pPr fontAlgn="auto">
              <a:spcBef>
                <a:spcPts val="0"/>
              </a:spcBef>
              <a:spcAft>
                <a:spcPts val="0"/>
              </a:spcAft>
            </a:pPr>
            <a:r>
              <a:rPr lang="en-US" sz="1800" dirty="0" smtClean="0">
                <a:solidFill>
                  <a:srgbClr val="00B050"/>
                </a:solidFill>
                <a:latin typeface="Calibri"/>
              </a:rPr>
              <a:t>[A] &lt; 200</a:t>
            </a:r>
            <a:r>
              <a:rPr lang="en-US" sz="1800" dirty="0" smtClean="0">
                <a:solidFill>
                  <a:prstClr val="black"/>
                </a:solidFill>
                <a:latin typeface="Calibri"/>
              </a:rPr>
              <a:t>				</a:t>
            </a:r>
            <a:r>
              <a:rPr lang="en-US" sz="1800" dirty="0">
                <a:solidFill>
                  <a:srgbClr val="00B050"/>
                </a:solidFill>
                <a:latin typeface="Calibri"/>
              </a:rPr>
              <a:t>N</a:t>
            </a:r>
            <a:r>
              <a:rPr lang="en-US" sz="1800" dirty="0" smtClean="0">
                <a:solidFill>
                  <a:srgbClr val="00B050"/>
                </a:solidFill>
                <a:latin typeface="Calibri"/>
              </a:rPr>
              <a:t>o threat</a:t>
            </a:r>
          </a:p>
          <a:p>
            <a:pPr fontAlgn="auto">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a:p>
            <a:pPr fontAlgn="auto">
              <a:spcBef>
                <a:spcPts val="0"/>
              </a:spcBef>
              <a:spcAft>
                <a:spcPts val="0"/>
              </a:spcAft>
            </a:pPr>
            <a:r>
              <a:rPr lang="en-US" sz="1800" dirty="0" smtClean="0">
                <a:solidFill>
                  <a:srgbClr val="FF9900"/>
                </a:solidFill>
                <a:latin typeface="Calibri"/>
              </a:rPr>
              <a:t>Moderate</a:t>
            </a:r>
          </a:p>
          <a:p>
            <a:pPr fontAlgn="auto">
              <a:spcBef>
                <a:spcPts val="0"/>
              </a:spcBef>
              <a:spcAft>
                <a:spcPts val="0"/>
              </a:spcAft>
            </a:pPr>
            <a:r>
              <a:rPr lang="en-US" sz="1800" dirty="0" smtClean="0">
                <a:solidFill>
                  <a:srgbClr val="FF9900"/>
                </a:solidFill>
                <a:latin typeface="Calibri"/>
              </a:rPr>
              <a:t>200 &lt; [A] </a:t>
            </a:r>
            <a:r>
              <a:rPr lang="en-US" sz="1800" dirty="0">
                <a:solidFill>
                  <a:srgbClr val="FF9900"/>
                </a:solidFill>
                <a:latin typeface="Calibri"/>
              </a:rPr>
              <a:t>&lt;</a:t>
            </a:r>
            <a:r>
              <a:rPr lang="en-US" sz="1800" dirty="0" smtClean="0">
                <a:solidFill>
                  <a:srgbClr val="FF9900"/>
                </a:solidFill>
                <a:latin typeface="Calibri"/>
              </a:rPr>
              <a:t> 500 </a:t>
            </a:r>
            <a:r>
              <a:rPr lang="en-US" sz="1800" dirty="0" smtClean="0">
                <a:solidFill>
                  <a:srgbClr val="FFFF00"/>
                </a:solidFill>
                <a:latin typeface="Calibri"/>
              </a:rPr>
              <a:t>	</a:t>
            </a:r>
            <a:r>
              <a:rPr lang="en-US" sz="1800" dirty="0" smtClean="0">
                <a:solidFill>
                  <a:prstClr val="black"/>
                </a:solidFill>
                <a:latin typeface="Calibri"/>
              </a:rPr>
              <a:t>CUI</a:t>
            </a:r>
            <a:r>
              <a:rPr lang="en-US" sz="1800" baseline="30000" dirty="0" smtClean="0">
                <a:solidFill>
                  <a:prstClr val="black"/>
                </a:solidFill>
                <a:latin typeface="Calibri"/>
              </a:rPr>
              <a:t>+</a:t>
            </a:r>
            <a:r>
              <a:rPr lang="en-US" sz="1800" dirty="0" smtClean="0">
                <a:solidFill>
                  <a:prstClr val="black"/>
                </a:solidFill>
                <a:latin typeface="Calibri"/>
              </a:rPr>
              <a:t> 		</a:t>
            </a:r>
            <a:r>
              <a:rPr lang="en-US" sz="1800" dirty="0" smtClean="0">
                <a:solidFill>
                  <a:srgbClr val="00B050"/>
                </a:solidFill>
                <a:latin typeface="Calibri"/>
              </a:rPr>
              <a:t>No threat: moderate cells, offshore transport</a:t>
            </a:r>
          </a:p>
          <a:p>
            <a:pPr fontAlgn="auto">
              <a:spcBef>
                <a:spcPts val="0"/>
              </a:spcBef>
              <a:spcAft>
                <a:spcPts val="0"/>
              </a:spcAft>
            </a:pPr>
            <a:r>
              <a:rPr lang="en-US" sz="1800" dirty="0">
                <a:solidFill>
                  <a:prstClr val="black"/>
                </a:solidFill>
                <a:latin typeface="Calibri"/>
              </a:rPr>
              <a:t>	</a:t>
            </a:r>
            <a:r>
              <a:rPr lang="en-US" sz="1800" dirty="0" smtClean="0">
                <a:solidFill>
                  <a:prstClr val="black"/>
                </a:solidFill>
                <a:latin typeface="Calibri"/>
              </a:rPr>
              <a:t>	CUI-		</a:t>
            </a:r>
            <a:r>
              <a:rPr lang="en-US" sz="1800" dirty="0" smtClean="0">
                <a:solidFill>
                  <a:srgbClr val="FF9900"/>
                </a:solidFill>
                <a:latin typeface="Calibri"/>
              </a:rPr>
              <a:t>Moderate threat: moderate cells, onshore transport</a:t>
            </a:r>
          </a:p>
          <a:p>
            <a:pPr fontAlgn="auto">
              <a:spcBef>
                <a:spcPts val="0"/>
              </a:spcBef>
              <a:spcAft>
                <a:spcPts val="0"/>
              </a:spcAft>
            </a:pPr>
            <a:endParaRPr lang="en-US" sz="1800" dirty="0">
              <a:solidFill>
                <a:prstClr val="black"/>
              </a:solidFill>
              <a:latin typeface="Calibri"/>
            </a:endParaRPr>
          </a:p>
          <a:p>
            <a:pPr fontAlgn="auto">
              <a:spcBef>
                <a:spcPts val="0"/>
              </a:spcBef>
              <a:spcAft>
                <a:spcPts val="0"/>
              </a:spcAft>
            </a:pPr>
            <a:r>
              <a:rPr lang="en-US" sz="1800" dirty="0" smtClean="0">
                <a:solidFill>
                  <a:srgbClr val="FF0000"/>
                </a:solidFill>
                <a:latin typeface="Calibri"/>
              </a:rPr>
              <a:t>High</a:t>
            </a:r>
          </a:p>
          <a:p>
            <a:pPr fontAlgn="auto">
              <a:spcBef>
                <a:spcPts val="0"/>
              </a:spcBef>
              <a:spcAft>
                <a:spcPts val="0"/>
              </a:spcAft>
            </a:pPr>
            <a:r>
              <a:rPr lang="en-US" sz="1800" dirty="0" smtClean="0">
                <a:solidFill>
                  <a:srgbClr val="FF0000"/>
                </a:solidFill>
                <a:latin typeface="Calibri"/>
              </a:rPr>
              <a:t>[A] &gt; 500</a:t>
            </a:r>
            <a:r>
              <a:rPr lang="en-US" sz="1800" dirty="0" smtClean="0">
                <a:solidFill>
                  <a:prstClr val="black"/>
                </a:solidFill>
                <a:latin typeface="Calibri"/>
              </a:rPr>
              <a:t>		</a:t>
            </a:r>
            <a:r>
              <a:rPr lang="en-US" sz="1800" dirty="0">
                <a:solidFill>
                  <a:prstClr val="black"/>
                </a:solidFill>
                <a:latin typeface="Calibri"/>
              </a:rPr>
              <a:t>CUI</a:t>
            </a:r>
            <a:r>
              <a:rPr lang="en-US" sz="1800" baseline="30000" dirty="0">
                <a:solidFill>
                  <a:prstClr val="black"/>
                </a:solidFill>
                <a:latin typeface="Calibri"/>
              </a:rPr>
              <a:t>+</a:t>
            </a:r>
            <a:r>
              <a:rPr lang="en-US" sz="1800" dirty="0">
                <a:solidFill>
                  <a:prstClr val="black"/>
                </a:solidFill>
                <a:latin typeface="Calibri"/>
              </a:rPr>
              <a:t> 		</a:t>
            </a:r>
            <a:r>
              <a:rPr lang="en-US" sz="1800" dirty="0" smtClean="0">
                <a:solidFill>
                  <a:srgbClr val="FF9900"/>
                </a:solidFill>
                <a:latin typeface="Calibri"/>
              </a:rPr>
              <a:t>Moderate threat</a:t>
            </a:r>
            <a:r>
              <a:rPr lang="en-US" sz="1800" dirty="0">
                <a:solidFill>
                  <a:srgbClr val="FF9900"/>
                </a:solidFill>
                <a:latin typeface="Calibri"/>
              </a:rPr>
              <a:t>: </a:t>
            </a:r>
            <a:r>
              <a:rPr lang="en-US" sz="1800" dirty="0" smtClean="0">
                <a:solidFill>
                  <a:srgbClr val="FF9900"/>
                </a:solidFill>
                <a:latin typeface="Calibri"/>
              </a:rPr>
              <a:t>high cells</a:t>
            </a:r>
            <a:r>
              <a:rPr lang="en-US" sz="1800" dirty="0">
                <a:solidFill>
                  <a:srgbClr val="FF9900"/>
                </a:solidFill>
                <a:latin typeface="Calibri"/>
              </a:rPr>
              <a:t>, offshore transport</a:t>
            </a:r>
          </a:p>
          <a:p>
            <a:pPr fontAlgn="auto">
              <a:spcBef>
                <a:spcPts val="0"/>
              </a:spcBef>
              <a:spcAft>
                <a:spcPts val="0"/>
              </a:spcAft>
            </a:pPr>
            <a:r>
              <a:rPr lang="en-US" sz="1800" dirty="0">
                <a:solidFill>
                  <a:prstClr val="black"/>
                </a:solidFill>
                <a:latin typeface="Calibri"/>
              </a:rPr>
              <a:t>		CUI-		</a:t>
            </a:r>
            <a:r>
              <a:rPr lang="en-US" sz="1800" dirty="0" smtClean="0">
                <a:solidFill>
                  <a:srgbClr val="FF0000"/>
                </a:solidFill>
                <a:latin typeface="Calibri"/>
              </a:rPr>
              <a:t>High threat</a:t>
            </a:r>
            <a:r>
              <a:rPr lang="en-US" sz="1800" dirty="0">
                <a:solidFill>
                  <a:srgbClr val="FF0000"/>
                </a:solidFill>
                <a:latin typeface="Calibri"/>
              </a:rPr>
              <a:t>: </a:t>
            </a:r>
            <a:r>
              <a:rPr lang="en-US" sz="1800" dirty="0" smtClean="0">
                <a:solidFill>
                  <a:srgbClr val="FF0000"/>
                </a:solidFill>
                <a:latin typeface="Calibri"/>
              </a:rPr>
              <a:t>high cells</a:t>
            </a:r>
            <a:r>
              <a:rPr lang="en-US" sz="1800" dirty="0">
                <a:solidFill>
                  <a:srgbClr val="FF0000"/>
                </a:solidFill>
                <a:latin typeface="Calibri"/>
              </a:rPr>
              <a:t>, onshore transport</a:t>
            </a:r>
          </a:p>
          <a:p>
            <a:pPr fontAlgn="auto">
              <a:spcBef>
                <a:spcPts val="0"/>
              </a:spcBef>
              <a:spcAft>
                <a:spcPts val="0"/>
              </a:spcAft>
            </a:pPr>
            <a:r>
              <a:rPr lang="en-US" sz="1800" dirty="0" smtClean="0">
                <a:solidFill>
                  <a:prstClr val="black"/>
                </a:solidFill>
                <a:latin typeface="Calibri"/>
              </a:rPr>
              <a:t>	</a:t>
            </a:r>
            <a:endParaRPr lang="en-US" sz="1800" dirty="0">
              <a:solidFill>
                <a:prstClr val="black"/>
              </a:solidFill>
              <a:latin typeface="Calibri"/>
            </a:endParaRPr>
          </a:p>
          <a:p>
            <a:pPr fontAlgn="auto">
              <a:spcBef>
                <a:spcPts val="0"/>
              </a:spcBef>
              <a:spcAft>
                <a:spcPts val="0"/>
              </a:spcAft>
            </a:pPr>
            <a:r>
              <a:rPr lang="en-US" sz="1800" dirty="0" smtClean="0">
                <a:solidFill>
                  <a:prstClr val="black"/>
                </a:solidFill>
                <a:latin typeface="Calibri"/>
              </a:rPr>
              <a:t>If [A] out of date (e.g. no data or ESP recovered), then ESP shown in white with black circle.</a:t>
            </a:r>
          </a:p>
          <a:p>
            <a:pPr fontAlgn="auto">
              <a:spcBef>
                <a:spcPts val="0"/>
              </a:spcBef>
              <a:spcAft>
                <a:spcPts val="0"/>
              </a:spcAft>
            </a:pPr>
            <a:endParaRPr lang="en-US" sz="1800" dirty="0" smtClean="0">
              <a:solidFill>
                <a:prstClr val="black"/>
              </a:solidFill>
              <a:latin typeface="Calibri"/>
            </a:endParaRPr>
          </a:p>
          <a:p>
            <a:pPr fontAlgn="auto">
              <a:spcBef>
                <a:spcPts val="0"/>
              </a:spcBef>
              <a:spcAft>
                <a:spcPts val="0"/>
              </a:spcAft>
            </a:pPr>
            <a:r>
              <a:rPr lang="en-US" sz="1800" dirty="0" smtClean="0">
                <a:solidFill>
                  <a:prstClr val="black"/>
                </a:solidFill>
                <a:latin typeface="Calibri"/>
              </a:rPr>
              <a:t>Note: coastal projection of ESP data needs quantification in the alongshore/downstream direction; could involve along-shore correlation scale, known areas on low impact (e.g. Pen Bay).</a:t>
            </a:r>
            <a:endParaRPr lang="en-US" sz="1800" dirty="0">
              <a:solidFill>
                <a:prstClr val="black"/>
              </a:solidFill>
              <a:latin typeface="Calibri"/>
            </a:endParaRPr>
          </a:p>
        </p:txBody>
      </p:sp>
    </p:spTree>
    <p:extLst>
      <p:ext uri="{BB962C8B-B14F-4D97-AF65-F5344CB8AC3E}">
        <p14:creationId xmlns:p14="http://schemas.microsoft.com/office/powerpoint/2010/main" val="2874828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219200"/>
          </a:xfrm>
        </p:spPr>
        <p:txBody>
          <a:bodyPr/>
          <a:lstStyle/>
          <a:p>
            <a:r>
              <a:rPr lang="en-US" sz="4000" dirty="0" smtClean="0"/>
              <a:t>Estimating shellfish</a:t>
            </a:r>
            <a:r>
              <a:rPr lang="en-US" sz="4000" baseline="0" dirty="0" smtClean="0"/>
              <a:t> toxicity from ESP data</a:t>
            </a:r>
            <a:endParaRPr lang="en-US" sz="4000" dirty="0"/>
          </a:p>
        </p:txBody>
      </p:sp>
      <p:pic>
        <p:nvPicPr>
          <p:cNvPr id="3" name="Picture 2" descr="PSP_musselsites_2014&amp;-esp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112520"/>
            <a:ext cx="7795260" cy="5669280"/>
          </a:xfrm>
          <a:prstGeom prst="rect">
            <a:avLst/>
          </a:prstGeom>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FFFFFF"/>
              </a:solidFill>
            </a:endParaRPr>
          </a:p>
        </p:txBody>
      </p:sp>
      <p:sp>
        <p:nvSpPr>
          <p:cNvPr id="7" name="Rectangle 6"/>
          <p:cNvSpPr/>
          <p:nvPr/>
        </p:nvSpPr>
        <p:spPr>
          <a:xfrm>
            <a:off x="4572000" y="4419600"/>
            <a:ext cx="11430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1" name="Group 10"/>
          <p:cNvGrpSpPr/>
          <p:nvPr/>
        </p:nvGrpSpPr>
        <p:grpSpPr>
          <a:xfrm>
            <a:off x="4122234" y="4191000"/>
            <a:ext cx="4259766" cy="1371600"/>
            <a:chOff x="4122234" y="4191000"/>
            <a:chExt cx="4259766" cy="1371600"/>
          </a:xfrm>
        </p:grpSpPr>
        <p:graphicFrame>
          <p:nvGraphicFramePr>
            <p:cNvPr id="5" name="Object 4"/>
            <p:cNvGraphicFramePr>
              <a:graphicFrameLocks noChangeAspect="1"/>
            </p:cNvGraphicFramePr>
            <p:nvPr>
              <p:extLst>
                <p:ext uri="{D42A27DB-BD31-4B8C-83A1-F6EECF244321}">
                  <p14:modId xmlns:p14="http://schemas.microsoft.com/office/powerpoint/2010/main" val="1077841101"/>
                </p:ext>
              </p:extLst>
            </p:nvPr>
          </p:nvGraphicFramePr>
          <p:xfrm>
            <a:off x="4122234" y="4648200"/>
            <a:ext cx="4259766" cy="914400"/>
          </p:xfrm>
          <a:graphic>
            <a:graphicData uri="http://schemas.openxmlformats.org/presentationml/2006/ole">
              <mc:AlternateContent xmlns:mc="http://schemas.openxmlformats.org/markup-compatibility/2006">
                <mc:Choice xmlns:v="urn:schemas-microsoft-com:vml" Requires="v">
                  <p:oleObj spid="_x0000_s200715" name="Equation" r:id="rId5" imgW="1815312" imgH="393529" progId="Equation.3">
                    <p:embed/>
                  </p:oleObj>
                </mc:Choice>
                <mc:Fallback>
                  <p:oleObj name="Equation" r:id="rId5" imgW="1815312"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234" y="4648200"/>
                          <a:ext cx="4259766" cy="914400"/>
                        </a:xfrm>
                        <a:prstGeom prst="rect">
                          <a:avLst/>
                        </a:prstGeom>
                        <a:noFill/>
                      </p:spPr>
                    </p:pic>
                  </p:oleObj>
                </mc:Fallback>
              </mc:AlternateContent>
            </a:graphicData>
          </a:graphic>
        </p:graphicFrame>
        <p:sp>
          <p:nvSpPr>
            <p:cNvPr id="6" name="TextBox 5"/>
            <p:cNvSpPr txBox="1"/>
            <p:nvPr/>
          </p:nvSpPr>
          <p:spPr>
            <a:xfrm>
              <a:off x="5522948" y="4191000"/>
              <a:ext cx="2859052" cy="523220"/>
            </a:xfrm>
            <a:prstGeom prst="rect">
              <a:avLst/>
            </a:prstGeom>
            <a:noFill/>
          </p:spPr>
          <p:txBody>
            <a:bodyPr wrap="none" rtlCol="0">
              <a:spAutoFit/>
            </a:bodyPr>
            <a:lstStyle/>
            <a:p>
              <a:r>
                <a:rPr lang="en-US" dirty="0">
                  <a:solidFill>
                    <a:srgbClr val="000000"/>
                  </a:solidFill>
                </a:rPr>
                <a:t>T</a:t>
              </a:r>
              <a:r>
                <a:rPr lang="en-US" dirty="0" smtClean="0">
                  <a:solidFill>
                    <a:srgbClr val="000000"/>
                  </a:solidFill>
                </a:rPr>
                <a:t>oxicity </a:t>
              </a:r>
              <a:r>
                <a:rPr lang="en-US" dirty="0" err="1" smtClean="0">
                  <a:solidFill>
                    <a:srgbClr val="000000"/>
                  </a:solidFill>
                </a:rPr>
                <a:t>submodel</a:t>
              </a:r>
              <a:endParaRPr lang="en-US" dirty="0">
                <a:solidFill>
                  <a:srgbClr val="000000"/>
                </a:solidFill>
              </a:endParaRPr>
            </a:p>
          </p:txBody>
        </p:sp>
      </p:grpSp>
      <p:sp>
        <p:nvSpPr>
          <p:cNvPr id="8" name="TextBox 7"/>
          <p:cNvSpPr txBox="1"/>
          <p:nvPr/>
        </p:nvSpPr>
        <p:spPr>
          <a:xfrm>
            <a:off x="3124200" y="5798403"/>
            <a:ext cx="4847802" cy="830997"/>
          </a:xfrm>
          <a:prstGeom prst="rect">
            <a:avLst/>
          </a:prstGeom>
          <a:noFill/>
        </p:spPr>
        <p:txBody>
          <a:bodyPr wrap="none" rtlCol="0">
            <a:spAutoFit/>
          </a:bodyPr>
          <a:lstStyle/>
          <a:p>
            <a:pPr algn="r"/>
            <a:r>
              <a:rPr lang="en-US" sz="2400" dirty="0" smtClean="0">
                <a:solidFill>
                  <a:srgbClr val="000000"/>
                </a:solidFill>
              </a:rPr>
              <a:t>[</a:t>
            </a:r>
            <a:r>
              <a:rPr lang="en-US" sz="2400" i="1" dirty="0" smtClean="0">
                <a:solidFill>
                  <a:srgbClr val="000000"/>
                </a:solidFill>
              </a:rPr>
              <a:t>STX</a:t>
            </a:r>
            <a:r>
              <a:rPr lang="en-US" sz="2400" dirty="0" smtClean="0">
                <a:solidFill>
                  <a:srgbClr val="000000"/>
                </a:solidFill>
              </a:rPr>
              <a:t>] at shellfish monitoring stations</a:t>
            </a:r>
          </a:p>
          <a:p>
            <a:pPr algn="r"/>
            <a:r>
              <a:rPr lang="en-US" sz="2400" dirty="0" smtClean="0">
                <a:solidFill>
                  <a:srgbClr val="000000"/>
                </a:solidFill>
              </a:rPr>
              <a:t>[</a:t>
            </a:r>
            <a:r>
              <a:rPr lang="en-US" sz="2400" i="1" dirty="0" smtClean="0">
                <a:solidFill>
                  <a:srgbClr val="000000"/>
                </a:solidFill>
              </a:rPr>
              <a:t>Alex</a:t>
            </a:r>
            <a:r>
              <a:rPr lang="en-US" sz="2400" dirty="0" smtClean="0">
                <a:solidFill>
                  <a:srgbClr val="000000"/>
                </a:solidFill>
              </a:rPr>
              <a:t>] at ESP locations</a:t>
            </a:r>
            <a:endParaRPr lang="en-US" sz="2400" dirty="0">
              <a:solidFill>
                <a:srgbClr val="000000"/>
              </a:solidFill>
            </a:endParaRPr>
          </a:p>
        </p:txBody>
      </p:sp>
      <p:sp>
        <p:nvSpPr>
          <p:cNvPr id="9" name="Isosceles Triangle 8"/>
          <p:cNvSpPr>
            <a:spLocks noChangeAspect="1"/>
          </p:cNvSpPr>
          <p:nvPr/>
        </p:nvSpPr>
        <p:spPr>
          <a:xfrm>
            <a:off x="8001000" y="5943600"/>
            <a:ext cx="212142" cy="18288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a:spLocks noChangeAspect="1"/>
          </p:cNvSpPr>
          <p:nvPr/>
        </p:nvSpPr>
        <p:spPr>
          <a:xfrm>
            <a:off x="8001000" y="6324600"/>
            <a:ext cx="161847" cy="159226"/>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126355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719602" y="3962400"/>
            <a:ext cx="4224167" cy="2308324"/>
          </a:xfrm>
          <a:prstGeom prst="rect">
            <a:avLst/>
          </a:prstGeom>
          <a:noFill/>
        </p:spPr>
        <p:txBody>
          <a:bodyPr wrap="square" rtlCol="0">
            <a:spAutoFit/>
          </a:bodyPr>
          <a:lstStyle/>
          <a:p>
            <a:r>
              <a:rPr lang="en-US" sz="3600" dirty="0" smtClean="0">
                <a:solidFill>
                  <a:prstClr val="white"/>
                </a:solidFill>
                <a:latin typeface="Times New Roman"/>
              </a:rPr>
              <a:t>Modeled </a:t>
            </a:r>
            <a:r>
              <a:rPr lang="en-US" sz="3600" dirty="0">
                <a:solidFill>
                  <a:prstClr val="white"/>
                </a:solidFill>
                <a:latin typeface="Times New Roman"/>
              </a:rPr>
              <a:t>toxicity vs. </a:t>
            </a:r>
            <a:r>
              <a:rPr lang="en-US" sz="3600" dirty="0" smtClean="0">
                <a:solidFill>
                  <a:prstClr val="white"/>
                </a:solidFill>
                <a:latin typeface="Times New Roman"/>
              </a:rPr>
              <a:t>measured </a:t>
            </a:r>
            <a:r>
              <a:rPr lang="en-US" sz="3600" dirty="0">
                <a:solidFill>
                  <a:prstClr val="white"/>
                </a:solidFill>
                <a:latin typeface="Times New Roman"/>
              </a:rPr>
              <a:t>toxicity in </a:t>
            </a:r>
            <a:r>
              <a:rPr lang="en-US" sz="3600" dirty="0" smtClean="0">
                <a:solidFill>
                  <a:prstClr val="white"/>
                </a:solidFill>
                <a:latin typeface="Times New Roman"/>
              </a:rPr>
              <a:t>shellfish (Maine DMR) - 2014</a:t>
            </a:r>
            <a:endParaRPr lang="en-US" sz="3600" dirty="0">
              <a:solidFill>
                <a:prstClr val="white"/>
              </a:solidFill>
              <a:latin typeface="Times New Roman"/>
            </a:endParaRPr>
          </a:p>
        </p:txBody>
      </p:sp>
      <p:pic>
        <p:nvPicPr>
          <p:cNvPr id="2" name="Picture 1" descr="plo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11200"/>
            <a:ext cx="4452767" cy="2689205"/>
          </a:xfrm>
          <a:prstGeom prst="rect">
            <a:avLst/>
          </a:prstGeom>
        </p:spPr>
      </p:pic>
      <p:pic>
        <p:nvPicPr>
          <p:cNvPr id="3" name="Picture 2" descr="plot 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602" y="698500"/>
            <a:ext cx="4389463" cy="2701905"/>
          </a:xfrm>
          <a:prstGeom prst="rect">
            <a:avLst/>
          </a:prstGeom>
        </p:spPr>
      </p:pic>
      <p:pic>
        <p:nvPicPr>
          <p:cNvPr id="7" name="Picture 6" descr="plot 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3886200"/>
            <a:ext cx="4452767" cy="2809556"/>
          </a:xfrm>
          <a:prstGeom prst="rect">
            <a:avLst/>
          </a:prstGeom>
        </p:spPr>
      </p:pic>
      <p:sp>
        <p:nvSpPr>
          <p:cNvPr id="4" name="TextBox 3"/>
          <p:cNvSpPr txBox="1"/>
          <p:nvPr/>
        </p:nvSpPr>
        <p:spPr>
          <a:xfrm>
            <a:off x="582202" y="18288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
        <p:nvSpPr>
          <p:cNvPr id="8" name="TextBox 7"/>
          <p:cNvSpPr txBox="1"/>
          <p:nvPr/>
        </p:nvSpPr>
        <p:spPr>
          <a:xfrm>
            <a:off x="5154202" y="17526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
        <p:nvSpPr>
          <p:cNvPr id="9" name="TextBox 8"/>
          <p:cNvSpPr txBox="1"/>
          <p:nvPr/>
        </p:nvSpPr>
        <p:spPr>
          <a:xfrm>
            <a:off x="457200" y="4343400"/>
            <a:ext cx="1322798" cy="400110"/>
          </a:xfrm>
          <a:prstGeom prst="rect">
            <a:avLst/>
          </a:prstGeom>
          <a:noFill/>
        </p:spPr>
        <p:txBody>
          <a:bodyPr wrap="none" rtlCol="0">
            <a:spAutoFit/>
          </a:bodyPr>
          <a:lstStyle/>
          <a:p>
            <a:r>
              <a:rPr lang="en-US" sz="2000" dirty="0" smtClean="0">
                <a:solidFill>
                  <a:srgbClr val="FFCAAA">
                    <a:lumMod val="50000"/>
                  </a:srgbClr>
                </a:solidFill>
              </a:rPr>
              <a:t>Quarantine</a:t>
            </a:r>
            <a:endParaRPr lang="en-US" sz="2000" dirty="0">
              <a:solidFill>
                <a:srgbClr val="FFCAAA">
                  <a:lumMod val="50000"/>
                </a:srgbClr>
              </a:solidFill>
            </a:endParaRPr>
          </a:p>
        </p:txBody>
      </p:sp>
    </p:spTree>
    <p:extLst>
      <p:ext uri="{BB962C8B-B14F-4D97-AF65-F5344CB8AC3E}">
        <p14:creationId xmlns:p14="http://schemas.microsoft.com/office/powerpoint/2010/main" val="1200928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457200" y="838200"/>
            <a:ext cx="79359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 typeface="Arial" charset="0"/>
              <a:buChar char="•"/>
            </a:pPr>
            <a:r>
              <a:rPr lang="en-US"/>
              <a:t>Long-term observational networks are essential</a:t>
            </a:r>
          </a:p>
          <a:p>
            <a:pPr eaLnBrk="1" hangingPunct="1">
              <a:buFont typeface="Arial" charset="0"/>
              <a:buChar char="•"/>
            </a:pPr>
            <a:r>
              <a:rPr lang="en-US"/>
              <a:t>Data assimilation to keep models on track</a:t>
            </a:r>
          </a:p>
          <a:p>
            <a:pPr eaLnBrk="1" hangingPunct="1">
              <a:buFont typeface="Arial" charset="0"/>
              <a:buChar char="•"/>
            </a:pPr>
            <a:r>
              <a:rPr lang="en-US"/>
              <a:t>Process studies to understand changing dynamics </a:t>
            </a:r>
          </a:p>
        </p:txBody>
      </p:sp>
      <p:sp>
        <p:nvSpPr>
          <p:cNvPr id="51203" name="Title 2"/>
          <p:cNvSpPr>
            <a:spLocks noGrp="1"/>
          </p:cNvSpPr>
          <p:nvPr>
            <p:ph type="title" idx="4294967295"/>
          </p:nvPr>
        </p:nvSpPr>
        <p:spPr>
          <a:xfrm>
            <a:off x="457200" y="-228600"/>
            <a:ext cx="8229600" cy="1143000"/>
          </a:xfrm>
        </p:spPr>
        <p:txBody>
          <a:bodyPr/>
          <a:lstStyle/>
          <a:p>
            <a:r>
              <a:rPr lang="en-US" smtClean="0"/>
              <a:t>Looking forward</a:t>
            </a:r>
          </a:p>
        </p:txBody>
      </p:sp>
      <p:pic>
        <p:nvPicPr>
          <p:cNvPr id="51206" name="Picture 4" descr="Pop_Dynamics"/>
          <p:cNvPicPr>
            <a:picLocks noChangeAspect="1" noChangeArrowheads="1"/>
          </p:cNvPicPr>
          <p:nvPr/>
        </p:nvPicPr>
        <p:blipFill rotWithShape="1">
          <a:blip r:embed="rId3">
            <a:extLst>
              <a:ext uri="{28A0092B-C50C-407E-A947-70E740481C1C}">
                <a14:useLocalDpi xmlns:a14="http://schemas.microsoft.com/office/drawing/2010/main" val="0"/>
              </a:ext>
            </a:extLst>
          </a:blip>
          <a:srcRect t="7576"/>
          <a:stretch/>
        </p:blipFill>
        <p:spPr bwMode="auto">
          <a:xfrm>
            <a:off x="1816517" y="2286000"/>
            <a:ext cx="5498683" cy="448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286000"/>
            <a:ext cx="1463040" cy="1422400"/>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427038"/>
            <a:ext cx="9144000" cy="1096962"/>
          </a:xfrm>
        </p:spPr>
        <p:txBody>
          <a:bodyPr/>
          <a:lstStyle/>
          <a:p>
            <a:r>
              <a:rPr lang="en-US" smtClean="0"/>
              <a:t>Toward ecological forecasting in the ocean: a cautionary tale from the physical climate system</a:t>
            </a: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438400"/>
            <a:ext cx="9144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192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822325"/>
            <a:ext cx="2220912"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8"/>
          <p:cNvSpPr txBox="1">
            <a:spLocks noChangeArrowheads="1"/>
          </p:cNvSpPr>
          <p:nvPr/>
        </p:nvSpPr>
        <p:spPr bwMode="auto">
          <a:xfrm>
            <a:off x="2971800" y="685800"/>
            <a:ext cx="52720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Ji et al. (1996) </a:t>
            </a:r>
            <a:r>
              <a:rPr lang="en-US" sz="2000" i="1"/>
              <a:t>Journal of Climate </a:t>
            </a:r>
            <a:r>
              <a:rPr lang="en-US" sz="2000" b="1"/>
              <a:t>9</a:t>
            </a:r>
            <a:r>
              <a:rPr lang="en-US" sz="2000"/>
              <a:t>, 3105-3120.</a:t>
            </a:r>
          </a:p>
        </p:txBody>
      </p:sp>
      <p:grpSp>
        <p:nvGrpSpPr>
          <p:cNvPr id="49156" name="Group 8"/>
          <p:cNvGrpSpPr>
            <a:grpSpLocks/>
          </p:cNvGrpSpPr>
          <p:nvPr/>
        </p:nvGrpSpPr>
        <p:grpSpPr bwMode="auto">
          <a:xfrm>
            <a:off x="3962400" y="1143000"/>
            <a:ext cx="4953000" cy="4181475"/>
            <a:chOff x="3962376" y="1143000"/>
            <a:chExt cx="4953024" cy="4180820"/>
          </a:xfrm>
        </p:grpSpPr>
        <p:pic>
          <p:nvPicPr>
            <p:cNvPr id="491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2878" y="1143000"/>
              <a:ext cx="3102522"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7" name="TextBox 2"/>
            <p:cNvSpPr txBox="1">
              <a:spLocks noChangeAspect="1"/>
            </p:cNvSpPr>
            <p:nvPr/>
          </p:nvSpPr>
          <p:spPr bwMode="auto">
            <a:xfrm>
              <a:off x="3962376" y="2514600"/>
              <a:ext cx="15192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49168" name="TextBox 10"/>
            <p:cNvSpPr txBox="1">
              <a:spLocks noChangeAspect="1"/>
            </p:cNvSpPr>
            <p:nvPr/>
          </p:nvSpPr>
          <p:spPr bwMode="auto">
            <a:xfrm>
              <a:off x="5598664" y="4800600"/>
              <a:ext cx="29370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         Lag (months)</a:t>
              </a:r>
            </a:p>
          </p:txBody>
        </p:sp>
        <p:sp>
          <p:nvSpPr>
            <p:cNvPr id="49169" name="TextBox 11"/>
            <p:cNvSpPr txBox="1">
              <a:spLocks noChangeAspect="1"/>
            </p:cNvSpPr>
            <p:nvPr/>
          </p:nvSpPr>
          <p:spPr bwMode="auto">
            <a:xfrm>
              <a:off x="6869408" y="1371564"/>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1982-1992</a:t>
              </a:r>
            </a:p>
          </p:txBody>
        </p:sp>
        <p:sp>
          <p:nvSpPr>
            <p:cNvPr id="49170" name="TextBox 12"/>
            <p:cNvSpPr txBox="1">
              <a:spLocks noChangeAspect="1"/>
            </p:cNvSpPr>
            <p:nvPr/>
          </p:nvSpPr>
          <p:spPr bwMode="auto">
            <a:xfrm>
              <a:off x="6934190" y="3667385"/>
              <a:ext cx="1741191" cy="5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solidFill>
                    <a:schemeClr val="bg2"/>
                  </a:solidFill>
                </a:rPr>
                <a:t>1992-1995</a:t>
              </a:r>
            </a:p>
          </p:txBody>
        </p:sp>
      </p:grpSp>
      <p:sp>
        <p:nvSpPr>
          <p:cNvPr id="4" name="Title 3"/>
          <p:cNvSpPr>
            <a:spLocks noGrp="1"/>
          </p:cNvSpPr>
          <p:nvPr>
            <p:ph type="title" idx="4294967295"/>
          </p:nvPr>
        </p:nvSpPr>
        <p:spPr>
          <a:xfrm>
            <a:off x="0" y="-304800"/>
            <a:ext cx="9067800" cy="1173163"/>
          </a:xfrm>
        </p:spPr>
        <p:txBody>
          <a:bodyPr/>
          <a:lstStyle/>
          <a:p>
            <a:pPr eaLnBrk="1" hangingPunct="1">
              <a:defRPr/>
            </a:pPr>
            <a:r>
              <a:rPr lang="en-US" sz="3200" kern="1200" dirty="0" smtClean="0">
                <a:solidFill>
                  <a:schemeClr val="tx1"/>
                </a:solidFill>
                <a:latin typeface="Calibri"/>
                <a:ea typeface="+mn-ea"/>
                <a:cs typeface="+mn-cs"/>
              </a:rPr>
              <a:t>Regime shifts can change the underlying dynamics</a:t>
            </a:r>
            <a:endParaRPr lang="en-US" sz="6600" dirty="0" smtClean="0">
              <a:solidFill>
                <a:schemeClr val="tx1"/>
              </a:solidFill>
            </a:endParaRPr>
          </a:p>
        </p:txBody>
      </p:sp>
      <p:cxnSp>
        <p:nvCxnSpPr>
          <p:cNvPr id="6" name="Straight Connector 5"/>
          <p:cNvCxnSpPr/>
          <p:nvPr/>
        </p:nvCxnSpPr>
        <p:spPr>
          <a:xfrm flipH="1">
            <a:off x="838200" y="2514600"/>
            <a:ext cx="17526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49159" name="Group 7"/>
          <p:cNvGrpSpPr>
            <a:grpSpLocks/>
          </p:cNvGrpSpPr>
          <p:nvPr/>
        </p:nvGrpSpPr>
        <p:grpSpPr bwMode="auto">
          <a:xfrm>
            <a:off x="2667000" y="2286000"/>
            <a:ext cx="390525" cy="4343400"/>
            <a:chOff x="2209800" y="2286000"/>
            <a:chExt cx="389850" cy="4343400"/>
          </a:xfrm>
        </p:grpSpPr>
        <p:sp>
          <p:nvSpPr>
            <p:cNvPr id="49161" name="TextBox 6"/>
            <p:cNvSpPr txBox="1">
              <a:spLocks noChangeArrowheads="1"/>
            </p:cNvSpPr>
            <p:nvPr/>
          </p:nvSpPr>
          <p:spPr bwMode="auto">
            <a:xfrm>
              <a:off x="2209800" y="6260068"/>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2" name="TextBox 17"/>
            <p:cNvSpPr txBox="1">
              <a:spLocks noChangeArrowheads="1"/>
            </p:cNvSpPr>
            <p:nvPr/>
          </p:nvSpPr>
          <p:spPr bwMode="auto">
            <a:xfrm>
              <a:off x="2209800" y="22860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3" name="TextBox 18"/>
            <p:cNvSpPr txBox="1">
              <a:spLocks noChangeArrowheads="1"/>
            </p:cNvSpPr>
            <p:nvPr/>
          </p:nvSpPr>
          <p:spPr bwMode="auto">
            <a:xfrm>
              <a:off x="2209800" y="4267200"/>
              <a:ext cx="389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W</a:t>
              </a:r>
            </a:p>
          </p:txBody>
        </p:sp>
        <p:sp>
          <p:nvSpPr>
            <p:cNvPr id="49164" name="TextBox 19"/>
            <p:cNvSpPr txBox="1">
              <a:spLocks noChangeArrowheads="1"/>
            </p:cNvSpPr>
            <p:nvPr/>
          </p:nvSpPr>
          <p:spPr bwMode="auto">
            <a:xfrm>
              <a:off x="2209800" y="5193268"/>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sp>
          <p:nvSpPr>
            <p:cNvPr id="49165" name="TextBox 20"/>
            <p:cNvSpPr txBox="1">
              <a:spLocks noChangeArrowheads="1"/>
            </p:cNvSpPr>
            <p:nvPr/>
          </p:nvSpPr>
          <p:spPr bwMode="auto">
            <a:xfrm>
              <a:off x="2209800" y="3657600"/>
              <a:ext cx="3080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C</a:t>
              </a:r>
            </a:p>
          </p:txBody>
        </p:sp>
      </p:grpSp>
      <p:sp>
        <p:nvSpPr>
          <p:cNvPr id="49160" name="TextBox 22"/>
          <p:cNvSpPr txBox="1">
            <a:spLocks noChangeArrowheads="1"/>
          </p:cNvSpPr>
          <p:nvPr/>
        </p:nvSpPr>
        <p:spPr bwMode="auto">
          <a:xfrm>
            <a:off x="3962400" y="5781675"/>
            <a:ext cx="5160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Chen et al. (1995) </a:t>
            </a:r>
            <a:r>
              <a:rPr lang="en-US" sz="2000" i="1"/>
              <a:t>Science</a:t>
            </a:r>
            <a:r>
              <a:rPr lang="en-US" sz="2000"/>
              <a:t> </a:t>
            </a:r>
            <a:r>
              <a:rPr lang="en-US" sz="2000" b="1"/>
              <a:t>269</a:t>
            </a:r>
            <a:r>
              <a:rPr lang="en-US" sz="2000"/>
              <a:t>, 1699-1702.  An improved procedure for El Nino forecasting: implications for predictability.</a:t>
            </a:r>
          </a:p>
        </p:txBody>
      </p:sp>
    </p:spTree>
    <p:extLst>
      <p:ext uri="{BB962C8B-B14F-4D97-AF65-F5344CB8AC3E}">
        <p14:creationId xmlns:p14="http://schemas.microsoft.com/office/powerpoint/2010/main" val="36233123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397192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l="5853"/>
          <a:stretch>
            <a:fillRect/>
          </a:stretch>
        </p:blipFill>
        <p:spPr bwMode="auto">
          <a:xfrm>
            <a:off x="3670300" y="2819400"/>
            <a:ext cx="54737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6581775"/>
            <a:ext cx="1981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1" name="TextBox 4"/>
          <p:cNvSpPr txBox="1">
            <a:spLocks noChangeArrowheads="1"/>
          </p:cNvSpPr>
          <p:nvPr/>
        </p:nvSpPr>
        <p:spPr bwMode="auto">
          <a:xfrm>
            <a:off x="76200" y="5581650"/>
            <a:ext cx="264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t>Chen et al. (2004) </a:t>
            </a:r>
            <a:r>
              <a:rPr lang="en-US" sz="1800" i="1"/>
              <a:t>Nature</a:t>
            </a:r>
            <a:r>
              <a:rPr lang="en-US" sz="1800"/>
              <a:t> </a:t>
            </a:r>
            <a:r>
              <a:rPr lang="en-US" sz="1800" b="1"/>
              <a:t>428</a:t>
            </a:r>
            <a:r>
              <a:rPr lang="en-US" sz="1800"/>
              <a:t>, 733-736.  Predictability of El Nino over the last 148 years. </a:t>
            </a:r>
          </a:p>
        </p:txBody>
      </p:sp>
      <p:sp>
        <p:nvSpPr>
          <p:cNvPr id="3" name="Title 2"/>
          <p:cNvSpPr>
            <a:spLocks noGrp="1"/>
          </p:cNvSpPr>
          <p:nvPr>
            <p:ph type="title" idx="4294967295"/>
          </p:nvPr>
        </p:nvSpPr>
        <p:spPr>
          <a:xfrm>
            <a:off x="4038600" y="990600"/>
            <a:ext cx="5105400" cy="1905000"/>
          </a:xfrm>
        </p:spPr>
        <p:txBody>
          <a:bodyPr>
            <a:normAutofit fontScale="90000"/>
          </a:bodyPr>
          <a:lstStyle/>
          <a:p>
            <a:pPr eaLnBrk="1" hangingPunct="1">
              <a:defRPr/>
            </a:pPr>
            <a:r>
              <a:rPr lang="en-US" kern="1200" dirty="0" smtClean="0">
                <a:solidFill>
                  <a:schemeClr val="tx1"/>
                </a:solidFill>
                <a:latin typeface="Calibri"/>
                <a:ea typeface="+mn-ea"/>
                <a:cs typeface="+mn-cs"/>
              </a:rPr>
              <a:t>Changing dynamics can lead to variations in predictability</a:t>
            </a:r>
            <a:r>
              <a:rPr lang="en-US" sz="8800" dirty="0" smtClean="0">
                <a:solidFill>
                  <a:schemeClr val="tx1"/>
                </a:solidFill>
              </a:rPr>
              <a:t/>
            </a:r>
            <a:br>
              <a:rPr lang="en-US" sz="8800" dirty="0" smtClean="0">
                <a:solidFill>
                  <a:schemeClr val="tx1"/>
                </a:solidFill>
              </a:rPr>
            </a:br>
            <a:endParaRPr lang="en-US" sz="8800" dirty="0"/>
          </a:p>
        </p:txBody>
      </p:sp>
      <p:sp>
        <p:nvSpPr>
          <p:cNvPr id="50183" name="TextBox 6"/>
          <p:cNvSpPr txBox="1">
            <a:spLocks noChangeAspect="1"/>
          </p:cNvSpPr>
          <p:nvPr/>
        </p:nvSpPr>
        <p:spPr bwMode="auto">
          <a:xfrm>
            <a:off x="1828800" y="4267200"/>
            <a:ext cx="1519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r>
              <a:rPr lang="en-US"/>
              <a:t>Correlation </a:t>
            </a:r>
          </a:p>
          <a:p>
            <a:pPr algn="ctr" eaLnBrk="1" hangingPunct="1"/>
            <a:r>
              <a:rPr lang="en-US"/>
              <a:t>(forecast, obs)</a:t>
            </a:r>
          </a:p>
        </p:txBody>
      </p:sp>
      <p:sp>
        <p:nvSpPr>
          <p:cNvPr id="9" name="TextBox 8"/>
          <p:cNvSpPr txBox="1"/>
          <p:nvPr/>
        </p:nvSpPr>
        <p:spPr>
          <a:xfrm>
            <a:off x="410225" y="238780"/>
            <a:ext cx="3714100" cy="276999"/>
          </a:xfrm>
          <a:prstGeom prst="rect">
            <a:avLst/>
          </a:prstGeom>
          <a:noFill/>
        </p:spPr>
        <p:txBody>
          <a:bodyPr wrap="square" rtlCol="0">
            <a:spAutoFit/>
          </a:bodyPr>
          <a:lstStyle/>
          <a:p>
            <a:r>
              <a:rPr lang="en-US" sz="1200" dirty="0" smtClean="0">
                <a:solidFill>
                  <a:srgbClr val="FF0000"/>
                </a:solidFill>
              </a:rPr>
              <a:t>Monthly analysis                                 </a:t>
            </a:r>
            <a:r>
              <a:rPr lang="en-US" sz="1200" dirty="0" smtClean="0">
                <a:solidFill>
                  <a:schemeClr val="bg1">
                    <a:lumMod val="75000"/>
                  </a:schemeClr>
                </a:solidFill>
              </a:rPr>
              <a:t>LDEO5 6-mo lead</a:t>
            </a:r>
            <a:endParaRPr lang="en-US" sz="1200" dirty="0">
              <a:solidFill>
                <a:schemeClr val="bg1">
                  <a:lumMod val="75000"/>
                </a:schemeClr>
              </a:solidFill>
            </a:endParaRPr>
          </a:p>
        </p:txBody>
      </p:sp>
    </p:spTree>
    <p:extLst>
      <p:ext uri="{BB962C8B-B14F-4D97-AF65-F5344CB8AC3E}">
        <p14:creationId xmlns:p14="http://schemas.microsoft.com/office/powerpoint/2010/main" val="2792954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959C4096-98CE-3447-B6AA-659EB37480A6}"/>
              </a:ext>
            </a:extLst>
          </p:cNvPr>
          <p:cNvSpPr txBox="1"/>
          <p:nvPr/>
        </p:nvSpPr>
        <p:spPr>
          <a:xfrm>
            <a:off x="4896825" y="3086555"/>
            <a:ext cx="1194558" cy="261610"/>
          </a:xfrm>
          <a:prstGeom prst="rect">
            <a:avLst/>
          </a:prstGeom>
          <a:noFill/>
        </p:spPr>
        <p:txBody>
          <a:bodyPr wrap="none" rtlCol="0">
            <a:spAutoFit/>
          </a:bodyPr>
          <a:lstStyle/>
          <a:p>
            <a:r>
              <a:rPr lang="en-US" sz="1100" b="1" dirty="0">
                <a:latin typeface="Times New Roman" panose="02020603050405020304" pitchFamily="18" charset="0"/>
                <a:cs typeface="Times New Roman" panose="02020603050405020304" pitchFamily="18" charset="0"/>
              </a:rPr>
              <a:t>ECOHAB-GOM</a:t>
            </a:r>
          </a:p>
        </p:txBody>
      </p:sp>
      <p:sp>
        <p:nvSpPr>
          <p:cNvPr id="11" name="Rectangle 10">
            <a:extLst>
              <a:ext uri="{FF2B5EF4-FFF2-40B4-BE49-F238E27FC236}">
                <a16:creationId xmlns="" xmlns:a16="http://schemas.microsoft.com/office/drawing/2014/main" id="{4239B3A2-5962-1241-AC0D-05B4A2CB00BA}"/>
              </a:ext>
            </a:extLst>
          </p:cNvPr>
          <p:cNvSpPr/>
          <p:nvPr/>
        </p:nvSpPr>
        <p:spPr>
          <a:xfrm>
            <a:off x="6383884" y="4531759"/>
            <a:ext cx="614271" cy="261610"/>
          </a:xfrm>
          <a:prstGeom prst="rect">
            <a:avLst/>
          </a:prstGeom>
        </p:spPr>
        <p:txBody>
          <a:bodyPr wrap="none">
            <a:spAutoFit/>
          </a:bodyPr>
          <a:lstStyle/>
          <a:p>
            <a:r>
              <a:rPr lang="en-US" sz="1100" b="1" dirty="0">
                <a:latin typeface="Times New Roman" panose="02020603050405020304" pitchFamily="18" charset="0"/>
                <a:cs typeface="Times New Roman" panose="02020603050405020304" pitchFamily="18" charset="0"/>
              </a:rPr>
              <a:t>COHH</a:t>
            </a:r>
          </a:p>
        </p:txBody>
      </p:sp>
      <p:sp>
        <p:nvSpPr>
          <p:cNvPr id="15" name="Rectangle 14">
            <a:extLst>
              <a:ext uri="{FF2B5EF4-FFF2-40B4-BE49-F238E27FC236}">
                <a16:creationId xmlns="" xmlns:a16="http://schemas.microsoft.com/office/drawing/2014/main" id="{F935B3FA-2E4C-D44C-AAFD-BEC996E7ADE9}"/>
              </a:ext>
            </a:extLst>
          </p:cNvPr>
          <p:cNvSpPr/>
          <p:nvPr/>
        </p:nvSpPr>
        <p:spPr>
          <a:xfrm>
            <a:off x="6701679" y="4960459"/>
            <a:ext cx="841897" cy="261610"/>
          </a:xfrm>
          <a:prstGeom prst="rect">
            <a:avLst/>
          </a:prstGeom>
        </p:spPr>
        <p:txBody>
          <a:bodyPr wrap="none">
            <a:spAutoFit/>
          </a:bodyPr>
          <a:lstStyle/>
          <a:p>
            <a:r>
              <a:rPr lang="en-US" sz="1100" b="1" dirty="0">
                <a:latin typeface="Times New Roman" panose="02020603050405020304" pitchFamily="18" charset="0"/>
                <a:cs typeface="Times New Roman" panose="02020603050405020304" pitchFamily="18" charset="0"/>
              </a:rPr>
              <a:t>GOMTOX</a:t>
            </a:r>
          </a:p>
        </p:txBody>
      </p:sp>
      <p:grpSp>
        <p:nvGrpSpPr>
          <p:cNvPr id="33" name="Group 32"/>
          <p:cNvGrpSpPr/>
          <p:nvPr/>
        </p:nvGrpSpPr>
        <p:grpSpPr>
          <a:xfrm>
            <a:off x="762000" y="1143000"/>
            <a:ext cx="7478081" cy="5606763"/>
            <a:chOff x="762000" y="946437"/>
            <a:chExt cx="7478081" cy="5606763"/>
          </a:xfrm>
        </p:grpSpPr>
        <p:grpSp>
          <p:nvGrpSpPr>
            <p:cNvPr id="29" name="Group 28"/>
            <p:cNvGrpSpPr/>
            <p:nvPr/>
          </p:nvGrpSpPr>
          <p:grpSpPr>
            <a:xfrm>
              <a:off x="762000" y="946437"/>
              <a:ext cx="7478081" cy="5606763"/>
              <a:chOff x="188692" y="946437"/>
              <a:chExt cx="7478081" cy="5606763"/>
            </a:xfrm>
          </p:grpSpPr>
          <p:pic>
            <p:nvPicPr>
              <p:cNvPr id="25" name="Picture 24">
                <a:extLst>
                  <a:ext uri="{FF2B5EF4-FFF2-40B4-BE49-F238E27FC236}">
                    <a16:creationId xmlns="" xmlns:a16="http://schemas.microsoft.com/office/drawing/2014/main" id="{393A0B2E-42F5-6048-9DBD-34E3006B7AEC}"/>
                  </a:ext>
                </a:extLst>
              </p:cNvPr>
              <p:cNvPicPr/>
              <p:nvPr/>
            </p:nvPicPr>
            <p:blipFill rotWithShape="1">
              <a:blip r:embed="rId2">
                <a:extLst>
                  <a:ext uri="{28A0092B-C50C-407E-A947-70E740481C1C}">
                    <a14:useLocalDpi xmlns:a14="http://schemas.microsoft.com/office/drawing/2010/main" val="0"/>
                  </a:ext>
                </a:extLst>
              </a:blip>
              <a:srcRect r="2401" b="4502"/>
              <a:stretch/>
            </p:blipFill>
            <p:spPr bwMode="auto">
              <a:xfrm>
                <a:off x="188692" y="946437"/>
                <a:ext cx="7478081" cy="5606763"/>
              </a:xfrm>
              <a:prstGeom prst="rect">
                <a:avLst/>
              </a:prstGeom>
              <a:ln>
                <a:noFill/>
              </a:ln>
              <a:extLst>
                <a:ext uri="{53640926-AAD7-44D8-BBD7-CCE9431645EC}">
                  <a14:shadowObscured xmlns:a14="http://schemas.microsoft.com/office/drawing/2010/main"/>
                </a:ext>
              </a:extLst>
            </p:spPr>
          </p:pic>
          <p:cxnSp>
            <p:nvCxnSpPr>
              <p:cNvPr id="4" name="Straight Arrow Connector 3">
                <a:extLst>
                  <a:ext uri="{FF2B5EF4-FFF2-40B4-BE49-F238E27FC236}">
                    <a16:creationId xmlns="" xmlns:a16="http://schemas.microsoft.com/office/drawing/2014/main" id="{3652E8AF-D3A7-CD4A-B157-43D23D5A2AA7}"/>
                  </a:ext>
                </a:extLst>
              </p:cNvPr>
              <p:cNvCxnSpPr/>
              <p:nvPr/>
            </p:nvCxnSpPr>
            <p:spPr bwMode="auto">
              <a:xfrm>
                <a:off x="4948016" y="5334000"/>
                <a:ext cx="2479676" cy="0"/>
              </a:xfrm>
              <a:prstGeom prst="straightConnector1">
                <a:avLst/>
              </a:prstGeom>
              <a:solidFill>
                <a:schemeClr val="accent1"/>
              </a:solidFill>
              <a:ln w="31750" cap="flat" cmpd="sng" algn="ctr">
                <a:solidFill>
                  <a:schemeClr val="bg2"/>
                </a:solidFill>
                <a:prstDash val="solid"/>
                <a:round/>
                <a:headEnd type="triangle"/>
                <a:tailEnd type="triangle"/>
              </a:ln>
              <a:effectLst/>
            </p:spPr>
          </p:cxnSp>
        </p:grpSp>
        <p:sp>
          <p:nvSpPr>
            <p:cNvPr id="31" name="TextBox 30"/>
            <p:cNvSpPr txBox="1"/>
            <p:nvPr/>
          </p:nvSpPr>
          <p:spPr>
            <a:xfrm>
              <a:off x="5888551" y="5314890"/>
              <a:ext cx="1883849" cy="400110"/>
            </a:xfrm>
            <a:prstGeom prst="rect">
              <a:avLst/>
            </a:prstGeom>
            <a:noFill/>
          </p:spPr>
          <p:txBody>
            <a:bodyPr wrap="none" rtlCol="0">
              <a:spAutoFit/>
            </a:bodyPr>
            <a:lstStyle/>
            <a:p>
              <a:r>
                <a:rPr lang="en-US" sz="2000" dirty="0" smtClean="0">
                  <a:solidFill>
                    <a:schemeClr val="bg2"/>
                  </a:solidFill>
                </a:rPr>
                <a:t>Regional studies</a:t>
              </a:r>
              <a:endParaRPr lang="en-US" sz="2000" dirty="0">
                <a:solidFill>
                  <a:schemeClr val="bg2"/>
                </a:solidFill>
              </a:endParaRPr>
            </a:p>
          </p:txBody>
        </p:sp>
      </p:grpSp>
      <p:sp>
        <p:nvSpPr>
          <p:cNvPr id="32" name="Title 31"/>
          <p:cNvSpPr>
            <a:spLocks noGrp="1"/>
          </p:cNvSpPr>
          <p:nvPr>
            <p:ph type="title" idx="4294967295"/>
          </p:nvPr>
        </p:nvSpPr>
        <p:spPr>
          <a:xfrm>
            <a:off x="685800" y="0"/>
            <a:ext cx="7772400" cy="1143000"/>
          </a:xfrm>
        </p:spPr>
        <p:txBody>
          <a:bodyPr/>
          <a:lstStyle/>
          <a:p>
            <a:r>
              <a:rPr lang="en-US" dirty="0" smtClean="0"/>
              <a:t>Gulf of Maine HAB index</a:t>
            </a:r>
            <a:br>
              <a:rPr lang="en-US" dirty="0" smtClean="0"/>
            </a:br>
            <a:r>
              <a:rPr lang="en-US" sz="2800" dirty="0" smtClean="0"/>
              <a:t>from PSP monitoring stations</a:t>
            </a:r>
            <a:endParaRPr lang="en-US" sz="2800" dirty="0"/>
          </a:p>
        </p:txBody>
      </p:sp>
      <p:pic>
        <p:nvPicPr>
          <p:cNvPr id="12" name="Picture 2" descr="StatewidefullPSP">
            <a:extLst>
              <a:ext uri="{FF2B5EF4-FFF2-40B4-BE49-F238E27FC236}">
                <a16:creationId xmlns="" xmlns:a16="http://schemas.microsoft.com/office/drawing/2014/main" id="{959A4978-DDB9-BD4C-9B2C-6F4F67BA7B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6895" y="4396170"/>
            <a:ext cx="2011680" cy="1515393"/>
          </a:xfrm>
          <a:prstGeom prst="rect">
            <a:avLst/>
          </a:prstGeom>
          <a:noFill/>
          <a:ln>
            <a:noFill/>
          </a:ln>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45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035175" y="838200"/>
          <a:ext cx="4899025" cy="5932488"/>
        </p:xfrm>
        <a:graphic>
          <a:graphicData uri="http://schemas.openxmlformats.org/presentationml/2006/ole">
            <mc:AlternateContent xmlns:mc="http://schemas.openxmlformats.org/markup-compatibility/2006">
              <mc:Choice xmlns:v="urn:schemas-microsoft-com:vml" Requires="v">
                <p:oleObj spid="_x0000_s4155" name="Document" r:id="rId4" imgW="5248656" imgH="6626352" progId="Word.Document.8">
                  <p:embed/>
                </p:oleObj>
              </mc:Choice>
              <mc:Fallback>
                <p:oleObj name="Document" r:id="rId4" imgW="5248656" imgH="662635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4140"/>
                      <a:stretch>
                        <a:fillRect/>
                      </a:stretch>
                    </p:blipFill>
                    <p:spPr bwMode="auto">
                      <a:xfrm>
                        <a:off x="2035175" y="838200"/>
                        <a:ext cx="4899025" cy="593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099" name="Rectangle 3"/>
          <p:cNvSpPr>
            <a:spLocks noGrp="1" noChangeArrowheads="1"/>
          </p:cNvSpPr>
          <p:nvPr>
            <p:ph type="title" idx="4294967295"/>
          </p:nvPr>
        </p:nvSpPr>
        <p:spPr>
          <a:xfrm>
            <a:off x="685800" y="-152400"/>
            <a:ext cx="7772400" cy="1143000"/>
          </a:xfrm>
        </p:spPr>
        <p:txBody>
          <a:bodyPr/>
          <a:lstStyle/>
          <a:p>
            <a:pPr eaLnBrk="1" hangingPunct="1"/>
            <a:r>
              <a:rPr lang="en-US" smtClean="0"/>
              <a:t>Life Cycle of </a:t>
            </a:r>
            <a:r>
              <a:rPr lang="en-US" i="1" smtClean="0"/>
              <a:t>Alexandrium</a:t>
            </a:r>
            <a:r>
              <a:rPr lang="en-US"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dirty="0" smtClean="0"/>
              <a:t>End</a:t>
            </a:r>
          </a:p>
        </p:txBody>
      </p:sp>
    </p:spTree>
    <p:extLst>
      <p:ext uri="{BB962C8B-B14F-4D97-AF65-F5344CB8AC3E}">
        <p14:creationId xmlns:p14="http://schemas.microsoft.com/office/powerpoint/2010/main" val="21596801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dirty="0" smtClean="0"/>
              <a:t>Extras</a:t>
            </a:r>
            <a:endParaRPr lang="en-US" dirty="0" smtClean="0"/>
          </a:p>
        </p:txBody>
      </p:sp>
    </p:spTree>
    <p:extLst>
      <p:ext uri="{BB962C8B-B14F-4D97-AF65-F5344CB8AC3E}">
        <p14:creationId xmlns:p14="http://schemas.microsoft.com/office/powerpoint/2010/main" val="31294460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7626"/>
          <a:stretch/>
        </p:blipFill>
        <p:spPr bwMode="auto">
          <a:xfrm>
            <a:off x="76200" y="1295400"/>
            <a:ext cx="6683560" cy="5029200"/>
          </a:xfrm>
          <a:prstGeom prst="rect">
            <a:avLst/>
          </a:prstGeom>
          <a:ln>
            <a:noFill/>
          </a:ln>
          <a:extLst>
            <a:ext uri="{53640926-AAD7-44D8-BBD7-CCE9431645EC}">
              <a14:shadowObscured xmlns:a14="http://schemas.microsoft.com/office/drawing/2010/main"/>
            </a:ext>
          </a:extLst>
        </p:spPr>
      </p:pic>
      <p:pic>
        <p:nvPicPr>
          <p:cNvPr id="3" name="Picture 2" descr="08_06 ESPmooring rev"/>
          <p:cNvPicPr>
            <a:picLocks noChangeAspect="1"/>
          </p:cNvPicPr>
          <p:nvPr/>
        </p:nvPicPr>
        <p:blipFill rotWithShape="1">
          <a:blip r:embed="rId3" cstate="print">
            <a:extLst>
              <a:ext uri="{28A0092B-C50C-407E-A947-70E740481C1C}">
                <a14:useLocalDpi xmlns:a14="http://schemas.microsoft.com/office/drawing/2010/main" val="0"/>
              </a:ext>
            </a:extLst>
          </a:blip>
          <a:srcRect l="20835" r="14486" b="7752"/>
          <a:stretch/>
        </p:blipFill>
        <p:spPr bwMode="auto">
          <a:xfrm>
            <a:off x="6858000" y="1295400"/>
            <a:ext cx="2191696" cy="5029200"/>
          </a:xfrm>
          <a:prstGeom prst="rect">
            <a:avLst/>
          </a:prstGeom>
          <a:noFill/>
          <a:ln>
            <a:noFill/>
          </a:ln>
          <a:extLst>
            <a:ext uri="{53640926-AAD7-44D8-BBD7-CCE9431645EC}">
              <a14:shadowObscured xmlns:a14="http://schemas.microsoft.com/office/drawing/2010/main"/>
            </a:ext>
          </a:extLst>
        </p:spPr>
      </p:pic>
      <p:sp>
        <p:nvSpPr>
          <p:cNvPr id="4" name="Title 3"/>
          <p:cNvSpPr>
            <a:spLocks noGrp="1"/>
          </p:cNvSpPr>
          <p:nvPr>
            <p:ph type="title" idx="4294967295"/>
          </p:nvPr>
        </p:nvSpPr>
        <p:spPr>
          <a:xfrm>
            <a:off x="685800" y="76200"/>
            <a:ext cx="7772400" cy="1143000"/>
          </a:xfrm>
        </p:spPr>
        <p:txBody>
          <a:bodyPr/>
          <a:lstStyle/>
          <a:p>
            <a:r>
              <a:rPr lang="en-US" dirty="0" smtClean="0"/>
              <a:t>ESP Deployments 2017</a:t>
            </a:r>
            <a:endParaRPr lang="en-US" dirty="0"/>
          </a:p>
        </p:txBody>
      </p:sp>
    </p:spTree>
    <p:extLst>
      <p:ext uri="{BB962C8B-B14F-4D97-AF65-F5344CB8AC3E}">
        <p14:creationId xmlns:p14="http://schemas.microsoft.com/office/powerpoint/2010/main" val="21375468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304800"/>
            <a:ext cx="7467600" cy="76200"/>
          </a:xfrm>
        </p:spPr>
        <p:txBody>
          <a:bodyPr/>
          <a:lstStyle/>
          <a:p>
            <a:pPr eaLnBrk="1" hangingPunct="1"/>
            <a:endParaRPr lang="en-US" smtClean="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52400"/>
            <a:ext cx="7989887"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8201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685800" y="-304800"/>
            <a:ext cx="7772400" cy="1143000"/>
          </a:xfrm>
        </p:spPr>
        <p:txBody>
          <a:bodyPr/>
          <a:lstStyle/>
          <a:p>
            <a:pPr eaLnBrk="1" hangingPunct="1"/>
            <a:r>
              <a:rPr lang="en-US" sz="3200" i="1" smtClean="0"/>
              <a:t>Alexandrium</a:t>
            </a:r>
            <a:r>
              <a:rPr lang="en-US" sz="3200" smtClean="0"/>
              <a:t> Population Dynamics Model</a:t>
            </a:r>
          </a:p>
        </p:txBody>
      </p:sp>
      <p:graphicFrame>
        <p:nvGraphicFramePr>
          <p:cNvPr id="84995" name="Object 3"/>
          <p:cNvGraphicFramePr>
            <a:graphicFrameLocks noChangeAspect="1"/>
          </p:cNvGraphicFramePr>
          <p:nvPr/>
        </p:nvGraphicFramePr>
        <p:xfrm>
          <a:off x="3113088" y="1219200"/>
          <a:ext cx="2678112" cy="2289175"/>
        </p:xfrm>
        <a:graphic>
          <a:graphicData uri="http://schemas.openxmlformats.org/presentationml/2006/ole">
            <mc:AlternateContent xmlns:mc="http://schemas.openxmlformats.org/markup-compatibility/2006">
              <mc:Choice xmlns:v="urn:schemas-microsoft-com:vml" Requires="v">
                <p:oleObj spid="_x0000_s85117" name="Bitmap Image" r:id="rId4" imgW="3142857" imgH="2685714" progId="Paint.Picture">
                  <p:embed/>
                </p:oleObj>
              </mc:Choice>
              <mc:Fallback>
                <p:oleObj name="Bitmap Image" r:id="rId4" imgW="3142857" imgH="2685714"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3088" y="1219200"/>
                        <a:ext cx="26781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4"/>
          <p:cNvSpPr txBox="1">
            <a:spLocks noChangeArrowheads="1"/>
          </p:cNvSpPr>
          <p:nvPr/>
        </p:nvSpPr>
        <p:spPr bwMode="auto">
          <a:xfrm>
            <a:off x="357188" y="517525"/>
            <a:ext cx="23098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Cyst Dist. (# / cm^2)</a:t>
            </a:r>
          </a:p>
        </p:txBody>
      </p:sp>
      <p:sp>
        <p:nvSpPr>
          <p:cNvPr id="84997" name="Text Box 5"/>
          <p:cNvSpPr txBox="1">
            <a:spLocks noChangeArrowheads="1"/>
          </p:cNvSpPr>
          <p:nvPr/>
        </p:nvSpPr>
        <p:spPr bwMode="auto">
          <a:xfrm>
            <a:off x="3352800" y="762000"/>
            <a:ext cx="2109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Endogenous Clock</a:t>
            </a:r>
          </a:p>
        </p:txBody>
      </p:sp>
      <p:sp>
        <p:nvSpPr>
          <p:cNvPr id="84998" name="Text Box 6"/>
          <p:cNvSpPr txBox="1">
            <a:spLocks noChangeArrowheads="1"/>
          </p:cNvSpPr>
          <p:nvPr/>
        </p:nvSpPr>
        <p:spPr bwMode="auto">
          <a:xfrm>
            <a:off x="990600" y="4022725"/>
            <a:ext cx="194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Growth (per day)</a:t>
            </a:r>
          </a:p>
        </p:txBody>
      </p:sp>
      <p:graphicFrame>
        <p:nvGraphicFramePr>
          <p:cNvPr id="84999" name="Object 7"/>
          <p:cNvGraphicFramePr>
            <a:graphicFrameLocks noChangeAspect="1"/>
          </p:cNvGraphicFramePr>
          <p:nvPr/>
        </p:nvGraphicFramePr>
        <p:xfrm>
          <a:off x="5984875" y="1219200"/>
          <a:ext cx="3006725" cy="2127250"/>
        </p:xfrm>
        <a:graphic>
          <a:graphicData uri="http://schemas.openxmlformats.org/presentationml/2006/ole">
            <mc:AlternateContent xmlns:mc="http://schemas.openxmlformats.org/markup-compatibility/2006">
              <mc:Choice xmlns:v="urn:schemas-microsoft-com:vml" Requires="v">
                <p:oleObj spid="_x0000_s85118" name="Bitmap Image" r:id="rId6" imgW="4001058" imgH="2828571" progId="Paint.Picture">
                  <p:embed/>
                </p:oleObj>
              </mc:Choice>
              <mc:Fallback>
                <p:oleObj name="Bitmap Image" r:id="rId6" imgW="4001058" imgH="2828571" progId="Paint.Picture">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4875" y="1219200"/>
                        <a:ext cx="3006725"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0" name="Text Box 8"/>
          <p:cNvSpPr txBox="1">
            <a:spLocks noChangeArrowheads="1"/>
          </p:cNvSpPr>
          <p:nvPr/>
        </p:nvSpPr>
        <p:spPr bwMode="auto">
          <a:xfrm>
            <a:off x="6324600" y="762000"/>
            <a:ext cx="2274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Germ. rate (% / day)</a:t>
            </a:r>
          </a:p>
        </p:txBody>
      </p:sp>
      <p:sp>
        <p:nvSpPr>
          <p:cNvPr id="85001" name="Text Box 9"/>
          <p:cNvSpPr txBox="1">
            <a:spLocks noChangeArrowheads="1"/>
          </p:cNvSpPr>
          <p:nvPr/>
        </p:nvSpPr>
        <p:spPr bwMode="auto">
          <a:xfrm>
            <a:off x="3657600" y="4495800"/>
            <a:ext cx="54768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Growth =  min ( f(PAR) , g(T,S,nutrients) )</a:t>
            </a:r>
          </a:p>
          <a:p>
            <a:pPr eaLnBrk="1" hangingPunct="1"/>
            <a:endParaRPr lang="en-US" sz="2400"/>
          </a:p>
          <a:p>
            <a:pPr eaLnBrk="1" hangingPunct="1"/>
            <a:r>
              <a:rPr lang="en-US" sz="2400"/>
              <a:t>Upward swimming 10 m/day</a:t>
            </a:r>
          </a:p>
          <a:p>
            <a:pPr eaLnBrk="1" hangingPunct="1"/>
            <a:endParaRPr lang="en-US" sz="2400"/>
          </a:p>
          <a:p>
            <a:pPr eaLnBrk="1" hangingPunct="1"/>
            <a:r>
              <a:rPr lang="en-US" sz="2400"/>
              <a:t>“Mortality” = 0.1 per day</a:t>
            </a:r>
          </a:p>
        </p:txBody>
      </p:sp>
      <p:pic>
        <p:nvPicPr>
          <p:cNvPr id="85002" name="Picture 10" descr="growth_fun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813" y="4419600"/>
            <a:ext cx="2541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11" descr="cyst_comp_col"/>
          <p:cNvPicPr>
            <a:picLocks noChangeAspect="1" noChangeArrowheads="1"/>
          </p:cNvPicPr>
          <p:nvPr/>
        </p:nvPicPr>
        <p:blipFill>
          <a:blip r:embed="rId9">
            <a:extLst>
              <a:ext uri="{28A0092B-C50C-407E-A947-70E740481C1C}">
                <a14:useLocalDpi xmlns:a14="http://schemas.microsoft.com/office/drawing/2010/main" val="0"/>
              </a:ext>
            </a:extLst>
          </a:blip>
          <a:srcRect b="18091"/>
          <a:stretch>
            <a:fillRect/>
          </a:stretch>
        </p:blipFill>
        <p:spPr bwMode="auto">
          <a:xfrm>
            <a:off x="76200" y="1143000"/>
            <a:ext cx="2824163"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2" descr="cyst_comp_col"/>
          <p:cNvPicPr>
            <a:picLocks noChangeAspect="1" noChangeArrowheads="1"/>
          </p:cNvPicPr>
          <p:nvPr/>
        </p:nvPicPr>
        <p:blipFill>
          <a:blip r:embed="rId9">
            <a:extLst>
              <a:ext uri="{28A0092B-C50C-407E-A947-70E740481C1C}">
                <a14:useLocalDpi xmlns:a14="http://schemas.microsoft.com/office/drawing/2010/main" val="0"/>
              </a:ext>
            </a:extLst>
          </a:blip>
          <a:srcRect l="16667" t="88441" r="9525" b="4021"/>
          <a:stretch>
            <a:fillRect/>
          </a:stretch>
        </p:blipFill>
        <p:spPr bwMode="auto">
          <a:xfrm>
            <a:off x="304800" y="9144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5" name="Text Box 13"/>
          <p:cNvSpPr txBox="1">
            <a:spLocks noChangeArrowheads="1"/>
          </p:cNvSpPr>
          <p:nvPr/>
        </p:nvSpPr>
        <p:spPr bwMode="auto">
          <a:xfrm>
            <a:off x="1295400" y="6553200"/>
            <a:ext cx="12255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Temperature</a:t>
            </a:r>
          </a:p>
        </p:txBody>
      </p:sp>
      <p:sp>
        <p:nvSpPr>
          <p:cNvPr id="85006" name="Text Box 14"/>
          <p:cNvSpPr txBox="1">
            <a:spLocks noChangeArrowheads="1"/>
          </p:cNvSpPr>
          <p:nvPr/>
        </p:nvSpPr>
        <p:spPr bwMode="auto">
          <a:xfrm rot="-5400000">
            <a:off x="184150" y="5270500"/>
            <a:ext cx="819150" cy="3365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600">
                <a:solidFill>
                  <a:schemeClr val="bg2"/>
                </a:solidFill>
              </a:rPr>
              <a:t>Salinity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533400" y="-152400"/>
            <a:ext cx="8229600" cy="1143000"/>
          </a:xfrm>
        </p:spPr>
        <p:txBody>
          <a:bodyPr/>
          <a:lstStyle/>
          <a:p>
            <a:pPr eaLnBrk="1" hangingPunct="1">
              <a:defRPr/>
            </a:pPr>
            <a:r>
              <a:rPr lang="en-US" sz="3600" dirty="0" smtClean="0">
                <a:solidFill>
                  <a:srgbClr val="FFFF00"/>
                </a:solidFill>
                <a:effectLst>
                  <a:outerShdw blurRad="38100" dist="38100" dir="2700000" algn="tl">
                    <a:srgbClr val="000000"/>
                  </a:outerShdw>
                </a:effectLst>
                <a:ea typeface="ＭＳ Ｐゴシック" charset="-128"/>
                <a:cs typeface="ＭＳ Ｐゴシック" charset="-128"/>
              </a:rPr>
              <a:t>Multiply </a:t>
            </a:r>
            <a:r>
              <a:rPr lang="en-US" sz="3600" dirty="0">
                <a:solidFill>
                  <a:srgbClr val="FFFF00"/>
                </a:solidFill>
                <a:effectLst>
                  <a:outerShdw blurRad="38100" dist="38100" dir="2700000" algn="tl">
                    <a:srgbClr val="000000"/>
                  </a:outerShdw>
                </a:effectLst>
                <a:ea typeface="ＭＳ Ｐゴシック" charset="-128"/>
                <a:cs typeface="ＭＳ Ｐゴシック" charset="-128"/>
              </a:rPr>
              <a:t>nested circulation models</a:t>
            </a:r>
            <a:r>
              <a:rPr lang="en-US" sz="3200" dirty="0">
                <a:solidFill>
                  <a:srgbClr val="FFFF00"/>
                </a:solidFill>
                <a:effectLst>
                  <a:outerShdw blurRad="38100" dist="38100" dir="2700000" algn="tl">
                    <a:srgbClr val="000000"/>
                  </a:outerShdw>
                </a:effectLst>
                <a:ea typeface="ＭＳ Ｐゴシック" charset="-128"/>
                <a:cs typeface="ＭＳ Ｐゴシック" charset="-128"/>
              </a:rPr>
              <a:t/>
            </a:r>
            <a:br>
              <a:rPr lang="en-US" sz="3200" dirty="0">
                <a:solidFill>
                  <a:srgbClr val="FFFF00"/>
                </a:solidFill>
                <a:effectLst>
                  <a:outerShdw blurRad="38100" dist="38100" dir="2700000" algn="tl">
                    <a:srgbClr val="000000"/>
                  </a:outerShdw>
                </a:effectLst>
                <a:ea typeface="ＭＳ Ｐゴシック" charset="-128"/>
                <a:cs typeface="ＭＳ Ｐゴシック" charset="-128"/>
              </a:rPr>
            </a:br>
            <a:endParaRPr lang="en-US" sz="2400" dirty="0">
              <a:solidFill>
                <a:schemeClr val="bg1"/>
              </a:solidFill>
              <a:effectLst>
                <a:outerShdw blurRad="38100" dist="38100" dir="2700000" algn="tl">
                  <a:srgbClr val="000000"/>
                </a:outerShdw>
              </a:effectLst>
              <a:ea typeface="ＭＳ Ｐゴシック" charset="-128"/>
              <a:cs typeface="ＭＳ Ｐゴシック" charset="-128"/>
            </a:endParaRPr>
          </a:p>
        </p:txBody>
      </p:sp>
      <p:grpSp>
        <p:nvGrpSpPr>
          <p:cNvPr id="25603" name="Group 4"/>
          <p:cNvGrpSpPr>
            <a:grpSpLocks/>
          </p:cNvGrpSpPr>
          <p:nvPr/>
        </p:nvGrpSpPr>
        <p:grpSpPr bwMode="auto">
          <a:xfrm>
            <a:off x="990600" y="533400"/>
            <a:ext cx="7810500" cy="5486400"/>
            <a:chOff x="2499" y="454"/>
            <a:chExt cx="4569" cy="3255"/>
          </a:xfrm>
        </p:grpSpPr>
        <p:pic>
          <p:nvPicPr>
            <p:cNvPr id="25606" name="Picture 5" descr="ex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 y="454"/>
              <a:ext cx="4569" cy="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6" name="Text Box 6"/>
            <p:cNvSpPr txBox="1">
              <a:spLocks noChangeArrowheads="1"/>
            </p:cNvSpPr>
            <p:nvPr/>
          </p:nvSpPr>
          <p:spPr bwMode="auto">
            <a:xfrm>
              <a:off x="5084" y="3076"/>
              <a:ext cx="1491"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Operational HYCOM </a:t>
              </a:r>
            </a:p>
            <a:p>
              <a:pPr>
                <a:defRPr/>
              </a:pPr>
              <a:r>
                <a:rPr lang="en-US" sz="1800" b="1" dirty="0">
                  <a:effectLst>
                    <a:outerShdw blurRad="38100" dist="38100" dir="2700000" algn="tl">
                      <a:srgbClr val="000000"/>
                    </a:outerShdw>
                  </a:effectLst>
                </a:rPr>
                <a:t>(10 km</a:t>
              </a:r>
              <a:r>
                <a:rPr lang="en-US" sz="1800" b="1" baseline="30000" dirty="0">
                  <a:effectLst>
                    <a:outerShdw blurRad="38100" dist="38100" dir="2700000" algn="tl">
                      <a:srgbClr val="000000"/>
                    </a:outerShdw>
                  </a:effectLst>
                </a:rPr>
                <a:t> </a:t>
              </a:r>
              <a:r>
                <a:rPr lang="en-US" sz="1800" b="1" dirty="0">
                  <a:effectLst>
                    <a:outerShdw blurRad="38100" dist="38100" dir="2700000" algn="tl">
                      <a:srgbClr val="000000"/>
                    </a:outerShdw>
                  </a:effectLst>
                </a:rPr>
                <a:t>resolution)</a:t>
              </a:r>
              <a:endParaRPr lang="en-US" sz="1800" b="1" baseline="30000" dirty="0">
                <a:effectLst>
                  <a:outerShdw blurRad="38100" dist="38100" dir="2700000" algn="tl">
                    <a:srgbClr val="000000"/>
                  </a:outerShdw>
                </a:effectLst>
              </a:endParaRPr>
            </a:p>
          </p:txBody>
        </p:sp>
        <p:sp>
          <p:nvSpPr>
            <p:cNvPr id="788487" name="Text Box 7"/>
            <p:cNvSpPr txBox="1">
              <a:spLocks noChangeArrowheads="1"/>
            </p:cNvSpPr>
            <p:nvPr/>
          </p:nvSpPr>
          <p:spPr bwMode="auto">
            <a:xfrm>
              <a:off x="3613" y="2332"/>
              <a:ext cx="1548" cy="383"/>
            </a:xfrm>
            <a:prstGeom prst="rect">
              <a:avLst/>
            </a:prstGeom>
            <a:noFill/>
            <a:ln w="9525">
              <a:noFill/>
              <a:miter lim="800000"/>
              <a:headEnd/>
              <a:tailEnd/>
            </a:ln>
            <a:effectLst/>
          </p:spPr>
          <p:txBody>
            <a:bodyPr>
              <a:spAutoFit/>
            </a:bodyPr>
            <a:lstStyle/>
            <a:p>
              <a:pPr>
                <a:defRPr/>
              </a:pPr>
              <a:r>
                <a:rPr lang="en-US" sz="1800" b="1" dirty="0">
                  <a:effectLst>
                    <a:outerShdw blurRad="38100" dist="38100" dir="2700000" algn="tl">
                      <a:srgbClr val="000000"/>
                    </a:outerShdw>
                  </a:effectLst>
                </a:rPr>
                <a:t>ROMS (MAB - GOM)</a:t>
              </a:r>
            </a:p>
            <a:p>
              <a:pPr>
                <a:defRPr/>
              </a:pPr>
              <a:r>
                <a:rPr lang="en-US" sz="1800" b="1" dirty="0">
                  <a:effectLst>
                    <a:outerShdw blurRad="38100" dist="38100" dir="2700000" algn="tl">
                      <a:srgbClr val="000000"/>
                    </a:outerShdw>
                  </a:effectLst>
                </a:rPr>
                <a:t>3-10 km resolution</a:t>
              </a:r>
            </a:p>
          </p:txBody>
        </p:sp>
        <p:sp>
          <p:nvSpPr>
            <p:cNvPr id="788488" name="Text Box 8"/>
            <p:cNvSpPr txBox="1">
              <a:spLocks noChangeArrowheads="1"/>
            </p:cNvSpPr>
            <p:nvPr/>
          </p:nvSpPr>
          <p:spPr bwMode="auto">
            <a:xfrm>
              <a:off x="4460" y="1313"/>
              <a:ext cx="1139" cy="347"/>
            </a:xfrm>
            <a:prstGeom prst="rect">
              <a:avLst/>
            </a:prstGeom>
            <a:noFill/>
            <a:ln w="9525">
              <a:noFill/>
              <a:miter lim="800000"/>
              <a:headEnd/>
              <a:tailEnd/>
            </a:ln>
            <a:effectLst/>
          </p:spPr>
          <p:txBody>
            <a:bodyPr>
              <a:spAutoFit/>
            </a:bodyPr>
            <a:lstStyle/>
            <a:p>
              <a:pPr>
                <a:defRPr/>
              </a:pPr>
              <a:r>
                <a:rPr lang="en-US" sz="1400" b="1" dirty="0">
                  <a:solidFill>
                    <a:schemeClr val="bg1"/>
                  </a:solidFill>
                  <a:effectLst>
                    <a:outerShdw blurRad="38100" dist="38100" dir="2700000" algn="tl">
                      <a:srgbClr val="000000"/>
                    </a:outerShdw>
                  </a:effectLst>
                </a:rPr>
                <a:t>   </a:t>
              </a:r>
              <a:r>
                <a:rPr lang="en-US" sz="1600" b="1" dirty="0">
                  <a:effectLst>
                    <a:outerShdw blurRad="38100" dist="38100" dir="2700000" algn="tl">
                      <a:srgbClr val="000000"/>
                    </a:outerShdw>
                  </a:effectLst>
                </a:rPr>
                <a:t>ROMS (GOM)</a:t>
              </a:r>
            </a:p>
            <a:p>
              <a:pPr>
                <a:defRPr/>
              </a:pPr>
              <a:r>
                <a:rPr lang="en-US" sz="1600" b="1" dirty="0">
                  <a:effectLst>
                    <a:outerShdw blurRad="38100" dist="38100" dir="2700000" algn="tl">
                      <a:srgbClr val="000000"/>
                    </a:outerShdw>
                  </a:effectLst>
                </a:rPr>
                <a:t>1-3 km resolution</a:t>
              </a:r>
            </a:p>
          </p:txBody>
        </p:sp>
      </p:grpSp>
      <p:sp>
        <p:nvSpPr>
          <p:cNvPr id="788490" name="Text Box 10"/>
          <p:cNvSpPr txBox="1">
            <a:spLocks noChangeArrowheads="1"/>
          </p:cNvSpPr>
          <p:nvPr/>
        </p:nvSpPr>
        <p:spPr bwMode="auto">
          <a:xfrm>
            <a:off x="2832100" y="6140450"/>
            <a:ext cx="6311900" cy="641350"/>
          </a:xfrm>
          <a:prstGeom prst="rect">
            <a:avLst/>
          </a:prstGeom>
          <a:noFill/>
          <a:ln w="9525">
            <a:noFill/>
            <a:miter lim="800000"/>
            <a:headEnd/>
            <a:tailEnd/>
          </a:ln>
          <a:effectLst/>
        </p:spPr>
        <p:txBody>
          <a:bodyPr wrap="none">
            <a:spAutoFit/>
          </a:bodyPr>
          <a:lstStyle/>
          <a:p>
            <a:pPr>
              <a:defRPr/>
            </a:pPr>
            <a:r>
              <a:rPr lang="en-US" sz="1800" dirty="0">
                <a:solidFill>
                  <a:srgbClr val="FFFF00"/>
                </a:solidFill>
                <a:effectLst>
                  <a:outerShdw blurRad="38100" dist="38100" dir="2700000" algn="tl">
                    <a:srgbClr val="000000"/>
                  </a:outerShdw>
                </a:effectLst>
                <a:latin typeface="Times New Roman" charset="0"/>
              </a:rPr>
              <a:t>HYCOM: Hybrid Coordinate Ocean Model   (NRL and U. Miami)</a:t>
            </a:r>
          </a:p>
          <a:p>
            <a:pPr>
              <a:defRPr/>
            </a:pPr>
            <a:r>
              <a:rPr lang="en-US" sz="1800" dirty="0">
                <a:solidFill>
                  <a:srgbClr val="FFFF00"/>
                </a:solidFill>
                <a:effectLst>
                  <a:outerShdw blurRad="38100" dist="38100" dir="2700000" algn="tl">
                    <a:srgbClr val="000000"/>
                  </a:outerShdw>
                </a:effectLst>
                <a:latin typeface="Times New Roman" charset="0"/>
              </a:rPr>
              <a:t>ROMS:    Regional Ocean Modeling System</a:t>
            </a:r>
          </a:p>
        </p:txBody>
      </p:sp>
      <p:sp>
        <p:nvSpPr>
          <p:cNvPr id="11" name="TextBox 10"/>
          <p:cNvSpPr txBox="1"/>
          <p:nvPr/>
        </p:nvSpPr>
        <p:spPr>
          <a:xfrm>
            <a:off x="76200" y="5930900"/>
            <a:ext cx="2286000" cy="1384300"/>
          </a:xfrm>
          <a:prstGeom prst="rect">
            <a:avLst/>
          </a:prstGeom>
          <a:noFill/>
        </p:spPr>
        <p:txBody>
          <a:bodyPr>
            <a:spAutoFit/>
          </a:bodyPr>
          <a:lstStyle/>
          <a:p>
            <a:pPr>
              <a:defRPr/>
            </a:pPr>
            <a:r>
              <a:rPr lang="en-US" b="1" dirty="0">
                <a:solidFill>
                  <a:srgbClr val="FFFFFF"/>
                </a:solidFill>
                <a:effectLst>
                  <a:outerShdw blurRad="38100" dist="38100" dir="2700000" algn="tl">
                    <a:srgbClr val="000000"/>
                  </a:outerShdw>
                </a:effectLst>
                <a:latin typeface="Times New Roman" charset="0"/>
                <a:ea typeface="Times New Roman" charset="0"/>
                <a:cs typeface="Times New Roman" charset="0"/>
              </a:rPr>
              <a:t>He et al. (2008)</a:t>
            </a:r>
          </a:p>
          <a:p>
            <a:pPr>
              <a:defRPr/>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154" name="Group 2"/>
          <p:cNvGrpSpPr>
            <a:grpSpLocks/>
          </p:cNvGrpSpPr>
          <p:nvPr/>
        </p:nvGrpSpPr>
        <p:grpSpPr bwMode="auto">
          <a:xfrm>
            <a:off x="457200" y="3960813"/>
            <a:ext cx="4144963" cy="2897187"/>
            <a:chOff x="288" y="1968"/>
            <a:chExt cx="2611" cy="2115"/>
          </a:xfrm>
        </p:grpSpPr>
        <p:pic>
          <p:nvPicPr>
            <p:cNvPr id="76818" name="Picture 3" descr="Exp6_dino_cohh_st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 y="1968"/>
              <a:ext cx="2611" cy="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9" name="Line 4"/>
            <p:cNvSpPr>
              <a:spLocks noChangeShapeType="1"/>
            </p:cNvSpPr>
            <p:nvPr/>
          </p:nvSpPr>
          <p:spPr bwMode="auto">
            <a:xfrm>
              <a:off x="1008" y="2880"/>
              <a:ext cx="1296" cy="0"/>
            </a:xfrm>
            <a:prstGeom prst="line">
              <a:avLst/>
            </a:prstGeom>
            <a:noFill/>
            <a:ln w="25400">
              <a:solidFill>
                <a:srgbClr val="FF0000"/>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0" name="Text Box 5"/>
            <p:cNvSpPr txBox="1">
              <a:spLocks noChangeArrowheads="1"/>
            </p:cNvSpPr>
            <p:nvPr/>
          </p:nvSpPr>
          <p:spPr bwMode="auto">
            <a:xfrm>
              <a:off x="902" y="2567"/>
              <a:ext cx="244"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FF0000"/>
                  </a:solidFill>
                  <a:latin typeface="Arial" charset="0"/>
                </a:rPr>
                <a:t>-1</a:t>
              </a:r>
            </a:p>
          </p:txBody>
        </p:sp>
        <p:sp>
          <p:nvSpPr>
            <p:cNvPr id="76821" name="Text Box 6"/>
            <p:cNvSpPr txBox="1">
              <a:spLocks noChangeArrowheads="1"/>
            </p:cNvSpPr>
            <p:nvPr/>
          </p:nvSpPr>
          <p:spPr bwMode="auto">
            <a:xfrm>
              <a:off x="2160" y="2544"/>
              <a:ext cx="196"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FF0000"/>
                  </a:solidFill>
                  <a:latin typeface="Arial" charset="0"/>
                </a:rPr>
                <a:t>1</a:t>
              </a:r>
            </a:p>
          </p:txBody>
        </p:sp>
      </p:grpSp>
      <p:sp>
        <p:nvSpPr>
          <p:cNvPr id="305159" name="Text Box 7"/>
          <p:cNvSpPr txBox="1">
            <a:spLocks noChangeArrowheads="1"/>
          </p:cNvSpPr>
          <p:nvPr/>
        </p:nvSpPr>
        <p:spPr bwMode="auto">
          <a:xfrm>
            <a:off x="4648200" y="4419600"/>
            <a:ext cx="41513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a:effectLst>
                  <a:outerShdw blurRad="38100" dist="38100" dir="2700000" algn="tl">
                    <a:srgbClr val="000000"/>
                  </a:outerShdw>
                </a:effectLst>
              </a:rPr>
              <a:t>Histogram of Data/Model Misfit</a:t>
            </a:r>
          </a:p>
          <a:p>
            <a:pPr algn="ctr">
              <a:defRPr/>
            </a:pPr>
            <a:r>
              <a:rPr lang="en-US" sz="2400">
                <a:effectLst>
                  <a:outerShdw blurRad="38100" dist="38100" dir="2700000" algn="tl">
                    <a:srgbClr val="000000"/>
                  </a:outerShdw>
                </a:effectLst>
              </a:rPr>
              <a:t>Log</a:t>
            </a:r>
            <a:r>
              <a:rPr lang="en-US" sz="2400" baseline="-25000">
                <a:effectLst>
                  <a:outerShdw blurRad="38100" dist="38100" dir="2700000" algn="tl">
                    <a:srgbClr val="000000"/>
                  </a:outerShdw>
                </a:effectLst>
              </a:rPr>
              <a:t>10</a:t>
            </a:r>
            <a:r>
              <a:rPr lang="en-US" sz="2400">
                <a:effectLst>
                  <a:outerShdw blurRad="38100" dist="38100" dir="2700000" algn="tl">
                    <a:srgbClr val="000000"/>
                  </a:outerShdw>
                </a:effectLst>
              </a:rPr>
              <a:t>(DATA)-Log</a:t>
            </a:r>
            <a:r>
              <a:rPr lang="en-US" sz="2400" baseline="-25000">
                <a:effectLst>
                  <a:outerShdw blurRad="38100" dist="38100" dir="2700000" algn="tl">
                    <a:srgbClr val="000000"/>
                  </a:outerShdw>
                </a:effectLst>
              </a:rPr>
              <a:t>10</a:t>
            </a:r>
            <a:r>
              <a:rPr lang="en-US" sz="2400">
                <a:effectLst>
                  <a:outerShdw blurRad="38100" dist="38100" dir="2700000" algn="tl">
                    <a:srgbClr val="000000"/>
                  </a:outerShdw>
                </a:effectLst>
              </a:rPr>
              <a:t>(Model)</a:t>
            </a:r>
          </a:p>
        </p:txBody>
      </p:sp>
      <p:sp>
        <p:nvSpPr>
          <p:cNvPr id="305160" name="Rectangle 8"/>
          <p:cNvSpPr>
            <a:spLocks noChangeArrowheads="1"/>
          </p:cNvSpPr>
          <p:nvPr/>
        </p:nvSpPr>
        <p:spPr bwMode="auto">
          <a:xfrm>
            <a:off x="1889125" y="136525"/>
            <a:ext cx="5667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b="1">
                <a:solidFill>
                  <a:srgbClr val="FFFF00"/>
                </a:solidFill>
                <a:effectLst>
                  <a:outerShdw blurRad="38100" dist="38100" dir="2700000" algn="tl">
                    <a:srgbClr val="000000"/>
                  </a:outerShdw>
                </a:effectLst>
              </a:rPr>
              <a:t>Hindcast skill assessment</a:t>
            </a:r>
            <a:endParaRPr lang="en-US" sz="2000" b="1">
              <a:solidFill>
                <a:srgbClr val="FFFF00"/>
              </a:solidFill>
              <a:effectLst>
                <a:outerShdw blurRad="38100" dist="38100" dir="2700000" algn="tl">
                  <a:srgbClr val="000000"/>
                </a:outerShdw>
              </a:effectLst>
            </a:endParaRPr>
          </a:p>
        </p:txBody>
      </p:sp>
      <p:sp>
        <p:nvSpPr>
          <p:cNvPr id="305161" name="Line 9"/>
          <p:cNvSpPr>
            <a:spLocks noChangeShapeType="1"/>
          </p:cNvSpPr>
          <p:nvPr/>
        </p:nvSpPr>
        <p:spPr bwMode="auto">
          <a:xfrm>
            <a:off x="2667000" y="3581400"/>
            <a:ext cx="0" cy="3048000"/>
          </a:xfrm>
          <a:prstGeom prst="line">
            <a:avLst/>
          </a:prstGeom>
          <a:noFill/>
          <a:ln w="3810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5162" name="Text Box 10"/>
          <p:cNvSpPr txBox="1">
            <a:spLocks noChangeArrowheads="1"/>
          </p:cNvSpPr>
          <p:nvPr/>
        </p:nvSpPr>
        <p:spPr bwMode="auto">
          <a:xfrm>
            <a:off x="2286000" y="4052888"/>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rgbClr val="0000FF"/>
                </a:solidFill>
                <a:latin typeface="Arial" charset="0"/>
              </a:rPr>
              <a:t>0</a:t>
            </a:r>
          </a:p>
        </p:txBody>
      </p:sp>
      <p:pic>
        <p:nvPicPr>
          <p:cNvPr id="76807" name="Picture 11" descr="Exp6_cohh_comp_conto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877888"/>
            <a:ext cx="9058275"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12"/>
          <p:cNvSpPr txBox="1">
            <a:spLocks noChangeArrowheads="1"/>
          </p:cNvSpPr>
          <p:nvPr/>
        </p:nvSpPr>
        <p:spPr bwMode="auto">
          <a:xfrm>
            <a:off x="1828800" y="9906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endParaRPr lang="en-US"/>
          </a:p>
        </p:txBody>
      </p:sp>
      <p:sp>
        <p:nvSpPr>
          <p:cNvPr id="76809" name="Text Box 13"/>
          <p:cNvSpPr txBox="1">
            <a:spLocks noChangeArrowheads="1"/>
          </p:cNvSpPr>
          <p:nvPr/>
        </p:nvSpPr>
        <p:spPr bwMode="auto">
          <a:xfrm>
            <a:off x="1752600" y="1004888"/>
            <a:ext cx="56515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      </a:t>
            </a:r>
          </a:p>
        </p:txBody>
      </p:sp>
      <p:sp>
        <p:nvSpPr>
          <p:cNvPr id="76810" name="Text Box 14"/>
          <p:cNvSpPr txBox="1">
            <a:spLocks noChangeArrowheads="1"/>
          </p:cNvSpPr>
          <p:nvPr/>
        </p:nvSpPr>
        <p:spPr bwMode="auto">
          <a:xfrm>
            <a:off x="6096000" y="990600"/>
            <a:ext cx="692150"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000"/>
              <a:t>        </a:t>
            </a:r>
          </a:p>
        </p:txBody>
      </p:sp>
      <p:sp>
        <p:nvSpPr>
          <p:cNvPr id="76811" name="Text Box 15"/>
          <p:cNvSpPr txBox="1">
            <a:spLocks noChangeArrowheads="1"/>
          </p:cNvSpPr>
          <p:nvPr/>
        </p:nvSpPr>
        <p:spPr bwMode="auto">
          <a:xfrm>
            <a:off x="2133600" y="3048000"/>
            <a:ext cx="85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Data</a:t>
            </a:r>
            <a:endParaRPr lang="en-US" sz="2000">
              <a:solidFill>
                <a:schemeClr val="bg2"/>
              </a:solidFill>
            </a:endParaRPr>
          </a:p>
        </p:txBody>
      </p:sp>
      <p:sp>
        <p:nvSpPr>
          <p:cNvPr id="76812" name="Text Box 16"/>
          <p:cNvSpPr txBox="1">
            <a:spLocks noChangeArrowheads="1"/>
          </p:cNvSpPr>
          <p:nvPr/>
        </p:nvSpPr>
        <p:spPr bwMode="auto">
          <a:xfrm>
            <a:off x="6537325" y="3062288"/>
            <a:ext cx="1111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solidFill>
                  <a:schemeClr val="bg2"/>
                </a:solidFill>
              </a:rPr>
              <a:t>Model</a:t>
            </a:r>
          </a:p>
        </p:txBody>
      </p:sp>
      <p:sp>
        <p:nvSpPr>
          <p:cNvPr id="76813" name="Text Box 17"/>
          <p:cNvSpPr txBox="1">
            <a:spLocks noChangeArrowheads="1"/>
          </p:cNvSpPr>
          <p:nvPr/>
        </p:nvSpPr>
        <p:spPr bwMode="auto">
          <a:xfrm>
            <a:off x="3784600" y="2857500"/>
            <a:ext cx="71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Cells </a:t>
            </a:r>
          </a:p>
          <a:p>
            <a:pPr eaLnBrk="1" hangingPunct="1"/>
            <a:r>
              <a:rPr lang="en-US" sz="1800">
                <a:solidFill>
                  <a:schemeClr val="bg2"/>
                </a:solidFill>
              </a:rPr>
              <a:t>   l</a:t>
            </a:r>
            <a:r>
              <a:rPr lang="en-US" sz="1800" baseline="30000">
                <a:solidFill>
                  <a:schemeClr val="bg2"/>
                </a:solidFill>
              </a:rPr>
              <a:t>-1</a:t>
            </a:r>
            <a:endParaRPr lang="en-US" sz="1400" baseline="30000">
              <a:solidFill>
                <a:schemeClr val="bg2"/>
              </a:solidFill>
            </a:endParaRPr>
          </a:p>
        </p:txBody>
      </p:sp>
      <p:sp>
        <p:nvSpPr>
          <p:cNvPr id="76814" name="Text Box 18"/>
          <p:cNvSpPr txBox="1">
            <a:spLocks noChangeArrowheads="1"/>
          </p:cNvSpPr>
          <p:nvPr/>
        </p:nvSpPr>
        <p:spPr bwMode="auto">
          <a:xfrm>
            <a:off x="8356600" y="2895600"/>
            <a:ext cx="711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Cells </a:t>
            </a:r>
          </a:p>
          <a:p>
            <a:pPr eaLnBrk="1" hangingPunct="1"/>
            <a:r>
              <a:rPr lang="en-US" sz="1800">
                <a:solidFill>
                  <a:schemeClr val="bg2"/>
                </a:solidFill>
              </a:rPr>
              <a:t>   l</a:t>
            </a:r>
            <a:r>
              <a:rPr lang="en-US" sz="1800" baseline="30000">
                <a:solidFill>
                  <a:schemeClr val="bg2"/>
                </a:solidFill>
              </a:rPr>
              <a:t>-1</a:t>
            </a:r>
            <a:endParaRPr lang="en-US" sz="1400" baseline="30000">
              <a:solidFill>
                <a:schemeClr val="bg2"/>
              </a:solidFill>
            </a:endParaRPr>
          </a:p>
        </p:txBody>
      </p:sp>
      <p:sp>
        <p:nvSpPr>
          <p:cNvPr id="76815" name="Text Box 19"/>
          <p:cNvSpPr txBox="1">
            <a:spLocks noChangeArrowheads="1"/>
          </p:cNvSpPr>
          <p:nvPr/>
        </p:nvSpPr>
        <p:spPr bwMode="auto">
          <a:xfrm>
            <a:off x="517525" y="1295400"/>
            <a:ext cx="2533650" cy="366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WHCOHH cruise OC412</a:t>
            </a:r>
          </a:p>
        </p:txBody>
      </p:sp>
      <p:sp>
        <p:nvSpPr>
          <p:cNvPr id="76816" name="Text Box 20"/>
          <p:cNvSpPr txBox="1">
            <a:spLocks noChangeArrowheads="1"/>
          </p:cNvSpPr>
          <p:nvPr/>
        </p:nvSpPr>
        <p:spPr bwMode="auto">
          <a:xfrm>
            <a:off x="5162550" y="1385888"/>
            <a:ext cx="184150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                             </a:t>
            </a:r>
          </a:p>
        </p:txBody>
      </p:sp>
      <p:sp>
        <p:nvSpPr>
          <p:cNvPr id="76817" name="Text Box 21"/>
          <p:cNvSpPr txBox="1">
            <a:spLocks noChangeArrowheads="1"/>
          </p:cNvSpPr>
          <p:nvPr/>
        </p:nvSpPr>
        <p:spPr bwMode="auto">
          <a:xfrm>
            <a:off x="5461000" y="6262688"/>
            <a:ext cx="2986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He et al., 2008 JGR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dissolve">
                                      <p:cBhvr>
                                        <p:cTn id="7" dur="500"/>
                                        <p:tgtEl>
                                          <p:spTgt spid="3051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5161"/>
                                        </p:tgtEl>
                                        <p:attrNameLst>
                                          <p:attrName>style.visibility</p:attrName>
                                        </p:attrNameLst>
                                      </p:cBhvr>
                                      <p:to>
                                        <p:strVal val="visible"/>
                                      </p:to>
                                    </p:set>
                                    <p:animEffect transition="in" filter="dissolve">
                                      <p:cBhvr>
                                        <p:cTn id="10" dur="500"/>
                                        <p:tgtEl>
                                          <p:spTgt spid="30516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5159"/>
                                        </p:tgtEl>
                                        <p:attrNameLst>
                                          <p:attrName>style.visibility</p:attrName>
                                        </p:attrNameLst>
                                      </p:cBhvr>
                                      <p:to>
                                        <p:strVal val="visible"/>
                                      </p:to>
                                    </p:set>
                                    <p:animEffect transition="in" filter="dissolve">
                                      <p:cBhvr>
                                        <p:cTn id="13" dur="500"/>
                                        <p:tgtEl>
                                          <p:spTgt spid="30515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5162"/>
                                        </p:tgtEl>
                                        <p:attrNameLst>
                                          <p:attrName>style.visibility</p:attrName>
                                        </p:attrNameLst>
                                      </p:cBhvr>
                                      <p:to>
                                        <p:strVal val="visible"/>
                                      </p:to>
                                    </p:set>
                                    <p:animEffect transition="in" filter="dissolve">
                                      <p:cBhvr>
                                        <p:cTn id="16" dur="500"/>
                                        <p:tgtEl>
                                          <p:spTgt spid="305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9" grpId="0"/>
      <p:bldP spid="305161" grpId="0" animBg="1"/>
      <p:bldP spid="30516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2"/>
          <p:cNvGraphicFramePr>
            <a:graphicFrameLocks noChangeAspect="1"/>
          </p:cNvGraphicFramePr>
          <p:nvPr/>
        </p:nvGraphicFramePr>
        <p:xfrm>
          <a:off x="76200" y="1905000"/>
          <a:ext cx="12623800" cy="3656013"/>
        </p:xfrm>
        <a:graphic>
          <a:graphicData uri="http://schemas.openxmlformats.org/presentationml/2006/ole">
            <mc:AlternateContent xmlns:mc="http://schemas.openxmlformats.org/markup-compatibility/2006">
              <mc:Choice xmlns:v="urn:schemas-microsoft-com:vml" Requires="v">
                <p:oleObj spid="_x0000_s72765" name="Document" r:id="rId4" imgW="5608392" imgH="1600308" progId="Word.Document.8">
                  <p:embed/>
                </p:oleObj>
              </mc:Choice>
              <mc:Fallback>
                <p:oleObj name="Document" r:id="rId4" imgW="5608392" imgH="160030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905000"/>
                        <a:ext cx="12623800"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07" name="Text Box 3"/>
          <p:cNvSpPr txBox="1">
            <a:spLocks noChangeArrowheads="1"/>
          </p:cNvSpPr>
          <p:nvPr/>
        </p:nvSpPr>
        <p:spPr bwMode="auto">
          <a:xfrm>
            <a:off x="1520825" y="5181600"/>
            <a:ext cx="5718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i="1"/>
              <a:t>r</a:t>
            </a:r>
            <a:r>
              <a:rPr lang="en-US" i="1" baseline="30000"/>
              <a:t>2</a:t>
            </a:r>
            <a:r>
              <a:rPr lang="en-US"/>
              <a:t> = 1 - var(misfits)/var(observations). </a:t>
            </a:r>
          </a:p>
        </p:txBody>
      </p:sp>
      <p:sp>
        <p:nvSpPr>
          <p:cNvPr id="72708" name="Rectangle 4"/>
          <p:cNvSpPr>
            <a:spLocks noGrp="1" noChangeArrowheads="1"/>
          </p:cNvSpPr>
          <p:nvPr>
            <p:ph type="title" idx="4294967295"/>
          </p:nvPr>
        </p:nvSpPr>
        <p:spPr>
          <a:xfrm>
            <a:off x="685800" y="381000"/>
            <a:ext cx="7772400" cy="1143000"/>
          </a:xfrm>
        </p:spPr>
        <p:txBody>
          <a:bodyPr/>
          <a:lstStyle/>
          <a:p>
            <a:pPr eaLnBrk="1" hangingPunct="1"/>
            <a:r>
              <a:rPr lang="en-US" smtClean="0"/>
              <a:t>Quantitative skill evaluation: regional hindcast simulations</a:t>
            </a:r>
          </a:p>
        </p:txBody>
      </p:sp>
      <p:sp>
        <p:nvSpPr>
          <p:cNvPr id="72709" name="Text Box 5"/>
          <p:cNvSpPr txBox="1">
            <a:spLocks noChangeArrowheads="1"/>
          </p:cNvSpPr>
          <p:nvPr/>
        </p:nvSpPr>
        <p:spPr bwMode="auto">
          <a:xfrm>
            <a:off x="5638800" y="6238875"/>
            <a:ext cx="2809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Stock et al. (2005)</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0" y="3309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19" name="Object 3"/>
          <p:cNvGraphicFramePr>
            <a:graphicFrameLocks noChangeAspect="1"/>
          </p:cNvGraphicFramePr>
          <p:nvPr/>
        </p:nvGraphicFramePr>
        <p:xfrm>
          <a:off x="1371600" y="1600200"/>
          <a:ext cx="5037138" cy="639763"/>
        </p:xfrm>
        <a:graphic>
          <a:graphicData uri="http://schemas.openxmlformats.org/presentationml/2006/ole">
            <mc:AlternateContent xmlns:mc="http://schemas.openxmlformats.org/markup-compatibility/2006">
              <mc:Choice xmlns:v="urn:schemas-microsoft-com:vml" Requires="v">
                <p:oleObj spid="_x0000_s86194" name="Equation" r:id="rId4" imgW="1851599" imgH="213360" progId="Equation.DSMT4">
                  <p:embed/>
                </p:oleObj>
              </mc:Choice>
              <mc:Fallback>
                <p:oleObj name="Equation" r:id="rId4" imgW="1851599" imgH="21336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600200"/>
                        <a:ext cx="50371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0" name="Rectangle 4"/>
          <p:cNvSpPr>
            <a:spLocks noChangeArrowheads="1"/>
          </p:cNvSpPr>
          <p:nvPr/>
        </p:nvSpPr>
        <p:spPr bwMode="auto">
          <a:xfrm>
            <a:off x="0" y="310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21" name="Object 5"/>
          <p:cNvGraphicFramePr>
            <a:graphicFrameLocks noChangeAspect="1"/>
          </p:cNvGraphicFramePr>
          <p:nvPr/>
        </p:nvGraphicFramePr>
        <p:xfrm>
          <a:off x="1371600" y="3154363"/>
          <a:ext cx="5411788" cy="1646237"/>
        </p:xfrm>
        <a:graphic>
          <a:graphicData uri="http://schemas.openxmlformats.org/presentationml/2006/ole">
            <mc:AlternateContent xmlns:mc="http://schemas.openxmlformats.org/markup-compatibility/2006">
              <mc:Choice xmlns:v="urn:schemas-microsoft-com:vml" Requires="v">
                <p:oleObj spid="_x0000_s86195" name="Equation" r:id="rId6" imgW="2065112" imgH="602034" progId="Equation.DSMT4">
                  <p:embed/>
                </p:oleObj>
              </mc:Choice>
              <mc:Fallback>
                <p:oleObj name="Equation" r:id="rId6" imgW="2065112" imgH="602034"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3154363"/>
                        <a:ext cx="541178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2" name="Rectangle 6"/>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86023" name="Object 7"/>
          <p:cNvGraphicFramePr>
            <a:graphicFrameLocks noChangeAspect="1"/>
          </p:cNvGraphicFramePr>
          <p:nvPr/>
        </p:nvGraphicFramePr>
        <p:xfrm>
          <a:off x="1400175" y="5424488"/>
          <a:ext cx="5229225" cy="1281112"/>
        </p:xfrm>
        <a:graphic>
          <a:graphicData uri="http://schemas.openxmlformats.org/presentationml/2006/ole">
            <mc:AlternateContent xmlns:mc="http://schemas.openxmlformats.org/markup-compatibility/2006">
              <mc:Choice xmlns:v="urn:schemas-microsoft-com:vml" Requires="v">
                <p:oleObj spid="_x0000_s86196" name="Equation" r:id="rId8" imgW="1874506" imgH="442068" progId="Equation.DSMT4">
                  <p:embed/>
                </p:oleObj>
              </mc:Choice>
              <mc:Fallback>
                <p:oleObj name="Equation" r:id="rId8" imgW="1874506" imgH="442068" progId="Equation.DSMT4">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175" y="5424488"/>
                        <a:ext cx="5229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24" name="Rectangle 8"/>
          <p:cNvSpPr>
            <a:spLocks noGrp="1" noChangeArrowheads="1"/>
          </p:cNvSpPr>
          <p:nvPr>
            <p:ph type="title" idx="4294967295"/>
          </p:nvPr>
        </p:nvSpPr>
        <p:spPr>
          <a:xfrm>
            <a:off x="685800" y="0"/>
            <a:ext cx="7772400" cy="1143000"/>
          </a:xfrm>
        </p:spPr>
        <p:txBody>
          <a:bodyPr/>
          <a:lstStyle/>
          <a:p>
            <a:pPr eaLnBrk="1" hangingPunct="1"/>
            <a:r>
              <a:rPr lang="en-US" smtClean="0"/>
              <a:t>Maximum Likelihood Estimation</a:t>
            </a:r>
          </a:p>
        </p:txBody>
      </p:sp>
      <p:sp>
        <p:nvSpPr>
          <p:cNvPr id="86025" name="Text Box 9"/>
          <p:cNvSpPr txBox="1">
            <a:spLocks noChangeArrowheads="1"/>
          </p:cNvSpPr>
          <p:nvPr/>
        </p:nvSpPr>
        <p:spPr bwMode="auto">
          <a:xfrm>
            <a:off x="228600" y="1081088"/>
            <a:ext cx="1357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Misfit </a:t>
            </a:r>
            <a:r>
              <a:rPr lang="el-GR">
                <a:cs typeface="Times New Roman" pitchFamily="64" charset="0"/>
              </a:rPr>
              <a:t>ε</a:t>
            </a:r>
            <a:r>
              <a:rPr lang="en-US" baseline="-25000">
                <a:cs typeface="Times New Roman" pitchFamily="64" charset="0"/>
              </a:rPr>
              <a:t>i</a:t>
            </a:r>
            <a:endParaRPr lang="el-GR" baseline="-25000">
              <a:cs typeface="Times New Roman" pitchFamily="64" charset="0"/>
            </a:endParaRPr>
          </a:p>
        </p:txBody>
      </p:sp>
      <p:sp>
        <p:nvSpPr>
          <p:cNvPr id="86026" name="Text Box 10"/>
          <p:cNvSpPr txBox="1">
            <a:spLocks noChangeArrowheads="1"/>
          </p:cNvSpPr>
          <p:nvPr/>
        </p:nvSpPr>
        <p:spPr bwMode="auto">
          <a:xfrm>
            <a:off x="271463" y="2590800"/>
            <a:ext cx="58245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Likelihood (L) and error covariance C</a:t>
            </a:r>
            <a:r>
              <a:rPr lang="el-GR" baseline="-25000">
                <a:cs typeface="Times New Roman" pitchFamily="64" charset="0"/>
              </a:rPr>
              <a:t>εε</a:t>
            </a:r>
          </a:p>
        </p:txBody>
      </p:sp>
      <p:sp>
        <p:nvSpPr>
          <p:cNvPr id="86027" name="Text Box 11"/>
          <p:cNvSpPr txBox="1">
            <a:spLocks noChangeArrowheads="1"/>
          </p:cNvSpPr>
          <p:nvPr/>
        </p:nvSpPr>
        <p:spPr bwMode="auto">
          <a:xfrm>
            <a:off x="228600" y="4814888"/>
            <a:ext cx="3919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MLRT: Likelihood ratio </a:t>
            </a:r>
            <a:r>
              <a:rPr lang="el-GR">
                <a:cs typeface="Times New Roman" pitchFamily="64" charset="0"/>
              </a:rPr>
              <a:t>λ</a:t>
            </a:r>
          </a:p>
        </p:txBody>
      </p:sp>
      <p:sp>
        <p:nvSpPr>
          <p:cNvPr id="86028" name="Text Box 12"/>
          <p:cNvSpPr txBox="1">
            <a:spLocks noChangeArrowheads="1"/>
          </p:cNvSpPr>
          <p:nvPr/>
        </p:nvSpPr>
        <p:spPr bwMode="auto">
          <a:xfrm>
            <a:off x="7397750" y="5911850"/>
            <a:ext cx="17716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Stock et al.</a:t>
            </a:r>
          </a:p>
          <a:p>
            <a:pPr eaLnBrk="1" hangingPunct="1"/>
            <a:r>
              <a:rPr lang="en-US"/>
              <a:t>(2005)</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228600" y="1600200"/>
            <a:ext cx="5029200" cy="5257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3" name="Text Box 3"/>
          <p:cNvSpPr txBox="1">
            <a:spLocks noChangeArrowheads="1"/>
          </p:cNvSpPr>
          <p:nvPr/>
        </p:nvSpPr>
        <p:spPr bwMode="auto">
          <a:xfrm>
            <a:off x="5486400" y="1676400"/>
            <a:ext cx="3657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spcBef>
                <a:spcPct val="50000"/>
              </a:spcBef>
            </a:pPr>
            <a:r>
              <a:rPr lang="en-US" sz="2400">
                <a:latin typeface="Arial" charset="0"/>
              </a:rPr>
              <a:t>Confidence limits set based on properties of maximum likelihood parameter estimates</a:t>
            </a:r>
          </a:p>
        </p:txBody>
      </p:sp>
      <p:sp>
        <p:nvSpPr>
          <p:cNvPr id="87044" name="Rectangle 4"/>
          <p:cNvSpPr>
            <a:spLocks noChangeArrowheads="1"/>
          </p:cNvSpPr>
          <p:nvPr/>
        </p:nvSpPr>
        <p:spPr bwMode="auto">
          <a:xfrm>
            <a:off x="5410200" y="4038600"/>
            <a:ext cx="3505200" cy="2133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7045" name="Picture 5" descr="MLRT_pres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4343400" cy="4419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6" name="Text Box 6"/>
          <p:cNvSpPr txBox="1">
            <a:spLocks noChangeArrowheads="1"/>
          </p:cNvSpPr>
          <p:nvPr/>
        </p:nvSpPr>
        <p:spPr bwMode="auto">
          <a:xfrm>
            <a:off x="5562600" y="4343400"/>
            <a:ext cx="3124200" cy="1554163"/>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spcBef>
                <a:spcPct val="50000"/>
              </a:spcBef>
            </a:pPr>
            <a:r>
              <a:rPr lang="en-US" sz="3200">
                <a:latin typeface="Arial" charset="0"/>
              </a:rPr>
              <a:t>Reject null hypothesis: mortality</a:t>
            </a:r>
            <a:r>
              <a:rPr lang="en-US" sz="3200">
                <a:latin typeface="Arial" charset="0"/>
                <a:cs typeface="Arial" charset="0"/>
              </a:rPr>
              <a:t>≠</a:t>
            </a:r>
            <a:r>
              <a:rPr lang="en-US" sz="3200">
                <a:latin typeface="Arial" charset="0"/>
              </a:rPr>
              <a:t>0</a:t>
            </a:r>
          </a:p>
        </p:txBody>
      </p:sp>
      <p:sp>
        <p:nvSpPr>
          <p:cNvPr id="87047" name="Line 7"/>
          <p:cNvSpPr>
            <a:spLocks noChangeShapeType="1"/>
          </p:cNvSpPr>
          <p:nvPr/>
        </p:nvSpPr>
        <p:spPr bwMode="auto">
          <a:xfrm>
            <a:off x="3733800" y="3200400"/>
            <a:ext cx="0" cy="2590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8" name="Line 8"/>
          <p:cNvSpPr>
            <a:spLocks noChangeShapeType="1"/>
          </p:cNvSpPr>
          <p:nvPr/>
        </p:nvSpPr>
        <p:spPr bwMode="auto">
          <a:xfrm>
            <a:off x="2362200" y="3200400"/>
            <a:ext cx="0" cy="2590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49" name="Line 9"/>
          <p:cNvSpPr>
            <a:spLocks noChangeShapeType="1"/>
          </p:cNvSpPr>
          <p:nvPr/>
        </p:nvSpPr>
        <p:spPr bwMode="auto">
          <a:xfrm>
            <a:off x="2362200" y="5791200"/>
            <a:ext cx="13716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0" name="Oval 10"/>
          <p:cNvSpPr>
            <a:spLocks noChangeAspect="1" noChangeArrowheads="1"/>
          </p:cNvSpPr>
          <p:nvPr/>
        </p:nvSpPr>
        <p:spPr bwMode="auto">
          <a:xfrm>
            <a:off x="2895600" y="2895600"/>
            <a:ext cx="136525" cy="136525"/>
          </a:xfrm>
          <a:prstGeom prst="ellipse">
            <a:avLst/>
          </a:prstGeom>
          <a:solidFill>
            <a:srgbClr val="FF3300"/>
          </a:solidFill>
          <a:ln w="254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1" name="Oval 11"/>
          <p:cNvSpPr>
            <a:spLocks noChangeAspect="1" noChangeArrowheads="1"/>
          </p:cNvSpPr>
          <p:nvPr/>
        </p:nvSpPr>
        <p:spPr bwMode="auto">
          <a:xfrm>
            <a:off x="1371600" y="5029200"/>
            <a:ext cx="136525" cy="136525"/>
          </a:xfrm>
          <a:prstGeom prst="ellipse">
            <a:avLst/>
          </a:prstGeom>
          <a:solidFill>
            <a:schemeClr val="accent2"/>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052" name="Rectangle 12"/>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chemeClr val="tx2"/>
                </a:solidFill>
                <a:latin typeface="Arial" charset="0"/>
              </a:rPr>
              <a:t>MLE Assessment of Mortality</a:t>
            </a:r>
          </a:p>
        </p:txBody>
      </p:sp>
      <p:sp>
        <p:nvSpPr>
          <p:cNvPr id="87053" name="Text Box 13"/>
          <p:cNvSpPr txBox="1">
            <a:spLocks noChangeArrowheads="1"/>
          </p:cNvSpPr>
          <p:nvPr/>
        </p:nvSpPr>
        <p:spPr bwMode="auto">
          <a:xfrm>
            <a:off x="4572000" y="2895600"/>
            <a:ext cx="742950" cy="822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90%</a:t>
            </a:r>
          </a:p>
          <a:p>
            <a:pPr eaLnBrk="1" hangingPunct="1"/>
            <a:r>
              <a:rPr lang="en-US" sz="2400">
                <a:solidFill>
                  <a:schemeClr val="bg2"/>
                </a:solidFill>
              </a:rPr>
              <a:t>99%</a:t>
            </a:r>
          </a:p>
        </p:txBody>
      </p:sp>
      <p:sp>
        <p:nvSpPr>
          <p:cNvPr id="87054" name="Text Box 14"/>
          <p:cNvSpPr txBox="1">
            <a:spLocks noChangeArrowheads="1"/>
          </p:cNvSpPr>
          <p:nvPr/>
        </p:nvSpPr>
        <p:spPr bwMode="auto">
          <a:xfrm>
            <a:off x="2152650" y="5815013"/>
            <a:ext cx="2698750" cy="6715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1800">
                <a:solidFill>
                  <a:schemeClr val="bg2"/>
                </a:solidFill>
              </a:rPr>
              <a:t>0.1                 0.2            0.3</a:t>
            </a:r>
            <a:endParaRPr lang="en-US" sz="2000">
              <a:solidFill>
                <a:schemeClr val="bg2"/>
              </a:solidFill>
            </a:endParaRPr>
          </a:p>
          <a:p>
            <a:pPr eaLnBrk="1" hangingPunct="1"/>
            <a:r>
              <a:rPr lang="en-US" sz="2000">
                <a:solidFill>
                  <a:schemeClr val="bg2"/>
                </a:solidFill>
              </a:rPr>
              <a:t>Mortality (days</a:t>
            </a:r>
            <a:r>
              <a:rPr lang="en-US" sz="2000" baseline="30000">
                <a:solidFill>
                  <a:schemeClr val="bg2"/>
                </a:solidFill>
              </a:rPr>
              <a:t>-1</a:t>
            </a:r>
            <a:r>
              <a:rPr lang="en-US" sz="2000">
                <a:solidFill>
                  <a:schemeClr val="bg2"/>
                </a:solidFill>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0" y="2438400"/>
            <a:ext cx="9144000" cy="1295400"/>
          </a:xfrm>
        </p:spPr>
        <p:txBody>
          <a:bodyPr/>
          <a:lstStyle/>
          <a:p>
            <a:pPr eaLnBrk="1" hangingPunct="1"/>
            <a:r>
              <a:rPr lang="en-US" dirty="0" smtClean="0"/>
              <a:t>Chapter 1.  ECOHAB-GOM</a:t>
            </a:r>
            <a:r>
              <a:rPr lang="en-US" baseline="0" dirty="0" smtClean="0"/>
              <a:t> 1997-2001</a:t>
            </a:r>
            <a:br>
              <a:rPr lang="en-US" baseline="0" dirty="0" smtClean="0"/>
            </a:br>
            <a:r>
              <a:rPr lang="en-US" dirty="0" smtClean="0"/>
              <a:t>The mean seasonal cycle</a:t>
            </a:r>
          </a:p>
        </p:txBody>
      </p:sp>
    </p:spTree>
    <p:extLst>
      <p:ext uri="{BB962C8B-B14F-4D97-AF65-F5344CB8AC3E}">
        <p14:creationId xmlns:p14="http://schemas.microsoft.com/office/powerpoint/2010/main" val="13297867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3733800" y="1524000"/>
            <a:ext cx="5410200" cy="5334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67" name="Rectangle 3"/>
          <p:cNvSpPr>
            <a:spLocks noGrp="1" noChangeArrowheads="1"/>
          </p:cNvSpPr>
          <p:nvPr>
            <p:ph type="title"/>
          </p:nvPr>
        </p:nvSpPr>
        <p:spPr>
          <a:xfrm>
            <a:off x="0" y="0"/>
            <a:ext cx="9144000" cy="1143000"/>
          </a:xfrm>
        </p:spPr>
        <p:txBody>
          <a:bodyPr/>
          <a:lstStyle/>
          <a:p>
            <a:pPr eaLnBrk="1" hangingPunct="1"/>
            <a:r>
              <a:rPr lang="en-US" sz="4000" smtClean="0"/>
              <a:t>MLE assessment of nutrient  dependence</a:t>
            </a:r>
          </a:p>
        </p:txBody>
      </p:sp>
      <p:sp>
        <p:nvSpPr>
          <p:cNvPr id="88068" name="Text Box 4"/>
          <p:cNvSpPr txBox="1">
            <a:spLocks noChangeArrowheads="1"/>
          </p:cNvSpPr>
          <p:nvPr/>
        </p:nvSpPr>
        <p:spPr bwMode="auto">
          <a:xfrm>
            <a:off x="304800" y="2286000"/>
            <a:ext cx="3352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algn="ctr" eaLnBrk="1" hangingPunct="1">
              <a:spcBef>
                <a:spcPct val="50000"/>
              </a:spcBef>
            </a:pPr>
            <a:r>
              <a:rPr lang="en-US">
                <a:latin typeface="Arial" charset="0"/>
              </a:rPr>
              <a:t>Reject null hypothesis: K</a:t>
            </a:r>
            <a:r>
              <a:rPr lang="en-US" baseline="-25000">
                <a:latin typeface="Arial" charset="0"/>
              </a:rPr>
              <a:t>N</a:t>
            </a:r>
            <a:r>
              <a:rPr lang="en-US">
                <a:latin typeface="Arial" charset="0"/>
              </a:rPr>
              <a:t> </a:t>
            </a:r>
            <a:r>
              <a:rPr lang="en-US">
                <a:latin typeface="Arial" charset="0"/>
                <a:cs typeface="Arial" charset="0"/>
              </a:rPr>
              <a:t>≠0</a:t>
            </a:r>
            <a:endParaRPr lang="en-US">
              <a:latin typeface="Arial" charset="0"/>
            </a:endParaRPr>
          </a:p>
        </p:txBody>
      </p:sp>
      <p:sp>
        <p:nvSpPr>
          <p:cNvPr id="88069" name="Rectangle 5"/>
          <p:cNvSpPr>
            <a:spLocks noChangeArrowheads="1"/>
          </p:cNvSpPr>
          <p:nvPr/>
        </p:nvSpPr>
        <p:spPr bwMode="auto">
          <a:xfrm>
            <a:off x="228600" y="2133600"/>
            <a:ext cx="3505200" cy="12954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8070" name="Picture 6" descr="model_stru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4800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Line 7"/>
          <p:cNvSpPr>
            <a:spLocks noChangeShapeType="1"/>
          </p:cNvSpPr>
          <p:nvPr/>
        </p:nvSpPr>
        <p:spPr bwMode="auto">
          <a:xfrm>
            <a:off x="6705600" y="2819400"/>
            <a:ext cx="0" cy="2971800"/>
          </a:xfrm>
          <a:prstGeom prst="line">
            <a:avLst/>
          </a:prstGeom>
          <a:noFill/>
          <a:ln w="28575">
            <a:solidFill>
              <a:schemeClr val="bg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2" name="Line 8"/>
          <p:cNvSpPr>
            <a:spLocks noChangeShapeType="1"/>
          </p:cNvSpPr>
          <p:nvPr/>
        </p:nvSpPr>
        <p:spPr bwMode="auto">
          <a:xfrm>
            <a:off x="6781800" y="5791200"/>
            <a:ext cx="160020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3" name="Oval 9"/>
          <p:cNvSpPr>
            <a:spLocks noChangeAspect="1" noChangeArrowheads="1"/>
          </p:cNvSpPr>
          <p:nvPr/>
        </p:nvSpPr>
        <p:spPr bwMode="auto">
          <a:xfrm>
            <a:off x="8305800" y="2514600"/>
            <a:ext cx="136525" cy="136525"/>
          </a:xfrm>
          <a:prstGeom prst="ellipse">
            <a:avLst/>
          </a:prstGeom>
          <a:solidFill>
            <a:srgbClr val="FF3300"/>
          </a:solidFill>
          <a:ln w="254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4" name="Oval 10"/>
          <p:cNvSpPr>
            <a:spLocks noChangeAspect="1" noChangeArrowheads="1"/>
          </p:cNvSpPr>
          <p:nvPr/>
        </p:nvSpPr>
        <p:spPr bwMode="auto">
          <a:xfrm>
            <a:off x="4953000" y="4953000"/>
            <a:ext cx="136525" cy="136525"/>
          </a:xfrm>
          <a:prstGeom prst="ellipse">
            <a:avLst/>
          </a:prstGeom>
          <a:solidFill>
            <a:schemeClr val="bg1"/>
          </a:solidFill>
          <a:ln w="254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075" name="Text Box 11"/>
          <p:cNvSpPr txBox="1">
            <a:spLocks noChangeArrowheads="1"/>
          </p:cNvSpPr>
          <p:nvPr/>
        </p:nvSpPr>
        <p:spPr bwMode="auto">
          <a:xfrm>
            <a:off x="8458200" y="2530475"/>
            <a:ext cx="742950" cy="822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90%</a:t>
            </a:r>
          </a:p>
          <a:p>
            <a:pPr eaLnBrk="1" hangingPunct="1"/>
            <a:r>
              <a:rPr lang="en-US" sz="2400">
                <a:solidFill>
                  <a:schemeClr val="bg2"/>
                </a:solidFill>
              </a:rPr>
              <a:t>99%</a:t>
            </a:r>
          </a:p>
        </p:txBody>
      </p:sp>
      <p:sp>
        <p:nvSpPr>
          <p:cNvPr id="88076" name="Text Box 12"/>
          <p:cNvSpPr txBox="1">
            <a:spLocks noChangeArrowheads="1"/>
          </p:cNvSpPr>
          <p:nvPr/>
        </p:nvSpPr>
        <p:spPr bwMode="auto">
          <a:xfrm>
            <a:off x="517525" y="4486275"/>
            <a:ext cx="30654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a:t>K</a:t>
            </a:r>
            <a:r>
              <a:rPr lang="en-US" baseline="-25000"/>
              <a:t>N</a:t>
            </a:r>
            <a:r>
              <a:rPr lang="en-US"/>
              <a:t> = half saturation</a:t>
            </a:r>
          </a:p>
          <a:p>
            <a:pPr eaLnBrk="1" hangingPunct="1"/>
            <a:r>
              <a:rPr lang="en-US"/>
              <a:t>constant for nutrient</a:t>
            </a:r>
          </a:p>
          <a:p>
            <a:pPr eaLnBrk="1" hangingPunct="1"/>
            <a:r>
              <a:rPr lang="en-US"/>
              <a:t>uptake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04800" y="-152400"/>
            <a:ext cx="8458200" cy="1143000"/>
          </a:xfrm>
        </p:spPr>
        <p:txBody>
          <a:bodyPr/>
          <a:lstStyle/>
          <a:p>
            <a:pPr eaLnBrk="1" hangingPunct="1"/>
            <a:r>
              <a:rPr lang="en-US" sz="4000" smtClean="0"/>
              <a:t>Nutrient Dependence and/or Mortality?</a:t>
            </a:r>
          </a:p>
        </p:txBody>
      </p:sp>
      <p:sp>
        <p:nvSpPr>
          <p:cNvPr id="89091" name="Rectangle 3"/>
          <p:cNvSpPr>
            <a:spLocks noChangeArrowheads="1"/>
          </p:cNvSpPr>
          <p:nvPr/>
        </p:nvSpPr>
        <p:spPr bwMode="auto">
          <a:xfrm>
            <a:off x="3505200" y="990600"/>
            <a:ext cx="5638800" cy="5867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2" name="Rectangle 4"/>
          <p:cNvSpPr>
            <a:spLocks noChangeArrowheads="1"/>
          </p:cNvSpPr>
          <p:nvPr/>
        </p:nvSpPr>
        <p:spPr bwMode="auto">
          <a:xfrm>
            <a:off x="228600" y="1066800"/>
            <a:ext cx="3200400" cy="54864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3" name="Text Box 5"/>
          <p:cNvSpPr txBox="1">
            <a:spLocks noChangeArrowheads="1"/>
          </p:cNvSpPr>
          <p:nvPr/>
        </p:nvSpPr>
        <p:spPr bwMode="auto">
          <a:xfrm>
            <a:off x="228600" y="1295400"/>
            <a:ext cx="32766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spcBef>
                <a:spcPct val="50000"/>
              </a:spcBef>
              <a:buFontTx/>
              <a:buChar char="•"/>
            </a:pPr>
            <a:r>
              <a:rPr lang="en-US">
                <a:latin typeface="Arial" charset="0"/>
              </a:rPr>
              <a:t>Reject null model for mortality and nutrient dependence</a:t>
            </a:r>
          </a:p>
          <a:p>
            <a:pPr eaLnBrk="1" hangingPunct="1">
              <a:spcBef>
                <a:spcPct val="50000"/>
              </a:spcBef>
              <a:buFontTx/>
              <a:buChar char="•"/>
            </a:pPr>
            <a:r>
              <a:rPr lang="en-US">
                <a:latin typeface="Arial" charset="0"/>
              </a:rPr>
              <a:t>Cannot determine if loss limitation is best imposed by mean mortality, nutrients or some combination.</a:t>
            </a:r>
          </a:p>
        </p:txBody>
      </p:sp>
      <p:pic>
        <p:nvPicPr>
          <p:cNvPr id="89094" name="Picture 6" descr="structur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835025"/>
            <a:ext cx="5257800" cy="602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Oval 7"/>
          <p:cNvSpPr>
            <a:spLocks noChangeArrowheads="1"/>
          </p:cNvSpPr>
          <p:nvPr/>
        </p:nvSpPr>
        <p:spPr bwMode="auto">
          <a:xfrm>
            <a:off x="4953000" y="44958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6" name="Oval 8"/>
          <p:cNvSpPr>
            <a:spLocks noChangeArrowheads="1"/>
          </p:cNvSpPr>
          <p:nvPr/>
        </p:nvSpPr>
        <p:spPr bwMode="auto">
          <a:xfrm>
            <a:off x="4267200" y="35814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7" name="Oval 9"/>
          <p:cNvSpPr>
            <a:spLocks noChangeArrowheads="1"/>
          </p:cNvSpPr>
          <p:nvPr/>
        </p:nvSpPr>
        <p:spPr bwMode="auto">
          <a:xfrm>
            <a:off x="8305800" y="6172200"/>
            <a:ext cx="304800" cy="3048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8" name="Oval 10"/>
          <p:cNvSpPr>
            <a:spLocks noChangeArrowheads="1"/>
          </p:cNvSpPr>
          <p:nvPr/>
        </p:nvSpPr>
        <p:spPr bwMode="auto">
          <a:xfrm>
            <a:off x="4267200" y="6172200"/>
            <a:ext cx="304800" cy="3048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9" name="Text Box 11"/>
          <p:cNvSpPr txBox="1">
            <a:spLocks noChangeArrowheads="1"/>
          </p:cNvSpPr>
          <p:nvPr/>
        </p:nvSpPr>
        <p:spPr bwMode="auto">
          <a:xfrm>
            <a:off x="8458200" y="4343400"/>
            <a:ext cx="742950" cy="11874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solidFill>
                  <a:schemeClr val="bg2"/>
                </a:solidFill>
              </a:rPr>
              <a:t>99%</a:t>
            </a:r>
          </a:p>
          <a:p>
            <a:pPr eaLnBrk="1" hangingPunct="1"/>
            <a:endParaRPr lang="en-US" sz="2400">
              <a:solidFill>
                <a:schemeClr val="bg2"/>
              </a:solidFill>
            </a:endParaRPr>
          </a:p>
          <a:p>
            <a:pPr eaLnBrk="1" hangingPunct="1"/>
            <a:r>
              <a:rPr lang="en-US" sz="2400">
                <a:solidFill>
                  <a:schemeClr val="bg2"/>
                </a:solidFill>
              </a:rPr>
              <a:t>90%</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0" y="-304800"/>
            <a:ext cx="9144000" cy="1219200"/>
          </a:xfrm>
        </p:spPr>
        <p:txBody>
          <a:bodyPr/>
          <a:lstStyle/>
          <a:p>
            <a:pPr eaLnBrk="1" hangingPunct="1"/>
            <a:r>
              <a:rPr lang="en-US" sz="4000" dirty="0" smtClean="0"/>
              <a:t>Benthic cyst distribution</a:t>
            </a:r>
          </a:p>
        </p:txBody>
      </p:sp>
      <p:pic>
        <p:nvPicPr>
          <p:cNvPr id="26628" name="Picture 4" descr="dona-1"/>
          <p:cNvPicPr>
            <a:picLocks noChangeAspect="1" noChangeArrowheads="1"/>
          </p:cNvPicPr>
          <p:nvPr/>
        </p:nvPicPr>
        <p:blipFill rotWithShape="1">
          <a:blip r:embed="rId3">
            <a:extLst>
              <a:ext uri="{28A0092B-C50C-407E-A947-70E740481C1C}">
                <a14:useLocalDpi xmlns:a14="http://schemas.microsoft.com/office/drawing/2010/main" val="0"/>
              </a:ext>
            </a:extLst>
          </a:blip>
          <a:srcRect l="5263" r="5556"/>
          <a:stretch/>
        </p:blipFill>
        <p:spPr bwMode="auto">
          <a:xfrm>
            <a:off x="4343400" y="1023708"/>
            <a:ext cx="4572000" cy="480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2" name="Picture 2" descr="http://www.whoi.edu/cms/images/oceanus/2005/6/v44n1-redtide6_105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505200"/>
            <a:ext cx="228599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4804" name="Picture 4" descr="http://www.whoi.edu/cms/images/oceanus/callout-ss-seeing-red_2827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9" y="812115"/>
            <a:ext cx="3657600" cy="26135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27637" y="5405735"/>
            <a:ext cx="1944763" cy="461665"/>
          </a:xfrm>
          <a:prstGeom prst="rect">
            <a:avLst/>
          </a:prstGeom>
          <a:noFill/>
        </p:spPr>
        <p:txBody>
          <a:bodyPr wrap="none" rtlCol="0">
            <a:spAutoFit/>
          </a:bodyPr>
          <a:lstStyle/>
          <a:p>
            <a:r>
              <a:rPr lang="en-US" sz="2400" dirty="0" smtClean="0">
                <a:solidFill>
                  <a:schemeClr val="bg2"/>
                </a:solidFill>
              </a:rPr>
              <a:t>Cysts per cm</a:t>
            </a:r>
            <a:r>
              <a:rPr lang="en-US" sz="2400" baseline="30000" dirty="0" smtClean="0">
                <a:solidFill>
                  <a:schemeClr val="bg2"/>
                </a:solidFill>
              </a:rPr>
              <a:t>3</a:t>
            </a:r>
            <a:endParaRPr lang="en-US" sz="2400" baseline="30000" dirty="0">
              <a:solidFill>
                <a:schemeClr val="bg2"/>
              </a:solidFill>
            </a:endParaRPr>
          </a:p>
        </p:txBody>
      </p:sp>
    </p:spTree>
    <p:extLst>
      <p:ext uri="{BB962C8B-B14F-4D97-AF65-F5344CB8AC3E}">
        <p14:creationId xmlns:p14="http://schemas.microsoft.com/office/powerpoint/2010/main" val="165000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685800" y="-152400"/>
            <a:ext cx="7772400" cy="1143000"/>
          </a:xfrm>
        </p:spPr>
        <p:txBody>
          <a:bodyPr/>
          <a:lstStyle/>
          <a:p>
            <a:pPr eaLnBrk="1" hangingPunct="1"/>
            <a:r>
              <a:rPr lang="en-US" dirty="0" smtClean="0"/>
              <a:t>ECOHAB-GOM Observations</a:t>
            </a:r>
          </a:p>
        </p:txBody>
      </p:sp>
      <p:pic>
        <p:nvPicPr>
          <p:cNvPr id="6147" name="Picture 3" descr="FIG-4_June-Alex-B_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838200"/>
            <a:ext cx="342741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76200" y="5943600"/>
            <a:ext cx="2197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r>
              <a:rPr lang="en-US" sz="2400"/>
              <a:t>Townsend et al. </a:t>
            </a:r>
          </a:p>
          <a:p>
            <a:pPr eaLnBrk="1" hangingPunct="1"/>
            <a:r>
              <a:rPr lang="en-US" sz="2400"/>
              <a:t>       (2001)</a:t>
            </a:r>
          </a:p>
        </p:txBody>
      </p:sp>
      <p:pic>
        <p:nvPicPr>
          <p:cNvPr id="6149" name="Picture 5" descr="(FIG-5)July-Alex-B&amp;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362200"/>
            <a:ext cx="34274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FIG-6)August-Alex-B&amp;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3963988"/>
            <a:ext cx="3427413"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7"/>
          <p:cNvSpPr txBox="1">
            <a:spLocks noChangeArrowheads="1"/>
          </p:cNvSpPr>
          <p:nvPr/>
        </p:nvSpPr>
        <p:spPr bwMode="auto">
          <a:xfrm>
            <a:off x="3886200" y="1244600"/>
            <a:ext cx="5338763"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sz="2800">
                <a:solidFill>
                  <a:schemeClr val="tx1"/>
                </a:solidFill>
                <a:latin typeface="Times New Roman" pitchFamily="64" charset="0"/>
              </a:defRPr>
            </a:lvl1pPr>
            <a:lvl2pPr marL="742950" indent="-285750" eaLnBrk="0" hangingPunct="0">
              <a:defRPr sz="2800">
                <a:solidFill>
                  <a:schemeClr val="tx1"/>
                </a:solidFill>
                <a:latin typeface="Times New Roman" pitchFamily="64" charset="0"/>
              </a:defRPr>
            </a:lvl2pPr>
            <a:lvl3pPr marL="1143000" indent="-228600" eaLnBrk="0" hangingPunct="0">
              <a:defRPr sz="2800">
                <a:solidFill>
                  <a:schemeClr val="tx1"/>
                </a:solidFill>
                <a:latin typeface="Times New Roman" pitchFamily="64" charset="0"/>
              </a:defRPr>
            </a:lvl3pPr>
            <a:lvl4pPr marL="1600200" indent="-228600" eaLnBrk="0" hangingPunct="0">
              <a:defRPr sz="2800">
                <a:solidFill>
                  <a:schemeClr val="tx1"/>
                </a:solidFill>
                <a:latin typeface="Times New Roman" pitchFamily="64" charset="0"/>
              </a:defRPr>
            </a:lvl4pPr>
            <a:lvl5pPr marL="2057400" indent="-228600" eaLnBrk="0" hangingPunct="0">
              <a:defRPr sz="2800">
                <a:solidFill>
                  <a:schemeClr val="tx1"/>
                </a:solidFill>
                <a:latin typeface="Times New Roman" pitchFamily="64" charset="0"/>
              </a:defRPr>
            </a:lvl5pPr>
            <a:lvl6pPr marL="2514600" indent="-228600" eaLnBrk="0" fontAlgn="base" hangingPunct="0">
              <a:spcBef>
                <a:spcPct val="0"/>
              </a:spcBef>
              <a:spcAft>
                <a:spcPct val="0"/>
              </a:spcAft>
              <a:defRPr sz="2800">
                <a:solidFill>
                  <a:schemeClr val="tx1"/>
                </a:solidFill>
                <a:latin typeface="Times New Roman" pitchFamily="64" charset="0"/>
              </a:defRPr>
            </a:lvl6pPr>
            <a:lvl7pPr marL="2971800" indent="-228600" eaLnBrk="0" fontAlgn="base" hangingPunct="0">
              <a:spcBef>
                <a:spcPct val="0"/>
              </a:spcBef>
              <a:spcAft>
                <a:spcPct val="0"/>
              </a:spcAft>
              <a:defRPr sz="2800">
                <a:solidFill>
                  <a:schemeClr val="tx1"/>
                </a:solidFill>
                <a:latin typeface="Times New Roman" pitchFamily="64" charset="0"/>
              </a:defRPr>
            </a:lvl7pPr>
            <a:lvl8pPr marL="3429000" indent="-228600" eaLnBrk="0" fontAlgn="base" hangingPunct="0">
              <a:spcBef>
                <a:spcPct val="0"/>
              </a:spcBef>
              <a:spcAft>
                <a:spcPct val="0"/>
              </a:spcAft>
              <a:defRPr sz="2800">
                <a:solidFill>
                  <a:schemeClr val="tx1"/>
                </a:solidFill>
                <a:latin typeface="Times New Roman" pitchFamily="64" charset="0"/>
              </a:defRPr>
            </a:lvl8pPr>
            <a:lvl9pPr marL="3886200" indent="-228600" eaLnBrk="0" fontAlgn="base" hangingPunct="0">
              <a:spcBef>
                <a:spcPct val="0"/>
              </a:spcBef>
              <a:spcAft>
                <a:spcPct val="0"/>
              </a:spcAft>
              <a:defRPr sz="2800">
                <a:solidFill>
                  <a:schemeClr val="tx1"/>
                </a:solidFill>
                <a:latin typeface="Times New Roman" pitchFamily="64" charset="0"/>
              </a:defRPr>
            </a:lvl9pPr>
          </a:lstStyle>
          <a:p>
            <a:pPr eaLnBrk="1" hangingPunct="1">
              <a:buFontTx/>
              <a:buAutoNum type="arabicParenR"/>
            </a:pPr>
            <a:r>
              <a:rPr lang="en-US"/>
              <a:t>Gulf-wide </a:t>
            </a:r>
          </a:p>
          <a:p>
            <a:pPr eaLnBrk="1" hangingPunct="1"/>
            <a:r>
              <a:rPr lang="en-US"/>
              <a:t>     distribution</a:t>
            </a:r>
          </a:p>
          <a:p>
            <a:pPr eaLnBrk="1" hangingPunct="1"/>
            <a:endParaRPr lang="en-US"/>
          </a:p>
          <a:p>
            <a:pPr eaLnBrk="1" hangingPunct="1"/>
            <a:r>
              <a:rPr lang="en-US"/>
              <a:t>          2) Association with coastal</a:t>
            </a:r>
          </a:p>
          <a:p>
            <a:pPr eaLnBrk="1" hangingPunct="1"/>
            <a:r>
              <a:rPr lang="en-US"/>
              <a:t>               current</a:t>
            </a:r>
          </a:p>
          <a:p>
            <a:pPr eaLnBrk="1" hangingPunct="1"/>
            <a:endParaRPr lang="en-US"/>
          </a:p>
          <a:p>
            <a:pPr eaLnBrk="1" hangingPunct="1"/>
            <a:r>
              <a:rPr lang="en-US"/>
              <a:t>                    3) Center of mass </a:t>
            </a:r>
          </a:p>
          <a:p>
            <a:pPr eaLnBrk="1" hangingPunct="1"/>
            <a:r>
              <a:rPr lang="en-US"/>
              <a:t>                         shifts west-to-east</a:t>
            </a:r>
          </a:p>
          <a:p>
            <a:pPr eaLnBrk="1" hangingPunct="1"/>
            <a:r>
              <a:rPr lang="en-US"/>
              <a:t>	                    as season progresses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title" idx="4294967295"/>
          </p:nvPr>
        </p:nvSpPr>
        <p:spPr>
          <a:xfrm>
            <a:off x="762000" y="838200"/>
            <a:ext cx="7772400" cy="1143000"/>
          </a:xfrm>
        </p:spPr>
        <p:txBody>
          <a:bodyPr/>
          <a:lstStyle/>
          <a:p>
            <a:pPr eaLnBrk="1" hangingPunct="1"/>
            <a:r>
              <a:rPr lang="en-US" smtClean="0"/>
              <a:t>Population dynamics of Alexandrium spp.</a:t>
            </a:r>
          </a:p>
        </p:txBody>
      </p:sp>
      <p:pic>
        <p:nvPicPr>
          <p:cNvPr id="8195" name="Picture 4" descr="Pop_Dynam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303213"/>
            <a:ext cx="70897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idx="4294967295"/>
          </p:nvPr>
        </p:nvSpPr>
        <p:spPr>
          <a:xfrm>
            <a:off x="0" y="-304800"/>
            <a:ext cx="9144000" cy="1371600"/>
          </a:xfrm>
        </p:spPr>
        <p:txBody>
          <a:bodyPr/>
          <a:lstStyle/>
          <a:p>
            <a:pPr eaLnBrk="1" hangingPunct="1">
              <a:defRPr/>
            </a:pPr>
            <a:r>
              <a:rPr lang="en-US" sz="3600" smtClean="0">
                <a:effectLst>
                  <a:outerShdw blurRad="38100" dist="38100" dir="2700000" algn="tl">
                    <a:srgbClr val="000000"/>
                  </a:outerShdw>
                </a:effectLst>
              </a:rPr>
              <a:t>Germination, Growth, ‘Mortality’, Nut. Limit.</a:t>
            </a:r>
          </a:p>
        </p:txBody>
      </p:sp>
      <p:pic>
        <p:nvPicPr>
          <p:cNvPr id="290819" name="cell98_a7_new.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95475" y="852488"/>
            <a:ext cx="535305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908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290819"/>
                </p:tgtEl>
              </p:cMediaNode>
            </p:video>
            <p:seq concurrent="1" nextAc="seek">
              <p:cTn id="8" restart="whenNotActive" fill="hold" evtFilter="cancelBubble" nodeType="interactiveSeq">
                <p:stCondLst>
                  <p:cond evt="onClick" delay="0">
                    <p:tgtEl>
                      <p:spTgt spid="2908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0819"/>
                                        </p:tgtEl>
                                      </p:cBhvr>
                                    </p:cmd>
                                  </p:childTnLst>
                                </p:cTn>
                              </p:par>
                            </p:childTnLst>
                          </p:cTn>
                        </p:par>
                      </p:childTnLst>
                    </p:cTn>
                  </p:par>
                </p:childTnLst>
              </p:cTn>
              <p:nextCondLst>
                <p:cond evt="onClick" delay="0">
                  <p:tgtEl>
                    <p:spTgt spid="29081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6470</TotalTime>
  <Words>1620</Words>
  <Application>Microsoft Office PowerPoint</Application>
  <PresentationFormat>On-screen Show (4:3)</PresentationFormat>
  <Paragraphs>346</Paragraphs>
  <Slides>51</Slides>
  <Notes>45</Notes>
  <HiddenSlides>0</HiddenSlides>
  <MMClips>3</MMClips>
  <ScaleCrop>false</ScaleCrop>
  <HeadingPairs>
    <vt:vector size="6" baseType="variant">
      <vt:variant>
        <vt:lpstr>Theme</vt:lpstr>
      </vt:variant>
      <vt:variant>
        <vt:i4>5</vt:i4>
      </vt:variant>
      <vt:variant>
        <vt:lpstr>Embedded OLE Servers</vt:lpstr>
      </vt:variant>
      <vt:variant>
        <vt:i4>3</vt:i4>
      </vt:variant>
      <vt:variant>
        <vt:lpstr>Slide Titles</vt:lpstr>
      </vt:variant>
      <vt:variant>
        <vt:i4>51</vt:i4>
      </vt:variant>
    </vt:vector>
  </HeadingPairs>
  <TitlesOfParts>
    <vt:vector size="59" baseType="lpstr">
      <vt:lpstr>Default Design</vt:lpstr>
      <vt:lpstr>4_Default Design</vt:lpstr>
      <vt:lpstr>1_Default Design</vt:lpstr>
      <vt:lpstr>1_Office Theme</vt:lpstr>
      <vt:lpstr>3_Default Design</vt:lpstr>
      <vt:lpstr>Document</vt:lpstr>
      <vt:lpstr>Equation</vt:lpstr>
      <vt:lpstr>Bitmap Image</vt:lpstr>
      <vt:lpstr>Modeling Blooms of Alexandrium fundyense  in the Gulf of Maine: From Climatology to Forecasting</vt:lpstr>
      <vt:lpstr>Alexandrium fundyense</vt:lpstr>
      <vt:lpstr>PowerPoint Presentation</vt:lpstr>
      <vt:lpstr>Life Cycle of Alexandrium </vt:lpstr>
      <vt:lpstr>Chapter 1.  ECOHAB-GOM 1997-2001 The mean seasonal cycle</vt:lpstr>
      <vt:lpstr>Benthic cyst distribution</vt:lpstr>
      <vt:lpstr>ECOHAB-GOM Observations</vt:lpstr>
      <vt:lpstr>Population dynamics of Alexandrium spp.</vt:lpstr>
      <vt:lpstr>Germination, Growth, ‘Mortality’, Nut. Limit.</vt:lpstr>
      <vt:lpstr>A conceptual model for the large scale seasonal variability of A. fundyense in the Gulf of Maine</vt:lpstr>
      <vt:lpstr>Chapter 2.  MERHAB/COHH/GOMTOX 2005 bloom and a regime shift</vt:lpstr>
      <vt:lpstr>The 2005 bloom</vt:lpstr>
      <vt:lpstr>R/V Oceanus Voyage 412, May 2005</vt:lpstr>
      <vt:lpstr>A. fundyense concentrations </vt:lpstr>
      <vt:lpstr>Hypotheses</vt:lpstr>
      <vt:lpstr>Interannual variability in cyst population</vt:lpstr>
      <vt:lpstr>PowerPoint Presentation</vt:lpstr>
      <vt:lpstr>Theses</vt:lpstr>
      <vt:lpstr>H1: Interannual variations in bloom severity result from fluctuations in cyst abundance</vt:lpstr>
      <vt:lpstr>Cyst abundance and toxicity  2005-2009: r=-0.93</vt:lpstr>
      <vt:lpstr>Why did the 2010 bloom not materialize?</vt:lpstr>
      <vt:lpstr>Why was the 2010 forecast wrong?</vt:lpstr>
      <vt:lpstr>Chapter 3.  MERHAB/COHH/PCMHAB Transition to operations and ESP detection</vt:lpstr>
      <vt:lpstr>Ensemble Forecasting</vt:lpstr>
      <vt:lpstr>PowerPoint Presentation</vt:lpstr>
      <vt:lpstr>2017 Hindcast/Nowcast / Forecast https://products.coastalscience.noaa.gov/hab/gomforecast.aspx</vt:lpstr>
      <vt:lpstr>Stakeholder Communication Network</vt:lpstr>
      <vt:lpstr>Environmental Sample Processor (C. Scholin)</vt:lpstr>
      <vt:lpstr>PowerPoint Presentation</vt:lpstr>
      <vt:lpstr>2015 Forecast  and  ESP Observations</vt:lpstr>
      <vt:lpstr>PowerPoint Presentation</vt:lpstr>
      <vt:lpstr>Example criteria</vt:lpstr>
      <vt:lpstr>Estimating shellfish toxicity from ESP data</vt:lpstr>
      <vt:lpstr>PowerPoint Presentation</vt:lpstr>
      <vt:lpstr>Looking forward</vt:lpstr>
      <vt:lpstr>Toward ecological forecasting in the ocean: a cautionary tale from the physical climate system</vt:lpstr>
      <vt:lpstr>Regime shifts can change the underlying dynamics</vt:lpstr>
      <vt:lpstr>Changing dynamics can lead to variations in predictability </vt:lpstr>
      <vt:lpstr>Gulf of Maine HAB index from PSP monitoring stations</vt:lpstr>
      <vt:lpstr>End</vt:lpstr>
      <vt:lpstr>Extras</vt:lpstr>
      <vt:lpstr>ESP Deployments 2017</vt:lpstr>
      <vt:lpstr>PowerPoint Presentation</vt:lpstr>
      <vt:lpstr>Alexandrium Population Dynamics Model</vt:lpstr>
      <vt:lpstr>Multiply nested circulation models </vt:lpstr>
      <vt:lpstr>PowerPoint Presentation</vt:lpstr>
      <vt:lpstr>Quantitative skill evaluation: regional hindcast simulations</vt:lpstr>
      <vt:lpstr>Maximum Likelihood Estimation</vt:lpstr>
      <vt:lpstr>PowerPoint Presentation</vt:lpstr>
      <vt:lpstr>MLE assessment of nutrient  dependence</vt:lpstr>
      <vt:lpstr>Nutrient Dependence and/or Mortality?</vt:lpstr>
    </vt:vector>
  </TitlesOfParts>
  <Company>usgs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Alexandrium spp. Blooms in the Gulf of Maine</dc:title>
  <dc:creator>Valued Sony Customer</dc:creator>
  <cp:lastModifiedBy>Dennis</cp:lastModifiedBy>
  <cp:revision>184</cp:revision>
  <cp:lastPrinted>2013-03-03T12:47:50Z</cp:lastPrinted>
  <dcterms:created xsi:type="dcterms:W3CDTF">2000-11-21T17:23:12Z</dcterms:created>
  <dcterms:modified xsi:type="dcterms:W3CDTF">2018-02-21T20:10:40Z</dcterms:modified>
</cp:coreProperties>
</file>