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703" r:id="rId3"/>
    <p:sldMasterId id="2147483717" r:id="rId4"/>
  </p:sldMasterIdLst>
  <p:notesMasterIdLst>
    <p:notesMasterId r:id="rId33"/>
  </p:notesMasterIdLst>
  <p:handoutMasterIdLst>
    <p:handoutMasterId r:id="rId34"/>
  </p:handoutMasterIdLst>
  <p:sldIdLst>
    <p:sldId id="486" r:id="rId5"/>
    <p:sldId id="500" r:id="rId6"/>
    <p:sldId id="502" r:id="rId7"/>
    <p:sldId id="487" r:id="rId8"/>
    <p:sldId id="488" r:id="rId9"/>
    <p:sldId id="489" r:id="rId10"/>
    <p:sldId id="474" r:id="rId11"/>
    <p:sldId id="350" r:id="rId12"/>
    <p:sldId id="494" r:id="rId13"/>
    <p:sldId id="331" r:id="rId14"/>
    <p:sldId id="257" r:id="rId15"/>
    <p:sldId id="388" r:id="rId16"/>
    <p:sldId id="389" r:id="rId17"/>
    <p:sldId id="390" r:id="rId18"/>
    <p:sldId id="364" r:id="rId19"/>
    <p:sldId id="432" r:id="rId20"/>
    <p:sldId id="428" r:id="rId21"/>
    <p:sldId id="491" r:id="rId22"/>
    <p:sldId id="492" r:id="rId23"/>
    <p:sldId id="459" r:id="rId24"/>
    <p:sldId id="497" r:id="rId25"/>
    <p:sldId id="431" r:id="rId26"/>
    <p:sldId id="499" r:id="rId27"/>
    <p:sldId id="498" r:id="rId28"/>
    <p:sldId id="496" r:id="rId29"/>
    <p:sldId id="501" r:id="rId30"/>
    <p:sldId id="504" r:id="rId31"/>
    <p:sldId id="493" r:id="rId32"/>
  </p:sldIdLst>
  <p:sldSz cx="9144000" cy="6858000" type="screen4x3"/>
  <p:notesSz cx="6985000" cy="9283700"/>
  <p:defaultTextStyle>
    <a:defPPr>
      <a:defRPr lang="en-US"/>
    </a:defPPr>
    <a:lvl1pPr algn="l" rtl="0" fontAlgn="base">
      <a:spcBef>
        <a:spcPct val="0"/>
      </a:spcBef>
      <a:spcAft>
        <a:spcPct val="0"/>
      </a:spcAft>
      <a:defRPr sz="2800" kern="1200">
        <a:solidFill>
          <a:schemeClr val="tx1"/>
        </a:solidFill>
        <a:latin typeface="Times New Roman" pitchFamily="64" charset="0"/>
        <a:ea typeface="+mn-ea"/>
        <a:cs typeface="+mn-cs"/>
      </a:defRPr>
    </a:lvl1pPr>
    <a:lvl2pPr marL="457200" algn="l" rtl="0" fontAlgn="base">
      <a:spcBef>
        <a:spcPct val="0"/>
      </a:spcBef>
      <a:spcAft>
        <a:spcPct val="0"/>
      </a:spcAft>
      <a:defRPr sz="2800" kern="1200">
        <a:solidFill>
          <a:schemeClr val="tx1"/>
        </a:solidFill>
        <a:latin typeface="Times New Roman" pitchFamily="64" charset="0"/>
        <a:ea typeface="+mn-ea"/>
        <a:cs typeface="+mn-cs"/>
      </a:defRPr>
    </a:lvl2pPr>
    <a:lvl3pPr marL="914400" algn="l" rtl="0" fontAlgn="base">
      <a:spcBef>
        <a:spcPct val="0"/>
      </a:spcBef>
      <a:spcAft>
        <a:spcPct val="0"/>
      </a:spcAft>
      <a:defRPr sz="2800" kern="1200">
        <a:solidFill>
          <a:schemeClr val="tx1"/>
        </a:solidFill>
        <a:latin typeface="Times New Roman" pitchFamily="64" charset="0"/>
        <a:ea typeface="+mn-ea"/>
        <a:cs typeface="+mn-cs"/>
      </a:defRPr>
    </a:lvl3pPr>
    <a:lvl4pPr marL="1371600" algn="l" rtl="0" fontAlgn="base">
      <a:spcBef>
        <a:spcPct val="0"/>
      </a:spcBef>
      <a:spcAft>
        <a:spcPct val="0"/>
      </a:spcAft>
      <a:defRPr sz="2800" kern="1200">
        <a:solidFill>
          <a:schemeClr val="tx1"/>
        </a:solidFill>
        <a:latin typeface="Times New Roman" pitchFamily="64" charset="0"/>
        <a:ea typeface="+mn-ea"/>
        <a:cs typeface="+mn-cs"/>
      </a:defRPr>
    </a:lvl4pPr>
    <a:lvl5pPr marL="1828800" algn="l" rtl="0" fontAlgn="base">
      <a:spcBef>
        <a:spcPct val="0"/>
      </a:spcBef>
      <a:spcAft>
        <a:spcPct val="0"/>
      </a:spcAft>
      <a:defRPr sz="2800" kern="1200">
        <a:solidFill>
          <a:schemeClr val="tx1"/>
        </a:solidFill>
        <a:latin typeface="Times New Roman" pitchFamily="64" charset="0"/>
        <a:ea typeface="+mn-ea"/>
        <a:cs typeface="+mn-cs"/>
      </a:defRPr>
    </a:lvl5pPr>
    <a:lvl6pPr marL="2286000" algn="l" defTabSz="914400" rtl="0" eaLnBrk="1" latinLnBrk="0" hangingPunct="1">
      <a:defRPr sz="2800" kern="1200">
        <a:solidFill>
          <a:schemeClr val="tx1"/>
        </a:solidFill>
        <a:latin typeface="Times New Roman" pitchFamily="64" charset="0"/>
        <a:ea typeface="+mn-ea"/>
        <a:cs typeface="+mn-cs"/>
      </a:defRPr>
    </a:lvl6pPr>
    <a:lvl7pPr marL="2743200" algn="l" defTabSz="914400" rtl="0" eaLnBrk="1" latinLnBrk="0" hangingPunct="1">
      <a:defRPr sz="2800" kern="1200">
        <a:solidFill>
          <a:schemeClr val="tx1"/>
        </a:solidFill>
        <a:latin typeface="Times New Roman" pitchFamily="64" charset="0"/>
        <a:ea typeface="+mn-ea"/>
        <a:cs typeface="+mn-cs"/>
      </a:defRPr>
    </a:lvl7pPr>
    <a:lvl8pPr marL="3200400" algn="l" defTabSz="914400" rtl="0" eaLnBrk="1" latinLnBrk="0" hangingPunct="1">
      <a:defRPr sz="2800" kern="1200">
        <a:solidFill>
          <a:schemeClr val="tx1"/>
        </a:solidFill>
        <a:latin typeface="Times New Roman" pitchFamily="64" charset="0"/>
        <a:ea typeface="+mn-ea"/>
        <a:cs typeface="+mn-cs"/>
      </a:defRPr>
    </a:lvl8pPr>
    <a:lvl9pPr marL="3657600" algn="l" defTabSz="914400" rtl="0" eaLnBrk="1" latinLnBrk="0" hangingPunct="1">
      <a:defRPr sz="2800" kern="1200">
        <a:solidFill>
          <a:schemeClr val="tx1"/>
        </a:solidFill>
        <a:latin typeface="Times New Roman" pitchFamily="6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82" autoAdjust="0"/>
  </p:normalViewPr>
  <p:slideViewPr>
    <p:cSldViewPr>
      <p:cViewPr>
        <p:scale>
          <a:sx n="60" d="100"/>
          <a:sy n="60" d="100"/>
        </p:scale>
        <p:origin x="-1164" y="-72"/>
      </p:cViewPr>
      <p:guideLst>
        <p:guide orient="horz" pos="2160"/>
        <p:guide pos="2880"/>
      </p:guideLst>
    </p:cSldViewPr>
  </p:slideViewPr>
  <p:outlineViewPr>
    <p:cViewPr>
      <p:scale>
        <a:sx n="33" d="100"/>
        <a:sy n="33" d="100"/>
      </p:scale>
      <p:origin x="0" y="166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sz="quarter"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ChangeArrowheads="1"/>
          </p:cNvSpPr>
          <p:nvPr>
            <p:ph type="ftr" sz="quarter" idx="2"/>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51205" name="Rectangle 5"/>
          <p:cNvSpPr>
            <a:spLocks noGrp="1" noChangeArrowheads="1"/>
          </p:cNvSpPr>
          <p:nvPr>
            <p:ph type="sldNum" sz="quarter" idx="3"/>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9DCF2EAD-EAA1-4513-8116-36006C4AAF44}" type="slidenum">
              <a:rPr lang="en-US"/>
              <a:pPr>
                <a:defRPr/>
              </a:pPr>
              <a:t>‹#›</a:t>
            </a:fld>
            <a:endParaRPr lang="en-US"/>
          </a:p>
        </p:txBody>
      </p:sp>
    </p:spTree>
    <p:extLst>
      <p:ext uri="{BB962C8B-B14F-4D97-AF65-F5344CB8AC3E}">
        <p14:creationId xmlns:p14="http://schemas.microsoft.com/office/powerpoint/2010/main" val="171053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31334" y="4409758"/>
            <a:ext cx="5122333" cy="417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CA6D7496-2B4C-4777-909D-445E50094132}" type="slidenum">
              <a:rPr lang="en-US"/>
              <a:pPr>
                <a:defRPr/>
              </a:pPr>
              <a:t>‹#›</a:t>
            </a:fld>
            <a:endParaRPr lang="en-US"/>
          </a:p>
        </p:txBody>
      </p:sp>
    </p:spTree>
    <p:extLst>
      <p:ext uri="{BB962C8B-B14F-4D97-AF65-F5344CB8AC3E}">
        <p14:creationId xmlns:p14="http://schemas.microsoft.com/office/powerpoint/2010/main" val="235655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30FD3-A9D9-4044-AC85-E4F761941F21}" type="slidenum">
              <a:rPr lang="en-US" altLang="en-US" smtClean="0"/>
              <a:pPr/>
              <a:t>1</a:t>
            </a:fld>
            <a:endParaRPr lang="en-US" altLang="en-US"/>
          </a:p>
        </p:txBody>
      </p:sp>
    </p:spTree>
    <p:extLst>
      <p:ext uri="{BB962C8B-B14F-4D97-AF65-F5344CB8AC3E}">
        <p14:creationId xmlns:p14="http://schemas.microsoft.com/office/powerpoint/2010/main" val="616316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07B6AB05-B1BE-4132-BB9B-1F3C94691CDB}" type="slidenum">
              <a:rPr lang="en-US" sz="1200"/>
              <a:pPr eaLnBrk="1" hangingPunct="1"/>
              <a:t>12</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5BD8583-D48B-4095-B1A8-E5EE71544925}" type="slidenum">
              <a:rPr lang="en-US" sz="1200"/>
              <a:pPr eaLnBrk="1" hangingPunct="1"/>
              <a:t>13</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55CB61C1-755D-49D8-BF1C-E0BC9DEBA35D}" type="slidenum">
              <a:rPr lang="en-US" sz="1200"/>
              <a:pPr eaLnBrk="1" hangingPunct="1"/>
              <a:t>14</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1AAEBB85-7CA1-495C-9A7B-E6AF471D2283}" type="slidenum">
              <a:rPr lang="en-US" sz="1200"/>
              <a:pPr eaLnBrk="1" hangingPunct="1"/>
              <a:t>15</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16</a:t>
            </a:fld>
            <a:endParaRPr lang="en-US"/>
          </a:p>
        </p:txBody>
      </p:sp>
    </p:spTree>
    <p:extLst>
      <p:ext uri="{BB962C8B-B14F-4D97-AF65-F5344CB8AC3E}">
        <p14:creationId xmlns:p14="http://schemas.microsoft.com/office/powerpoint/2010/main" val="3603481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8B5D099-B090-4FFC-B9C5-118EF046CB9E}" type="slidenum">
              <a:rPr lang="en-US" sz="1200"/>
              <a:pPr eaLnBrk="1" hangingPunct="1"/>
              <a:t>17</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956550" y="8817904"/>
            <a:ext cx="3026833"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8CAADFD-B387-4091-8537-921F0DCF22B7}" type="slidenum">
              <a:rPr lang="zh-CN" altLang="en-US" b="1" smtClean="0">
                <a:solidFill>
                  <a:prstClr val="black"/>
                </a:solidFill>
              </a:rPr>
              <a:pPr algn="r" eaLnBrk="1" hangingPunct="1">
                <a:spcBef>
                  <a:spcPct val="0"/>
                </a:spcBef>
              </a:pPr>
              <a:t>18</a:t>
            </a:fld>
            <a:endParaRPr lang="en-US" altLang="zh-CN" b="1" smtClean="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5283" indent="-290493" eaLnBrk="0" hangingPunct="0">
              <a:spcBef>
                <a:spcPct val="30000"/>
              </a:spcBef>
              <a:defRPr sz="1200">
                <a:solidFill>
                  <a:schemeClr val="tx1"/>
                </a:solidFill>
                <a:latin typeface="Arial" charset="0"/>
              </a:defRPr>
            </a:lvl2pPr>
            <a:lvl3pPr marL="1161974" indent="-232395" eaLnBrk="0" hangingPunct="0">
              <a:spcBef>
                <a:spcPct val="30000"/>
              </a:spcBef>
              <a:defRPr sz="1200">
                <a:solidFill>
                  <a:schemeClr val="tx1"/>
                </a:solidFill>
                <a:latin typeface="Arial" charset="0"/>
              </a:defRPr>
            </a:lvl3pPr>
            <a:lvl4pPr marL="1626763" indent="-232395" eaLnBrk="0" hangingPunct="0">
              <a:spcBef>
                <a:spcPct val="30000"/>
              </a:spcBef>
              <a:defRPr sz="1200">
                <a:solidFill>
                  <a:schemeClr val="tx1"/>
                </a:solidFill>
                <a:latin typeface="Arial" charset="0"/>
              </a:defRPr>
            </a:lvl4pPr>
            <a:lvl5pPr marL="2091553" indent="-232395" eaLnBrk="0" hangingPunct="0">
              <a:spcBef>
                <a:spcPct val="30000"/>
              </a:spcBef>
              <a:defRPr sz="1200">
                <a:solidFill>
                  <a:schemeClr val="tx1"/>
                </a:solidFill>
                <a:latin typeface="Arial" charset="0"/>
              </a:defRPr>
            </a:lvl5pPr>
            <a:lvl6pPr marL="2556342" indent="-232395" eaLnBrk="0" fontAlgn="base" hangingPunct="0">
              <a:spcBef>
                <a:spcPct val="30000"/>
              </a:spcBef>
              <a:spcAft>
                <a:spcPct val="0"/>
              </a:spcAft>
              <a:defRPr sz="1200">
                <a:solidFill>
                  <a:schemeClr val="tx1"/>
                </a:solidFill>
                <a:latin typeface="Arial" charset="0"/>
              </a:defRPr>
            </a:lvl6pPr>
            <a:lvl7pPr marL="3021132" indent="-232395" eaLnBrk="0" fontAlgn="base" hangingPunct="0">
              <a:spcBef>
                <a:spcPct val="30000"/>
              </a:spcBef>
              <a:spcAft>
                <a:spcPct val="0"/>
              </a:spcAft>
              <a:defRPr sz="1200">
                <a:solidFill>
                  <a:schemeClr val="tx1"/>
                </a:solidFill>
                <a:latin typeface="Arial" charset="0"/>
              </a:defRPr>
            </a:lvl7pPr>
            <a:lvl8pPr marL="3485921" indent="-232395" eaLnBrk="0" fontAlgn="base" hangingPunct="0">
              <a:spcBef>
                <a:spcPct val="30000"/>
              </a:spcBef>
              <a:spcAft>
                <a:spcPct val="0"/>
              </a:spcAft>
              <a:defRPr sz="1200">
                <a:solidFill>
                  <a:schemeClr val="tx1"/>
                </a:solidFill>
                <a:latin typeface="Arial" charset="0"/>
              </a:defRPr>
            </a:lvl8pPr>
            <a:lvl9pPr marL="3950711" indent="-23239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6D96A4A-2D37-45BE-B80F-22DFBDADDEF7}" type="slidenum">
              <a:rPr lang="zh-CN" altLang="en-US">
                <a:solidFill>
                  <a:prstClr val="black"/>
                </a:solidFill>
              </a:rPr>
              <a:pPr eaLnBrk="1" hangingPunct="1">
                <a:spcBef>
                  <a:spcPct val="0"/>
                </a:spcBef>
              </a:pPr>
              <a:t>19</a:t>
            </a:fld>
            <a:endParaRPr lang="en-US" altLang="zh-CN">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endParaRPr lang="en-US" smtClean="0"/>
          </a:p>
        </p:txBody>
      </p:sp>
      <p:sp>
        <p:nvSpPr>
          <p:cNvPr id="139268"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0E27F79-49C9-4FEA-A96E-D463A7297795}" type="slidenum">
              <a:rPr lang="en-US" sz="1200"/>
              <a:pPr eaLnBrk="1" hangingPunct="1"/>
              <a:t>20</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EA04DB1-059F-4669-AC2C-C9C86480F639}"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30FD3-A9D9-4044-AC85-E4F761941F21}" type="slidenum">
              <a:rPr lang="en-US" altLang="en-US" smtClean="0"/>
              <a:pPr/>
              <a:t>3</a:t>
            </a:fld>
            <a:endParaRPr lang="en-US" altLang="en-US"/>
          </a:p>
        </p:txBody>
      </p:sp>
    </p:spTree>
    <p:extLst>
      <p:ext uri="{BB962C8B-B14F-4D97-AF65-F5344CB8AC3E}">
        <p14:creationId xmlns:p14="http://schemas.microsoft.com/office/powerpoint/2010/main" val="616316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CB4CC99-43F7-486E-AFB3-C0A567C00384}" type="slidenum">
              <a:rPr lang="en-US" sz="1200"/>
              <a:pPr eaLnBrk="1" hangingPunct="1"/>
              <a:t>22</a:t>
            </a:fld>
            <a:endParaRPr lang="en-US" sz="120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2A79847-F7BC-4FDD-8C82-9D2DF9B070D0}" type="slidenum">
              <a:rPr lang="en-US" sz="1200"/>
              <a:pPr eaLnBrk="1" hangingPunct="1"/>
              <a:t>24</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defTabSz="929579" eaLnBrk="1" hangingPunct="1">
              <a:defRPr/>
            </a:pPr>
            <a:r>
              <a:rPr lang="en-US" dirty="0" smtClean="0"/>
              <a:t>Class: 	</a:t>
            </a:r>
            <a:r>
              <a:rPr lang="en-US" dirty="0" err="1" smtClean="0"/>
              <a:t>Dinophyceae</a:t>
            </a:r>
            <a:endParaRPr lang="en-US" dirty="0" smtClean="0"/>
          </a:p>
          <a:p>
            <a:pPr defTabSz="929579" eaLnBrk="1" hangingPunct="1">
              <a:defRPr/>
            </a:pPr>
            <a:r>
              <a:rPr lang="en-US" dirty="0" smtClean="0"/>
              <a:t>Genus: 	</a:t>
            </a:r>
            <a:r>
              <a:rPr lang="en-US" dirty="0" err="1" smtClean="0"/>
              <a:t>Karenia</a:t>
            </a:r>
            <a:endParaRPr lang="en-US" dirty="0" smtClean="0"/>
          </a:p>
          <a:p>
            <a:pPr defTabSz="929579" eaLnBrk="1" hangingPunct="1">
              <a:defRPr/>
            </a:pPr>
            <a:r>
              <a:rPr lang="en-US" dirty="0" smtClean="0"/>
              <a:t>Species: 	K. brevis</a:t>
            </a:r>
          </a:p>
          <a:p>
            <a:pPr defTabSz="929579" eaLnBrk="1" hangingPunct="1">
              <a:defRPr/>
            </a:pPr>
            <a:endParaRPr lang="en-US" dirty="0" smtClean="0"/>
          </a:p>
          <a:p>
            <a:pPr defTabSz="929579" eaLnBrk="1" hangingPunct="1">
              <a:defRPr/>
            </a:pPr>
            <a:r>
              <a:rPr lang="en-US" dirty="0" smtClean="0"/>
              <a:t>Little Gasparilla Island Sept 1999</a:t>
            </a:r>
          </a:p>
          <a:p>
            <a:pPr defTabSz="929579" eaLnBrk="1" hangingPunct="1">
              <a:defRPr/>
            </a:pPr>
            <a:endParaRPr lang="en-US" dirty="0" smtClean="0"/>
          </a:p>
          <a:p>
            <a:pPr defTabSz="929579" eaLnBrk="1" hangingPunct="1">
              <a:defRPr/>
            </a:pPr>
            <a:endParaRPr lang="en-US" dirty="0" smtClean="0"/>
          </a:p>
          <a:p>
            <a:pPr defTabSz="929579" eaLnBrk="1" hangingPunct="1">
              <a:defRPr/>
            </a:pPr>
            <a:r>
              <a:rPr lang="en-US" dirty="0" smtClean="0"/>
              <a:t>Alexandrium is a species of dinoflagellate approximately 40 microns in diameter.  It produces </a:t>
            </a:r>
            <a:r>
              <a:rPr lang="en-US" dirty="0" err="1" smtClean="0"/>
              <a:t>saxitoxins</a:t>
            </a:r>
            <a:r>
              <a:rPr lang="en-US" dirty="0" smtClean="0"/>
              <a:t> which can accumulate in the tissues of filter-feeding organisms such as mussels and clams.  Blooms of Alexandrium can cause buildup of toxins within shellfish sufficient to cause Paralytic Shellfish Poisoning, which can be a serious threat to human health.  Because of this threat, shellfish beds in affected areas are monitored on a regular basis and harvesting closures occur frequently throughout the region.</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Between </a:t>
            </a:r>
            <a:r>
              <a:rPr lang="en-US" dirty="0" err="1" smtClean="0"/>
              <a:t>captiva</a:t>
            </a:r>
            <a:r>
              <a:rPr lang="en-US" dirty="0" smtClean="0"/>
              <a:t> and </a:t>
            </a:r>
            <a:r>
              <a:rPr lang="en-US" smtClean="0"/>
              <a:t>pine island</a:t>
            </a:r>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26</a:t>
            </a:fld>
            <a:endParaRPr lang="en-US"/>
          </a:p>
        </p:txBody>
      </p:sp>
    </p:spTree>
    <p:extLst>
      <p:ext uri="{BB962C8B-B14F-4D97-AF65-F5344CB8AC3E}">
        <p14:creationId xmlns:p14="http://schemas.microsoft.com/office/powerpoint/2010/main" val="2964512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2A79847-F7BC-4FDD-8C82-9D2DF9B070D0}" type="slidenum">
              <a:rPr lang="en-US" sz="1200"/>
              <a:pPr eaLnBrk="1" hangingPunct="1"/>
              <a:t>27</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defTabSz="929579" eaLnBrk="1" hangingPunct="1">
              <a:defRPr/>
            </a:pPr>
            <a:r>
              <a:rPr lang="en-US" dirty="0" smtClean="0"/>
              <a:t>Class: 	</a:t>
            </a:r>
            <a:r>
              <a:rPr lang="en-US" dirty="0" err="1" smtClean="0"/>
              <a:t>Dinophyceae</a:t>
            </a:r>
            <a:endParaRPr lang="en-US" dirty="0" smtClean="0"/>
          </a:p>
          <a:p>
            <a:pPr defTabSz="929579" eaLnBrk="1" hangingPunct="1">
              <a:defRPr/>
            </a:pPr>
            <a:r>
              <a:rPr lang="en-US" dirty="0" smtClean="0"/>
              <a:t>Genus: 	</a:t>
            </a:r>
            <a:r>
              <a:rPr lang="en-US" dirty="0" err="1" smtClean="0"/>
              <a:t>Karenia</a:t>
            </a:r>
            <a:endParaRPr lang="en-US" dirty="0" smtClean="0"/>
          </a:p>
          <a:p>
            <a:pPr defTabSz="929579" eaLnBrk="1" hangingPunct="1">
              <a:defRPr/>
            </a:pPr>
            <a:r>
              <a:rPr lang="en-US" dirty="0" smtClean="0"/>
              <a:t>Species: 	K. brevis</a:t>
            </a:r>
          </a:p>
          <a:p>
            <a:pPr defTabSz="929579" eaLnBrk="1" hangingPunct="1">
              <a:defRPr/>
            </a:pPr>
            <a:endParaRPr lang="en-US" dirty="0" smtClean="0"/>
          </a:p>
          <a:p>
            <a:pPr defTabSz="929579" eaLnBrk="1" hangingPunct="1">
              <a:defRPr/>
            </a:pPr>
            <a:r>
              <a:rPr lang="en-US" dirty="0" smtClean="0"/>
              <a:t>Little Gasparilla Island Sept 1999</a:t>
            </a:r>
          </a:p>
          <a:p>
            <a:pPr defTabSz="929579" eaLnBrk="1" hangingPunct="1">
              <a:defRPr/>
            </a:pPr>
            <a:endParaRPr lang="en-US" dirty="0" smtClean="0"/>
          </a:p>
          <a:p>
            <a:pPr defTabSz="929579" eaLnBrk="1" hangingPunct="1">
              <a:defRPr/>
            </a:pPr>
            <a:endParaRPr lang="en-US" dirty="0" smtClean="0"/>
          </a:p>
          <a:p>
            <a:pPr defTabSz="929579" eaLnBrk="1" hangingPunct="1">
              <a:defRPr/>
            </a:pPr>
            <a:r>
              <a:rPr lang="en-US" dirty="0" smtClean="0"/>
              <a:t>Alexandrium is a species of dinoflagellate approximately 40 microns in diameter.  It produces </a:t>
            </a:r>
            <a:r>
              <a:rPr lang="en-US" dirty="0" err="1" smtClean="0"/>
              <a:t>saxitoxins</a:t>
            </a:r>
            <a:r>
              <a:rPr lang="en-US" dirty="0" smtClean="0"/>
              <a:t> which can accumulate in the tissues of filter-feeding organisms such as mussels and clams.  Blooms of Alexandrium can cause buildup of toxins within shellfish sufficient to cause Paralytic Shellfish Poisoning, which can be a serious threat to human health.  Because of this threat, shellfish beds in affected areas are monitored on a regular basis and harvesting closures occur frequently throughout the region.</a:t>
            </a:r>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28</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798" indent="-282615" eaLnBrk="0" hangingPunct="0">
              <a:defRPr>
                <a:solidFill>
                  <a:schemeClr val="tx1"/>
                </a:solidFill>
                <a:latin typeface="Arial" charset="0"/>
              </a:defRPr>
            </a:lvl2pPr>
            <a:lvl3pPr marL="1130459" indent="-226092" eaLnBrk="0" hangingPunct="0">
              <a:defRPr>
                <a:solidFill>
                  <a:schemeClr val="tx1"/>
                </a:solidFill>
                <a:latin typeface="Arial" charset="0"/>
              </a:defRPr>
            </a:lvl3pPr>
            <a:lvl4pPr marL="1582644" indent="-226092" eaLnBrk="0" hangingPunct="0">
              <a:defRPr>
                <a:solidFill>
                  <a:schemeClr val="tx1"/>
                </a:solidFill>
                <a:latin typeface="Arial" charset="0"/>
              </a:defRPr>
            </a:lvl4pPr>
            <a:lvl5pPr marL="2034827" indent="-226092" eaLnBrk="0" hangingPunct="0">
              <a:defRPr>
                <a:solidFill>
                  <a:schemeClr val="tx1"/>
                </a:solidFill>
                <a:latin typeface="Arial" charset="0"/>
              </a:defRPr>
            </a:lvl5pPr>
            <a:lvl6pPr marL="2487011" indent="-226092" eaLnBrk="0" fontAlgn="base" hangingPunct="0">
              <a:spcBef>
                <a:spcPct val="0"/>
              </a:spcBef>
              <a:spcAft>
                <a:spcPct val="0"/>
              </a:spcAft>
              <a:defRPr>
                <a:solidFill>
                  <a:schemeClr val="tx1"/>
                </a:solidFill>
                <a:latin typeface="Arial" charset="0"/>
              </a:defRPr>
            </a:lvl6pPr>
            <a:lvl7pPr marL="2939195" indent="-226092" eaLnBrk="0" fontAlgn="base" hangingPunct="0">
              <a:spcBef>
                <a:spcPct val="0"/>
              </a:spcBef>
              <a:spcAft>
                <a:spcPct val="0"/>
              </a:spcAft>
              <a:defRPr>
                <a:solidFill>
                  <a:schemeClr val="tx1"/>
                </a:solidFill>
                <a:latin typeface="Arial" charset="0"/>
              </a:defRPr>
            </a:lvl7pPr>
            <a:lvl8pPr marL="3391379" indent="-226092" eaLnBrk="0" fontAlgn="base" hangingPunct="0">
              <a:spcBef>
                <a:spcPct val="0"/>
              </a:spcBef>
              <a:spcAft>
                <a:spcPct val="0"/>
              </a:spcAft>
              <a:defRPr>
                <a:solidFill>
                  <a:schemeClr val="tx1"/>
                </a:solidFill>
                <a:latin typeface="Arial" charset="0"/>
              </a:defRPr>
            </a:lvl8pPr>
            <a:lvl9pPr marL="3843562" indent="-226092" eaLnBrk="0" fontAlgn="base" hangingPunct="0">
              <a:spcBef>
                <a:spcPct val="0"/>
              </a:spcBef>
              <a:spcAft>
                <a:spcPct val="0"/>
              </a:spcAft>
              <a:defRPr>
                <a:solidFill>
                  <a:schemeClr val="tx1"/>
                </a:solidFill>
                <a:latin typeface="Arial" charset="0"/>
              </a:defRPr>
            </a:lvl9pPr>
          </a:lstStyle>
          <a:p>
            <a:pPr eaLnBrk="1" hangingPunct="1"/>
            <a:fld id="{5DBF225F-E2EE-4511-9E44-F3F8462DB3EF}" type="slidenum">
              <a:rPr lang="en-US" smtClean="0">
                <a:solidFill>
                  <a:prstClr val="black"/>
                </a:solidFill>
              </a:rPr>
              <a:pPr eaLnBrk="1" hangingPunct="1"/>
              <a:t>4</a:t>
            </a:fld>
            <a:endParaRPr lang="en-US" smtClean="0">
              <a:solidFill>
                <a:prstClr val="black"/>
              </a:solidFill>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dirty="0" smtClean="0"/>
          </a:p>
          <a:p>
            <a:pPr eaLnBrk="1" hangingPunct="1">
              <a:spcBef>
                <a:spcPct val="0"/>
              </a:spcBef>
            </a:pPr>
            <a:r>
              <a:rPr lang="en-US" dirty="0" smtClean="0"/>
              <a:t>CO2 is a greenhouse gas – a good thing – without it the earth’s </a:t>
            </a:r>
            <a:r>
              <a:rPr lang="en-US" dirty="0" err="1" smtClean="0"/>
              <a:t>sfc</a:t>
            </a:r>
            <a:r>
              <a:rPr lang="en-US" dirty="0" smtClean="0"/>
              <a:t> temp would be 30C colder</a:t>
            </a:r>
          </a:p>
          <a:p>
            <a:pPr eaLnBrk="1" hangingPunct="1">
              <a:spcBef>
                <a:spcPct val="0"/>
              </a:spcBef>
            </a:pPr>
            <a:endParaRPr lang="en-US" dirty="0" smtClean="0"/>
          </a:p>
          <a:p>
            <a:pPr eaLnBrk="1" hangingPunct="1">
              <a:spcBef>
                <a:spcPct val="0"/>
              </a:spcBef>
            </a:pPr>
            <a:r>
              <a:rPr lang="en-US" dirty="0" smtClean="0"/>
              <a:t>How do phytoplankton affect CO2 in the atmosphere?  The biological pump.</a:t>
            </a:r>
          </a:p>
          <a:p>
            <a:pPr eaLnBrk="1" hangingPunct="1">
              <a:spcBef>
                <a:spcPct val="0"/>
              </a:spcBef>
            </a:pPr>
            <a:endParaRPr lang="en-US" dirty="0" smtClean="0"/>
          </a:p>
          <a:p>
            <a:pPr eaLnBrk="1" hangingPunct="1">
              <a:spcBef>
                <a:spcPct val="0"/>
              </a:spcBef>
            </a:pPr>
            <a:r>
              <a:rPr lang="en-US" dirty="0" smtClean="0"/>
              <a:t>The biological pump is strong: without it, 2X pCO2, no polar ice caps, sea level 100m higher.</a:t>
            </a:r>
          </a:p>
          <a:p>
            <a:pPr eaLnBrk="1" hangingPunct="1">
              <a:spcBef>
                <a:spcPct val="0"/>
              </a:spcBef>
            </a:pPr>
            <a:endParaRPr lang="en-US" dirty="0" smtClean="0"/>
          </a:p>
          <a:p>
            <a:pPr eaLnBrk="1" hangingPunct="1">
              <a:spcBef>
                <a:spcPct val="0"/>
              </a:spcBef>
            </a:pPr>
            <a:r>
              <a:rPr lang="en-US" dirty="0" smtClean="0"/>
              <a:t>Industrial revolution, CO2 release, 1/3 </a:t>
            </a:r>
            <a:r>
              <a:rPr lang="en-US" dirty="0" err="1" smtClean="0"/>
              <a:t>atm</a:t>
            </a:r>
            <a:r>
              <a:rPr lang="en-US" dirty="0" smtClean="0"/>
              <a:t>, 1/3 land, 1/3 ocean.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798" indent="-282615" eaLnBrk="0" hangingPunct="0">
              <a:defRPr>
                <a:solidFill>
                  <a:schemeClr val="tx1"/>
                </a:solidFill>
                <a:latin typeface="Arial" charset="0"/>
              </a:defRPr>
            </a:lvl2pPr>
            <a:lvl3pPr marL="1130459" indent="-226092" eaLnBrk="0" hangingPunct="0">
              <a:defRPr>
                <a:solidFill>
                  <a:schemeClr val="tx1"/>
                </a:solidFill>
                <a:latin typeface="Arial" charset="0"/>
              </a:defRPr>
            </a:lvl3pPr>
            <a:lvl4pPr marL="1582644" indent="-226092" eaLnBrk="0" hangingPunct="0">
              <a:defRPr>
                <a:solidFill>
                  <a:schemeClr val="tx1"/>
                </a:solidFill>
                <a:latin typeface="Arial" charset="0"/>
              </a:defRPr>
            </a:lvl4pPr>
            <a:lvl5pPr marL="2034827" indent="-226092" eaLnBrk="0" hangingPunct="0">
              <a:defRPr>
                <a:solidFill>
                  <a:schemeClr val="tx1"/>
                </a:solidFill>
                <a:latin typeface="Arial" charset="0"/>
              </a:defRPr>
            </a:lvl5pPr>
            <a:lvl6pPr marL="2487011" indent="-226092" eaLnBrk="0" fontAlgn="base" hangingPunct="0">
              <a:spcBef>
                <a:spcPct val="0"/>
              </a:spcBef>
              <a:spcAft>
                <a:spcPct val="0"/>
              </a:spcAft>
              <a:defRPr>
                <a:solidFill>
                  <a:schemeClr val="tx1"/>
                </a:solidFill>
                <a:latin typeface="Arial" charset="0"/>
              </a:defRPr>
            </a:lvl6pPr>
            <a:lvl7pPr marL="2939195" indent="-226092" eaLnBrk="0" fontAlgn="base" hangingPunct="0">
              <a:spcBef>
                <a:spcPct val="0"/>
              </a:spcBef>
              <a:spcAft>
                <a:spcPct val="0"/>
              </a:spcAft>
              <a:defRPr>
                <a:solidFill>
                  <a:schemeClr val="tx1"/>
                </a:solidFill>
                <a:latin typeface="Arial" charset="0"/>
              </a:defRPr>
            </a:lvl7pPr>
            <a:lvl8pPr marL="3391379" indent="-226092" eaLnBrk="0" fontAlgn="base" hangingPunct="0">
              <a:spcBef>
                <a:spcPct val="0"/>
              </a:spcBef>
              <a:spcAft>
                <a:spcPct val="0"/>
              </a:spcAft>
              <a:defRPr>
                <a:solidFill>
                  <a:schemeClr val="tx1"/>
                </a:solidFill>
                <a:latin typeface="Arial" charset="0"/>
              </a:defRPr>
            </a:lvl8pPr>
            <a:lvl9pPr marL="3843562" indent="-226092" eaLnBrk="0" fontAlgn="base" hangingPunct="0">
              <a:spcBef>
                <a:spcPct val="0"/>
              </a:spcBef>
              <a:spcAft>
                <a:spcPct val="0"/>
              </a:spcAft>
              <a:defRPr>
                <a:solidFill>
                  <a:schemeClr val="tx1"/>
                </a:solidFill>
                <a:latin typeface="Arial" charset="0"/>
              </a:defRPr>
            </a:lvl9pPr>
          </a:lstStyle>
          <a:p>
            <a:pPr eaLnBrk="1" hangingPunct="1"/>
            <a:fld id="{0949B9EC-77A2-4033-8870-562BBFEF2244}" type="slidenum">
              <a:rPr lang="en-US" smtClean="0">
                <a:solidFill>
                  <a:prstClr val="black"/>
                </a:solidFill>
              </a:rPr>
              <a:pPr eaLnBrk="1" hangingPunct="1"/>
              <a:t>5</a:t>
            </a:fld>
            <a:endParaRPr lang="en-US" smtClean="0">
              <a:solidFill>
                <a:prstClr val="black"/>
              </a:solidFill>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2A79847-F7BC-4FDD-8C82-9D2DF9B070D0}" type="slidenum">
              <a:rPr lang="en-US" sz="1200"/>
              <a:pPr eaLnBrk="1" hangingPunct="1"/>
              <a:t>7</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defTabSz="929579" eaLnBrk="1" hangingPunct="1">
              <a:defRPr/>
            </a:pPr>
            <a:r>
              <a:rPr lang="en-US" dirty="0" smtClean="0"/>
              <a:t>Class: 	</a:t>
            </a:r>
            <a:r>
              <a:rPr lang="en-US" dirty="0" err="1" smtClean="0"/>
              <a:t>Dinophyceae</a:t>
            </a:r>
            <a:endParaRPr lang="en-US" dirty="0" smtClean="0"/>
          </a:p>
          <a:p>
            <a:pPr defTabSz="929579" eaLnBrk="1" hangingPunct="1">
              <a:defRPr/>
            </a:pPr>
            <a:r>
              <a:rPr lang="en-US" dirty="0" smtClean="0"/>
              <a:t>Genus: 	</a:t>
            </a:r>
            <a:r>
              <a:rPr lang="en-US" dirty="0" err="1" smtClean="0"/>
              <a:t>Karenia</a:t>
            </a:r>
            <a:endParaRPr lang="en-US" dirty="0" smtClean="0"/>
          </a:p>
          <a:p>
            <a:pPr defTabSz="929579" eaLnBrk="1" hangingPunct="1">
              <a:defRPr/>
            </a:pPr>
            <a:r>
              <a:rPr lang="en-US" dirty="0" smtClean="0"/>
              <a:t>Species: 	K. brevis</a:t>
            </a:r>
          </a:p>
          <a:p>
            <a:pPr defTabSz="929579" eaLnBrk="1" hangingPunct="1">
              <a:defRPr/>
            </a:pPr>
            <a:endParaRPr lang="en-US" dirty="0" smtClean="0"/>
          </a:p>
          <a:p>
            <a:pPr defTabSz="929579" eaLnBrk="1" hangingPunct="1">
              <a:defRPr/>
            </a:pPr>
            <a:r>
              <a:rPr lang="en-US" dirty="0" smtClean="0"/>
              <a:t>Little Gasparilla Island Sept 1999</a:t>
            </a:r>
          </a:p>
          <a:p>
            <a:pPr defTabSz="929579" eaLnBrk="1" hangingPunct="1">
              <a:defRPr/>
            </a:pPr>
            <a:endParaRPr lang="en-US" dirty="0" smtClean="0"/>
          </a:p>
          <a:p>
            <a:pPr defTabSz="929579" eaLnBrk="1" hangingPunct="1">
              <a:defRPr/>
            </a:pPr>
            <a:endParaRPr lang="en-US" dirty="0" smtClean="0"/>
          </a:p>
          <a:p>
            <a:pPr defTabSz="929579" eaLnBrk="1" hangingPunct="1">
              <a:defRPr/>
            </a:pPr>
            <a:r>
              <a:rPr lang="en-US" dirty="0" smtClean="0"/>
              <a:t>Alexandrium is a species of dinoflagellate approximately 40 microns in diameter.  It produces </a:t>
            </a:r>
            <a:r>
              <a:rPr lang="en-US" dirty="0" err="1" smtClean="0"/>
              <a:t>saxitoxins</a:t>
            </a:r>
            <a:r>
              <a:rPr lang="en-US" dirty="0" smtClean="0"/>
              <a:t> which can accumulate in the tissues of filter-feeding organisms such as mussels and clams.  Blooms of Alexandrium can cause buildup of toxins within shellfish sufficient to cause Paralytic Shellfish Poisoning, which can be a serious threat to human health.  Because of this threat, shellfish beds in affected areas are monitored on a regular basis and harvesting closures occur frequently throughout the region.</a:t>
            </a:r>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CC66B945-C262-43A5-8CEF-921B31A671A6}" type="slidenum">
              <a:rPr lang="en-US" sz="1200"/>
              <a:pPr eaLnBrk="1" hangingPunct="1"/>
              <a:t>8</a:t>
            </a:fld>
            <a:endParaRPr 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smtClean="0"/>
              <a:t>Alexandrium has a very complex life cycle, as illustrated in this cartoon.  It can lie dormant as a resting cyst in the sediments for very long time periods, perhaps a decade or more.  Germination is regulated by a complex set of processes, including an endogenous clock and physiological responses to environmental factors such as light and temperature.  Once emerged from the sediments, the cells swim upward into the light and begin a phase of vegetative growth.  When faced with environmental stress such as nutrient limitation, the vegetative cells form gametes which then fuse into a zygote.  The zygote then encysts.</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FE00639E-F495-460A-8AB7-81FE9D6C1CBA}" type="slidenum">
              <a:rPr lang="en-US" sz="1200">
                <a:solidFill>
                  <a:prstClr val="black"/>
                </a:solidFill>
              </a:rPr>
              <a:pPr eaLnBrk="1" hangingPunct="1"/>
              <a:t>9</a:t>
            </a:fld>
            <a:endParaRPr lang="en-US" sz="1200">
              <a:solidFill>
                <a:prstClr val="black"/>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D7D0623E-015C-4494-871F-B9D909E4ADE3}" type="slidenum">
              <a:rPr lang="en-US" sz="1200"/>
              <a:pPr eaLnBrk="1" hangingPunct="1"/>
              <a:t>10</a:t>
            </a:fld>
            <a:endParaRPr 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7DD74A6E-6207-464F-8077-FF8FDE90FD04}" type="slidenum">
              <a:rPr lang="en-US" sz="1200"/>
              <a:pPr eaLnBrk="1" hangingPunct="1"/>
              <a:t>11</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dirty="0" smtClean="0"/>
              <a:t>Our approach in this modeling effort is to incorporate what is known about the population dynamics of Alexandrium into 3-d circulation models of the region.</a:t>
            </a:r>
          </a:p>
          <a:p>
            <a:pPr eaLnBrk="1" hangingPunct="1"/>
            <a:endParaRPr lang="en-US" dirty="0" smtClean="0"/>
          </a:p>
          <a:p>
            <a:pPr eaLnBrk="1" hangingPunct="1"/>
            <a:r>
              <a:rPr lang="en-US" dirty="0" smtClean="0"/>
              <a:t>Fundamental to this approach is the concept that the ecosystem in which </a:t>
            </a:r>
            <a:r>
              <a:rPr lang="en-US" dirty="0" err="1" smtClean="0"/>
              <a:t>A.f</a:t>
            </a:r>
            <a:r>
              <a:rPr lang="en-US" dirty="0" smtClean="0"/>
              <a:t>. resides is not explicitly modeled.  This is justified on the basis that, with very few exceptions, </a:t>
            </a:r>
            <a:r>
              <a:rPr lang="en-US" dirty="0" err="1" smtClean="0"/>
              <a:t>A.f</a:t>
            </a:r>
            <a:r>
              <a:rPr lang="en-US" dirty="0" smtClean="0"/>
              <a:t>. constitutes a very small fraction of the total phytoplankton species assemblage in the GOM.  As such, it does not materially affect either the ambient nutrient concentrations nor predator abundances.  Therefore these “ecosystem effects” can be parameterized through their influence on the vital rates of </a:t>
            </a:r>
            <a:r>
              <a:rPr lang="en-US" dirty="0" err="1" smtClean="0"/>
              <a:t>A.f.’s</a:t>
            </a:r>
            <a:r>
              <a:rPr lang="en-US" dirty="0" smtClean="0"/>
              <a:t> population dynamics.</a:t>
            </a:r>
          </a:p>
          <a:p>
            <a:pPr eaLnBrk="1" hangingPunct="1"/>
            <a:endParaRPr lang="en-US" dirty="0" smtClean="0"/>
          </a:p>
          <a:p>
            <a:pPr eaLnBrk="1" hangingPunct="1"/>
            <a:r>
              <a:rPr lang="en-US" dirty="0" smtClean="0"/>
              <a:t>These processes within the population dynamics are complex functions of environmental parameters, such as temperature, salinity, light and nutrients in the case of vegetative growth, and temperature, light and an endogenous clock in the case of germination. </a:t>
            </a:r>
          </a:p>
          <a:p>
            <a:pPr eaLnBrk="1" hangingPunct="1"/>
            <a:endParaRPr lang="en-US" dirty="0" smtClean="0"/>
          </a:p>
          <a:p>
            <a:pPr eaLnBrk="1" hangingPunct="1"/>
            <a:r>
              <a:rPr lang="en-US" dirty="0" smtClean="0"/>
              <a:t>All of this takes place in an complex, turbulent, three-dimensional fluid medium, some characteristics of which are evident in the sea surface temperature image on which this cartoon is </a:t>
            </a:r>
            <a:r>
              <a:rPr lang="en-US" dirty="0" err="1" smtClean="0"/>
              <a:t>overlayed</a:t>
            </a:r>
            <a:r>
              <a:rPr lang="en-US" dirty="0" smtClean="0"/>
              <a:t>.</a:t>
            </a:r>
          </a:p>
          <a:p>
            <a:pPr eaLnBrk="1" hangingPunct="1"/>
            <a:endParaRPr lang="en-US" dirty="0" smtClean="0"/>
          </a:p>
          <a:p>
            <a:pPr eaLnBrk="1" hangingPunct="1"/>
            <a:r>
              <a:rPr lang="en-US" dirty="0" smtClean="0"/>
              <a:t>What I’d like to emphasize here is that the linkage between the population dynamics of Alexandrium (or any other planktonic species for that matter) and the physical environment is twofold:  first, the rates of the population dynamics processes are influenced by environmental variables, and second, the spatial distributions of the populations themselves are constantly being stirred and rearranged the currents.  The duality of this linkage between the population dynamics and the physical environment is what makes coupled physical/biological problems in the ocean so incredibly complex.  Our hope is that the use of models will help untangle this complexity, and provide insight into what controls blooms of Alexandrium in the Gulf of Maine.</a:t>
            </a:r>
          </a:p>
          <a:p>
            <a:pPr eaLnBrk="1" hangingPunct="1"/>
            <a:endParaRPr lang="en-US" dirty="0" smtClean="0"/>
          </a:p>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pPr>
                <a:defRPr/>
              </a:pPr>
              <a:t>‹#›</a:t>
            </a:fld>
            <a:endParaRPr lang="en-US"/>
          </a:p>
        </p:txBody>
      </p:sp>
    </p:spTree>
    <p:extLst>
      <p:ext uri="{BB962C8B-B14F-4D97-AF65-F5344CB8AC3E}">
        <p14:creationId xmlns:p14="http://schemas.microsoft.com/office/powerpoint/2010/main" val="14637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pPr>
                <a:defRPr/>
              </a:pPr>
              <a:t>‹#›</a:t>
            </a:fld>
            <a:endParaRPr lang="en-US"/>
          </a:p>
        </p:txBody>
      </p:sp>
    </p:spTree>
    <p:extLst>
      <p:ext uri="{BB962C8B-B14F-4D97-AF65-F5344CB8AC3E}">
        <p14:creationId xmlns:p14="http://schemas.microsoft.com/office/powerpoint/2010/main" val="198537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pPr>
                <a:defRPr/>
              </a:pPr>
              <a:t>‹#›</a:t>
            </a:fld>
            <a:endParaRPr lang="en-US"/>
          </a:p>
        </p:txBody>
      </p:sp>
    </p:spTree>
    <p:extLst>
      <p:ext uri="{BB962C8B-B14F-4D97-AF65-F5344CB8AC3E}">
        <p14:creationId xmlns:p14="http://schemas.microsoft.com/office/powerpoint/2010/main" val="23436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pPr>
                <a:defRPr/>
              </a:pPr>
              <a:t>‹#›</a:t>
            </a:fld>
            <a:endParaRPr lang="en-US"/>
          </a:p>
        </p:txBody>
      </p:sp>
    </p:spTree>
    <p:extLst>
      <p:ext uri="{BB962C8B-B14F-4D97-AF65-F5344CB8AC3E}">
        <p14:creationId xmlns:p14="http://schemas.microsoft.com/office/powerpoint/2010/main" val="3797244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pPr>
                <a:defRPr/>
              </a:pPr>
              <a:t>‹#›</a:t>
            </a:fld>
            <a:endParaRPr lang="en-US"/>
          </a:p>
        </p:txBody>
      </p:sp>
    </p:spTree>
    <p:extLst>
      <p:ext uri="{BB962C8B-B14F-4D97-AF65-F5344CB8AC3E}">
        <p14:creationId xmlns:p14="http://schemas.microsoft.com/office/powerpoint/2010/main" val="146372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pPr>
                <a:defRPr/>
              </a:pPr>
              <a:t>‹#›</a:t>
            </a:fld>
            <a:endParaRPr lang="en-US"/>
          </a:p>
        </p:txBody>
      </p:sp>
    </p:spTree>
    <p:extLst>
      <p:ext uri="{BB962C8B-B14F-4D97-AF65-F5344CB8AC3E}">
        <p14:creationId xmlns:p14="http://schemas.microsoft.com/office/powerpoint/2010/main" val="1988479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tx1"/>
        </a:solidFill>
        <a:effectLst/>
      </p:bgPr>
    </p:bg>
    <p:spTree>
      <p:nvGrpSpPr>
        <p:cNvPr id="1" name=""/>
        <p:cNvGrpSpPr/>
        <p:nvPr/>
      </p:nvGrpSpPr>
      <p:grpSpPr>
        <a:xfrm>
          <a:off x="0" y="0"/>
          <a:ext cx="0" cy="0"/>
          <a:chOff x="0" y="0"/>
          <a:chExt cx="0" cy="0"/>
        </a:xfrm>
      </p:grpSpPr>
      <p:pic>
        <p:nvPicPr>
          <p:cNvPr id="4" name="Picture 6" descr="WHOIropelogo.png"/>
          <p:cNvPicPr>
            <a:picLocks noChangeAspect="1"/>
          </p:cNvPicPr>
          <p:nvPr/>
        </p:nvPicPr>
        <p:blipFill>
          <a:blip r:embed="rId3">
            <a:extLst>
              <a:ext uri="{28A0092B-C50C-407E-A947-70E740481C1C}">
                <a14:useLocalDpi xmlns:a14="http://schemas.microsoft.com/office/drawing/2010/main" val="0"/>
              </a:ext>
            </a:extLst>
          </a:blip>
          <a:srcRect l="20428" t="19563" b="11095"/>
          <a:stretch>
            <a:fillRect/>
          </a:stretch>
        </p:blipFill>
        <p:spPr bwMode="auto">
          <a:xfrm>
            <a:off x="-127000" y="-196850"/>
            <a:ext cx="8135938"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013325"/>
            <a:ext cx="9144000" cy="814388"/>
          </a:xfrm>
          <a:prstGeom prst="rect">
            <a:avLst/>
          </a:prstGeom>
          <a:solidFill>
            <a:srgbClr val="17365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009425" y="2980266"/>
            <a:ext cx="6705600" cy="1828800"/>
          </a:xfrm>
        </p:spPr>
        <p:txBody>
          <a:bodyPr anchor="b"/>
          <a:lstStyle>
            <a:lvl1pPr>
              <a:defRPr sz="3600" cap="all" baseline="0">
                <a:solidFill>
                  <a:srgbClr val="4980A7"/>
                </a:solidFill>
              </a:defRPr>
            </a:lvl1pPr>
          </a:lstStyle>
          <a:p>
            <a:r>
              <a:rPr lang="en-US" smtClean="0"/>
              <a:t>Click to edit Master title style</a:t>
            </a:r>
            <a:endParaRPr lang="en-US" dirty="0"/>
          </a:p>
        </p:txBody>
      </p:sp>
      <p:sp>
        <p:nvSpPr>
          <p:cNvPr id="9" name="Subtitle 8"/>
          <p:cNvSpPr>
            <a:spLocks noGrp="1"/>
          </p:cNvSpPr>
          <p:nvPr>
            <p:ph type="subTitle" idx="1"/>
          </p:nvPr>
        </p:nvSpPr>
        <p:spPr>
          <a:xfrm>
            <a:off x="2009425" y="5019925"/>
            <a:ext cx="6705600" cy="807963"/>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Tree>
    <p:extLst>
      <p:ext uri="{BB962C8B-B14F-4D97-AF65-F5344CB8AC3E}">
        <p14:creationId xmlns:p14="http://schemas.microsoft.com/office/powerpoint/2010/main" val="97189329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5BA0FF-43B6-4FE5-81CA-FC81B96172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71059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5D2501D-F2AE-45F0-8EDD-779D53A017E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4879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29CFDA2-5ECF-4F0B-841C-C21F403C66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71838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4BC3D95-37ED-4930-888E-2396BFF5B19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163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pPr>
                <a:defRPr/>
              </a:pPr>
              <a:t>‹#›</a:t>
            </a:fld>
            <a:endParaRPr lang="en-US"/>
          </a:p>
        </p:txBody>
      </p:sp>
    </p:spTree>
    <p:extLst>
      <p:ext uri="{BB962C8B-B14F-4D97-AF65-F5344CB8AC3E}">
        <p14:creationId xmlns:p14="http://schemas.microsoft.com/office/powerpoint/2010/main" val="1443654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689C7E6-A125-4639-A853-AB887A232A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920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D5B6C509-880F-4D71-8A58-3FDC094E118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62586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5CF465A-2A70-461A-ABC5-A90D47A1E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3994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6DC61B4-5F7F-4283-8410-523E4D0156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91349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D0649C5-6656-4526-A80B-1866C18E5D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495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9E8FC55-70CA-47B5-9B40-FF2282D5AE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5224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5E41B3-E25B-4F64-9B3B-76A10246DC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9286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EA65FF3-923A-4055-B5E3-76690CB50A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3474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703B6B-CBA5-4BBA-9A8C-8B23EA9A5D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885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2E480-12B7-4713-89ED-39F2DF4A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56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pPr>
                <a:defRPr/>
              </a:pPr>
              <a:t>‹#›</a:t>
            </a:fld>
            <a:endParaRPr lang="en-US"/>
          </a:p>
        </p:txBody>
      </p:sp>
    </p:spTree>
    <p:extLst>
      <p:ext uri="{BB962C8B-B14F-4D97-AF65-F5344CB8AC3E}">
        <p14:creationId xmlns:p14="http://schemas.microsoft.com/office/powerpoint/2010/main" val="1932435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CF037-E5D3-4809-B7F1-89699FB59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413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CB0A9F-4D2D-48CB-A671-A5BE5C023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876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7836C7C-3AF2-4B2E-B9D7-F1BDDFC72B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778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A13A52-A3CF-4F9E-910F-AF8AC50E0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537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9218FB-9443-4CA3-A911-C075457049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335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4B974C-E6F9-4E58-9116-DCE8F84E59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38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AB5CB3-0068-41BC-9F3D-198086BBB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144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C1D543-EFE0-4819-A460-7A60292D98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892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B7A214-B252-4A6B-8C08-F734C86FB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293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CA" noProof="0" smtClean="0"/>
          </a:p>
        </p:txBody>
      </p:sp>
    </p:spTree>
    <p:extLst>
      <p:ext uri="{BB962C8B-B14F-4D97-AF65-F5344CB8AC3E}">
        <p14:creationId xmlns:p14="http://schemas.microsoft.com/office/powerpoint/2010/main" val="90858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pPr>
                <a:defRPr/>
              </a:pPr>
              <a:t>‹#›</a:t>
            </a:fld>
            <a:endParaRPr lang="en-US"/>
          </a:p>
        </p:txBody>
      </p:sp>
    </p:spTree>
    <p:extLst>
      <p:ext uri="{BB962C8B-B14F-4D97-AF65-F5344CB8AC3E}">
        <p14:creationId xmlns:p14="http://schemas.microsoft.com/office/powerpoint/2010/main" val="4217019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29550BD-D761-47C3-90F9-0A9191649B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141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4CC35E-AD7D-4229-92AB-6103E752050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6157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D307DC-1E8E-46F2-9C07-A09D9709584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61611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24BA6-0F03-40D2-85FC-19EC2E8190A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899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1A4461-110E-4838-80F7-9222E54AA5E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13246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6D864D9-702D-4709-8F49-705C71266BA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8024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1FC3A5-AE74-4869-A937-804320D7C04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28355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FDAFB0-8F99-4B50-A450-36C149E875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615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D88F0A-E4AD-429A-9483-A175D3B35CD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43747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1881F3-AA97-48A3-BB61-3EEF0D7463F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022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pPr>
                <a:defRPr/>
              </a:pPr>
              <a:t>‹#›</a:t>
            </a:fld>
            <a:endParaRPr lang="en-US"/>
          </a:p>
        </p:txBody>
      </p:sp>
    </p:spTree>
    <p:extLst>
      <p:ext uri="{BB962C8B-B14F-4D97-AF65-F5344CB8AC3E}">
        <p14:creationId xmlns:p14="http://schemas.microsoft.com/office/powerpoint/2010/main" val="1883134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A58942-0BFF-4F59-9508-370DC9D99D4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10775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1AFD51-D88B-4CF4-99DC-0698477171C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62268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F0833F3-4422-4708-A11F-322723707A3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28421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8C8A6A-633A-4F0F-A922-1D8FE68C994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8334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pPr>
                <a:defRPr/>
              </a:pPr>
              <a:t>‹#›</a:t>
            </a:fld>
            <a:endParaRPr lang="en-US"/>
          </a:p>
        </p:txBody>
      </p:sp>
    </p:spTree>
    <p:extLst>
      <p:ext uri="{BB962C8B-B14F-4D97-AF65-F5344CB8AC3E}">
        <p14:creationId xmlns:p14="http://schemas.microsoft.com/office/powerpoint/2010/main" val="421561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pPr>
                <a:defRPr/>
              </a:pPr>
              <a:t>‹#›</a:t>
            </a:fld>
            <a:endParaRPr lang="en-US"/>
          </a:p>
        </p:txBody>
      </p:sp>
    </p:spTree>
    <p:extLst>
      <p:ext uri="{BB962C8B-B14F-4D97-AF65-F5344CB8AC3E}">
        <p14:creationId xmlns:p14="http://schemas.microsoft.com/office/powerpoint/2010/main" val="303088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pPr>
                <a:defRPr/>
              </a:pPr>
              <a:t>‹#›</a:t>
            </a:fld>
            <a:endParaRPr lang="en-US"/>
          </a:p>
        </p:txBody>
      </p:sp>
    </p:spTree>
    <p:extLst>
      <p:ext uri="{BB962C8B-B14F-4D97-AF65-F5344CB8AC3E}">
        <p14:creationId xmlns:p14="http://schemas.microsoft.com/office/powerpoint/2010/main" val="402842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pPr>
                <a:defRPr/>
              </a:pPr>
              <a:t>‹#›</a:t>
            </a:fld>
            <a:endParaRPr lang="en-US"/>
          </a:p>
        </p:txBody>
      </p:sp>
    </p:spTree>
    <p:extLst>
      <p:ext uri="{BB962C8B-B14F-4D97-AF65-F5344CB8AC3E}">
        <p14:creationId xmlns:p14="http://schemas.microsoft.com/office/powerpoint/2010/main" val="230115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702"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FFFFFF"/>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FFFFFF"/>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33E786A-4535-42BA-A03F-B27640E95231}" type="slidenum">
              <a:rPr lang="en-US" smtClean="0">
                <a:solidFill>
                  <a:srgbClr val="FFFFFF"/>
                </a:solidFill>
                <a:latin typeface="Times New Roman"/>
              </a:rPr>
              <a:pPr/>
              <a:t>‹#›</a:t>
            </a:fld>
            <a:endParaRPr lang="en-US" smtClean="0">
              <a:solidFill>
                <a:srgbClr val="FFFFFF"/>
              </a:solidFill>
              <a:latin typeface="Times New Roman"/>
            </a:endParaRPr>
          </a:p>
        </p:txBody>
      </p:sp>
    </p:spTree>
    <p:extLst>
      <p:ext uri="{BB962C8B-B14F-4D97-AF65-F5344CB8AC3E}">
        <p14:creationId xmlns:p14="http://schemas.microsoft.com/office/powerpoint/2010/main" val="1649774426"/>
      </p:ext>
    </p:extLst>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9A5916FB-F808-49B5-9283-C2F17A87C57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6466042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ea typeface="宋体" pitchFamily="2" charset="-122"/>
              </a:defRPr>
            </a:lvl1pPr>
          </a:lstStyle>
          <a:p>
            <a:pPr>
              <a:defRPr/>
            </a:pPr>
            <a:endParaRPr lang="en-US" altLang="zh-CN">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ea typeface="宋体" pitchFamily="2" charset="-122"/>
              </a:defRPr>
            </a:lvl1pPr>
          </a:lstStyle>
          <a:p>
            <a:pPr>
              <a:defRPr/>
            </a:pPr>
            <a:endParaRPr lang="en-US" altLang="zh-CN">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ea typeface="宋体" pitchFamily="2" charset="-122"/>
              </a:defRPr>
            </a:lvl1pPr>
          </a:lstStyle>
          <a:p>
            <a:pPr>
              <a:defRPr/>
            </a:pPr>
            <a:fld id="{1B3CD84A-486F-4F76-BFC8-0CD4B90B2D99}" type="slidenum">
              <a:rPr lang="zh-CN" altLang="en-US">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26669061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6_new.avi"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1_new.avi"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7_new.avi" TargetMode="Externa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2.jpeg"/><Relationship Id="rId5" Type="http://schemas.openxmlformats.org/officeDocument/2006/relationships/image" Target="../media/image17.w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esp_2-2-07%20QTgd.wmv"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6.emf"/><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emf"/><Relationship Id="rId4" Type="http://schemas.openxmlformats.org/officeDocument/2006/relationships/oleObject" Target="../embeddings/oleObject1.bin"/><Relationship Id="rId9"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emf"/><Relationship Id="rId2" Type="http://schemas.openxmlformats.org/officeDocument/2006/relationships/slideLayout" Target="../slideLayouts/slideLayout34.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8.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7.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Red Tides in the Gulfs of Maine and Mexico</a:t>
            </a:r>
            <a:endParaRPr lang="en-US" dirty="0"/>
          </a:p>
        </p:txBody>
      </p:sp>
      <p:sp>
        <p:nvSpPr>
          <p:cNvPr id="3" name="Subtitle 2"/>
          <p:cNvSpPr>
            <a:spLocks noGrp="1"/>
          </p:cNvSpPr>
          <p:nvPr>
            <p:ph type="subTitle" idx="1"/>
          </p:nvPr>
        </p:nvSpPr>
        <p:spPr/>
        <p:txBody>
          <a:bodyPr>
            <a:normAutofit fontScale="85000" lnSpcReduction="10000"/>
          </a:bodyPr>
          <a:lstStyle/>
          <a:p>
            <a:r>
              <a:rPr lang="en-US" dirty="0" smtClean="0"/>
              <a:t>Dennis McGillicuddy, Sr. Scientist and Chair, Department of Applied Ocean Physics and Engineering</a:t>
            </a:r>
            <a:endParaRPr lang="en-US" dirty="0"/>
          </a:p>
        </p:txBody>
      </p:sp>
    </p:spTree>
    <p:extLst>
      <p:ext uri="{BB962C8B-B14F-4D97-AF65-F5344CB8AC3E}">
        <p14:creationId xmlns:p14="http://schemas.microsoft.com/office/powerpoint/2010/main" val="3267464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381000"/>
            <a:ext cx="9144000" cy="1397000"/>
          </a:xfrm>
        </p:spPr>
        <p:txBody>
          <a:bodyPr/>
          <a:lstStyle/>
          <a:p>
            <a:pPr eaLnBrk="1" hangingPunct="1"/>
            <a:r>
              <a:rPr lang="en-US" dirty="0" smtClean="0"/>
              <a:t>Observations of </a:t>
            </a:r>
            <a:r>
              <a:rPr lang="en-US" i="1" dirty="0" smtClean="0"/>
              <a:t>Alexandrium</a:t>
            </a:r>
            <a:r>
              <a:rPr lang="en-US" dirty="0" smtClean="0"/>
              <a:t> cells</a:t>
            </a:r>
          </a:p>
        </p:txBody>
      </p:sp>
      <p:pic>
        <p:nvPicPr>
          <p:cNvPr id="6147" name="Picture 3" descr="FIG-4_June-Alex-B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8200"/>
            <a:ext cx="34274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FIG-5)July-Alex-B&amp;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62200"/>
            <a:ext cx="34274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FIG-6)August-Alex-B&amp;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3963988"/>
            <a:ext cx="34274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p:cNvSpPr txBox="1">
            <a:spLocks noChangeArrowheads="1"/>
          </p:cNvSpPr>
          <p:nvPr/>
        </p:nvSpPr>
        <p:spPr bwMode="auto">
          <a:xfrm>
            <a:off x="3886200" y="1244600"/>
            <a:ext cx="5338763"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Tx/>
              <a:buAutoNum type="arabicParenR"/>
            </a:pPr>
            <a:r>
              <a:rPr lang="en-US"/>
              <a:t>Gulf-wide </a:t>
            </a:r>
          </a:p>
          <a:p>
            <a:pPr eaLnBrk="1" hangingPunct="1"/>
            <a:r>
              <a:rPr lang="en-US"/>
              <a:t>     distribution</a:t>
            </a:r>
          </a:p>
          <a:p>
            <a:pPr eaLnBrk="1" hangingPunct="1"/>
            <a:endParaRPr lang="en-US"/>
          </a:p>
          <a:p>
            <a:pPr eaLnBrk="1" hangingPunct="1"/>
            <a:r>
              <a:rPr lang="en-US"/>
              <a:t>          2) Association with coastal</a:t>
            </a:r>
          </a:p>
          <a:p>
            <a:pPr eaLnBrk="1" hangingPunct="1"/>
            <a:r>
              <a:rPr lang="en-US"/>
              <a:t>               current</a:t>
            </a:r>
          </a:p>
          <a:p>
            <a:pPr eaLnBrk="1" hangingPunct="1"/>
            <a:endParaRPr lang="en-US"/>
          </a:p>
          <a:p>
            <a:pPr eaLnBrk="1" hangingPunct="1"/>
            <a:r>
              <a:rPr lang="en-US"/>
              <a:t>                    3) Center of mass </a:t>
            </a:r>
          </a:p>
          <a:p>
            <a:pPr eaLnBrk="1" hangingPunct="1"/>
            <a:r>
              <a:rPr lang="en-US"/>
              <a:t>                         shifts west-to-east</a:t>
            </a:r>
          </a:p>
          <a:p>
            <a:pPr eaLnBrk="1" hangingPunct="1"/>
            <a:r>
              <a:rPr lang="en-US"/>
              <a:t>	                    as season progresses</a:t>
            </a:r>
          </a:p>
        </p:txBody>
      </p:sp>
      <p:pic>
        <p:nvPicPr>
          <p:cNvPr id="8" name="Picture 1029" descr="2003_06_07_00_0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334000"/>
            <a:ext cx="1829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27" descr="oceanus_main_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1696" y="5257800"/>
            <a:ext cx="2333704"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idx="4294967295"/>
          </p:nvPr>
        </p:nvSpPr>
        <p:spPr>
          <a:xfrm>
            <a:off x="762000" y="838200"/>
            <a:ext cx="7772400" cy="1143000"/>
          </a:xfrm>
        </p:spPr>
        <p:txBody>
          <a:bodyPr/>
          <a:lstStyle/>
          <a:p>
            <a:pPr eaLnBrk="1" hangingPunct="1"/>
            <a:r>
              <a:rPr lang="en-US" smtClean="0"/>
              <a:t>Population dynamics of Alexandrium spp.</a:t>
            </a:r>
          </a:p>
        </p:txBody>
      </p:sp>
      <p:pic>
        <p:nvPicPr>
          <p:cNvPr id="8195" name="Picture 4" descr="Pop_Dyna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03213"/>
            <a:ext cx="70897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idx="4294967295"/>
          </p:nvPr>
        </p:nvSpPr>
        <p:spPr>
          <a:xfrm>
            <a:off x="685800" y="-228600"/>
            <a:ext cx="7772400" cy="1143000"/>
          </a:xfrm>
        </p:spPr>
        <p:txBody>
          <a:bodyPr/>
          <a:lstStyle/>
          <a:p>
            <a:pPr eaLnBrk="1" hangingPunct="1">
              <a:defRPr/>
            </a:pPr>
            <a:r>
              <a:rPr lang="en-US" sz="3600" smtClean="0">
                <a:effectLst>
                  <a:outerShdw blurRad="38100" dist="38100" dir="2700000" algn="tl">
                    <a:srgbClr val="000000"/>
                  </a:outerShdw>
                </a:effectLst>
              </a:rPr>
              <a:t>Germination Only</a:t>
            </a:r>
          </a:p>
        </p:txBody>
      </p:sp>
      <p:pic>
        <p:nvPicPr>
          <p:cNvPr id="286723" name="cell98_a6_new.avi">
            <a:hlinkClick r:id="" action="ppaction://ole?verb=0"/>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867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86723"/>
                </p:tgtEl>
              </p:cMediaNode>
            </p:video>
            <p:seq concurrent="1" nextAc="seek">
              <p:cTn id="8" restart="whenNotActive" fill="hold" evtFilter="cancelBubble" nodeType="interactiveSeq">
                <p:stCondLst>
                  <p:cond evt="onClick" delay="0">
                    <p:tgtEl>
                      <p:spTgt spid="2867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6723"/>
                                        </p:tgtEl>
                                      </p:cBhvr>
                                    </p:cmd>
                                  </p:childTnLst>
                                </p:cTn>
                              </p:par>
                            </p:childTnLst>
                          </p:cTn>
                        </p:par>
                      </p:childTnLst>
                    </p:cTn>
                  </p:par>
                </p:childTnLst>
              </p:cTn>
              <p:nextCondLst>
                <p:cond evt="onClick" delay="0">
                  <p:tgtEl>
                    <p:spTgt spid="2867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idx="4294967295"/>
          </p:nvPr>
        </p:nvSpPr>
        <p:spPr>
          <a:xfrm>
            <a:off x="685800" y="-228600"/>
            <a:ext cx="7772400" cy="1143000"/>
          </a:xfrm>
        </p:spPr>
        <p:txBody>
          <a:bodyPr/>
          <a:lstStyle/>
          <a:p>
            <a:pPr eaLnBrk="1" hangingPunct="1">
              <a:defRPr/>
            </a:pPr>
            <a:r>
              <a:rPr lang="en-US" sz="3600" smtClean="0">
                <a:effectLst>
                  <a:outerShdw blurRad="38100" dist="38100" dir="2700000" algn="tl">
                    <a:srgbClr val="000000"/>
                  </a:outerShdw>
                </a:effectLst>
              </a:rPr>
              <a:t>Germination, Growth, ‘Mortality’</a:t>
            </a:r>
          </a:p>
        </p:txBody>
      </p:sp>
      <p:pic>
        <p:nvPicPr>
          <p:cNvPr id="288771" name="cell98_a1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87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88771"/>
                </p:tgtEl>
              </p:cMediaNode>
            </p:video>
            <p:seq concurrent="1" nextAc="seek">
              <p:cTn id="8" restart="whenNotActive" fill="hold" evtFilter="cancelBubble" nodeType="interactiveSeq">
                <p:stCondLst>
                  <p:cond evt="onClick" delay="0">
                    <p:tgtEl>
                      <p:spTgt spid="2887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8771"/>
                                        </p:tgtEl>
                                      </p:cBhvr>
                                    </p:cmd>
                                  </p:childTnLst>
                                </p:cTn>
                              </p:par>
                            </p:childTnLst>
                          </p:cTn>
                        </p:par>
                      </p:childTnLst>
                    </p:cTn>
                  </p:par>
                </p:childTnLst>
              </p:cTn>
              <p:nextCondLst>
                <p:cond evt="onClick" delay="0">
                  <p:tgtEl>
                    <p:spTgt spid="28877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0" y="-304800"/>
            <a:ext cx="9144000" cy="1371600"/>
          </a:xfrm>
        </p:spPr>
        <p:txBody>
          <a:bodyPr/>
          <a:lstStyle/>
          <a:p>
            <a:pPr eaLnBrk="1" hangingPunct="1">
              <a:defRPr/>
            </a:pPr>
            <a:r>
              <a:rPr lang="en-US" sz="3200" dirty="0" smtClean="0">
                <a:effectLst>
                  <a:outerShdw blurRad="38100" dist="38100" dir="2700000" algn="tl">
                    <a:srgbClr val="000000"/>
                  </a:outerShdw>
                </a:effectLst>
              </a:rPr>
              <a:t>Germination, Growth, Mortality, Nutrient Limitation</a:t>
            </a:r>
          </a:p>
        </p:txBody>
      </p:sp>
      <p:pic>
        <p:nvPicPr>
          <p:cNvPr id="290819" name="cell98_a7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08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90819"/>
                </p:tgtEl>
              </p:cMediaNode>
            </p:video>
            <p:seq concurrent="1" nextAc="seek">
              <p:cTn id="8" restart="whenNotActive" fill="hold" evtFilter="cancelBubble" nodeType="interactiveSeq">
                <p:stCondLst>
                  <p:cond evt="onClick" delay="0">
                    <p:tgtEl>
                      <p:spTgt spid="2908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0819"/>
                                        </p:tgtEl>
                                      </p:cBhvr>
                                    </p:cmd>
                                  </p:childTnLst>
                                </p:cTn>
                              </p:par>
                            </p:childTnLst>
                          </p:cTn>
                        </p:par>
                      </p:childTnLst>
                    </p:cTn>
                  </p:par>
                </p:childTnLst>
              </p:cTn>
              <p:nextCondLst>
                <p:cond evt="onClick" delay="0">
                  <p:tgtEl>
                    <p:spTgt spid="2908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609600"/>
            <a:ext cx="4114800" cy="3200400"/>
          </a:xfrm>
        </p:spPr>
        <p:txBody>
          <a:bodyPr/>
          <a:lstStyle/>
          <a:p>
            <a:pPr eaLnBrk="1" hangingPunct="1">
              <a:defRPr/>
            </a:pPr>
            <a:r>
              <a:rPr lang="en-US" sz="3600" dirty="0" smtClean="0">
                <a:effectLst>
                  <a:outerShdw blurRad="38100" dist="38100" dir="2700000" algn="tl">
                    <a:srgbClr val="000000"/>
                  </a:outerShdw>
                </a:effectLst>
              </a:rPr>
              <a:t>A conceptual model for the large scale seasonal variability of </a:t>
            </a:r>
            <a:r>
              <a:rPr lang="en-US" sz="3600" i="1" dirty="0" smtClean="0">
                <a:effectLst>
                  <a:outerShdw blurRad="38100" dist="38100" dir="2700000" algn="tl">
                    <a:srgbClr val="000000"/>
                  </a:outerShdw>
                </a:effectLst>
              </a:rPr>
              <a:t>Alexandrium</a:t>
            </a:r>
            <a:r>
              <a:rPr lang="en-US" sz="3600" dirty="0" smtClean="0">
                <a:effectLst>
                  <a:outerShdw blurRad="38100" dist="38100" dir="2700000" algn="tl">
                    <a:srgbClr val="000000"/>
                  </a:outerShdw>
                </a:effectLst>
              </a:rPr>
              <a:t> in the Gulf of Maine</a:t>
            </a:r>
          </a:p>
        </p:txBody>
      </p:sp>
      <p:pic>
        <p:nvPicPr>
          <p:cNvPr id="15363" name="Picture 3" descr="CystDeposition_revised_high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0" y="228600"/>
            <a:ext cx="490855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4249738" y="379413"/>
            <a:ext cx="1998662" cy="137318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Spring:</a:t>
            </a:r>
          </a:p>
          <a:p>
            <a:pPr eaLnBrk="1" hangingPunct="1"/>
            <a:r>
              <a:rPr lang="en-US">
                <a:solidFill>
                  <a:schemeClr val="bg2"/>
                </a:solidFill>
              </a:rPr>
              <a:t>Temperature</a:t>
            </a:r>
          </a:p>
          <a:p>
            <a:pPr eaLnBrk="1" hangingPunct="1"/>
            <a:r>
              <a:rPr lang="en-US">
                <a:solidFill>
                  <a:schemeClr val="bg2"/>
                </a:solidFill>
              </a:rPr>
              <a:t>limitation</a:t>
            </a:r>
          </a:p>
        </p:txBody>
      </p:sp>
      <p:sp>
        <p:nvSpPr>
          <p:cNvPr id="15366" name="Text Box 6"/>
          <p:cNvSpPr txBox="1">
            <a:spLocks noChangeArrowheads="1"/>
          </p:cNvSpPr>
          <p:nvPr/>
        </p:nvSpPr>
        <p:spPr bwMode="auto">
          <a:xfrm>
            <a:off x="4191000" y="3657600"/>
            <a:ext cx="1563688" cy="137318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Summer:</a:t>
            </a:r>
          </a:p>
          <a:p>
            <a:pPr eaLnBrk="1" hangingPunct="1"/>
            <a:r>
              <a:rPr lang="en-US">
                <a:solidFill>
                  <a:schemeClr val="bg2"/>
                </a:solidFill>
              </a:rPr>
              <a:t>Nutrient</a:t>
            </a:r>
          </a:p>
          <a:p>
            <a:pPr eaLnBrk="1" hangingPunct="1"/>
            <a:r>
              <a:rPr lang="en-US">
                <a:solidFill>
                  <a:schemeClr val="bg2"/>
                </a:solidFill>
              </a:rPr>
              <a:t>limitation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304800"/>
            <a:ext cx="7772400" cy="1143000"/>
          </a:xfrm>
        </p:spPr>
        <p:txBody>
          <a:bodyPr/>
          <a:lstStyle/>
          <a:p>
            <a:pPr eaLnBrk="1" hangingPunct="1"/>
            <a:r>
              <a:rPr lang="en-US" dirty="0" smtClean="0"/>
              <a:t>Cysts and toxicity 2004-2009</a:t>
            </a:r>
          </a:p>
        </p:txBody>
      </p:sp>
      <p:pic>
        <p:nvPicPr>
          <p:cNvPr id="30723" name="Picture 4" descr="cystmaps-closuremaps"/>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1125538"/>
            <a:ext cx="9144000" cy="4665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7696200" y="990600"/>
            <a:ext cx="14478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3" name="TextBox 2"/>
          <p:cNvSpPr txBox="1"/>
          <p:nvPr/>
        </p:nvSpPr>
        <p:spPr>
          <a:xfrm>
            <a:off x="4797938" y="5867400"/>
            <a:ext cx="4346062" cy="954107"/>
          </a:xfrm>
          <a:prstGeom prst="rect">
            <a:avLst/>
          </a:prstGeom>
          <a:noFill/>
        </p:spPr>
        <p:txBody>
          <a:bodyPr wrap="none" rtlCol="0">
            <a:spAutoFit/>
          </a:bodyPr>
          <a:lstStyle/>
          <a:p>
            <a:r>
              <a:rPr lang="en-US" dirty="0"/>
              <a:t>Cyst abundance and toxicity </a:t>
            </a:r>
            <a:br>
              <a:rPr lang="en-US" dirty="0"/>
            </a:br>
            <a:r>
              <a:rPr lang="en-US" dirty="0"/>
              <a:t>2005-2009: r=-0.93</a:t>
            </a:r>
          </a:p>
        </p:txBody>
      </p:sp>
      <p:sp>
        <p:nvSpPr>
          <p:cNvPr id="4" name="TextBox 3"/>
          <p:cNvSpPr txBox="1"/>
          <p:nvPr/>
        </p:nvSpPr>
        <p:spPr>
          <a:xfrm>
            <a:off x="685800" y="685800"/>
            <a:ext cx="6917278" cy="523220"/>
          </a:xfrm>
          <a:prstGeom prst="rect">
            <a:avLst/>
          </a:prstGeom>
          <a:solidFill>
            <a:schemeClr val="tx1"/>
          </a:solidFill>
        </p:spPr>
        <p:txBody>
          <a:bodyPr wrap="none" rtlCol="0">
            <a:spAutoFit/>
          </a:bodyPr>
          <a:lstStyle/>
          <a:p>
            <a:r>
              <a:rPr lang="en-US" dirty="0" smtClean="0">
                <a:solidFill>
                  <a:schemeClr val="bg2"/>
                </a:solidFill>
              </a:rPr>
              <a:t>2004        2005         2006         2007        2008</a:t>
            </a:r>
            <a:r>
              <a:rPr lang="en-US" dirty="0" smtClean="0"/>
              <a:t> </a:t>
            </a:r>
            <a:endParaRPr lang="en-US" dirty="0"/>
          </a:p>
        </p:txBody>
      </p:sp>
      <p:sp>
        <p:nvSpPr>
          <p:cNvPr id="7" name="TextBox 6"/>
          <p:cNvSpPr txBox="1"/>
          <p:nvPr/>
        </p:nvSpPr>
        <p:spPr>
          <a:xfrm>
            <a:off x="685800" y="3439180"/>
            <a:ext cx="6917278" cy="523220"/>
          </a:xfrm>
          <a:prstGeom prst="rect">
            <a:avLst/>
          </a:prstGeom>
          <a:solidFill>
            <a:schemeClr val="tx1"/>
          </a:solidFill>
        </p:spPr>
        <p:txBody>
          <a:bodyPr wrap="none" rtlCol="0">
            <a:spAutoFit/>
          </a:bodyPr>
          <a:lstStyle/>
          <a:p>
            <a:r>
              <a:rPr lang="en-US" dirty="0" smtClean="0">
                <a:solidFill>
                  <a:schemeClr val="bg2"/>
                </a:solidFill>
              </a:rPr>
              <a:t>2005        2006         2007        2008        2009</a:t>
            </a:r>
            <a:r>
              <a:rPr lang="en-US" dirty="0" smtClean="0"/>
              <a:t> </a:t>
            </a:r>
            <a:endParaRPr lang="en-US" dirty="0"/>
          </a:p>
        </p:txBody>
      </p:sp>
      <p:sp>
        <p:nvSpPr>
          <p:cNvPr id="5" name="TextBox 4"/>
          <p:cNvSpPr txBox="1"/>
          <p:nvPr/>
        </p:nvSpPr>
        <p:spPr>
          <a:xfrm>
            <a:off x="7772400" y="1668482"/>
            <a:ext cx="1180131" cy="3539430"/>
          </a:xfrm>
          <a:prstGeom prst="rect">
            <a:avLst/>
          </a:prstGeom>
          <a:noFill/>
        </p:spPr>
        <p:txBody>
          <a:bodyPr wrap="none" rtlCol="0">
            <a:spAutoFit/>
          </a:bodyPr>
          <a:lstStyle/>
          <a:p>
            <a:r>
              <a:rPr lang="en-US" dirty="0" smtClean="0"/>
              <a:t>Cysts</a:t>
            </a:r>
          </a:p>
          <a:p>
            <a:endParaRPr lang="en-US" dirty="0"/>
          </a:p>
          <a:p>
            <a:endParaRPr lang="en-US" dirty="0" smtClean="0"/>
          </a:p>
          <a:p>
            <a:endParaRPr lang="en-US" dirty="0"/>
          </a:p>
          <a:p>
            <a:endParaRPr lang="en-US" dirty="0" smtClean="0"/>
          </a:p>
          <a:p>
            <a:endParaRPr lang="en-US" dirty="0" smtClean="0"/>
          </a:p>
          <a:p>
            <a:r>
              <a:rPr lang="en-US" dirty="0" smtClean="0"/>
              <a:t>Closed</a:t>
            </a:r>
          </a:p>
          <a:p>
            <a:r>
              <a:rPr lang="en-US" dirty="0" smtClean="0"/>
              <a:t>Area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1381125"/>
            <a:ext cx="54864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3600"/>
              <a:t>Cyst abundance is a first-order predictor of overall bloom severity.</a:t>
            </a:r>
          </a:p>
          <a:p>
            <a:pPr eaLnBrk="1" hangingPunct="1"/>
            <a:endParaRPr lang="en-US" sz="3600"/>
          </a:p>
          <a:p>
            <a:pPr eaLnBrk="1" hangingPunct="1"/>
            <a:endParaRPr lang="en-US" sz="3600"/>
          </a:p>
          <a:p>
            <a:pPr eaLnBrk="1" hangingPunct="1"/>
            <a:r>
              <a:rPr lang="en-US" sz="3600"/>
              <a:t>Coupled hydrodynamic / population dynamics models forecast large scale seasonal characteristics of the bloom. </a:t>
            </a:r>
          </a:p>
        </p:txBody>
      </p:sp>
      <p:sp>
        <p:nvSpPr>
          <p:cNvPr id="29699" name="Rectangle 3"/>
          <p:cNvSpPr>
            <a:spLocks noGrp="1" noChangeArrowheads="1"/>
          </p:cNvSpPr>
          <p:nvPr>
            <p:ph type="title" idx="4294967295"/>
          </p:nvPr>
        </p:nvSpPr>
        <p:spPr>
          <a:xfrm>
            <a:off x="685800" y="-152400"/>
            <a:ext cx="7772400" cy="1143000"/>
          </a:xfrm>
        </p:spPr>
        <p:txBody>
          <a:bodyPr/>
          <a:lstStyle/>
          <a:p>
            <a:pPr eaLnBrk="1" hangingPunct="1"/>
            <a:r>
              <a:rPr lang="en-US" sz="6000" smtClean="0"/>
              <a:t>Theses</a:t>
            </a:r>
          </a:p>
        </p:txBody>
      </p:sp>
      <p:graphicFrame>
        <p:nvGraphicFramePr>
          <p:cNvPr id="29700" name="Object 4"/>
          <p:cNvGraphicFramePr>
            <a:graphicFrameLocks noChangeAspect="1"/>
          </p:cNvGraphicFramePr>
          <p:nvPr/>
        </p:nvGraphicFramePr>
        <p:xfrm>
          <a:off x="6343650" y="1066800"/>
          <a:ext cx="2266950" cy="2744788"/>
        </p:xfrm>
        <a:graphic>
          <a:graphicData uri="http://schemas.openxmlformats.org/presentationml/2006/ole">
            <mc:AlternateContent xmlns:mc="http://schemas.openxmlformats.org/markup-compatibility/2006">
              <mc:Choice xmlns:v="urn:schemas-microsoft-com:vml" Requires="v">
                <p:oleObj spid="_x0000_s29756" name="Document" r:id="rId4" imgW="5248656" imgH="6626352" progId="Word.Document.8">
                  <p:embed/>
                </p:oleObj>
              </mc:Choice>
              <mc:Fallback>
                <p:oleObj name="Document" r:id="rId4" imgW="5248656" imgH="6626352"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6343650" y="1066800"/>
                        <a:ext cx="2266950"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9701" name="Picture 5" descr="Anderson_fig4_new"/>
          <p:cNvPicPr>
            <a:picLocks noChangeAspect="1" noChangeArrowheads="1"/>
          </p:cNvPicPr>
          <p:nvPr/>
        </p:nvPicPr>
        <p:blipFill>
          <a:blip r:embed="rId6">
            <a:extLst>
              <a:ext uri="{28A0092B-C50C-407E-A947-70E740481C1C}">
                <a14:useLocalDpi xmlns:a14="http://schemas.microsoft.com/office/drawing/2010/main" val="0"/>
              </a:ext>
            </a:extLst>
          </a:blip>
          <a:srcRect r="48589" b="52759"/>
          <a:stretch>
            <a:fillRect/>
          </a:stretch>
        </p:blipFill>
        <p:spPr bwMode="auto">
          <a:xfrm>
            <a:off x="6121400" y="4419600"/>
            <a:ext cx="2717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611188" y="836613"/>
            <a:ext cx="863600" cy="461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2004</a:t>
            </a:r>
          </a:p>
        </p:txBody>
      </p:sp>
      <p:sp>
        <p:nvSpPr>
          <p:cNvPr id="7172" name="Text Box 3"/>
          <p:cNvSpPr txBox="1">
            <a:spLocks noChangeArrowheads="1"/>
          </p:cNvSpPr>
          <p:nvPr/>
        </p:nvSpPr>
        <p:spPr bwMode="auto">
          <a:xfrm>
            <a:off x="611188" y="1341438"/>
            <a:ext cx="803275"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2005</a:t>
            </a:r>
          </a:p>
        </p:txBody>
      </p:sp>
      <p:sp>
        <p:nvSpPr>
          <p:cNvPr id="7173" name="Text Box 4"/>
          <p:cNvSpPr txBox="1">
            <a:spLocks noChangeArrowheads="1"/>
          </p:cNvSpPr>
          <p:nvPr/>
        </p:nvSpPr>
        <p:spPr bwMode="auto">
          <a:xfrm>
            <a:off x="611188" y="1844675"/>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2006</a:t>
            </a:r>
          </a:p>
        </p:txBody>
      </p:sp>
      <p:sp>
        <p:nvSpPr>
          <p:cNvPr id="7174" name="Text Box 5"/>
          <p:cNvSpPr txBox="1">
            <a:spLocks noChangeArrowheads="1"/>
          </p:cNvSpPr>
          <p:nvPr/>
        </p:nvSpPr>
        <p:spPr bwMode="auto">
          <a:xfrm>
            <a:off x="611188" y="2349500"/>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2007</a:t>
            </a:r>
          </a:p>
        </p:txBody>
      </p:sp>
      <p:sp>
        <p:nvSpPr>
          <p:cNvPr id="7175" name="Text Box 6"/>
          <p:cNvSpPr txBox="1">
            <a:spLocks noChangeArrowheads="1"/>
          </p:cNvSpPr>
          <p:nvPr/>
        </p:nvSpPr>
        <p:spPr bwMode="auto">
          <a:xfrm>
            <a:off x="611188" y="2924175"/>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2008</a:t>
            </a:r>
          </a:p>
        </p:txBody>
      </p:sp>
      <p:sp>
        <p:nvSpPr>
          <p:cNvPr id="7176" name="Text Box 8"/>
          <p:cNvSpPr txBox="1">
            <a:spLocks noChangeArrowheads="1"/>
          </p:cNvSpPr>
          <p:nvPr/>
        </p:nvSpPr>
        <p:spPr bwMode="auto">
          <a:xfrm>
            <a:off x="250825" y="333375"/>
            <a:ext cx="2282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Hydrodynamics</a:t>
            </a:r>
          </a:p>
        </p:txBody>
      </p:sp>
      <p:sp>
        <p:nvSpPr>
          <p:cNvPr id="7177" name="Text Box 9"/>
          <p:cNvSpPr txBox="1">
            <a:spLocks noChangeArrowheads="1"/>
          </p:cNvSpPr>
          <p:nvPr/>
        </p:nvSpPr>
        <p:spPr bwMode="auto">
          <a:xfrm>
            <a:off x="3388377" y="1828800"/>
            <a:ext cx="18694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zh-CN" sz="2400" b="1" dirty="0" smtClean="0">
                <a:solidFill>
                  <a:srgbClr val="FFFFFF"/>
                </a:solidFill>
                <a:latin typeface="Times New Roman" pitchFamily="18" charset="0"/>
                <a:ea typeface="宋体" pitchFamily="2" charset="-122"/>
              </a:rPr>
              <a:t>Benthic</a:t>
            </a:r>
            <a:r>
              <a:rPr lang="en-US" altLang="zh-CN" sz="2400" b="1" dirty="0" smtClean="0">
                <a:solidFill>
                  <a:srgbClr val="0033CC"/>
                </a:solidFill>
                <a:latin typeface="Times New Roman" pitchFamily="18" charset="0"/>
                <a:ea typeface="宋体" pitchFamily="2" charset="-122"/>
              </a:rPr>
              <a:t> </a:t>
            </a:r>
            <a:r>
              <a:rPr lang="en-US" altLang="zh-CN" sz="2400" b="1" dirty="0" smtClean="0">
                <a:solidFill>
                  <a:srgbClr val="FFFFFF"/>
                </a:solidFill>
                <a:latin typeface="Times New Roman" pitchFamily="18" charset="0"/>
                <a:ea typeface="宋体" pitchFamily="2" charset="-122"/>
              </a:rPr>
              <a:t>Cyst</a:t>
            </a:r>
          </a:p>
          <a:p>
            <a:pPr algn="ctr" eaLnBrk="1" hangingPunct="1">
              <a:spcBef>
                <a:spcPct val="0"/>
              </a:spcBef>
              <a:buFontTx/>
              <a:buNone/>
            </a:pPr>
            <a:r>
              <a:rPr lang="en-US" altLang="zh-CN" sz="2400" b="1" dirty="0" smtClean="0">
                <a:solidFill>
                  <a:srgbClr val="FFFFFF"/>
                </a:solidFill>
                <a:latin typeface="Times New Roman" pitchFamily="18" charset="0"/>
                <a:ea typeface="宋体" pitchFamily="2" charset="-122"/>
              </a:rPr>
              <a:t>Fall 2016</a:t>
            </a:r>
          </a:p>
        </p:txBody>
      </p:sp>
      <p:sp>
        <p:nvSpPr>
          <p:cNvPr id="7178" name="Text Box 10"/>
          <p:cNvSpPr txBox="1">
            <a:spLocks noChangeArrowheads="1"/>
          </p:cNvSpPr>
          <p:nvPr/>
        </p:nvSpPr>
        <p:spPr bwMode="auto">
          <a:xfrm>
            <a:off x="5127625" y="404813"/>
            <a:ext cx="401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dirty="0" smtClean="0">
                <a:solidFill>
                  <a:srgbClr val="FFFFFF"/>
                </a:solidFill>
                <a:latin typeface="Times New Roman" pitchFamily="18" charset="0"/>
                <a:ea typeface="宋体" pitchFamily="2" charset="-122"/>
              </a:rPr>
              <a:t>2017 Bloom seasonal forecast</a:t>
            </a:r>
          </a:p>
        </p:txBody>
      </p:sp>
      <p:sp>
        <p:nvSpPr>
          <p:cNvPr id="333834" name="Line 11"/>
          <p:cNvSpPr>
            <a:spLocks noChangeShapeType="1"/>
          </p:cNvSpPr>
          <p:nvPr/>
        </p:nvSpPr>
        <p:spPr bwMode="auto">
          <a:xfrm>
            <a:off x="1476375" y="1196975"/>
            <a:ext cx="1582738" cy="13684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5" name="Line 12"/>
          <p:cNvSpPr>
            <a:spLocks noChangeShapeType="1"/>
          </p:cNvSpPr>
          <p:nvPr/>
        </p:nvSpPr>
        <p:spPr bwMode="auto">
          <a:xfrm>
            <a:off x="1403350" y="1844675"/>
            <a:ext cx="1584325" cy="8636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3836" name="Line 13"/>
          <p:cNvSpPr>
            <a:spLocks noChangeShapeType="1"/>
          </p:cNvSpPr>
          <p:nvPr/>
        </p:nvSpPr>
        <p:spPr bwMode="auto">
          <a:xfrm>
            <a:off x="1476375" y="2492375"/>
            <a:ext cx="1439863" cy="3603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7" name="Line 14"/>
          <p:cNvSpPr>
            <a:spLocks noChangeShapeType="1"/>
          </p:cNvSpPr>
          <p:nvPr/>
        </p:nvSpPr>
        <p:spPr bwMode="auto">
          <a:xfrm flipV="1">
            <a:off x="1476375" y="3500438"/>
            <a:ext cx="1511300" cy="2159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8" name="Line 15"/>
          <p:cNvSpPr>
            <a:spLocks noChangeShapeType="1"/>
          </p:cNvSpPr>
          <p:nvPr/>
        </p:nvSpPr>
        <p:spPr bwMode="auto">
          <a:xfrm flipV="1">
            <a:off x="1476375" y="3789363"/>
            <a:ext cx="1582738" cy="28733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92208" name="Text Box 16"/>
          <p:cNvSpPr txBox="1">
            <a:spLocks noChangeArrowheads="1"/>
          </p:cNvSpPr>
          <p:nvPr/>
        </p:nvSpPr>
        <p:spPr bwMode="auto">
          <a:xfrm>
            <a:off x="6875463" y="836613"/>
            <a:ext cx="1512887" cy="5908675"/>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2</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3</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4</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5</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6</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7</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8</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9</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10</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11</a:t>
            </a:r>
            <a:endParaRPr lang="zh-CN" altLang="en-US" sz="1800" smtClean="0">
              <a:solidFill>
                <a:srgbClr val="FFFFFF"/>
              </a:solidFill>
              <a:effectLst>
                <a:outerShdw blurRad="38100" dist="38100" dir="2700000" algn="tl">
                  <a:srgbClr val="000000"/>
                </a:outerShdw>
              </a:effectLst>
              <a:latin typeface="Times New Roman" pitchFamily="18" charset="0"/>
              <a:ea typeface="宋体" pitchFamily="2" charset="-122"/>
            </a:endParaRPr>
          </a:p>
        </p:txBody>
      </p:sp>
      <p:sp>
        <p:nvSpPr>
          <p:cNvPr id="333840" name="Line 17"/>
          <p:cNvSpPr>
            <a:spLocks noChangeShapeType="1"/>
          </p:cNvSpPr>
          <p:nvPr/>
        </p:nvSpPr>
        <p:spPr bwMode="auto">
          <a:xfrm flipV="1">
            <a:off x="5508625" y="1268413"/>
            <a:ext cx="1295400" cy="129698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1" name="Line 18"/>
          <p:cNvSpPr>
            <a:spLocks noChangeShapeType="1"/>
          </p:cNvSpPr>
          <p:nvPr/>
        </p:nvSpPr>
        <p:spPr bwMode="auto">
          <a:xfrm flipV="1">
            <a:off x="5724525" y="3789363"/>
            <a:ext cx="1223963" cy="7143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2" name="Line 19"/>
          <p:cNvSpPr>
            <a:spLocks noChangeShapeType="1"/>
          </p:cNvSpPr>
          <p:nvPr/>
        </p:nvSpPr>
        <p:spPr bwMode="auto">
          <a:xfrm>
            <a:off x="5638800" y="4495800"/>
            <a:ext cx="1165225" cy="3016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3" name="Line 20"/>
          <p:cNvSpPr>
            <a:spLocks noChangeShapeType="1"/>
          </p:cNvSpPr>
          <p:nvPr/>
        </p:nvSpPr>
        <p:spPr bwMode="auto">
          <a:xfrm flipV="1">
            <a:off x="5651500" y="2781300"/>
            <a:ext cx="1223963" cy="5762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4" name="Line 21"/>
          <p:cNvSpPr>
            <a:spLocks noChangeShapeType="1"/>
          </p:cNvSpPr>
          <p:nvPr/>
        </p:nvSpPr>
        <p:spPr bwMode="auto">
          <a:xfrm flipV="1">
            <a:off x="5651500" y="1773238"/>
            <a:ext cx="1223963" cy="1079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0" name="Text Box 22"/>
          <p:cNvSpPr txBox="1">
            <a:spLocks noChangeArrowheads="1"/>
          </p:cNvSpPr>
          <p:nvPr/>
        </p:nvSpPr>
        <p:spPr bwMode="auto">
          <a:xfrm>
            <a:off x="611188" y="3500438"/>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2009</a:t>
            </a:r>
          </a:p>
        </p:txBody>
      </p:sp>
      <p:sp>
        <p:nvSpPr>
          <p:cNvPr id="333846" name="Line 23"/>
          <p:cNvSpPr>
            <a:spLocks noChangeShapeType="1"/>
          </p:cNvSpPr>
          <p:nvPr/>
        </p:nvSpPr>
        <p:spPr bwMode="auto">
          <a:xfrm flipV="1">
            <a:off x="1403350" y="4076700"/>
            <a:ext cx="1655763" cy="5762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7" name="Line 24"/>
          <p:cNvSpPr>
            <a:spLocks noChangeShapeType="1"/>
          </p:cNvSpPr>
          <p:nvPr/>
        </p:nvSpPr>
        <p:spPr bwMode="auto">
          <a:xfrm flipV="1">
            <a:off x="5724525" y="3213100"/>
            <a:ext cx="1150938" cy="4318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3" name="Text Box 25"/>
          <p:cNvSpPr txBox="1">
            <a:spLocks noChangeArrowheads="1"/>
          </p:cNvSpPr>
          <p:nvPr/>
        </p:nvSpPr>
        <p:spPr bwMode="auto">
          <a:xfrm>
            <a:off x="611188" y="4005263"/>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2010</a:t>
            </a:r>
          </a:p>
        </p:txBody>
      </p:sp>
      <p:sp>
        <p:nvSpPr>
          <p:cNvPr id="333849" name="Line 26"/>
          <p:cNvSpPr>
            <a:spLocks noChangeShapeType="1"/>
          </p:cNvSpPr>
          <p:nvPr/>
        </p:nvSpPr>
        <p:spPr bwMode="auto">
          <a:xfrm flipV="1">
            <a:off x="1403350" y="4365625"/>
            <a:ext cx="1728788" cy="8636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5" name="Text Box 25"/>
          <p:cNvSpPr txBox="1">
            <a:spLocks noChangeArrowheads="1"/>
          </p:cNvSpPr>
          <p:nvPr/>
        </p:nvSpPr>
        <p:spPr bwMode="auto">
          <a:xfrm>
            <a:off x="611188" y="4508500"/>
            <a:ext cx="788987"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2011</a:t>
            </a:r>
          </a:p>
        </p:txBody>
      </p:sp>
      <p:sp>
        <p:nvSpPr>
          <p:cNvPr id="333851" name="Line 26"/>
          <p:cNvSpPr>
            <a:spLocks noChangeShapeType="1"/>
          </p:cNvSpPr>
          <p:nvPr/>
        </p:nvSpPr>
        <p:spPr bwMode="auto">
          <a:xfrm flipV="1">
            <a:off x="1403350" y="4797425"/>
            <a:ext cx="1655763" cy="10080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52" name="Line 27"/>
          <p:cNvSpPr>
            <a:spLocks noChangeShapeType="1"/>
          </p:cNvSpPr>
          <p:nvPr/>
        </p:nvSpPr>
        <p:spPr bwMode="auto">
          <a:xfrm>
            <a:off x="5651500" y="4868863"/>
            <a:ext cx="1152525" cy="4318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53" name="Line 27"/>
          <p:cNvSpPr>
            <a:spLocks noChangeShapeType="1"/>
          </p:cNvSpPr>
          <p:nvPr/>
        </p:nvSpPr>
        <p:spPr bwMode="auto">
          <a:xfrm>
            <a:off x="5651500" y="4941888"/>
            <a:ext cx="1182688" cy="952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200" name="Text Box 25"/>
          <p:cNvSpPr txBox="1">
            <a:spLocks noChangeArrowheads="1"/>
          </p:cNvSpPr>
          <p:nvPr/>
        </p:nvSpPr>
        <p:spPr bwMode="auto">
          <a:xfrm>
            <a:off x="611188" y="5084763"/>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2012</a:t>
            </a:r>
          </a:p>
        </p:txBody>
      </p:sp>
      <p:sp>
        <p:nvSpPr>
          <p:cNvPr id="34" name="Line 26"/>
          <p:cNvSpPr>
            <a:spLocks noChangeShapeType="1"/>
          </p:cNvSpPr>
          <p:nvPr/>
        </p:nvSpPr>
        <p:spPr bwMode="auto">
          <a:xfrm flipV="1">
            <a:off x="1476375" y="5013325"/>
            <a:ext cx="1655763" cy="14398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5" name="Line 27"/>
          <p:cNvSpPr>
            <a:spLocks noChangeShapeType="1"/>
          </p:cNvSpPr>
          <p:nvPr/>
        </p:nvSpPr>
        <p:spPr bwMode="auto">
          <a:xfrm>
            <a:off x="5651500" y="5084763"/>
            <a:ext cx="1182688" cy="131286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203" name="Text Box 25"/>
          <p:cNvSpPr txBox="1">
            <a:spLocks noChangeArrowheads="1"/>
          </p:cNvSpPr>
          <p:nvPr/>
        </p:nvSpPr>
        <p:spPr bwMode="auto">
          <a:xfrm>
            <a:off x="611188" y="5661025"/>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2013</a:t>
            </a:r>
          </a:p>
        </p:txBody>
      </p:sp>
      <p:sp>
        <p:nvSpPr>
          <p:cNvPr id="37" name="Line 14"/>
          <p:cNvSpPr>
            <a:spLocks noChangeShapeType="1"/>
          </p:cNvSpPr>
          <p:nvPr/>
        </p:nvSpPr>
        <p:spPr bwMode="auto">
          <a:xfrm>
            <a:off x="1476375" y="2924175"/>
            <a:ext cx="1511300" cy="217488"/>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8" name="Line 21"/>
          <p:cNvSpPr>
            <a:spLocks noChangeShapeType="1"/>
          </p:cNvSpPr>
          <p:nvPr/>
        </p:nvSpPr>
        <p:spPr bwMode="auto">
          <a:xfrm flipV="1">
            <a:off x="5651500" y="2276475"/>
            <a:ext cx="1223963" cy="8429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206" name="Text Box 25"/>
          <p:cNvSpPr txBox="1">
            <a:spLocks noChangeArrowheads="1"/>
          </p:cNvSpPr>
          <p:nvPr/>
        </p:nvSpPr>
        <p:spPr bwMode="auto">
          <a:xfrm>
            <a:off x="611188" y="6237288"/>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2014</a:t>
            </a:r>
          </a:p>
        </p:txBody>
      </p:sp>
      <p:sp>
        <p:nvSpPr>
          <p:cNvPr id="41" name="Line 14"/>
          <p:cNvSpPr>
            <a:spLocks noChangeShapeType="1"/>
          </p:cNvSpPr>
          <p:nvPr/>
        </p:nvSpPr>
        <p:spPr bwMode="auto">
          <a:xfrm flipV="1">
            <a:off x="1547813" y="3284538"/>
            <a:ext cx="1511300" cy="730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42" name="Line 18"/>
          <p:cNvSpPr>
            <a:spLocks noChangeShapeType="1"/>
          </p:cNvSpPr>
          <p:nvPr/>
        </p:nvSpPr>
        <p:spPr bwMode="auto">
          <a:xfrm>
            <a:off x="5724525" y="4292600"/>
            <a:ext cx="1150938" cy="63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845"/>
          <a:stretch/>
        </p:blipFill>
        <p:spPr>
          <a:xfrm>
            <a:off x="3343023" y="2667000"/>
            <a:ext cx="2067177" cy="2286000"/>
          </a:xfrm>
          <a:prstGeom prst="rect">
            <a:avLst/>
          </a:prstGeom>
        </p:spPr>
      </p:pic>
    </p:spTree>
    <p:extLst>
      <p:ext uri="{BB962C8B-B14F-4D97-AF65-F5344CB8AC3E}">
        <p14:creationId xmlns:p14="http://schemas.microsoft.com/office/powerpoint/2010/main" val="3252213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7" descr="http://images.ezgif.com/tmp/gif_0x0_1ab748.gif"/>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zh-CN" altLang="zh-CN" sz="1800" b="1" smtClean="0">
              <a:solidFill>
                <a:srgbClr val="000000"/>
              </a:solidFill>
              <a:ea typeface="宋体" pitchFamily="2" charset="-122"/>
            </a:endParaRPr>
          </a:p>
        </p:txBody>
      </p:sp>
      <p:pic>
        <p:nvPicPr>
          <p:cNvPr id="9219" name="Picture 3" descr="15ensemble_2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099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587" b="17771"/>
          <a:stretch/>
        </p:blipFill>
        <p:spPr>
          <a:xfrm>
            <a:off x="152400" y="152398"/>
            <a:ext cx="8686800" cy="382058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3889"/>
          <a:stretch/>
        </p:blipFill>
        <p:spPr>
          <a:xfrm>
            <a:off x="152400" y="4191000"/>
            <a:ext cx="3822782" cy="246888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174" t="18171" r="15462" b="35387"/>
          <a:stretch/>
        </p:blipFill>
        <p:spPr>
          <a:xfrm>
            <a:off x="4191000" y="4191000"/>
            <a:ext cx="4703836" cy="2468880"/>
          </a:xfrm>
          <a:prstGeom prst="rect">
            <a:avLst/>
          </a:prstGeom>
        </p:spPr>
      </p:pic>
    </p:spTree>
    <p:extLst>
      <p:ext uri="{BB962C8B-B14F-4D97-AF65-F5344CB8AC3E}">
        <p14:creationId xmlns:p14="http://schemas.microsoft.com/office/powerpoint/2010/main" val="2686051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457200" y="838200"/>
            <a:ext cx="7935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 typeface="Arial" charset="0"/>
              <a:buChar char="•"/>
            </a:pPr>
            <a:r>
              <a:rPr lang="en-US"/>
              <a:t>Long-term observational networks are essential</a:t>
            </a:r>
          </a:p>
          <a:p>
            <a:pPr eaLnBrk="1" hangingPunct="1">
              <a:buFont typeface="Arial" charset="0"/>
              <a:buChar char="•"/>
            </a:pPr>
            <a:r>
              <a:rPr lang="en-US"/>
              <a:t>Data assimilation to keep models on track</a:t>
            </a:r>
          </a:p>
          <a:p>
            <a:pPr eaLnBrk="1" hangingPunct="1">
              <a:buFont typeface="Arial" charset="0"/>
              <a:buChar char="•"/>
            </a:pPr>
            <a:r>
              <a:rPr lang="en-US"/>
              <a:t>Process studies to understand changing dynamics </a:t>
            </a:r>
          </a:p>
        </p:txBody>
      </p:sp>
      <p:sp>
        <p:nvSpPr>
          <p:cNvPr id="51203" name="Title 2"/>
          <p:cNvSpPr>
            <a:spLocks noGrp="1"/>
          </p:cNvSpPr>
          <p:nvPr>
            <p:ph type="title" idx="4294967295"/>
          </p:nvPr>
        </p:nvSpPr>
        <p:spPr>
          <a:xfrm>
            <a:off x="457200" y="-228600"/>
            <a:ext cx="8229600" cy="1143000"/>
          </a:xfrm>
        </p:spPr>
        <p:txBody>
          <a:bodyPr/>
          <a:lstStyle/>
          <a:p>
            <a:r>
              <a:rPr lang="en-US" smtClean="0"/>
              <a:t>Looking forward</a:t>
            </a:r>
          </a:p>
        </p:txBody>
      </p:sp>
      <p:pic>
        <p:nvPicPr>
          <p:cNvPr id="51206" name="Picture 4" descr="Pop_Dynamics"/>
          <p:cNvPicPr>
            <a:picLocks noChangeAspect="1" noChangeArrowheads="1"/>
          </p:cNvPicPr>
          <p:nvPr/>
        </p:nvPicPr>
        <p:blipFill rotWithShape="1">
          <a:blip r:embed="rId3">
            <a:extLst>
              <a:ext uri="{28A0092B-C50C-407E-A947-70E740481C1C}">
                <a14:useLocalDpi xmlns:a14="http://schemas.microsoft.com/office/drawing/2010/main" val="0"/>
              </a:ext>
            </a:extLst>
          </a:blip>
          <a:srcRect t="7576"/>
          <a:stretch/>
        </p:blipFill>
        <p:spPr bwMode="auto">
          <a:xfrm>
            <a:off x="1816517" y="2286000"/>
            <a:ext cx="5498683"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2286000"/>
            <a:ext cx="1463040" cy="142240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1027" descr="oceanus_main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543" y="218902"/>
            <a:ext cx="729283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029" descr="2003_06_07_00_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14800"/>
            <a:ext cx="365813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152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idx="4294967295"/>
          </p:nvPr>
        </p:nvSpPr>
        <p:spPr>
          <a:xfrm>
            <a:off x="0" y="-76200"/>
            <a:ext cx="9144000" cy="1143000"/>
          </a:xfrm>
        </p:spPr>
        <p:txBody>
          <a:bodyPr/>
          <a:lstStyle/>
          <a:p>
            <a:pPr eaLnBrk="1" hangingPunct="1">
              <a:defRPr/>
            </a:pPr>
            <a:r>
              <a:rPr lang="en-US" sz="3600" smtClean="0">
                <a:effectLst>
                  <a:outerShdw blurRad="38100" dist="38100" dir="2700000" algn="tl">
                    <a:srgbClr val="000000"/>
                  </a:outerShdw>
                </a:effectLst>
              </a:rPr>
              <a:t>Environmental Sample Processor (C. Scholin)</a:t>
            </a:r>
          </a:p>
        </p:txBody>
      </p:sp>
      <p:pic>
        <p:nvPicPr>
          <p:cNvPr id="376855" name="esp_2-2-07 QTgd.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15988" y="1066800"/>
            <a:ext cx="73136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60" fill="hold"/>
                                        <p:tgtEl>
                                          <p:spTgt spid="3768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76855"/>
                </p:tgtEl>
              </p:cMediaNode>
            </p:video>
            <p:seq concurrent="1" nextAc="seek">
              <p:cTn id="8" restart="whenNotActive" fill="hold" evtFilter="cancelBubble" nodeType="interactiveSeq">
                <p:stCondLst>
                  <p:cond evt="onClick" delay="0">
                    <p:tgtEl>
                      <p:spTgt spid="3768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6855"/>
                                        </p:tgtEl>
                                      </p:cBhvr>
                                    </p:cmd>
                                  </p:childTnLst>
                                </p:cTn>
                              </p:par>
                            </p:childTnLst>
                          </p:cTn>
                        </p:par>
                      </p:childTnLst>
                    </p:cTn>
                  </p:par>
                </p:childTnLst>
              </p:cTn>
              <p:nextCondLst>
                <p:cond evt="onClick" delay="0">
                  <p:tgtEl>
                    <p:spTgt spid="37685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482600"/>
            <a:ext cx="8890000" cy="5892800"/>
          </a:xfrm>
          <a:prstGeom prst="rect">
            <a:avLst/>
          </a:prstGeom>
        </p:spPr>
      </p:pic>
    </p:spTree>
    <p:extLst>
      <p:ext uri="{BB962C8B-B14F-4D97-AF65-F5344CB8AC3E}">
        <p14:creationId xmlns:p14="http://schemas.microsoft.com/office/powerpoint/2010/main" val="339973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5689" y="4175760"/>
            <a:ext cx="2617111"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40" y="3810000"/>
            <a:ext cx="1737360" cy="293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5240" y="1041819"/>
            <a:ext cx="1280160" cy="1244181"/>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9" name="Rectangle 5"/>
          <p:cNvSpPr>
            <a:spLocks noGrp="1" noChangeArrowheads="1"/>
          </p:cNvSpPr>
          <p:nvPr>
            <p:ph type="title" idx="4294967295"/>
          </p:nvPr>
        </p:nvSpPr>
        <p:spPr>
          <a:xfrm>
            <a:off x="0" y="-228600"/>
            <a:ext cx="9144000" cy="1447800"/>
          </a:xfrm>
        </p:spPr>
        <p:txBody>
          <a:bodyPr/>
          <a:lstStyle/>
          <a:p>
            <a:pPr algn="l" eaLnBrk="1" hangingPunct="1">
              <a:defRPr/>
            </a:pPr>
            <a:r>
              <a:rPr lang="en-US" sz="3200" i="1" dirty="0" smtClean="0">
                <a:effectLst>
                  <a:outerShdw blurRad="38100" dist="38100" dir="2700000" algn="tl">
                    <a:srgbClr val="000000"/>
                  </a:outerShdw>
                </a:effectLst>
              </a:rPr>
              <a:t>Gulf of Mexico:                                      Gulf of Maine:</a:t>
            </a:r>
            <a:br>
              <a:rPr lang="en-US" sz="3200" i="1" dirty="0" smtClean="0">
                <a:effectLst>
                  <a:outerShdw blurRad="38100" dist="38100" dir="2700000" algn="tl">
                    <a:srgbClr val="000000"/>
                  </a:outerShdw>
                </a:effectLst>
              </a:rPr>
            </a:br>
            <a:r>
              <a:rPr lang="en-US" sz="3200" i="1" dirty="0" err="1" smtClean="0">
                <a:effectLst>
                  <a:outerShdw blurRad="38100" dist="38100" dir="2700000" algn="tl">
                    <a:srgbClr val="000000"/>
                  </a:outerShdw>
                </a:effectLst>
              </a:rPr>
              <a:t>Karenia</a:t>
            </a:r>
            <a:r>
              <a:rPr lang="en-US" sz="3200" i="1" dirty="0" smtClean="0">
                <a:effectLst>
                  <a:outerShdw blurRad="38100" dist="38100" dir="2700000" algn="tl">
                    <a:srgbClr val="000000"/>
                  </a:outerShdw>
                </a:effectLst>
              </a:rPr>
              <a:t> </a:t>
            </a:r>
            <a:r>
              <a:rPr lang="en-US" sz="3200" i="1" dirty="0" err="1" smtClean="0">
                <a:effectLst>
                  <a:outerShdw blurRad="38100" dist="38100" dir="2700000" algn="tl">
                    <a:srgbClr val="000000"/>
                  </a:outerShdw>
                </a:effectLst>
              </a:rPr>
              <a:t>brevis</a:t>
            </a:r>
            <a:r>
              <a:rPr lang="en-US" sz="3200" i="1" dirty="0" smtClean="0">
                <a:effectLst>
                  <a:outerShdw blurRad="38100" dist="38100" dir="2700000" algn="tl">
                    <a:srgbClr val="000000"/>
                  </a:outerShdw>
                </a:effectLst>
              </a:rPr>
              <a:t>                          Alexandrium fundyense</a:t>
            </a:r>
          </a:p>
        </p:txBody>
      </p:sp>
      <p:sp>
        <p:nvSpPr>
          <p:cNvPr id="3078" name="Text Box 6"/>
          <p:cNvSpPr txBox="1">
            <a:spLocks noChangeArrowheads="1"/>
          </p:cNvSpPr>
          <p:nvPr/>
        </p:nvSpPr>
        <p:spPr bwMode="auto">
          <a:xfrm>
            <a:off x="2989689" y="990600"/>
            <a:ext cx="28777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dirty="0" err="1" smtClean="0"/>
              <a:t>Dinoflagellates</a:t>
            </a:r>
            <a:r>
              <a:rPr lang="en-US" sz="2400" dirty="0" smtClean="0"/>
              <a:t> </a:t>
            </a:r>
            <a:endParaRPr lang="en-US" sz="2400" dirty="0"/>
          </a:p>
          <a:p>
            <a:pPr algn="ctr" eaLnBrk="1" hangingPunct="1"/>
            <a:r>
              <a:rPr lang="en-US" sz="2400" dirty="0"/>
              <a:t>~40 </a:t>
            </a:r>
            <a:r>
              <a:rPr lang="en-US" sz="2400" dirty="0" smtClean="0"/>
              <a:t>microns diameter</a:t>
            </a:r>
            <a:endParaRPr lang="en-US" sz="2400" dirty="0"/>
          </a:p>
        </p:txBody>
      </p:sp>
      <p:sp>
        <p:nvSpPr>
          <p:cNvPr id="3079" name="Text Box 7"/>
          <p:cNvSpPr txBox="1">
            <a:spLocks noChangeArrowheads="1"/>
          </p:cNvSpPr>
          <p:nvPr/>
        </p:nvSpPr>
        <p:spPr bwMode="auto">
          <a:xfrm>
            <a:off x="6430540" y="2209800"/>
            <a:ext cx="26372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smtClean="0"/>
              <a:t>Produces </a:t>
            </a:r>
            <a:r>
              <a:rPr lang="en-US" sz="2400" dirty="0" err="1" smtClean="0"/>
              <a:t>saxitoxins</a:t>
            </a:r>
            <a:endParaRPr lang="en-US" sz="2400" dirty="0" smtClean="0"/>
          </a:p>
          <a:p>
            <a:pPr eaLnBrk="1" hangingPunct="1"/>
            <a:endParaRPr lang="en-US" sz="2400" dirty="0" smtClean="0"/>
          </a:p>
          <a:p>
            <a:pPr eaLnBrk="1" hangingPunct="1"/>
            <a:r>
              <a:rPr lang="en-US" sz="2400" dirty="0" smtClean="0"/>
              <a:t>Paralytic </a:t>
            </a:r>
            <a:r>
              <a:rPr lang="en-US" sz="2400" dirty="0"/>
              <a:t>Shellfish </a:t>
            </a:r>
            <a:endParaRPr lang="en-US" sz="2400" dirty="0" smtClean="0"/>
          </a:p>
          <a:p>
            <a:pPr eaLnBrk="1" hangingPunct="1"/>
            <a:r>
              <a:rPr lang="en-US" sz="2400" dirty="0" smtClean="0"/>
              <a:t>Poisoning </a:t>
            </a:r>
            <a:r>
              <a:rPr lang="en-US" sz="2400" dirty="0"/>
              <a:t>(PSP)</a:t>
            </a:r>
          </a:p>
        </p:txBody>
      </p:sp>
      <p:pic>
        <p:nvPicPr>
          <p:cNvPr id="200706" name="Picture 2" descr="http://upload.wikimedia.org/wikipedia/commons/thumb/a/a0/Karenia_brevis.jpg/250px-Karenia_brev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90475"/>
            <a:ext cx="1280160" cy="1295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0" y="2286000"/>
            <a:ext cx="28248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smtClean="0"/>
              <a:t>Produces </a:t>
            </a:r>
            <a:r>
              <a:rPr lang="en-US" sz="2400" dirty="0" err="1" smtClean="0"/>
              <a:t>brevetoxins</a:t>
            </a:r>
            <a:endParaRPr lang="en-US" sz="2400" dirty="0" smtClean="0"/>
          </a:p>
          <a:p>
            <a:pPr eaLnBrk="1" hangingPunct="1"/>
            <a:endParaRPr lang="en-US" sz="2400" dirty="0"/>
          </a:p>
          <a:p>
            <a:pPr eaLnBrk="1" hangingPunct="1"/>
            <a:r>
              <a:rPr lang="en-US" sz="2400" dirty="0"/>
              <a:t>Neurotoxic S</a:t>
            </a:r>
            <a:r>
              <a:rPr lang="en-US" sz="2400" dirty="0" smtClean="0"/>
              <a:t>hellfish </a:t>
            </a:r>
          </a:p>
          <a:p>
            <a:pPr eaLnBrk="1" hangingPunct="1"/>
            <a:r>
              <a:rPr lang="en-US" sz="2400" dirty="0" smtClean="0"/>
              <a:t>Poisoning </a:t>
            </a:r>
            <a:r>
              <a:rPr lang="en-US" sz="2400" dirty="0"/>
              <a:t>(NSP)</a:t>
            </a:r>
          </a:p>
        </p:txBody>
      </p:sp>
      <p:grpSp>
        <p:nvGrpSpPr>
          <p:cNvPr id="3" name="Group 2"/>
          <p:cNvGrpSpPr>
            <a:grpSpLocks noChangeAspect="1"/>
          </p:cNvGrpSpPr>
          <p:nvPr/>
        </p:nvGrpSpPr>
        <p:grpSpPr>
          <a:xfrm>
            <a:off x="106680" y="3886200"/>
            <a:ext cx="2103120" cy="2867798"/>
            <a:chOff x="122614" y="2071345"/>
            <a:chExt cx="2417382" cy="3296318"/>
          </a:xfrm>
        </p:grpSpPr>
        <p:pic>
          <p:nvPicPr>
            <p:cNvPr id="20070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30907"/>
            <a:stretch/>
          </p:blipFill>
          <p:spPr bwMode="auto">
            <a:xfrm>
              <a:off x="122614" y="2071345"/>
              <a:ext cx="2417382" cy="328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1521" y="5049273"/>
              <a:ext cx="2240889" cy="318390"/>
            </a:xfrm>
            <a:prstGeom prst="rect">
              <a:avLst/>
            </a:prstGeom>
            <a:noFill/>
          </p:spPr>
          <p:txBody>
            <a:bodyPr wrap="none" rtlCol="0">
              <a:spAutoFit/>
            </a:bodyPr>
            <a:lstStyle/>
            <a:p>
              <a:r>
                <a:rPr lang="en-US" sz="1200" dirty="0" smtClean="0"/>
                <a:t>Paul Schmidt, </a:t>
              </a:r>
              <a:r>
                <a:rPr lang="en-US" sz="1200" i="1" dirty="0" smtClean="0"/>
                <a:t>Charlotte Sun</a:t>
              </a:r>
              <a:endParaRPr lang="en-US" sz="1200" i="1" dirty="0"/>
            </a:p>
          </p:txBody>
        </p:sp>
      </p:grpSp>
      <p:pic>
        <p:nvPicPr>
          <p:cNvPr id="200709" name="Picture 5" descr="http://www.whoi.edu/cms/images/deadfish_Texas_400_839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950" y="3892706"/>
            <a:ext cx="1871050" cy="28346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419600" y="1903194"/>
            <a:ext cx="0" cy="4878606"/>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3078" idx="0"/>
          </p:cNvCxnSpPr>
          <p:nvPr/>
        </p:nvCxnSpPr>
        <p:spPr>
          <a:xfrm>
            <a:off x="4419600" y="-83403"/>
            <a:ext cx="8945" cy="1074003"/>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04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gcoos.tamu.edu/wp-content/uploads/2013/12/Launching-AUV-for-enews.png"/>
          <p:cNvPicPr>
            <a:picLocks noChangeAspect="1" noChangeArrowheads="1"/>
          </p:cNvPicPr>
          <p:nvPr/>
        </p:nvPicPr>
        <p:blipFill rotWithShape="1">
          <a:blip r:embed="rId2">
            <a:extLst>
              <a:ext uri="{28A0092B-C50C-407E-A947-70E740481C1C}">
                <a14:useLocalDpi xmlns:a14="http://schemas.microsoft.com/office/drawing/2010/main" val="0"/>
              </a:ext>
            </a:extLst>
          </a:blip>
          <a:srcRect l="10652"/>
          <a:stretch/>
        </p:blipFill>
        <p:spPr bwMode="auto">
          <a:xfrm>
            <a:off x="6295505" y="994339"/>
            <a:ext cx="2696095" cy="4034861"/>
          </a:xfrm>
          <a:prstGeom prst="rect">
            <a:avLst/>
          </a:prstGeom>
          <a:noFill/>
          <a:extLst>
            <a:ext uri="{909E8E84-426E-40DD-AFC4-6F175D3DCCD1}">
              <a14:hiddenFill xmlns:a14="http://schemas.microsoft.com/office/drawing/2010/main">
                <a:solidFill>
                  <a:srgbClr val="FFFFFF"/>
                </a:solidFill>
              </a14:hiddenFill>
            </a:ext>
          </a:extLst>
        </p:spPr>
      </p:pic>
      <p:pic>
        <p:nvPicPr>
          <p:cNvPr id="205828" name="Picture 4" descr="http://gcoos.tamu.edu/wp-content/uploads/2013/12/Example-glider-tr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63" y="2362200"/>
            <a:ext cx="597683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830" name="Picture 6" descr="GCOOS Gulf Glider Showcase Part 3 – Mote Marine Labora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068"/>
            <a:ext cx="5715000" cy="1609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334780"/>
            <a:ext cx="3390672" cy="523220"/>
          </a:xfrm>
          <a:prstGeom prst="rect">
            <a:avLst/>
          </a:prstGeom>
          <a:noFill/>
        </p:spPr>
        <p:txBody>
          <a:bodyPr wrap="none" rtlCol="0">
            <a:spAutoFit/>
          </a:bodyPr>
          <a:lstStyle/>
          <a:p>
            <a:r>
              <a:rPr lang="en-US" dirty="0"/>
              <a:t>http://gcoos.tamu.edu</a:t>
            </a:r>
            <a:r>
              <a:rPr lang="en-US" dirty="0" smtClean="0"/>
              <a:t>/</a:t>
            </a:r>
            <a:endParaRPr lang="en-US" dirty="0"/>
          </a:p>
        </p:txBody>
      </p:sp>
    </p:spTree>
    <p:extLst>
      <p:ext uri="{BB962C8B-B14F-4D97-AF65-F5344CB8AC3E}">
        <p14:creationId xmlns:p14="http://schemas.microsoft.com/office/powerpoint/2010/main" val="2816256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descr="Upper Water Column HAB Trajector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82" y="2514600"/>
            <a:ext cx="302331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826" name="Picture 2" descr="Charlotte Harbor Region Upper Water Column HAB Trajectories"/>
          <p:cNvPicPr>
            <a:picLocks noChangeAspect="1" noChangeArrowheads="1"/>
          </p:cNvPicPr>
          <p:nvPr/>
        </p:nvPicPr>
        <p:blipFill rotWithShape="1">
          <a:blip r:embed="rId4">
            <a:extLst>
              <a:ext uri="{28A0092B-C50C-407E-A947-70E740481C1C}">
                <a14:useLocalDpi xmlns:a14="http://schemas.microsoft.com/office/drawing/2010/main" val="0"/>
              </a:ext>
            </a:extLst>
          </a:blip>
          <a:srcRect t="7507" b="8441"/>
          <a:stretch/>
        </p:blipFill>
        <p:spPr bwMode="auto">
          <a:xfrm>
            <a:off x="4038600" y="2375338"/>
            <a:ext cx="4522891" cy="4023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2978" y="6457890"/>
            <a:ext cx="6994222" cy="400110"/>
          </a:xfrm>
          <a:prstGeom prst="rect">
            <a:avLst/>
          </a:prstGeom>
          <a:noFill/>
        </p:spPr>
        <p:txBody>
          <a:bodyPr wrap="none" rtlCol="0">
            <a:spAutoFit/>
          </a:bodyPr>
          <a:lstStyle/>
          <a:p>
            <a:r>
              <a:rPr lang="en-US" sz="2000" dirty="0" smtClean="0">
                <a:solidFill>
                  <a:srgbClr val="FFFFFF"/>
                </a:solidFill>
              </a:rPr>
              <a:t>http://ocgweb.marine.usf.edu/hab_tracking/HAB_trajectories.html</a:t>
            </a:r>
          </a:p>
        </p:txBody>
      </p:sp>
      <p:cxnSp>
        <p:nvCxnSpPr>
          <p:cNvPr id="7" name="Straight Arrow Connector 6"/>
          <p:cNvCxnSpPr/>
          <p:nvPr/>
        </p:nvCxnSpPr>
        <p:spPr>
          <a:xfrm flipV="1">
            <a:off x="2362200" y="2529840"/>
            <a:ext cx="1905000" cy="1584960"/>
          </a:xfrm>
          <a:prstGeom prst="straightConnector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62200" y="4572000"/>
            <a:ext cx="1905000" cy="1447800"/>
          </a:xfrm>
          <a:prstGeom prst="straightConnector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2058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211" b="41840"/>
          <a:stretch/>
        </p:blipFill>
        <p:spPr bwMode="auto">
          <a:xfrm>
            <a:off x="0" y="-76200"/>
            <a:ext cx="9144000" cy="198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051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5689" y="4175760"/>
            <a:ext cx="2617111"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40" y="3810000"/>
            <a:ext cx="1737360" cy="293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5240" y="1041819"/>
            <a:ext cx="1280160" cy="1244181"/>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9" name="Rectangle 5"/>
          <p:cNvSpPr>
            <a:spLocks noGrp="1" noChangeArrowheads="1"/>
          </p:cNvSpPr>
          <p:nvPr>
            <p:ph type="title" idx="4294967295"/>
          </p:nvPr>
        </p:nvSpPr>
        <p:spPr>
          <a:xfrm>
            <a:off x="0" y="-228600"/>
            <a:ext cx="9144000" cy="1447800"/>
          </a:xfrm>
        </p:spPr>
        <p:txBody>
          <a:bodyPr/>
          <a:lstStyle/>
          <a:p>
            <a:pPr algn="l" eaLnBrk="1" hangingPunct="1">
              <a:defRPr/>
            </a:pPr>
            <a:r>
              <a:rPr lang="en-US" sz="3200" i="1" dirty="0" smtClean="0">
                <a:effectLst>
                  <a:outerShdw blurRad="38100" dist="38100" dir="2700000" algn="tl">
                    <a:srgbClr val="000000"/>
                  </a:outerShdw>
                </a:effectLst>
              </a:rPr>
              <a:t>Gulf of Mexico:                                      Gulf of Maine:</a:t>
            </a:r>
            <a:br>
              <a:rPr lang="en-US" sz="3200" i="1" dirty="0" smtClean="0">
                <a:effectLst>
                  <a:outerShdw blurRad="38100" dist="38100" dir="2700000" algn="tl">
                    <a:srgbClr val="000000"/>
                  </a:outerShdw>
                </a:effectLst>
              </a:rPr>
            </a:br>
            <a:r>
              <a:rPr lang="en-US" sz="3200" i="1" dirty="0" err="1" smtClean="0">
                <a:effectLst>
                  <a:outerShdw blurRad="38100" dist="38100" dir="2700000" algn="tl">
                    <a:srgbClr val="000000"/>
                  </a:outerShdw>
                </a:effectLst>
              </a:rPr>
              <a:t>Karenia</a:t>
            </a:r>
            <a:r>
              <a:rPr lang="en-US" sz="3200" i="1" dirty="0" smtClean="0">
                <a:effectLst>
                  <a:outerShdw blurRad="38100" dist="38100" dir="2700000" algn="tl">
                    <a:srgbClr val="000000"/>
                  </a:outerShdw>
                </a:effectLst>
              </a:rPr>
              <a:t> </a:t>
            </a:r>
            <a:r>
              <a:rPr lang="en-US" sz="3200" i="1" dirty="0" err="1" smtClean="0">
                <a:effectLst>
                  <a:outerShdw blurRad="38100" dist="38100" dir="2700000" algn="tl">
                    <a:srgbClr val="000000"/>
                  </a:outerShdw>
                </a:effectLst>
              </a:rPr>
              <a:t>brevis</a:t>
            </a:r>
            <a:r>
              <a:rPr lang="en-US" sz="3200" i="1" dirty="0" smtClean="0">
                <a:effectLst>
                  <a:outerShdw blurRad="38100" dist="38100" dir="2700000" algn="tl">
                    <a:srgbClr val="000000"/>
                  </a:outerShdw>
                </a:effectLst>
              </a:rPr>
              <a:t>                          Alexandrium fundyense</a:t>
            </a:r>
          </a:p>
        </p:txBody>
      </p:sp>
      <p:sp>
        <p:nvSpPr>
          <p:cNvPr id="3078" name="Text Box 6"/>
          <p:cNvSpPr txBox="1">
            <a:spLocks noChangeArrowheads="1"/>
          </p:cNvSpPr>
          <p:nvPr/>
        </p:nvSpPr>
        <p:spPr bwMode="auto">
          <a:xfrm>
            <a:off x="2989689" y="990600"/>
            <a:ext cx="28777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dirty="0" err="1" smtClean="0"/>
              <a:t>Dinoflagellates</a:t>
            </a:r>
            <a:r>
              <a:rPr lang="en-US" sz="2400" dirty="0" smtClean="0"/>
              <a:t> </a:t>
            </a:r>
            <a:endParaRPr lang="en-US" sz="2400" dirty="0"/>
          </a:p>
          <a:p>
            <a:pPr algn="ctr" eaLnBrk="1" hangingPunct="1"/>
            <a:r>
              <a:rPr lang="en-US" sz="2400" dirty="0"/>
              <a:t>~40 </a:t>
            </a:r>
            <a:r>
              <a:rPr lang="en-US" sz="2400" dirty="0" smtClean="0"/>
              <a:t>microns diameter</a:t>
            </a:r>
            <a:endParaRPr lang="en-US" sz="2400" dirty="0"/>
          </a:p>
        </p:txBody>
      </p:sp>
      <p:sp>
        <p:nvSpPr>
          <p:cNvPr id="3079" name="Text Box 7"/>
          <p:cNvSpPr txBox="1">
            <a:spLocks noChangeArrowheads="1"/>
          </p:cNvSpPr>
          <p:nvPr/>
        </p:nvSpPr>
        <p:spPr bwMode="auto">
          <a:xfrm>
            <a:off x="6430540" y="2209800"/>
            <a:ext cx="26372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smtClean="0"/>
              <a:t>Produces </a:t>
            </a:r>
            <a:r>
              <a:rPr lang="en-US" sz="2400" dirty="0" err="1" smtClean="0"/>
              <a:t>saxitoxins</a:t>
            </a:r>
            <a:endParaRPr lang="en-US" sz="2400" dirty="0" smtClean="0"/>
          </a:p>
          <a:p>
            <a:pPr eaLnBrk="1" hangingPunct="1"/>
            <a:endParaRPr lang="en-US" sz="2400" dirty="0" smtClean="0"/>
          </a:p>
          <a:p>
            <a:pPr eaLnBrk="1" hangingPunct="1"/>
            <a:r>
              <a:rPr lang="en-US" sz="2400" dirty="0" smtClean="0"/>
              <a:t>Paralytic </a:t>
            </a:r>
            <a:r>
              <a:rPr lang="en-US" sz="2400" dirty="0"/>
              <a:t>Shellfish </a:t>
            </a:r>
            <a:endParaRPr lang="en-US" sz="2400" dirty="0" smtClean="0"/>
          </a:p>
          <a:p>
            <a:pPr eaLnBrk="1" hangingPunct="1"/>
            <a:r>
              <a:rPr lang="en-US" sz="2400" dirty="0" smtClean="0"/>
              <a:t>Poisoning </a:t>
            </a:r>
            <a:r>
              <a:rPr lang="en-US" sz="2400" dirty="0"/>
              <a:t>(PSP)</a:t>
            </a:r>
          </a:p>
        </p:txBody>
      </p:sp>
      <p:pic>
        <p:nvPicPr>
          <p:cNvPr id="200706" name="Picture 2" descr="http://upload.wikimedia.org/wikipedia/commons/thumb/a/a0/Karenia_brevis.jpg/250px-Karenia_brev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90475"/>
            <a:ext cx="1280160" cy="1295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0" y="2286000"/>
            <a:ext cx="28248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smtClean="0"/>
              <a:t>Produces </a:t>
            </a:r>
            <a:r>
              <a:rPr lang="en-US" sz="2400" dirty="0" err="1" smtClean="0"/>
              <a:t>brevetoxins</a:t>
            </a:r>
            <a:endParaRPr lang="en-US" sz="2400" dirty="0" smtClean="0"/>
          </a:p>
          <a:p>
            <a:pPr eaLnBrk="1" hangingPunct="1"/>
            <a:endParaRPr lang="en-US" sz="2400" dirty="0"/>
          </a:p>
          <a:p>
            <a:pPr eaLnBrk="1" hangingPunct="1"/>
            <a:r>
              <a:rPr lang="en-US" sz="2400" dirty="0"/>
              <a:t>Neurotoxic S</a:t>
            </a:r>
            <a:r>
              <a:rPr lang="en-US" sz="2400" dirty="0" smtClean="0"/>
              <a:t>hellfish </a:t>
            </a:r>
          </a:p>
          <a:p>
            <a:pPr eaLnBrk="1" hangingPunct="1"/>
            <a:r>
              <a:rPr lang="en-US" sz="2400" dirty="0" smtClean="0"/>
              <a:t>Poisoning </a:t>
            </a:r>
            <a:r>
              <a:rPr lang="en-US" sz="2400" dirty="0"/>
              <a:t>(NSP)</a:t>
            </a:r>
          </a:p>
        </p:txBody>
      </p:sp>
      <p:grpSp>
        <p:nvGrpSpPr>
          <p:cNvPr id="3" name="Group 2"/>
          <p:cNvGrpSpPr>
            <a:grpSpLocks noChangeAspect="1"/>
          </p:cNvGrpSpPr>
          <p:nvPr/>
        </p:nvGrpSpPr>
        <p:grpSpPr>
          <a:xfrm>
            <a:off x="106680" y="3886200"/>
            <a:ext cx="2103120" cy="2867798"/>
            <a:chOff x="122614" y="2071345"/>
            <a:chExt cx="2417382" cy="3296318"/>
          </a:xfrm>
        </p:grpSpPr>
        <p:pic>
          <p:nvPicPr>
            <p:cNvPr id="20070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30907"/>
            <a:stretch/>
          </p:blipFill>
          <p:spPr bwMode="auto">
            <a:xfrm>
              <a:off x="122614" y="2071345"/>
              <a:ext cx="2417382" cy="328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1521" y="5049273"/>
              <a:ext cx="2240889" cy="318390"/>
            </a:xfrm>
            <a:prstGeom prst="rect">
              <a:avLst/>
            </a:prstGeom>
            <a:noFill/>
          </p:spPr>
          <p:txBody>
            <a:bodyPr wrap="none" rtlCol="0">
              <a:spAutoFit/>
            </a:bodyPr>
            <a:lstStyle/>
            <a:p>
              <a:r>
                <a:rPr lang="en-US" sz="1200" dirty="0" smtClean="0"/>
                <a:t>Paul Schmidt, </a:t>
              </a:r>
              <a:r>
                <a:rPr lang="en-US" sz="1200" i="1" dirty="0" smtClean="0"/>
                <a:t>Charlotte Sun</a:t>
              </a:r>
              <a:endParaRPr lang="en-US" sz="1200" i="1" dirty="0"/>
            </a:p>
          </p:txBody>
        </p:sp>
      </p:grpSp>
      <p:pic>
        <p:nvPicPr>
          <p:cNvPr id="200709" name="Picture 5" descr="http://www.whoi.edu/cms/images/deadfish_Texas_400_839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950" y="3892706"/>
            <a:ext cx="1871050" cy="28346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419600" y="1903194"/>
            <a:ext cx="0" cy="4878606"/>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3078" idx="0"/>
          </p:cNvCxnSpPr>
          <p:nvPr/>
        </p:nvCxnSpPr>
        <p:spPr>
          <a:xfrm>
            <a:off x="4419600" y="-83403"/>
            <a:ext cx="8945" cy="1074003"/>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558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smtClean="0"/>
              <a:t>End</a:t>
            </a:r>
          </a:p>
        </p:txBody>
      </p:sp>
    </p:spTree>
    <p:extLst>
      <p:ext uri="{BB962C8B-B14F-4D97-AF65-F5344CB8AC3E}">
        <p14:creationId xmlns:p14="http://schemas.microsoft.com/office/powerpoint/2010/main" val="2159680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Red Tides in the Gulfs of Maine and Mexico</a:t>
            </a:r>
            <a:endParaRPr lang="en-US" dirty="0"/>
          </a:p>
        </p:txBody>
      </p:sp>
      <p:sp>
        <p:nvSpPr>
          <p:cNvPr id="3" name="Subtitle 2"/>
          <p:cNvSpPr>
            <a:spLocks noGrp="1"/>
          </p:cNvSpPr>
          <p:nvPr>
            <p:ph type="subTitle" idx="1"/>
          </p:nvPr>
        </p:nvSpPr>
        <p:spPr/>
        <p:txBody>
          <a:bodyPr>
            <a:normAutofit fontScale="85000" lnSpcReduction="10000"/>
          </a:bodyPr>
          <a:lstStyle/>
          <a:p>
            <a:r>
              <a:rPr lang="en-US" dirty="0" smtClean="0"/>
              <a:t>Dennis McGillicuddy, Sr. Scientist and Chair, Department of Applied Ocean Physics and Engineering</a:t>
            </a:r>
            <a:endParaRPr lang="en-US" dirty="0"/>
          </a:p>
        </p:txBody>
      </p:sp>
    </p:spTree>
    <p:extLst>
      <p:ext uri="{BB962C8B-B14F-4D97-AF65-F5344CB8AC3E}">
        <p14:creationId xmlns:p14="http://schemas.microsoft.com/office/powerpoint/2010/main" val="2643524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981200" y="2286000"/>
          <a:ext cx="3684588" cy="1000125"/>
        </p:xfrm>
        <a:graphic>
          <a:graphicData uri="http://schemas.openxmlformats.org/presentationml/2006/ole">
            <mc:AlternateContent xmlns:mc="http://schemas.openxmlformats.org/markup-compatibility/2006">
              <mc:Choice xmlns:v="urn:schemas-microsoft-com:vml" Requires="v">
                <p:oleObj spid="_x0000_s203844" name="Equation" r:id="rId4" imgW="1592526" imgH="388620" progId="Equation.3">
                  <p:embed/>
                </p:oleObj>
              </mc:Choice>
              <mc:Fallback>
                <p:oleObj name="Equation" r:id="rId4" imgW="1592526" imgH="3886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86000"/>
                        <a:ext cx="3684588"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60"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graphicFrame>
        <p:nvGraphicFramePr>
          <p:cNvPr id="19461"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203845" name="Equation" r:id="rId6" imgW="1196286" imgH="388620" progId="Equation.3">
                  <p:embed/>
                </p:oleObj>
              </mc:Choice>
              <mc:Fallback>
                <p:oleObj name="Equation" r:id="rId6" imgW="1196286" imgH="3886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2"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63"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sz="1800">
              <a:solidFill>
                <a:srgbClr val="000000"/>
              </a:solidFill>
              <a:latin typeface="Arial"/>
            </a:endParaRPr>
          </a:p>
        </p:txBody>
      </p:sp>
      <p:sp>
        <p:nvSpPr>
          <p:cNvPr id="19464"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graphicFrame>
        <p:nvGraphicFramePr>
          <p:cNvPr id="19465" name="Object 9"/>
          <p:cNvGraphicFramePr>
            <a:graphicFrameLocks noChangeAspect="1"/>
          </p:cNvGraphicFramePr>
          <p:nvPr/>
        </p:nvGraphicFramePr>
        <p:xfrm>
          <a:off x="5943600" y="2819400"/>
          <a:ext cx="3006725" cy="385763"/>
        </p:xfrm>
        <a:graphic>
          <a:graphicData uri="http://schemas.openxmlformats.org/presentationml/2006/ole">
            <mc:AlternateContent xmlns:mc="http://schemas.openxmlformats.org/markup-compatibility/2006">
              <mc:Choice xmlns:v="urn:schemas-microsoft-com:vml" Requires="v">
                <p:oleObj spid="_x0000_s203846" name="Equation" r:id="rId8" imgW="1539348" imgH="160020" progId="Equation.3">
                  <p:embed/>
                </p:oleObj>
              </mc:Choice>
              <mc:Fallback>
                <p:oleObj name="Equation" r:id="rId8" imgW="1539348" imgH="1600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819400"/>
                        <a:ext cx="3006725"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6"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rgbClr val="FFFFFF"/>
                </a:solidFill>
                <a:effectLst>
                  <a:outerShdw blurRad="38100" dist="38100" dir="2700000" algn="tl">
                    <a:srgbClr val="000000"/>
                  </a:outerShdw>
                </a:effectLst>
                <a:latin typeface="Arial"/>
              </a:rPr>
              <a:t>Plankton Production in the</a:t>
            </a:r>
          </a:p>
          <a:p>
            <a:pPr>
              <a:defRPr/>
            </a:pPr>
            <a:r>
              <a:rPr lang="en-US" dirty="0">
                <a:solidFill>
                  <a:srgbClr val="FFFFFF"/>
                </a:solidFill>
                <a:effectLst>
                  <a:outerShdw blurRad="38100" dist="38100" dir="2700000" algn="tl">
                    <a:srgbClr val="000000"/>
                  </a:outerShdw>
                </a:effectLst>
                <a:latin typeface="Arial"/>
              </a:rPr>
              <a:t>Open Ocean</a:t>
            </a:r>
          </a:p>
        </p:txBody>
      </p:sp>
      <p:sp>
        <p:nvSpPr>
          <p:cNvPr id="19468"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69"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0"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1"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2"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3"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4"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5"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6"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7"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8"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79"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80"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81"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82"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83"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84"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9485"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solidFill>
                  <a:srgbClr val="FFFFFF"/>
                </a:solidFill>
              </a:rPr>
              <a:t>Sea Surface</a:t>
            </a:r>
          </a:p>
        </p:txBody>
      </p:sp>
      <p:sp>
        <p:nvSpPr>
          <p:cNvPr id="19486"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solidFill>
                  <a:srgbClr val="FFFFFF"/>
                </a:solidFill>
              </a:rPr>
              <a:t>100m</a:t>
            </a:r>
          </a:p>
        </p:txBody>
      </p:sp>
    </p:spTree>
    <p:extLst>
      <p:ext uri="{BB962C8B-B14F-4D97-AF65-F5344CB8AC3E}">
        <p14:creationId xmlns:p14="http://schemas.microsoft.com/office/powerpoint/2010/main" val="3640156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1981200" y="2852738"/>
          <a:ext cx="3684588" cy="500062"/>
        </p:xfrm>
        <a:graphic>
          <a:graphicData uri="http://schemas.openxmlformats.org/presentationml/2006/ole">
            <mc:AlternateContent xmlns:mc="http://schemas.openxmlformats.org/markup-compatibility/2006">
              <mc:Choice xmlns:v="urn:schemas-microsoft-com:vml" Requires="v">
                <p:oleObj spid="_x0000_s204846" name="Equation" r:id="rId4" imgW="1592526" imgH="167568" progId="Equation.3">
                  <p:embed/>
                </p:oleObj>
              </mc:Choice>
              <mc:Fallback>
                <p:oleObj name="Equation" r:id="rId4" imgW="1592526" imgH="16756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852738"/>
                        <a:ext cx="3684588"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84"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85"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86"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sz="1800">
              <a:solidFill>
                <a:srgbClr val="000000"/>
              </a:solidFill>
              <a:latin typeface="Arial"/>
            </a:endParaRPr>
          </a:p>
        </p:txBody>
      </p:sp>
      <p:sp>
        <p:nvSpPr>
          <p:cNvPr id="20487"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88" name="Line 10"/>
          <p:cNvSpPr>
            <a:spLocks noChangeShapeType="1"/>
          </p:cNvSpPr>
          <p:nvPr/>
        </p:nvSpPr>
        <p:spPr bwMode="auto">
          <a:xfrm rot="10800000" flipV="1">
            <a:off x="4419600" y="35052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164875" name="Text Box 11"/>
          <p:cNvSpPr txBox="1">
            <a:spLocks noChangeArrowheads="1"/>
          </p:cNvSpPr>
          <p:nvPr/>
        </p:nvSpPr>
        <p:spPr bwMode="auto">
          <a:xfrm>
            <a:off x="5105400" y="533400"/>
            <a:ext cx="3406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rgbClr val="FFFFFF"/>
                </a:solidFill>
                <a:effectLst>
                  <a:outerShdw blurRad="38100" dist="38100" dir="2700000" algn="tl">
                    <a:srgbClr val="000000"/>
                  </a:outerShdw>
                </a:effectLst>
                <a:latin typeface="Arial"/>
              </a:rPr>
              <a:t>The biological pump</a:t>
            </a:r>
          </a:p>
        </p:txBody>
      </p:sp>
      <p:sp>
        <p:nvSpPr>
          <p:cNvPr id="20490"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1"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2"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3"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4"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5"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6"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7"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8"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499"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500"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501"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502"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503"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504"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505"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506"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latin typeface="Arial"/>
            </a:endParaRPr>
          </a:p>
        </p:txBody>
      </p:sp>
      <p:sp>
        <p:nvSpPr>
          <p:cNvPr id="20507" name="Text Box 29"/>
          <p:cNvSpPr txBox="1">
            <a:spLocks noChangeArrowheads="1"/>
          </p:cNvSpPr>
          <p:nvPr/>
        </p:nvSpPr>
        <p:spPr bwMode="auto">
          <a:xfrm>
            <a:off x="212725" y="1676400"/>
            <a:ext cx="145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solidFill>
                  <a:srgbClr val="FFFFFF"/>
                </a:solidFill>
              </a:rPr>
              <a:t>Sea Surface</a:t>
            </a:r>
          </a:p>
        </p:txBody>
      </p:sp>
      <p:sp>
        <p:nvSpPr>
          <p:cNvPr id="20508"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a:solidFill>
                  <a:srgbClr val="FFFFFF"/>
                </a:solidFill>
              </a:rPr>
              <a:t>100m</a:t>
            </a:r>
          </a:p>
        </p:txBody>
      </p:sp>
      <p:graphicFrame>
        <p:nvGraphicFramePr>
          <p:cNvPr id="20509" name="Object 31"/>
          <p:cNvGraphicFramePr>
            <a:graphicFrameLocks noChangeAspect="1"/>
          </p:cNvGraphicFramePr>
          <p:nvPr/>
        </p:nvGraphicFramePr>
        <p:xfrm>
          <a:off x="1981200" y="4800600"/>
          <a:ext cx="3684588" cy="500063"/>
        </p:xfrm>
        <a:graphic>
          <a:graphicData uri="http://schemas.openxmlformats.org/presentationml/2006/ole">
            <mc:AlternateContent xmlns:mc="http://schemas.openxmlformats.org/markup-compatibility/2006">
              <mc:Choice xmlns:v="urn:schemas-microsoft-com:vml" Requires="v">
                <p:oleObj spid="_x0000_s204847" name="Equation" r:id="rId6" imgW="1592526" imgH="167568" progId="Equation.3">
                  <p:embed/>
                </p:oleObj>
              </mc:Choice>
              <mc:Fallback>
                <p:oleObj name="Equation" r:id="rId6" imgW="1592526" imgH="16756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800600"/>
                        <a:ext cx="3684588"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0" name="Text Box 32"/>
          <p:cNvSpPr txBox="1">
            <a:spLocks noChangeArrowheads="1"/>
          </p:cNvSpPr>
          <p:nvPr/>
        </p:nvSpPr>
        <p:spPr bwMode="auto">
          <a:xfrm>
            <a:off x="2590800" y="2235200"/>
            <a:ext cx="2622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FFFF"/>
                </a:solidFill>
              </a:rPr>
              <a:t>Photosynthesis</a:t>
            </a:r>
          </a:p>
        </p:txBody>
      </p:sp>
      <p:sp>
        <p:nvSpPr>
          <p:cNvPr id="20511" name="Text Box 33"/>
          <p:cNvSpPr txBox="1">
            <a:spLocks noChangeArrowheads="1"/>
          </p:cNvSpPr>
          <p:nvPr/>
        </p:nvSpPr>
        <p:spPr bwMode="auto">
          <a:xfrm>
            <a:off x="2971800" y="5272088"/>
            <a:ext cx="2005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FF"/>
                </a:solidFill>
              </a:rPr>
              <a:t>Respiration</a:t>
            </a:r>
          </a:p>
        </p:txBody>
      </p:sp>
      <p:grpSp>
        <p:nvGrpSpPr>
          <p:cNvPr id="32" name="Group 31"/>
          <p:cNvGrpSpPr/>
          <p:nvPr/>
        </p:nvGrpSpPr>
        <p:grpSpPr>
          <a:xfrm>
            <a:off x="2029968" y="1447800"/>
            <a:ext cx="3636264" cy="1295400"/>
            <a:chOff x="2029968" y="1447800"/>
            <a:chExt cx="3636264" cy="1295400"/>
          </a:xfrm>
        </p:grpSpPr>
        <p:sp>
          <p:nvSpPr>
            <p:cNvPr id="33" name="Up-Down Arrow 32"/>
            <p:cNvSpPr/>
            <p:nvPr/>
          </p:nvSpPr>
          <p:spPr>
            <a:xfrm>
              <a:off x="5181600" y="1447800"/>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4" name="Up-Down Arrow 33"/>
            <p:cNvSpPr/>
            <p:nvPr/>
          </p:nvSpPr>
          <p:spPr>
            <a:xfrm>
              <a:off x="2029968" y="1527048"/>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Tree>
    <p:extLst>
      <p:ext uri="{BB962C8B-B14F-4D97-AF65-F5344CB8AC3E}">
        <p14:creationId xmlns:p14="http://schemas.microsoft.com/office/powerpoint/2010/main" val="1145919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0"/>
            <a:ext cx="8458200" cy="1143000"/>
          </a:xfrm>
        </p:spPr>
        <p:txBody>
          <a:bodyPr/>
          <a:lstStyle/>
          <a:p>
            <a:r>
              <a:rPr lang="en-US" altLang="en-US" sz="3200">
                <a:effectLst>
                  <a:outerShdw blurRad="38100" dist="38100" dir="2700000" algn="tl">
                    <a:srgbClr val="000000"/>
                  </a:outerShdw>
                </a:effectLst>
              </a:rPr>
              <a:t>Phytoplankton: The Base of the Marine Food Web</a:t>
            </a:r>
          </a:p>
        </p:txBody>
      </p:sp>
      <p:pic>
        <p:nvPicPr>
          <p:cNvPr id="88067" name="Picture 3" descr="phytoplankt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990600"/>
            <a:ext cx="3665538" cy="5475288"/>
          </a:xfrm>
          <a:prstGeom prst="rect">
            <a:avLst/>
          </a:prstGeom>
          <a:noFill/>
          <a:extLst>
            <a:ext uri="{909E8E84-426E-40DD-AFC4-6F175D3DCCD1}">
              <a14:hiddenFill xmlns:a14="http://schemas.microsoft.com/office/drawing/2010/main">
                <a:solidFill>
                  <a:srgbClr val="FFFFFF"/>
                </a:solidFill>
              </a14:hiddenFill>
            </a:ext>
          </a:extLst>
        </p:spPr>
      </p:pic>
      <p:sp>
        <p:nvSpPr>
          <p:cNvPr id="88068" name="Text Box 4"/>
          <p:cNvSpPr txBox="1">
            <a:spLocks noChangeArrowheads="1"/>
          </p:cNvSpPr>
          <p:nvPr/>
        </p:nvSpPr>
        <p:spPr bwMode="auto">
          <a:xfrm>
            <a:off x="2438400" y="6461125"/>
            <a:ext cx="429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smtClean="0">
                <a:solidFill>
                  <a:srgbClr val="FFFFFF"/>
                </a:solidFill>
                <a:latin typeface="Times New Roman"/>
              </a:rPr>
              <a:t>Sir Alistair Hardy, </a:t>
            </a:r>
            <a:r>
              <a:rPr lang="en-US" altLang="en-US" sz="2000" i="1" smtClean="0">
                <a:solidFill>
                  <a:srgbClr val="FFFFFF"/>
                </a:solidFill>
                <a:latin typeface="Times New Roman"/>
              </a:rPr>
              <a:t>The Open Sea </a:t>
            </a:r>
            <a:r>
              <a:rPr lang="en-US" altLang="en-US" sz="2000" smtClean="0">
                <a:solidFill>
                  <a:srgbClr val="FFFFFF"/>
                </a:solidFill>
                <a:latin typeface="Times New Roman"/>
              </a:rPr>
              <a:t>(1956)</a:t>
            </a:r>
          </a:p>
        </p:txBody>
      </p:sp>
      <p:sp>
        <p:nvSpPr>
          <p:cNvPr id="88069" name="Text Box 5"/>
          <p:cNvSpPr txBox="1">
            <a:spLocks noChangeArrowheads="1"/>
          </p:cNvSpPr>
          <p:nvPr/>
        </p:nvSpPr>
        <p:spPr bwMode="auto">
          <a:xfrm>
            <a:off x="7146925" y="5451475"/>
            <a:ext cx="1114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smtClean="0">
                <a:solidFill>
                  <a:srgbClr val="FFFFFF"/>
                </a:solidFill>
                <a:latin typeface="Times New Roman"/>
              </a:rPr>
              <a:t>______</a:t>
            </a:r>
          </a:p>
          <a:p>
            <a:r>
              <a:rPr lang="en-US" altLang="en-US" sz="2400" smtClean="0">
                <a:solidFill>
                  <a:srgbClr val="FFFFFF"/>
                </a:solidFill>
                <a:latin typeface="Times New Roman"/>
              </a:rPr>
              <a:t>0.1 mm</a:t>
            </a:r>
          </a:p>
        </p:txBody>
      </p:sp>
    </p:spTree>
    <p:extLst>
      <p:ext uri="{BB962C8B-B14F-4D97-AF65-F5344CB8AC3E}">
        <p14:creationId xmlns:p14="http://schemas.microsoft.com/office/powerpoint/2010/main" val="2631455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5689" y="4175760"/>
            <a:ext cx="2617111"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40" y="3810000"/>
            <a:ext cx="1737360" cy="293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5240" y="1041819"/>
            <a:ext cx="1280160" cy="1244181"/>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9" name="Rectangle 5"/>
          <p:cNvSpPr>
            <a:spLocks noGrp="1" noChangeArrowheads="1"/>
          </p:cNvSpPr>
          <p:nvPr>
            <p:ph type="title" idx="4294967295"/>
          </p:nvPr>
        </p:nvSpPr>
        <p:spPr>
          <a:xfrm>
            <a:off x="0" y="-228600"/>
            <a:ext cx="9144000" cy="1447800"/>
          </a:xfrm>
        </p:spPr>
        <p:txBody>
          <a:bodyPr/>
          <a:lstStyle/>
          <a:p>
            <a:pPr algn="l" eaLnBrk="1" hangingPunct="1">
              <a:defRPr/>
            </a:pPr>
            <a:r>
              <a:rPr lang="en-US" sz="3200" i="1" dirty="0" smtClean="0">
                <a:effectLst>
                  <a:outerShdw blurRad="38100" dist="38100" dir="2700000" algn="tl">
                    <a:srgbClr val="000000"/>
                  </a:outerShdw>
                </a:effectLst>
              </a:rPr>
              <a:t>Gulf of Mexico:                                      Gulf of Maine:</a:t>
            </a:r>
            <a:br>
              <a:rPr lang="en-US" sz="3200" i="1" dirty="0" smtClean="0">
                <a:effectLst>
                  <a:outerShdw blurRad="38100" dist="38100" dir="2700000" algn="tl">
                    <a:srgbClr val="000000"/>
                  </a:outerShdw>
                </a:effectLst>
              </a:rPr>
            </a:br>
            <a:r>
              <a:rPr lang="en-US" sz="3200" i="1" dirty="0" err="1" smtClean="0">
                <a:effectLst>
                  <a:outerShdw blurRad="38100" dist="38100" dir="2700000" algn="tl">
                    <a:srgbClr val="000000"/>
                  </a:outerShdw>
                </a:effectLst>
              </a:rPr>
              <a:t>Karenia</a:t>
            </a:r>
            <a:r>
              <a:rPr lang="en-US" sz="3200" i="1" dirty="0" smtClean="0">
                <a:effectLst>
                  <a:outerShdw blurRad="38100" dist="38100" dir="2700000" algn="tl">
                    <a:srgbClr val="000000"/>
                  </a:outerShdw>
                </a:effectLst>
              </a:rPr>
              <a:t> </a:t>
            </a:r>
            <a:r>
              <a:rPr lang="en-US" sz="3200" i="1" dirty="0" err="1" smtClean="0">
                <a:effectLst>
                  <a:outerShdw blurRad="38100" dist="38100" dir="2700000" algn="tl">
                    <a:srgbClr val="000000"/>
                  </a:outerShdw>
                </a:effectLst>
              </a:rPr>
              <a:t>brevis</a:t>
            </a:r>
            <a:r>
              <a:rPr lang="en-US" sz="3200" i="1" dirty="0" smtClean="0">
                <a:effectLst>
                  <a:outerShdw blurRad="38100" dist="38100" dir="2700000" algn="tl">
                    <a:srgbClr val="000000"/>
                  </a:outerShdw>
                </a:effectLst>
              </a:rPr>
              <a:t>                          Alexandrium fundyense</a:t>
            </a:r>
          </a:p>
        </p:txBody>
      </p:sp>
      <p:sp>
        <p:nvSpPr>
          <p:cNvPr id="3078" name="Text Box 6"/>
          <p:cNvSpPr txBox="1">
            <a:spLocks noChangeArrowheads="1"/>
          </p:cNvSpPr>
          <p:nvPr/>
        </p:nvSpPr>
        <p:spPr bwMode="auto">
          <a:xfrm>
            <a:off x="2989689" y="990600"/>
            <a:ext cx="28777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dirty="0" err="1" smtClean="0"/>
              <a:t>Dinoflagellates</a:t>
            </a:r>
            <a:r>
              <a:rPr lang="en-US" sz="2400" dirty="0" smtClean="0"/>
              <a:t> </a:t>
            </a:r>
            <a:endParaRPr lang="en-US" sz="2400" dirty="0"/>
          </a:p>
          <a:p>
            <a:pPr algn="ctr" eaLnBrk="1" hangingPunct="1"/>
            <a:r>
              <a:rPr lang="en-US" sz="2400" dirty="0"/>
              <a:t>~40 </a:t>
            </a:r>
            <a:r>
              <a:rPr lang="en-US" sz="2400" dirty="0" smtClean="0"/>
              <a:t>microns diameter</a:t>
            </a:r>
            <a:endParaRPr lang="en-US" sz="2400" dirty="0"/>
          </a:p>
        </p:txBody>
      </p:sp>
      <p:sp>
        <p:nvSpPr>
          <p:cNvPr id="3079" name="Text Box 7"/>
          <p:cNvSpPr txBox="1">
            <a:spLocks noChangeArrowheads="1"/>
          </p:cNvSpPr>
          <p:nvPr/>
        </p:nvSpPr>
        <p:spPr bwMode="auto">
          <a:xfrm>
            <a:off x="6430540" y="2209800"/>
            <a:ext cx="26372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smtClean="0"/>
              <a:t>Produces </a:t>
            </a:r>
            <a:r>
              <a:rPr lang="en-US" sz="2400" dirty="0" err="1" smtClean="0"/>
              <a:t>saxitoxins</a:t>
            </a:r>
            <a:endParaRPr lang="en-US" sz="2400" dirty="0" smtClean="0"/>
          </a:p>
          <a:p>
            <a:pPr eaLnBrk="1" hangingPunct="1"/>
            <a:endParaRPr lang="en-US" sz="2400" dirty="0" smtClean="0"/>
          </a:p>
          <a:p>
            <a:pPr eaLnBrk="1" hangingPunct="1"/>
            <a:r>
              <a:rPr lang="en-US" sz="2400" dirty="0" smtClean="0"/>
              <a:t>Paralytic </a:t>
            </a:r>
            <a:r>
              <a:rPr lang="en-US" sz="2400" dirty="0"/>
              <a:t>Shellfish </a:t>
            </a:r>
            <a:endParaRPr lang="en-US" sz="2400" dirty="0" smtClean="0"/>
          </a:p>
          <a:p>
            <a:pPr eaLnBrk="1" hangingPunct="1"/>
            <a:r>
              <a:rPr lang="en-US" sz="2400" dirty="0" smtClean="0"/>
              <a:t>Poisoning </a:t>
            </a:r>
            <a:r>
              <a:rPr lang="en-US" sz="2400" dirty="0"/>
              <a:t>(PSP)</a:t>
            </a:r>
          </a:p>
        </p:txBody>
      </p:sp>
      <p:pic>
        <p:nvPicPr>
          <p:cNvPr id="200706" name="Picture 2" descr="http://upload.wikimedia.org/wikipedia/commons/thumb/a/a0/Karenia_brevis.jpg/250px-Karenia_brev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90475"/>
            <a:ext cx="1280160" cy="1295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0" y="2286000"/>
            <a:ext cx="28248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smtClean="0"/>
              <a:t>Produces </a:t>
            </a:r>
            <a:r>
              <a:rPr lang="en-US" sz="2400" dirty="0" err="1" smtClean="0"/>
              <a:t>brevetoxins</a:t>
            </a:r>
            <a:endParaRPr lang="en-US" sz="2400" dirty="0" smtClean="0"/>
          </a:p>
          <a:p>
            <a:pPr eaLnBrk="1" hangingPunct="1"/>
            <a:endParaRPr lang="en-US" sz="2400" dirty="0"/>
          </a:p>
          <a:p>
            <a:pPr eaLnBrk="1" hangingPunct="1"/>
            <a:r>
              <a:rPr lang="en-US" sz="2400" dirty="0"/>
              <a:t>Neurotoxic S</a:t>
            </a:r>
            <a:r>
              <a:rPr lang="en-US" sz="2400" dirty="0" smtClean="0"/>
              <a:t>hellfish </a:t>
            </a:r>
          </a:p>
          <a:p>
            <a:pPr eaLnBrk="1" hangingPunct="1"/>
            <a:r>
              <a:rPr lang="en-US" sz="2400" dirty="0" smtClean="0"/>
              <a:t>Poisoning </a:t>
            </a:r>
            <a:r>
              <a:rPr lang="en-US" sz="2400" dirty="0"/>
              <a:t>(NSP)</a:t>
            </a:r>
          </a:p>
        </p:txBody>
      </p:sp>
      <p:grpSp>
        <p:nvGrpSpPr>
          <p:cNvPr id="3" name="Group 2"/>
          <p:cNvGrpSpPr>
            <a:grpSpLocks noChangeAspect="1"/>
          </p:cNvGrpSpPr>
          <p:nvPr/>
        </p:nvGrpSpPr>
        <p:grpSpPr>
          <a:xfrm>
            <a:off x="106680" y="3886200"/>
            <a:ext cx="2103120" cy="2867798"/>
            <a:chOff x="122614" y="2071345"/>
            <a:chExt cx="2417382" cy="3296318"/>
          </a:xfrm>
        </p:grpSpPr>
        <p:pic>
          <p:nvPicPr>
            <p:cNvPr id="20070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30907"/>
            <a:stretch/>
          </p:blipFill>
          <p:spPr bwMode="auto">
            <a:xfrm>
              <a:off x="122614" y="2071345"/>
              <a:ext cx="2417382" cy="328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1521" y="5049273"/>
              <a:ext cx="2240889" cy="318390"/>
            </a:xfrm>
            <a:prstGeom prst="rect">
              <a:avLst/>
            </a:prstGeom>
            <a:noFill/>
          </p:spPr>
          <p:txBody>
            <a:bodyPr wrap="none" rtlCol="0">
              <a:spAutoFit/>
            </a:bodyPr>
            <a:lstStyle/>
            <a:p>
              <a:r>
                <a:rPr lang="en-US" sz="1200" dirty="0" smtClean="0"/>
                <a:t>Paul Schmidt, </a:t>
              </a:r>
              <a:r>
                <a:rPr lang="en-US" sz="1200" i="1" dirty="0" smtClean="0"/>
                <a:t>Charlotte Sun</a:t>
              </a:r>
              <a:endParaRPr lang="en-US" sz="1200" i="1" dirty="0"/>
            </a:p>
          </p:txBody>
        </p:sp>
      </p:grpSp>
      <p:pic>
        <p:nvPicPr>
          <p:cNvPr id="200709" name="Picture 5" descr="http://www.whoi.edu/cms/images/deadfish_Texas_400_839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950" y="3892706"/>
            <a:ext cx="1871050" cy="28346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419600" y="1903194"/>
            <a:ext cx="0" cy="4878606"/>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3078" idx="0"/>
          </p:cNvCxnSpPr>
          <p:nvPr/>
        </p:nvCxnSpPr>
        <p:spPr>
          <a:xfrm>
            <a:off x="4419600" y="-83403"/>
            <a:ext cx="8945" cy="1074003"/>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428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035175" y="838200"/>
          <a:ext cx="4899025" cy="5932488"/>
        </p:xfrm>
        <a:graphic>
          <a:graphicData uri="http://schemas.openxmlformats.org/presentationml/2006/ole">
            <mc:AlternateContent xmlns:mc="http://schemas.openxmlformats.org/markup-compatibility/2006">
              <mc:Choice xmlns:v="urn:schemas-microsoft-com:vml" Requires="v">
                <p:oleObj spid="_x0000_s4154" name="Document" r:id="rId4" imgW="5248656" imgH="6626352" progId="Word.Document.8">
                  <p:embed/>
                </p:oleObj>
              </mc:Choice>
              <mc:Fallback>
                <p:oleObj name="Document" r:id="rId4" imgW="5248656" imgH="662635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2035175" y="838200"/>
                        <a:ext cx="4899025" cy="593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099" name="Rectangle 3"/>
          <p:cNvSpPr>
            <a:spLocks noGrp="1" noChangeArrowheads="1"/>
          </p:cNvSpPr>
          <p:nvPr>
            <p:ph type="title" idx="4294967295"/>
          </p:nvPr>
        </p:nvSpPr>
        <p:spPr>
          <a:xfrm>
            <a:off x="685800" y="-152400"/>
            <a:ext cx="7772400" cy="1143000"/>
          </a:xfrm>
        </p:spPr>
        <p:txBody>
          <a:bodyPr/>
          <a:lstStyle/>
          <a:p>
            <a:pPr eaLnBrk="1" hangingPunct="1"/>
            <a:r>
              <a:rPr lang="en-US" smtClean="0"/>
              <a:t>Life Cycle of </a:t>
            </a:r>
            <a:r>
              <a:rPr lang="en-US" i="1" smtClean="0"/>
              <a:t>Alexandrium</a:t>
            </a:r>
            <a:r>
              <a:rPr lang="en-US" smtClean="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845"/>
          <a:stretch/>
        </p:blipFill>
        <p:spPr>
          <a:xfrm>
            <a:off x="4361126" y="1295400"/>
            <a:ext cx="4630474" cy="5120640"/>
          </a:xfrm>
          <a:prstGeom prst="rect">
            <a:avLst/>
          </a:prstGeom>
        </p:spPr>
      </p:pic>
      <p:sp>
        <p:nvSpPr>
          <p:cNvPr id="26626" name="Rectangle 2"/>
          <p:cNvSpPr>
            <a:spLocks noGrp="1" noChangeArrowheads="1"/>
          </p:cNvSpPr>
          <p:nvPr>
            <p:ph type="title" idx="4294967295"/>
          </p:nvPr>
        </p:nvSpPr>
        <p:spPr>
          <a:xfrm>
            <a:off x="0" y="-304800"/>
            <a:ext cx="9144000" cy="1219200"/>
          </a:xfrm>
        </p:spPr>
        <p:txBody>
          <a:bodyPr/>
          <a:lstStyle/>
          <a:p>
            <a:pPr eaLnBrk="1" hangingPunct="1"/>
            <a:r>
              <a:rPr lang="en-US" sz="4000" dirty="0" smtClean="0"/>
              <a:t>Benthic cyst distribution</a:t>
            </a:r>
          </a:p>
        </p:txBody>
      </p:sp>
      <p:pic>
        <p:nvPicPr>
          <p:cNvPr id="204802" name="Picture 2" descr="http://www.whoi.edu/cms/images/oceanus/2005/6/v44n1-redtide6_105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505200"/>
            <a:ext cx="228599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4804" name="Picture 4" descr="http://www.whoi.edu/cms/images/oceanus/callout-ss-seeing-red_2827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812115"/>
            <a:ext cx="3657600" cy="2613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7400" y="6019800"/>
            <a:ext cx="1944763" cy="461665"/>
          </a:xfrm>
          <a:prstGeom prst="rect">
            <a:avLst/>
          </a:prstGeom>
          <a:noFill/>
        </p:spPr>
        <p:txBody>
          <a:bodyPr wrap="none" rtlCol="0">
            <a:spAutoFit/>
          </a:bodyPr>
          <a:lstStyle/>
          <a:p>
            <a:r>
              <a:rPr lang="en-US" sz="2400" dirty="0" smtClean="0">
                <a:solidFill>
                  <a:schemeClr val="bg2"/>
                </a:solidFill>
              </a:rPr>
              <a:t>Cysts per cm</a:t>
            </a:r>
            <a:r>
              <a:rPr lang="en-US" sz="2400" baseline="30000" dirty="0" smtClean="0">
                <a:solidFill>
                  <a:schemeClr val="bg2"/>
                </a:solidFill>
              </a:rPr>
              <a:t>3</a:t>
            </a:r>
            <a:endParaRPr lang="en-US" sz="2400" baseline="30000" dirty="0">
              <a:solidFill>
                <a:schemeClr val="bg2"/>
              </a:solidFill>
            </a:endParaRPr>
          </a:p>
        </p:txBody>
      </p:sp>
      <p:sp>
        <p:nvSpPr>
          <p:cNvPr id="3" name="TextBox 2"/>
          <p:cNvSpPr txBox="1"/>
          <p:nvPr/>
        </p:nvSpPr>
        <p:spPr>
          <a:xfrm>
            <a:off x="6139019" y="1981200"/>
            <a:ext cx="1099981" cy="523220"/>
          </a:xfrm>
          <a:prstGeom prst="rect">
            <a:avLst/>
          </a:prstGeom>
          <a:noFill/>
        </p:spPr>
        <p:txBody>
          <a:bodyPr wrap="none" rtlCol="0">
            <a:spAutoFit/>
          </a:bodyPr>
          <a:lstStyle/>
          <a:p>
            <a:r>
              <a:rPr lang="en-US" dirty="0" smtClean="0">
                <a:solidFill>
                  <a:schemeClr val="bg2"/>
                </a:solidFill>
              </a:rPr>
              <a:t>Maine</a:t>
            </a:r>
            <a:endParaRPr lang="en-US" dirty="0">
              <a:solidFill>
                <a:schemeClr val="bg2"/>
              </a:solidFill>
            </a:endParaRPr>
          </a:p>
        </p:txBody>
      </p:sp>
      <p:sp>
        <p:nvSpPr>
          <p:cNvPr id="8" name="TextBox 7"/>
          <p:cNvSpPr txBox="1"/>
          <p:nvPr/>
        </p:nvSpPr>
        <p:spPr>
          <a:xfrm>
            <a:off x="7910855" y="2901613"/>
            <a:ext cx="1080745" cy="954107"/>
          </a:xfrm>
          <a:prstGeom prst="rect">
            <a:avLst/>
          </a:prstGeom>
          <a:noFill/>
        </p:spPr>
        <p:txBody>
          <a:bodyPr wrap="none" rtlCol="0">
            <a:spAutoFit/>
          </a:bodyPr>
          <a:lstStyle/>
          <a:p>
            <a:r>
              <a:rPr lang="en-US" dirty="0" smtClean="0">
                <a:solidFill>
                  <a:schemeClr val="bg2"/>
                </a:solidFill>
              </a:rPr>
              <a:t>Nova</a:t>
            </a:r>
          </a:p>
          <a:p>
            <a:r>
              <a:rPr lang="en-US" dirty="0" smtClean="0">
                <a:solidFill>
                  <a:schemeClr val="bg2"/>
                </a:solidFill>
              </a:rPr>
              <a:t>Scotia</a:t>
            </a:r>
            <a:endParaRPr lang="en-US" dirty="0">
              <a:solidFill>
                <a:schemeClr val="bg2"/>
              </a:solidFill>
            </a:endParaRPr>
          </a:p>
        </p:txBody>
      </p:sp>
    </p:spTree>
    <p:extLst>
      <p:ext uri="{BB962C8B-B14F-4D97-AF65-F5344CB8AC3E}">
        <p14:creationId xmlns:p14="http://schemas.microsoft.com/office/powerpoint/2010/main" val="16500023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HOI colors">
    <a:dk1>
      <a:sysClr val="windowText" lastClr="000000"/>
    </a:dk1>
    <a:lt1>
      <a:sysClr val="window" lastClr="FFFFFF"/>
    </a:lt1>
    <a:dk2>
      <a:srgbClr val="173656"/>
    </a:dk2>
    <a:lt2>
      <a:srgbClr val="27668F"/>
    </a:lt2>
    <a:accent1>
      <a:srgbClr val="8DC7F0"/>
    </a:accent1>
    <a:accent2>
      <a:srgbClr val="A2A939"/>
    </a:accent2>
    <a:accent3>
      <a:srgbClr val="CDD74C"/>
    </a:accent3>
    <a:accent4>
      <a:srgbClr val="031C33"/>
    </a:accent4>
    <a:accent5>
      <a:srgbClr val="173656"/>
    </a:accent5>
    <a:accent6>
      <a:srgbClr val="E0E88C"/>
    </a:accent6>
    <a:hlink>
      <a:srgbClr val="CDD74C"/>
    </a:hlink>
    <a:folHlink>
      <a:srgbClr val="A2A939"/>
    </a:folHlink>
  </a:clrScheme>
</a:themeOverride>
</file>

<file path=docProps/app.xml><?xml version="1.0" encoding="utf-8"?>
<Properties xmlns="http://schemas.openxmlformats.org/officeDocument/2006/extended-properties" xmlns:vt="http://schemas.openxmlformats.org/officeDocument/2006/docPropsVTypes">
  <TotalTime>6090</TotalTime>
  <Words>1068</Words>
  <Application>Microsoft Office PowerPoint</Application>
  <PresentationFormat>On-screen Show (4:3)</PresentationFormat>
  <Paragraphs>218</Paragraphs>
  <Slides>28</Slides>
  <Notes>24</Notes>
  <HiddenSlides>0</HiddenSlides>
  <MMClips>4</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28</vt:i4>
      </vt:variant>
    </vt:vector>
  </HeadingPairs>
  <TitlesOfParts>
    <vt:vector size="34" baseType="lpstr">
      <vt:lpstr>Default Design</vt:lpstr>
      <vt:lpstr>1_Default Design</vt:lpstr>
      <vt:lpstr>3_Default Design</vt:lpstr>
      <vt:lpstr>4_Default Design</vt:lpstr>
      <vt:lpstr>Equation</vt:lpstr>
      <vt:lpstr>Document</vt:lpstr>
      <vt:lpstr>Red Tides in the Gulfs of Maine and Mexico</vt:lpstr>
      <vt:lpstr>PowerPoint Presentation</vt:lpstr>
      <vt:lpstr>Red Tides in the Gulfs of Maine and Mexico</vt:lpstr>
      <vt:lpstr>PowerPoint Presentation</vt:lpstr>
      <vt:lpstr>PowerPoint Presentation</vt:lpstr>
      <vt:lpstr>Phytoplankton: The Base of the Marine Food Web</vt:lpstr>
      <vt:lpstr>Gulf of Mexico:                                      Gulf of Maine: Karenia brevis                          Alexandrium fundyense</vt:lpstr>
      <vt:lpstr>Life Cycle of Alexandrium </vt:lpstr>
      <vt:lpstr>Benthic cyst distribution</vt:lpstr>
      <vt:lpstr>Observations of Alexandrium cells</vt:lpstr>
      <vt:lpstr>Population dynamics of Alexandrium spp.</vt:lpstr>
      <vt:lpstr>Germination Only</vt:lpstr>
      <vt:lpstr>Germination, Growth, ‘Mortality’</vt:lpstr>
      <vt:lpstr>Germination, Growth, Mortality, Nutrient Limitation</vt:lpstr>
      <vt:lpstr>A conceptual model for the large scale seasonal variability of Alexandrium in the Gulf of Maine</vt:lpstr>
      <vt:lpstr>Cysts and toxicity 2004-2009</vt:lpstr>
      <vt:lpstr>Theses</vt:lpstr>
      <vt:lpstr>PowerPoint Presentation</vt:lpstr>
      <vt:lpstr>PowerPoint Presentation</vt:lpstr>
      <vt:lpstr>Looking forward</vt:lpstr>
      <vt:lpstr>PowerPoint Presentation</vt:lpstr>
      <vt:lpstr>Environmental Sample Processor (C. Scholin)</vt:lpstr>
      <vt:lpstr>PowerPoint Presentation</vt:lpstr>
      <vt:lpstr>Gulf of Mexico:                                      Gulf of Maine: Karenia brevis                          Alexandrium fundyense</vt:lpstr>
      <vt:lpstr>PowerPoint Presentation</vt:lpstr>
      <vt:lpstr>PowerPoint Presentation</vt:lpstr>
      <vt:lpstr>Gulf of Mexico:                                      Gulf of Maine: Karenia brevis                          Alexandrium fundyense</vt:lpstr>
      <vt:lpstr>End</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Alexandrium spp. Blooms in the Gulf of Maine</dc:title>
  <dc:creator>Valued Sony Customer</dc:creator>
  <cp:lastModifiedBy>Dennis</cp:lastModifiedBy>
  <cp:revision>181</cp:revision>
  <cp:lastPrinted>2013-03-03T12:47:50Z</cp:lastPrinted>
  <dcterms:created xsi:type="dcterms:W3CDTF">2000-11-21T17:23:12Z</dcterms:created>
  <dcterms:modified xsi:type="dcterms:W3CDTF">2017-03-05T12:57:06Z</dcterms:modified>
</cp:coreProperties>
</file>