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302" r:id="rId2"/>
    <p:sldId id="299" r:id="rId3"/>
    <p:sldId id="294" r:id="rId4"/>
    <p:sldId id="295" r:id="rId5"/>
    <p:sldId id="298" r:id="rId6"/>
    <p:sldId id="301" r:id="rId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60432" autoAdjust="0"/>
  </p:normalViewPr>
  <p:slideViewPr>
    <p:cSldViewPr>
      <p:cViewPr>
        <p:scale>
          <a:sx n="60" d="100"/>
          <a:sy n="60" d="100"/>
        </p:scale>
        <p:origin x="-2124" y="-72"/>
      </p:cViewPr>
      <p:guideLst>
        <p:guide orient="horz" pos="2160"/>
        <p:guide pos="2880"/>
      </p:guideLst>
    </p:cSldViewPr>
  </p:slideViewPr>
  <p:outlineViewPr>
    <p:cViewPr>
      <p:scale>
        <a:sx n="33" d="100"/>
        <a:sy n="33" d="100"/>
      </p:scale>
      <p:origin x="0" y="0"/>
    </p:cViewPr>
  </p:outlineViewPr>
  <p:notesTextViewPr>
    <p:cViewPr>
      <p:scale>
        <a:sx n="1" d="1"/>
        <a:sy n="1" d="1"/>
      </p:scale>
      <p:origin x="0" y="66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4ADB6DC0-02DA-4C04-AD67-BA6E95FB7C0A}" type="datetimeFigureOut">
              <a:rPr lang="en-US" smtClean="0"/>
              <a:t>5/25/2016</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B87DD4FD-2EA0-45D9-925D-E3E313A16226}" type="slidenum">
              <a:rPr lang="en-US" smtClean="0"/>
              <a:t>‹#›</a:t>
            </a:fld>
            <a:endParaRPr lang="en-US"/>
          </a:p>
        </p:txBody>
      </p:sp>
    </p:spTree>
    <p:extLst>
      <p:ext uri="{BB962C8B-B14F-4D97-AF65-F5344CB8AC3E}">
        <p14:creationId xmlns:p14="http://schemas.microsoft.com/office/powerpoint/2010/main" val="2474421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hoi.edu/news-release/jason-upgrad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hoi.edu/news-release/jason-upgra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AOPE</a:t>
            </a:r>
            <a:r>
              <a:rPr lang="en-US" baseline="0" dirty="0" smtClean="0"/>
              <a:t> – a mouthful, but a meaningful mouthful.</a:t>
            </a:r>
          </a:p>
          <a:p>
            <a:endParaRPr lang="en-US" baseline="0" dirty="0" smtClean="0"/>
          </a:p>
          <a:p>
            <a:r>
              <a:rPr lang="en-US" baseline="0" dirty="0" smtClean="0"/>
              <a:t>To really understand what this department is about, one has to go back to the time of the formation of the departments– in 1962 we were know as the Applied Oceanography Department.</a:t>
            </a:r>
          </a:p>
          <a:p>
            <a:endParaRPr lang="en-US" baseline="0" dirty="0" smtClean="0"/>
          </a:p>
          <a:p>
            <a:r>
              <a:rPr lang="en-US" baseline="0" dirty="0" smtClean="0"/>
              <a:t>About 5 years later when the departments were re-organized to better align with the scientific disciplines emerging in the nascent Joint Program, the department was renamed Ocean Engineering.</a:t>
            </a:r>
          </a:p>
          <a:p>
            <a:endParaRPr lang="en-US" baseline="0" dirty="0" smtClean="0"/>
          </a:p>
          <a:p>
            <a:r>
              <a:rPr lang="en-US" baseline="0" dirty="0" smtClean="0"/>
              <a:t>It was not until about 20 years later that we assumed our current title, which formally recognizes the partnership between science and engineering.  As you will see in the presentations by the other departments, this interface pervades the way we do business here at WHOI– and it is part of what makes WHOI great.</a:t>
            </a:r>
          </a:p>
          <a:p>
            <a:endParaRPr lang="en-US" baseline="0" dirty="0" smtClean="0"/>
          </a:p>
          <a:p>
            <a:r>
              <a:rPr lang="en-US" baseline="0" dirty="0" smtClean="0"/>
              <a:t>In AOPE we attempt to nurture that interface by interpreting each word in our title as broadly as possible.  “Applied” means both pursuing applications, as well as applying what is known about ocean physics to address interdisciplinary questions involving links with biology, chemistry, and geology.  While our center of mass is clearly in the ocean, we work at the interface with the atmosphere, </a:t>
            </a:r>
            <a:r>
              <a:rPr lang="en-US" baseline="0" dirty="0" smtClean="0"/>
              <a:t>geosphere, and </a:t>
            </a:r>
            <a:r>
              <a:rPr lang="en-US" baseline="0" dirty="0" smtClean="0"/>
              <a:t>cryosphere.  Our work in engineering spans everything from basic research in the field (so called “Engineering Science”) to engineering for seagoing applications.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7DD4FD-2EA0-45D9-925D-E3E313A16226}" type="slidenum">
              <a:rPr lang="en-US" smtClean="0"/>
              <a:t>1</a:t>
            </a:fld>
            <a:endParaRPr lang="en-US"/>
          </a:p>
        </p:txBody>
      </p:sp>
    </p:spTree>
    <p:extLst>
      <p:ext uri="{BB962C8B-B14F-4D97-AF65-F5344CB8AC3E}">
        <p14:creationId xmlns:p14="http://schemas.microsoft.com/office/powerpoint/2010/main" val="1942294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Broadl</a:t>
            </a:r>
            <a:r>
              <a:rPr lang="en-US" sz="1200" kern="1200" baseline="0" dirty="0" smtClean="0">
                <a:solidFill>
                  <a:schemeClr val="tx1"/>
                </a:solidFill>
                <a:effectLst/>
                <a:latin typeface="+mn-lt"/>
                <a:ea typeface="+mn-ea"/>
                <a:cs typeface="+mn-cs"/>
              </a:rPr>
              <a:t>y speaking, w</a:t>
            </a:r>
            <a:r>
              <a:rPr lang="en-US" sz="1200" kern="1200" dirty="0" smtClean="0">
                <a:solidFill>
                  <a:schemeClr val="tx1"/>
                </a:solidFill>
                <a:effectLst/>
                <a:latin typeface="+mn-lt"/>
                <a:ea typeface="+mn-ea"/>
                <a:cs typeface="+mn-cs"/>
              </a:rPr>
              <a:t>e have four key focus</a:t>
            </a:r>
            <a:r>
              <a:rPr lang="en-US" sz="1200" kern="1200" baseline="0" dirty="0" smtClean="0">
                <a:solidFill>
                  <a:schemeClr val="tx1"/>
                </a:solidFill>
                <a:effectLst/>
                <a:latin typeface="+mn-lt"/>
                <a:ea typeface="+mn-ea"/>
                <a:cs typeface="+mn-cs"/>
              </a:rPr>
              <a:t> areas: environmental fluid mechanics,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 are going to hear about ocean acoustics in a science presentation later this morning, so I’m going to give you a flavor for the other three through a few examples.  This first one applies to the interface between EFM and OSS.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7DD4FD-2EA0-45D9-925D-E3E313A16226}" type="slidenum">
              <a:rPr lang="en-US" smtClean="0"/>
              <a:t>2</a:t>
            </a:fld>
            <a:endParaRPr lang="en-US"/>
          </a:p>
        </p:txBody>
      </p:sp>
    </p:spTree>
    <p:extLst>
      <p:ext uri="{BB962C8B-B14F-4D97-AF65-F5344CB8AC3E}">
        <p14:creationId xmlns:p14="http://schemas.microsoft.com/office/powerpoint/2010/main" val="1321767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sure you are all aware</a:t>
            </a:r>
            <a:r>
              <a:rPr lang="en-US" baseline="0" dirty="0" smtClean="0"/>
              <a:t> of the Ocean Observatories Initiative Pioneer Array located to our south at the edge of the continental shelf.  It is a very sophisticated array of moorings, gliders, and autonomous underwater vehicles.  This particular region was chosen because it is highly biologically productive and home to a number of important commercial fisheries.  However, the processes that regulate this productivity are not well understood– in part because it is such a highly dynamic region.  There is a strong front right at the shelf break that flow from east to west.  It is thought that upwelling at the front drives the productivity, but the circulation is frequently interrupted by features such as this warm core ring that was spun off the Gulf Stream. </a:t>
            </a:r>
          </a:p>
          <a:p>
            <a:endParaRPr lang="en-US" baseline="0" dirty="0" smtClean="0"/>
          </a:p>
          <a:p>
            <a:r>
              <a:rPr lang="en-US" baseline="0" dirty="0" smtClean="0"/>
              <a:t>Gordon Zhang, an associate scientist in our department noticed in this satellite image of sea surface temperature that a large intrusion of water from the ring was being swept down the shelf.  Based on the satellite image, one might think this was a thin layer of surface water simply moving down the shelf with the ambient shelf break current.  Fortunately this episode occurred shortly after deployment of the Pioneer Array, and a glider track crossed right through the feature.  In this cross-section of density, you can clearly see that it is not just a surface feature, but a jet that extends almost all the way to the bottom.  </a:t>
            </a:r>
          </a:p>
          <a:p>
            <a:endParaRPr lang="en-US" baseline="0" dirty="0" smtClean="0"/>
          </a:p>
          <a:p>
            <a:r>
              <a:rPr lang="en-US" baseline="0" dirty="0" smtClean="0"/>
              <a:t>This led Gordon and GG from the PO department to undertake a study of this feature using a combination of observations, computer models, and basic fluid dynamical theory.  In so doing, they discovered a new type of instability process that was responsible for this nose-like intrusion: the westward flow on the south side of the intrusion overshoots the eastward flow on the north side, causing the nose of the intrusion to grow.  Now, one of the privileges conferred on scientists that discover new processes is naming rights: Gordon came up with a very clever one in this case: Pinocchio’s Nose.  Who says scientists don’t have a sense of humor?</a:t>
            </a:r>
          </a:p>
          <a:p>
            <a:endParaRPr lang="en-US" baseline="0" dirty="0" smtClean="0"/>
          </a:p>
          <a:p>
            <a:r>
              <a:rPr lang="en-US" baseline="0" dirty="0" smtClean="0"/>
              <a:t>One key lesson here is the tremendous value of the observations coming from the Pioneer Array.  This discovery was facilitated by one of the very first preliminary data sets released in test mode… with the full complement of sensors now coming online, I think great things are to come from this observing system and WHOI is uniquely positioned to take advantage of those opportunities.</a:t>
            </a:r>
            <a:endParaRPr lang="en-US" dirty="0"/>
          </a:p>
        </p:txBody>
      </p:sp>
      <p:sp>
        <p:nvSpPr>
          <p:cNvPr id="4" name="Slide Number Placeholder 3"/>
          <p:cNvSpPr>
            <a:spLocks noGrp="1"/>
          </p:cNvSpPr>
          <p:nvPr>
            <p:ph type="sldNum" sz="quarter" idx="10"/>
          </p:nvPr>
        </p:nvSpPr>
        <p:spPr/>
        <p:txBody>
          <a:bodyPr/>
          <a:lstStyle/>
          <a:p>
            <a:fld id="{B87DD4FD-2EA0-45D9-925D-E3E313A16226}" type="slidenum">
              <a:rPr lang="en-US" smtClean="0"/>
              <a:t>3</a:t>
            </a:fld>
            <a:endParaRPr lang="en-US"/>
          </a:p>
        </p:txBody>
      </p:sp>
    </p:spTree>
    <p:extLst>
      <p:ext uri="{BB962C8B-B14F-4D97-AF65-F5344CB8AC3E}">
        <p14:creationId xmlns:p14="http://schemas.microsoft.com/office/powerpoint/2010/main" val="426930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 indent="0">
              <a:lnSpc>
                <a:spcPct val="100000"/>
              </a:lnSpc>
              <a:buClr>
                <a:srgbClr val="A2A939"/>
              </a:buClr>
              <a:buSzPct val="60000"/>
              <a:buFont typeface="Wingdings" charset="2"/>
              <a:buNone/>
            </a:pP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Turning now to vehicles and submarines, I’m sure many of you are aware of the role that WHOI played in locating the VDR of the El Faro, a container ship that sank in </a:t>
            </a: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Hurricane Joaquin in Oct 2015 with the loss of all </a:t>
            </a: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hands.</a:t>
            </a: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ndParaRPr>
          </a:p>
          <a:p>
            <a:pPr marL="360" indent="0">
              <a:lnSpc>
                <a:spcPct val="100000"/>
              </a:lnSpc>
              <a:buClr>
                <a:srgbClr val="A2A939"/>
              </a:buClr>
              <a:buSzPct val="60000"/>
              <a:buFont typeface="Wingdings" charset="2"/>
              <a:buNone/>
            </a:pP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U.S. Navy Located Main Hull, but bridge was detached and the VDR not </a:t>
            </a: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found.</a:t>
            </a: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ndParaRPr>
          </a:p>
          <a:p>
            <a:pPr marL="360" indent="0">
              <a:lnSpc>
                <a:spcPct val="100000"/>
              </a:lnSpc>
              <a:buClr>
                <a:srgbClr val="A2A939"/>
              </a:buClr>
              <a:buSzPct val="60000"/>
              <a:buFont typeface="Wingdings" charset="2"/>
              <a:buNone/>
            </a:pP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NTSB </a:t>
            </a: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and WHOI worked together to locate the VDR using two WHOI deep sea assets, Sentry and the Alvin Observation </a:t>
            </a: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Vehicle</a:t>
            </a: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a typeface="MS PGothic"/>
            </a:endParaRPr>
          </a:p>
          <a:p>
            <a:pPr marL="360" indent="0">
              <a:lnSpc>
                <a:spcPct val="100000"/>
              </a:lnSpc>
              <a:buClr>
                <a:srgbClr val="A2A939"/>
              </a:buClr>
              <a:buSzPct val="60000"/>
              <a:buFont typeface="Wingdings" charset="2"/>
              <a:buNone/>
            </a:pP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The strategy was to map out the debris field with Sentry and then look at individual objects using the AOV.</a:t>
            </a: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a typeface="MS PGothic"/>
            </a:endParaRPr>
          </a:p>
          <a:p>
            <a:pPr marL="360" indent="0">
              <a:lnSpc>
                <a:spcPct val="100000"/>
              </a:lnSpc>
              <a:buClr>
                <a:srgbClr val="A2A939"/>
              </a:buClr>
              <a:buSzPct val="60000"/>
              <a:buFont typeface="Wingdings" charset="2"/>
              <a:buNone/>
            </a:pP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A major contributor to the success of this operation was the cutting edge technology that was used.  It just so happened that CK was experimenting with the use of an ultra-high-resolution side-scan sonar for science use on Sentry.  The went to sea with this new system and it worked extremely well, allowing them to discriminate objects with much more accuracy and focus the AOV on more promising targets.</a:t>
            </a: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a typeface="MS PGothic"/>
            </a:endParaRPr>
          </a:p>
          <a:p>
            <a:pPr marL="360" indent="0">
              <a:lnSpc>
                <a:spcPct val="100000"/>
              </a:lnSpc>
              <a:buClr>
                <a:srgbClr val="A2A939"/>
              </a:buClr>
              <a:buSzPct val="60000"/>
              <a:buFont typeface="Wingdings" charset="2"/>
              <a:buNone/>
            </a:pP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The AOV was also souped-up for this particular mission.  Thanks to Jon Howland and Bruce </a:t>
            </a:r>
            <a:r>
              <a:rPr lang="en-US" sz="1200" b="0" i="0" strike="noStrike" spc="-1" baseline="0" dirty="0" err="1" smtClean="0">
                <a:solidFill>
                  <a:schemeClr val="tx1"/>
                </a:solidFill>
                <a:uFill>
                  <a:solidFill>
                    <a:srgbClr val="FFFFFF"/>
                  </a:solidFill>
                </a:uFill>
                <a:latin typeface="Times New Roman" panose="02020603050405020304" pitchFamily="18" charset="0"/>
                <a:ea typeface="MS PGothic"/>
              </a:rPr>
              <a:t>Strickrott</a:t>
            </a: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 AOV was enhanced with a high resolution camera and a higher throughput telemetry system, both of which were borrowed from other groups at WHOI specifically for this purpose.</a:t>
            </a: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a typeface="MS PGothic"/>
            </a:endParaRPr>
          </a:p>
          <a:p>
            <a:pPr marL="360" indent="0">
              <a:lnSpc>
                <a:spcPct val="100000"/>
              </a:lnSpc>
              <a:buClr>
                <a:srgbClr val="A2A939"/>
              </a:buClr>
              <a:buSzPct val="60000"/>
              <a:buFont typeface="Wingdings" charset="2"/>
              <a:buNone/>
            </a:pP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And here is the VDR still attached to the mast broken off from the wheelhouse.</a:t>
            </a: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a typeface="MS PGothic"/>
            </a:endParaRPr>
          </a:p>
          <a:p>
            <a:pPr marL="360" indent="0">
              <a:lnSpc>
                <a:spcPct val="100000"/>
              </a:lnSpc>
              <a:buClr>
                <a:srgbClr val="A2A939"/>
              </a:buClr>
              <a:buSzPct val="60000"/>
              <a:buFont typeface="Wingdings" charset="2"/>
              <a:buNone/>
            </a:pP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This is an example of how technology developed for scientific purposes can make important contributions to society.  Not only will the VDR provide important data to help understand why the ship sank, the mapping of the debris field provided by WHOI engineers will offer the NTSB a window into the accident scene that it not unlike what they are used to dealing with accidents on land– and this is perhaps changing the way they think about underwater accident investigation.</a:t>
            </a: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a typeface="MS PGothic"/>
            </a:endParaRP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a typeface="MS PGothic"/>
            </a:endParaRPr>
          </a:p>
          <a:p>
            <a:pPr marL="360" indent="0">
              <a:lnSpc>
                <a:spcPct val="100000"/>
              </a:lnSpc>
              <a:buClr>
                <a:srgbClr val="A2A939"/>
              </a:buClr>
              <a:buSzPct val="60000"/>
              <a:buFont typeface="Wingdings" charset="2"/>
              <a:buNone/>
            </a:pPr>
            <a:endParaRPr lang="en-US" sz="1200" b="0" i="0" strike="noStrike" spc="-1" baseline="0" dirty="0" smtClean="0">
              <a:solidFill>
                <a:schemeClr val="tx1"/>
              </a:solidFill>
              <a:uFill>
                <a:solidFill>
                  <a:srgbClr val="FFFFFF"/>
                </a:solidFill>
              </a:uFill>
              <a:latin typeface="Times New Roman" panose="02020603050405020304" pitchFamily="18" charset="0"/>
            </a:endParaRPr>
          </a:p>
          <a:p>
            <a:pPr marL="360" indent="0">
              <a:lnSpc>
                <a:spcPct val="100000"/>
              </a:lnSpc>
              <a:buClr>
                <a:srgbClr val="A2A939"/>
              </a:buClr>
              <a:buSzPct val="60000"/>
              <a:buFont typeface="Wingdings" charset="2"/>
              <a:buNone/>
            </a:pPr>
            <a:r>
              <a:rPr lang="en-US" sz="1200" b="0" i="0" spc="-1" baseline="0" dirty="0" smtClean="0">
                <a:solidFill>
                  <a:schemeClr val="tx1"/>
                </a:solidFill>
                <a:uFill>
                  <a:solidFill>
                    <a:srgbClr val="FFFFFF"/>
                  </a:solidFill>
                </a:uFill>
                <a:latin typeface="Times New Roman" panose="02020603050405020304" pitchFamily="18" charset="0"/>
                <a:ea typeface="MS PGothic"/>
              </a:rPr>
              <a:t>WHOI</a:t>
            </a:r>
            <a:r>
              <a:rPr lang="en-US" sz="1200" b="0" i="0" strike="noStrike" spc="-1" baseline="0" dirty="0" smtClean="0">
                <a:solidFill>
                  <a:schemeClr val="tx1"/>
                </a:solidFill>
                <a:uFill>
                  <a:solidFill>
                    <a:srgbClr val="FFFFFF"/>
                  </a:solidFill>
                </a:uFill>
                <a:latin typeface="Times New Roman" panose="02020603050405020304" pitchFamily="18" charset="0"/>
                <a:ea typeface="MS PGothic"/>
              </a:rPr>
              <a:t> made detailed sonar and selected photographic maps of the wreck and debris field that will aid in the accident investigation</a:t>
            </a:r>
          </a:p>
          <a:p>
            <a:pPr marL="360" indent="0">
              <a:lnSpc>
                <a:spcPct val="100000"/>
              </a:lnSpc>
              <a:buClr>
                <a:srgbClr val="A2A939"/>
              </a:buClr>
              <a:buSzPct val="60000"/>
              <a:buFont typeface="Wingdings" charset="2"/>
              <a:buNone/>
            </a:pPr>
            <a:r>
              <a:rPr lang="en-US" sz="1200" b="0" i="0" spc="-1" baseline="0" dirty="0" smtClean="0">
                <a:solidFill>
                  <a:schemeClr val="tx1"/>
                </a:solidFill>
                <a:uFill>
                  <a:solidFill>
                    <a:srgbClr val="FFFFFF"/>
                  </a:solidFill>
                </a:uFill>
                <a:latin typeface="Times New Roman" panose="02020603050405020304" pitchFamily="18" charset="0"/>
                <a:ea typeface="MS PGothic"/>
              </a:rPr>
              <a:t>Analysis and eventual publication of the findings and techniques used for forensic in-situ examination of this wreck will help create an important legacy for those lost</a:t>
            </a:r>
            <a:endParaRPr lang="en-US" sz="1200" b="0" i="0" strike="noStrike" spc="-1" baseline="0" dirty="0" smtClean="0">
              <a:solidFill>
                <a:schemeClr val="tx1"/>
              </a:solidFill>
              <a:uFill>
                <a:solidFill>
                  <a:srgbClr val="FFFFFF"/>
                </a:solidFill>
              </a:uFill>
              <a:latin typeface="Times New Roman" panose="02020603050405020304" pitchFamily="18" charset="0"/>
            </a:endParaRPr>
          </a:p>
          <a:p>
            <a:endParaRPr lang="en-US" sz="1200" b="0" i="0" strike="noStrike" spc="-1" baseline="0" dirty="0" smtClean="0">
              <a:solidFill>
                <a:schemeClr val="tx1"/>
              </a:solidFill>
              <a:uFill>
                <a:solidFill>
                  <a:srgbClr val="FFFFFF"/>
                </a:solidFill>
              </a:uFill>
              <a:latin typeface="Times New Roman" panose="02020603050405020304" pitchFamily="18" charset="0"/>
            </a:endParaRPr>
          </a:p>
          <a:p>
            <a:endParaRPr lang="en-US" sz="1200" b="0" i="0" strike="noStrike" spc="-1" baseline="0" dirty="0" smtClean="0">
              <a:solidFill>
                <a:schemeClr val="tx1"/>
              </a:solidFill>
              <a:uFill>
                <a:solidFill>
                  <a:srgbClr val="FFFFFF"/>
                </a:solidFill>
              </a:uFill>
              <a:latin typeface="Times New Roman" panose="02020603050405020304" pitchFamily="18" charset="0"/>
            </a:endParaRPr>
          </a:p>
          <a:p>
            <a:r>
              <a:rPr lang="en-US" sz="1200" b="0" i="0" strike="noStrike" spc="-1" baseline="0" dirty="0" smtClean="0">
                <a:solidFill>
                  <a:schemeClr val="tx1"/>
                </a:solidFill>
                <a:uFill>
                  <a:solidFill>
                    <a:srgbClr val="FFFFFF"/>
                  </a:solidFill>
                </a:uFill>
                <a:latin typeface="Times New Roman" panose="02020603050405020304" pitchFamily="18" charset="0"/>
              </a:rPr>
              <a:t>Sentry</a:t>
            </a:r>
          </a:p>
          <a:p>
            <a:pPr marL="171450" indent="-171450">
              <a:buFont typeface="Arial"/>
              <a:buChar char="•"/>
            </a:pPr>
            <a:r>
              <a:rPr lang="en-US" sz="1200" b="0" i="0" strike="noStrike" spc="-1" baseline="0" dirty="0" smtClean="0">
                <a:solidFill>
                  <a:schemeClr val="tx1"/>
                </a:solidFill>
                <a:uFill>
                  <a:solidFill>
                    <a:srgbClr val="FFFFFF"/>
                  </a:solidFill>
                </a:uFill>
                <a:latin typeface="Times New Roman" panose="02020603050405020304" pitchFamily="18" charset="0"/>
              </a:rPr>
              <a:t>Part of the National Deep Submergence Facility</a:t>
            </a:r>
          </a:p>
          <a:p>
            <a:pPr marL="171450" indent="-171450">
              <a:buFont typeface="Arial"/>
              <a:buChar char="•"/>
            </a:pPr>
            <a:r>
              <a:rPr lang="en-US" sz="1200" b="0" i="0" spc="-1" baseline="0" dirty="0" smtClean="0">
                <a:solidFill>
                  <a:schemeClr val="tx1"/>
                </a:solidFill>
                <a:uFill>
                  <a:solidFill>
                    <a:srgbClr val="FFFFFF"/>
                  </a:solidFill>
                </a:uFill>
                <a:latin typeface="Times New Roman" panose="02020603050405020304" pitchFamily="18" charset="0"/>
              </a:rPr>
              <a:t>A Unique autonomous underwater vehicle with a wide range of sonar and imaging sensors having the capacity to adapt to a wide range of missions</a:t>
            </a:r>
          </a:p>
          <a:p>
            <a:pPr marL="171450" indent="-171450">
              <a:buFont typeface="Arial"/>
              <a:buChar char="•"/>
            </a:pPr>
            <a:r>
              <a:rPr lang="en-US" sz="1200" b="0" i="0" strike="noStrike" spc="-1" baseline="0" dirty="0" smtClean="0">
                <a:solidFill>
                  <a:schemeClr val="tx1"/>
                </a:solidFill>
                <a:uFill>
                  <a:solidFill>
                    <a:srgbClr val="FFFFFF"/>
                  </a:solidFill>
                </a:uFill>
                <a:latin typeface="Times New Roman" panose="02020603050405020304" pitchFamily="18" charset="0"/>
              </a:rPr>
              <a:t>Capable of 6,000 meter deep operations</a:t>
            </a:r>
          </a:p>
          <a:p>
            <a:pPr marL="171450" indent="-171450">
              <a:buFont typeface="Arial"/>
              <a:buChar char="•"/>
            </a:pPr>
            <a:endParaRPr lang="en-US" sz="1200" b="0" i="0" strike="noStrike" spc="-1" baseline="0" dirty="0" smtClean="0">
              <a:solidFill>
                <a:schemeClr val="tx1"/>
              </a:solidFill>
              <a:uFill>
                <a:solidFill>
                  <a:srgbClr val="FFFFFF"/>
                </a:solidFill>
              </a:uFill>
              <a:latin typeface="Times New Roman" panose="02020603050405020304" pitchFamily="18" charset="0"/>
            </a:endParaRPr>
          </a:p>
          <a:p>
            <a:r>
              <a:rPr lang="en-US" sz="1200" b="0" i="0" strike="noStrike" spc="-1" baseline="0" dirty="0" smtClean="0">
                <a:solidFill>
                  <a:schemeClr val="tx1"/>
                </a:solidFill>
                <a:uFill>
                  <a:solidFill>
                    <a:srgbClr val="FFFFFF"/>
                  </a:solidFill>
                </a:uFill>
                <a:latin typeface="Times New Roman" panose="02020603050405020304" pitchFamily="18" charset="0"/>
              </a:rPr>
              <a:t>Alvin Observation Vehicle</a:t>
            </a:r>
          </a:p>
          <a:p>
            <a:pPr marL="171450" indent="-171450">
              <a:buFont typeface="Arial"/>
              <a:buChar char="•"/>
            </a:pPr>
            <a:r>
              <a:rPr lang="en-US" sz="1200" b="0" i="0" strike="noStrike" spc="-1" baseline="0" dirty="0" smtClean="0">
                <a:solidFill>
                  <a:schemeClr val="tx1"/>
                </a:solidFill>
                <a:uFill>
                  <a:solidFill>
                    <a:srgbClr val="FFFFFF"/>
                  </a:solidFill>
                </a:uFill>
                <a:latin typeface="Times New Roman" panose="02020603050405020304" pitchFamily="18" charset="0"/>
              </a:rPr>
              <a:t>first developed and used in 2007 as Arctic Sampling and Imaging Vehicle</a:t>
            </a:r>
          </a:p>
          <a:p>
            <a:pPr marL="171450" indent="-171450">
              <a:buFont typeface="Arial"/>
              <a:buChar char="•"/>
            </a:pPr>
            <a:r>
              <a:rPr lang="en-US" sz="1200" b="0" i="0" strike="noStrike" spc="-1" baseline="0" dirty="0" smtClean="0">
                <a:solidFill>
                  <a:schemeClr val="tx1"/>
                </a:solidFill>
                <a:uFill>
                  <a:solidFill>
                    <a:srgbClr val="FFFFFF"/>
                  </a:solidFill>
                </a:uFill>
                <a:latin typeface="Times New Roman" panose="02020603050405020304" pitchFamily="18" charset="0"/>
              </a:rPr>
              <a:t>modified in 2013  to serve as Alvin Observation Vehicle</a:t>
            </a:r>
            <a:endParaRPr lang="en-US" sz="1200" b="0" i="0" spc="-1" baseline="0" dirty="0" smtClean="0">
              <a:solidFill>
                <a:schemeClr val="tx1"/>
              </a:solidFill>
              <a:uFill>
                <a:solidFill>
                  <a:srgbClr val="FFFFFF"/>
                </a:solidFill>
              </a:uFill>
              <a:latin typeface="Times New Roman" panose="02020603050405020304" pitchFamily="18" charset="0"/>
            </a:endParaRPr>
          </a:p>
          <a:p>
            <a:pPr marL="171450" indent="-171450">
              <a:buFont typeface="Arial"/>
              <a:buChar char="•"/>
            </a:pPr>
            <a:r>
              <a:rPr lang="en-US" sz="1200" b="0" i="0" strike="noStrike" spc="-1" baseline="0" dirty="0" smtClean="0">
                <a:solidFill>
                  <a:schemeClr val="tx1"/>
                </a:solidFill>
                <a:uFill>
                  <a:solidFill>
                    <a:srgbClr val="FFFFFF"/>
                  </a:solidFill>
                </a:uFill>
                <a:latin typeface="Times New Roman" panose="02020603050405020304" pitchFamily="18" charset="0"/>
              </a:rPr>
              <a:t>For El Faro Mission QWHOI added: </a:t>
            </a:r>
          </a:p>
          <a:p>
            <a:pPr marL="628650" lvl="1" indent="-171450">
              <a:buFont typeface="Arial"/>
              <a:buChar char="•"/>
            </a:pPr>
            <a:r>
              <a:rPr lang="en-US" sz="1200" b="0" i="0" strike="noStrike" spc="-1" baseline="0" dirty="0" smtClean="0">
                <a:solidFill>
                  <a:schemeClr val="tx1"/>
                </a:solidFill>
                <a:uFill>
                  <a:solidFill>
                    <a:srgbClr val="FFFFFF"/>
                  </a:solidFill>
                </a:uFill>
                <a:latin typeface="Times New Roman" panose="02020603050405020304" pitchFamily="18" charset="0"/>
              </a:rPr>
              <a:t>Still camera borrowed from OSL (first developed for </a:t>
            </a:r>
            <a:r>
              <a:rPr lang="en-US" sz="1200" b="0" i="0" strike="noStrike" spc="-1" baseline="0" dirty="0" err="1" smtClean="0">
                <a:solidFill>
                  <a:schemeClr val="tx1"/>
                </a:solidFill>
                <a:uFill>
                  <a:solidFill>
                    <a:srgbClr val="FFFFFF"/>
                  </a:solidFill>
                </a:uFill>
                <a:latin typeface="Times New Roman" panose="02020603050405020304" pitchFamily="18" charset="0"/>
              </a:rPr>
              <a:t>Habcam</a:t>
            </a:r>
            <a:r>
              <a:rPr lang="en-US" sz="1200" b="0" i="0" strike="noStrike" spc="-1" baseline="0" dirty="0" smtClean="0">
                <a:solidFill>
                  <a:schemeClr val="tx1"/>
                </a:solidFill>
                <a:uFill>
                  <a:solidFill>
                    <a:srgbClr val="FFFFFF"/>
                  </a:solidFill>
                </a:uFill>
                <a:latin typeface="Times New Roman" panose="02020603050405020304" pitchFamily="18" charset="0"/>
              </a:rPr>
              <a:t>)</a:t>
            </a:r>
            <a:endParaRPr lang="en-US" sz="1200" b="0" i="0" spc="-1" baseline="0" dirty="0" smtClean="0">
              <a:solidFill>
                <a:schemeClr val="tx1"/>
              </a:solidFill>
              <a:uFill>
                <a:solidFill>
                  <a:srgbClr val="FFFFFF"/>
                </a:solidFill>
              </a:uFill>
              <a:latin typeface="Times New Roman" panose="02020603050405020304" pitchFamily="18" charset="0"/>
            </a:endParaRPr>
          </a:p>
          <a:p>
            <a:pPr marL="628650" lvl="1" indent="-171450">
              <a:buFont typeface="Arial"/>
              <a:buChar char="•"/>
            </a:pPr>
            <a:r>
              <a:rPr lang="en-US" sz="1200" b="0" i="0" spc="-1" baseline="0" dirty="0" smtClean="0">
                <a:solidFill>
                  <a:schemeClr val="tx1"/>
                </a:solidFill>
                <a:uFill>
                  <a:solidFill>
                    <a:srgbClr val="FFFFFF"/>
                  </a:solidFill>
                </a:uFill>
                <a:latin typeface="Times New Roman" panose="02020603050405020304" pitchFamily="18" charset="0"/>
              </a:rPr>
              <a:t>T</a:t>
            </a:r>
            <a:r>
              <a:rPr lang="en-US" sz="1200" b="0" i="0" strike="noStrike" spc="-1" baseline="0" dirty="0" smtClean="0">
                <a:solidFill>
                  <a:schemeClr val="tx1"/>
                </a:solidFill>
                <a:uFill>
                  <a:solidFill>
                    <a:srgbClr val="FFFFFF"/>
                  </a:solidFill>
                </a:uFill>
                <a:latin typeface="Times New Roman" panose="02020603050405020304" pitchFamily="18" charset="0"/>
              </a:rPr>
              <a:t>elemetry bottle borrowed from Singh Lab</a:t>
            </a:r>
            <a:endParaRPr lang="en-US" sz="1200" b="0" i="0" spc="-1" baseline="0" dirty="0" smtClean="0">
              <a:solidFill>
                <a:schemeClr val="tx1"/>
              </a:solidFill>
              <a:uFill>
                <a:solidFill>
                  <a:srgbClr val="FFFFFF"/>
                </a:solidFill>
              </a:uFill>
              <a:latin typeface="Times New Roman" panose="02020603050405020304" pitchFamily="18" charset="0"/>
            </a:endParaRPr>
          </a:p>
          <a:p>
            <a:pPr marL="628650" lvl="1" indent="-171450">
              <a:buFont typeface="Arial"/>
              <a:buChar char="•"/>
            </a:pPr>
            <a:r>
              <a:rPr lang="en-US" sz="1200" b="0" i="0" spc="-1" baseline="0" dirty="0" smtClean="0">
                <a:solidFill>
                  <a:schemeClr val="tx1"/>
                </a:solidFill>
                <a:uFill>
                  <a:solidFill>
                    <a:srgbClr val="FFFFFF"/>
                  </a:solidFill>
                </a:uFill>
                <a:latin typeface="Times New Roman" panose="02020603050405020304" pitchFamily="18" charset="0"/>
              </a:rPr>
              <a:t>C</a:t>
            </a:r>
            <a:r>
              <a:rPr lang="en-US" sz="1200" b="0" i="0" strike="noStrike" spc="-1" baseline="0" dirty="0" smtClean="0">
                <a:solidFill>
                  <a:schemeClr val="tx1"/>
                </a:solidFill>
                <a:uFill>
                  <a:solidFill>
                    <a:srgbClr val="FFFFFF"/>
                  </a:solidFill>
                </a:uFill>
                <a:latin typeface="Times New Roman" panose="02020603050405020304" pitchFamily="18" charset="0"/>
              </a:rPr>
              <a:t>amera and sonar  from Alvin</a:t>
            </a:r>
            <a:r>
              <a:rPr lang="en-US" sz="1200" b="0" i="0" spc="-1" baseline="0" dirty="0" smtClean="0">
                <a:solidFill>
                  <a:schemeClr val="tx1"/>
                </a:solidFill>
                <a:uFill>
                  <a:solidFill>
                    <a:srgbClr val="FFFFFF"/>
                  </a:solidFill>
                </a:uFill>
                <a:latin typeface="Times New Roman" panose="02020603050405020304" pitchFamily="18" charset="0"/>
              </a:rPr>
              <a:t> </a:t>
            </a:r>
          </a:p>
          <a:p>
            <a:pPr marL="628650" lvl="1" indent="-171450">
              <a:buFont typeface="Arial"/>
              <a:buChar char="•"/>
            </a:pPr>
            <a:r>
              <a:rPr lang="en-US" sz="1200" b="0" i="0" spc="-1" baseline="0" dirty="0" smtClean="0">
                <a:solidFill>
                  <a:schemeClr val="tx1"/>
                </a:solidFill>
                <a:uFill>
                  <a:solidFill>
                    <a:srgbClr val="FFFFFF"/>
                  </a:solidFill>
                </a:uFill>
                <a:latin typeface="Times New Roman" panose="02020603050405020304" pitchFamily="18" charset="0"/>
              </a:rPr>
              <a:t>C</a:t>
            </a:r>
            <a:r>
              <a:rPr lang="en-US" sz="1200" b="0" i="0" strike="noStrike" spc="-1" baseline="0" dirty="0" smtClean="0">
                <a:solidFill>
                  <a:schemeClr val="tx1"/>
                </a:solidFill>
                <a:uFill>
                  <a:solidFill>
                    <a:srgbClr val="FFFFFF"/>
                  </a:solidFill>
                </a:uFill>
                <a:latin typeface="Times New Roman" panose="02020603050405020304" pitchFamily="18" charset="0"/>
              </a:rPr>
              <a:t>omputers and peripherals from DSL</a:t>
            </a:r>
          </a:p>
          <a:p>
            <a:pPr marL="628650" lvl="1" indent="-171450">
              <a:buFont typeface="Arial"/>
              <a:buChar char="•"/>
            </a:pPr>
            <a:r>
              <a:rPr lang="en-US" sz="1200" b="0" i="0" spc="-1" baseline="0" dirty="0" smtClean="0">
                <a:solidFill>
                  <a:schemeClr val="tx1"/>
                </a:solidFill>
                <a:uFill>
                  <a:solidFill>
                    <a:srgbClr val="FFFFFF"/>
                  </a:solidFill>
                </a:uFill>
                <a:latin typeface="Times New Roman" panose="02020603050405020304" pitchFamily="18" charset="0"/>
              </a:rPr>
              <a:t>S</a:t>
            </a:r>
            <a:r>
              <a:rPr lang="en-US" sz="1200" b="0" i="0" strike="noStrike" spc="-1" baseline="0" dirty="0" smtClean="0">
                <a:solidFill>
                  <a:schemeClr val="tx1"/>
                </a:solidFill>
                <a:uFill>
                  <a:solidFill>
                    <a:srgbClr val="FFFFFF"/>
                  </a:solidFill>
                </a:uFill>
                <a:latin typeface="Times New Roman" panose="02020603050405020304" pitchFamily="18" charset="0"/>
              </a:rPr>
              <a:t>oftware from Jason and Alvin systems</a:t>
            </a:r>
            <a:r>
              <a:rPr lang="en-US" sz="1200" b="0" i="0" spc="-1" baseline="0" dirty="0" smtClean="0">
                <a:solidFill>
                  <a:schemeClr val="tx1"/>
                </a:solidFill>
                <a:uFill>
                  <a:solidFill>
                    <a:srgbClr val="FFFFFF"/>
                  </a:solidFill>
                </a:uFill>
                <a:latin typeface="Times New Roman" panose="02020603050405020304" pitchFamily="18" charset="0"/>
              </a:rPr>
              <a:t> </a:t>
            </a:r>
            <a:r>
              <a:rPr lang="en-US" sz="1200" b="0" i="0" strike="noStrike" spc="-1" baseline="0" dirty="0" smtClean="0">
                <a:solidFill>
                  <a:schemeClr val="tx1"/>
                </a:solidFill>
                <a:uFill>
                  <a:solidFill>
                    <a:srgbClr val="FFFFFF"/>
                  </a:solidFill>
                </a:uFill>
                <a:latin typeface="Times New Roman" panose="02020603050405020304" pitchFamily="18" charset="0"/>
              </a:rPr>
              <a:t>used for visual verification/location and hull/debris inspection</a:t>
            </a:r>
          </a:p>
          <a:p>
            <a:endParaRPr lang="en-US" sz="1200" b="0" i="0" strike="noStrike" spc="-1" baseline="0" dirty="0" smtClean="0">
              <a:solidFill>
                <a:schemeClr val="tx1"/>
              </a:solidFill>
              <a:uFill>
                <a:solidFill>
                  <a:srgbClr val="FFFFFF"/>
                </a:solidFill>
              </a:uFill>
              <a:latin typeface="Times New Roman" panose="02020603050405020304" pitchFamily="18" charset="0"/>
            </a:endParaRPr>
          </a:p>
          <a:p>
            <a:pPr marL="171450" indent="-171450">
              <a:buFont typeface="Arial"/>
              <a:buChar char="•"/>
            </a:pPr>
            <a:endParaRPr lang="en-US" sz="1200" b="0" i="0" strike="noStrike" spc="-1" baseline="0" dirty="0" smtClean="0">
              <a:solidFill>
                <a:schemeClr val="tx1"/>
              </a:solidFill>
              <a:uFill>
                <a:solidFill>
                  <a:srgbClr val="FFFFFF"/>
                </a:solidFill>
              </a:uFill>
              <a:latin typeface="Times New Roman" panose="02020603050405020304" pitchFamily="18" charset="0"/>
            </a:endParaRPr>
          </a:p>
          <a:p>
            <a:endParaRPr lang="en-US" sz="1200" b="0" i="0" baseline="0" dirty="0">
              <a:solidFill>
                <a:schemeClr val="tx1"/>
              </a:solidFill>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87DD4FD-2EA0-45D9-925D-E3E313A16226}" type="slidenum">
              <a:rPr lang="en-US" smtClean="0"/>
              <a:t>4</a:t>
            </a:fld>
            <a:endParaRPr lang="en-US"/>
          </a:p>
        </p:txBody>
      </p:sp>
    </p:spTree>
    <p:extLst>
      <p:ext uri="{BB962C8B-B14F-4D97-AF65-F5344CB8AC3E}">
        <p14:creationId xmlns:p14="http://schemas.microsoft.com/office/powerpoint/2010/main" val="204913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I’d like to highlight</a:t>
            </a:r>
            <a:r>
              <a:rPr lang="en-US" baseline="0" dirty="0" smtClean="0"/>
              <a:t> an outstanding accomplishment in hard-boiled engineering that took place over the last year.</a:t>
            </a:r>
          </a:p>
          <a:p>
            <a:endParaRPr lang="en-US" baseline="0" dirty="0" smtClean="0"/>
          </a:p>
          <a:p>
            <a:r>
              <a:rPr lang="en-US" baseline="0" dirty="0" smtClean="0"/>
              <a:t>You may be familiar with the Remotely Operated Vehicle Jason shown here in its traditional mode of operation tethered to the intermediate vehicle Medea.  This configuration has great utility in the deep sea, but the payload capacity is limited by the buoyancy provided in the flotation foam of the vehicle.</a:t>
            </a:r>
          </a:p>
          <a:p>
            <a:endParaRPr lang="en-US" baseline="0" dirty="0" smtClean="0"/>
          </a:p>
          <a:p>
            <a:r>
              <a:rPr lang="en-US" baseline="0" dirty="0" smtClean="0"/>
              <a:t>With the deployment of the OOI cabled observatory on the west coast, the need arose to service and manipulate the underwater nodes that provide power, internet, and connectivity to the suite of underwater instruments.  These nodes are about the size of a car and weigh about 4000 pounds.  So the idea was to reconfigure Jason with two attachment points in the undercarriage that can engage with either the node or payload baskets such as the one shown here in the sea trials.</a:t>
            </a:r>
          </a:p>
          <a:p>
            <a:endParaRPr lang="en-US" baseline="0" dirty="0" smtClean="0"/>
          </a:p>
          <a:p>
            <a:r>
              <a:rPr lang="en-US" baseline="0" dirty="0" smtClean="0"/>
              <a:t>Kudos to Matt </a:t>
            </a:r>
            <a:r>
              <a:rPr lang="en-US" baseline="0" dirty="0" err="1" smtClean="0"/>
              <a:t>Heintz</a:t>
            </a:r>
            <a:r>
              <a:rPr lang="en-US" baseline="0" dirty="0" smtClean="0"/>
              <a:t> the project manager and Bob McCabe who runs the Mechanical Shop.  Close partnership between the shop and DSL was essential to the success; fabrication and welding; more formal approach to project management spearheaded by Bob McCabe.</a:t>
            </a:r>
          </a:p>
          <a:p>
            <a:endParaRPr lang="en-US" baseline="0" dirty="0" smtClean="0"/>
          </a:p>
          <a:p>
            <a:r>
              <a:rPr lang="en-US" baseline="0" dirty="0" smtClean="0"/>
              <a:t>I’m going to leave you with a time-lapse view of the so-called upgrade…</a:t>
            </a:r>
          </a:p>
          <a:p>
            <a:endParaRPr lang="en-US" baseline="0" dirty="0" smtClean="0"/>
          </a:p>
          <a:p>
            <a:r>
              <a:rPr lang="en-US" dirty="0" smtClean="0"/>
              <a:t>In </a:t>
            </a:r>
            <a:r>
              <a:rPr lang="en-US" dirty="0" smtClean="0"/>
              <a:t>2015, the remotely operated vehicle Jason began a year-long, $2.4 million upgrade that culminated in a complete rebuild of the vehicle during the winter of 2016. The upgrade was funded by the National Science Foundation to make the vehicle more capable than ever by increasing its payload and range of activities and streamlined operations. This is the first upgrade of this magnitude for Jason, which was designed and built by the Woods Hole Oceanographic Institution (WHOI), since its second-generation launch in 2002. (The original Jason was launched in 1988.) Jason is operated by WHOI for the nation’s ocean science community as part of the National Deep Submergence Facility (NDSF), which also includes the human-occupied vehicle Alvin and the autonomous underwater vehicle Sentry. Read more: </a:t>
            </a:r>
            <a:r>
              <a:rPr lang="en-US" dirty="0" smtClean="0">
                <a:hlinkClick r:id="rId3"/>
              </a:rPr>
              <a:t>whoi.edu/news-release/</a:t>
            </a:r>
            <a:r>
              <a:rPr lang="en-US" dirty="0" err="1" smtClean="0">
                <a:hlinkClick r:id="rId3"/>
              </a:rPr>
              <a:t>jason</a:t>
            </a:r>
            <a:r>
              <a:rPr lang="en-US" dirty="0" smtClean="0">
                <a:hlinkClick r:id="rId3"/>
              </a:rPr>
              <a:t>-upgrade</a:t>
            </a:r>
            <a:endParaRPr lang="en-US" dirty="0"/>
          </a:p>
        </p:txBody>
      </p:sp>
      <p:sp>
        <p:nvSpPr>
          <p:cNvPr id="4" name="Slide Number Placeholder 3"/>
          <p:cNvSpPr>
            <a:spLocks noGrp="1"/>
          </p:cNvSpPr>
          <p:nvPr>
            <p:ph type="sldNum" sz="quarter" idx="10"/>
          </p:nvPr>
        </p:nvSpPr>
        <p:spPr/>
        <p:txBody>
          <a:bodyPr/>
          <a:lstStyle/>
          <a:p>
            <a:fld id="{B87DD4FD-2EA0-45D9-925D-E3E313A16226}" type="slidenum">
              <a:rPr lang="en-US" smtClean="0"/>
              <a:t>5</a:t>
            </a:fld>
            <a:endParaRPr lang="en-US"/>
          </a:p>
        </p:txBody>
      </p:sp>
    </p:spTree>
    <p:extLst>
      <p:ext uri="{BB962C8B-B14F-4D97-AF65-F5344CB8AC3E}">
        <p14:creationId xmlns:p14="http://schemas.microsoft.com/office/powerpoint/2010/main" val="3437776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Upgrade</a:t>
            </a:r>
          </a:p>
          <a:p>
            <a:endParaRPr lang="en-US" dirty="0" smtClean="0"/>
          </a:p>
          <a:p>
            <a:r>
              <a:rPr lang="en-US" dirty="0" smtClean="0"/>
              <a:t>Load path through the vehicle</a:t>
            </a:r>
          </a:p>
          <a:p>
            <a:r>
              <a:rPr lang="en-US" dirty="0" smtClean="0"/>
              <a:t>New</a:t>
            </a:r>
            <a:r>
              <a:rPr lang="en-US" baseline="0" dirty="0" smtClean="0"/>
              <a:t> crane, special heave-compensated winch</a:t>
            </a:r>
          </a:p>
          <a:p>
            <a:r>
              <a:rPr lang="en-US" baseline="0" dirty="0" smtClean="0"/>
              <a:t>Swappable tool skids, science skids</a:t>
            </a:r>
          </a:p>
          <a:p>
            <a:endParaRPr lang="en-US" baseline="0" dirty="0" smtClean="0"/>
          </a:p>
          <a:p>
            <a:endParaRPr lang="en-US" baseline="0" dirty="0" smtClean="0"/>
          </a:p>
          <a:p>
            <a:r>
              <a:rPr lang="en-US" baseline="0" dirty="0" smtClean="0"/>
              <a:t>Project management</a:t>
            </a:r>
          </a:p>
          <a:p>
            <a:r>
              <a:rPr lang="en-US" baseline="0" dirty="0" smtClean="0"/>
              <a:t>	successful, on time, on budget</a:t>
            </a:r>
            <a:endParaRPr lang="en-US" dirty="0" smtClean="0"/>
          </a:p>
          <a:p>
            <a:endParaRPr lang="en-US" dirty="0" smtClean="0"/>
          </a:p>
          <a:p>
            <a:endParaRPr lang="en-US" dirty="0" smtClean="0"/>
          </a:p>
          <a:p>
            <a:pPr>
              <a:spcAft>
                <a:spcPts val="600"/>
              </a:spcAft>
            </a:pPr>
            <a:r>
              <a:rPr lang="en-US" sz="1200" dirty="0" smtClean="0"/>
              <a:t>A new vehicle frame  for increased loads </a:t>
            </a:r>
          </a:p>
          <a:p>
            <a:pPr>
              <a:spcAft>
                <a:spcPts val="600"/>
              </a:spcAft>
            </a:pPr>
            <a:r>
              <a:rPr lang="en-US" sz="1200" dirty="0" smtClean="0"/>
              <a:t>A new swappable heavy lift tool skid  </a:t>
            </a:r>
          </a:p>
          <a:p>
            <a:pPr>
              <a:spcAft>
                <a:spcPts val="600"/>
              </a:spcAft>
            </a:pPr>
            <a:r>
              <a:rPr lang="en-US" sz="1200" dirty="0" smtClean="0"/>
              <a:t>New science tool skid with increased payload </a:t>
            </a:r>
          </a:p>
          <a:p>
            <a:pPr>
              <a:spcAft>
                <a:spcPts val="600"/>
              </a:spcAft>
            </a:pPr>
            <a:r>
              <a:rPr lang="en-US" sz="1200" dirty="0" smtClean="0"/>
              <a:t>A new launch and recovery system </a:t>
            </a:r>
          </a:p>
          <a:p>
            <a:pPr>
              <a:spcAft>
                <a:spcPts val="600"/>
              </a:spcAft>
            </a:pPr>
            <a:r>
              <a:rPr lang="en-US" sz="1200" dirty="0" smtClean="0"/>
              <a:t>New bigger and stronger cable tether </a:t>
            </a:r>
          </a:p>
          <a:p>
            <a:pPr>
              <a:spcAft>
                <a:spcPts val="600"/>
              </a:spcAft>
            </a:pPr>
            <a:r>
              <a:rPr lang="en-US" sz="1200" dirty="0" smtClean="0"/>
              <a:t>A modified active heave compensated winch</a:t>
            </a:r>
          </a:p>
          <a:p>
            <a:pPr>
              <a:spcAft>
                <a:spcPts val="600"/>
              </a:spcAft>
            </a:pPr>
            <a:r>
              <a:rPr lang="en-US" sz="1200" dirty="0" smtClean="0"/>
              <a:t>Additional flotation</a:t>
            </a:r>
          </a:p>
          <a:p>
            <a:endParaRPr lang="en-US" dirty="0" smtClean="0"/>
          </a:p>
          <a:p>
            <a:endParaRPr lang="en-US" dirty="0" smtClean="0"/>
          </a:p>
          <a:p>
            <a:r>
              <a:rPr lang="en-US" dirty="0" smtClean="0"/>
              <a:t>In </a:t>
            </a:r>
            <a:r>
              <a:rPr lang="en-US" dirty="0" smtClean="0"/>
              <a:t>2015, the remotely operated vehicle Jason began a year-long, $2.4 million upgrade that culminated in a complete rebuild of the vehicle during the winter of 2016. The upgrade was funded by the National Science Foundation to make the vehicle more capable than ever by increasing its payload and range of activities and streamlined operations. This is the first upgrade of this magnitude for Jason, which was designed and built by the Woods Hole Oceanographic Institution (WHOI), since its second-generation launch in 2002. (The original Jason was launched in 1988.) Jason is operated by WHOI for the nation’s ocean science community as part of the National Deep Submergence Facility (NDSF), which also includes the human-occupied vehicle Alvin and the autonomous underwater vehicle Sentry. Read more: </a:t>
            </a:r>
            <a:r>
              <a:rPr lang="en-US" dirty="0" smtClean="0">
                <a:hlinkClick r:id="rId3"/>
              </a:rPr>
              <a:t>whoi.edu/news-release/</a:t>
            </a:r>
            <a:r>
              <a:rPr lang="en-US" dirty="0" err="1" smtClean="0">
                <a:hlinkClick r:id="rId3"/>
              </a:rPr>
              <a:t>jason</a:t>
            </a:r>
            <a:r>
              <a:rPr lang="en-US" dirty="0" smtClean="0">
                <a:hlinkClick r:id="rId3"/>
              </a:rPr>
              <a:t>-upgrade</a:t>
            </a:r>
            <a:endParaRPr lang="en-US" dirty="0"/>
          </a:p>
        </p:txBody>
      </p:sp>
      <p:sp>
        <p:nvSpPr>
          <p:cNvPr id="4" name="Slide Number Placeholder 3"/>
          <p:cNvSpPr>
            <a:spLocks noGrp="1"/>
          </p:cNvSpPr>
          <p:nvPr>
            <p:ph type="sldNum" sz="quarter" idx="10"/>
          </p:nvPr>
        </p:nvSpPr>
        <p:spPr/>
        <p:txBody>
          <a:bodyPr/>
          <a:lstStyle/>
          <a:p>
            <a:fld id="{B87DD4FD-2EA0-45D9-925D-E3E313A16226}" type="slidenum">
              <a:rPr lang="en-US" smtClean="0"/>
              <a:t>6</a:t>
            </a:fld>
            <a:endParaRPr lang="en-US"/>
          </a:p>
        </p:txBody>
      </p:sp>
    </p:spTree>
    <p:extLst>
      <p:ext uri="{BB962C8B-B14F-4D97-AF65-F5344CB8AC3E}">
        <p14:creationId xmlns:p14="http://schemas.microsoft.com/office/powerpoint/2010/main" val="3437776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tx1"/>
        </a:solidFill>
        <a:effectLst/>
      </p:bgPr>
    </p:bg>
    <p:spTree>
      <p:nvGrpSpPr>
        <p:cNvPr id="1" name=""/>
        <p:cNvGrpSpPr/>
        <p:nvPr/>
      </p:nvGrpSpPr>
      <p:grpSpPr>
        <a:xfrm>
          <a:off x="0" y="0"/>
          <a:ext cx="0" cy="0"/>
          <a:chOff x="0" y="0"/>
          <a:chExt cx="0" cy="0"/>
        </a:xfrm>
      </p:grpSpPr>
      <p:pic>
        <p:nvPicPr>
          <p:cNvPr id="4" name="Picture 6" descr="WHOIropelogo.png"/>
          <p:cNvPicPr>
            <a:picLocks noChangeAspect="1"/>
          </p:cNvPicPr>
          <p:nvPr/>
        </p:nvPicPr>
        <p:blipFill>
          <a:blip r:embed="rId3">
            <a:extLst>
              <a:ext uri="{28A0092B-C50C-407E-A947-70E740481C1C}">
                <a14:useLocalDpi xmlns:a14="http://schemas.microsoft.com/office/drawing/2010/main" val="0"/>
              </a:ext>
            </a:extLst>
          </a:blip>
          <a:srcRect l="20428" t="19563" b="11095"/>
          <a:stretch>
            <a:fillRect/>
          </a:stretch>
        </p:blipFill>
        <p:spPr bwMode="auto">
          <a:xfrm>
            <a:off x="-127000" y="-196850"/>
            <a:ext cx="8135938" cy="70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5013325"/>
            <a:ext cx="9144000" cy="814388"/>
          </a:xfrm>
          <a:prstGeom prst="rect">
            <a:avLst/>
          </a:prstGeom>
          <a:solidFill>
            <a:srgbClr val="17365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Title 7"/>
          <p:cNvSpPr>
            <a:spLocks noGrp="1"/>
          </p:cNvSpPr>
          <p:nvPr>
            <p:ph type="ctrTitle"/>
          </p:nvPr>
        </p:nvSpPr>
        <p:spPr>
          <a:xfrm>
            <a:off x="2009425" y="2980266"/>
            <a:ext cx="6705600" cy="1828800"/>
          </a:xfrm>
        </p:spPr>
        <p:txBody>
          <a:bodyPr anchor="b"/>
          <a:lstStyle>
            <a:lvl1pPr>
              <a:defRPr sz="3600" cap="all" baseline="0">
                <a:solidFill>
                  <a:srgbClr val="4980A7"/>
                </a:solidFill>
              </a:defRPr>
            </a:lvl1pPr>
          </a:lstStyle>
          <a:p>
            <a:r>
              <a:rPr lang="en-US" smtClean="0"/>
              <a:t>Click to edit Master title style</a:t>
            </a:r>
            <a:endParaRPr lang="en-US" dirty="0"/>
          </a:p>
        </p:txBody>
      </p:sp>
      <p:sp>
        <p:nvSpPr>
          <p:cNvPr id="9" name="Subtitle 8"/>
          <p:cNvSpPr>
            <a:spLocks noGrp="1"/>
          </p:cNvSpPr>
          <p:nvPr>
            <p:ph type="subTitle" idx="1"/>
          </p:nvPr>
        </p:nvSpPr>
        <p:spPr>
          <a:xfrm>
            <a:off x="2009425" y="5019925"/>
            <a:ext cx="6705600" cy="807963"/>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Tree>
    <p:extLst>
      <p:ext uri="{BB962C8B-B14F-4D97-AF65-F5344CB8AC3E}">
        <p14:creationId xmlns:p14="http://schemas.microsoft.com/office/powerpoint/2010/main" val="32506004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9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CFA88C3-53B8-453E-B94D-E2CE8FA062B4}" type="datetimeFigureOut">
              <a:rPr lang="en-US" smtClean="0"/>
              <a:t>5/25/2016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1F87256-B32F-4CED-9A29-34235B75FE4E}" type="slidenum">
              <a:rPr lang="en-US" smtClean="0"/>
              <a:t>‹#›</a:t>
            </a:fld>
            <a:endParaRPr lang="en-US"/>
          </a:p>
        </p:txBody>
      </p:sp>
    </p:spTree>
    <p:extLst>
      <p:ext uri="{BB962C8B-B14F-4D97-AF65-F5344CB8AC3E}">
        <p14:creationId xmlns:p14="http://schemas.microsoft.com/office/powerpoint/2010/main" val="155510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747889"/>
          </a:xfrm>
        </p:spPr>
        <p:txBody>
          <a:bodyPr/>
          <a:lstStyle>
            <a:lvl1pPr>
              <a:defRPr>
                <a:solidFill>
                  <a:schemeClr val="bg1"/>
                </a:solidFill>
              </a:defRPr>
            </a:lvl1pPr>
          </a:lstStyle>
          <a:p>
            <a:r>
              <a:rPr lang="en-US" smtClean="0"/>
              <a:t>Click to edit Master title style</a:t>
            </a:r>
            <a:endParaRPr lang="en-US" dirty="0"/>
          </a:p>
        </p:txBody>
      </p:sp>
      <p:sp>
        <p:nvSpPr>
          <p:cNvPr id="8" name="Content Placeholder 7"/>
          <p:cNvSpPr>
            <a:spLocks noGrp="1"/>
          </p:cNvSpPr>
          <p:nvPr>
            <p:ph sz="quarter" idx="1"/>
          </p:nvPr>
        </p:nvSpPr>
        <p:spPr>
          <a:xfrm>
            <a:off x="612648" y="1157111"/>
            <a:ext cx="8153400" cy="49388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1877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747889"/>
          </a:xfrm>
        </p:spPr>
        <p:txBody>
          <a:bodyPr/>
          <a:lstStyle>
            <a:lvl1pPr>
              <a:defRPr>
                <a:solidFill>
                  <a:schemeClr val="bg1"/>
                </a:solidFill>
              </a:defRPr>
            </a:lvl1pPr>
          </a:lstStyle>
          <a:p>
            <a:r>
              <a:rPr lang="en-US" dirty="0" smtClean="0"/>
              <a:t>Click to edit Master title style</a:t>
            </a:r>
            <a:endParaRPr lang="en-US" dirty="0"/>
          </a:p>
        </p:txBody>
      </p:sp>
      <p:sp>
        <p:nvSpPr>
          <p:cNvPr id="8" name="Content Placeholder 7"/>
          <p:cNvSpPr>
            <a:spLocks noGrp="1"/>
          </p:cNvSpPr>
          <p:nvPr>
            <p:ph sz="quarter" idx="1"/>
          </p:nvPr>
        </p:nvSpPr>
        <p:spPr>
          <a:xfrm>
            <a:off x="612648" y="1157111"/>
            <a:ext cx="8153400" cy="49388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userDrawn="1"/>
        </p:nvSpPr>
        <p:spPr>
          <a:xfrm>
            <a:off x="7467600" y="762000"/>
            <a:ext cx="1676400" cy="6096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noFill/>
                </a:ln>
                <a:solidFill>
                  <a:schemeClr val="bg1">
                    <a:lumMod val="85000"/>
                  </a:schemeClr>
                </a:solidFill>
                <a:effectLst/>
              </a:rPr>
              <a:t>   </a:t>
            </a:r>
            <a:endParaRPr lang="en-US" dirty="0">
              <a:ln>
                <a:noFill/>
              </a:ln>
              <a:solidFill>
                <a:schemeClr val="bg1">
                  <a:lumMod val="85000"/>
                </a:schemeClr>
              </a:solidFill>
              <a:effectLst/>
            </a:endParaRPr>
          </a:p>
        </p:txBody>
      </p:sp>
      <p:sp>
        <p:nvSpPr>
          <p:cNvPr id="5" name="Rectangle 4"/>
          <p:cNvSpPr/>
          <p:nvPr userDrawn="1"/>
        </p:nvSpPr>
        <p:spPr>
          <a:xfrm>
            <a:off x="7467600" y="762000"/>
            <a:ext cx="45719" cy="609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4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p:cNvSpPr/>
          <p:nvPr/>
        </p:nvSpPr>
        <p:spPr>
          <a:xfrm>
            <a:off x="0" y="1058863"/>
            <a:ext cx="9144000" cy="1531937"/>
          </a:xfrm>
          <a:prstGeom prst="rect">
            <a:avLst/>
          </a:prstGeom>
          <a:solidFill>
            <a:srgbClr val="17365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0" y="0"/>
            <a:ext cx="9144000" cy="1058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520818" y="1058333"/>
            <a:ext cx="8205157" cy="1532467"/>
          </a:xfrm>
        </p:spPr>
        <p:txBody>
          <a:bodyPr anchor="ctr">
            <a:normAutofit/>
          </a:bodyPr>
          <a:lstStyle>
            <a:lvl1pPr marL="0" indent="0">
              <a:spcAft>
                <a:spcPts val="600"/>
              </a:spcAft>
              <a:buNone/>
              <a:defRPr sz="4000">
                <a:solidFill>
                  <a:srgbClr val="FFFFFF"/>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Text Placeholder 2"/>
          <p:cNvSpPr>
            <a:spLocks noGrp="1"/>
          </p:cNvSpPr>
          <p:nvPr>
            <p:ph type="body" idx="10"/>
          </p:nvPr>
        </p:nvSpPr>
        <p:spPr>
          <a:xfrm>
            <a:off x="520818" y="2590800"/>
            <a:ext cx="8205157" cy="1532467"/>
          </a:xfrm>
        </p:spPr>
        <p:txBody>
          <a:bodyPr anchor="ctr">
            <a:normAutofit/>
          </a:bodyPr>
          <a:lstStyle>
            <a:lvl1pPr marL="0" indent="0">
              <a:spcAft>
                <a:spcPts val="600"/>
              </a:spcAft>
              <a:buNone/>
              <a:defRPr sz="3200">
                <a:solidFill>
                  <a:srgbClr val="4980A7"/>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298216723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002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0075" y="0"/>
            <a:ext cx="8153400" cy="776111"/>
          </a:xfrm>
        </p:spPr>
        <p:txBody>
          <a:bodyPr/>
          <a:lstStyle>
            <a:lvl1pPr>
              <a:defRPr>
                <a:solidFill>
                  <a:srgbClr val="FFFFFF"/>
                </a:solidFill>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1890240"/>
            <a:ext cx="3886200" cy="42220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1890240"/>
            <a:ext cx="3886200" cy="42220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204440"/>
            <a:ext cx="3886200" cy="640080"/>
          </a:xfrm>
          <a:solidFill>
            <a:srgbClr val="27668F"/>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204440"/>
            <a:ext cx="3886200" cy="640080"/>
          </a:xfrm>
          <a:solidFill>
            <a:srgbClr val="27668F"/>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172896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50359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Rectangle 2"/>
          <p:cNvSpPr/>
          <p:nvPr/>
        </p:nvSpPr>
        <p:spPr>
          <a:xfrm>
            <a:off x="0" y="1104900"/>
            <a:ext cx="9144000" cy="622300"/>
          </a:xfrm>
          <a:prstGeom prst="rect">
            <a:avLst/>
          </a:prstGeom>
          <a:solidFill>
            <a:srgbClr val="031C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0" y="749300"/>
            <a:ext cx="9144000" cy="568483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Title 1"/>
          <p:cNvSpPr>
            <a:spLocks noGrp="1"/>
          </p:cNvSpPr>
          <p:nvPr>
            <p:ph type="title"/>
          </p:nvPr>
        </p:nvSpPr>
        <p:spPr>
          <a:xfrm>
            <a:off x="609600" y="0"/>
            <a:ext cx="8153400" cy="749184"/>
          </a:xfrm>
        </p:spPr>
        <p:txBody>
          <a:bodyPr/>
          <a:lstStyle>
            <a:lvl1pPr>
              <a:defRPr>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3187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Rectangle 1"/>
          <p:cNvSpPr/>
          <p:nvPr/>
        </p:nvSpPr>
        <p:spPr>
          <a:xfrm>
            <a:off x="0" y="-98425"/>
            <a:ext cx="9144000" cy="917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Tree>
    <p:extLst>
      <p:ext uri="{BB962C8B-B14F-4D97-AF65-F5344CB8AC3E}">
        <p14:creationId xmlns:p14="http://schemas.microsoft.com/office/powerpoint/2010/main" val="384726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749300"/>
          </a:xfrm>
          <a:prstGeom prst="rect">
            <a:avLst/>
          </a:prstGeom>
          <a:ln/>
          <a:effectLst/>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sz="1800"/>
          </a:p>
        </p:txBody>
      </p:sp>
      <p:sp>
        <p:nvSpPr>
          <p:cNvPr id="1027" name="Title Placeholder 21"/>
          <p:cNvSpPr>
            <a:spLocks noGrp="1"/>
          </p:cNvSpPr>
          <p:nvPr>
            <p:ph type="title"/>
          </p:nvPr>
        </p:nvSpPr>
        <p:spPr bwMode="auto">
          <a:xfrm>
            <a:off x="609600" y="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12"/>
          <p:cNvSpPr>
            <a:spLocks noGrp="1"/>
          </p:cNvSpPr>
          <p:nvPr>
            <p:ph type="body" idx="1"/>
          </p:nvPr>
        </p:nvSpPr>
        <p:spPr bwMode="auto">
          <a:xfrm>
            <a:off x="612775" y="1196975"/>
            <a:ext cx="81534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9" name="Picture 1" descr="wordmark-onelineMedBlue.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2775" y="6583363"/>
            <a:ext cx="25923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txStyles>
    <p:titleStyle>
      <a:lvl1pPr algn="l" rtl="0" eaLnBrk="1" fontAlgn="base" hangingPunct="1">
        <a:spcBef>
          <a:spcPct val="0"/>
        </a:spcBef>
        <a:spcAft>
          <a:spcPct val="0"/>
        </a:spcAft>
        <a:defRPr sz="3200" kern="1200">
          <a:solidFill>
            <a:schemeClr val="bg1"/>
          </a:solidFill>
          <a:latin typeface="Calibri" pitchFamily="34" charset="0"/>
          <a:ea typeface="ＭＳ Ｐゴシック" charset="0"/>
          <a:cs typeface="Calibri" pitchFamily="34" charset="0"/>
        </a:defRPr>
      </a:lvl1pPr>
      <a:lvl2pPr algn="l" rtl="0" eaLnBrk="1" fontAlgn="base" hangingPunct="1">
        <a:spcBef>
          <a:spcPct val="0"/>
        </a:spcBef>
        <a:spcAft>
          <a:spcPct val="0"/>
        </a:spcAft>
        <a:defRPr sz="3200">
          <a:solidFill>
            <a:schemeClr val="bg1"/>
          </a:solidFill>
          <a:latin typeface="Calibri" charset="0"/>
          <a:ea typeface="ＭＳ Ｐゴシック" charset="0"/>
        </a:defRPr>
      </a:lvl2pPr>
      <a:lvl3pPr algn="l" rtl="0" eaLnBrk="1" fontAlgn="base" hangingPunct="1">
        <a:spcBef>
          <a:spcPct val="0"/>
        </a:spcBef>
        <a:spcAft>
          <a:spcPct val="0"/>
        </a:spcAft>
        <a:defRPr sz="3200">
          <a:solidFill>
            <a:schemeClr val="bg1"/>
          </a:solidFill>
          <a:latin typeface="Calibri" charset="0"/>
          <a:ea typeface="ＭＳ Ｐゴシック" charset="0"/>
        </a:defRPr>
      </a:lvl3pPr>
      <a:lvl4pPr algn="l" rtl="0" eaLnBrk="1" fontAlgn="base" hangingPunct="1">
        <a:spcBef>
          <a:spcPct val="0"/>
        </a:spcBef>
        <a:spcAft>
          <a:spcPct val="0"/>
        </a:spcAft>
        <a:defRPr sz="3200">
          <a:solidFill>
            <a:schemeClr val="bg1"/>
          </a:solidFill>
          <a:latin typeface="Calibri" charset="0"/>
          <a:ea typeface="ＭＳ Ｐゴシック" charset="0"/>
        </a:defRPr>
      </a:lvl4pPr>
      <a:lvl5pPr algn="l" rtl="0" eaLnBrk="1" fontAlgn="base" hangingPunct="1">
        <a:spcBef>
          <a:spcPct val="0"/>
        </a:spcBef>
        <a:spcAft>
          <a:spcPct val="0"/>
        </a:spcAft>
        <a:defRPr sz="3200">
          <a:solidFill>
            <a:schemeClr val="bg1"/>
          </a:solidFill>
          <a:latin typeface="Calibri" charset="0"/>
          <a:ea typeface="ＭＳ Ｐゴシック" charset="0"/>
        </a:defRPr>
      </a:lvl5pPr>
      <a:lvl6pPr marL="457200" algn="l" rtl="0" eaLnBrk="1" fontAlgn="base" hangingPunct="1">
        <a:spcBef>
          <a:spcPct val="0"/>
        </a:spcBef>
        <a:spcAft>
          <a:spcPct val="0"/>
        </a:spcAft>
        <a:defRPr sz="4400">
          <a:solidFill>
            <a:srgbClr val="CDD74C"/>
          </a:solidFill>
          <a:latin typeface="Calibri" charset="0"/>
          <a:ea typeface="ＭＳ Ｐゴシック" charset="0"/>
        </a:defRPr>
      </a:lvl6pPr>
      <a:lvl7pPr marL="914400" algn="l" rtl="0" eaLnBrk="1" fontAlgn="base" hangingPunct="1">
        <a:spcBef>
          <a:spcPct val="0"/>
        </a:spcBef>
        <a:spcAft>
          <a:spcPct val="0"/>
        </a:spcAft>
        <a:defRPr sz="4400">
          <a:solidFill>
            <a:srgbClr val="CDD74C"/>
          </a:solidFill>
          <a:latin typeface="Calibri" charset="0"/>
          <a:ea typeface="ＭＳ Ｐゴシック" charset="0"/>
        </a:defRPr>
      </a:lvl7pPr>
      <a:lvl8pPr marL="1371600" algn="l" rtl="0" eaLnBrk="1" fontAlgn="base" hangingPunct="1">
        <a:spcBef>
          <a:spcPct val="0"/>
        </a:spcBef>
        <a:spcAft>
          <a:spcPct val="0"/>
        </a:spcAft>
        <a:defRPr sz="4400">
          <a:solidFill>
            <a:srgbClr val="CDD74C"/>
          </a:solidFill>
          <a:latin typeface="Calibri" charset="0"/>
          <a:ea typeface="ＭＳ Ｐゴシック" charset="0"/>
        </a:defRPr>
      </a:lvl8pPr>
      <a:lvl9pPr marL="1828800" algn="l" rtl="0" eaLnBrk="1" fontAlgn="base" hangingPunct="1">
        <a:spcBef>
          <a:spcPct val="0"/>
        </a:spcBef>
        <a:spcAft>
          <a:spcPct val="0"/>
        </a:spcAft>
        <a:defRPr sz="4400">
          <a:solidFill>
            <a:srgbClr val="CDD74C"/>
          </a:solidFill>
          <a:latin typeface="Calibri" charset="0"/>
          <a:ea typeface="ＭＳ Ｐゴシック" charset="0"/>
        </a:defRPr>
      </a:lvl9pPr>
    </p:titleStyle>
    <p:bodyStyle>
      <a:lvl1pPr marL="319088" indent="-319088" algn="l" rtl="0" eaLnBrk="1" fontAlgn="base" hangingPunct="1">
        <a:spcBef>
          <a:spcPts val="700"/>
        </a:spcBef>
        <a:spcAft>
          <a:spcPct val="0"/>
        </a:spcAft>
        <a:buClr>
          <a:srgbClr val="4980A7"/>
        </a:buClr>
        <a:buSzPct val="60000"/>
        <a:buFont typeface="Wingdings" charset="0"/>
        <a:buChar char=""/>
        <a:defRPr sz="2800" kern="1200">
          <a:solidFill>
            <a:srgbClr val="031C33"/>
          </a:solidFill>
          <a:latin typeface="Calibri" pitchFamily="34" charset="0"/>
          <a:ea typeface="ＭＳ Ｐゴシック" charset="0"/>
          <a:cs typeface="Calibri" pitchFamily="34" charset="0"/>
        </a:defRPr>
      </a:lvl1pPr>
      <a:lvl2pPr marL="639763" indent="-273050" algn="l" rtl="0" eaLnBrk="1" fontAlgn="base" hangingPunct="1">
        <a:spcBef>
          <a:spcPts val="550"/>
        </a:spcBef>
        <a:spcAft>
          <a:spcPct val="0"/>
        </a:spcAft>
        <a:buClr>
          <a:srgbClr val="4980A7"/>
        </a:buClr>
        <a:buSzPct val="70000"/>
        <a:buFont typeface="Wingdings 2" charset="0"/>
        <a:buChar char=""/>
        <a:defRPr sz="2400" kern="1200">
          <a:solidFill>
            <a:srgbClr val="031C33"/>
          </a:solidFill>
          <a:latin typeface="Calibri" pitchFamily="34" charset="0"/>
          <a:ea typeface="ＭＳ Ｐゴシック" charset="0"/>
          <a:cs typeface="Calibri" pitchFamily="34" charset="0"/>
        </a:defRPr>
      </a:lvl2pPr>
      <a:lvl3pPr marL="914400" indent="-228600" algn="l" rtl="0" eaLnBrk="1" fontAlgn="base" hangingPunct="1">
        <a:spcBef>
          <a:spcPts val="500"/>
        </a:spcBef>
        <a:spcAft>
          <a:spcPct val="0"/>
        </a:spcAft>
        <a:buClr>
          <a:srgbClr val="4980A7"/>
        </a:buClr>
        <a:buSzPct val="75000"/>
        <a:buFont typeface="Wingdings" charset="0"/>
        <a:buChar char=""/>
        <a:defRPr sz="2300" kern="1200">
          <a:solidFill>
            <a:srgbClr val="031C33"/>
          </a:solidFill>
          <a:latin typeface="Calibri" pitchFamily="34" charset="0"/>
          <a:ea typeface="ＭＳ Ｐゴシック" charset="0"/>
          <a:cs typeface="Calibri" pitchFamily="34" charset="0"/>
        </a:defRPr>
      </a:lvl3pPr>
      <a:lvl4pPr marL="1371600" indent="-228600" algn="l" rtl="0" eaLnBrk="1" fontAlgn="base" hangingPunct="1">
        <a:spcBef>
          <a:spcPts val="400"/>
        </a:spcBef>
        <a:spcAft>
          <a:spcPct val="0"/>
        </a:spcAft>
        <a:buClr>
          <a:srgbClr val="4980A7"/>
        </a:buClr>
        <a:buSzPct val="75000"/>
        <a:buFont typeface="Wingdings" charset="0"/>
        <a:buChar char=""/>
        <a:defRPr sz="2000" kern="1200">
          <a:solidFill>
            <a:srgbClr val="031C33"/>
          </a:solidFill>
          <a:latin typeface="Calibri" pitchFamily="34" charset="0"/>
          <a:ea typeface="ＭＳ Ｐゴシック" charset="0"/>
          <a:cs typeface="Calibri" pitchFamily="34" charset="0"/>
        </a:defRPr>
      </a:lvl4pPr>
      <a:lvl5pPr marL="1828800" indent="-228600" algn="l" rtl="0" eaLnBrk="1" fontAlgn="base" hangingPunct="1">
        <a:spcBef>
          <a:spcPts val="400"/>
        </a:spcBef>
        <a:spcAft>
          <a:spcPct val="0"/>
        </a:spcAft>
        <a:buClr>
          <a:srgbClr val="4980A7"/>
        </a:buClr>
        <a:buSzPct val="65000"/>
        <a:buFont typeface="Wingdings" charset="0"/>
        <a:buChar char=""/>
        <a:defRPr sz="2000" kern="1200">
          <a:solidFill>
            <a:srgbClr val="031C33"/>
          </a:solidFill>
          <a:latin typeface="Calibri" pitchFamily="34" charset="0"/>
          <a:ea typeface="ＭＳ Ｐゴシック" charset="0"/>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jpg"/><Relationship Id="rId3" Type="http://schemas.openxmlformats.org/officeDocument/2006/relationships/notesSlide" Target="../notesSlides/notesSlide3.xml"/><Relationship Id="rId7" Type="http://schemas.openxmlformats.org/officeDocument/2006/relationships/image" Target="../media/image13.jpeg"/><Relationship Id="rId12" Type="http://schemas.openxmlformats.org/officeDocument/2006/relationships/image" Target="../media/image9.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oleObject" Target="../embeddings/oleObject1.bin"/><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Applied ocean physics </a:t>
            </a:r>
            <a:br>
              <a:rPr lang="en-US" dirty="0" smtClean="0"/>
            </a:br>
            <a:r>
              <a:rPr lang="en-US" dirty="0" smtClean="0"/>
              <a:t>and engineering</a:t>
            </a:r>
            <a:endParaRPr lang="en-US" dirty="0"/>
          </a:p>
        </p:txBody>
      </p:sp>
      <p:sp>
        <p:nvSpPr>
          <p:cNvPr id="5" name="Subtitle 4"/>
          <p:cNvSpPr>
            <a:spLocks noGrp="1"/>
          </p:cNvSpPr>
          <p:nvPr>
            <p:ph type="subTitle" idx="1"/>
          </p:nvPr>
        </p:nvSpPr>
        <p:spPr/>
        <p:txBody>
          <a:bodyPr/>
          <a:lstStyle/>
          <a:p>
            <a:r>
              <a:rPr lang="en-US" dirty="0" smtClean="0"/>
              <a:t>Dennis </a:t>
            </a:r>
            <a:r>
              <a:rPr lang="en-US" dirty="0" err="1" smtClean="0"/>
              <a:t>McGillicuddy</a:t>
            </a:r>
            <a:r>
              <a:rPr lang="en-US" dirty="0" smtClean="0"/>
              <a:t>, Chair</a:t>
            </a:r>
            <a:endParaRPr lang="en-US" dirty="0"/>
          </a:p>
        </p:txBody>
      </p:sp>
    </p:spTree>
    <p:extLst>
      <p:ext uri="{BB962C8B-B14F-4D97-AF65-F5344CB8AC3E}">
        <p14:creationId xmlns:p14="http://schemas.microsoft.com/office/powerpoint/2010/main" val="2716156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Ocean Acou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31" y="3657600"/>
            <a:ext cx="3361396" cy="24009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600" y="3212068"/>
            <a:ext cx="3073678" cy="369332"/>
          </a:xfrm>
          <a:prstGeom prst="rect">
            <a:avLst/>
          </a:prstGeom>
          <a:noFill/>
        </p:spPr>
        <p:txBody>
          <a:bodyPr wrap="none" rtlCol="0">
            <a:spAutoFit/>
          </a:bodyPr>
          <a:lstStyle/>
          <a:p>
            <a:r>
              <a:rPr lang="en-US" dirty="0" smtClean="0"/>
              <a:t>Environmental fluid mechanics</a:t>
            </a:r>
            <a:endParaRPr lang="en-US" dirty="0"/>
          </a:p>
        </p:txBody>
      </p:sp>
      <p:sp>
        <p:nvSpPr>
          <p:cNvPr id="5" name="Title 4"/>
          <p:cNvSpPr>
            <a:spLocks noGrp="1"/>
          </p:cNvSpPr>
          <p:nvPr>
            <p:ph type="title"/>
          </p:nvPr>
        </p:nvSpPr>
        <p:spPr/>
        <p:txBody>
          <a:bodyPr/>
          <a:lstStyle/>
          <a:p>
            <a:pPr algn="ctr"/>
            <a:r>
              <a:rPr lang="en-US" dirty="0" smtClean="0"/>
              <a:t>Key focus areas</a:t>
            </a:r>
            <a:endParaRPr lang="en-US" dirty="0"/>
          </a:p>
        </p:txBody>
      </p:sp>
      <p:sp>
        <p:nvSpPr>
          <p:cNvPr id="12" name="TextBox 11"/>
          <p:cNvSpPr txBox="1"/>
          <p:nvPr/>
        </p:nvSpPr>
        <p:spPr>
          <a:xfrm>
            <a:off x="4800600" y="3212068"/>
            <a:ext cx="3102307" cy="369332"/>
          </a:xfrm>
          <a:prstGeom prst="rect">
            <a:avLst/>
          </a:prstGeom>
          <a:noFill/>
        </p:spPr>
        <p:txBody>
          <a:bodyPr wrap="none" rtlCol="0">
            <a:spAutoFit/>
          </a:bodyPr>
          <a:lstStyle/>
          <a:p>
            <a:r>
              <a:rPr lang="en-US" dirty="0" smtClean="0"/>
              <a:t>Observing systems and sensors</a:t>
            </a:r>
            <a:endParaRPr lang="en-US" dirty="0"/>
          </a:p>
        </p:txBody>
      </p:sp>
      <p:sp>
        <p:nvSpPr>
          <p:cNvPr id="13" name="TextBox 12"/>
          <p:cNvSpPr txBox="1"/>
          <p:nvPr/>
        </p:nvSpPr>
        <p:spPr>
          <a:xfrm>
            <a:off x="609600" y="6019800"/>
            <a:ext cx="1859428" cy="400110"/>
          </a:xfrm>
          <a:prstGeom prst="rect">
            <a:avLst/>
          </a:prstGeom>
          <a:noFill/>
        </p:spPr>
        <p:txBody>
          <a:bodyPr wrap="none" rtlCol="0">
            <a:spAutoFit/>
          </a:bodyPr>
          <a:lstStyle/>
          <a:p>
            <a:r>
              <a:rPr lang="en-US" sz="2000" dirty="0" smtClean="0"/>
              <a:t>Ocean acoustics</a:t>
            </a:r>
            <a:endParaRPr lang="en-US" sz="2000" dirty="0"/>
          </a:p>
        </p:txBody>
      </p:sp>
      <p:sp>
        <p:nvSpPr>
          <p:cNvPr id="14" name="TextBox 13"/>
          <p:cNvSpPr txBox="1"/>
          <p:nvPr/>
        </p:nvSpPr>
        <p:spPr>
          <a:xfrm>
            <a:off x="4800600" y="6019800"/>
            <a:ext cx="2763497" cy="400110"/>
          </a:xfrm>
          <a:prstGeom prst="rect">
            <a:avLst/>
          </a:prstGeom>
          <a:noFill/>
        </p:spPr>
        <p:txBody>
          <a:bodyPr wrap="none" rtlCol="0">
            <a:spAutoFit/>
          </a:bodyPr>
          <a:lstStyle/>
          <a:p>
            <a:r>
              <a:rPr lang="en-US" sz="2000" dirty="0" smtClean="0"/>
              <a:t>Vehicles and submarines</a:t>
            </a:r>
            <a:endParaRPr lang="en-US" sz="2000" dirty="0"/>
          </a:p>
        </p:txBody>
      </p:sp>
      <p:pic>
        <p:nvPicPr>
          <p:cNvPr id="9" name="Picture 8" descr="013_11_720_219642.jpeg"/>
          <p:cNvPicPr>
            <a:picLocks noChangeAspect="1"/>
          </p:cNvPicPr>
          <p:nvPr/>
        </p:nvPicPr>
        <p:blipFill rotWithShape="1">
          <a:blip r:embed="rId4" cstate="print">
            <a:extLst>
              <a:ext uri="{28A0092B-C50C-407E-A947-70E740481C1C}">
                <a14:useLocalDpi xmlns:a14="http://schemas.microsoft.com/office/drawing/2010/main" val="0"/>
              </a:ext>
            </a:extLst>
          </a:blip>
          <a:srcRect r="1728" b="3382"/>
          <a:stretch/>
        </p:blipFill>
        <p:spPr>
          <a:xfrm>
            <a:off x="685800" y="914400"/>
            <a:ext cx="3369733" cy="2328333"/>
          </a:xfrm>
          <a:prstGeom prst="rect">
            <a:avLst/>
          </a:prstGeom>
        </p:spPr>
      </p:pic>
      <p:pic>
        <p:nvPicPr>
          <p:cNvPr id="10" name="Picture 9" descr="MMP.jpg"/>
          <p:cNvPicPr>
            <a:picLocks noChangeAspect="1"/>
          </p:cNvPicPr>
          <p:nvPr/>
        </p:nvPicPr>
        <p:blipFill rotWithShape="1">
          <a:blip r:embed="rId5">
            <a:extLst>
              <a:ext uri="{28A0092B-C50C-407E-A947-70E740481C1C}">
                <a14:useLocalDpi xmlns:a14="http://schemas.microsoft.com/office/drawing/2010/main" val="0"/>
              </a:ext>
            </a:extLst>
          </a:blip>
          <a:srcRect l="-1" t="12621" r="251" b="13533"/>
          <a:stretch/>
        </p:blipFill>
        <p:spPr>
          <a:xfrm>
            <a:off x="4876800" y="914400"/>
            <a:ext cx="3369733" cy="2328333"/>
          </a:xfrm>
          <a:prstGeom prst="rect">
            <a:avLst/>
          </a:prstGeom>
        </p:spPr>
      </p:pic>
      <p:pic>
        <p:nvPicPr>
          <p:cNvPr id="11" name="Picture 10" descr="A_270111bf1_184013.jpeg"/>
          <p:cNvPicPr>
            <a:picLocks noChangeAspect="1"/>
          </p:cNvPicPr>
          <p:nvPr/>
        </p:nvPicPr>
        <p:blipFill rotWithShape="1">
          <a:blip r:embed="rId6" cstate="print">
            <a:extLst>
              <a:ext uri="{28A0092B-C50C-407E-A947-70E740481C1C}">
                <a14:useLocalDpi xmlns:a14="http://schemas.microsoft.com/office/drawing/2010/main" val="0"/>
              </a:ext>
            </a:extLst>
          </a:blip>
          <a:srcRect r="9751" b="-40"/>
          <a:stretch/>
        </p:blipFill>
        <p:spPr>
          <a:xfrm>
            <a:off x="4876800" y="3657600"/>
            <a:ext cx="3369733" cy="2404533"/>
          </a:xfrm>
          <a:prstGeom prst="rect">
            <a:avLst/>
          </a:prstGeom>
        </p:spPr>
      </p:pic>
    </p:spTree>
    <p:extLst>
      <p:ext uri="{BB962C8B-B14F-4D97-AF65-F5344CB8AC3E}">
        <p14:creationId xmlns:p14="http://schemas.microsoft.com/office/powerpoint/2010/main" val="800560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696200" y="2590800"/>
            <a:ext cx="1222347" cy="307777"/>
          </a:xfrm>
          <a:prstGeom prst="rect">
            <a:avLst/>
          </a:prstGeom>
          <a:noFill/>
        </p:spPr>
        <p:txBody>
          <a:bodyPr wrap="none" rtlCol="0">
            <a:spAutoFit/>
          </a:bodyPr>
          <a:lstStyle/>
          <a:p>
            <a:r>
              <a:rPr lang="en-US" sz="1400" dirty="0" smtClean="0">
                <a:solidFill>
                  <a:schemeClr val="tx1">
                    <a:lumMod val="75000"/>
                    <a:lumOff val="25000"/>
                  </a:schemeClr>
                </a:solidFill>
              </a:rPr>
              <a:t>Gordon Zhang</a:t>
            </a:r>
          </a:p>
        </p:txBody>
      </p:sp>
      <p:pic>
        <p:nvPicPr>
          <p:cNvPr id="2050" name="Picture 2" descr="Glen Gawarkiewi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200400"/>
            <a:ext cx="1143000" cy="146685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696200" y="4648200"/>
            <a:ext cx="1189386" cy="523220"/>
          </a:xfrm>
          <a:prstGeom prst="rect">
            <a:avLst/>
          </a:prstGeom>
          <a:noFill/>
        </p:spPr>
        <p:txBody>
          <a:bodyPr wrap="none" rtlCol="0">
            <a:spAutoFit/>
          </a:bodyPr>
          <a:lstStyle/>
          <a:p>
            <a:r>
              <a:rPr lang="en-US" sz="1400" dirty="0" smtClean="0">
                <a:solidFill>
                  <a:schemeClr val="tx1">
                    <a:lumMod val="75000"/>
                    <a:lumOff val="25000"/>
                  </a:schemeClr>
                </a:solidFill>
              </a:rPr>
              <a:t>Glen</a:t>
            </a:r>
          </a:p>
          <a:p>
            <a:r>
              <a:rPr lang="en-US" sz="1400" dirty="0" err="1" smtClean="0">
                <a:solidFill>
                  <a:schemeClr val="tx1">
                    <a:lumMod val="75000"/>
                    <a:lumOff val="25000"/>
                  </a:schemeClr>
                </a:solidFill>
              </a:rPr>
              <a:t>Gawarkiewicz</a:t>
            </a:r>
            <a:endParaRPr lang="en-US" sz="1400" dirty="0" smtClean="0">
              <a:solidFill>
                <a:schemeClr val="tx1">
                  <a:lumMod val="75000"/>
                  <a:lumOff val="25000"/>
                </a:schemeClr>
              </a:solidFill>
            </a:endParaRPr>
          </a:p>
        </p:txBody>
      </p:sp>
      <p:pic>
        <p:nvPicPr>
          <p:cNvPr id="2052" name="Picture 4" descr="Weifeng Gordon Zh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986590"/>
            <a:ext cx="1143000" cy="160421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sz="3000" dirty="0"/>
              <a:t>Initial science results from the OOI Pioneer </a:t>
            </a:r>
            <a:r>
              <a:rPr lang="en-US" sz="3000" dirty="0" smtClean="0"/>
              <a:t>Array</a:t>
            </a:r>
            <a:endParaRPr lang="en-US" sz="3000" dirty="0"/>
          </a:p>
        </p:txBody>
      </p:sp>
      <p:grpSp>
        <p:nvGrpSpPr>
          <p:cNvPr id="4" name="Group 3"/>
          <p:cNvGrpSpPr>
            <a:grpSpLocks noChangeAspect="1"/>
          </p:cNvGrpSpPr>
          <p:nvPr/>
        </p:nvGrpSpPr>
        <p:grpSpPr>
          <a:xfrm>
            <a:off x="304800" y="838200"/>
            <a:ext cx="3672983" cy="3200400"/>
            <a:chOff x="304799" y="685799"/>
            <a:chExt cx="3568038" cy="3108960"/>
          </a:xfrm>
        </p:grpSpPr>
        <p:pic>
          <p:nvPicPr>
            <p:cNvPr id="1032" name="Picture 8" descr="http://www.whoi.edu/cms/images/mediarelations/PinochioNoseMap750_400073.jpg"/>
            <p:cNvPicPr>
              <a:picLocks noChangeAspect="1" noChangeArrowheads="1"/>
            </p:cNvPicPr>
            <p:nvPr/>
          </p:nvPicPr>
          <p:blipFill rotWithShape="1">
            <a:blip r:embed="rId6">
              <a:extLst>
                <a:ext uri="{28A0092B-C50C-407E-A947-70E740481C1C}">
                  <a14:useLocalDpi xmlns:a14="http://schemas.microsoft.com/office/drawing/2010/main" val="0"/>
                </a:ext>
              </a:extLst>
            </a:blip>
            <a:srcRect l="22010" b="13908"/>
            <a:stretch/>
          </p:blipFill>
          <p:spPr bwMode="auto">
            <a:xfrm>
              <a:off x="304799" y="685799"/>
              <a:ext cx="3568038" cy="3108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14047" y="1752600"/>
              <a:ext cx="219360" cy="4876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496018" y="762000"/>
            <a:ext cx="4772537" cy="2743200"/>
            <a:chOff x="2496018" y="762000"/>
            <a:chExt cx="4772537" cy="2743200"/>
          </a:xfrm>
        </p:grpSpPr>
        <p:pic>
          <p:nvPicPr>
            <p:cNvPr id="1030" name="Picture 6" descr="http://www.whoi.edu/cms/images/mediarelations/PioneerArray750_4002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6771" y="762000"/>
              <a:ext cx="2951784" cy="27432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2496018" y="1219200"/>
              <a:ext cx="2075982" cy="72381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581841" y="2248066"/>
            <a:ext cx="4786173" cy="4060874"/>
            <a:chOff x="2581841" y="2248066"/>
            <a:chExt cx="4786173" cy="4060874"/>
          </a:xfrm>
        </p:grpSpPr>
        <p:pic>
          <p:nvPicPr>
            <p:cNvPr id="1034" name="Picture 10" descr="http://www.whoi.edu/cms/images/mediarelations/glider-at-sea-750_40025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228" t="11145" r="7013" b="9298"/>
            <a:stretch/>
          </p:blipFill>
          <p:spPr bwMode="auto">
            <a:xfrm>
              <a:off x="4188104" y="3284216"/>
              <a:ext cx="1513489" cy="9932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ig2a_glider_tsr_after.png"/>
            <p:cNvPicPr>
              <a:picLocks noChangeAspect="1"/>
            </p:cNvPicPr>
            <p:nvPr/>
          </p:nvPicPr>
          <p:blipFill rotWithShape="1">
            <a:blip r:embed="rId9" cstate="print">
              <a:extLst>
                <a:ext uri="{28A0092B-C50C-407E-A947-70E740481C1C}">
                  <a14:useLocalDpi xmlns:a14="http://schemas.microsoft.com/office/drawing/2010/main" val="0"/>
                </a:ext>
              </a:extLst>
            </a:blip>
            <a:srcRect t="62520"/>
            <a:stretch/>
          </p:blipFill>
          <p:spPr>
            <a:xfrm>
              <a:off x="3708441" y="4937340"/>
              <a:ext cx="3659573" cy="1371600"/>
            </a:xfrm>
            <a:prstGeom prst="rect">
              <a:avLst/>
            </a:prstGeom>
          </p:spPr>
        </p:pic>
        <p:cxnSp>
          <p:nvCxnSpPr>
            <p:cNvPr id="28" name="Straight Arrow Connector 27"/>
            <p:cNvCxnSpPr/>
            <p:nvPr/>
          </p:nvCxnSpPr>
          <p:spPr>
            <a:xfrm>
              <a:off x="5199283" y="4277444"/>
              <a:ext cx="593380" cy="6598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581841" y="2248066"/>
              <a:ext cx="1637944" cy="99324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52400" y="4384699"/>
            <a:ext cx="4039311" cy="2625701"/>
            <a:chOff x="152400" y="4572000"/>
            <a:chExt cx="4039311" cy="2625701"/>
          </a:xfrm>
        </p:grpSpPr>
        <p:grpSp>
          <p:nvGrpSpPr>
            <p:cNvPr id="27" name="Group 26"/>
            <p:cNvGrpSpPr/>
            <p:nvPr/>
          </p:nvGrpSpPr>
          <p:grpSpPr>
            <a:xfrm>
              <a:off x="152400" y="4572000"/>
              <a:ext cx="4039311" cy="2625701"/>
              <a:chOff x="381000" y="4386509"/>
              <a:chExt cx="4039311" cy="2625701"/>
            </a:xfrm>
          </p:grpSpPr>
          <p:pic>
            <p:nvPicPr>
              <p:cNvPr id="31" name="Content Placeholder 3" descr="fig6_schematics.jpg"/>
              <p:cNvPicPr>
                <a:picLocks noChangeAspect="1"/>
              </p:cNvPicPr>
              <p:nvPr/>
            </p:nvPicPr>
            <p:blipFill rotWithShape="1">
              <a:blip r:embed="rId10" cstate="print">
                <a:extLst>
                  <a:ext uri="{28A0092B-C50C-407E-A947-70E740481C1C}">
                    <a14:useLocalDpi xmlns:a14="http://schemas.microsoft.com/office/drawing/2010/main" val="0"/>
                  </a:ext>
                </a:extLst>
              </a:blip>
              <a:srcRect t="-897" b="50989"/>
              <a:stretch/>
            </p:blipFill>
            <p:spPr>
              <a:xfrm>
                <a:off x="381000" y="4386509"/>
                <a:ext cx="4039311" cy="1828800"/>
              </a:xfrm>
              <a:prstGeom prst="rect">
                <a:avLst/>
              </a:prstGeom>
            </p:spPr>
          </p:pic>
          <p:sp>
            <p:nvSpPr>
              <p:cNvPr id="33" name="Right Triangle 32"/>
              <p:cNvSpPr/>
              <p:nvPr/>
            </p:nvSpPr>
            <p:spPr>
              <a:xfrm rot="9601228">
                <a:off x="459279" y="6114382"/>
                <a:ext cx="2495867" cy="897828"/>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29" name="Object 28"/>
            <p:cNvGraphicFramePr>
              <a:graphicFrameLocks noChangeAspect="1"/>
            </p:cNvGraphicFramePr>
            <p:nvPr>
              <p:extLst>
                <p:ext uri="{D42A27DB-BD31-4B8C-83A1-F6EECF244321}">
                  <p14:modId xmlns:p14="http://schemas.microsoft.com/office/powerpoint/2010/main" val="3214394900"/>
                </p:ext>
              </p:extLst>
            </p:nvPr>
          </p:nvGraphicFramePr>
          <p:xfrm>
            <a:off x="1240643" y="6035040"/>
            <a:ext cx="1651994" cy="731520"/>
          </p:xfrm>
          <a:graphic>
            <a:graphicData uri="http://schemas.openxmlformats.org/presentationml/2006/ole">
              <mc:AlternateContent xmlns:mc="http://schemas.openxmlformats.org/markup-compatibility/2006">
                <mc:Choice xmlns:v="urn:schemas-microsoft-com:vml" Requires="v">
                  <p:oleObj spid="_x0000_s2092" name="Equation" r:id="rId11" imgW="877680" imgH="383760" progId="Equation.DSMT4">
                    <p:embed/>
                  </p:oleObj>
                </mc:Choice>
                <mc:Fallback>
                  <p:oleObj name="Equation" r:id="rId11" imgW="877680" imgH="38376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0643" y="6035040"/>
                          <a:ext cx="1651994"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5" name="Group 24"/>
          <p:cNvGrpSpPr/>
          <p:nvPr/>
        </p:nvGrpSpPr>
        <p:grpSpPr>
          <a:xfrm>
            <a:off x="-205858" y="3933825"/>
            <a:ext cx="5127161" cy="1659584"/>
            <a:chOff x="59049" y="4098053"/>
            <a:chExt cx="5127161" cy="1659584"/>
          </a:xfrm>
        </p:grpSpPr>
        <p:pic>
          <p:nvPicPr>
            <p:cNvPr id="22" name="Picture 21" descr="pinocchio-nose.jpg"/>
            <p:cNvPicPr>
              <a:picLocks noChangeAspect="1"/>
            </p:cNvPicPr>
            <p:nvPr/>
          </p:nvPicPr>
          <p:blipFill rotWithShape="1">
            <a:blip r:embed="rId13">
              <a:extLst>
                <a:ext uri="{28A0092B-C50C-407E-A947-70E740481C1C}">
                  <a14:useLocalDpi xmlns:a14="http://schemas.microsoft.com/office/drawing/2010/main" val="0"/>
                </a:ext>
              </a:extLst>
            </a:blip>
            <a:srcRect b="26829"/>
            <a:stretch/>
          </p:blipFill>
          <p:spPr>
            <a:xfrm rot="19800000">
              <a:off x="2811824" y="4934677"/>
              <a:ext cx="2374386" cy="822960"/>
            </a:xfrm>
            <a:prstGeom prst="rect">
              <a:avLst/>
            </a:prstGeom>
          </p:spPr>
        </p:pic>
        <p:sp>
          <p:nvSpPr>
            <p:cNvPr id="21" name="Title 1"/>
            <p:cNvSpPr txBox="1">
              <a:spLocks/>
            </p:cNvSpPr>
            <p:nvPr/>
          </p:nvSpPr>
          <p:spPr>
            <a:xfrm>
              <a:off x="59049" y="4098053"/>
              <a:ext cx="4360551" cy="55014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rgbClr val="FF0000"/>
                  </a:solidFill>
                  <a:latin typeface="Calibri" charset="0"/>
                </a:rPr>
                <a:t>Pinocchio’s Nose Intrusion</a:t>
              </a:r>
              <a:endParaRPr lang="en-US" sz="2500" dirty="0">
                <a:solidFill>
                  <a:srgbClr val="FF0000"/>
                </a:solidFill>
                <a:latin typeface="Calibri" charset="0"/>
              </a:endParaRPr>
            </a:p>
          </p:txBody>
        </p:sp>
      </p:grpSp>
    </p:spTree>
    <p:extLst>
      <p:ext uri="{BB962C8B-B14F-4D97-AF65-F5344CB8AC3E}">
        <p14:creationId xmlns:p14="http://schemas.microsoft.com/office/powerpoint/2010/main" val="191003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dy Bowen"/>
          <p:cNvPicPr>
            <a:picLocks noChangeAspect="1" noChangeArrowheads="1"/>
          </p:cNvPicPr>
          <p:nvPr/>
        </p:nvPicPr>
        <p:blipFill rotWithShape="1">
          <a:blip r:embed="rId3">
            <a:extLst>
              <a:ext uri="{28A0092B-C50C-407E-A947-70E740481C1C}">
                <a14:useLocalDpi xmlns:a14="http://schemas.microsoft.com/office/drawing/2010/main" val="0"/>
              </a:ext>
            </a:extLst>
          </a:blip>
          <a:srcRect t="8585" b="24350"/>
          <a:stretch/>
        </p:blipFill>
        <p:spPr bwMode="auto">
          <a:xfrm>
            <a:off x="7772402" y="914400"/>
            <a:ext cx="968047" cy="9521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na Yoerger"/>
          <p:cNvPicPr>
            <a:picLocks noChangeAspect="1" noChangeArrowheads="1"/>
          </p:cNvPicPr>
          <p:nvPr/>
        </p:nvPicPr>
        <p:blipFill rotWithShape="1">
          <a:blip r:embed="rId4">
            <a:extLst>
              <a:ext uri="{28A0092B-C50C-407E-A947-70E740481C1C}">
                <a14:useLocalDpi xmlns:a14="http://schemas.microsoft.com/office/drawing/2010/main" val="0"/>
              </a:ext>
            </a:extLst>
          </a:blip>
          <a:srcRect l="14418" t="10662" r="6450" b="17180"/>
          <a:stretch/>
        </p:blipFill>
        <p:spPr bwMode="auto">
          <a:xfrm>
            <a:off x="7772401" y="2072387"/>
            <a:ext cx="967433" cy="9598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divediscover.whoi.edu/expedition13/images/crew-CarlKaiser.jpg"/>
          <p:cNvPicPr>
            <a:picLocks noChangeAspect="1" noChangeArrowheads="1"/>
          </p:cNvPicPr>
          <p:nvPr/>
        </p:nvPicPr>
        <p:blipFill rotWithShape="1">
          <a:blip r:embed="rId5">
            <a:extLst>
              <a:ext uri="{28A0092B-C50C-407E-A947-70E740481C1C}">
                <a14:useLocalDpi xmlns:a14="http://schemas.microsoft.com/office/drawing/2010/main" val="0"/>
              </a:ext>
            </a:extLst>
          </a:blip>
          <a:srcRect t="14036" r="3450" b="12280"/>
          <a:stretch/>
        </p:blipFill>
        <p:spPr bwMode="auto">
          <a:xfrm>
            <a:off x="7772401" y="3237991"/>
            <a:ext cx="967433" cy="9598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onathan C. Howlan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97" t="13174" r="11404" b="14375"/>
          <a:stretch/>
        </p:blipFill>
        <p:spPr bwMode="auto">
          <a:xfrm>
            <a:off x="7772401" y="4403595"/>
            <a:ext cx="967433" cy="9598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 Bruce Strickrot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998" t="2666" r="22761" b="55025"/>
          <a:stretch/>
        </p:blipFill>
        <p:spPr bwMode="auto">
          <a:xfrm>
            <a:off x="7772400" y="5569198"/>
            <a:ext cx="959815" cy="9674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p:nvPr/>
        </p:nvPicPr>
        <p:blipFill>
          <a:blip r:embed="rId8" cstate="print">
            <a:extLst>
              <a:ext uri="{28A0092B-C50C-407E-A947-70E740481C1C}">
                <a14:useLocalDpi xmlns:a14="http://schemas.microsoft.com/office/drawing/2010/main"/>
              </a:ext>
            </a:extLst>
          </a:blip>
          <a:srcRect/>
          <a:stretch/>
        </p:blipFill>
        <p:spPr>
          <a:xfrm>
            <a:off x="685800" y="4038600"/>
            <a:ext cx="3810000" cy="1999106"/>
          </a:xfrm>
          <a:prstGeom prst="rect">
            <a:avLst/>
          </a:prstGeom>
          <a:ln>
            <a:noFill/>
          </a:ln>
        </p:spPr>
      </p:pic>
      <p:pic>
        <p:nvPicPr>
          <p:cNvPr id="5" name="Picture 3"/>
          <p:cNvPicPr/>
          <p:nvPr/>
        </p:nvPicPr>
        <p:blipFill rotWithShape="1">
          <a:blip r:embed="rId9" cstate="print">
            <a:extLst>
              <a:ext uri="{28A0092B-C50C-407E-A947-70E740481C1C}">
                <a14:useLocalDpi xmlns:a14="http://schemas.microsoft.com/office/drawing/2010/main"/>
              </a:ext>
            </a:extLst>
          </a:blip>
          <a:srcRect r="9144"/>
          <a:stretch/>
        </p:blipFill>
        <p:spPr>
          <a:xfrm>
            <a:off x="4648200" y="4038601"/>
            <a:ext cx="2429933" cy="1981200"/>
          </a:xfrm>
          <a:prstGeom prst="rect">
            <a:avLst/>
          </a:prstGeom>
          <a:ln>
            <a:noFill/>
          </a:ln>
        </p:spPr>
      </p:pic>
      <p:pic>
        <p:nvPicPr>
          <p:cNvPr id="9" name="Picture 8"/>
          <p:cNvPicPr/>
          <p:nvPr/>
        </p:nvPicPr>
        <p:blipFill rotWithShape="1">
          <a:blip r:embed="rId10" cstate="print">
            <a:extLst>
              <a:ext uri="{28A0092B-C50C-407E-A947-70E740481C1C}">
                <a14:useLocalDpi xmlns:a14="http://schemas.microsoft.com/office/drawing/2010/main"/>
              </a:ext>
            </a:extLst>
          </a:blip>
          <a:srcRect t="2405"/>
          <a:stretch/>
        </p:blipFill>
        <p:spPr>
          <a:xfrm>
            <a:off x="3810675" y="990600"/>
            <a:ext cx="2341288" cy="2305396"/>
          </a:xfrm>
          <a:prstGeom prst="rect">
            <a:avLst/>
          </a:prstGeom>
          <a:ln>
            <a:noFill/>
          </a:ln>
        </p:spPr>
      </p:pic>
      <p:pic>
        <p:nvPicPr>
          <p:cNvPr id="8" name="Picture 7" descr="graphics-seeps2009-sentry-DSC_6696_94715_99025.jp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85800" y="990600"/>
            <a:ext cx="3048000" cy="2305396"/>
          </a:xfrm>
          <a:prstGeom prst="rect">
            <a:avLst/>
          </a:prstGeom>
        </p:spPr>
      </p:pic>
      <p:sp>
        <p:nvSpPr>
          <p:cNvPr id="7" name="TextBox 6"/>
          <p:cNvSpPr txBox="1"/>
          <p:nvPr/>
        </p:nvSpPr>
        <p:spPr>
          <a:xfrm>
            <a:off x="7696200" y="4142601"/>
            <a:ext cx="843575" cy="276999"/>
          </a:xfrm>
          <a:prstGeom prst="rect">
            <a:avLst/>
          </a:prstGeom>
          <a:noFill/>
        </p:spPr>
        <p:txBody>
          <a:bodyPr wrap="none" rtlCol="0">
            <a:spAutoFit/>
          </a:bodyPr>
          <a:lstStyle/>
          <a:p>
            <a:r>
              <a:rPr lang="en-US" sz="1200" dirty="0">
                <a:solidFill>
                  <a:schemeClr val="tx1">
                    <a:lumMod val="65000"/>
                    <a:lumOff val="35000"/>
                  </a:schemeClr>
                </a:solidFill>
              </a:rPr>
              <a:t>C</a:t>
            </a:r>
            <a:r>
              <a:rPr lang="en-US" sz="1200" dirty="0" smtClean="0">
                <a:solidFill>
                  <a:schemeClr val="tx1">
                    <a:lumMod val="65000"/>
                    <a:lumOff val="35000"/>
                  </a:schemeClr>
                </a:solidFill>
              </a:rPr>
              <a:t>arl Kaiser</a:t>
            </a:r>
            <a:endParaRPr lang="en-US" sz="1200" dirty="0">
              <a:solidFill>
                <a:schemeClr val="tx1">
                  <a:lumMod val="65000"/>
                  <a:lumOff val="35000"/>
                </a:schemeClr>
              </a:solidFill>
            </a:endParaRPr>
          </a:p>
        </p:txBody>
      </p:sp>
      <p:sp>
        <p:nvSpPr>
          <p:cNvPr id="16" name="TextBox 15"/>
          <p:cNvSpPr txBox="1"/>
          <p:nvPr/>
        </p:nvSpPr>
        <p:spPr>
          <a:xfrm>
            <a:off x="7696200" y="1828800"/>
            <a:ext cx="972141" cy="276999"/>
          </a:xfrm>
          <a:prstGeom prst="rect">
            <a:avLst/>
          </a:prstGeom>
          <a:noFill/>
        </p:spPr>
        <p:txBody>
          <a:bodyPr wrap="none" rtlCol="0">
            <a:spAutoFit/>
          </a:bodyPr>
          <a:lstStyle/>
          <a:p>
            <a:r>
              <a:rPr lang="en-US" sz="1200" dirty="0" smtClean="0">
                <a:solidFill>
                  <a:schemeClr val="tx1">
                    <a:lumMod val="65000"/>
                    <a:lumOff val="35000"/>
                  </a:schemeClr>
                </a:solidFill>
              </a:rPr>
              <a:t>Andy Bowen</a:t>
            </a:r>
            <a:endParaRPr lang="en-US" sz="1200" dirty="0">
              <a:solidFill>
                <a:schemeClr val="tx1">
                  <a:lumMod val="65000"/>
                  <a:lumOff val="35000"/>
                </a:schemeClr>
              </a:solidFill>
            </a:endParaRPr>
          </a:p>
        </p:txBody>
      </p:sp>
      <p:sp>
        <p:nvSpPr>
          <p:cNvPr id="17" name="TextBox 16"/>
          <p:cNvSpPr txBox="1"/>
          <p:nvPr/>
        </p:nvSpPr>
        <p:spPr>
          <a:xfrm>
            <a:off x="7696200" y="2971800"/>
            <a:ext cx="1031427" cy="276999"/>
          </a:xfrm>
          <a:prstGeom prst="rect">
            <a:avLst/>
          </a:prstGeom>
          <a:noFill/>
        </p:spPr>
        <p:txBody>
          <a:bodyPr wrap="none" rtlCol="0">
            <a:spAutoFit/>
          </a:bodyPr>
          <a:lstStyle/>
          <a:p>
            <a:r>
              <a:rPr lang="en-US" sz="1200" dirty="0" smtClean="0">
                <a:solidFill>
                  <a:schemeClr val="tx1">
                    <a:lumMod val="65000"/>
                    <a:lumOff val="35000"/>
                  </a:schemeClr>
                </a:solidFill>
              </a:rPr>
              <a:t>Dana </a:t>
            </a:r>
            <a:r>
              <a:rPr lang="en-US" sz="1200" dirty="0" err="1" smtClean="0">
                <a:solidFill>
                  <a:schemeClr val="tx1">
                    <a:lumMod val="65000"/>
                    <a:lumOff val="35000"/>
                  </a:schemeClr>
                </a:solidFill>
              </a:rPr>
              <a:t>Yoerger</a:t>
            </a:r>
            <a:endParaRPr lang="en-US" sz="1200" dirty="0">
              <a:solidFill>
                <a:schemeClr val="tx1">
                  <a:lumMod val="65000"/>
                  <a:lumOff val="35000"/>
                </a:schemeClr>
              </a:solidFill>
            </a:endParaRPr>
          </a:p>
        </p:txBody>
      </p:sp>
      <p:sp>
        <p:nvSpPr>
          <p:cNvPr id="18" name="TextBox 17"/>
          <p:cNvSpPr txBox="1"/>
          <p:nvPr/>
        </p:nvSpPr>
        <p:spPr>
          <a:xfrm>
            <a:off x="7696200" y="6477000"/>
            <a:ext cx="1524000" cy="276999"/>
          </a:xfrm>
          <a:prstGeom prst="rect">
            <a:avLst/>
          </a:prstGeom>
          <a:noFill/>
        </p:spPr>
        <p:txBody>
          <a:bodyPr wrap="square" rtlCol="0">
            <a:spAutoFit/>
          </a:bodyPr>
          <a:lstStyle/>
          <a:p>
            <a:r>
              <a:rPr lang="en-US" sz="1200" dirty="0" smtClean="0">
                <a:solidFill>
                  <a:schemeClr val="tx1">
                    <a:lumMod val="65000"/>
                    <a:lumOff val="35000"/>
                  </a:schemeClr>
                </a:solidFill>
              </a:rPr>
              <a:t>Bruce </a:t>
            </a:r>
            <a:r>
              <a:rPr lang="en-US" sz="1200" dirty="0" err="1" smtClean="0">
                <a:solidFill>
                  <a:schemeClr val="tx1">
                    <a:lumMod val="65000"/>
                    <a:lumOff val="35000"/>
                  </a:schemeClr>
                </a:solidFill>
              </a:rPr>
              <a:t>Strickrott</a:t>
            </a:r>
            <a:endParaRPr lang="en-US" sz="1200" dirty="0">
              <a:solidFill>
                <a:schemeClr val="tx1">
                  <a:lumMod val="65000"/>
                  <a:lumOff val="35000"/>
                </a:schemeClr>
              </a:solidFill>
            </a:endParaRPr>
          </a:p>
        </p:txBody>
      </p:sp>
      <p:sp>
        <p:nvSpPr>
          <p:cNvPr id="19" name="TextBox 18"/>
          <p:cNvSpPr txBox="1"/>
          <p:nvPr/>
        </p:nvSpPr>
        <p:spPr>
          <a:xfrm>
            <a:off x="7696200" y="5334000"/>
            <a:ext cx="1670930" cy="276999"/>
          </a:xfrm>
          <a:prstGeom prst="rect">
            <a:avLst/>
          </a:prstGeom>
          <a:noFill/>
        </p:spPr>
        <p:txBody>
          <a:bodyPr wrap="square" rtlCol="0">
            <a:spAutoFit/>
          </a:bodyPr>
          <a:lstStyle/>
          <a:p>
            <a:r>
              <a:rPr lang="en-US" sz="1200" dirty="0" smtClean="0">
                <a:solidFill>
                  <a:schemeClr val="tx1">
                    <a:lumMod val="65000"/>
                    <a:lumOff val="35000"/>
                  </a:schemeClr>
                </a:solidFill>
              </a:rPr>
              <a:t>Jonathan Howland</a:t>
            </a:r>
            <a:endParaRPr lang="en-US" sz="1200" dirty="0">
              <a:solidFill>
                <a:schemeClr val="tx1">
                  <a:lumMod val="65000"/>
                  <a:lumOff val="35000"/>
                </a:schemeClr>
              </a:solidFill>
            </a:endParaRPr>
          </a:p>
        </p:txBody>
      </p:sp>
      <p:sp>
        <p:nvSpPr>
          <p:cNvPr id="11" name="TextBox 10"/>
          <p:cNvSpPr txBox="1"/>
          <p:nvPr/>
        </p:nvSpPr>
        <p:spPr>
          <a:xfrm>
            <a:off x="609600" y="3276600"/>
            <a:ext cx="905141" cy="400110"/>
          </a:xfrm>
          <a:prstGeom prst="rect">
            <a:avLst/>
          </a:prstGeom>
          <a:noFill/>
        </p:spPr>
        <p:txBody>
          <a:bodyPr wrap="none" rtlCol="0">
            <a:spAutoFit/>
          </a:bodyPr>
          <a:lstStyle/>
          <a:p>
            <a:r>
              <a:rPr lang="en-US" sz="2000" i="1" dirty="0" smtClean="0"/>
              <a:t>Sentry</a:t>
            </a:r>
            <a:endParaRPr lang="en-US" sz="2000" i="1" dirty="0"/>
          </a:p>
        </p:txBody>
      </p:sp>
      <p:sp>
        <p:nvSpPr>
          <p:cNvPr id="3" name="Title 2"/>
          <p:cNvSpPr>
            <a:spLocks noGrp="1"/>
          </p:cNvSpPr>
          <p:nvPr>
            <p:ph type="title"/>
          </p:nvPr>
        </p:nvSpPr>
        <p:spPr/>
        <p:txBody>
          <a:bodyPr/>
          <a:lstStyle/>
          <a:p>
            <a:r>
              <a:rPr lang="en-US" dirty="0" smtClean="0"/>
              <a:t>Locating </a:t>
            </a:r>
            <a:r>
              <a:rPr lang="en-US" i="1" dirty="0" smtClean="0"/>
              <a:t>El </a:t>
            </a:r>
            <a:r>
              <a:rPr lang="en-US" i="1" dirty="0"/>
              <a:t>Faro </a:t>
            </a:r>
            <a:r>
              <a:rPr lang="en-US" dirty="0"/>
              <a:t>Voyage Data </a:t>
            </a:r>
            <a:r>
              <a:rPr lang="en-US" dirty="0" smtClean="0"/>
              <a:t>Recorder</a:t>
            </a:r>
            <a:endParaRPr lang="en-US" dirty="0"/>
          </a:p>
        </p:txBody>
      </p:sp>
      <p:sp>
        <p:nvSpPr>
          <p:cNvPr id="22" name="TextBox 21"/>
          <p:cNvSpPr txBox="1"/>
          <p:nvPr/>
        </p:nvSpPr>
        <p:spPr>
          <a:xfrm>
            <a:off x="3734475" y="3276600"/>
            <a:ext cx="2852539" cy="400110"/>
          </a:xfrm>
          <a:prstGeom prst="rect">
            <a:avLst/>
          </a:prstGeom>
          <a:noFill/>
        </p:spPr>
        <p:txBody>
          <a:bodyPr wrap="none" rtlCol="0">
            <a:spAutoFit/>
          </a:bodyPr>
          <a:lstStyle/>
          <a:p>
            <a:r>
              <a:rPr lang="en-US" sz="2000" i="1" dirty="0" smtClean="0"/>
              <a:t>Alvin </a:t>
            </a:r>
            <a:r>
              <a:rPr lang="en-US" sz="2000" dirty="0" smtClean="0"/>
              <a:t>Observation Vehicle</a:t>
            </a:r>
            <a:endParaRPr lang="en-US" sz="2000" dirty="0"/>
          </a:p>
        </p:txBody>
      </p:sp>
      <p:pic>
        <p:nvPicPr>
          <p:cNvPr id="4098" name="Picture 2" descr="The cargo ship El Faro sank in a hurricane on Oct. 1.&#10;File pho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158" y="990600"/>
            <a:ext cx="7268242"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62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09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Matthew C. Hein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914400"/>
            <a:ext cx="1143000" cy="1466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00" y="2372380"/>
            <a:ext cx="1390124" cy="523220"/>
          </a:xfrm>
          <a:prstGeom prst="rect">
            <a:avLst/>
          </a:prstGeom>
          <a:noFill/>
        </p:spPr>
        <p:txBody>
          <a:bodyPr wrap="none" rtlCol="0">
            <a:spAutoFit/>
          </a:bodyPr>
          <a:lstStyle/>
          <a:p>
            <a:r>
              <a:rPr lang="en-US" sz="1400" dirty="0" smtClean="0">
                <a:solidFill>
                  <a:srgbClr val="595959"/>
                </a:solidFill>
              </a:rPr>
              <a:t>Matt </a:t>
            </a:r>
            <a:r>
              <a:rPr lang="en-US" sz="1400" dirty="0" err="1" smtClean="0">
                <a:solidFill>
                  <a:srgbClr val="595959"/>
                </a:solidFill>
              </a:rPr>
              <a:t>Heintz</a:t>
            </a:r>
            <a:endParaRPr lang="en-US" sz="1400" dirty="0" smtClean="0">
              <a:solidFill>
                <a:srgbClr val="595959"/>
              </a:solidFill>
            </a:endParaRPr>
          </a:p>
          <a:p>
            <a:r>
              <a:rPr lang="en-US" sz="1400" dirty="0" smtClean="0">
                <a:solidFill>
                  <a:srgbClr val="595959"/>
                </a:solidFill>
              </a:rPr>
              <a:t>Project manager</a:t>
            </a:r>
          </a:p>
        </p:txBody>
      </p:sp>
      <p:sp>
        <p:nvSpPr>
          <p:cNvPr id="2" name="Title 1"/>
          <p:cNvSpPr>
            <a:spLocks noGrp="1"/>
          </p:cNvSpPr>
          <p:nvPr>
            <p:ph type="title"/>
          </p:nvPr>
        </p:nvSpPr>
        <p:spPr/>
        <p:txBody>
          <a:bodyPr/>
          <a:lstStyle/>
          <a:p>
            <a:r>
              <a:rPr lang="en-US" dirty="0"/>
              <a:t>$2.4M NSF-sponsored </a:t>
            </a:r>
            <a:r>
              <a:rPr lang="en-US" i="1" dirty="0" smtClean="0"/>
              <a:t>Jason</a:t>
            </a:r>
            <a:r>
              <a:rPr lang="en-US" dirty="0" smtClean="0"/>
              <a:t> upgrade</a:t>
            </a: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5988" t="25256" r="24483" b="15928"/>
          <a:stretch/>
        </p:blipFill>
        <p:spPr>
          <a:xfrm>
            <a:off x="7650480" y="3048001"/>
            <a:ext cx="1188720" cy="1575568"/>
          </a:xfrm>
          <a:prstGeom prst="rect">
            <a:avLst/>
          </a:prstGeom>
        </p:spPr>
      </p:pic>
      <p:sp>
        <p:nvSpPr>
          <p:cNvPr id="9" name="TextBox 8"/>
          <p:cNvSpPr txBox="1"/>
          <p:nvPr/>
        </p:nvSpPr>
        <p:spPr>
          <a:xfrm>
            <a:off x="7620000" y="4734580"/>
            <a:ext cx="1428724" cy="523220"/>
          </a:xfrm>
          <a:prstGeom prst="rect">
            <a:avLst/>
          </a:prstGeom>
          <a:noFill/>
        </p:spPr>
        <p:txBody>
          <a:bodyPr wrap="none" rtlCol="0">
            <a:spAutoFit/>
          </a:bodyPr>
          <a:lstStyle/>
          <a:p>
            <a:r>
              <a:rPr lang="en-US" sz="1400" dirty="0" smtClean="0">
                <a:solidFill>
                  <a:srgbClr val="595959"/>
                </a:solidFill>
              </a:rPr>
              <a:t>Bob McCabe</a:t>
            </a:r>
          </a:p>
          <a:p>
            <a:r>
              <a:rPr lang="en-US" sz="1400" dirty="0" smtClean="0">
                <a:solidFill>
                  <a:srgbClr val="595959"/>
                </a:solidFill>
              </a:rPr>
              <a:t>Mechanical Shop</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9040" y="3886200"/>
            <a:ext cx="3657600" cy="2743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1143000"/>
            <a:ext cx="3383280" cy="2537460"/>
          </a:xfrm>
          <a:prstGeom prst="rect">
            <a:avLst/>
          </a:prstGeom>
        </p:spPr>
      </p:pic>
      <p:pic>
        <p:nvPicPr>
          <p:cNvPr id="8" name="Picture 2" descr="nu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143000"/>
            <a:ext cx="3463632"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3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xx.fbcdn.net/t31.0-8/12828950_10153310646021372_3773597941476466254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819400"/>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3" name="Jasonrebuild-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228600"/>
            <a:ext cx="9144000" cy="6073775"/>
          </a:xfrm>
          <a:prstGeom prst="rect">
            <a:avLst/>
          </a:prstGeom>
        </p:spPr>
      </p:pic>
    </p:spTree>
    <p:extLst>
      <p:ext uri="{BB962C8B-B14F-4D97-AF65-F5344CB8AC3E}">
        <p14:creationId xmlns:p14="http://schemas.microsoft.com/office/powerpoint/2010/main" val="25828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hoitemplate">
  <a:themeElements>
    <a:clrScheme name="WHOI colors">
      <a:dk1>
        <a:sysClr val="windowText" lastClr="000000"/>
      </a:dk1>
      <a:lt1>
        <a:sysClr val="window" lastClr="FFFFFF"/>
      </a:lt1>
      <a:dk2>
        <a:srgbClr val="173656"/>
      </a:dk2>
      <a:lt2>
        <a:srgbClr val="27668F"/>
      </a:lt2>
      <a:accent1>
        <a:srgbClr val="8DC7F0"/>
      </a:accent1>
      <a:accent2>
        <a:srgbClr val="A2A939"/>
      </a:accent2>
      <a:accent3>
        <a:srgbClr val="CDD74C"/>
      </a:accent3>
      <a:accent4>
        <a:srgbClr val="031C33"/>
      </a:accent4>
      <a:accent5>
        <a:srgbClr val="173656"/>
      </a:accent5>
      <a:accent6>
        <a:srgbClr val="E0E88C"/>
      </a:accent6>
      <a:hlink>
        <a:srgbClr val="CDD74C"/>
      </a:hlink>
      <a:folHlink>
        <a:srgbClr val="A2A9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HOI colors">
    <a:dk1>
      <a:sysClr val="windowText" lastClr="000000"/>
    </a:dk1>
    <a:lt1>
      <a:sysClr val="window" lastClr="FFFFFF"/>
    </a:lt1>
    <a:dk2>
      <a:srgbClr val="173656"/>
    </a:dk2>
    <a:lt2>
      <a:srgbClr val="27668F"/>
    </a:lt2>
    <a:accent1>
      <a:srgbClr val="8DC7F0"/>
    </a:accent1>
    <a:accent2>
      <a:srgbClr val="A2A939"/>
    </a:accent2>
    <a:accent3>
      <a:srgbClr val="CDD74C"/>
    </a:accent3>
    <a:accent4>
      <a:srgbClr val="031C33"/>
    </a:accent4>
    <a:accent5>
      <a:srgbClr val="173656"/>
    </a:accent5>
    <a:accent6>
      <a:srgbClr val="E0E88C"/>
    </a:accent6>
    <a:hlink>
      <a:srgbClr val="CDD74C"/>
    </a:hlink>
    <a:folHlink>
      <a:srgbClr val="A2A939"/>
    </a:folHlink>
  </a:clrScheme>
</a:themeOverride>
</file>

<file path=docProps/app.xml><?xml version="1.0" encoding="utf-8"?>
<Properties xmlns="http://schemas.openxmlformats.org/officeDocument/2006/extended-properties" xmlns:vt="http://schemas.openxmlformats.org/officeDocument/2006/docPropsVTypes">
  <Template>WHOI-white.pot</Template>
  <TotalTime>2167</TotalTime>
  <Words>1678</Words>
  <Application>Microsoft Office PowerPoint</Application>
  <PresentationFormat>On-screen Show (4:3)</PresentationFormat>
  <Paragraphs>119</Paragraphs>
  <Slides>6</Slides>
  <Notes>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8" baseType="lpstr">
      <vt:lpstr>whoitemplate</vt:lpstr>
      <vt:lpstr>Equation</vt:lpstr>
      <vt:lpstr>Applied ocean physics  and engineering</vt:lpstr>
      <vt:lpstr>Key focus areas</vt:lpstr>
      <vt:lpstr>Initial science results from the OOI Pioneer Array</vt:lpstr>
      <vt:lpstr>Locating El Faro Voyage Data Recorder</vt:lpstr>
      <vt:lpstr>$2.4M NSF-sponsored Jason upgrade</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Ocean Physics &amp; Engineering Woods Hole Oceanographic Institution Presented by John Trowbridge 10 October 2013</dc:title>
  <dc:creator>John</dc:creator>
  <cp:lastModifiedBy>Dennis</cp:lastModifiedBy>
  <cp:revision>242</cp:revision>
  <cp:lastPrinted>2015-03-11T14:25:40Z</cp:lastPrinted>
  <dcterms:created xsi:type="dcterms:W3CDTF">2013-10-08T23:45:56Z</dcterms:created>
  <dcterms:modified xsi:type="dcterms:W3CDTF">2016-05-25T15:11:34Z</dcterms:modified>
</cp:coreProperties>
</file>