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tif" ContentType="image/tiff"/>
  <Default Extension="gif" ContentType="image/gif"/>
  <Default Extension="tiff" ContentType="image/tif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rts/chart7.xml" ContentType="application/vnd.openxmlformats-officedocument.drawingml.chart+xml"/>
  <Override PartName="/ppt/charts/chart8.xml" ContentType="application/vnd.openxmlformats-officedocument.drawingml.chart+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charts/chart9.xml" ContentType="application/vnd.openxmlformats-officedocument.drawingml.chart+xml"/>
  <Override PartName="/ppt/charts/chart10.xml" ContentType="application/vnd.openxmlformats-officedocument.drawingml.chart+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55"/>
  </p:notesMasterIdLst>
  <p:sldIdLst>
    <p:sldId id="582" r:id="rId2"/>
    <p:sldId id="468" r:id="rId3"/>
    <p:sldId id="589" r:id="rId4"/>
    <p:sldId id="472" r:id="rId5"/>
    <p:sldId id="476" r:id="rId6"/>
    <p:sldId id="477" r:id="rId7"/>
    <p:sldId id="539" r:id="rId8"/>
    <p:sldId id="510" r:id="rId9"/>
    <p:sldId id="580" r:id="rId10"/>
    <p:sldId id="581" r:id="rId11"/>
    <p:sldId id="583" r:id="rId12"/>
    <p:sldId id="584" r:id="rId13"/>
    <p:sldId id="588" r:id="rId14"/>
    <p:sldId id="587" r:id="rId15"/>
    <p:sldId id="586" r:id="rId16"/>
    <p:sldId id="585" r:id="rId17"/>
    <p:sldId id="471" r:id="rId18"/>
    <p:sldId id="459" r:id="rId19"/>
    <p:sldId id="466" r:id="rId20"/>
    <p:sldId id="467" r:id="rId21"/>
    <p:sldId id="460" r:id="rId22"/>
    <p:sldId id="532" r:id="rId23"/>
    <p:sldId id="559" r:id="rId24"/>
    <p:sldId id="579" r:id="rId25"/>
    <p:sldId id="560" r:id="rId26"/>
    <p:sldId id="549" r:id="rId27"/>
    <p:sldId id="550" r:id="rId28"/>
    <p:sldId id="546" r:id="rId29"/>
    <p:sldId id="547" r:id="rId30"/>
    <p:sldId id="551" r:id="rId31"/>
    <p:sldId id="485" r:id="rId32"/>
    <p:sldId id="530" r:id="rId33"/>
    <p:sldId id="569" r:id="rId34"/>
    <p:sldId id="554" r:id="rId35"/>
    <p:sldId id="557" r:id="rId36"/>
    <p:sldId id="555" r:id="rId37"/>
    <p:sldId id="556" r:id="rId38"/>
    <p:sldId id="522" r:id="rId39"/>
    <p:sldId id="521" r:id="rId40"/>
    <p:sldId id="525" r:id="rId41"/>
    <p:sldId id="506" r:id="rId42"/>
    <p:sldId id="498" r:id="rId43"/>
    <p:sldId id="499" r:id="rId44"/>
    <p:sldId id="508" r:id="rId45"/>
    <p:sldId id="497" r:id="rId46"/>
    <p:sldId id="500" r:id="rId47"/>
    <p:sldId id="502" r:id="rId48"/>
    <p:sldId id="501" r:id="rId49"/>
    <p:sldId id="503" r:id="rId50"/>
    <p:sldId id="504" r:id="rId51"/>
    <p:sldId id="545" r:id="rId52"/>
    <p:sldId id="544" r:id="rId53"/>
    <p:sldId id="552" r:id="rId54"/>
    <p:sldId id="567" r:id="rId55"/>
    <p:sldId id="562" r:id="rId56"/>
    <p:sldId id="563" r:id="rId57"/>
    <p:sldId id="565" r:id="rId58"/>
    <p:sldId id="564" r:id="rId59"/>
    <p:sldId id="571" r:id="rId60"/>
    <p:sldId id="572" r:id="rId61"/>
    <p:sldId id="573" r:id="rId62"/>
    <p:sldId id="574" r:id="rId63"/>
    <p:sldId id="575" r:id="rId64"/>
    <p:sldId id="570" r:id="rId65"/>
    <p:sldId id="558" r:id="rId66"/>
    <p:sldId id="553" r:id="rId67"/>
    <p:sldId id="494" r:id="rId68"/>
    <p:sldId id="495" r:id="rId69"/>
    <p:sldId id="496" r:id="rId70"/>
    <p:sldId id="543" r:id="rId71"/>
    <p:sldId id="533" r:id="rId72"/>
    <p:sldId id="534" r:id="rId73"/>
    <p:sldId id="535" r:id="rId74"/>
    <p:sldId id="536" r:id="rId75"/>
    <p:sldId id="537" r:id="rId76"/>
    <p:sldId id="538" r:id="rId77"/>
    <p:sldId id="540" r:id="rId78"/>
    <p:sldId id="541" r:id="rId79"/>
    <p:sldId id="542" r:id="rId80"/>
    <p:sldId id="343" r:id="rId81"/>
    <p:sldId id="462" r:id="rId82"/>
    <p:sldId id="452" r:id="rId83"/>
    <p:sldId id="453" r:id="rId84"/>
    <p:sldId id="449" r:id="rId85"/>
    <p:sldId id="448" r:id="rId86"/>
    <p:sldId id="456" r:id="rId87"/>
    <p:sldId id="454" r:id="rId88"/>
    <p:sldId id="463" r:id="rId89"/>
    <p:sldId id="450" r:id="rId90"/>
    <p:sldId id="451" r:id="rId91"/>
    <p:sldId id="464" r:id="rId92"/>
    <p:sldId id="455" r:id="rId93"/>
    <p:sldId id="447" r:id="rId94"/>
    <p:sldId id="426" r:id="rId95"/>
    <p:sldId id="409" r:id="rId96"/>
    <p:sldId id="406" r:id="rId97"/>
    <p:sldId id="435" r:id="rId98"/>
    <p:sldId id="442" r:id="rId99"/>
    <p:sldId id="427" r:id="rId100"/>
    <p:sldId id="428" r:id="rId101"/>
    <p:sldId id="432" r:id="rId102"/>
    <p:sldId id="419" r:id="rId103"/>
    <p:sldId id="436" r:id="rId104"/>
    <p:sldId id="441" r:id="rId105"/>
    <p:sldId id="458" r:id="rId106"/>
    <p:sldId id="443" r:id="rId107"/>
    <p:sldId id="465" r:id="rId108"/>
    <p:sldId id="437" r:id="rId109"/>
    <p:sldId id="438" r:id="rId110"/>
    <p:sldId id="429" r:id="rId111"/>
    <p:sldId id="431" r:id="rId112"/>
    <p:sldId id="405" r:id="rId113"/>
    <p:sldId id="410" r:id="rId114"/>
    <p:sldId id="411" r:id="rId115"/>
    <p:sldId id="414" r:id="rId116"/>
    <p:sldId id="423" r:id="rId117"/>
    <p:sldId id="421" r:id="rId118"/>
    <p:sldId id="445" r:id="rId119"/>
    <p:sldId id="337" r:id="rId120"/>
    <p:sldId id="369" r:id="rId121"/>
    <p:sldId id="370" r:id="rId122"/>
    <p:sldId id="388" r:id="rId123"/>
    <p:sldId id="401" r:id="rId124"/>
    <p:sldId id="358" r:id="rId125"/>
    <p:sldId id="356" r:id="rId126"/>
    <p:sldId id="348" r:id="rId127"/>
    <p:sldId id="377" r:id="rId128"/>
    <p:sldId id="392" r:id="rId129"/>
    <p:sldId id="415" r:id="rId130"/>
    <p:sldId id="394" r:id="rId131"/>
    <p:sldId id="395" r:id="rId132"/>
    <p:sldId id="346" r:id="rId133"/>
    <p:sldId id="359" r:id="rId134"/>
    <p:sldId id="378" r:id="rId135"/>
    <p:sldId id="416" r:id="rId136"/>
    <p:sldId id="403" r:id="rId137"/>
    <p:sldId id="381" r:id="rId138"/>
    <p:sldId id="371" r:id="rId139"/>
    <p:sldId id="373" r:id="rId140"/>
    <p:sldId id="372" r:id="rId141"/>
    <p:sldId id="362" r:id="rId142"/>
    <p:sldId id="417" r:id="rId143"/>
    <p:sldId id="365" r:id="rId144"/>
    <p:sldId id="418" r:id="rId145"/>
    <p:sldId id="391" r:id="rId146"/>
    <p:sldId id="402" r:id="rId147"/>
    <p:sldId id="380" r:id="rId148"/>
    <p:sldId id="364" r:id="rId149"/>
    <p:sldId id="360" r:id="rId150"/>
    <p:sldId id="375" r:id="rId151"/>
    <p:sldId id="420" r:id="rId152"/>
    <p:sldId id="367" r:id="rId153"/>
    <p:sldId id="433" r:id="rId154"/>
    <p:sldId id="368" r:id="rId155"/>
    <p:sldId id="434" r:id="rId156"/>
    <p:sldId id="404" r:id="rId157"/>
    <p:sldId id="374" r:id="rId158"/>
    <p:sldId id="382" r:id="rId159"/>
    <p:sldId id="383" r:id="rId160"/>
    <p:sldId id="384" r:id="rId161"/>
    <p:sldId id="385" r:id="rId162"/>
    <p:sldId id="386" r:id="rId163"/>
    <p:sldId id="387" r:id="rId164"/>
    <p:sldId id="376" r:id="rId165"/>
    <p:sldId id="393" r:id="rId166"/>
    <p:sldId id="354" r:id="rId167"/>
    <p:sldId id="350" r:id="rId168"/>
    <p:sldId id="349" r:id="rId169"/>
    <p:sldId id="351" r:id="rId170"/>
    <p:sldId id="352" r:id="rId171"/>
    <p:sldId id="353" r:id="rId172"/>
    <p:sldId id="379" r:id="rId173"/>
    <p:sldId id="397" r:id="rId174"/>
    <p:sldId id="363" r:id="rId175"/>
    <p:sldId id="366" r:id="rId176"/>
    <p:sldId id="323" r:id="rId177"/>
    <p:sldId id="345" r:id="rId178"/>
    <p:sldId id="347" r:id="rId179"/>
    <p:sldId id="340" r:id="rId180"/>
    <p:sldId id="339" r:id="rId181"/>
    <p:sldId id="344" r:id="rId182"/>
    <p:sldId id="341" r:id="rId183"/>
    <p:sldId id="342" r:id="rId184"/>
    <p:sldId id="338" r:id="rId185"/>
    <p:sldId id="336" r:id="rId186"/>
    <p:sldId id="331" r:id="rId187"/>
    <p:sldId id="329" r:id="rId188"/>
    <p:sldId id="334" r:id="rId189"/>
    <p:sldId id="335" r:id="rId190"/>
    <p:sldId id="319" r:id="rId191"/>
    <p:sldId id="318" r:id="rId192"/>
    <p:sldId id="321" r:id="rId193"/>
    <p:sldId id="322" r:id="rId194"/>
    <p:sldId id="320" r:id="rId195"/>
    <p:sldId id="333" r:id="rId196"/>
    <p:sldId id="332" r:id="rId197"/>
    <p:sldId id="291" r:id="rId198"/>
    <p:sldId id="327" r:id="rId199"/>
    <p:sldId id="324" r:id="rId200"/>
    <p:sldId id="328" r:id="rId201"/>
    <p:sldId id="325" r:id="rId202"/>
    <p:sldId id="326" r:id="rId203"/>
    <p:sldId id="317" r:id="rId204"/>
    <p:sldId id="310" r:id="rId205"/>
    <p:sldId id="312" r:id="rId206"/>
    <p:sldId id="313" r:id="rId207"/>
    <p:sldId id="315" r:id="rId208"/>
    <p:sldId id="268" r:id="rId209"/>
    <p:sldId id="316" r:id="rId210"/>
    <p:sldId id="309" r:id="rId211"/>
    <p:sldId id="307" r:id="rId212"/>
    <p:sldId id="280" r:id="rId213"/>
    <p:sldId id="279" r:id="rId214"/>
    <p:sldId id="311" r:id="rId215"/>
    <p:sldId id="297" r:id="rId216"/>
    <p:sldId id="293" r:id="rId217"/>
    <p:sldId id="278" r:id="rId218"/>
    <p:sldId id="308" r:id="rId219"/>
    <p:sldId id="306" r:id="rId220"/>
    <p:sldId id="288" r:id="rId221"/>
    <p:sldId id="292" r:id="rId222"/>
    <p:sldId id="287" r:id="rId223"/>
    <p:sldId id="286" r:id="rId224"/>
    <p:sldId id="289" r:id="rId225"/>
    <p:sldId id="285" r:id="rId226"/>
    <p:sldId id="305" r:id="rId227"/>
    <p:sldId id="274" r:id="rId228"/>
    <p:sldId id="275" r:id="rId229"/>
    <p:sldId id="276" r:id="rId230"/>
    <p:sldId id="265" r:id="rId231"/>
    <p:sldId id="256" r:id="rId232"/>
    <p:sldId id="257" r:id="rId233"/>
    <p:sldId id="258" r:id="rId234"/>
    <p:sldId id="259" r:id="rId235"/>
    <p:sldId id="267" r:id="rId236"/>
    <p:sldId id="271" r:id="rId237"/>
    <p:sldId id="273" r:id="rId238"/>
    <p:sldId id="266" r:id="rId239"/>
    <p:sldId id="261" r:id="rId240"/>
    <p:sldId id="269" r:id="rId241"/>
    <p:sldId id="277" r:id="rId242"/>
    <p:sldId id="299" r:id="rId243"/>
    <p:sldId id="300" r:id="rId244"/>
    <p:sldId id="301" r:id="rId245"/>
    <p:sldId id="302" r:id="rId246"/>
    <p:sldId id="303" r:id="rId247"/>
    <p:sldId id="304" r:id="rId248"/>
    <p:sldId id="298" r:id="rId249"/>
    <p:sldId id="294" r:id="rId250"/>
    <p:sldId id="295" r:id="rId251"/>
    <p:sldId id="296" r:id="rId252"/>
    <p:sldId id="357" r:id="rId253"/>
    <p:sldId id="561" r:id="rId254"/>
  </p:sldIdLst>
  <p:sldSz cx="9144000" cy="6858000" type="screen4x3"/>
  <p:notesSz cx="7010400" cy="9236075"/>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FF33"/>
    <a:srgbClr val="2113D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showOutlineIcons="0">
    <p:restoredLeft sz="34572" autoAdjust="0"/>
    <p:restoredTop sz="86482" autoAdjust="0"/>
  </p:normalViewPr>
  <p:slideViewPr>
    <p:cSldViewPr>
      <p:cViewPr varScale="1">
        <p:scale>
          <a:sx n="59" d="100"/>
          <a:sy n="59" d="100"/>
        </p:scale>
        <p:origin x="-739"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24422"/>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226" Type="http://schemas.openxmlformats.org/officeDocument/2006/relationships/slide" Target="slides/slide225.xml"/><Relationship Id="rId247" Type="http://schemas.openxmlformats.org/officeDocument/2006/relationships/slide" Target="slides/slide246.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16" Type="http://schemas.openxmlformats.org/officeDocument/2006/relationships/slide" Target="slides/slide215.xml"/><Relationship Id="rId237" Type="http://schemas.openxmlformats.org/officeDocument/2006/relationships/slide" Target="slides/slide236.xml"/><Relationship Id="rId258" Type="http://schemas.openxmlformats.org/officeDocument/2006/relationships/theme" Target="theme/theme1.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206" Type="http://schemas.openxmlformats.org/officeDocument/2006/relationships/slide" Target="slides/slide205.xml"/><Relationship Id="rId227" Type="http://schemas.openxmlformats.org/officeDocument/2006/relationships/slide" Target="slides/slide226.xml"/><Relationship Id="rId248" Type="http://schemas.openxmlformats.org/officeDocument/2006/relationships/slide" Target="slides/slide247.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217" Type="http://schemas.openxmlformats.org/officeDocument/2006/relationships/slide" Target="slides/slide216.xml"/><Relationship Id="rId1" Type="http://schemas.openxmlformats.org/officeDocument/2006/relationships/slideMaster" Target="slideMasters/slideMaster1.xml"/><Relationship Id="rId6" Type="http://schemas.openxmlformats.org/officeDocument/2006/relationships/slide" Target="slides/slide5.xml"/><Relationship Id="rId212" Type="http://schemas.openxmlformats.org/officeDocument/2006/relationships/slide" Target="slides/slide211.xml"/><Relationship Id="rId233" Type="http://schemas.openxmlformats.org/officeDocument/2006/relationships/slide" Target="slides/slide232.xml"/><Relationship Id="rId238" Type="http://schemas.openxmlformats.org/officeDocument/2006/relationships/slide" Target="slides/slide237.xml"/><Relationship Id="rId254" Type="http://schemas.openxmlformats.org/officeDocument/2006/relationships/slide" Target="slides/slide253.xml"/><Relationship Id="rId259" Type="http://schemas.openxmlformats.org/officeDocument/2006/relationships/tableStyles" Target="tableStyles.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172" Type="http://schemas.openxmlformats.org/officeDocument/2006/relationships/slide" Target="slides/slide171.xml"/><Relationship Id="rId193" Type="http://schemas.openxmlformats.org/officeDocument/2006/relationships/slide" Target="slides/slide192.xml"/><Relationship Id="rId202" Type="http://schemas.openxmlformats.org/officeDocument/2006/relationships/slide" Target="slides/slide201.xml"/><Relationship Id="rId207" Type="http://schemas.openxmlformats.org/officeDocument/2006/relationships/slide" Target="slides/slide206.xml"/><Relationship Id="rId223" Type="http://schemas.openxmlformats.org/officeDocument/2006/relationships/slide" Target="slides/slide222.xml"/><Relationship Id="rId228" Type="http://schemas.openxmlformats.org/officeDocument/2006/relationships/slide" Target="slides/slide227.xml"/><Relationship Id="rId244" Type="http://schemas.openxmlformats.org/officeDocument/2006/relationships/slide" Target="slides/slide243.xml"/><Relationship Id="rId249" Type="http://schemas.openxmlformats.org/officeDocument/2006/relationships/slide" Target="slides/slide24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slide" Target="slides/slide182.xml"/><Relationship Id="rId213" Type="http://schemas.openxmlformats.org/officeDocument/2006/relationships/slide" Target="slides/slide212.xml"/><Relationship Id="rId218" Type="http://schemas.openxmlformats.org/officeDocument/2006/relationships/slide" Target="slides/slide217.xml"/><Relationship Id="rId234" Type="http://schemas.openxmlformats.org/officeDocument/2006/relationships/slide" Target="slides/slide233.xml"/><Relationship Id="rId239" Type="http://schemas.openxmlformats.org/officeDocument/2006/relationships/slide" Target="slides/slide238.xml"/><Relationship Id="rId2" Type="http://schemas.openxmlformats.org/officeDocument/2006/relationships/slide" Target="slides/slide1.xml"/><Relationship Id="rId29" Type="http://schemas.openxmlformats.org/officeDocument/2006/relationships/slide" Target="slides/slide28.xml"/><Relationship Id="rId250" Type="http://schemas.openxmlformats.org/officeDocument/2006/relationships/slide" Target="slides/slide249.xml"/><Relationship Id="rId255" Type="http://schemas.openxmlformats.org/officeDocument/2006/relationships/notesMaster" Target="notesMasters/notesMaster1.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199" Type="http://schemas.openxmlformats.org/officeDocument/2006/relationships/slide" Target="slides/slide198.xml"/><Relationship Id="rId203" Type="http://schemas.openxmlformats.org/officeDocument/2006/relationships/slide" Target="slides/slide202.xml"/><Relationship Id="rId208" Type="http://schemas.openxmlformats.org/officeDocument/2006/relationships/slide" Target="slides/slide207.xml"/><Relationship Id="rId229" Type="http://schemas.openxmlformats.org/officeDocument/2006/relationships/slide" Target="slides/slide228.xml"/><Relationship Id="rId19" Type="http://schemas.openxmlformats.org/officeDocument/2006/relationships/slide" Target="slides/slide18.xml"/><Relationship Id="rId224" Type="http://schemas.openxmlformats.org/officeDocument/2006/relationships/slide" Target="slides/slide223.xml"/><Relationship Id="rId240" Type="http://schemas.openxmlformats.org/officeDocument/2006/relationships/slide" Target="slides/slide239.xml"/><Relationship Id="rId245" Type="http://schemas.openxmlformats.org/officeDocument/2006/relationships/slide" Target="slides/slide244.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219" Type="http://schemas.openxmlformats.org/officeDocument/2006/relationships/slide" Target="slides/slide218.xml"/><Relationship Id="rId3" Type="http://schemas.openxmlformats.org/officeDocument/2006/relationships/slide" Target="slides/slide2.xml"/><Relationship Id="rId214" Type="http://schemas.openxmlformats.org/officeDocument/2006/relationships/slide" Target="slides/slide213.xml"/><Relationship Id="rId230" Type="http://schemas.openxmlformats.org/officeDocument/2006/relationships/slide" Target="slides/slide229.xml"/><Relationship Id="rId235" Type="http://schemas.openxmlformats.org/officeDocument/2006/relationships/slide" Target="slides/slide234.xml"/><Relationship Id="rId251" Type="http://schemas.openxmlformats.org/officeDocument/2006/relationships/slide" Target="slides/slide250.xml"/><Relationship Id="rId256" Type="http://schemas.openxmlformats.org/officeDocument/2006/relationships/presProps" Target="presProps.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209" Type="http://schemas.openxmlformats.org/officeDocument/2006/relationships/slide" Target="slides/slide208.xml"/><Relationship Id="rId190" Type="http://schemas.openxmlformats.org/officeDocument/2006/relationships/slide" Target="slides/slide189.xml"/><Relationship Id="rId204" Type="http://schemas.openxmlformats.org/officeDocument/2006/relationships/slide" Target="slides/slide203.xml"/><Relationship Id="rId220" Type="http://schemas.openxmlformats.org/officeDocument/2006/relationships/slide" Target="slides/slide219.xml"/><Relationship Id="rId225" Type="http://schemas.openxmlformats.org/officeDocument/2006/relationships/slide" Target="slides/slide224.xml"/><Relationship Id="rId241" Type="http://schemas.openxmlformats.org/officeDocument/2006/relationships/slide" Target="slides/slide240.xml"/><Relationship Id="rId246" Type="http://schemas.openxmlformats.org/officeDocument/2006/relationships/slide" Target="slides/slide245.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slide" Target="slides/slide209.xml"/><Relationship Id="rId215" Type="http://schemas.openxmlformats.org/officeDocument/2006/relationships/slide" Target="slides/slide214.xml"/><Relationship Id="rId236" Type="http://schemas.openxmlformats.org/officeDocument/2006/relationships/slide" Target="slides/slide235.xml"/><Relationship Id="rId257" Type="http://schemas.openxmlformats.org/officeDocument/2006/relationships/viewProps" Target="viewProps.xml"/><Relationship Id="rId26" Type="http://schemas.openxmlformats.org/officeDocument/2006/relationships/slide" Target="slides/slide25.xml"/><Relationship Id="rId231" Type="http://schemas.openxmlformats.org/officeDocument/2006/relationships/slide" Target="slides/slide230.xml"/><Relationship Id="rId252" Type="http://schemas.openxmlformats.org/officeDocument/2006/relationships/slide" Target="slides/slide251.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slide" Target="slides/slide220.xml"/><Relationship Id="rId242" Type="http://schemas.openxmlformats.org/officeDocument/2006/relationships/slide" Target="slides/slide241.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slide" Target="slides/slide210.xml"/><Relationship Id="rId232" Type="http://schemas.openxmlformats.org/officeDocument/2006/relationships/slide" Target="slides/slide231.xml"/><Relationship Id="rId253" Type="http://schemas.openxmlformats.org/officeDocument/2006/relationships/slide" Target="slides/slide252.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slide" Target="slides/slide200.xml"/><Relationship Id="rId222" Type="http://schemas.openxmlformats.org/officeDocument/2006/relationships/slide" Target="slides/slide221.xml"/><Relationship Id="rId243" Type="http://schemas.openxmlformats.org/officeDocument/2006/relationships/slide" Target="slides/slide242.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s>
</file>

<file path=ppt/charts/_rels/chart1.xml.rels><?xml version="1.0" encoding="UTF-8" standalone="yes"?>
<Relationships xmlns="http://schemas.openxmlformats.org/package/2006/relationships"><Relationship Id="rId1" Type="http://schemas.openxmlformats.org/officeDocument/2006/relationships/oleObject" Target="Macintosh%20HD:Users:tjs305:Documents:PhD:Cruises:NBP12-01%20-%20PRISM:Data:PRISM_FRRF:BIO_A_5:IncEx5.1.xlsx" TargetMode="External"/></Relationships>
</file>

<file path=ppt/charts/_rels/chart10.xml.rels><?xml version="1.0" encoding="UTF-8" standalone="yes"?>
<Relationships xmlns="http://schemas.openxmlformats.org/package/2006/relationships"><Relationship Id="rId1" Type="http://schemas.openxmlformats.org/officeDocument/2006/relationships/oleObject" Target="file:///C:\Documents%20and%20Settings\ME\Desktop\FIA%20dFe%20data\PRISM2011-12\Station2_TM004.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Macintosh%20HD:Users:tjs305:Documents:PhD:Cruises:NBP12-01%20-%20PRISM:Data:PRISM_CHLOROPHYLL:IncEx%205%20-%20Chl.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Macintosh%20HD:Users:tjs305:Documents:PhD:Cruises:NBP12-01%20-%20PRISM:Data:PRISM_CHLOROPHYLL:IncEx%205%20-%20Chl.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Macintosh%20HD:Users:tjs305:Documents:PhD:Cruises:NBP12-01%20-%20PRISM:Data:PRISM_FRRF:BIO_A_5:IncEx5.2.xlsx"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Macintosh%20HD:Users:tjs305:Documents:PhD:Cruises:NBP12-01%20-%20PRISM:Data:PRISM_CHLOROPHYLL:IncEx%205%20-%20Chl.xlsx" TargetMode="External"/></Relationships>
</file>

<file path=ppt/charts/_rels/chart6.xml.rels><?xml version="1.0" encoding="UTF-8" standalone="yes"?>
<Relationships xmlns="http://schemas.openxmlformats.org/package/2006/relationships"><Relationship Id="rId1" Type="http://schemas.openxmlformats.org/officeDocument/2006/relationships/oleObject" Target="Macintosh%20HD:Users:tjs305:Documents:PhD:Cruises:NBP12-01%20-%20PRISM:Data:PRISM_FRRF:BIO_A_5:IncEx5.3.xlsx" TargetMode="External"/></Relationships>
</file>

<file path=ppt/charts/_rels/chart7.xml.rels><?xml version="1.0" encoding="UTF-8" standalone="yes"?>
<Relationships xmlns="http://schemas.openxmlformats.org/package/2006/relationships"><Relationship Id="rId1" Type="http://schemas.openxmlformats.org/officeDocument/2006/relationships/oleObject" Target="file:///C:\Documents%20and%20Settings\ME\Desktop\FIA%20dFe%20data\PRISM2011-12\Station38_TM027.xlsx" TargetMode="External"/></Relationships>
</file>

<file path=ppt/charts/_rels/chart8.xml.rels><?xml version="1.0" encoding="UTF-8" standalone="yes"?>
<Relationships xmlns="http://schemas.openxmlformats.org/package/2006/relationships"><Relationship Id="rId1" Type="http://schemas.openxmlformats.org/officeDocument/2006/relationships/oleObject" Target="file:///C:\Documents%20and%20Settings\ME\Desktop\FIA%20dFe%20data\PRISM2011-12\Station74_TM037.xlsx" TargetMode="External"/></Relationships>
</file>

<file path=ppt/charts/_rels/chart9.xml.rels><?xml version="1.0" encoding="UTF-8" standalone="yes"?>
<Relationships xmlns="http://schemas.openxmlformats.org/package/2006/relationships"><Relationship Id="rId1" Type="http://schemas.openxmlformats.org/officeDocument/2006/relationships/oleObject" Target="file:///C:\Documents%20and%20Settings\ME\Desktop\FIA%20dFe%20data\PRISM2011-12\Station1_TM002.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scatterChart>
        <c:scatterStyle val="lineMarker"/>
        <c:varyColors val="0"/>
        <c:ser>
          <c:idx val="0"/>
          <c:order val="0"/>
          <c:tx>
            <c:strRef>
              <c:f>Sheet1!$Y$1</c:f>
              <c:strCache>
                <c:ptCount val="1"/>
                <c:pt idx="0">
                  <c:v>Fe</c:v>
                </c:pt>
              </c:strCache>
            </c:strRef>
          </c:tx>
          <c:spPr>
            <a:ln>
              <a:solidFill>
                <a:schemeClr val="accent2"/>
              </a:solidFill>
            </a:ln>
          </c:spPr>
          <c:marker>
            <c:spPr>
              <a:solidFill>
                <a:schemeClr val="accent2"/>
              </a:solidFill>
              <a:ln>
                <a:solidFill>
                  <a:schemeClr val="accent2"/>
                </a:solidFill>
              </a:ln>
            </c:spPr>
          </c:marker>
          <c:errBars>
            <c:errDir val="y"/>
            <c:errBarType val="both"/>
            <c:errValType val="cust"/>
            <c:noEndCap val="0"/>
            <c:plus>
              <c:numRef>
                <c:f>Sheet1!$Z$2:$Z$6</c:f>
                <c:numCache>
                  <c:formatCode>General</c:formatCode>
                  <c:ptCount val="5"/>
                  <c:pt idx="0">
                    <c:v>1.4685820315354004E-2</c:v>
                  </c:pt>
                  <c:pt idx="1">
                    <c:v>1.1210966710730706E-2</c:v>
                  </c:pt>
                  <c:pt idx="2">
                    <c:v>1.2811233829822502E-2</c:v>
                  </c:pt>
                  <c:pt idx="3">
                    <c:v>1.3499399526939003E-2</c:v>
                  </c:pt>
                  <c:pt idx="4">
                    <c:v>8.7416309751442121E-3</c:v>
                  </c:pt>
                </c:numCache>
              </c:numRef>
            </c:plus>
            <c:minus>
              <c:numRef>
                <c:f>Sheet1!$Z$2:$Z$6</c:f>
                <c:numCache>
                  <c:formatCode>General</c:formatCode>
                  <c:ptCount val="5"/>
                  <c:pt idx="0">
                    <c:v>1.4685820315354004E-2</c:v>
                  </c:pt>
                  <c:pt idx="1">
                    <c:v>1.1210966710730706E-2</c:v>
                  </c:pt>
                  <c:pt idx="2">
                    <c:v>1.2811233829822502E-2</c:v>
                  </c:pt>
                  <c:pt idx="3">
                    <c:v>1.3499399526939003E-2</c:v>
                  </c:pt>
                  <c:pt idx="4">
                    <c:v>8.7416309751442121E-3</c:v>
                  </c:pt>
                </c:numCache>
              </c:numRef>
            </c:minus>
          </c:errBars>
          <c:xVal>
            <c:numRef>
              <c:f>Sheet1!$X$2:$X$6</c:f>
              <c:numCache>
                <c:formatCode>General</c:formatCode>
                <c:ptCount val="5"/>
                <c:pt idx="0">
                  <c:v>0</c:v>
                </c:pt>
                <c:pt idx="1">
                  <c:v>24</c:v>
                </c:pt>
                <c:pt idx="2">
                  <c:v>72</c:v>
                </c:pt>
                <c:pt idx="3">
                  <c:v>120</c:v>
                </c:pt>
                <c:pt idx="4">
                  <c:v>168</c:v>
                </c:pt>
              </c:numCache>
            </c:numRef>
          </c:xVal>
          <c:yVal>
            <c:numRef>
              <c:f>Sheet1!$Y$2:$Y$6</c:f>
              <c:numCache>
                <c:formatCode>0.000</c:formatCode>
                <c:ptCount val="5"/>
                <c:pt idx="0">
                  <c:v>0.26326725555095898</c:v>
                </c:pt>
                <c:pt idx="1">
                  <c:v>0.30796862063572805</c:v>
                </c:pt>
                <c:pt idx="2">
                  <c:v>0.44116369676470107</c:v>
                </c:pt>
                <c:pt idx="3">
                  <c:v>0.44638287061190512</c:v>
                </c:pt>
                <c:pt idx="4">
                  <c:v>0.39822062709767514</c:v>
                </c:pt>
              </c:numCache>
            </c:numRef>
          </c:yVal>
          <c:smooth val="0"/>
        </c:ser>
        <c:ser>
          <c:idx val="1"/>
          <c:order val="1"/>
          <c:tx>
            <c:strRef>
              <c:f>Sheet1!$AA$1</c:f>
              <c:strCache>
                <c:ptCount val="1"/>
                <c:pt idx="0">
                  <c:v>Con</c:v>
                </c:pt>
              </c:strCache>
            </c:strRef>
          </c:tx>
          <c:spPr>
            <a:ln>
              <a:solidFill>
                <a:schemeClr val="tx2"/>
              </a:solidFill>
            </a:ln>
          </c:spPr>
          <c:marker>
            <c:spPr>
              <a:solidFill>
                <a:schemeClr val="tx2"/>
              </a:solidFill>
              <a:ln>
                <a:solidFill>
                  <a:schemeClr val="tx2"/>
                </a:solidFill>
              </a:ln>
            </c:spPr>
          </c:marker>
          <c:errBars>
            <c:errDir val="y"/>
            <c:errBarType val="both"/>
            <c:errValType val="cust"/>
            <c:noEndCap val="0"/>
            <c:plus>
              <c:numRef>
                <c:f>Sheet1!$AB$2:$AB$6</c:f>
                <c:numCache>
                  <c:formatCode>General</c:formatCode>
                  <c:ptCount val="5"/>
                  <c:pt idx="0">
                    <c:v>1.4685820315354004E-2</c:v>
                  </c:pt>
                  <c:pt idx="1">
                    <c:v>1.4778268036253202E-2</c:v>
                  </c:pt>
                  <c:pt idx="2">
                    <c:v>3.1520293196986307E-2</c:v>
                  </c:pt>
                  <c:pt idx="3">
                    <c:v>1.1692422839644502E-2</c:v>
                  </c:pt>
                  <c:pt idx="4">
                    <c:v>2.3112602400963203E-2</c:v>
                  </c:pt>
                </c:numCache>
              </c:numRef>
            </c:plus>
            <c:minus>
              <c:numRef>
                <c:f>Sheet1!$AB$2:$AB$6</c:f>
                <c:numCache>
                  <c:formatCode>General</c:formatCode>
                  <c:ptCount val="5"/>
                  <c:pt idx="0">
                    <c:v>1.4685820315354004E-2</c:v>
                  </c:pt>
                  <c:pt idx="1">
                    <c:v>1.4778268036253202E-2</c:v>
                  </c:pt>
                  <c:pt idx="2">
                    <c:v>3.1520293196986307E-2</c:v>
                  </c:pt>
                  <c:pt idx="3">
                    <c:v>1.1692422839644502E-2</c:v>
                  </c:pt>
                  <c:pt idx="4">
                    <c:v>2.3112602400963203E-2</c:v>
                  </c:pt>
                </c:numCache>
              </c:numRef>
            </c:minus>
          </c:errBars>
          <c:xVal>
            <c:numRef>
              <c:f>Sheet1!$X$2:$X$6</c:f>
              <c:numCache>
                <c:formatCode>General</c:formatCode>
                <c:ptCount val="5"/>
                <c:pt idx="0">
                  <c:v>0</c:v>
                </c:pt>
                <c:pt idx="1">
                  <c:v>24</c:v>
                </c:pt>
                <c:pt idx="2">
                  <c:v>72</c:v>
                </c:pt>
                <c:pt idx="3">
                  <c:v>120</c:v>
                </c:pt>
                <c:pt idx="4">
                  <c:v>168</c:v>
                </c:pt>
              </c:numCache>
            </c:numRef>
          </c:xVal>
          <c:yVal>
            <c:numRef>
              <c:f>Sheet1!$AA$2:$AA$6</c:f>
              <c:numCache>
                <c:formatCode>0.000</c:formatCode>
                <c:ptCount val="5"/>
                <c:pt idx="0">
                  <c:v>0.26326725555095898</c:v>
                </c:pt>
                <c:pt idx="1">
                  <c:v>0.28518064477889105</c:v>
                </c:pt>
                <c:pt idx="2">
                  <c:v>0.35880134245713097</c:v>
                </c:pt>
                <c:pt idx="3">
                  <c:v>0.365215642276977</c:v>
                </c:pt>
                <c:pt idx="4">
                  <c:v>0.28641631441522203</c:v>
                </c:pt>
              </c:numCache>
            </c:numRef>
          </c:yVal>
          <c:smooth val="0"/>
        </c:ser>
        <c:dLbls>
          <c:showLegendKey val="0"/>
          <c:showVal val="0"/>
          <c:showCatName val="0"/>
          <c:showSerName val="0"/>
          <c:showPercent val="0"/>
          <c:showBubbleSize val="0"/>
        </c:dLbls>
        <c:axId val="82673664"/>
        <c:axId val="82675584"/>
      </c:scatterChart>
      <c:valAx>
        <c:axId val="82673664"/>
        <c:scaling>
          <c:orientation val="minMax"/>
          <c:max val="168"/>
          <c:min val="0"/>
        </c:scaling>
        <c:delete val="0"/>
        <c:axPos val="b"/>
        <c:title>
          <c:tx>
            <c:rich>
              <a:bodyPr/>
              <a:lstStyle/>
              <a:p>
                <a:pPr>
                  <a:defRPr/>
                </a:pPr>
                <a:r>
                  <a:rPr lang="en-US"/>
                  <a:t>Time (Hours)</a:t>
                </a:r>
              </a:p>
            </c:rich>
          </c:tx>
          <c:layout/>
          <c:overlay val="0"/>
        </c:title>
        <c:numFmt formatCode="General" sourceLinked="1"/>
        <c:majorTickMark val="out"/>
        <c:minorTickMark val="none"/>
        <c:tickLblPos val="nextTo"/>
        <c:spPr>
          <a:ln>
            <a:solidFill>
              <a:schemeClr val="tx1"/>
            </a:solidFill>
          </a:ln>
        </c:spPr>
        <c:crossAx val="82675584"/>
        <c:crosses val="autoZero"/>
        <c:crossBetween val="midCat"/>
        <c:majorUnit val="24"/>
      </c:valAx>
      <c:valAx>
        <c:axId val="82675584"/>
        <c:scaling>
          <c:orientation val="minMax"/>
          <c:max val="0.60000000000000009"/>
          <c:min val="0.1"/>
        </c:scaling>
        <c:delete val="0"/>
        <c:axPos val="l"/>
        <c:title>
          <c:tx>
            <c:rich>
              <a:bodyPr rot="-5400000" vert="horz"/>
              <a:lstStyle/>
              <a:p>
                <a:pPr>
                  <a:defRPr/>
                </a:pPr>
                <a:r>
                  <a:rPr lang="en-US"/>
                  <a:t>F</a:t>
                </a:r>
                <a:r>
                  <a:rPr lang="en-US" baseline="-25000"/>
                  <a:t>v</a:t>
                </a:r>
                <a:r>
                  <a:rPr lang="en-US"/>
                  <a:t>/F</a:t>
                </a:r>
                <a:r>
                  <a:rPr lang="en-US" baseline="-25000"/>
                  <a:t>m</a:t>
                </a:r>
              </a:p>
            </c:rich>
          </c:tx>
          <c:layout/>
          <c:overlay val="0"/>
        </c:title>
        <c:numFmt formatCode="0.0" sourceLinked="0"/>
        <c:majorTickMark val="out"/>
        <c:minorTickMark val="none"/>
        <c:tickLblPos val="nextTo"/>
        <c:spPr>
          <a:ln w="9525" cmpd="sng">
            <a:solidFill>
              <a:schemeClr val="tx1"/>
            </a:solidFill>
          </a:ln>
        </c:spPr>
        <c:crossAx val="82673664"/>
        <c:crosses val="autoZero"/>
        <c:crossBetween val="midCat"/>
      </c:valAx>
      <c:spPr>
        <a:ln w="9525" cmpd="sng">
          <a:solidFill>
            <a:schemeClr val="tx1"/>
          </a:solidFill>
        </a:ln>
      </c:spPr>
    </c:plotArea>
    <c:legend>
      <c:legendPos val="r"/>
      <c:layout>
        <c:manualLayout>
          <c:xMode val="edge"/>
          <c:yMode val="edge"/>
          <c:x val="0.84281183554612515"/>
          <c:y val="3.7568611111111108E-2"/>
          <c:w val="0.12169406280300002"/>
          <c:h val="0.14169611111111102"/>
        </c:manualLayout>
      </c:layout>
      <c:overlay val="0"/>
      <c:spPr>
        <a:ln>
          <a:solidFill>
            <a:schemeClr val="tx1"/>
          </a:solidFill>
        </a:ln>
      </c:spPr>
    </c:legend>
    <c:plotVisOnly val="1"/>
    <c:dispBlanksAs val="gap"/>
    <c:showDLblsOverMax val="0"/>
  </c:chart>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scatterChart>
        <c:scatterStyle val="lineMarker"/>
        <c:varyColors val="0"/>
        <c:ser>
          <c:idx val="0"/>
          <c:order val="0"/>
          <c:xVal>
            <c:numRef>
              <c:f>Sheet1!$X$6:$X$17</c:f>
              <c:numCache>
                <c:formatCode>0.000</c:formatCode>
                <c:ptCount val="12"/>
                <c:pt idx="0">
                  <c:v>0.7874886846797422</c:v>
                </c:pt>
                <c:pt idx="1">
                  <c:v>0.27178439171581403</c:v>
                </c:pt>
                <c:pt idx="2">
                  <c:v>0.24709642024413664</c:v>
                </c:pt>
                <c:pt idx="3">
                  <c:v>0.21966534083116177</c:v>
                </c:pt>
                <c:pt idx="4">
                  <c:v>0.17028939788780695</c:v>
                </c:pt>
                <c:pt idx="5">
                  <c:v>0.3129310108352763</c:v>
                </c:pt>
                <c:pt idx="6">
                  <c:v>0.30744479495268145</c:v>
                </c:pt>
                <c:pt idx="7">
                  <c:v>0.32390344260046638</c:v>
                </c:pt>
                <c:pt idx="8">
                  <c:v>0.34584830613084638</c:v>
                </c:pt>
                <c:pt idx="9">
                  <c:v>0.34310519818954882</c:v>
                </c:pt>
                <c:pt idx="10">
                  <c:v>0.33761898230695392</c:v>
                </c:pt>
                <c:pt idx="11">
                  <c:v>0.42814154436977098</c:v>
                </c:pt>
              </c:numCache>
            </c:numRef>
          </c:xVal>
          <c:yVal>
            <c:numRef>
              <c:f>Sheet1!$Y$6:$Y$17</c:f>
              <c:numCache>
                <c:formatCode>0</c:formatCode>
                <c:ptCount val="12"/>
                <c:pt idx="0">
                  <c:v>10</c:v>
                </c:pt>
                <c:pt idx="1">
                  <c:v>20</c:v>
                </c:pt>
                <c:pt idx="2">
                  <c:v>50</c:v>
                </c:pt>
                <c:pt idx="3">
                  <c:v>80</c:v>
                </c:pt>
                <c:pt idx="4">
                  <c:v>100</c:v>
                </c:pt>
                <c:pt idx="5">
                  <c:v>200</c:v>
                </c:pt>
                <c:pt idx="6">
                  <c:v>280</c:v>
                </c:pt>
                <c:pt idx="7">
                  <c:v>300</c:v>
                </c:pt>
                <c:pt idx="8">
                  <c:v>400</c:v>
                </c:pt>
                <c:pt idx="9">
                  <c:v>500</c:v>
                </c:pt>
                <c:pt idx="10">
                  <c:v>600</c:v>
                </c:pt>
                <c:pt idx="11">
                  <c:v>700</c:v>
                </c:pt>
              </c:numCache>
            </c:numRef>
          </c:yVal>
          <c:smooth val="0"/>
        </c:ser>
        <c:dLbls>
          <c:showLegendKey val="0"/>
          <c:showVal val="0"/>
          <c:showCatName val="0"/>
          <c:showSerName val="0"/>
          <c:showPercent val="0"/>
          <c:showBubbleSize val="0"/>
        </c:dLbls>
        <c:axId val="108966272"/>
        <c:axId val="108968192"/>
      </c:scatterChart>
      <c:valAx>
        <c:axId val="108966272"/>
        <c:scaling>
          <c:orientation val="minMax"/>
          <c:min val="0.1"/>
        </c:scaling>
        <c:delete val="0"/>
        <c:axPos val="t"/>
        <c:title>
          <c:tx>
            <c:rich>
              <a:bodyPr/>
              <a:lstStyle/>
              <a:p>
                <a:pPr>
                  <a:defRPr/>
                </a:pPr>
                <a:r>
                  <a:rPr lang="en-US"/>
                  <a:t>dFe</a:t>
                </a:r>
                <a:r>
                  <a:rPr lang="en-US" baseline="0"/>
                  <a:t> [nM]</a:t>
                </a:r>
                <a:endParaRPr lang="en-US"/>
              </a:p>
            </c:rich>
          </c:tx>
          <c:layout/>
          <c:overlay val="0"/>
        </c:title>
        <c:numFmt formatCode="0.000" sourceLinked="1"/>
        <c:majorTickMark val="out"/>
        <c:minorTickMark val="none"/>
        <c:tickLblPos val="nextTo"/>
        <c:crossAx val="108968192"/>
        <c:crosses val="autoZero"/>
        <c:crossBetween val="midCat"/>
      </c:valAx>
      <c:valAx>
        <c:axId val="108968192"/>
        <c:scaling>
          <c:orientation val="maxMin"/>
        </c:scaling>
        <c:delete val="0"/>
        <c:axPos val="l"/>
        <c:majorGridlines/>
        <c:title>
          <c:tx>
            <c:rich>
              <a:bodyPr rot="-5400000" vert="horz"/>
              <a:lstStyle/>
              <a:p>
                <a:pPr>
                  <a:defRPr/>
                </a:pPr>
                <a:r>
                  <a:rPr lang="en-US"/>
                  <a:t>Depth</a:t>
                </a:r>
                <a:r>
                  <a:rPr lang="en-US" baseline="0"/>
                  <a:t> [m]</a:t>
                </a:r>
                <a:endParaRPr lang="en-US"/>
              </a:p>
            </c:rich>
          </c:tx>
          <c:layout/>
          <c:overlay val="0"/>
        </c:title>
        <c:numFmt formatCode="0" sourceLinked="1"/>
        <c:majorTickMark val="out"/>
        <c:minorTickMark val="none"/>
        <c:tickLblPos val="nextTo"/>
        <c:crossAx val="108966272"/>
        <c:crosses val="autoZero"/>
        <c:crossBetween val="midCat"/>
      </c:valAx>
    </c:plotArea>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manualLayout>
          <c:layoutTarget val="inner"/>
          <c:xMode val="edge"/>
          <c:yMode val="edge"/>
          <c:x val="0.16761221258683404"/>
          <c:y val="4.8327137546468418E-2"/>
          <c:w val="0.78779355759238812"/>
          <c:h val="0.81283786552703197"/>
        </c:manualLayout>
      </c:layout>
      <c:scatterChart>
        <c:scatterStyle val="lineMarker"/>
        <c:varyColors val="0"/>
        <c:ser>
          <c:idx val="0"/>
          <c:order val="0"/>
          <c:tx>
            <c:v>+ Fe</c:v>
          </c:tx>
          <c:spPr>
            <a:ln>
              <a:solidFill>
                <a:schemeClr val="accent2"/>
              </a:solidFill>
            </a:ln>
          </c:spPr>
          <c:marker>
            <c:symbol val="diamond"/>
            <c:size val="7"/>
            <c:spPr>
              <a:solidFill>
                <a:schemeClr val="accent2"/>
              </a:solidFill>
              <a:ln>
                <a:solidFill>
                  <a:schemeClr val="accent2"/>
                </a:solidFill>
              </a:ln>
            </c:spPr>
          </c:marker>
          <c:errBars>
            <c:errDir val="y"/>
            <c:errBarType val="both"/>
            <c:errValType val="cust"/>
            <c:noEndCap val="0"/>
            <c:plus>
              <c:numRef>
                <c:f>'IncEx 5.1'!$N$6:$N$10</c:f>
                <c:numCache>
                  <c:formatCode>General</c:formatCode>
                  <c:ptCount val="5"/>
                  <c:pt idx="0">
                    <c:v>2.0303696335145176</c:v>
                  </c:pt>
                  <c:pt idx="1">
                    <c:v>0.43628607473252506</c:v>
                  </c:pt>
                  <c:pt idx="2">
                    <c:v>1.080072390064591</c:v>
                  </c:pt>
                  <c:pt idx="3">
                    <c:v>3.4328630000000016</c:v>
                  </c:pt>
                  <c:pt idx="4">
                    <c:v>2.8823439026581106</c:v>
                  </c:pt>
                </c:numCache>
              </c:numRef>
            </c:plus>
            <c:minus>
              <c:numRef>
                <c:f>'IncEx 5.1'!$N$6:$N$10</c:f>
                <c:numCache>
                  <c:formatCode>General</c:formatCode>
                  <c:ptCount val="5"/>
                  <c:pt idx="0">
                    <c:v>2.0303696335145176</c:v>
                  </c:pt>
                  <c:pt idx="1">
                    <c:v>0.43628607473252506</c:v>
                  </c:pt>
                  <c:pt idx="2">
                    <c:v>1.080072390064591</c:v>
                  </c:pt>
                  <c:pt idx="3">
                    <c:v>3.4328630000000016</c:v>
                  </c:pt>
                  <c:pt idx="4">
                    <c:v>2.8823439026581106</c:v>
                  </c:pt>
                </c:numCache>
              </c:numRef>
            </c:minus>
          </c:errBars>
          <c:xVal>
            <c:numRef>
              <c:f>'IncEx 5.1'!$L$6:$L$10</c:f>
              <c:numCache>
                <c:formatCode>General</c:formatCode>
                <c:ptCount val="5"/>
                <c:pt idx="0">
                  <c:v>0</c:v>
                </c:pt>
                <c:pt idx="1">
                  <c:v>24</c:v>
                </c:pt>
                <c:pt idx="2">
                  <c:v>72</c:v>
                </c:pt>
                <c:pt idx="3">
                  <c:v>120</c:v>
                </c:pt>
                <c:pt idx="4">
                  <c:v>168</c:v>
                </c:pt>
              </c:numCache>
            </c:numRef>
          </c:xVal>
          <c:yVal>
            <c:numRef>
              <c:f>'IncEx 5.1'!$M$6:$M$10</c:f>
              <c:numCache>
                <c:formatCode>0.0000</c:formatCode>
                <c:ptCount val="5"/>
                <c:pt idx="0">
                  <c:v>7.6142449999999995</c:v>
                </c:pt>
                <c:pt idx="1">
                  <c:v>5.7894073000000006</c:v>
                </c:pt>
                <c:pt idx="2">
                  <c:v>6.0604228000000004</c:v>
                </c:pt>
                <c:pt idx="3">
                  <c:v>15.409167</c:v>
                </c:pt>
                <c:pt idx="4">
                  <c:v>26.137939333333335</c:v>
                </c:pt>
              </c:numCache>
            </c:numRef>
          </c:yVal>
          <c:smooth val="0"/>
        </c:ser>
        <c:ser>
          <c:idx val="1"/>
          <c:order val="1"/>
          <c:tx>
            <c:v>Control</c:v>
          </c:tx>
          <c:spPr>
            <a:ln>
              <a:solidFill>
                <a:schemeClr val="tx2"/>
              </a:solidFill>
            </a:ln>
          </c:spPr>
          <c:marker>
            <c:symbol val="square"/>
            <c:size val="7"/>
            <c:spPr>
              <a:solidFill>
                <a:schemeClr val="tx2"/>
              </a:solidFill>
              <a:ln>
                <a:solidFill>
                  <a:schemeClr val="tx2"/>
                </a:solidFill>
              </a:ln>
            </c:spPr>
          </c:marker>
          <c:errBars>
            <c:errDir val="y"/>
            <c:errBarType val="both"/>
            <c:errValType val="cust"/>
            <c:noEndCap val="0"/>
            <c:plus>
              <c:numRef>
                <c:f>'IncEx 5.1'!$P$6:$P$10</c:f>
                <c:numCache>
                  <c:formatCode>General</c:formatCode>
                  <c:ptCount val="5"/>
                  <c:pt idx="0">
                    <c:v>2.0303696335145176</c:v>
                  </c:pt>
                  <c:pt idx="1">
                    <c:v>0.38149670867474111</c:v>
                  </c:pt>
                  <c:pt idx="2">
                    <c:v>0.30718343315100805</c:v>
                  </c:pt>
                  <c:pt idx="3">
                    <c:v>1.538445307273768</c:v>
                  </c:pt>
                  <c:pt idx="4">
                    <c:v>2.4814158985028101</c:v>
                  </c:pt>
                </c:numCache>
              </c:numRef>
            </c:plus>
            <c:minus>
              <c:numRef>
                <c:f>'IncEx 5.1'!$P$6:$P$10</c:f>
                <c:numCache>
                  <c:formatCode>General</c:formatCode>
                  <c:ptCount val="5"/>
                  <c:pt idx="0">
                    <c:v>2.0303696335145176</c:v>
                  </c:pt>
                  <c:pt idx="1">
                    <c:v>0.38149670867474111</c:v>
                  </c:pt>
                  <c:pt idx="2">
                    <c:v>0.30718343315100805</c:v>
                  </c:pt>
                  <c:pt idx="3">
                    <c:v>1.538445307273768</c:v>
                  </c:pt>
                  <c:pt idx="4">
                    <c:v>2.4814158985028101</c:v>
                  </c:pt>
                </c:numCache>
              </c:numRef>
            </c:minus>
          </c:errBars>
          <c:xVal>
            <c:numRef>
              <c:f>'IncEx 5.1'!$L$6:$L$10</c:f>
              <c:numCache>
                <c:formatCode>General</c:formatCode>
                <c:ptCount val="5"/>
                <c:pt idx="0">
                  <c:v>0</c:v>
                </c:pt>
                <c:pt idx="1">
                  <c:v>24</c:v>
                </c:pt>
                <c:pt idx="2">
                  <c:v>72</c:v>
                </c:pt>
                <c:pt idx="3">
                  <c:v>120</c:v>
                </c:pt>
                <c:pt idx="4">
                  <c:v>168</c:v>
                </c:pt>
              </c:numCache>
            </c:numRef>
          </c:xVal>
          <c:yVal>
            <c:numRef>
              <c:f>'IncEx 5.1'!$O$6:$O$10</c:f>
              <c:numCache>
                <c:formatCode>0.0000</c:formatCode>
                <c:ptCount val="5"/>
                <c:pt idx="0">
                  <c:v>7.6142449999999995</c:v>
                </c:pt>
                <c:pt idx="1">
                  <c:v>5.9468543999999985</c:v>
                </c:pt>
                <c:pt idx="2">
                  <c:v>5.2344707999999995</c:v>
                </c:pt>
                <c:pt idx="3">
                  <c:v>11.692383</c:v>
                </c:pt>
                <c:pt idx="4">
                  <c:v>17.895626666666658</c:v>
                </c:pt>
              </c:numCache>
            </c:numRef>
          </c:yVal>
          <c:smooth val="0"/>
        </c:ser>
        <c:dLbls>
          <c:showLegendKey val="0"/>
          <c:showVal val="0"/>
          <c:showCatName val="0"/>
          <c:showSerName val="0"/>
          <c:showPercent val="0"/>
          <c:showBubbleSize val="0"/>
        </c:dLbls>
        <c:axId val="81268096"/>
        <c:axId val="81290752"/>
      </c:scatterChart>
      <c:valAx>
        <c:axId val="81268096"/>
        <c:scaling>
          <c:orientation val="minMax"/>
          <c:max val="168"/>
          <c:min val="0"/>
        </c:scaling>
        <c:delete val="0"/>
        <c:axPos val="b"/>
        <c:title>
          <c:tx>
            <c:rich>
              <a:bodyPr/>
              <a:lstStyle/>
              <a:p>
                <a:pPr>
                  <a:defRPr/>
                </a:pPr>
                <a:r>
                  <a:rPr lang="en-US"/>
                  <a:t>Time (Hours)</a:t>
                </a:r>
              </a:p>
            </c:rich>
          </c:tx>
          <c:layout/>
          <c:overlay val="0"/>
        </c:title>
        <c:numFmt formatCode="General" sourceLinked="1"/>
        <c:majorTickMark val="out"/>
        <c:minorTickMark val="none"/>
        <c:tickLblPos val="nextTo"/>
        <c:spPr>
          <a:ln>
            <a:solidFill>
              <a:schemeClr val="tx1"/>
            </a:solidFill>
          </a:ln>
        </c:spPr>
        <c:crossAx val="81290752"/>
        <c:crosses val="autoZero"/>
        <c:crossBetween val="midCat"/>
        <c:majorUnit val="24"/>
      </c:valAx>
      <c:valAx>
        <c:axId val="81290752"/>
        <c:scaling>
          <c:orientation val="minMax"/>
        </c:scaling>
        <c:delete val="0"/>
        <c:axPos val="l"/>
        <c:title>
          <c:tx>
            <c:rich>
              <a:bodyPr rot="-5400000" vert="horz"/>
              <a:lstStyle/>
              <a:p>
                <a:pPr>
                  <a:defRPr/>
                </a:pPr>
                <a:r>
                  <a:rPr lang="en-US" dirty="0"/>
                  <a:t>Chlorophyll (ug.L</a:t>
                </a:r>
                <a:r>
                  <a:rPr lang="en-US" baseline="30000" dirty="0"/>
                  <a:t>-1</a:t>
                </a:r>
                <a:r>
                  <a:rPr lang="en-US" dirty="0"/>
                  <a:t>)</a:t>
                </a:r>
              </a:p>
            </c:rich>
          </c:tx>
          <c:layout/>
          <c:overlay val="0"/>
        </c:title>
        <c:numFmt formatCode="0.00" sourceLinked="0"/>
        <c:majorTickMark val="out"/>
        <c:minorTickMark val="none"/>
        <c:tickLblPos val="nextTo"/>
        <c:spPr>
          <a:ln>
            <a:solidFill>
              <a:schemeClr val="tx1"/>
            </a:solidFill>
          </a:ln>
        </c:spPr>
        <c:crossAx val="81268096"/>
        <c:crosses val="autoZero"/>
        <c:crossBetween val="midCat"/>
      </c:valAx>
      <c:spPr>
        <a:ln>
          <a:solidFill>
            <a:schemeClr val="tx1"/>
          </a:solidFill>
        </a:ln>
      </c:spPr>
    </c:plotArea>
    <c:plotVisOnly val="1"/>
    <c:dispBlanksAs val="gap"/>
    <c:showDLblsOverMax val="0"/>
  </c:chart>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manualLayout>
          <c:layoutTarget val="inner"/>
          <c:xMode val="edge"/>
          <c:yMode val="edge"/>
          <c:x val="0.21638155060229203"/>
          <c:y val="4.8327137546468418E-2"/>
          <c:w val="0.74375195898270208"/>
          <c:h val="0.81283786552703197"/>
        </c:manualLayout>
      </c:layout>
      <c:scatterChart>
        <c:scatterStyle val="lineMarker"/>
        <c:varyColors val="0"/>
        <c:ser>
          <c:idx val="0"/>
          <c:order val="0"/>
          <c:tx>
            <c:v>+ Fe</c:v>
          </c:tx>
          <c:spPr>
            <a:ln>
              <a:solidFill>
                <a:schemeClr val="accent2"/>
              </a:solidFill>
            </a:ln>
          </c:spPr>
          <c:marker>
            <c:symbol val="diamond"/>
            <c:size val="7"/>
            <c:spPr>
              <a:solidFill>
                <a:schemeClr val="accent2"/>
              </a:solidFill>
              <a:ln>
                <a:solidFill>
                  <a:schemeClr val="accent2"/>
                </a:solidFill>
              </a:ln>
            </c:spPr>
          </c:marker>
          <c:errBars>
            <c:errDir val="y"/>
            <c:errBarType val="both"/>
            <c:errValType val="cust"/>
            <c:noEndCap val="0"/>
            <c:plus>
              <c:numRef>
                <c:f>'IncEx 5.2'!$N$6:$N$10</c:f>
                <c:numCache>
                  <c:formatCode>General</c:formatCode>
                  <c:ptCount val="5"/>
                  <c:pt idx="0">
                    <c:v>8.4639170585608728E-2</c:v>
                  </c:pt>
                  <c:pt idx="1">
                    <c:v>0.78692867012361811</c:v>
                  </c:pt>
                  <c:pt idx="2">
                    <c:v>0.31394071135286317</c:v>
                  </c:pt>
                  <c:pt idx="3">
                    <c:v>1.0582509999999981</c:v>
                  </c:pt>
                  <c:pt idx="4">
                    <c:v>0.46101321827989605</c:v>
                  </c:pt>
                </c:numCache>
              </c:numRef>
            </c:plus>
            <c:minus>
              <c:numRef>
                <c:f>'IncEx 5.2'!$N$6:$N$10</c:f>
                <c:numCache>
                  <c:formatCode>General</c:formatCode>
                  <c:ptCount val="5"/>
                  <c:pt idx="0">
                    <c:v>8.4639170585608728E-2</c:v>
                  </c:pt>
                  <c:pt idx="1">
                    <c:v>0.78692867012361811</c:v>
                  </c:pt>
                  <c:pt idx="2">
                    <c:v>0.31394071135286317</c:v>
                  </c:pt>
                  <c:pt idx="3">
                    <c:v>1.0582509999999981</c:v>
                  </c:pt>
                  <c:pt idx="4">
                    <c:v>0.46101321827989605</c:v>
                  </c:pt>
                </c:numCache>
              </c:numRef>
            </c:minus>
          </c:errBars>
          <c:xVal>
            <c:numRef>
              <c:f>'IncEx 5.2'!$L$6:$L$10</c:f>
              <c:numCache>
                <c:formatCode>General</c:formatCode>
                <c:ptCount val="5"/>
                <c:pt idx="0">
                  <c:v>0</c:v>
                </c:pt>
                <c:pt idx="1">
                  <c:v>24</c:v>
                </c:pt>
                <c:pt idx="2">
                  <c:v>72</c:v>
                </c:pt>
                <c:pt idx="3">
                  <c:v>120</c:v>
                </c:pt>
                <c:pt idx="4">
                  <c:v>168</c:v>
                </c:pt>
              </c:numCache>
            </c:numRef>
          </c:xVal>
          <c:yVal>
            <c:numRef>
              <c:f>'IncEx 5.2'!$M$6:$M$10</c:f>
              <c:numCache>
                <c:formatCode>0.0000</c:formatCode>
                <c:ptCount val="5"/>
                <c:pt idx="0">
                  <c:v>3.0543016666666674</c:v>
                </c:pt>
                <c:pt idx="1">
                  <c:v>3.8071225000000002</c:v>
                </c:pt>
                <c:pt idx="2">
                  <c:v>5.2344707999999995</c:v>
                </c:pt>
                <c:pt idx="3">
                  <c:v>11.563327999999998</c:v>
                </c:pt>
                <c:pt idx="4">
                  <c:v>22.754461380000002</c:v>
                </c:pt>
              </c:numCache>
            </c:numRef>
          </c:yVal>
          <c:smooth val="0"/>
        </c:ser>
        <c:ser>
          <c:idx val="1"/>
          <c:order val="1"/>
          <c:tx>
            <c:v>Control</c:v>
          </c:tx>
          <c:spPr>
            <a:ln>
              <a:solidFill>
                <a:schemeClr val="tx2"/>
              </a:solidFill>
            </a:ln>
          </c:spPr>
          <c:marker>
            <c:symbol val="square"/>
            <c:size val="7"/>
            <c:spPr>
              <a:solidFill>
                <a:schemeClr val="tx2"/>
              </a:solidFill>
              <a:ln>
                <a:solidFill>
                  <a:schemeClr val="tx2"/>
                </a:solidFill>
              </a:ln>
            </c:spPr>
          </c:marker>
          <c:errBars>
            <c:errDir val="y"/>
            <c:errBarType val="both"/>
            <c:errValType val="cust"/>
            <c:noEndCap val="0"/>
            <c:plus>
              <c:numRef>
                <c:f>'IncEx 5.2'!$P$6:$P$10</c:f>
                <c:numCache>
                  <c:formatCode>General</c:formatCode>
                  <c:ptCount val="5"/>
                  <c:pt idx="0">
                    <c:v>8.4639170585608728E-2</c:v>
                  </c:pt>
                  <c:pt idx="1">
                    <c:v>0.44832451352307306</c:v>
                  </c:pt>
                  <c:pt idx="2">
                    <c:v>0.17015694976891199</c:v>
                  </c:pt>
                  <c:pt idx="3">
                    <c:v>0.99050588276530094</c:v>
                  </c:pt>
                  <c:pt idx="4">
                    <c:v>1.3628172803136411</c:v>
                  </c:pt>
                </c:numCache>
              </c:numRef>
            </c:plus>
            <c:minus>
              <c:numRef>
                <c:f>'IncEx 5.2'!$P$6:$P$10</c:f>
                <c:numCache>
                  <c:formatCode>General</c:formatCode>
                  <c:ptCount val="5"/>
                  <c:pt idx="0">
                    <c:v>8.4639170585608728E-2</c:v>
                  </c:pt>
                  <c:pt idx="1">
                    <c:v>0.44832451352307306</c:v>
                  </c:pt>
                  <c:pt idx="2">
                    <c:v>0.17015694976891199</c:v>
                  </c:pt>
                  <c:pt idx="3">
                    <c:v>0.99050588276530094</c:v>
                  </c:pt>
                  <c:pt idx="4">
                    <c:v>1.3628172803136411</c:v>
                  </c:pt>
                </c:numCache>
              </c:numRef>
            </c:minus>
          </c:errBars>
          <c:xVal>
            <c:numRef>
              <c:f>'IncEx 5.2'!$L$6:$L$10</c:f>
              <c:numCache>
                <c:formatCode>General</c:formatCode>
                <c:ptCount val="5"/>
                <c:pt idx="0">
                  <c:v>0</c:v>
                </c:pt>
                <c:pt idx="1">
                  <c:v>24</c:v>
                </c:pt>
                <c:pt idx="2">
                  <c:v>72</c:v>
                </c:pt>
                <c:pt idx="3">
                  <c:v>120</c:v>
                </c:pt>
                <c:pt idx="4">
                  <c:v>168</c:v>
                </c:pt>
              </c:numCache>
            </c:numRef>
          </c:xVal>
          <c:yVal>
            <c:numRef>
              <c:f>'IncEx 5.2'!$O$6:$O$10</c:f>
              <c:numCache>
                <c:formatCode>0.0000</c:formatCode>
                <c:ptCount val="5"/>
                <c:pt idx="0">
                  <c:v>3.0543016666666674</c:v>
                </c:pt>
                <c:pt idx="1">
                  <c:v>3.4199574999999998</c:v>
                </c:pt>
                <c:pt idx="2">
                  <c:v>5.3067416000000005</c:v>
                </c:pt>
                <c:pt idx="3">
                  <c:v>11.485895000000001</c:v>
                </c:pt>
                <c:pt idx="4">
                  <c:v>17.323310760000002</c:v>
                </c:pt>
              </c:numCache>
            </c:numRef>
          </c:yVal>
          <c:smooth val="0"/>
        </c:ser>
        <c:dLbls>
          <c:showLegendKey val="0"/>
          <c:showVal val="0"/>
          <c:showCatName val="0"/>
          <c:showSerName val="0"/>
          <c:showPercent val="0"/>
          <c:showBubbleSize val="0"/>
        </c:dLbls>
        <c:axId val="81304960"/>
        <c:axId val="81323520"/>
      </c:scatterChart>
      <c:valAx>
        <c:axId val="81304960"/>
        <c:scaling>
          <c:orientation val="minMax"/>
          <c:max val="168"/>
          <c:min val="0"/>
        </c:scaling>
        <c:delete val="0"/>
        <c:axPos val="b"/>
        <c:title>
          <c:tx>
            <c:rich>
              <a:bodyPr/>
              <a:lstStyle/>
              <a:p>
                <a:pPr>
                  <a:defRPr/>
                </a:pPr>
                <a:r>
                  <a:rPr lang="en-US"/>
                  <a:t>Time (Hours)</a:t>
                </a:r>
              </a:p>
            </c:rich>
          </c:tx>
          <c:layout/>
          <c:overlay val="0"/>
        </c:title>
        <c:numFmt formatCode="General" sourceLinked="1"/>
        <c:majorTickMark val="out"/>
        <c:minorTickMark val="none"/>
        <c:tickLblPos val="nextTo"/>
        <c:spPr>
          <a:ln>
            <a:solidFill>
              <a:schemeClr val="tx1"/>
            </a:solidFill>
          </a:ln>
        </c:spPr>
        <c:crossAx val="81323520"/>
        <c:crosses val="autoZero"/>
        <c:crossBetween val="midCat"/>
        <c:majorUnit val="24"/>
      </c:valAx>
      <c:valAx>
        <c:axId val="81323520"/>
        <c:scaling>
          <c:orientation val="minMax"/>
          <c:max val="35"/>
        </c:scaling>
        <c:delete val="0"/>
        <c:axPos val="l"/>
        <c:title>
          <c:tx>
            <c:rich>
              <a:bodyPr rot="-5400000" vert="horz"/>
              <a:lstStyle/>
              <a:p>
                <a:pPr>
                  <a:defRPr/>
                </a:pPr>
                <a:r>
                  <a:rPr lang="en-US" dirty="0"/>
                  <a:t>Chlorophyll (ug.L</a:t>
                </a:r>
                <a:r>
                  <a:rPr lang="en-US" baseline="30000" dirty="0"/>
                  <a:t>-1</a:t>
                </a:r>
                <a:r>
                  <a:rPr lang="en-US" dirty="0"/>
                  <a:t>)</a:t>
                </a:r>
              </a:p>
            </c:rich>
          </c:tx>
          <c:layout/>
          <c:overlay val="0"/>
        </c:title>
        <c:numFmt formatCode="0.00" sourceLinked="0"/>
        <c:majorTickMark val="out"/>
        <c:minorTickMark val="none"/>
        <c:tickLblPos val="nextTo"/>
        <c:spPr>
          <a:ln>
            <a:solidFill>
              <a:schemeClr val="tx1"/>
            </a:solidFill>
          </a:ln>
        </c:spPr>
        <c:crossAx val="81304960"/>
        <c:crosses val="autoZero"/>
        <c:crossBetween val="midCat"/>
      </c:valAx>
      <c:spPr>
        <a:ln>
          <a:solidFill>
            <a:schemeClr val="tx1"/>
          </a:solidFill>
        </a:ln>
      </c:spPr>
    </c:plotArea>
    <c:plotVisOnly val="1"/>
    <c:dispBlanksAs val="gap"/>
    <c:showDLblsOverMax val="0"/>
  </c:chart>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scatterChart>
        <c:scatterStyle val="lineMarker"/>
        <c:varyColors val="0"/>
        <c:ser>
          <c:idx val="0"/>
          <c:order val="0"/>
          <c:tx>
            <c:strRef>
              <c:f>Sheet1!$Y$1</c:f>
              <c:strCache>
                <c:ptCount val="1"/>
                <c:pt idx="0">
                  <c:v>Fe</c:v>
                </c:pt>
              </c:strCache>
            </c:strRef>
          </c:tx>
          <c:spPr>
            <a:ln>
              <a:solidFill>
                <a:schemeClr val="accent2"/>
              </a:solidFill>
            </a:ln>
          </c:spPr>
          <c:marker>
            <c:spPr>
              <a:solidFill>
                <a:schemeClr val="accent2"/>
              </a:solidFill>
              <a:ln>
                <a:solidFill>
                  <a:schemeClr val="accent2"/>
                </a:solidFill>
              </a:ln>
            </c:spPr>
          </c:marker>
          <c:errBars>
            <c:errDir val="y"/>
            <c:errBarType val="both"/>
            <c:errValType val="cust"/>
            <c:noEndCap val="0"/>
            <c:plus>
              <c:numRef>
                <c:f>Sheet1!$Z$2:$Z$6</c:f>
                <c:numCache>
                  <c:formatCode>General</c:formatCode>
                  <c:ptCount val="5"/>
                  <c:pt idx="0">
                    <c:v>3.52532107377845E-3</c:v>
                  </c:pt>
                  <c:pt idx="1">
                    <c:v>4.9690846685337825E-3</c:v>
                  </c:pt>
                  <c:pt idx="2">
                    <c:v>3.6790734558467806E-3</c:v>
                  </c:pt>
                  <c:pt idx="3">
                    <c:v>1.1393787474913201E-2</c:v>
                  </c:pt>
                  <c:pt idx="4">
                    <c:v>5.5438481422669609E-3</c:v>
                  </c:pt>
                </c:numCache>
              </c:numRef>
            </c:plus>
            <c:minus>
              <c:numRef>
                <c:f>Sheet1!$Z$2:$Z$6</c:f>
                <c:numCache>
                  <c:formatCode>General</c:formatCode>
                  <c:ptCount val="5"/>
                  <c:pt idx="0">
                    <c:v>3.52532107377845E-3</c:v>
                  </c:pt>
                  <c:pt idx="1">
                    <c:v>4.9690846685337825E-3</c:v>
                  </c:pt>
                  <c:pt idx="2">
                    <c:v>3.6790734558467806E-3</c:v>
                  </c:pt>
                  <c:pt idx="3">
                    <c:v>1.1393787474913201E-2</c:v>
                  </c:pt>
                  <c:pt idx="4">
                    <c:v>5.5438481422669609E-3</c:v>
                  </c:pt>
                </c:numCache>
              </c:numRef>
            </c:minus>
          </c:errBars>
          <c:xVal>
            <c:numRef>
              <c:f>Sheet1!$X$2:$X$6</c:f>
              <c:numCache>
                <c:formatCode>General</c:formatCode>
                <c:ptCount val="5"/>
                <c:pt idx="0">
                  <c:v>0</c:v>
                </c:pt>
                <c:pt idx="1">
                  <c:v>24</c:v>
                </c:pt>
                <c:pt idx="2">
                  <c:v>72</c:v>
                </c:pt>
                <c:pt idx="3">
                  <c:v>120</c:v>
                </c:pt>
                <c:pt idx="4">
                  <c:v>168</c:v>
                </c:pt>
              </c:numCache>
            </c:numRef>
          </c:xVal>
          <c:yVal>
            <c:numRef>
              <c:f>Sheet1!$Y$2:$Y$6</c:f>
              <c:numCache>
                <c:formatCode>0.000</c:formatCode>
                <c:ptCount val="5"/>
                <c:pt idx="0">
                  <c:v>0.29246388113911109</c:v>
                </c:pt>
                <c:pt idx="1">
                  <c:v>0.33192972772756113</c:v>
                </c:pt>
                <c:pt idx="2">
                  <c:v>0.46711301439884506</c:v>
                </c:pt>
                <c:pt idx="3">
                  <c:v>0.50230633398020486</c:v>
                </c:pt>
                <c:pt idx="4">
                  <c:v>0.49606500480473403</c:v>
                </c:pt>
              </c:numCache>
            </c:numRef>
          </c:yVal>
          <c:smooth val="0"/>
        </c:ser>
        <c:ser>
          <c:idx val="1"/>
          <c:order val="1"/>
          <c:tx>
            <c:strRef>
              <c:f>Sheet1!$AA$1</c:f>
              <c:strCache>
                <c:ptCount val="1"/>
                <c:pt idx="0">
                  <c:v>Con</c:v>
                </c:pt>
              </c:strCache>
            </c:strRef>
          </c:tx>
          <c:spPr>
            <a:ln>
              <a:solidFill>
                <a:schemeClr val="tx2"/>
              </a:solidFill>
            </a:ln>
          </c:spPr>
          <c:marker>
            <c:spPr>
              <a:solidFill>
                <a:schemeClr val="tx2"/>
              </a:solidFill>
              <a:ln>
                <a:solidFill>
                  <a:schemeClr val="tx2"/>
                </a:solidFill>
              </a:ln>
            </c:spPr>
          </c:marker>
          <c:errBars>
            <c:errDir val="y"/>
            <c:errBarType val="both"/>
            <c:errValType val="cust"/>
            <c:noEndCap val="0"/>
            <c:plus>
              <c:numRef>
                <c:f>Sheet1!$AB$2:$AB$6</c:f>
                <c:numCache>
                  <c:formatCode>General</c:formatCode>
                  <c:ptCount val="5"/>
                  <c:pt idx="0">
                    <c:v>3.52532107377845E-3</c:v>
                  </c:pt>
                  <c:pt idx="1">
                    <c:v>4.0473413777956215E-3</c:v>
                  </c:pt>
                  <c:pt idx="2">
                    <c:v>3.7355499704529406E-3</c:v>
                  </c:pt>
                  <c:pt idx="3">
                    <c:v>6.3187351371946099E-4</c:v>
                  </c:pt>
                  <c:pt idx="4">
                    <c:v>4.5241956899812127E-3</c:v>
                  </c:pt>
                </c:numCache>
              </c:numRef>
            </c:plus>
            <c:minus>
              <c:numRef>
                <c:f>Sheet1!$AB$2:$AB$6</c:f>
                <c:numCache>
                  <c:formatCode>General</c:formatCode>
                  <c:ptCount val="5"/>
                  <c:pt idx="0">
                    <c:v>3.52532107377845E-3</c:v>
                  </c:pt>
                  <c:pt idx="1">
                    <c:v>4.0473413777956215E-3</c:v>
                  </c:pt>
                  <c:pt idx="2">
                    <c:v>3.7355499704529406E-3</c:v>
                  </c:pt>
                  <c:pt idx="3">
                    <c:v>6.3187351371946099E-4</c:v>
                  </c:pt>
                  <c:pt idx="4">
                    <c:v>4.5241956899812127E-3</c:v>
                  </c:pt>
                </c:numCache>
              </c:numRef>
            </c:minus>
          </c:errBars>
          <c:xVal>
            <c:numRef>
              <c:f>Sheet1!$X$2:$X$6</c:f>
              <c:numCache>
                <c:formatCode>General</c:formatCode>
                <c:ptCount val="5"/>
                <c:pt idx="0">
                  <c:v>0</c:v>
                </c:pt>
                <c:pt idx="1">
                  <c:v>24</c:v>
                </c:pt>
                <c:pt idx="2">
                  <c:v>72</c:v>
                </c:pt>
                <c:pt idx="3">
                  <c:v>120</c:v>
                </c:pt>
                <c:pt idx="4">
                  <c:v>168</c:v>
                </c:pt>
              </c:numCache>
            </c:numRef>
          </c:xVal>
          <c:yVal>
            <c:numRef>
              <c:f>Sheet1!$AA$2:$AA$6</c:f>
              <c:numCache>
                <c:formatCode>0.000</c:formatCode>
                <c:ptCount val="5"/>
                <c:pt idx="0">
                  <c:v>0.29246388113911109</c:v>
                </c:pt>
                <c:pt idx="1">
                  <c:v>0.32850598573612805</c:v>
                </c:pt>
                <c:pt idx="2">
                  <c:v>0.46449576582102003</c:v>
                </c:pt>
                <c:pt idx="3">
                  <c:v>0.50069405928575905</c:v>
                </c:pt>
                <c:pt idx="4">
                  <c:v>0.46104477588115406</c:v>
                </c:pt>
              </c:numCache>
            </c:numRef>
          </c:yVal>
          <c:smooth val="0"/>
        </c:ser>
        <c:dLbls>
          <c:showLegendKey val="0"/>
          <c:showVal val="0"/>
          <c:showCatName val="0"/>
          <c:showSerName val="0"/>
          <c:showPercent val="0"/>
          <c:showBubbleSize val="0"/>
        </c:dLbls>
        <c:axId val="84834944"/>
        <c:axId val="84845312"/>
      </c:scatterChart>
      <c:valAx>
        <c:axId val="84834944"/>
        <c:scaling>
          <c:orientation val="minMax"/>
          <c:max val="168"/>
        </c:scaling>
        <c:delete val="0"/>
        <c:axPos val="b"/>
        <c:title>
          <c:tx>
            <c:rich>
              <a:bodyPr/>
              <a:lstStyle/>
              <a:p>
                <a:pPr>
                  <a:defRPr/>
                </a:pPr>
                <a:r>
                  <a:rPr lang="en-US"/>
                  <a:t>Time (Hours)</a:t>
                </a:r>
              </a:p>
            </c:rich>
          </c:tx>
          <c:layout/>
          <c:overlay val="0"/>
        </c:title>
        <c:numFmt formatCode="General" sourceLinked="1"/>
        <c:majorTickMark val="out"/>
        <c:minorTickMark val="none"/>
        <c:tickLblPos val="nextTo"/>
        <c:spPr>
          <a:ln>
            <a:solidFill>
              <a:schemeClr val="tx1"/>
            </a:solidFill>
          </a:ln>
        </c:spPr>
        <c:crossAx val="84845312"/>
        <c:crosses val="autoZero"/>
        <c:crossBetween val="midCat"/>
        <c:majorUnit val="24"/>
      </c:valAx>
      <c:valAx>
        <c:axId val="84845312"/>
        <c:scaling>
          <c:orientation val="minMax"/>
          <c:max val="0.60000000000000009"/>
          <c:min val="0.1"/>
        </c:scaling>
        <c:delete val="0"/>
        <c:axPos val="l"/>
        <c:title>
          <c:tx>
            <c:rich>
              <a:bodyPr rot="-5400000" vert="horz"/>
              <a:lstStyle/>
              <a:p>
                <a:pPr>
                  <a:defRPr/>
                </a:pPr>
                <a:r>
                  <a:rPr lang="en-US"/>
                  <a:t>F</a:t>
                </a:r>
                <a:r>
                  <a:rPr lang="en-US" baseline="-25000"/>
                  <a:t>v</a:t>
                </a:r>
                <a:r>
                  <a:rPr lang="en-US"/>
                  <a:t>/F</a:t>
                </a:r>
                <a:r>
                  <a:rPr lang="en-US" baseline="-25000"/>
                  <a:t>m</a:t>
                </a:r>
              </a:p>
            </c:rich>
          </c:tx>
          <c:layout/>
          <c:overlay val="0"/>
        </c:title>
        <c:numFmt formatCode="0.0" sourceLinked="0"/>
        <c:majorTickMark val="out"/>
        <c:minorTickMark val="none"/>
        <c:tickLblPos val="nextTo"/>
        <c:spPr>
          <a:ln>
            <a:solidFill>
              <a:schemeClr val="tx1"/>
            </a:solidFill>
          </a:ln>
        </c:spPr>
        <c:crossAx val="84834944"/>
        <c:crosses val="autoZero"/>
        <c:crossBetween val="midCat"/>
      </c:valAx>
      <c:spPr>
        <a:ln>
          <a:solidFill>
            <a:schemeClr val="tx1"/>
          </a:solidFill>
        </a:ln>
      </c:spPr>
    </c:plotArea>
    <c:legend>
      <c:legendPos val="r"/>
      <c:layout>
        <c:manualLayout>
          <c:xMode val="edge"/>
          <c:yMode val="edge"/>
          <c:x val="0.84880952380952412"/>
          <c:y val="3.4040833333333298E-2"/>
          <c:w val="0.12095238095238101"/>
          <c:h val="0.14169611111111102"/>
        </c:manualLayout>
      </c:layout>
      <c:overlay val="0"/>
      <c:spPr>
        <a:ln>
          <a:solidFill>
            <a:schemeClr val="tx1"/>
          </a:solidFill>
        </a:ln>
      </c:spPr>
    </c:legend>
    <c:plotVisOnly val="1"/>
    <c:dispBlanksAs val="gap"/>
    <c:showDLblsOverMax val="0"/>
  </c:chart>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manualLayout>
          <c:layoutTarget val="inner"/>
          <c:xMode val="edge"/>
          <c:yMode val="edge"/>
          <c:x val="0.17408055402164299"/>
          <c:y val="4.8327191664029809E-2"/>
          <c:w val="0.78367147429310324"/>
          <c:h val="0.81283786552703197"/>
        </c:manualLayout>
      </c:layout>
      <c:scatterChart>
        <c:scatterStyle val="lineMarker"/>
        <c:varyColors val="0"/>
        <c:ser>
          <c:idx val="0"/>
          <c:order val="0"/>
          <c:tx>
            <c:v>+ Fe</c:v>
          </c:tx>
          <c:spPr>
            <a:ln>
              <a:solidFill>
                <a:schemeClr val="accent2"/>
              </a:solidFill>
            </a:ln>
          </c:spPr>
          <c:marker>
            <c:spPr>
              <a:solidFill>
                <a:schemeClr val="accent2"/>
              </a:solidFill>
              <a:ln>
                <a:solidFill>
                  <a:schemeClr val="accent2"/>
                </a:solidFill>
              </a:ln>
            </c:spPr>
          </c:marker>
          <c:errBars>
            <c:errDir val="y"/>
            <c:errBarType val="both"/>
            <c:errValType val="cust"/>
            <c:noEndCap val="0"/>
            <c:plus>
              <c:numRef>
                <c:f>'IncEx 5.3'!$N$6:$N$10</c:f>
                <c:numCache>
                  <c:formatCode>General</c:formatCode>
                  <c:ptCount val="5"/>
                  <c:pt idx="0">
                    <c:v>5.3729881112220504E-2</c:v>
                  </c:pt>
                  <c:pt idx="1">
                    <c:v>9.5674939699693498E-2</c:v>
                  </c:pt>
                  <c:pt idx="2">
                    <c:v>0.2683102799582231</c:v>
                  </c:pt>
                  <c:pt idx="3">
                    <c:v>4.6614665999999962</c:v>
                  </c:pt>
                  <c:pt idx="4">
                    <c:v>1.5194667152739776</c:v>
                  </c:pt>
                </c:numCache>
              </c:numRef>
            </c:plus>
            <c:minus>
              <c:numRef>
                <c:f>'IncEx 5.3'!$N$6:$N$10</c:f>
                <c:numCache>
                  <c:formatCode>General</c:formatCode>
                  <c:ptCount val="5"/>
                  <c:pt idx="0">
                    <c:v>5.3729881112220504E-2</c:v>
                  </c:pt>
                  <c:pt idx="1">
                    <c:v>9.5674939699693498E-2</c:v>
                  </c:pt>
                  <c:pt idx="2">
                    <c:v>0.2683102799582231</c:v>
                  </c:pt>
                  <c:pt idx="3">
                    <c:v>4.6614665999999962</c:v>
                  </c:pt>
                  <c:pt idx="4">
                    <c:v>1.5194667152739776</c:v>
                  </c:pt>
                </c:numCache>
              </c:numRef>
            </c:minus>
          </c:errBars>
          <c:xVal>
            <c:numRef>
              <c:f>'IncEx 5.3'!$L$6:$L$10</c:f>
              <c:numCache>
                <c:formatCode>General</c:formatCode>
                <c:ptCount val="5"/>
                <c:pt idx="0">
                  <c:v>0</c:v>
                </c:pt>
                <c:pt idx="1">
                  <c:v>24</c:v>
                </c:pt>
                <c:pt idx="2">
                  <c:v>72</c:v>
                </c:pt>
                <c:pt idx="3">
                  <c:v>120</c:v>
                </c:pt>
                <c:pt idx="4">
                  <c:v>168</c:v>
                </c:pt>
              </c:numCache>
            </c:numRef>
          </c:xVal>
          <c:yVal>
            <c:numRef>
              <c:f>'IncEx 5.3'!$M$6:$M$10</c:f>
              <c:numCache>
                <c:formatCode>0.0000</c:formatCode>
                <c:ptCount val="5"/>
                <c:pt idx="0">
                  <c:v>5.5622704999999986</c:v>
                </c:pt>
                <c:pt idx="1">
                  <c:v>5.3119037999999996</c:v>
                </c:pt>
                <c:pt idx="2">
                  <c:v>10.2366426</c:v>
                </c:pt>
                <c:pt idx="3">
                  <c:v>24.716613599999999</c:v>
                </c:pt>
                <c:pt idx="4">
                  <c:v>21.399383879999998</c:v>
                </c:pt>
              </c:numCache>
            </c:numRef>
          </c:yVal>
          <c:smooth val="0"/>
        </c:ser>
        <c:ser>
          <c:idx val="1"/>
          <c:order val="1"/>
          <c:tx>
            <c:v>Control</c:v>
          </c:tx>
          <c:spPr>
            <a:ln>
              <a:solidFill>
                <a:schemeClr val="tx2"/>
              </a:solidFill>
            </a:ln>
          </c:spPr>
          <c:marker>
            <c:spPr>
              <a:solidFill>
                <a:schemeClr val="tx2"/>
              </a:solidFill>
              <a:ln>
                <a:solidFill>
                  <a:schemeClr val="tx2"/>
                </a:solidFill>
              </a:ln>
            </c:spPr>
          </c:marker>
          <c:errBars>
            <c:errDir val="y"/>
            <c:errBarType val="both"/>
            <c:errValType val="cust"/>
            <c:noEndCap val="0"/>
            <c:plus>
              <c:numRef>
                <c:f>'IncEx 5.3'!$P$6:$P$10</c:f>
                <c:numCache>
                  <c:formatCode>General</c:formatCode>
                  <c:ptCount val="5"/>
                  <c:pt idx="0">
                    <c:v>5.3729881112220504E-2</c:v>
                  </c:pt>
                  <c:pt idx="1">
                    <c:v>0.20092831530822103</c:v>
                  </c:pt>
                  <c:pt idx="2">
                    <c:v>0.17676295458862404</c:v>
                  </c:pt>
                  <c:pt idx="3">
                    <c:v>1.9242100499999952</c:v>
                  </c:pt>
                  <c:pt idx="4">
                    <c:v>0.59938043888686288</c:v>
                  </c:pt>
                </c:numCache>
              </c:numRef>
            </c:plus>
            <c:minus>
              <c:numRef>
                <c:f>'IncEx 5.3'!$P$6:$P$10</c:f>
                <c:numCache>
                  <c:formatCode>General</c:formatCode>
                  <c:ptCount val="5"/>
                  <c:pt idx="0">
                    <c:v>5.3729881112220504E-2</c:v>
                  </c:pt>
                  <c:pt idx="1">
                    <c:v>0.20092831530822103</c:v>
                  </c:pt>
                  <c:pt idx="2">
                    <c:v>0.17676295458862404</c:v>
                  </c:pt>
                  <c:pt idx="3">
                    <c:v>1.9242100499999952</c:v>
                  </c:pt>
                  <c:pt idx="4">
                    <c:v>0.59938043888686288</c:v>
                  </c:pt>
                </c:numCache>
              </c:numRef>
            </c:minus>
          </c:errBars>
          <c:xVal>
            <c:numRef>
              <c:f>'IncEx 5.3'!$L$6:$L$10</c:f>
              <c:numCache>
                <c:formatCode>General</c:formatCode>
                <c:ptCount val="5"/>
                <c:pt idx="0">
                  <c:v>0</c:v>
                </c:pt>
                <c:pt idx="1">
                  <c:v>24</c:v>
                </c:pt>
                <c:pt idx="2">
                  <c:v>72</c:v>
                </c:pt>
                <c:pt idx="3">
                  <c:v>120</c:v>
                </c:pt>
                <c:pt idx="4">
                  <c:v>168</c:v>
                </c:pt>
              </c:numCache>
            </c:numRef>
          </c:xVal>
          <c:yVal>
            <c:numRef>
              <c:f>'IncEx 5.3'!$O$6:$O$10</c:f>
              <c:numCache>
                <c:formatCode>0.0000</c:formatCode>
                <c:ptCount val="5"/>
                <c:pt idx="0">
                  <c:v>5.5622704999999986</c:v>
                </c:pt>
                <c:pt idx="1">
                  <c:v>5.4719320000000007</c:v>
                </c:pt>
                <c:pt idx="2">
                  <c:v>8.9306060000000009</c:v>
                </c:pt>
                <c:pt idx="3">
                  <c:v>18.401952450000003</c:v>
                </c:pt>
                <c:pt idx="4">
                  <c:v>13.781525339999998</c:v>
                </c:pt>
              </c:numCache>
            </c:numRef>
          </c:yVal>
          <c:smooth val="0"/>
        </c:ser>
        <c:dLbls>
          <c:showLegendKey val="0"/>
          <c:showVal val="0"/>
          <c:showCatName val="0"/>
          <c:showSerName val="0"/>
          <c:showPercent val="0"/>
          <c:showBubbleSize val="0"/>
        </c:dLbls>
        <c:axId val="84876288"/>
        <c:axId val="84878464"/>
      </c:scatterChart>
      <c:valAx>
        <c:axId val="84876288"/>
        <c:scaling>
          <c:orientation val="minMax"/>
          <c:max val="168"/>
          <c:min val="0"/>
        </c:scaling>
        <c:delete val="0"/>
        <c:axPos val="b"/>
        <c:title>
          <c:tx>
            <c:rich>
              <a:bodyPr/>
              <a:lstStyle/>
              <a:p>
                <a:pPr>
                  <a:defRPr/>
                </a:pPr>
                <a:r>
                  <a:rPr lang="en-US"/>
                  <a:t>Time (Hours)</a:t>
                </a:r>
              </a:p>
            </c:rich>
          </c:tx>
          <c:layout/>
          <c:overlay val="0"/>
        </c:title>
        <c:numFmt formatCode="General" sourceLinked="1"/>
        <c:majorTickMark val="out"/>
        <c:minorTickMark val="none"/>
        <c:tickLblPos val="nextTo"/>
        <c:spPr>
          <a:ln>
            <a:solidFill>
              <a:schemeClr val="tx1"/>
            </a:solidFill>
          </a:ln>
        </c:spPr>
        <c:crossAx val="84878464"/>
        <c:crosses val="autoZero"/>
        <c:crossBetween val="midCat"/>
        <c:majorUnit val="24"/>
      </c:valAx>
      <c:valAx>
        <c:axId val="84878464"/>
        <c:scaling>
          <c:orientation val="minMax"/>
        </c:scaling>
        <c:delete val="0"/>
        <c:axPos val="l"/>
        <c:title>
          <c:tx>
            <c:rich>
              <a:bodyPr rot="-5400000" vert="horz"/>
              <a:lstStyle/>
              <a:p>
                <a:pPr>
                  <a:defRPr/>
                </a:pPr>
                <a:r>
                  <a:rPr lang="en-US" dirty="0"/>
                  <a:t>Chlorophyll (ug.L</a:t>
                </a:r>
                <a:r>
                  <a:rPr lang="en-US" baseline="30000" dirty="0"/>
                  <a:t>-1</a:t>
                </a:r>
                <a:r>
                  <a:rPr lang="en-US" dirty="0"/>
                  <a:t>)</a:t>
                </a:r>
              </a:p>
            </c:rich>
          </c:tx>
          <c:layout>
            <c:manualLayout>
              <c:xMode val="edge"/>
              <c:yMode val="edge"/>
              <c:x val="1.1747153165302802E-2"/>
              <c:y val="0.30125931687937302"/>
            </c:manualLayout>
          </c:layout>
          <c:overlay val="0"/>
        </c:title>
        <c:numFmt formatCode="0.00" sourceLinked="0"/>
        <c:majorTickMark val="out"/>
        <c:minorTickMark val="none"/>
        <c:tickLblPos val="nextTo"/>
        <c:spPr>
          <a:ln>
            <a:solidFill>
              <a:schemeClr val="tx1"/>
            </a:solidFill>
          </a:ln>
        </c:spPr>
        <c:crossAx val="84876288"/>
        <c:crosses val="autoZero"/>
        <c:crossBetween val="midCat"/>
      </c:valAx>
      <c:spPr>
        <a:ln>
          <a:solidFill>
            <a:schemeClr val="tx1"/>
          </a:solidFill>
        </a:ln>
      </c:spPr>
    </c:plotArea>
    <c:plotVisOnly val="1"/>
    <c:dispBlanksAs val="gap"/>
    <c:showDLblsOverMax val="0"/>
  </c:chart>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3670479310907202"/>
          <c:y val="4.5861111111111109E-2"/>
          <c:w val="0.69077264318624698"/>
          <c:h val="0.78358277777777785"/>
        </c:manualLayout>
      </c:layout>
      <c:scatterChart>
        <c:scatterStyle val="lineMarker"/>
        <c:varyColors val="0"/>
        <c:ser>
          <c:idx val="0"/>
          <c:order val="0"/>
          <c:tx>
            <c:strRef>
              <c:f>Sheet1!$Y$1</c:f>
              <c:strCache>
                <c:ptCount val="1"/>
                <c:pt idx="0">
                  <c:v>Fe</c:v>
                </c:pt>
              </c:strCache>
            </c:strRef>
          </c:tx>
          <c:spPr>
            <a:ln>
              <a:solidFill>
                <a:schemeClr val="accent2"/>
              </a:solidFill>
            </a:ln>
          </c:spPr>
          <c:marker>
            <c:spPr>
              <a:solidFill>
                <a:schemeClr val="accent2"/>
              </a:solidFill>
              <a:ln>
                <a:solidFill>
                  <a:schemeClr val="accent2"/>
                </a:solidFill>
              </a:ln>
            </c:spPr>
          </c:marker>
          <c:errBars>
            <c:errDir val="y"/>
            <c:errBarType val="both"/>
            <c:errValType val="cust"/>
            <c:noEndCap val="0"/>
            <c:plus>
              <c:numRef>
                <c:f>Sheet1!$Z$2:$Z$6</c:f>
                <c:numCache>
                  <c:formatCode>General</c:formatCode>
                  <c:ptCount val="5"/>
                  <c:pt idx="0">
                    <c:v>1.7841264048384907E-3</c:v>
                  </c:pt>
                  <c:pt idx="1">
                    <c:v>3.5127705288491109E-3</c:v>
                  </c:pt>
                  <c:pt idx="2">
                    <c:v>4.0910794047286101E-3</c:v>
                  </c:pt>
                  <c:pt idx="3">
                    <c:v>1.6659645796314707E-3</c:v>
                  </c:pt>
                  <c:pt idx="4">
                    <c:v>5.4237075606312019E-3</c:v>
                  </c:pt>
                </c:numCache>
              </c:numRef>
            </c:plus>
            <c:minus>
              <c:numRef>
                <c:f>Sheet1!$Z$2:$Z$6</c:f>
                <c:numCache>
                  <c:formatCode>General</c:formatCode>
                  <c:ptCount val="5"/>
                  <c:pt idx="0">
                    <c:v>1.7841264048384907E-3</c:v>
                  </c:pt>
                  <c:pt idx="1">
                    <c:v>3.5127705288491109E-3</c:v>
                  </c:pt>
                  <c:pt idx="2">
                    <c:v>4.0910794047286101E-3</c:v>
                  </c:pt>
                  <c:pt idx="3">
                    <c:v>1.6659645796314707E-3</c:v>
                  </c:pt>
                  <c:pt idx="4">
                    <c:v>5.4237075606312019E-3</c:v>
                  </c:pt>
                </c:numCache>
              </c:numRef>
            </c:minus>
          </c:errBars>
          <c:xVal>
            <c:numRef>
              <c:f>Sheet1!$X$2:$X$6</c:f>
              <c:numCache>
                <c:formatCode>General</c:formatCode>
                <c:ptCount val="5"/>
                <c:pt idx="0">
                  <c:v>0</c:v>
                </c:pt>
                <c:pt idx="1">
                  <c:v>24</c:v>
                </c:pt>
                <c:pt idx="2">
                  <c:v>72</c:v>
                </c:pt>
                <c:pt idx="3">
                  <c:v>120</c:v>
                </c:pt>
                <c:pt idx="4">
                  <c:v>168</c:v>
                </c:pt>
              </c:numCache>
            </c:numRef>
          </c:xVal>
          <c:yVal>
            <c:numRef>
              <c:f>Sheet1!$Y$2:$Y$6</c:f>
              <c:numCache>
                <c:formatCode>0.000</c:formatCode>
                <c:ptCount val="5"/>
                <c:pt idx="0">
                  <c:v>0.20751633440554204</c:v>
                </c:pt>
                <c:pt idx="1">
                  <c:v>0.30013122814504201</c:v>
                </c:pt>
                <c:pt idx="2">
                  <c:v>0.45008220981270108</c:v>
                </c:pt>
                <c:pt idx="3">
                  <c:v>0.51725595321548412</c:v>
                </c:pt>
                <c:pt idx="4">
                  <c:v>0.459934007653994</c:v>
                </c:pt>
              </c:numCache>
            </c:numRef>
          </c:yVal>
          <c:smooth val="0"/>
        </c:ser>
        <c:ser>
          <c:idx val="1"/>
          <c:order val="1"/>
          <c:tx>
            <c:strRef>
              <c:f>Sheet1!$AA$1</c:f>
              <c:strCache>
                <c:ptCount val="1"/>
                <c:pt idx="0">
                  <c:v>Con</c:v>
                </c:pt>
              </c:strCache>
            </c:strRef>
          </c:tx>
          <c:spPr>
            <a:ln>
              <a:solidFill>
                <a:schemeClr val="tx2"/>
              </a:solidFill>
            </a:ln>
          </c:spPr>
          <c:marker>
            <c:spPr>
              <a:solidFill>
                <a:schemeClr val="tx2"/>
              </a:solidFill>
              <a:ln>
                <a:solidFill>
                  <a:schemeClr val="tx2"/>
                </a:solidFill>
              </a:ln>
            </c:spPr>
          </c:marker>
          <c:errBars>
            <c:errDir val="y"/>
            <c:errBarType val="both"/>
            <c:errValType val="cust"/>
            <c:noEndCap val="0"/>
            <c:plus>
              <c:numRef>
                <c:f>Sheet1!$AB$2:$AB$6</c:f>
                <c:numCache>
                  <c:formatCode>General</c:formatCode>
                  <c:ptCount val="5"/>
                  <c:pt idx="0">
                    <c:v>1.7841264048384907E-3</c:v>
                  </c:pt>
                  <c:pt idx="1">
                    <c:v>1.8555232367238805E-3</c:v>
                  </c:pt>
                  <c:pt idx="2">
                    <c:v>9.8851657299664844E-3</c:v>
                  </c:pt>
                  <c:pt idx="3">
                    <c:v>1.5701699220124606E-2</c:v>
                  </c:pt>
                  <c:pt idx="4">
                    <c:v>1.4183655591724404E-2</c:v>
                  </c:pt>
                </c:numCache>
              </c:numRef>
            </c:plus>
            <c:minus>
              <c:numRef>
                <c:f>Sheet1!$AB$2:$AB$6</c:f>
                <c:numCache>
                  <c:formatCode>General</c:formatCode>
                  <c:ptCount val="5"/>
                  <c:pt idx="0">
                    <c:v>1.7841264048384907E-3</c:v>
                  </c:pt>
                  <c:pt idx="1">
                    <c:v>1.8555232367238805E-3</c:v>
                  </c:pt>
                  <c:pt idx="2">
                    <c:v>9.8851657299664844E-3</c:v>
                  </c:pt>
                  <c:pt idx="3">
                    <c:v>1.5701699220124606E-2</c:v>
                  </c:pt>
                  <c:pt idx="4">
                    <c:v>1.4183655591724404E-2</c:v>
                  </c:pt>
                </c:numCache>
              </c:numRef>
            </c:minus>
          </c:errBars>
          <c:xVal>
            <c:numRef>
              <c:f>Sheet1!$X$2:$X$6</c:f>
              <c:numCache>
                <c:formatCode>General</c:formatCode>
                <c:ptCount val="5"/>
                <c:pt idx="0">
                  <c:v>0</c:v>
                </c:pt>
                <c:pt idx="1">
                  <c:v>24</c:v>
                </c:pt>
                <c:pt idx="2">
                  <c:v>72</c:v>
                </c:pt>
                <c:pt idx="3">
                  <c:v>120</c:v>
                </c:pt>
                <c:pt idx="4">
                  <c:v>168</c:v>
                </c:pt>
              </c:numCache>
            </c:numRef>
          </c:xVal>
          <c:yVal>
            <c:numRef>
              <c:f>Sheet1!$AA$2:$AA$6</c:f>
              <c:numCache>
                <c:formatCode>0.000</c:formatCode>
                <c:ptCount val="5"/>
                <c:pt idx="0">
                  <c:v>0.20751633440554204</c:v>
                </c:pt>
                <c:pt idx="1">
                  <c:v>0.29324991138524009</c:v>
                </c:pt>
                <c:pt idx="2">
                  <c:v>0.40152636696168609</c:v>
                </c:pt>
                <c:pt idx="3">
                  <c:v>0.39274618822602803</c:v>
                </c:pt>
                <c:pt idx="4">
                  <c:v>0.31805486745781314</c:v>
                </c:pt>
              </c:numCache>
            </c:numRef>
          </c:yVal>
          <c:smooth val="0"/>
        </c:ser>
        <c:dLbls>
          <c:showLegendKey val="0"/>
          <c:showVal val="0"/>
          <c:showCatName val="0"/>
          <c:showSerName val="0"/>
          <c:showPercent val="0"/>
          <c:showBubbleSize val="0"/>
        </c:dLbls>
        <c:axId val="84920576"/>
        <c:axId val="84922752"/>
      </c:scatterChart>
      <c:valAx>
        <c:axId val="84920576"/>
        <c:scaling>
          <c:orientation val="minMax"/>
          <c:max val="168"/>
          <c:min val="0"/>
        </c:scaling>
        <c:delete val="0"/>
        <c:axPos val="b"/>
        <c:title>
          <c:tx>
            <c:rich>
              <a:bodyPr/>
              <a:lstStyle/>
              <a:p>
                <a:pPr>
                  <a:defRPr/>
                </a:pPr>
                <a:r>
                  <a:rPr lang="en-US"/>
                  <a:t>Time (Hours)</a:t>
                </a:r>
              </a:p>
            </c:rich>
          </c:tx>
          <c:layout/>
          <c:overlay val="0"/>
        </c:title>
        <c:numFmt formatCode="General" sourceLinked="1"/>
        <c:majorTickMark val="out"/>
        <c:minorTickMark val="none"/>
        <c:tickLblPos val="nextTo"/>
        <c:spPr>
          <a:ln>
            <a:solidFill>
              <a:schemeClr val="tx1"/>
            </a:solidFill>
          </a:ln>
        </c:spPr>
        <c:crossAx val="84922752"/>
        <c:crosses val="autoZero"/>
        <c:crossBetween val="midCat"/>
        <c:majorUnit val="24"/>
      </c:valAx>
      <c:valAx>
        <c:axId val="84922752"/>
        <c:scaling>
          <c:orientation val="minMax"/>
          <c:max val="0.60000000000000009"/>
          <c:min val="0.1"/>
        </c:scaling>
        <c:delete val="0"/>
        <c:axPos val="l"/>
        <c:title>
          <c:tx>
            <c:rich>
              <a:bodyPr rot="-5400000" vert="horz"/>
              <a:lstStyle/>
              <a:p>
                <a:pPr>
                  <a:defRPr/>
                </a:pPr>
                <a:r>
                  <a:rPr lang="en-US"/>
                  <a:t>F</a:t>
                </a:r>
                <a:r>
                  <a:rPr lang="en-US" baseline="-25000"/>
                  <a:t>v</a:t>
                </a:r>
                <a:r>
                  <a:rPr lang="en-US"/>
                  <a:t>/F</a:t>
                </a:r>
                <a:r>
                  <a:rPr lang="en-US" baseline="-25000"/>
                  <a:t>m</a:t>
                </a:r>
              </a:p>
            </c:rich>
          </c:tx>
          <c:layout/>
          <c:overlay val="0"/>
        </c:title>
        <c:numFmt formatCode="0.0" sourceLinked="0"/>
        <c:majorTickMark val="out"/>
        <c:minorTickMark val="none"/>
        <c:tickLblPos val="nextTo"/>
        <c:spPr>
          <a:ln>
            <a:solidFill>
              <a:schemeClr val="tx1"/>
            </a:solidFill>
          </a:ln>
        </c:spPr>
        <c:crossAx val="84920576"/>
        <c:crosses val="autoZero"/>
        <c:crossBetween val="midCat"/>
      </c:valAx>
      <c:spPr>
        <a:ln>
          <a:solidFill>
            <a:schemeClr val="tx1"/>
          </a:solidFill>
        </a:ln>
      </c:spPr>
    </c:plotArea>
    <c:legend>
      <c:legendPos val="r"/>
      <c:layout>
        <c:manualLayout>
          <c:xMode val="edge"/>
          <c:yMode val="edge"/>
          <c:x val="0.84832610998271984"/>
          <c:y val="4.1096388888888911E-2"/>
          <c:w val="0.12552321932464597"/>
          <c:h val="0.14169611111111102"/>
        </c:manualLayout>
      </c:layout>
      <c:overlay val="0"/>
      <c:spPr>
        <a:ln>
          <a:solidFill>
            <a:schemeClr val="tx1"/>
          </a:solidFill>
        </a:ln>
      </c:spPr>
    </c:legend>
    <c:plotVisOnly val="1"/>
    <c:dispBlanksAs val="gap"/>
    <c:showDLblsOverMax val="0"/>
  </c:chart>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1847869640224901"/>
          <c:y val="0.15049051779898701"/>
          <c:w val="0.82179836393372496"/>
          <c:h val="0.79806923030057997"/>
        </c:manualLayout>
      </c:layout>
      <c:scatterChart>
        <c:scatterStyle val="lineMarker"/>
        <c:varyColors val="0"/>
        <c:ser>
          <c:idx val="0"/>
          <c:order val="0"/>
          <c:xVal>
            <c:numRef>
              <c:f>Sheet1!$X$6:$X$17</c:f>
              <c:numCache>
                <c:formatCode>0.000</c:formatCode>
                <c:ptCount val="12"/>
                <c:pt idx="0">
                  <c:v>0.13617170528602501</c:v>
                </c:pt>
                <c:pt idx="1">
                  <c:v>0.170114500362056</c:v>
                </c:pt>
                <c:pt idx="2">
                  <c:v>0.19726873642288201</c:v>
                </c:pt>
                <c:pt idx="3">
                  <c:v>0.183691618392469</c:v>
                </c:pt>
                <c:pt idx="4">
                  <c:v>0.28552000362056501</c:v>
                </c:pt>
                <c:pt idx="5">
                  <c:v>0.48012536205648099</c:v>
                </c:pt>
                <c:pt idx="6">
                  <c:v>0.55027380521361302</c:v>
                </c:pt>
                <c:pt idx="7">
                  <c:v>0.60458227733526404</c:v>
                </c:pt>
              </c:numCache>
            </c:numRef>
          </c:xVal>
          <c:yVal>
            <c:numRef>
              <c:f>Sheet1!$Y$6:$Y$17</c:f>
              <c:numCache>
                <c:formatCode>0</c:formatCode>
                <c:ptCount val="12"/>
                <c:pt idx="0">
                  <c:v>10</c:v>
                </c:pt>
                <c:pt idx="1">
                  <c:v>20</c:v>
                </c:pt>
                <c:pt idx="2">
                  <c:v>30</c:v>
                </c:pt>
                <c:pt idx="3">
                  <c:v>50</c:v>
                </c:pt>
                <c:pt idx="4">
                  <c:v>70</c:v>
                </c:pt>
                <c:pt idx="5">
                  <c:v>100</c:v>
                </c:pt>
                <c:pt idx="6">
                  <c:v>120</c:v>
                </c:pt>
                <c:pt idx="7">
                  <c:v>150</c:v>
                </c:pt>
              </c:numCache>
            </c:numRef>
          </c:yVal>
          <c:smooth val="0"/>
        </c:ser>
        <c:dLbls>
          <c:showLegendKey val="0"/>
          <c:showVal val="0"/>
          <c:showCatName val="0"/>
          <c:showSerName val="0"/>
          <c:showPercent val="0"/>
          <c:showBubbleSize val="0"/>
        </c:dLbls>
        <c:axId val="86419328"/>
        <c:axId val="86420864"/>
      </c:scatterChart>
      <c:valAx>
        <c:axId val="86419328"/>
        <c:scaling>
          <c:orientation val="minMax"/>
          <c:max val="1.5"/>
        </c:scaling>
        <c:delete val="0"/>
        <c:axPos val="t"/>
        <c:numFmt formatCode="0.000" sourceLinked="1"/>
        <c:majorTickMark val="out"/>
        <c:minorTickMark val="none"/>
        <c:tickLblPos val="nextTo"/>
        <c:crossAx val="86420864"/>
        <c:crosses val="autoZero"/>
        <c:crossBetween val="midCat"/>
        <c:majorUnit val="0.25"/>
      </c:valAx>
      <c:valAx>
        <c:axId val="86420864"/>
        <c:scaling>
          <c:orientation val="maxMin"/>
        </c:scaling>
        <c:delete val="0"/>
        <c:axPos val="l"/>
        <c:majorGridlines/>
        <c:numFmt formatCode="0" sourceLinked="1"/>
        <c:majorTickMark val="out"/>
        <c:minorTickMark val="none"/>
        <c:tickLblPos val="nextTo"/>
        <c:crossAx val="86419328"/>
        <c:crosses val="autoZero"/>
        <c:crossBetween val="midCat"/>
      </c:valAx>
    </c:plotArea>
    <c:plotVisOnly val="1"/>
    <c:dispBlanksAs val="gap"/>
    <c:showDLblsOverMax val="0"/>
  </c:chart>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21667552205796"/>
          <c:y val="0.15049051779898701"/>
          <c:w val="0.82179836393372496"/>
          <c:h val="0.79806923030058097"/>
        </c:manualLayout>
      </c:layout>
      <c:scatterChart>
        <c:scatterStyle val="lineMarker"/>
        <c:varyColors val="0"/>
        <c:ser>
          <c:idx val="0"/>
          <c:order val="0"/>
          <c:xVal>
            <c:numRef>
              <c:f>'Sheet 1'!$X$6:$X$17</c:f>
              <c:numCache>
                <c:formatCode>0.000</c:formatCode>
                <c:ptCount val="12"/>
                <c:pt idx="0">
                  <c:v>0.16446756986713801</c:v>
                </c:pt>
                <c:pt idx="1">
                  <c:v>0.18192071906974699</c:v>
                </c:pt>
                <c:pt idx="2">
                  <c:v>0.18410236272007299</c:v>
                </c:pt>
                <c:pt idx="3">
                  <c:v>0.19282893732137801</c:v>
                </c:pt>
                <c:pt idx="4">
                  <c:v>0.25173331588018399</c:v>
                </c:pt>
                <c:pt idx="5">
                  <c:v>0.26700482143246701</c:v>
                </c:pt>
                <c:pt idx="6">
                  <c:v>0.29100290158605502</c:v>
                </c:pt>
                <c:pt idx="7">
                  <c:v>0.29754783253703299</c:v>
                </c:pt>
                <c:pt idx="8">
                  <c:v>0.26700482143246701</c:v>
                </c:pt>
              </c:numCache>
            </c:numRef>
          </c:xVal>
          <c:yVal>
            <c:numRef>
              <c:f>'Sheet 1'!$Y$6:$Y$17</c:f>
              <c:numCache>
                <c:formatCode>0</c:formatCode>
                <c:ptCount val="12"/>
                <c:pt idx="0">
                  <c:v>10</c:v>
                </c:pt>
                <c:pt idx="1">
                  <c:v>20</c:v>
                </c:pt>
                <c:pt idx="2">
                  <c:v>30</c:v>
                </c:pt>
                <c:pt idx="3">
                  <c:v>50</c:v>
                </c:pt>
                <c:pt idx="4">
                  <c:v>70</c:v>
                </c:pt>
                <c:pt idx="5">
                  <c:v>100</c:v>
                </c:pt>
                <c:pt idx="6">
                  <c:v>120</c:v>
                </c:pt>
                <c:pt idx="7">
                  <c:v>150</c:v>
                </c:pt>
              </c:numCache>
            </c:numRef>
          </c:yVal>
          <c:smooth val="0"/>
        </c:ser>
        <c:dLbls>
          <c:showLegendKey val="0"/>
          <c:showVal val="0"/>
          <c:showCatName val="0"/>
          <c:showSerName val="0"/>
          <c:showPercent val="0"/>
          <c:showBubbleSize val="0"/>
        </c:dLbls>
        <c:axId val="86432384"/>
        <c:axId val="86581632"/>
      </c:scatterChart>
      <c:valAx>
        <c:axId val="86432384"/>
        <c:scaling>
          <c:orientation val="minMax"/>
          <c:max val="1.5"/>
        </c:scaling>
        <c:delete val="0"/>
        <c:axPos val="t"/>
        <c:numFmt formatCode="0.000" sourceLinked="1"/>
        <c:majorTickMark val="out"/>
        <c:minorTickMark val="none"/>
        <c:tickLblPos val="nextTo"/>
        <c:crossAx val="86581632"/>
        <c:crosses val="autoZero"/>
        <c:crossBetween val="midCat"/>
        <c:majorUnit val="0.25"/>
      </c:valAx>
      <c:valAx>
        <c:axId val="86581632"/>
        <c:scaling>
          <c:orientation val="maxMin"/>
        </c:scaling>
        <c:delete val="0"/>
        <c:axPos val="l"/>
        <c:majorGridlines/>
        <c:numFmt formatCode="0" sourceLinked="1"/>
        <c:majorTickMark val="out"/>
        <c:minorTickMark val="none"/>
        <c:tickLblPos val="nextTo"/>
        <c:crossAx val="86432384"/>
        <c:crosses val="autoZero"/>
        <c:crossBetween val="midCat"/>
      </c:valAx>
    </c:plotArea>
    <c:plotVisOnly val="1"/>
    <c:dispBlanksAs val="gap"/>
    <c:showDLblsOverMax val="0"/>
  </c:chart>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scatterChart>
        <c:scatterStyle val="lineMarker"/>
        <c:varyColors val="0"/>
        <c:ser>
          <c:idx val="0"/>
          <c:order val="0"/>
          <c:xVal>
            <c:numRef>
              <c:f>(Sheet1!$X$6:$X$7,Sheet1!$X$9:$X$10,Sheet1!$X$12:$X$13,Sheet1!$X$14,Sheet1!$X$15,Sheet1!$X$16,Sheet1!$X$17,Sheet1!$X$18,Sheet1!$X$19)</c:f>
              <c:numCache>
                <c:formatCode>0.000</c:formatCode>
                <c:ptCount val="12"/>
                <c:pt idx="0">
                  <c:v>0.17708244680851062</c:v>
                </c:pt>
                <c:pt idx="1">
                  <c:v>0.17708244680851062</c:v>
                </c:pt>
                <c:pt idx="2">
                  <c:v>0.16644414893617024</c:v>
                </c:pt>
                <c:pt idx="3">
                  <c:v>0.17176329787234046</c:v>
                </c:pt>
                <c:pt idx="4">
                  <c:v>0.19303989361702131</c:v>
                </c:pt>
                <c:pt idx="5">
                  <c:v>0.31006117021276597</c:v>
                </c:pt>
                <c:pt idx="6">
                  <c:v>0.2887845744680852</c:v>
                </c:pt>
                <c:pt idx="7">
                  <c:v>0.31006117021276597</c:v>
                </c:pt>
                <c:pt idx="8">
                  <c:v>0.33931648936170228</c:v>
                </c:pt>
                <c:pt idx="9">
                  <c:v>0.33931648936170228</c:v>
                </c:pt>
                <c:pt idx="10">
                  <c:v>0.38186968085106393</c:v>
                </c:pt>
                <c:pt idx="11">
                  <c:v>0.3446356382978723</c:v>
                </c:pt>
              </c:numCache>
            </c:numRef>
          </c:xVal>
          <c:yVal>
            <c:numRef>
              <c:f>(Sheet1!$Y$6:$Y$7,Sheet1!$Y$9:$Y$10,Sheet1!$Y$12:$Y$13,Sheet1!$Y$14,Sheet1!$Y$15,Sheet1!$Y$16,Sheet1!$Y$17,Sheet1!$Y$18,Sheet1!$Y$19)</c:f>
              <c:numCache>
                <c:formatCode>0</c:formatCode>
                <c:ptCount val="12"/>
                <c:pt idx="0">
                  <c:v>10</c:v>
                </c:pt>
                <c:pt idx="1">
                  <c:v>20</c:v>
                </c:pt>
                <c:pt idx="2">
                  <c:v>50</c:v>
                </c:pt>
                <c:pt idx="3">
                  <c:v>60</c:v>
                </c:pt>
                <c:pt idx="4">
                  <c:v>100</c:v>
                </c:pt>
                <c:pt idx="5">
                  <c:v>200</c:v>
                </c:pt>
                <c:pt idx="6">
                  <c:v>280</c:v>
                </c:pt>
                <c:pt idx="7">
                  <c:v>300</c:v>
                </c:pt>
                <c:pt idx="8">
                  <c:v>400</c:v>
                </c:pt>
                <c:pt idx="9">
                  <c:v>500</c:v>
                </c:pt>
                <c:pt idx="10">
                  <c:v>600</c:v>
                </c:pt>
                <c:pt idx="11">
                  <c:v>700</c:v>
                </c:pt>
              </c:numCache>
            </c:numRef>
          </c:yVal>
          <c:smooth val="0"/>
        </c:ser>
        <c:dLbls>
          <c:showLegendKey val="0"/>
          <c:showVal val="0"/>
          <c:showCatName val="0"/>
          <c:showSerName val="0"/>
          <c:showPercent val="0"/>
          <c:showBubbleSize val="0"/>
        </c:dLbls>
        <c:axId val="108948096"/>
        <c:axId val="108950272"/>
      </c:scatterChart>
      <c:valAx>
        <c:axId val="108948096"/>
        <c:scaling>
          <c:orientation val="minMax"/>
          <c:max val="0.9"/>
          <c:min val="0.1"/>
        </c:scaling>
        <c:delete val="0"/>
        <c:axPos val="t"/>
        <c:title>
          <c:tx>
            <c:rich>
              <a:bodyPr/>
              <a:lstStyle/>
              <a:p>
                <a:pPr>
                  <a:defRPr/>
                </a:pPr>
                <a:r>
                  <a:rPr lang="en-US"/>
                  <a:t>dFe</a:t>
                </a:r>
                <a:r>
                  <a:rPr lang="en-US" baseline="0"/>
                  <a:t> [nM]</a:t>
                </a:r>
                <a:endParaRPr lang="en-US"/>
              </a:p>
            </c:rich>
          </c:tx>
          <c:layout/>
          <c:overlay val="0"/>
        </c:title>
        <c:numFmt formatCode="0.000" sourceLinked="1"/>
        <c:majorTickMark val="out"/>
        <c:minorTickMark val="none"/>
        <c:tickLblPos val="nextTo"/>
        <c:crossAx val="108950272"/>
        <c:crosses val="autoZero"/>
        <c:crossBetween val="midCat"/>
      </c:valAx>
      <c:valAx>
        <c:axId val="108950272"/>
        <c:scaling>
          <c:orientation val="maxMin"/>
        </c:scaling>
        <c:delete val="0"/>
        <c:axPos val="l"/>
        <c:majorGridlines/>
        <c:title>
          <c:tx>
            <c:rich>
              <a:bodyPr rot="-5400000" vert="horz"/>
              <a:lstStyle/>
              <a:p>
                <a:pPr>
                  <a:defRPr/>
                </a:pPr>
                <a:r>
                  <a:rPr lang="en-US"/>
                  <a:t>Depth</a:t>
                </a:r>
                <a:r>
                  <a:rPr lang="en-US" baseline="0"/>
                  <a:t> [m]</a:t>
                </a:r>
                <a:endParaRPr lang="en-US"/>
              </a:p>
            </c:rich>
          </c:tx>
          <c:layout/>
          <c:overlay val="0"/>
        </c:title>
        <c:numFmt formatCode="0" sourceLinked="1"/>
        <c:majorTickMark val="out"/>
        <c:minorTickMark val="none"/>
        <c:tickLblPos val="nextTo"/>
        <c:crossAx val="108948096"/>
        <c:crosses val="autoZero"/>
        <c:crossBetween val="midCat"/>
      </c:valAx>
    </c:plotArea>
    <c:plotVisOnly val="1"/>
    <c:dispBlanksAs val="gap"/>
    <c:showDLblsOverMax val="0"/>
  </c:chart>
  <c:externalData r:id="rId1">
    <c:autoUpdate val="0"/>
  </c:externalData>
</c:chartSpace>
</file>

<file path=ppt/drawings/_rels/vmlDrawing1.vml.rels><?xml version="1.0" encoding="UTF-8" standalone="yes"?>
<Relationships xmlns="http://schemas.openxmlformats.org/package/2006/relationships"><Relationship Id="rId3" Type="http://schemas.openxmlformats.org/officeDocument/2006/relationships/image" Target="../media/image327.emf"/><Relationship Id="rId2" Type="http://schemas.openxmlformats.org/officeDocument/2006/relationships/image" Target="../media/image326.emf"/><Relationship Id="rId1" Type="http://schemas.openxmlformats.org/officeDocument/2006/relationships/image" Target="../media/image325.e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329.emf"/><Relationship Id="rId1" Type="http://schemas.openxmlformats.org/officeDocument/2006/relationships/image" Target="../media/image328.e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331.emf"/><Relationship Id="rId1" Type="http://schemas.openxmlformats.org/officeDocument/2006/relationships/image" Target="../media/image330.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2"/>
            <a:ext cx="3037212" cy="461491"/>
          </a:xfrm>
          <a:prstGeom prst="rect">
            <a:avLst/>
          </a:prstGeom>
        </p:spPr>
        <p:txBody>
          <a:bodyPr vert="horz" lIns="90443" tIns="45222" rIns="90443" bIns="45222" rtlCol="0"/>
          <a:lstStyle>
            <a:lvl1pPr algn="l">
              <a:defRPr sz="1200"/>
            </a:lvl1pPr>
          </a:lstStyle>
          <a:p>
            <a:pPr>
              <a:defRPr/>
            </a:pPr>
            <a:endParaRPr lang="en-US"/>
          </a:p>
        </p:txBody>
      </p:sp>
      <p:sp>
        <p:nvSpPr>
          <p:cNvPr id="3" name="Date Placeholder 2"/>
          <p:cNvSpPr>
            <a:spLocks noGrp="1"/>
          </p:cNvSpPr>
          <p:nvPr>
            <p:ph type="dt" idx="1"/>
          </p:nvPr>
        </p:nvSpPr>
        <p:spPr>
          <a:xfrm>
            <a:off x="3971619" y="2"/>
            <a:ext cx="3037212" cy="461491"/>
          </a:xfrm>
          <a:prstGeom prst="rect">
            <a:avLst/>
          </a:prstGeom>
        </p:spPr>
        <p:txBody>
          <a:bodyPr vert="horz" lIns="90443" tIns="45222" rIns="90443" bIns="45222" rtlCol="0"/>
          <a:lstStyle>
            <a:lvl1pPr algn="r">
              <a:defRPr sz="1200"/>
            </a:lvl1pPr>
          </a:lstStyle>
          <a:p>
            <a:pPr>
              <a:defRPr/>
            </a:pPr>
            <a:fld id="{84599B88-8CD2-4DFA-8188-643A4C881D17}" type="datetimeFigureOut">
              <a:rPr lang="en-US"/>
              <a:pPr>
                <a:defRPr/>
              </a:pPr>
              <a:t>2/8/2012</a:t>
            </a:fld>
            <a:endParaRPr lang="en-US"/>
          </a:p>
        </p:txBody>
      </p:sp>
      <p:sp>
        <p:nvSpPr>
          <p:cNvPr id="4" name="Slide Image Placeholder 3"/>
          <p:cNvSpPr>
            <a:spLocks noGrp="1" noRot="1" noChangeAspect="1"/>
          </p:cNvSpPr>
          <p:nvPr>
            <p:ph type="sldImg" idx="2"/>
          </p:nvPr>
        </p:nvSpPr>
        <p:spPr>
          <a:xfrm>
            <a:off x="1196975" y="693738"/>
            <a:ext cx="4616450" cy="3462337"/>
          </a:xfrm>
          <a:prstGeom prst="rect">
            <a:avLst/>
          </a:prstGeom>
          <a:noFill/>
          <a:ln w="12700">
            <a:solidFill>
              <a:prstClr val="black"/>
            </a:solidFill>
          </a:ln>
        </p:spPr>
        <p:txBody>
          <a:bodyPr vert="horz" lIns="90443" tIns="45222" rIns="90443" bIns="45222" rtlCol="0" anchor="ctr"/>
          <a:lstStyle/>
          <a:p>
            <a:pPr lvl="0"/>
            <a:endParaRPr lang="en-US" noProof="0" smtClean="0"/>
          </a:p>
        </p:txBody>
      </p:sp>
      <p:sp>
        <p:nvSpPr>
          <p:cNvPr id="5" name="Notes Placeholder 4"/>
          <p:cNvSpPr>
            <a:spLocks noGrp="1"/>
          </p:cNvSpPr>
          <p:nvPr>
            <p:ph type="body" sz="quarter" idx="3"/>
          </p:nvPr>
        </p:nvSpPr>
        <p:spPr>
          <a:xfrm>
            <a:off x="700412" y="4386510"/>
            <a:ext cx="5609576" cy="4156547"/>
          </a:xfrm>
          <a:prstGeom prst="rect">
            <a:avLst/>
          </a:prstGeom>
        </p:spPr>
        <p:txBody>
          <a:bodyPr vert="horz" lIns="90443" tIns="45222" rIns="90443" bIns="45222"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773022"/>
            <a:ext cx="3037212" cy="461491"/>
          </a:xfrm>
          <a:prstGeom prst="rect">
            <a:avLst/>
          </a:prstGeom>
        </p:spPr>
        <p:txBody>
          <a:bodyPr vert="horz" lIns="90443" tIns="45222" rIns="90443" bIns="45222" rtlCol="0" anchor="b"/>
          <a:lstStyle>
            <a:lvl1pPr algn="l">
              <a:defRPr sz="1200"/>
            </a:lvl1pPr>
          </a:lstStyle>
          <a:p>
            <a:pPr>
              <a:defRPr/>
            </a:pPr>
            <a:endParaRPr lang="en-US"/>
          </a:p>
        </p:txBody>
      </p:sp>
      <p:sp>
        <p:nvSpPr>
          <p:cNvPr id="7" name="Slide Number Placeholder 6"/>
          <p:cNvSpPr>
            <a:spLocks noGrp="1"/>
          </p:cNvSpPr>
          <p:nvPr>
            <p:ph type="sldNum" sz="quarter" idx="5"/>
          </p:nvPr>
        </p:nvSpPr>
        <p:spPr>
          <a:xfrm>
            <a:off x="3971619" y="8773022"/>
            <a:ext cx="3037212" cy="461491"/>
          </a:xfrm>
          <a:prstGeom prst="rect">
            <a:avLst/>
          </a:prstGeom>
        </p:spPr>
        <p:txBody>
          <a:bodyPr vert="horz" lIns="90443" tIns="45222" rIns="90443" bIns="45222" rtlCol="0" anchor="b"/>
          <a:lstStyle>
            <a:lvl1pPr algn="r">
              <a:defRPr sz="1200"/>
            </a:lvl1pPr>
          </a:lstStyle>
          <a:p>
            <a:pPr>
              <a:defRPr/>
            </a:pPr>
            <a:fld id="{8B1D8013-EE32-4886-8E2E-C2B480FDF413}" type="slidenum">
              <a:rPr lang="en-US"/>
              <a:pPr>
                <a:defRPr/>
              </a:pPr>
              <a:t>‹#›</a:t>
            </a:fld>
            <a:endParaRPr lang="en-US"/>
          </a:p>
        </p:txBody>
      </p:sp>
    </p:spTree>
    <p:extLst>
      <p:ext uri="{BB962C8B-B14F-4D97-AF65-F5344CB8AC3E}">
        <p14:creationId xmlns:p14="http://schemas.microsoft.com/office/powerpoint/2010/main" val="258519423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B1D8013-EE32-4886-8E2E-C2B480FDF413}" type="slidenum">
              <a:rPr lang="en-US" smtClean="0"/>
              <a:pPr>
                <a:defRPr/>
              </a:pPr>
              <a:t>2</a:t>
            </a:fld>
            <a:endParaRPr lang="en-US"/>
          </a:p>
        </p:txBody>
      </p:sp>
    </p:spTree>
    <p:extLst>
      <p:ext uri="{BB962C8B-B14F-4D97-AF65-F5344CB8AC3E}">
        <p14:creationId xmlns:p14="http://schemas.microsoft.com/office/powerpoint/2010/main" val="24735827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B1D8013-EE32-4886-8E2E-C2B480FDF413}" type="slidenum">
              <a:rPr lang="en-US" smtClean="0"/>
              <a:pPr>
                <a:defRPr/>
              </a:pPr>
              <a:t>34</a:t>
            </a:fld>
            <a:endParaRPr lang="en-US"/>
          </a:p>
        </p:txBody>
      </p:sp>
    </p:spTree>
    <p:extLst>
      <p:ext uri="{BB962C8B-B14F-4D97-AF65-F5344CB8AC3E}">
        <p14:creationId xmlns:p14="http://schemas.microsoft.com/office/powerpoint/2010/main" val="24762705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B1D8013-EE32-4886-8E2E-C2B480FDF413}" type="slidenum">
              <a:rPr lang="en-US" smtClean="0"/>
              <a:pPr>
                <a:defRPr/>
              </a:pPr>
              <a:t>41</a:t>
            </a:fld>
            <a:endParaRPr lang="en-US"/>
          </a:p>
        </p:txBody>
      </p:sp>
    </p:spTree>
    <p:extLst>
      <p:ext uri="{BB962C8B-B14F-4D97-AF65-F5344CB8AC3E}">
        <p14:creationId xmlns:p14="http://schemas.microsoft.com/office/powerpoint/2010/main" val="24762705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B1D8013-EE32-4886-8E2E-C2B480FDF413}" type="slidenum">
              <a:rPr lang="en-US" smtClean="0"/>
              <a:pPr>
                <a:defRPr/>
              </a:pPr>
              <a:t>42</a:t>
            </a:fld>
            <a:endParaRPr lang="en-US"/>
          </a:p>
        </p:txBody>
      </p:sp>
    </p:spTree>
    <p:extLst>
      <p:ext uri="{BB962C8B-B14F-4D97-AF65-F5344CB8AC3E}">
        <p14:creationId xmlns:p14="http://schemas.microsoft.com/office/powerpoint/2010/main" val="41565800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B1D8013-EE32-4886-8E2E-C2B480FDF413}" type="slidenum">
              <a:rPr lang="en-US" smtClean="0"/>
              <a:pPr>
                <a:defRPr/>
              </a:pPr>
              <a:t>46</a:t>
            </a:fld>
            <a:endParaRPr lang="en-US"/>
          </a:p>
        </p:txBody>
      </p:sp>
    </p:spTree>
    <p:extLst>
      <p:ext uri="{BB962C8B-B14F-4D97-AF65-F5344CB8AC3E}">
        <p14:creationId xmlns:p14="http://schemas.microsoft.com/office/powerpoint/2010/main" val="24762705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B1D8013-EE32-4886-8E2E-C2B480FDF413}" type="slidenum">
              <a:rPr lang="en-US" smtClean="0"/>
              <a:pPr>
                <a:defRPr/>
              </a:pPr>
              <a:t>52</a:t>
            </a:fld>
            <a:endParaRPr lang="en-US"/>
          </a:p>
        </p:txBody>
      </p:sp>
    </p:spTree>
    <p:extLst>
      <p:ext uri="{BB962C8B-B14F-4D97-AF65-F5344CB8AC3E}">
        <p14:creationId xmlns:p14="http://schemas.microsoft.com/office/powerpoint/2010/main" val="24762705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B1D8013-EE32-4886-8E2E-C2B480FDF413}" type="slidenum">
              <a:rPr lang="en-US" smtClean="0"/>
              <a:pPr>
                <a:defRPr/>
              </a:pPr>
              <a:t>66</a:t>
            </a:fld>
            <a:endParaRPr lang="en-US"/>
          </a:p>
        </p:txBody>
      </p:sp>
    </p:spTree>
    <p:extLst>
      <p:ext uri="{BB962C8B-B14F-4D97-AF65-F5344CB8AC3E}">
        <p14:creationId xmlns:p14="http://schemas.microsoft.com/office/powerpoint/2010/main" val="4004250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B1D8013-EE32-4886-8E2E-C2B480FDF413}" type="slidenum">
              <a:rPr lang="en-US" smtClean="0"/>
              <a:pPr>
                <a:defRPr/>
              </a:pPr>
              <a:t>68</a:t>
            </a:fld>
            <a:endParaRPr lang="en-US"/>
          </a:p>
        </p:txBody>
      </p:sp>
    </p:spTree>
    <p:extLst>
      <p:ext uri="{BB962C8B-B14F-4D97-AF65-F5344CB8AC3E}">
        <p14:creationId xmlns:p14="http://schemas.microsoft.com/office/powerpoint/2010/main" val="25305249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B1D8013-EE32-4886-8E2E-C2B480FDF413}" type="slidenum">
              <a:rPr lang="en-US" smtClean="0"/>
              <a:pPr>
                <a:defRPr/>
              </a:pPr>
              <a:t>71</a:t>
            </a:fld>
            <a:endParaRPr lang="en-US"/>
          </a:p>
        </p:txBody>
      </p:sp>
    </p:spTree>
    <p:extLst>
      <p:ext uri="{BB962C8B-B14F-4D97-AF65-F5344CB8AC3E}">
        <p14:creationId xmlns:p14="http://schemas.microsoft.com/office/powerpoint/2010/main" val="247627057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B1D8013-EE32-4886-8E2E-C2B480FDF413}" type="slidenum">
              <a:rPr lang="en-US" smtClean="0"/>
              <a:pPr>
                <a:defRPr/>
              </a:pPr>
              <a:t>72</a:t>
            </a:fld>
            <a:endParaRPr lang="en-US"/>
          </a:p>
        </p:txBody>
      </p:sp>
    </p:spTree>
    <p:extLst>
      <p:ext uri="{BB962C8B-B14F-4D97-AF65-F5344CB8AC3E}">
        <p14:creationId xmlns:p14="http://schemas.microsoft.com/office/powerpoint/2010/main" val="252260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B1D8013-EE32-4886-8E2E-C2B480FDF413}" type="slidenum">
              <a:rPr lang="en-US" smtClean="0"/>
              <a:pPr>
                <a:defRPr/>
              </a:pPr>
              <a:t>75</a:t>
            </a:fld>
            <a:endParaRPr lang="en-US"/>
          </a:p>
        </p:txBody>
      </p:sp>
    </p:spTree>
    <p:extLst>
      <p:ext uri="{BB962C8B-B14F-4D97-AF65-F5344CB8AC3E}">
        <p14:creationId xmlns:p14="http://schemas.microsoft.com/office/powerpoint/2010/main" val="24762705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B1D8013-EE32-4886-8E2E-C2B480FDF413}" type="slidenum">
              <a:rPr lang="en-US" smtClean="0"/>
              <a:pPr>
                <a:defRPr/>
              </a:pPr>
              <a:t>3</a:t>
            </a:fld>
            <a:endParaRPr lang="en-US"/>
          </a:p>
        </p:txBody>
      </p:sp>
    </p:spTree>
    <p:extLst>
      <p:ext uri="{BB962C8B-B14F-4D97-AF65-F5344CB8AC3E}">
        <p14:creationId xmlns:p14="http://schemas.microsoft.com/office/powerpoint/2010/main" val="247358275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B1D8013-EE32-4886-8E2E-C2B480FDF413}" type="slidenum">
              <a:rPr lang="en-US" smtClean="0"/>
              <a:pPr>
                <a:defRPr/>
              </a:pPr>
              <a:t>76</a:t>
            </a:fld>
            <a:endParaRPr lang="en-US"/>
          </a:p>
        </p:txBody>
      </p:sp>
    </p:spTree>
    <p:extLst>
      <p:ext uri="{BB962C8B-B14F-4D97-AF65-F5344CB8AC3E}">
        <p14:creationId xmlns:p14="http://schemas.microsoft.com/office/powerpoint/2010/main" val="252260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B1D8013-EE32-4886-8E2E-C2B480FDF413}" type="slidenum">
              <a:rPr lang="en-US" smtClean="0"/>
              <a:pPr>
                <a:defRPr/>
              </a:pPr>
              <a:t>85</a:t>
            </a:fld>
            <a:endParaRPr lang="en-US"/>
          </a:p>
        </p:txBody>
      </p:sp>
    </p:spTree>
    <p:extLst>
      <p:ext uri="{BB962C8B-B14F-4D97-AF65-F5344CB8AC3E}">
        <p14:creationId xmlns:p14="http://schemas.microsoft.com/office/powerpoint/2010/main" val="357087673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Dear Laurie,</a:t>
            </a:r>
          </a:p>
          <a:p>
            <a:endParaRPr lang="en-US" dirty="0" smtClean="0"/>
          </a:p>
          <a:p>
            <a:r>
              <a:rPr lang="en-US" dirty="0" smtClean="0"/>
              <a:t>Just</a:t>
            </a:r>
            <a:r>
              <a:rPr lang="en-US" baseline="0" dirty="0" smtClean="0"/>
              <a:t> wanted to send along a note of thanks for making your Ross Sea tidal model available.  We are using it in real-time to </a:t>
            </a:r>
            <a:r>
              <a:rPr lang="en-US" baseline="0" dirty="0" err="1" smtClean="0"/>
              <a:t>detide</a:t>
            </a:r>
            <a:r>
              <a:rPr lang="en-US" baseline="0" dirty="0" smtClean="0"/>
              <a:t> the underway ADCP data in order to estimate the </a:t>
            </a:r>
            <a:r>
              <a:rPr lang="en-US" baseline="0" dirty="0" err="1" smtClean="0"/>
              <a:t>subtidal</a:t>
            </a:r>
            <a:r>
              <a:rPr lang="en-US" baseline="0" dirty="0" smtClean="0"/>
              <a:t> flow.  The attached figure shows some recent results from a survey of Ross Bank, with the central crossing point of all the tracks located on the crest.  Note that the line running SE-NW has been occupied twice, once when the tide was running north, and the other when the tide was running south (middle panel; two tracks indicated by black arrows).  Close examination of the predicted </a:t>
            </a:r>
            <a:r>
              <a:rPr lang="en-US" baseline="0" dirty="0" err="1" smtClean="0"/>
              <a:t>subtidal</a:t>
            </a:r>
            <a:r>
              <a:rPr lang="en-US" baseline="0" dirty="0" smtClean="0"/>
              <a:t> flow (right panel) shows a consistent depiction of the residual current, which is to the north SE of the crest and to the south NW of the crest.  The direction of the around-bank flow is qualitatively consistent with expectation from the </a:t>
            </a:r>
            <a:r>
              <a:rPr lang="en-US" baseline="0" dirty="0" err="1" smtClean="0"/>
              <a:t>Dinniman</a:t>
            </a:r>
            <a:r>
              <a:rPr lang="en-US" baseline="0" dirty="0" smtClean="0"/>
              <a:t> et al. ROMS model results, and we will certainly make detailed comparisons in due course.  In any case, we thought you might enjoy hearing about our initial findings.  Once again, thanks for providing this great resource!</a:t>
            </a:r>
          </a:p>
          <a:p>
            <a:endParaRPr lang="en-US" baseline="0" dirty="0" smtClean="0"/>
          </a:p>
          <a:p>
            <a:r>
              <a:rPr lang="en-US" baseline="0" dirty="0" smtClean="0"/>
              <a:t>Best Wishes,</a:t>
            </a:r>
          </a:p>
          <a:p>
            <a:endParaRPr lang="en-US" baseline="0" dirty="0" smtClean="0"/>
          </a:p>
          <a:p>
            <a:r>
              <a:rPr lang="en-US" baseline="0" dirty="0" smtClean="0"/>
              <a:t>Dennis McGillicuddy</a:t>
            </a:r>
          </a:p>
          <a:p>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pPr>
              <a:defRPr/>
            </a:pPr>
            <a:fld id="{8B1D8013-EE32-4886-8E2E-C2B480FDF413}" type="slidenum">
              <a:rPr lang="en-US" smtClean="0"/>
              <a:pPr>
                <a:defRPr/>
              </a:pPr>
              <a:t>92</a:t>
            </a:fld>
            <a:endParaRPr lang="en-US"/>
          </a:p>
        </p:txBody>
      </p:sp>
    </p:spTree>
    <p:extLst>
      <p:ext uri="{BB962C8B-B14F-4D97-AF65-F5344CB8AC3E}">
        <p14:creationId xmlns:p14="http://schemas.microsoft.com/office/powerpoint/2010/main" val="246981260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B1D8013-EE32-4886-8E2E-C2B480FDF413}" type="slidenum">
              <a:rPr lang="en-US" smtClean="0"/>
              <a:pPr>
                <a:defRPr/>
              </a:pPr>
              <a:t>93</a:t>
            </a:fld>
            <a:endParaRPr lang="en-US"/>
          </a:p>
        </p:txBody>
      </p:sp>
    </p:spTree>
    <p:extLst>
      <p:ext uri="{BB962C8B-B14F-4D97-AF65-F5344CB8AC3E}">
        <p14:creationId xmlns:p14="http://schemas.microsoft.com/office/powerpoint/2010/main" val="161474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B1D8013-EE32-4886-8E2E-C2B480FDF413}" type="slidenum">
              <a:rPr lang="en-US" smtClean="0"/>
              <a:pPr>
                <a:defRPr/>
              </a:pPr>
              <a:t>97</a:t>
            </a:fld>
            <a:endParaRPr lang="en-US"/>
          </a:p>
        </p:txBody>
      </p:sp>
    </p:spTree>
    <p:extLst>
      <p:ext uri="{BB962C8B-B14F-4D97-AF65-F5344CB8AC3E}">
        <p14:creationId xmlns:p14="http://schemas.microsoft.com/office/powerpoint/2010/main" val="40042508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B1D8013-EE32-4886-8E2E-C2B480FDF413}" type="slidenum">
              <a:rPr lang="en-US" smtClean="0"/>
              <a:pPr>
                <a:defRPr/>
              </a:pPr>
              <a:t>98</a:t>
            </a:fld>
            <a:endParaRPr lang="en-US"/>
          </a:p>
        </p:txBody>
      </p:sp>
    </p:spTree>
    <p:extLst>
      <p:ext uri="{BB962C8B-B14F-4D97-AF65-F5344CB8AC3E}">
        <p14:creationId xmlns:p14="http://schemas.microsoft.com/office/powerpoint/2010/main" val="40042508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B1D8013-EE32-4886-8E2E-C2B480FDF413}" type="slidenum">
              <a:rPr lang="en-US" smtClean="0"/>
              <a:pPr>
                <a:defRPr/>
              </a:pPr>
              <a:t>101</a:t>
            </a:fld>
            <a:endParaRPr lang="en-US"/>
          </a:p>
        </p:txBody>
      </p:sp>
    </p:spTree>
    <p:extLst>
      <p:ext uri="{BB962C8B-B14F-4D97-AF65-F5344CB8AC3E}">
        <p14:creationId xmlns:p14="http://schemas.microsoft.com/office/powerpoint/2010/main" val="161474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B1D8013-EE32-4886-8E2E-C2B480FDF413}" type="slidenum">
              <a:rPr lang="en-US" smtClean="0"/>
              <a:pPr>
                <a:defRPr/>
              </a:pPr>
              <a:t>102</a:t>
            </a:fld>
            <a:endParaRPr lang="en-US"/>
          </a:p>
        </p:txBody>
      </p:sp>
    </p:spTree>
    <p:extLst>
      <p:ext uri="{BB962C8B-B14F-4D97-AF65-F5344CB8AC3E}">
        <p14:creationId xmlns:p14="http://schemas.microsoft.com/office/powerpoint/2010/main" val="40042508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B1D8013-EE32-4886-8E2E-C2B480FDF413}" type="slidenum">
              <a:rPr lang="en-US" smtClean="0"/>
              <a:pPr>
                <a:defRPr/>
              </a:pPr>
              <a:t>103</a:t>
            </a:fld>
            <a:endParaRPr lang="en-US"/>
          </a:p>
        </p:txBody>
      </p:sp>
    </p:spTree>
    <p:extLst>
      <p:ext uri="{BB962C8B-B14F-4D97-AF65-F5344CB8AC3E}">
        <p14:creationId xmlns:p14="http://schemas.microsoft.com/office/powerpoint/2010/main" val="40042508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B1D8013-EE32-4886-8E2E-C2B480FDF413}" type="slidenum">
              <a:rPr lang="en-US" smtClean="0"/>
              <a:pPr>
                <a:defRPr/>
              </a:pPr>
              <a:t>104</a:t>
            </a:fld>
            <a:endParaRPr lang="en-US"/>
          </a:p>
        </p:txBody>
      </p:sp>
    </p:spTree>
    <p:extLst>
      <p:ext uri="{BB962C8B-B14F-4D97-AF65-F5344CB8AC3E}">
        <p14:creationId xmlns:p14="http://schemas.microsoft.com/office/powerpoint/2010/main" val="4004250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B1D8013-EE32-4886-8E2E-C2B480FDF413}" type="slidenum">
              <a:rPr lang="en-US" smtClean="0"/>
              <a:pPr>
                <a:defRPr/>
              </a:pPr>
              <a:t>4</a:t>
            </a:fld>
            <a:endParaRPr lang="en-US"/>
          </a:p>
        </p:txBody>
      </p:sp>
    </p:spTree>
    <p:extLst>
      <p:ext uri="{BB962C8B-B14F-4D97-AF65-F5344CB8AC3E}">
        <p14:creationId xmlns:p14="http://schemas.microsoft.com/office/powerpoint/2010/main" val="247358275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B1D8013-EE32-4886-8E2E-C2B480FDF413}" type="slidenum">
              <a:rPr lang="en-US" smtClean="0"/>
              <a:pPr>
                <a:defRPr/>
              </a:pPr>
              <a:t>106</a:t>
            </a:fld>
            <a:endParaRPr lang="en-US"/>
          </a:p>
        </p:txBody>
      </p:sp>
    </p:spTree>
    <p:extLst>
      <p:ext uri="{BB962C8B-B14F-4D97-AF65-F5344CB8AC3E}">
        <p14:creationId xmlns:p14="http://schemas.microsoft.com/office/powerpoint/2010/main" val="40042508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B1D8013-EE32-4886-8E2E-C2B480FDF413}" type="slidenum">
              <a:rPr lang="en-US" smtClean="0"/>
              <a:pPr>
                <a:defRPr/>
              </a:pPr>
              <a:t>107</a:t>
            </a:fld>
            <a:endParaRPr lang="en-US"/>
          </a:p>
        </p:txBody>
      </p:sp>
    </p:spTree>
    <p:extLst>
      <p:ext uri="{BB962C8B-B14F-4D97-AF65-F5344CB8AC3E}">
        <p14:creationId xmlns:p14="http://schemas.microsoft.com/office/powerpoint/2010/main" val="40042508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B1D8013-EE32-4886-8E2E-C2B480FDF413}" type="slidenum">
              <a:rPr lang="en-US" smtClean="0"/>
              <a:pPr>
                <a:defRPr/>
              </a:pPr>
              <a:t>122</a:t>
            </a:fld>
            <a:endParaRPr lang="en-US"/>
          </a:p>
        </p:txBody>
      </p:sp>
    </p:spTree>
    <p:extLst>
      <p:ext uri="{BB962C8B-B14F-4D97-AF65-F5344CB8AC3E}">
        <p14:creationId xmlns:p14="http://schemas.microsoft.com/office/powerpoint/2010/main" val="134422729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B1D8013-EE32-4886-8E2E-C2B480FDF413}" type="slidenum">
              <a:rPr lang="en-US" smtClean="0"/>
              <a:pPr>
                <a:defRPr/>
              </a:pPr>
              <a:t>137</a:t>
            </a:fld>
            <a:endParaRPr lang="en-US"/>
          </a:p>
        </p:txBody>
      </p:sp>
    </p:spTree>
    <p:extLst>
      <p:ext uri="{BB962C8B-B14F-4D97-AF65-F5344CB8AC3E}">
        <p14:creationId xmlns:p14="http://schemas.microsoft.com/office/powerpoint/2010/main" val="99345063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B1D8013-EE32-4886-8E2E-C2B480FDF413}" type="slidenum">
              <a:rPr lang="en-US" smtClean="0"/>
              <a:pPr>
                <a:defRPr/>
              </a:pPr>
              <a:t>147</a:t>
            </a:fld>
            <a:endParaRPr lang="en-US"/>
          </a:p>
        </p:txBody>
      </p:sp>
    </p:spTree>
    <p:extLst>
      <p:ext uri="{BB962C8B-B14F-4D97-AF65-F5344CB8AC3E}">
        <p14:creationId xmlns:p14="http://schemas.microsoft.com/office/powerpoint/2010/main" val="99345063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B1D8013-EE32-4886-8E2E-C2B480FDF413}" type="slidenum">
              <a:rPr lang="en-US" smtClean="0"/>
              <a:pPr>
                <a:defRPr/>
              </a:pPr>
              <a:t>149</a:t>
            </a:fld>
            <a:endParaRPr lang="en-US"/>
          </a:p>
        </p:txBody>
      </p:sp>
    </p:spTree>
    <p:extLst>
      <p:ext uri="{BB962C8B-B14F-4D97-AF65-F5344CB8AC3E}">
        <p14:creationId xmlns:p14="http://schemas.microsoft.com/office/powerpoint/2010/main" val="325194965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B1D8013-EE32-4886-8E2E-C2B480FDF413}" type="slidenum">
              <a:rPr lang="en-US" smtClean="0"/>
              <a:pPr>
                <a:defRPr/>
              </a:pPr>
              <a:t>155</a:t>
            </a:fld>
            <a:endParaRPr lang="en-US"/>
          </a:p>
        </p:txBody>
      </p:sp>
    </p:spTree>
    <p:extLst>
      <p:ext uri="{BB962C8B-B14F-4D97-AF65-F5344CB8AC3E}">
        <p14:creationId xmlns:p14="http://schemas.microsoft.com/office/powerpoint/2010/main" val="1413466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B1D8013-EE32-4886-8E2E-C2B480FDF413}" type="slidenum">
              <a:rPr lang="en-US" smtClean="0"/>
              <a:pPr>
                <a:defRPr/>
              </a:pPr>
              <a:t>168</a:t>
            </a:fld>
            <a:endParaRPr lang="en-US"/>
          </a:p>
        </p:txBody>
      </p:sp>
    </p:spTree>
    <p:extLst>
      <p:ext uri="{BB962C8B-B14F-4D97-AF65-F5344CB8AC3E}">
        <p14:creationId xmlns:p14="http://schemas.microsoft.com/office/powerpoint/2010/main" val="206857688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D64D5D8-80F0-4FB9-B768-CA2AA49700B0}" type="slidenum">
              <a:rPr lang="en-US" smtClean="0"/>
              <a:t>170</a:t>
            </a:fld>
            <a:endParaRPr lang="en-US"/>
          </a:p>
        </p:txBody>
      </p:sp>
    </p:spTree>
    <p:extLst>
      <p:ext uri="{BB962C8B-B14F-4D97-AF65-F5344CB8AC3E}">
        <p14:creationId xmlns:p14="http://schemas.microsoft.com/office/powerpoint/2010/main" val="410494769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B1D8013-EE32-4886-8E2E-C2B480FDF413}" type="slidenum">
              <a:rPr lang="en-US" smtClean="0"/>
              <a:pPr>
                <a:defRPr/>
              </a:pPr>
              <a:t>172</a:t>
            </a:fld>
            <a:endParaRPr lang="en-US"/>
          </a:p>
        </p:txBody>
      </p:sp>
    </p:spTree>
    <p:extLst>
      <p:ext uri="{BB962C8B-B14F-4D97-AF65-F5344CB8AC3E}">
        <p14:creationId xmlns:p14="http://schemas.microsoft.com/office/powerpoint/2010/main" val="5289756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B1D8013-EE32-4886-8E2E-C2B480FDF413}" type="slidenum">
              <a:rPr lang="en-US" smtClean="0"/>
              <a:pPr>
                <a:defRPr/>
              </a:pPr>
              <a:t>10</a:t>
            </a:fld>
            <a:endParaRPr lang="en-US"/>
          </a:p>
        </p:txBody>
      </p:sp>
    </p:spTree>
    <p:extLst>
      <p:ext uri="{BB962C8B-B14F-4D97-AF65-F5344CB8AC3E}">
        <p14:creationId xmlns:p14="http://schemas.microsoft.com/office/powerpoint/2010/main" val="182933703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34852" indent="-282635" eaLnBrk="0" hangingPunct="0">
              <a:defRPr>
                <a:solidFill>
                  <a:schemeClr val="tx1"/>
                </a:solidFill>
                <a:latin typeface="Arial" charset="0"/>
              </a:defRPr>
            </a:lvl2pPr>
            <a:lvl3pPr marL="1130541" indent="-226108" eaLnBrk="0" hangingPunct="0">
              <a:defRPr>
                <a:solidFill>
                  <a:schemeClr val="tx1"/>
                </a:solidFill>
                <a:latin typeface="Arial" charset="0"/>
              </a:defRPr>
            </a:lvl3pPr>
            <a:lvl4pPr marL="1582758" indent="-226108" eaLnBrk="0" hangingPunct="0">
              <a:defRPr>
                <a:solidFill>
                  <a:schemeClr val="tx1"/>
                </a:solidFill>
                <a:latin typeface="Arial" charset="0"/>
              </a:defRPr>
            </a:lvl4pPr>
            <a:lvl5pPr marL="2034974" indent="-226108" eaLnBrk="0" hangingPunct="0">
              <a:defRPr>
                <a:solidFill>
                  <a:schemeClr val="tx1"/>
                </a:solidFill>
                <a:latin typeface="Arial" charset="0"/>
              </a:defRPr>
            </a:lvl5pPr>
            <a:lvl6pPr marL="2487191" indent="-226108" eaLnBrk="0" fontAlgn="base" hangingPunct="0">
              <a:spcBef>
                <a:spcPct val="0"/>
              </a:spcBef>
              <a:spcAft>
                <a:spcPct val="0"/>
              </a:spcAft>
              <a:defRPr>
                <a:solidFill>
                  <a:schemeClr val="tx1"/>
                </a:solidFill>
                <a:latin typeface="Arial" charset="0"/>
              </a:defRPr>
            </a:lvl6pPr>
            <a:lvl7pPr marL="2939407" indent="-226108" eaLnBrk="0" fontAlgn="base" hangingPunct="0">
              <a:spcBef>
                <a:spcPct val="0"/>
              </a:spcBef>
              <a:spcAft>
                <a:spcPct val="0"/>
              </a:spcAft>
              <a:defRPr>
                <a:solidFill>
                  <a:schemeClr val="tx1"/>
                </a:solidFill>
                <a:latin typeface="Arial" charset="0"/>
              </a:defRPr>
            </a:lvl7pPr>
            <a:lvl8pPr marL="3391624" indent="-226108" eaLnBrk="0" fontAlgn="base" hangingPunct="0">
              <a:spcBef>
                <a:spcPct val="0"/>
              </a:spcBef>
              <a:spcAft>
                <a:spcPct val="0"/>
              </a:spcAft>
              <a:defRPr>
                <a:solidFill>
                  <a:schemeClr val="tx1"/>
                </a:solidFill>
                <a:latin typeface="Arial" charset="0"/>
              </a:defRPr>
            </a:lvl8pPr>
            <a:lvl9pPr marL="3843840" indent="-226108" eaLnBrk="0" fontAlgn="base" hangingPunct="0">
              <a:spcBef>
                <a:spcPct val="0"/>
              </a:spcBef>
              <a:spcAft>
                <a:spcPct val="0"/>
              </a:spcAft>
              <a:defRPr>
                <a:solidFill>
                  <a:schemeClr val="tx1"/>
                </a:solidFill>
                <a:latin typeface="Arial" charset="0"/>
              </a:defRPr>
            </a:lvl9pPr>
          </a:lstStyle>
          <a:p>
            <a:pPr eaLnBrk="1" hangingPunct="1"/>
            <a:fld id="{5DBF225F-E2EE-4511-9E44-F3F8462DB3EF}" type="slidenum">
              <a:rPr lang="en-US" smtClean="0"/>
              <a:pPr eaLnBrk="1" hangingPunct="1"/>
              <a:t>227</a:t>
            </a:fld>
            <a:endParaRPr lang="en-US" smtClean="0"/>
          </a:p>
        </p:txBody>
      </p:sp>
      <p:sp>
        <p:nvSpPr>
          <p:cNvPr id="4301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smtClean="0"/>
              <a:t>The scientific question motivating this study revolves around the issue of what controls new production in the open ocean.  This cartoon schematizes the process of new production, in which phytoplankton…</a:t>
            </a:r>
          </a:p>
          <a:p>
            <a:pPr eaLnBrk="1" hangingPunct="1">
              <a:spcBef>
                <a:spcPct val="0"/>
              </a:spcBef>
            </a:pPr>
            <a:endParaRPr lang="en-US" smtClean="0"/>
          </a:p>
          <a:p>
            <a:pPr eaLnBrk="1" hangingPunct="1">
              <a:spcBef>
                <a:spcPct val="0"/>
              </a:spcBef>
            </a:pPr>
            <a:r>
              <a:rPr lang="en-US" smtClean="0"/>
              <a:t>CO2 is a greenhouse gas – a good thing – without it the earth’s sfc temp would be 30C colder</a:t>
            </a:r>
          </a:p>
          <a:p>
            <a:pPr eaLnBrk="1" hangingPunct="1">
              <a:spcBef>
                <a:spcPct val="0"/>
              </a:spcBef>
            </a:pPr>
            <a:endParaRPr lang="en-US" smtClean="0"/>
          </a:p>
          <a:p>
            <a:pPr eaLnBrk="1" hangingPunct="1">
              <a:spcBef>
                <a:spcPct val="0"/>
              </a:spcBef>
            </a:pPr>
            <a:r>
              <a:rPr lang="en-US" smtClean="0"/>
              <a:t>How do phytoplankton affect CO2 in the atmosphere?  The biological pump.</a:t>
            </a:r>
          </a:p>
          <a:p>
            <a:pPr eaLnBrk="1" hangingPunct="1">
              <a:spcBef>
                <a:spcPct val="0"/>
              </a:spcBef>
            </a:pPr>
            <a:endParaRPr lang="en-US" smtClean="0"/>
          </a:p>
          <a:p>
            <a:pPr eaLnBrk="1" hangingPunct="1">
              <a:spcBef>
                <a:spcPct val="0"/>
              </a:spcBef>
            </a:pPr>
            <a:r>
              <a:rPr lang="en-US" smtClean="0"/>
              <a:t>The biological pump is strong: without it, 2X pCO2, no polar ice caps, sea level 100m higher.</a:t>
            </a:r>
          </a:p>
          <a:p>
            <a:pPr eaLnBrk="1" hangingPunct="1">
              <a:spcBef>
                <a:spcPct val="0"/>
              </a:spcBef>
            </a:pPr>
            <a:endParaRPr lang="en-US" smtClean="0"/>
          </a:p>
          <a:p>
            <a:pPr eaLnBrk="1" hangingPunct="1">
              <a:spcBef>
                <a:spcPct val="0"/>
              </a:spcBef>
            </a:pPr>
            <a:r>
              <a:rPr lang="en-US" smtClean="0"/>
              <a:t>Industrial revolution, CO2 release, 1/3 atm, 1/3 land, 1/3 ocean.</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34852" indent="-282635" eaLnBrk="0" hangingPunct="0">
              <a:defRPr>
                <a:solidFill>
                  <a:schemeClr val="tx1"/>
                </a:solidFill>
                <a:latin typeface="Arial" charset="0"/>
              </a:defRPr>
            </a:lvl2pPr>
            <a:lvl3pPr marL="1130541" indent="-226108" eaLnBrk="0" hangingPunct="0">
              <a:defRPr>
                <a:solidFill>
                  <a:schemeClr val="tx1"/>
                </a:solidFill>
                <a:latin typeface="Arial" charset="0"/>
              </a:defRPr>
            </a:lvl3pPr>
            <a:lvl4pPr marL="1582758" indent="-226108" eaLnBrk="0" hangingPunct="0">
              <a:defRPr>
                <a:solidFill>
                  <a:schemeClr val="tx1"/>
                </a:solidFill>
                <a:latin typeface="Arial" charset="0"/>
              </a:defRPr>
            </a:lvl4pPr>
            <a:lvl5pPr marL="2034974" indent="-226108" eaLnBrk="0" hangingPunct="0">
              <a:defRPr>
                <a:solidFill>
                  <a:schemeClr val="tx1"/>
                </a:solidFill>
                <a:latin typeface="Arial" charset="0"/>
              </a:defRPr>
            </a:lvl5pPr>
            <a:lvl6pPr marL="2487191" indent="-226108" eaLnBrk="0" fontAlgn="base" hangingPunct="0">
              <a:spcBef>
                <a:spcPct val="0"/>
              </a:spcBef>
              <a:spcAft>
                <a:spcPct val="0"/>
              </a:spcAft>
              <a:defRPr>
                <a:solidFill>
                  <a:schemeClr val="tx1"/>
                </a:solidFill>
                <a:latin typeface="Arial" charset="0"/>
              </a:defRPr>
            </a:lvl6pPr>
            <a:lvl7pPr marL="2939407" indent="-226108" eaLnBrk="0" fontAlgn="base" hangingPunct="0">
              <a:spcBef>
                <a:spcPct val="0"/>
              </a:spcBef>
              <a:spcAft>
                <a:spcPct val="0"/>
              </a:spcAft>
              <a:defRPr>
                <a:solidFill>
                  <a:schemeClr val="tx1"/>
                </a:solidFill>
                <a:latin typeface="Arial" charset="0"/>
              </a:defRPr>
            </a:lvl7pPr>
            <a:lvl8pPr marL="3391624" indent="-226108" eaLnBrk="0" fontAlgn="base" hangingPunct="0">
              <a:spcBef>
                <a:spcPct val="0"/>
              </a:spcBef>
              <a:spcAft>
                <a:spcPct val="0"/>
              </a:spcAft>
              <a:defRPr>
                <a:solidFill>
                  <a:schemeClr val="tx1"/>
                </a:solidFill>
                <a:latin typeface="Arial" charset="0"/>
              </a:defRPr>
            </a:lvl8pPr>
            <a:lvl9pPr marL="3843840" indent="-226108" eaLnBrk="0" fontAlgn="base" hangingPunct="0">
              <a:spcBef>
                <a:spcPct val="0"/>
              </a:spcBef>
              <a:spcAft>
                <a:spcPct val="0"/>
              </a:spcAft>
              <a:defRPr>
                <a:solidFill>
                  <a:schemeClr val="tx1"/>
                </a:solidFill>
                <a:latin typeface="Arial" charset="0"/>
              </a:defRPr>
            </a:lvl9pPr>
          </a:lstStyle>
          <a:p>
            <a:pPr eaLnBrk="1" hangingPunct="1"/>
            <a:fld id="{0949B9EC-77A2-4033-8870-562BBFEF2244}" type="slidenum">
              <a:rPr lang="en-US" smtClean="0"/>
              <a:pPr eaLnBrk="1" hangingPunct="1"/>
              <a:t>228</a:t>
            </a:fld>
            <a:endParaRPr lang="en-US" smtClean="0"/>
          </a:p>
        </p:txBody>
      </p:sp>
      <p:sp>
        <p:nvSpPr>
          <p:cNvPr id="4403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smtClean="0"/>
              <a:t>The scientific question motivating this study revolves around the issue of what controls new production in the open ocean.  This cartoon schematizes the process of new production, in which phytoplankton…</a:t>
            </a:r>
          </a:p>
          <a:p>
            <a:pPr eaLnBrk="1" hangingPunct="1">
              <a:spcBef>
                <a:spcPct val="0"/>
              </a:spcBef>
            </a:pPr>
            <a:endParaRPr lang="en-US" smtClean="0"/>
          </a:p>
          <a:p>
            <a:pPr eaLnBrk="1" hangingPunct="1">
              <a:spcBef>
                <a:spcPct val="0"/>
              </a:spcBef>
            </a:pPr>
            <a:r>
              <a:rPr lang="en-US" smtClean="0"/>
              <a:t>CO2 is a greenhouse gas – a good thing – without it the earth’s sfc temp would be 30C colder</a:t>
            </a:r>
          </a:p>
          <a:p>
            <a:pPr eaLnBrk="1" hangingPunct="1">
              <a:spcBef>
                <a:spcPct val="0"/>
              </a:spcBef>
            </a:pPr>
            <a:endParaRPr lang="en-US" smtClean="0"/>
          </a:p>
          <a:p>
            <a:pPr eaLnBrk="1" hangingPunct="1">
              <a:spcBef>
                <a:spcPct val="0"/>
              </a:spcBef>
            </a:pPr>
            <a:r>
              <a:rPr lang="en-US" smtClean="0"/>
              <a:t>How do phytoplankton affect CO2 in the atmosphere?  The biological pump.</a:t>
            </a:r>
          </a:p>
          <a:p>
            <a:pPr eaLnBrk="1" hangingPunct="1">
              <a:spcBef>
                <a:spcPct val="0"/>
              </a:spcBef>
            </a:pPr>
            <a:endParaRPr lang="en-US" smtClean="0"/>
          </a:p>
          <a:p>
            <a:pPr eaLnBrk="1" hangingPunct="1">
              <a:spcBef>
                <a:spcPct val="0"/>
              </a:spcBef>
            </a:pPr>
            <a:r>
              <a:rPr lang="en-US" smtClean="0"/>
              <a:t>The biological pump is strong: without it, 2X pCO2, no polar ice caps, sea level 100m higher.</a:t>
            </a:r>
          </a:p>
          <a:p>
            <a:pPr eaLnBrk="1" hangingPunct="1">
              <a:spcBef>
                <a:spcPct val="0"/>
              </a:spcBef>
            </a:pPr>
            <a:endParaRPr lang="en-US" smtClean="0"/>
          </a:p>
          <a:p>
            <a:pPr eaLnBrk="1" hangingPunct="1">
              <a:spcBef>
                <a:spcPct val="0"/>
              </a:spcBef>
            </a:pPr>
            <a:r>
              <a:rPr lang="en-US" smtClean="0"/>
              <a:t>Industrial revolution, CO2 release, 1/3 atm, 1/3 land, 1/3 ocean.</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34852" indent="-282635" eaLnBrk="0" hangingPunct="0">
              <a:defRPr>
                <a:solidFill>
                  <a:schemeClr val="tx1"/>
                </a:solidFill>
                <a:latin typeface="Arial" charset="0"/>
              </a:defRPr>
            </a:lvl2pPr>
            <a:lvl3pPr marL="1130541" indent="-226108" eaLnBrk="0" hangingPunct="0">
              <a:defRPr>
                <a:solidFill>
                  <a:schemeClr val="tx1"/>
                </a:solidFill>
                <a:latin typeface="Arial" charset="0"/>
              </a:defRPr>
            </a:lvl3pPr>
            <a:lvl4pPr marL="1582758" indent="-226108" eaLnBrk="0" hangingPunct="0">
              <a:defRPr>
                <a:solidFill>
                  <a:schemeClr val="tx1"/>
                </a:solidFill>
                <a:latin typeface="Arial" charset="0"/>
              </a:defRPr>
            </a:lvl4pPr>
            <a:lvl5pPr marL="2034974" indent="-226108" eaLnBrk="0" hangingPunct="0">
              <a:defRPr>
                <a:solidFill>
                  <a:schemeClr val="tx1"/>
                </a:solidFill>
                <a:latin typeface="Arial" charset="0"/>
              </a:defRPr>
            </a:lvl5pPr>
            <a:lvl6pPr marL="2487191" indent="-226108" eaLnBrk="0" fontAlgn="base" hangingPunct="0">
              <a:spcBef>
                <a:spcPct val="0"/>
              </a:spcBef>
              <a:spcAft>
                <a:spcPct val="0"/>
              </a:spcAft>
              <a:defRPr>
                <a:solidFill>
                  <a:schemeClr val="tx1"/>
                </a:solidFill>
                <a:latin typeface="Arial" charset="0"/>
              </a:defRPr>
            </a:lvl6pPr>
            <a:lvl7pPr marL="2939407" indent="-226108" eaLnBrk="0" fontAlgn="base" hangingPunct="0">
              <a:spcBef>
                <a:spcPct val="0"/>
              </a:spcBef>
              <a:spcAft>
                <a:spcPct val="0"/>
              </a:spcAft>
              <a:defRPr>
                <a:solidFill>
                  <a:schemeClr val="tx1"/>
                </a:solidFill>
                <a:latin typeface="Arial" charset="0"/>
              </a:defRPr>
            </a:lvl7pPr>
            <a:lvl8pPr marL="3391624" indent="-226108" eaLnBrk="0" fontAlgn="base" hangingPunct="0">
              <a:spcBef>
                <a:spcPct val="0"/>
              </a:spcBef>
              <a:spcAft>
                <a:spcPct val="0"/>
              </a:spcAft>
              <a:defRPr>
                <a:solidFill>
                  <a:schemeClr val="tx1"/>
                </a:solidFill>
                <a:latin typeface="Arial" charset="0"/>
              </a:defRPr>
            </a:lvl8pPr>
            <a:lvl9pPr marL="3843840" indent="-226108" eaLnBrk="0" fontAlgn="base" hangingPunct="0">
              <a:spcBef>
                <a:spcPct val="0"/>
              </a:spcBef>
              <a:spcAft>
                <a:spcPct val="0"/>
              </a:spcAft>
              <a:defRPr>
                <a:solidFill>
                  <a:schemeClr val="tx1"/>
                </a:solidFill>
                <a:latin typeface="Arial" charset="0"/>
              </a:defRPr>
            </a:lvl9pPr>
          </a:lstStyle>
          <a:p>
            <a:pPr eaLnBrk="1" hangingPunct="1"/>
            <a:fld id="{72BAD2AD-222E-4DE9-A291-91CE1C27ABDA}" type="slidenum">
              <a:rPr lang="en-US" smtClean="0"/>
              <a:pPr eaLnBrk="1" hangingPunct="1"/>
              <a:t>229</a:t>
            </a:fld>
            <a:endParaRPr lang="en-US" smtClean="0"/>
          </a:p>
        </p:txBody>
      </p:sp>
      <p:sp>
        <p:nvSpPr>
          <p:cNvPr id="4505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6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smtClean="0"/>
              <a:t>The scientific question motivating this study revolves around the issue of what controls new production in the open ocean.  This cartoon schematizes the process of new production, in which phytoplankton…</a:t>
            </a:r>
          </a:p>
          <a:p>
            <a:pPr eaLnBrk="1" hangingPunct="1">
              <a:spcBef>
                <a:spcPct val="0"/>
              </a:spcBef>
            </a:pPr>
            <a:endParaRPr lang="en-US" smtClean="0"/>
          </a:p>
          <a:p>
            <a:pPr eaLnBrk="1" hangingPunct="1">
              <a:spcBef>
                <a:spcPct val="0"/>
              </a:spcBef>
            </a:pPr>
            <a:r>
              <a:rPr lang="en-US" smtClean="0"/>
              <a:t>CO2 is a greenhouse gas – a good thing – without it the earth’s sfc temp would be 30C colder</a:t>
            </a:r>
          </a:p>
          <a:p>
            <a:pPr eaLnBrk="1" hangingPunct="1">
              <a:spcBef>
                <a:spcPct val="0"/>
              </a:spcBef>
            </a:pPr>
            <a:endParaRPr lang="en-US" smtClean="0"/>
          </a:p>
          <a:p>
            <a:pPr eaLnBrk="1" hangingPunct="1">
              <a:spcBef>
                <a:spcPct val="0"/>
              </a:spcBef>
            </a:pPr>
            <a:r>
              <a:rPr lang="en-US" smtClean="0"/>
              <a:t>How do phytoplankton affect CO2 in the atmosphere?  The biological pump.</a:t>
            </a:r>
          </a:p>
          <a:p>
            <a:pPr eaLnBrk="1" hangingPunct="1">
              <a:spcBef>
                <a:spcPct val="0"/>
              </a:spcBef>
            </a:pPr>
            <a:endParaRPr lang="en-US" smtClean="0"/>
          </a:p>
          <a:p>
            <a:pPr eaLnBrk="1" hangingPunct="1">
              <a:spcBef>
                <a:spcPct val="0"/>
              </a:spcBef>
            </a:pPr>
            <a:r>
              <a:rPr lang="en-US" smtClean="0"/>
              <a:t>The biological pump is strong: without it, 2X pCO2, no polar ice caps, sea level 100m higher.</a:t>
            </a:r>
          </a:p>
          <a:p>
            <a:pPr eaLnBrk="1" hangingPunct="1">
              <a:spcBef>
                <a:spcPct val="0"/>
              </a:spcBef>
            </a:pPr>
            <a:endParaRPr lang="en-US" smtClean="0"/>
          </a:p>
          <a:p>
            <a:pPr eaLnBrk="1" hangingPunct="1">
              <a:spcBef>
                <a:spcPct val="0"/>
              </a:spcBef>
            </a:pPr>
            <a:r>
              <a:rPr lang="en-US" smtClean="0"/>
              <a:t>Industrial revolution, CO2 release, 1/3 atm, 1/3 land, 1/3 ocean.</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B1D8013-EE32-4886-8E2E-C2B480FDF413}" type="slidenum">
              <a:rPr lang="en-US" smtClean="0"/>
              <a:pPr>
                <a:defRPr/>
              </a:pPr>
              <a:t>14</a:t>
            </a:fld>
            <a:endParaRPr lang="en-US"/>
          </a:p>
        </p:txBody>
      </p:sp>
    </p:spTree>
    <p:extLst>
      <p:ext uri="{BB962C8B-B14F-4D97-AF65-F5344CB8AC3E}">
        <p14:creationId xmlns:p14="http://schemas.microsoft.com/office/powerpoint/2010/main" val="17925480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B1D8013-EE32-4886-8E2E-C2B480FDF413}" type="slidenum">
              <a:rPr lang="en-US" smtClean="0"/>
              <a:pPr>
                <a:defRPr/>
              </a:pPr>
              <a:t>28</a:t>
            </a:fld>
            <a:endParaRPr lang="en-US"/>
          </a:p>
        </p:txBody>
      </p:sp>
    </p:spTree>
    <p:extLst>
      <p:ext uri="{BB962C8B-B14F-4D97-AF65-F5344CB8AC3E}">
        <p14:creationId xmlns:p14="http://schemas.microsoft.com/office/powerpoint/2010/main" val="4004250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B1D8013-EE32-4886-8E2E-C2B480FDF413}" type="slidenum">
              <a:rPr lang="en-US" smtClean="0"/>
              <a:pPr>
                <a:defRPr/>
              </a:pPr>
              <a:t>29</a:t>
            </a:fld>
            <a:endParaRPr lang="en-US"/>
          </a:p>
        </p:txBody>
      </p:sp>
    </p:spTree>
    <p:extLst>
      <p:ext uri="{BB962C8B-B14F-4D97-AF65-F5344CB8AC3E}">
        <p14:creationId xmlns:p14="http://schemas.microsoft.com/office/powerpoint/2010/main" val="4004250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B1D8013-EE32-4886-8E2E-C2B480FDF413}" type="slidenum">
              <a:rPr lang="en-US" smtClean="0"/>
              <a:pPr>
                <a:defRPr/>
              </a:pPr>
              <a:t>30</a:t>
            </a:fld>
            <a:endParaRPr lang="en-US"/>
          </a:p>
        </p:txBody>
      </p:sp>
    </p:spTree>
    <p:extLst>
      <p:ext uri="{BB962C8B-B14F-4D97-AF65-F5344CB8AC3E}">
        <p14:creationId xmlns:p14="http://schemas.microsoft.com/office/powerpoint/2010/main" val="13442272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B1D8013-EE32-4886-8E2E-C2B480FDF413}" type="slidenum">
              <a:rPr lang="en-US" smtClean="0"/>
              <a:pPr>
                <a:defRPr/>
              </a:pPr>
              <a:t>33</a:t>
            </a:fld>
            <a:endParaRPr lang="en-US"/>
          </a:p>
        </p:txBody>
      </p:sp>
    </p:spTree>
    <p:extLst>
      <p:ext uri="{BB962C8B-B14F-4D97-AF65-F5344CB8AC3E}">
        <p14:creationId xmlns:p14="http://schemas.microsoft.com/office/powerpoint/2010/main" val="13442272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A703B6B-CBA5-4BBA-9A8C-8B23EA9A5DFC}" type="slidenum">
              <a:rPr lang="en-US"/>
              <a:pPr>
                <a:defRPr/>
              </a:pPr>
              <a:t>‹#›</a:t>
            </a:fld>
            <a:endParaRPr lang="en-US"/>
          </a:p>
        </p:txBody>
      </p:sp>
    </p:spTree>
    <p:extLst>
      <p:ext uri="{BB962C8B-B14F-4D97-AF65-F5344CB8AC3E}">
        <p14:creationId xmlns:p14="http://schemas.microsoft.com/office/powerpoint/2010/main" val="7775020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5C1D543-EFE0-4819-A460-7A60292D98FE}" type="slidenum">
              <a:rPr lang="en-US"/>
              <a:pPr>
                <a:defRPr/>
              </a:pPr>
              <a:t>‹#›</a:t>
            </a:fld>
            <a:endParaRPr lang="en-US"/>
          </a:p>
        </p:txBody>
      </p:sp>
    </p:spTree>
    <p:extLst>
      <p:ext uri="{BB962C8B-B14F-4D97-AF65-F5344CB8AC3E}">
        <p14:creationId xmlns:p14="http://schemas.microsoft.com/office/powerpoint/2010/main" val="36662563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AB7A214-B252-4A6B-8C08-F734C86FB35C}" type="slidenum">
              <a:rPr lang="en-US"/>
              <a:pPr>
                <a:defRPr/>
              </a:pPr>
              <a:t>‹#›</a:t>
            </a:fld>
            <a:endParaRPr lang="en-US"/>
          </a:p>
        </p:txBody>
      </p:sp>
    </p:spTree>
    <p:extLst>
      <p:ext uri="{BB962C8B-B14F-4D97-AF65-F5344CB8AC3E}">
        <p14:creationId xmlns:p14="http://schemas.microsoft.com/office/powerpoint/2010/main" val="6249948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B12E480-12B7-4713-89ED-39F2DF4A7DE7}" type="slidenum">
              <a:rPr lang="en-US"/>
              <a:pPr>
                <a:defRPr/>
              </a:pPr>
              <a:t>‹#›</a:t>
            </a:fld>
            <a:endParaRPr lang="en-US"/>
          </a:p>
        </p:txBody>
      </p:sp>
    </p:spTree>
    <p:extLst>
      <p:ext uri="{BB962C8B-B14F-4D97-AF65-F5344CB8AC3E}">
        <p14:creationId xmlns:p14="http://schemas.microsoft.com/office/powerpoint/2010/main" val="6048852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D1CF037-E5D3-4809-B7F1-89699FB59C51}" type="slidenum">
              <a:rPr lang="en-US"/>
              <a:pPr>
                <a:defRPr/>
              </a:pPr>
              <a:t>‹#›</a:t>
            </a:fld>
            <a:endParaRPr lang="en-US"/>
          </a:p>
        </p:txBody>
      </p:sp>
    </p:spTree>
    <p:extLst>
      <p:ext uri="{BB962C8B-B14F-4D97-AF65-F5344CB8AC3E}">
        <p14:creationId xmlns:p14="http://schemas.microsoft.com/office/powerpoint/2010/main" val="32389628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FCB0A9F-4D2D-48CB-A671-A5BE5C0233F4}" type="slidenum">
              <a:rPr lang="en-US"/>
              <a:pPr>
                <a:defRPr/>
              </a:pPr>
              <a:t>‹#›</a:t>
            </a:fld>
            <a:endParaRPr lang="en-US"/>
          </a:p>
        </p:txBody>
      </p:sp>
    </p:spTree>
    <p:extLst>
      <p:ext uri="{BB962C8B-B14F-4D97-AF65-F5344CB8AC3E}">
        <p14:creationId xmlns:p14="http://schemas.microsoft.com/office/powerpoint/2010/main" val="42014015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B7836C7C-3AF2-4B2E-B9D7-F1BDDFC72BC4}" type="slidenum">
              <a:rPr lang="en-US"/>
              <a:pPr>
                <a:defRPr/>
              </a:pPr>
              <a:t>‹#›</a:t>
            </a:fld>
            <a:endParaRPr lang="en-US"/>
          </a:p>
        </p:txBody>
      </p:sp>
    </p:spTree>
    <p:extLst>
      <p:ext uri="{BB962C8B-B14F-4D97-AF65-F5344CB8AC3E}">
        <p14:creationId xmlns:p14="http://schemas.microsoft.com/office/powerpoint/2010/main" val="29924910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26A13A52-A3CF-4F9E-910F-AF8AC50E0AC1}" type="slidenum">
              <a:rPr lang="en-US"/>
              <a:pPr>
                <a:defRPr/>
              </a:pPr>
              <a:t>‹#›</a:t>
            </a:fld>
            <a:endParaRPr lang="en-US"/>
          </a:p>
        </p:txBody>
      </p:sp>
    </p:spTree>
    <p:extLst>
      <p:ext uri="{BB962C8B-B14F-4D97-AF65-F5344CB8AC3E}">
        <p14:creationId xmlns:p14="http://schemas.microsoft.com/office/powerpoint/2010/main" val="1443362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D19218FB-9443-4CA3-A911-C0754570490F}" type="slidenum">
              <a:rPr lang="en-US"/>
              <a:pPr>
                <a:defRPr/>
              </a:pPr>
              <a:t>‹#›</a:t>
            </a:fld>
            <a:endParaRPr lang="en-US"/>
          </a:p>
        </p:txBody>
      </p:sp>
    </p:spTree>
    <p:extLst>
      <p:ext uri="{BB962C8B-B14F-4D97-AF65-F5344CB8AC3E}">
        <p14:creationId xmlns:p14="http://schemas.microsoft.com/office/powerpoint/2010/main" val="36339064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34B974C-E6F9-4E58-9116-DCE8F84E59B8}" type="slidenum">
              <a:rPr lang="en-US"/>
              <a:pPr>
                <a:defRPr/>
              </a:pPr>
              <a:t>‹#›</a:t>
            </a:fld>
            <a:endParaRPr lang="en-US"/>
          </a:p>
        </p:txBody>
      </p:sp>
    </p:spTree>
    <p:extLst>
      <p:ext uri="{BB962C8B-B14F-4D97-AF65-F5344CB8AC3E}">
        <p14:creationId xmlns:p14="http://schemas.microsoft.com/office/powerpoint/2010/main" val="934671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8AB5CB3-0068-41BC-9F3D-198086BBB257}" type="slidenum">
              <a:rPr lang="en-US"/>
              <a:pPr>
                <a:defRPr/>
              </a:pPr>
              <a:t>‹#›</a:t>
            </a:fld>
            <a:endParaRPr lang="en-US"/>
          </a:p>
        </p:txBody>
      </p:sp>
    </p:spTree>
    <p:extLst>
      <p:ext uri="{BB962C8B-B14F-4D97-AF65-F5344CB8AC3E}">
        <p14:creationId xmlns:p14="http://schemas.microsoft.com/office/powerpoint/2010/main" val="28480160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a:defRPr/>
            </a:pPr>
            <a:fld id="{9A5916FB-F808-49B5-9283-C2F17A87C578}"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image" Target="../media/image158.png"/><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8" Type="http://schemas.openxmlformats.org/officeDocument/2006/relationships/image" Target="../media/image165.png"/><Relationship Id="rId3" Type="http://schemas.openxmlformats.org/officeDocument/2006/relationships/image" Target="../media/image160.png"/><Relationship Id="rId7" Type="http://schemas.openxmlformats.org/officeDocument/2006/relationships/image" Target="../media/image164.pn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163.png"/><Relationship Id="rId5" Type="http://schemas.openxmlformats.org/officeDocument/2006/relationships/image" Target="../media/image162.png"/><Relationship Id="rId4" Type="http://schemas.openxmlformats.org/officeDocument/2006/relationships/image" Target="../media/image161.png"/><Relationship Id="rId9" Type="http://schemas.openxmlformats.org/officeDocument/2006/relationships/image" Target="../media/image166.png"/></Relationships>
</file>

<file path=ppt/slides/_rels/slide102.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168.png"/></Relationships>
</file>

<file path=ppt/slides/_rels/slide103.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170.png"/></Relationships>
</file>

<file path=ppt/slides/_rels/slide104.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171.png"/></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107.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173.png"/></Relationships>
</file>

<file path=ppt/slides/_rels/slide108.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image" Target="../media/image174.png"/><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2" Type="http://schemas.openxmlformats.org/officeDocument/2006/relationships/image" Target="../media/image176.gif"/><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2" Type="http://schemas.openxmlformats.org/officeDocument/2006/relationships/image" Target="../media/image177.png"/><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2" Type="http://schemas.openxmlformats.org/officeDocument/2006/relationships/image" Target="../media/image178.png"/><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2" Type="http://schemas.openxmlformats.org/officeDocument/2006/relationships/image" Target="../media/image179.jpeg"/><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2" Type="http://schemas.openxmlformats.org/officeDocument/2006/relationships/image" Target="../media/image180.jpeg"/><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2" Type="http://schemas.openxmlformats.org/officeDocument/2006/relationships/image" Target="../media/image181.png"/><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2" Type="http://schemas.openxmlformats.org/officeDocument/2006/relationships/image" Target="../media/image182.png"/><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2" Type="http://schemas.openxmlformats.org/officeDocument/2006/relationships/image" Target="../media/image183.png"/><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2" Type="http://schemas.openxmlformats.org/officeDocument/2006/relationships/image" Target="../media/image184.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2" Type="http://schemas.openxmlformats.org/officeDocument/2006/relationships/image" Target="../media/image185.png"/><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image" Target="../media/image23.png"/></Relationships>
</file>

<file path=ppt/slides/_rels/slide122.xml.rels><?xml version="1.0" encoding="UTF-8" standalone="yes"?>
<Relationships xmlns="http://schemas.openxmlformats.org/package/2006/relationships"><Relationship Id="rId3" Type="http://schemas.openxmlformats.org/officeDocument/2006/relationships/image" Target="../media/image186.png"/><Relationship Id="rId2" Type="http://schemas.openxmlformats.org/officeDocument/2006/relationships/notesSlide" Target="../notesSlides/notesSlide32.xml"/><Relationship Id="rId1" Type="http://schemas.openxmlformats.org/officeDocument/2006/relationships/slideLayout" Target="../slideLayouts/slideLayout1.xml"/><Relationship Id="rId4" Type="http://schemas.openxmlformats.org/officeDocument/2006/relationships/image" Target="../media/image33.png"/></Relationships>
</file>

<file path=ppt/slides/_rels/slide123.xml.rels><?xml version="1.0" encoding="UTF-8" standalone="yes"?>
<Relationships xmlns="http://schemas.openxmlformats.org/package/2006/relationships"><Relationship Id="rId2" Type="http://schemas.openxmlformats.org/officeDocument/2006/relationships/image" Target="../media/image187.jpeg"/><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2" Type="http://schemas.openxmlformats.org/officeDocument/2006/relationships/image" Target="../media/image188.png"/><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image" Target="../media/image189.png"/><Relationship Id="rId1" Type="http://schemas.openxmlformats.org/officeDocument/2006/relationships/slideLayout" Target="../slideLayouts/slideLayout7.xml"/><Relationship Id="rId5" Type="http://schemas.openxmlformats.org/officeDocument/2006/relationships/image" Target="../media/image192.png"/><Relationship Id="rId4" Type="http://schemas.openxmlformats.org/officeDocument/2006/relationships/image" Target="../media/image191.png"/></Relationships>
</file>

<file path=ppt/slides/_rels/slide126.xml.rels><?xml version="1.0" encoding="UTF-8" standalone="yes"?>
<Relationships xmlns="http://schemas.openxmlformats.org/package/2006/relationships"><Relationship Id="rId2" Type="http://schemas.openxmlformats.org/officeDocument/2006/relationships/image" Target="../media/image193.png"/><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3" Type="http://schemas.openxmlformats.org/officeDocument/2006/relationships/image" Target="../media/image195.png"/><Relationship Id="rId2" Type="http://schemas.openxmlformats.org/officeDocument/2006/relationships/image" Target="../media/image194.png"/><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3" Type="http://schemas.openxmlformats.org/officeDocument/2006/relationships/image" Target="../media/image196.png"/><Relationship Id="rId2" Type="http://schemas.openxmlformats.org/officeDocument/2006/relationships/image" Target="../media/image195.png"/><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3" Type="http://schemas.openxmlformats.org/officeDocument/2006/relationships/image" Target="../media/image198.png"/><Relationship Id="rId2" Type="http://schemas.openxmlformats.org/officeDocument/2006/relationships/image" Target="../media/image197.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2" Type="http://schemas.openxmlformats.org/officeDocument/2006/relationships/image" Target="../media/image199.png"/><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2" Type="http://schemas.openxmlformats.org/officeDocument/2006/relationships/image" Target="../media/image200.png"/><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3" Type="http://schemas.openxmlformats.org/officeDocument/2006/relationships/image" Target="../media/image202.png"/><Relationship Id="rId2" Type="http://schemas.openxmlformats.org/officeDocument/2006/relationships/image" Target="../media/image201.png"/><Relationship Id="rId1" Type="http://schemas.openxmlformats.org/officeDocument/2006/relationships/slideLayout" Target="../slideLayouts/slideLayout7.xml"/><Relationship Id="rId5" Type="http://schemas.openxmlformats.org/officeDocument/2006/relationships/image" Target="../media/image204.png"/><Relationship Id="rId4" Type="http://schemas.openxmlformats.org/officeDocument/2006/relationships/image" Target="../media/image203.png"/></Relationships>
</file>

<file path=ppt/slides/_rels/slide133.xml.rels><?xml version="1.0" encoding="UTF-8" standalone="yes"?>
<Relationships xmlns="http://schemas.openxmlformats.org/package/2006/relationships"><Relationship Id="rId2" Type="http://schemas.openxmlformats.org/officeDocument/2006/relationships/image" Target="../media/image205.png"/><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3" Type="http://schemas.openxmlformats.org/officeDocument/2006/relationships/image" Target="../media/image207.png"/><Relationship Id="rId2" Type="http://schemas.openxmlformats.org/officeDocument/2006/relationships/image" Target="../media/image206.png"/><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3" Type="http://schemas.openxmlformats.org/officeDocument/2006/relationships/image" Target="../media/image209.png"/><Relationship Id="rId2" Type="http://schemas.openxmlformats.org/officeDocument/2006/relationships/image" Target="../media/image208.png"/><Relationship Id="rId1" Type="http://schemas.openxmlformats.org/officeDocument/2006/relationships/slideLayout" Target="../slideLayouts/slideLayout7.xml"/></Relationships>
</file>

<file path=ppt/slides/_rels/slide136.xml.rels><?xml version="1.0" encoding="UTF-8" standalone="yes"?>
<Relationships xmlns="http://schemas.openxmlformats.org/package/2006/relationships"><Relationship Id="rId2" Type="http://schemas.openxmlformats.org/officeDocument/2006/relationships/image" Target="../media/image210.jpeg"/><Relationship Id="rId1" Type="http://schemas.openxmlformats.org/officeDocument/2006/relationships/slideLayout" Target="../slideLayouts/slideLayout1.xml"/></Relationships>
</file>

<file path=ppt/slides/_rels/slide137.xml.rels><?xml version="1.0" encoding="UTF-8" standalone="yes"?>
<Relationships xmlns="http://schemas.openxmlformats.org/package/2006/relationships"><Relationship Id="rId3" Type="http://schemas.openxmlformats.org/officeDocument/2006/relationships/image" Target="../media/image194.png"/><Relationship Id="rId2" Type="http://schemas.openxmlformats.org/officeDocument/2006/relationships/notesSlide" Target="../notesSlides/notesSlide33.xml"/><Relationship Id="rId1" Type="http://schemas.openxmlformats.org/officeDocument/2006/relationships/slideLayout" Target="../slideLayouts/slideLayout7.xml"/><Relationship Id="rId6" Type="http://schemas.openxmlformats.org/officeDocument/2006/relationships/image" Target="../media/image206.png"/><Relationship Id="rId5" Type="http://schemas.openxmlformats.org/officeDocument/2006/relationships/image" Target="../media/image212.png"/><Relationship Id="rId4" Type="http://schemas.openxmlformats.org/officeDocument/2006/relationships/image" Target="../media/image211.png"/></Relationships>
</file>

<file path=ppt/slides/_rels/slide138.xml.rels><?xml version="1.0" encoding="UTF-8" standalone="yes"?>
<Relationships xmlns="http://schemas.openxmlformats.org/package/2006/relationships"><Relationship Id="rId3" Type="http://schemas.openxmlformats.org/officeDocument/2006/relationships/image" Target="../media/image214.png"/><Relationship Id="rId2" Type="http://schemas.openxmlformats.org/officeDocument/2006/relationships/image" Target="../media/image213.png"/><Relationship Id="rId1" Type="http://schemas.openxmlformats.org/officeDocument/2006/relationships/slideLayout" Target="../slideLayouts/slideLayout7.xml"/></Relationships>
</file>

<file path=ppt/slides/_rels/slide139.xml.rels><?xml version="1.0" encoding="UTF-8" standalone="yes"?>
<Relationships xmlns="http://schemas.openxmlformats.org/package/2006/relationships"><Relationship Id="rId3" Type="http://schemas.openxmlformats.org/officeDocument/2006/relationships/image" Target="../media/image216.png"/><Relationship Id="rId2" Type="http://schemas.openxmlformats.org/officeDocument/2006/relationships/image" Target="../media/image215.png"/><Relationship Id="rId1" Type="http://schemas.openxmlformats.org/officeDocument/2006/relationships/slideLayout" Target="../slideLayouts/slideLayout7.xml"/><Relationship Id="rId5" Type="http://schemas.openxmlformats.org/officeDocument/2006/relationships/image" Target="../media/image218.png"/><Relationship Id="rId4" Type="http://schemas.openxmlformats.org/officeDocument/2006/relationships/image" Target="../media/image217.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40.xml.rels><?xml version="1.0" encoding="UTF-8" standalone="yes"?>
<Relationships xmlns="http://schemas.openxmlformats.org/package/2006/relationships"><Relationship Id="rId2" Type="http://schemas.openxmlformats.org/officeDocument/2006/relationships/image" Target="../media/image214.png"/><Relationship Id="rId1" Type="http://schemas.openxmlformats.org/officeDocument/2006/relationships/slideLayout" Target="../slideLayouts/slideLayout7.xml"/></Relationships>
</file>

<file path=ppt/slides/_rels/slide141.xml.rels><?xml version="1.0" encoding="UTF-8" standalone="yes"?>
<Relationships xmlns="http://schemas.openxmlformats.org/package/2006/relationships"><Relationship Id="rId3" Type="http://schemas.openxmlformats.org/officeDocument/2006/relationships/image" Target="../media/image220.png"/><Relationship Id="rId2" Type="http://schemas.openxmlformats.org/officeDocument/2006/relationships/image" Target="../media/image219.png"/><Relationship Id="rId1" Type="http://schemas.openxmlformats.org/officeDocument/2006/relationships/slideLayout" Target="../slideLayouts/slideLayout7.xml"/></Relationships>
</file>

<file path=ppt/slides/_rels/slide142.xml.rels><?xml version="1.0" encoding="UTF-8" standalone="yes"?>
<Relationships xmlns="http://schemas.openxmlformats.org/package/2006/relationships"><Relationship Id="rId3" Type="http://schemas.openxmlformats.org/officeDocument/2006/relationships/image" Target="../media/image222.png"/><Relationship Id="rId2" Type="http://schemas.openxmlformats.org/officeDocument/2006/relationships/image" Target="../media/image221.png"/><Relationship Id="rId1" Type="http://schemas.openxmlformats.org/officeDocument/2006/relationships/slideLayout" Target="../slideLayouts/slideLayout7.xml"/></Relationships>
</file>

<file path=ppt/slides/_rels/slide143.xml.rels><?xml version="1.0" encoding="UTF-8" standalone="yes"?>
<Relationships xmlns="http://schemas.openxmlformats.org/package/2006/relationships"><Relationship Id="rId3" Type="http://schemas.openxmlformats.org/officeDocument/2006/relationships/image" Target="../media/image224.png"/><Relationship Id="rId2" Type="http://schemas.openxmlformats.org/officeDocument/2006/relationships/image" Target="../media/image223.png"/><Relationship Id="rId1" Type="http://schemas.openxmlformats.org/officeDocument/2006/relationships/slideLayout" Target="../slideLayouts/slideLayout7.xml"/></Relationships>
</file>

<file path=ppt/slides/_rels/slide144.xml.rels><?xml version="1.0" encoding="UTF-8" standalone="yes"?>
<Relationships xmlns="http://schemas.openxmlformats.org/package/2006/relationships"><Relationship Id="rId3" Type="http://schemas.openxmlformats.org/officeDocument/2006/relationships/image" Target="../media/image226.png"/><Relationship Id="rId2" Type="http://schemas.openxmlformats.org/officeDocument/2006/relationships/image" Target="../media/image225.png"/><Relationship Id="rId1" Type="http://schemas.openxmlformats.org/officeDocument/2006/relationships/slideLayout" Target="../slideLayouts/slideLayout7.xml"/></Relationships>
</file>

<file path=ppt/slides/_rels/slide145.xml.rels><?xml version="1.0" encoding="UTF-8" standalone="yes"?>
<Relationships xmlns="http://schemas.openxmlformats.org/package/2006/relationships"><Relationship Id="rId3" Type="http://schemas.openxmlformats.org/officeDocument/2006/relationships/image" Target="../media/image227.png"/><Relationship Id="rId2" Type="http://schemas.openxmlformats.org/officeDocument/2006/relationships/image" Target="../media/image220.png"/><Relationship Id="rId1" Type="http://schemas.openxmlformats.org/officeDocument/2006/relationships/slideLayout" Target="../slideLayouts/slideLayout7.xml"/></Relationships>
</file>

<file path=ppt/slides/_rels/slide146.xml.rels><?xml version="1.0" encoding="UTF-8" standalone="yes"?>
<Relationships xmlns="http://schemas.openxmlformats.org/package/2006/relationships"><Relationship Id="rId2" Type="http://schemas.openxmlformats.org/officeDocument/2006/relationships/image" Target="../media/image228.jpeg"/><Relationship Id="rId1" Type="http://schemas.openxmlformats.org/officeDocument/2006/relationships/slideLayout" Target="../slideLayouts/slideLayout1.xml"/></Relationships>
</file>

<file path=ppt/slides/_rels/slide147.xml.rels><?xml version="1.0" encoding="UTF-8" standalone="yes"?>
<Relationships xmlns="http://schemas.openxmlformats.org/package/2006/relationships"><Relationship Id="rId3" Type="http://schemas.openxmlformats.org/officeDocument/2006/relationships/image" Target="../media/image219.png"/><Relationship Id="rId2" Type="http://schemas.openxmlformats.org/officeDocument/2006/relationships/notesSlide" Target="../notesSlides/notesSlide34.xml"/><Relationship Id="rId1" Type="http://schemas.openxmlformats.org/officeDocument/2006/relationships/slideLayout" Target="../slideLayouts/slideLayout7.xml"/><Relationship Id="rId6" Type="http://schemas.openxmlformats.org/officeDocument/2006/relationships/image" Target="../media/image223.png"/><Relationship Id="rId5" Type="http://schemas.openxmlformats.org/officeDocument/2006/relationships/image" Target="../media/image230.png"/><Relationship Id="rId4" Type="http://schemas.openxmlformats.org/officeDocument/2006/relationships/image" Target="../media/image229.png"/></Relationships>
</file>

<file path=ppt/slides/_rels/slide148.xml.rels><?xml version="1.0" encoding="UTF-8" standalone="yes"?>
<Relationships xmlns="http://schemas.openxmlformats.org/package/2006/relationships"><Relationship Id="rId3" Type="http://schemas.openxmlformats.org/officeDocument/2006/relationships/image" Target="../media/image232.png"/><Relationship Id="rId2" Type="http://schemas.openxmlformats.org/officeDocument/2006/relationships/image" Target="../media/image231.png"/><Relationship Id="rId1" Type="http://schemas.openxmlformats.org/officeDocument/2006/relationships/slideLayout" Target="../slideLayouts/slideLayout7.xml"/></Relationships>
</file>

<file path=ppt/slides/_rels/slide149.xml.rels><?xml version="1.0" encoding="UTF-8" standalone="yes"?>
<Relationships xmlns="http://schemas.openxmlformats.org/package/2006/relationships"><Relationship Id="rId3" Type="http://schemas.openxmlformats.org/officeDocument/2006/relationships/image" Target="../media/image233.jpeg"/><Relationship Id="rId2" Type="http://schemas.openxmlformats.org/officeDocument/2006/relationships/notesSlide" Target="../notesSlides/notesSlide35.xml"/><Relationship Id="rId1" Type="http://schemas.openxmlformats.org/officeDocument/2006/relationships/slideLayout" Target="../slideLayouts/slideLayout7.xml"/><Relationship Id="rId6" Type="http://schemas.openxmlformats.org/officeDocument/2006/relationships/image" Target="../media/image236.jpeg"/><Relationship Id="rId5" Type="http://schemas.openxmlformats.org/officeDocument/2006/relationships/image" Target="../media/image235.jpeg"/><Relationship Id="rId4" Type="http://schemas.openxmlformats.org/officeDocument/2006/relationships/image" Target="../media/image234.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0.xml.rels><?xml version="1.0" encoding="UTF-8" standalone="yes"?>
<Relationships xmlns="http://schemas.openxmlformats.org/package/2006/relationships"><Relationship Id="rId2" Type="http://schemas.openxmlformats.org/officeDocument/2006/relationships/image" Target="../media/image237.png"/><Relationship Id="rId1" Type="http://schemas.openxmlformats.org/officeDocument/2006/relationships/slideLayout" Target="../slideLayouts/slideLayout7.xml"/></Relationships>
</file>

<file path=ppt/slides/_rels/slide151.xml.rels><?xml version="1.0" encoding="UTF-8" standalone="yes"?>
<Relationships xmlns="http://schemas.openxmlformats.org/package/2006/relationships"><Relationship Id="rId2" Type="http://schemas.openxmlformats.org/officeDocument/2006/relationships/image" Target="../media/image238.jpg"/><Relationship Id="rId1" Type="http://schemas.openxmlformats.org/officeDocument/2006/relationships/slideLayout" Target="../slideLayouts/slideLayout7.xml"/></Relationships>
</file>

<file path=ppt/slides/_rels/slide152.xml.rels><?xml version="1.0" encoding="UTF-8" standalone="yes"?>
<Relationships xmlns="http://schemas.openxmlformats.org/package/2006/relationships"><Relationship Id="rId3" Type="http://schemas.openxmlformats.org/officeDocument/2006/relationships/image" Target="../media/image240.png"/><Relationship Id="rId2" Type="http://schemas.openxmlformats.org/officeDocument/2006/relationships/image" Target="../media/image239.png"/><Relationship Id="rId1" Type="http://schemas.openxmlformats.org/officeDocument/2006/relationships/slideLayout" Target="../slideLayouts/slideLayout7.xml"/></Relationships>
</file>

<file path=ppt/slides/_rels/slide153.xml.rels><?xml version="1.0" encoding="UTF-8" standalone="yes"?>
<Relationships xmlns="http://schemas.openxmlformats.org/package/2006/relationships"><Relationship Id="rId3" Type="http://schemas.openxmlformats.org/officeDocument/2006/relationships/image" Target="../media/image242.png"/><Relationship Id="rId2" Type="http://schemas.openxmlformats.org/officeDocument/2006/relationships/image" Target="../media/image241.png"/><Relationship Id="rId1" Type="http://schemas.openxmlformats.org/officeDocument/2006/relationships/slideLayout" Target="../slideLayouts/slideLayout7.xml"/></Relationships>
</file>

<file path=ppt/slides/_rels/slide154.xml.rels><?xml version="1.0" encoding="UTF-8" standalone="yes"?>
<Relationships xmlns="http://schemas.openxmlformats.org/package/2006/relationships"><Relationship Id="rId3" Type="http://schemas.openxmlformats.org/officeDocument/2006/relationships/image" Target="../media/image244.png"/><Relationship Id="rId2" Type="http://schemas.openxmlformats.org/officeDocument/2006/relationships/image" Target="../media/image243.png"/><Relationship Id="rId1" Type="http://schemas.openxmlformats.org/officeDocument/2006/relationships/slideLayout" Target="../slideLayouts/slideLayout7.xml"/></Relationships>
</file>

<file path=ppt/slides/_rels/slide155.xml.rels><?xml version="1.0" encoding="UTF-8" standalone="yes"?>
<Relationships xmlns="http://schemas.openxmlformats.org/package/2006/relationships"><Relationship Id="rId3" Type="http://schemas.openxmlformats.org/officeDocument/2006/relationships/image" Target="../media/image245.png"/><Relationship Id="rId2" Type="http://schemas.openxmlformats.org/officeDocument/2006/relationships/notesSlide" Target="../notesSlides/notesSlide36.xml"/><Relationship Id="rId1" Type="http://schemas.openxmlformats.org/officeDocument/2006/relationships/slideLayout" Target="../slideLayouts/slideLayout7.xml"/><Relationship Id="rId4" Type="http://schemas.openxmlformats.org/officeDocument/2006/relationships/image" Target="../media/image246.png"/></Relationships>
</file>

<file path=ppt/slides/_rels/slide156.xml.rels><?xml version="1.0" encoding="UTF-8" standalone="yes"?>
<Relationships xmlns="http://schemas.openxmlformats.org/package/2006/relationships"><Relationship Id="rId3" Type="http://schemas.openxmlformats.org/officeDocument/2006/relationships/image" Target="../media/image240.png"/><Relationship Id="rId2" Type="http://schemas.openxmlformats.org/officeDocument/2006/relationships/image" Target="../media/image247.png"/><Relationship Id="rId1" Type="http://schemas.openxmlformats.org/officeDocument/2006/relationships/slideLayout" Target="../slideLayouts/slideLayout7.xml"/></Relationships>
</file>

<file path=ppt/slides/_rels/slide157.xml.rels><?xml version="1.0" encoding="UTF-8" standalone="yes"?>
<Relationships xmlns="http://schemas.openxmlformats.org/package/2006/relationships"><Relationship Id="rId3" Type="http://schemas.openxmlformats.org/officeDocument/2006/relationships/image" Target="../media/image249.jpeg"/><Relationship Id="rId2" Type="http://schemas.openxmlformats.org/officeDocument/2006/relationships/image" Target="../media/image248.tiff"/><Relationship Id="rId1" Type="http://schemas.openxmlformats.org/officeDocument/2006/relationships/slideLayout" Target="../slideLayouts/slideLayout7.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9.xml.rels><?xml version="1.0" encoding="UTF-8" standalone="yes"?>
<Relationships xmlns="http://schemas.openxmlformats.org/package/2006/relationships"><Relationship Id="rId3" Type="http://schemas.openxmlformats.org/officeDocument/2006/relationships/image" Target="../media/image251.jpg"/><Relationship Id="rId2" Type="http://schemas.openxmlformats.org/officeDocument/2006/relationships/image" Target="../media/image250.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60.xml.rels><?xml version="1.0" encoding="UTF-8" standalone="yes"?>
<Relationships xmlns="http://schemas.openxmlformats.org/package/2006/relationships"><Relationship Id="rId3" Type="http://schemas.openxmlformats.org/officeDocument/2006/relationships/image" Target="../media/image253.jpg"/><Relationship Id="rId2" Type="http://schemas.openxmlformats.org/officeDocument/2006/relationships/image" Target="../media/image252.jpg"/><Relationship Id="rId1" Type="http://schemas.openxmlformats.org/officeDocument/2006/relationships/slideLayout" Target="../slideLayouts/slideLayout7.xml"/></Relationships>
</file>

<file path=ppt/slides/_rels/slide161.xml.rels><?xml version="1.0" encoding="UTF-8" standalone="yes"?>
<Relationships xmlns="http://schemas.openxmlformats.org/package/2006/relationships"><Relationship Id="rId2" Type="http://schemas.openxmlformats.org/officeDocument/2006/relationships/image" Target="../media/image254.jpg"/><Relationship Id="rId1" Type="http://schemas.openxmlformats.org/officeDocument/2006/relationships/slideLayout" Target="../slideLayouts/slideLayout7.xml"/></Relationships>
</file>

<file path=ppt/slides/_rels/slide162.xml.rels><?xml version="1.0" encoding="UTF-8" standalone="yes"?>
<Relationships xmlns="http://schemas.openxmlformats.org/package/2006/relationships"><Relationship Id="rId3" Type="http://schemas.openxmlformats.org/officeDocument/2006/relationships/image" Target="../media/image256.jpg"/><Relationship Id="rId2" Type="http://schemas.openxmlformats.org/officeDocument/2006/relationships/image" Target="../media/image255.jpg"/><Relationship Id="rId1" Type="http://schemas.openxmlformats.org/officeDocument/2006/relationships/slideLayout" Target="../slideLayouts/slideLayout7.xml"/><Relationship Id="rId4" Type="http://schemas.openxmlformats.org/officeDocument/2006/relationships/image" Target="../media/image257.jpg"/></Relationships>
</file>

<file path=ppt/slides/_rels/slide163.xml.rels><?xml version="1.0" encoding="UTF-8" standalone="yes"?>
<Relationships xmlns="http://schemas.openxmlformats.org/package/2006/relationships"><Relationship Id="rId3" Type="http://schemas.openxmlformats.org/officeDocument/2006/relationships/image" Target="../media/image259.jpg"/><Relationship Id="rId2" Type="http://schemas.openxmlformats.org/officeDocument/2006/relationships/image" Target="../media/image258.jpg"/><Relationship Id="rId1" Type="http://schemas.openxmlformats.org/officeDocument/2006/relationships/slideLayout" Target="../slideLayouts/slideLayout7.xml"/><Relationship Id="rId4" Type="http://schemas.openxmlformats.org/officeDocument/2006/relationships/image" Target="../media/image260.jpg"/></Relationships>
</file>

<file path=ppt/slides/_rels/slide164.xml.rels><?xml version="1.0" encoding="UTF-8" standalone="yes"?>
<Relationships xmlns="http://schemas.openxmlformats.org/package/2006/relationships"><Relationship Id="rId2" Type="http://schemas.openxmlformats.org/officeDocument/2006/relationships/image" Target="../media/image174.png"/><Relationship Id="rId1" Type="http://schemas.openxmlformats.org/officeDocument/2006/relationships/slideLayout" Target="../slideLayouts/slideLayout7.xml"/></Relationships>
</file>

<file path=ppt/slides/_rels/slide165.xml.rels><?xml version="1.0" encoding="UTF-8" standalone="yes"?>
<Relationships xmlns="http://schemas.openxmlformats.org/package/2006/relationships"><Relationship Id="rId2" Type="http://schemas.openxmlformats.org/officeDocument/2006/relationships/image" Target="../media/image174.png"/><Relationship Id="rId1" Type="http://schemas.openxmlformats.org/officeDocument/2006/relationships/slideLayout" Target="../slideLayouts/slideLayout7.xml"/></Relationships>
</file>

<file path=ppt/slides/_rels/slide166.xml.rels><?xml version="1.0" encoding="UTF-8" standalone="yes"?>
<Relationships xmlns="http://schemas.openxmlformats.org/package/2006/relationships"><Relationship Id="rId2" Type="http://schemas.openxmlformats.org/officeDocument/2006/relationships/image" Target="../media/image261.png"/><Relationship Id="rId1" Type="http://schemas.openxmlformats.org/officeDocument/2006/relationships/slideLayout" Target="../slideLayouts/slideLayout7.xml"/></Relationships>
</file>

<file path=ppt/slides/_rels/slide167.xml.rels><?xml version="1.0" encoding="UTF-8" standalone="yes"?>
<Relationships xmlns="http://schemas.openxmlformats.org/package/2006/relationships"><Relationship Id="rId3" Type="http://schemas.openxmlformats.org/officeDocument/2006/relationships/image" Target="../media/image262.png"/><Relationship Id="rId2" Type="http://schemas.openxmlformats.org/officeDocument/2006/relationships/image" Target="../media/image82.png"/><Relationship Id="rId1" Type="http://schemas.openxmlformats.org/officeDocument/2006/relationships/slideLayout" Target="../slideLayouts/slideLayout2.xml"/><Relationship Id="rId4" Type="http://schemas.openxmlformats.org/officeDocument/2006/relationships/image" Target="../media/image263.png"/></Relationships>
</file>

<file path=ppt/slides/_rels/slide168.xml.rels><?xml version="1.0" encoding="UTF-8" standalone="yes"?>
<Relationships xmlns="http://schemas.openxmlformats.org/package/2006/relationships"><Relationship Id="rId8" Type="http://schemas.openxmlformats.org/officeDocument/2006/relationships/image" Target="../media/image269.tiff"/><Relationship Id="rId3" Type="http://schemas.openxmlformats.org/officeDocument/2006/relationships/image" Target="../media/image264.tiff"/><Relationship Id="rId7" Type="http://schemas.openxmlformats.org/officeDocument/2006/relationships/image" Target="../media/image268.tiff"/><Relationship Id="rId12" Type="http://schemas.openxmlformats.org/officeDocument/2006/relationships/image" Target="../media/image273.tiff"/><Relationship Id="rId2" Type="http://schemas.openxmlformats.org/officeDocument/2006/relationships/notesSlide" Target="../notesSlides/notesSlide37.xml"/><Relationship Id="rId1" Type="http://schemas.openxmlformats.org/officeDocument/2006/relationships/slideLayout" Target="../slideLayouts/slideLayout1.xml"/><Relationship Id="rId6" Type="http://schemas.openxmlformats.org/officeDocument/2006/relationships/image" Target="../media/image267.tiff"/><Relationship Id="rId11" Type="http://schemas.openxmlformats.org/officeDocument/2006/relationships/image" Target="../media/image272.tiff"/><Relationship Id="rId5" Type="http://schemas.openxmlformats.org/officeDocument/2006/relationships/image" Target="../media/image266.tiff"/><Relationship Id="rId10" Type="http://schemas.openxmlformats.org/officeDocument/2006/relationships/image" Target="../media/image271.tiff"/><Relationship Id="rId4" Type="http://schemas.openxmlformats.org/officeDocument/2006/relationships/image" Target="../media/image265.tiff"/><Relationship Id="rId9" Type="http://schemas.openxmlformats.org/officeDocument/2006/relationships/image" Target="../media/image270.tiff"/></Relationships>
</file>

<file path=ppt/slides/_rels/slide169.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27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70.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38.xml"/><Relationship Id="rId1" Type="http://schemas.openxmlformats.org/officeDocument/2006/relationships/slideLayout" Target="../slideLayouts/slideLayout6.xml"/><Relationship Id="rId4" Type="http://schemas.openxmlformats.org/officeDocument/2006/relationships/image" Target="../media/image275.png"/></Relationships>
</file>

<file path=ppt/slides/_rels/slide171.xml.rels><?xml version="1.0" encoding="UTF-8" standalone="yes"?>
<Relationships xmlns="http://schemas.openxmlformats.org/package/2006/relationships"><Relationship Id="rId2" Type="http://schemas.openxmlformats.org/officeDocument/2006/relationships/image" Target="../media/image276.png"/><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3" Type="http://schemas.openxmlformats.org/officeDocument/2006/relationships/image" Target="../media/image182.pn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173.xml.rels><?xml version="1.0" encoding="UTF-8" standalone="yes"?>
<Relationships xmlns="http://schemas.openxmlformats.org/package/2006/relationships"><Relationship Id="rId2" Type="http://schemas.openxmlformats.org/officeDocument/2006/relationships/image" Target="../media/image181.png"/><Relationship Id="rId1" Type="http://schemas.openxmlformats.org/officeDocument/2006/relationships/slideLayout" Target="../slideLayouts/slideLayout7.xml"/></Relationships>
</file>

<file path=ppt/slides/_rels/slide174.xml.rels><?xml version="1.0" encoding="UTF-8" standalone="yes"?>
<Relationships xmlns="http://schemas.openxmlformats.org/package/2006/relationships"><Relationship Id="rId2" Type="http://schemas.openxmlformats.org/officeDocument/2006/relationships/image" Target="../media/image277.png"/><Relationship Id="rId1" Type="http://schemas.openxmlformats.org/officeDocument/2006/relationships/slideLayout" Target="../slideLayouts/slideLayout7.xml"/></Relationships>
</file>

<file path=ppt/slides/_rels/slide175.xml.rels><?xml version="1.0" encoding="UTF-8" standalone="yes"?>
<Relationships xmlns="http://schemas.openxmlformats.org/package/2006/relationships"><Relationship Id="rId2" Type="http://schemas.openxmlformats.org/officeDocument/2006/relationships/image" Target="../media/image184.png"/><Relationship Id="rId1" Type="http://schemas.openxmlformats.org/officeDocument/2006/relationships/slideLayout" Target="../slideLayouts/slideLayout7.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8.xml.rels><?xml version="1.0" encoding="UTF-8" standalone="yes"?>
<Relationships xmlns="http://schemas.openxmlformats.org/package/2006/relationships"><Relationship Id="rId2" Type="http://schemas.openxmlformats.org/officeDocument/2006/relationships/image" Target="../media/image184.png"/><Relationship Id="rId1" Type="http://schemas.openxmlformats.org/officeDocument/2006/relationships/slideLayout" Target="../slideLayouts/slideLayout7.xml"/></Relationships>
</file>

<file path=ppt/slides/_rels/slide17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2" Type="http://schemas.openxmlformats.org/officeDocument/2006/relationships/image" Target="../media/image15.tif"/><Relationship Id="rId1" Type="http://schemas.openxmlformats.org/officeDocument/2006/relationships/slideLayout" Target="../slideLayouts/slideLayout7.xml"/></Relationships>
</file>

<file path=ppt/slides/_rels/slide180.xml.rels><?xml version="1.0" encoding="UTF-8" standalone="yes"?>
<Relationships xmlns="http://schemas.openxmlformats.org/package/2006/relationships"><Relationship Id="rId3" Type="http://schemas.openxmlformats.org/officeDocument/2006/relationships/image" Target="../media/image214.png"/><Relationship Id="rId2" Type="http://schemas.openxmlformats.org/officeDocument/2006/relationships/image" Target="../media/image213.png"/><Relationship Id="rId1" Type="http://schemas.openxmlformats.org/officeDocument/2006/relationships/slideLayout" Target="../slideLayouts/slideLayout7.xml"/></Relationships>
</file>

<file path=ppt/slides/_rels/slide181.xml.rels><?xml version="1.0" encoding="UTF-8" standalone="yes"?>
<Relationships xmlns="http://schemas.openxmlformats.org/package/2006/relationships"><Relationship Id="rId2" Type="http://schemas.openxmlformats.org/officeDocument/2006/relationships/image" Target="../media/image214.png"/><Relationship Id="rId1" Type="http://schemas.openxmlformats.org/officeDocument/2006/relationships/slideLayout" Target="../slideLayouts/slideLayout7.xml"/></Relationships>
</file>

<file path=ppt/slides/_rels/slide182.xml.rels><?xml version="1.0" encoding="UTF-8" standalone="yes"?>
<Relationships xmlns="http://schemas.openxmlformats.org/package/2006/relationships"><Relationship Id="rId3" Type="http://schemas.openxmlformats.org/officeDocument/2006/relationships/image" Target="../media/image216.png"/><Relationship Id="rId2" Type="http://schemas.openxmlformats.org/officeDocument/2006/relationships/image" Target="../media/image215.png"/><Relationship Id="rId1" Type="http://schemas.openxmlformats.org/officeDocument/2006/relationships/slideLayout" Target="../slideLayouts/slideLayout7.xml"/><Relationship Id="rId5" Type="http://schemas.openxmlformats.org/officeDocument/2006/relationships/image" Target="../media/image218.png"/><Relationship Id="rId4" Type="http://schemas.openxmlformats.org/officeDocument/2006/relationships/image" Target="../media/image217.png"/></Relationships>
</file>

<file path=ppt/slides/_rels/slide183.xml.rels><?xml version="1.0" encoding="UTF-8" standalone="yes"?>
<Relationships xmlns="http://schemas.openxmlformats.org/package/2006/relationships"><Relationship Id="rId2" Type="http://schemas.openxmlformats.org/officeDocument/2006/relationships/image" Target="../media/image278.tiff"/><Relationship Id="rId1" Type="http://schemas.openxmlformats.org/officeDocument/2006/relationships/slideLayout" Target="../slideLayouts/slideLayout7.xml"/></Relationships>
</file>

<file path=ppt/slides/_rels/slide184.xml.rels><?xml version="1.0" encoding="UTF-8" standalone="yes"?>
<Relationships xmlns="http://schemas.openxmlformats.org/package/2006/relationships"><Relationship Id="rId2" Type="http://schemas.openxmlformats.org/officeDocument/2006/relationships/image" Target="../media/image182.png"/><Relationship Id="rId1" Type="http://schemas.openxmlformats.org/officeDocument/2006/relationships/slideLayout" Target="../slideLayouts/slideLayout7.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6.xml.rels><?xml version="1.0" encoding="UTF-8" standalone="yes"?>
<Relationships xmlns="http://schemas.openxmlformats.org/package/2006/relationships"><Relationship Id="rId2" Type="http://schemas.openxmlformats.org/officeDocument/2006/relationships/image" Target="../media/image279.png"/><Relationship Id="rId1" Type="http://schemas.openxmlformats.org/officeDocument/2006/relationships/slideLayout" Target="../slideLayouts/slideLayout7.xml"/></Relationships>
</file>

<file path=ppt/slides/_rels/slide187.xml.rels><?xml version="1.0" encoding="UTF-8" standalone="yes"?>
<Relationships xmlns="http://schemas.openxmlformats.org/package/2006/relationships"><Relationship Id="rId3" Type="http://schemas.openxmlformats.org/officeDocument/2006/relationships/image" Target="../media/image281.png"/><Relationship Id="rId2" Type="http://schemas.openxmlformats.org/officeDocument/2006/relationships/image" Target="../media/image280.png"/><Relationship Id="rId1" Type="http://schemas.openxmlformats.org/officeDocument/2006/relationships/slideLayout" Target="../slideLayouts/slideLayout7.xml"/><Relationship Id="rId5" Type="http://schemas.openxmlformats.org/officeDocument/2006/relationships/image" Target="../media/image283.png"/><Relationship Id="rId4" Type="http://schemas.openxmlformats.org/officeDocument/2006/relationships/image" Target="../media/image282.png"/></Relationships>
</file>

<file path=ppt/slides/_rels/slide188.xml.rels><?xml version="1.0" encoding="UTF-8" standalone="yes"?>
<Relationships xmlns="http://schemas.openxmlformats.org/package/2006/relationships"><Relationship Id="rId2" Type="http://schemas.openxmlformats.org/officeDocument/2006/relationships/image" Target="../media/image284.jpeg"/><Relationship Id="rId1" Type="http://schemas.openxmlformats.org/officeDocument/2006/relationships/slideLayout" Target="../slideLayouts/slideLayout7.xml"/></Relationships>
</file>

<file path=ppt/slides/_rels/slide189.xml.rels><?xml version="1.0" encoding="UTF-8" standalone="yes"?>
<Relationships xmlns="http://schemas.openxmlformats.org/package/2006/relationships"><Relationship Id="rId3" Type="http://schemas.openxmlformats.org/officeDocument/2006/relationships/image" Target="../media/image286.png"/><Relationship Id="rId2" Type="http://schemas.openxmlformats.org/officeDocument/2006/relationships/image" Target="../media/image285.png"/><Relationship Id="rId1" Type="http://schemas.openxmlformats.org/officeDocument/2006/relationships/slideLayout" Target="../slideLayouts/slideLayout1.xml"/><Relationship Id="rId4" Type="http://schemas.openxmlformats.org/officeDocument/2006/relationships/image" Target="../media/image287.png"/></Relationships>
</file>

<file path=ppt/slides/_rels/slide19.xml.rels><?xml version="1.0" encoding="UTF-8" standalone="yes"?>
<Relationships xmlns="http://schemas.openxmlformats.org/package/2006/relationships"><Relationship Id="rId2" Type="http://schemas.openxmlformats.org/officeDocument/2006/relationships/image" Target="../media/image16.tif"/><Relationship Id="rId1" Type="http://schemas.openxmlformats.org/officeDocument/2006/relationships/slideLayout" Target="../slideLayouts/slideLayout7.xml"/></Relationships>
</file>

<file path=ppt/slides/_rels/slide190.xml.rels><?xml version="1.0" encoding="UTF-8" standalone="yes"?>
<Relationships xmlns="http://schemas.openxmlformats.org/package/2006/relationships"><Relationship Id="rId2" Type="http://schemas.openxmlformats.org/officeDocument/2006/relationships/image" Target="../media/image288.png"/><Relationship Id="rId1" Type="http://schemas.openxmlformats.org/officeDocument/2006/relationships/slideLayout" Target="../slideLayouts/slideLayout7.xml"/></Relationships>
</file>

<file path=ppt/slides/_rels/slide191.xml.rels><?xml version="1.0" encoding="UTF-8" standalone="yes"?>
<Relationships xmlns="http://schemas.openxmlformats.org/package/2006/relationships"><Relationship Id="rId2" Type="http://schemas.openxmlformats.org/officeDocument/2006/relationships/image" Target="../media/image289.png"/><Relationship Id="rId1" Type="http://schemas.openxmlformats.org/officeDocument/2006/relationships/slideLayout" Target="../slideLayouts/slideLayout7.xml"/></Relationships>
</file>

<file path=ppt/slides/_rels/slide192.xml.rels><?xml version="1.0" encoding="UTF-8" standalone="yes"?>
<Relationships xmlns="http://schemas.openxmlformats.org/package/2006/relationships"><Relationship Id="rId2" Type="http://schemas.openxmlformats.org/officeDocument/2006/relationships/image" Target="../media/image290.tiff"/><Relationship Id="rId1" Type="http://schemas.openxmlformats.org/officeDocument/2006/relationships/slideLayout" Target="../slideLayouts/slideLayout7.xml"/></Relationships>
</file>

<file path=ppt/slides/_rels/slide193.xml.rels><?xml version="1.0" encoding="UTF-8" standalone="yes"?>
<Relationships xmlns="http://schemas.openxmlformats.org/package/2006/relationships"><Relationship Id="rId2" Type="http://schemas.openxmlformats.org/officeDocument/2006/relationships/image" Target="../media/image261.png"/><Relationship Id="rId1" Type="http://schemas.openxmlformats.org/officeDocument/2006/relationships/slideLayout" Target="../slideLayouts/slideLayout7.xml"/></Relationships>
</file>

<file path=ppt/slides/_rels/slide194.xml.rels><?xml version="1.0" encoding="UTF-8" standalone="yes"?>
<Relationships xmlns="http://schemas.openxmlformats.org/package/2006/relationships"><Relationship Id="rId2" Type="http://schemas.openxmlformats.org/officeDocument/2006/relationships/image" Target="../media/image291.png"/><Relationship Id="rId1" Type="http://schemas.openxmlformats.org/officeDocument/2006/relationships/slideLayout" Target="../slideLayouts/slideLayout7.xml"/></Relationships>
</file>

<file path=ppt/slides/_rels/slide195.xml.rels><?xml version="1.0" encoding="UTF-8" standalone="yes"?>
<Relationships xmlns="http://schemas.openxmlformats.org/package/2006/relationships"><Relationship Id="rId3" Type="http://schemas.openxmlformats.org/officeDocument/2006/relationships/image" Target="../media/image293.png"/><Relationship Id="rId2" Type="http://schemas.openxmlformats.org/officeDocument/2006/relationships/image" Target="../media/image292.png"/><Relationship Id="rId1" Type="http://schemas.openxmlformats.org/officeDocument/2006/relationships/slideLayout" Target="../slideLayouts/slideLayout7.xml"/><Relationship Id="rId5" Type="http://schemas.openxmlformats.org/officeDocument/2006/relationships/image" Target="../media/image295.png"/><Relationship Id="rId4" Type="http://schemas.openxmlformats.org/officeDocument/2006/relationships/image" Target="../media/image294.png"/></Relationships>
</file>

<file path=ppt/slides/_rels/slide196.xml.rels><?xml version="1.0" encoding="UTF-8" standalone="yes"?>
<Relationships xmlns="http://schemas.openxmlformats.org/package/2006/relationships"><Relationship Id="rId8" Type="http://schemas.openxmlformats.org/officeDocument/2006/relationships/image" Target="../media/image268.tiff"/><Relationship Id="rId13" Type="http://schemas.openxmlformats.org/officeDocument/2006/relationships/image" Target="../media/image271.tiff"/><Relationship Id="rId3" Type="http://schemas.openxmlformats.org/officeDocument/2006/relationships/image" Target="../media/image265.tiff"/><Relationship Id="rId7" Type="http://schemas.openxmlformats.org/officeDocument/2006/relationships/image" Target="../media/image267.tiff"/><Relationship Id="rId12" Type="http://schemas.openxmlformats.org/officeDocument/2006/relationships/image" Target="../media/image270.tiff"/><Relationship Id="rId2" Type="http://schemas.openxmlformats.org/officeDocument/2006/relationships/image" Target="../media/image264.tiff"/><Relationship Id="rId1" Type="http://schemas.openxmlformats.org/officeDocument/2006/relationships/slideLayout" Target="../slideLayouts/slideLayout1.xml"/><Relationship Id="rId6" Type="http://schemas.openxmlformats.org/officeDocument/2006/relationships/image" Target="../media/image297.tiff"/><Relationship Id="rId11" Type="http://schemas.openxmlformats.org/officeDocument/2006/relationships/image" Target="../media/image269.tiff"/><Relationship Id="rId5" Type="http://schemas.openxmlformats.org/officeDocument/2006/relationships/image" Target="../media/image296.tiff"/><Relationship Id="rId10" Type="http://schemas.openxmlformats.org/officeDocument/2006/relationships/image" Target="../media/image299.tiff"/><Relationship Id="rId4" Type="http://schemas.openxmlformats.org/officeDocument/2006/relationships/image" Target="../media/image266.tiff"/><Relationship Id="rId9" Type="http://schemas.openxmlformats.org/officeDocument/2006/relationships/image" Target="../media/image298.tiff"/><Relationship Id="rId14" Type="http://schemas.openxmlformats.org/officeDocument/2006/relationships/image" Target="../media/image272.tiff"/></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8.xml.rels><?xml version="1.0" encoding="UTF-8" standalone="yes"?>
<Relationships xmlns="http://schemas.openxmlformats.org/package/2006/relationships"><Relationship Id="rId2" Type="http://schemas.openxmlformats.org/officeDocument/2006/relationships/image" Target="../media/image300.png"/><Relationship Id="rId1" Type="http://schemas.openxmlformats.org/officeDocument/2006/relationships/slideLayout" Target="../slideLayouts/slideLayout7.xml"/></Relationships>
</file>

<file path=ppt/slides/_rels/slide199.xml.rels><?xml version="1.0" encoding="UTF-8" standalone="yes"?>
<Relationships xmlns="http://schemas.openxmlformats.org/package/2006/relationships"><Relationship Id="rId2" Type="http://schemas.openxmlformats.org/officeDocument/2006/relationships/image" Target="../media/image30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2" Type="http://schemas.openxmlformats.org/officeDocument/2006/relationships/image" Target="../media/image17.tif"/><Relationship Id="rId1" Type="http://schemas.openxmlformats.org/officeDocument/2006/relationships/slideLayout" Target="../slideLayouts/slideLayout7.xml"/></Relationships>
</file>

<file path=ppt/slides/_rels/slide200.xml.rels><?xml version="1.0" encoding="UTF-8" standalone="yes"?>
<Relationships xmlns="http://schemas.openxmlformats.org/package/2006/relationships"><Relationship Id="rId2" Type="http://schemas.openxmlformats.org/officeDocument/2006/relationships/image" Target="../media/image301.png"/><Relationship Id="rId1" Type="http://schemas.openxmlformats.org/officeDocument/2006/relationships/slideLayout" Target="../slideLayouts/slideLayout7.xml"/></Relationships>
</file>

<file path=ppt/slides/_rels/slide20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4.xml.rels><?xml version="1.0" encoding="UTF-8" standalone="yes"?>
<Relationships xmlns="http://schemas.openxmlformats.org/package/2006/relationships"><Relationship Id="rId2" Type="http://schemas.openxmlformats.org/officeDocument/2006/relationships/image" Target="../media/image302.jpeg"/><Relationship Id="rId1" Type="http://schemas.openxmlformats.org/officeDocument/2006/relationships/slideLayout" Target="../slideLayouts/slideLayout7.xml"/></Relationships>
</file>

<file path=ppt/slides/_rels/slide205.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chart" Target="../charts/chart9.xml"/><Relationship Id="rId1" Type="http://schemas.openxmlformats.org/officeDocument/2006/relationships/slideLayout" Target="../slideLayouts/slideLayout7.xml"/></Relationships>
</file>

<file path=ppt/slides/_rels/slide206.xml.rels><?xml version="1.0" encoding="UTF-8" standalone="yes"?>
<Relationships xmlns="http://schemas.openxmlformats.org/package/2006/relationships"><Relationship Id="rId2" Type="http://schemas.openxmlformats.org/officeDocument/2006/relationships/image" Target="../media/image303.jpeg"/><Relationship Id="rId1" Type="http://schemas.openxmlformats.org/officeDocument/2006/relationships/slideLayout" Target="../slideLayouts/slideLayout7.xml"/></Relationships>
</file>

<file path=ppt/slides/_rels/slide207.xml.rels><?xml version="1.0" encoding="UTF-8" standalone="yes"?>
<Relationships xmlns="http://schemas.openxmlformats.org/package/2006/relationships"><Relationship Id="rId2" Type="http://schemas.openxmlformats.org/officeDocument/2006/relationships/image" Target="../media/image304.png"/><Relationship Id="rId1" Type="http://schemas.openxmlformats.org/officeDocument/2006/relationships/slideLayout" Target="../slideLayouts/slideLayout7.xml"/></Relationships>
</file>

<file path=ppt/slides/_rels/slide208.xml.rels><?xml version="1.0" encoding="UTF-8" standalone="yes"?>
<Relationships xmlns="http://schemas.openxmlformats.org/package/2006/relationships"><Relationship Id="rId2" Type="http://schemas.openxmlformats.org/officeDocument/2006/relationships/image" Target="../media/image279.png"/><Relationship Id="rId1" Type="http://schemas.openxmlformats.org/officeDocument/2006/relationships/slideLayout" Target="../slideLayouts/slideLayout7.xml"/></Relationships>
</file>

<file path=ppt/slides/_rels/slide209.xml.rels><?xml version="1.0" encoding="UTF-8" standalone="yes"?>
<Relationships xmlns="http://schemas.openxmlformats.org/package/2006/relationships"><Relationship Id="rId2" Type="http://schemas.openxmlformats.org/officeDocument/2006/relationships/image" Target="../media/image305.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8.tif"/><Relationship Id="rId1" Type="http://schemas.openxmlformats.org/officeDocument/2006/relationships/slideLayout" Target="../slideLayouts/slideLayout7.xml"/></Relationships>
</file>

<file path=ppt/slides/_rels/slide2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1.xml.rels><?xml version="1.0" encoding="UTF-8" standalone="yes"?>
<Relationships xmlns="http://schemas.openxmlformats.org/package/2006/relationships"><Relationship Id="rId2" Type="http://schemas.openxmlformats.org/officeDocument/2006/relationships/image" Target="../media/image302.jpeg"/><Relationship Id="rId1" Type="http://schemas.openxmlformats.org/officeDocument/2006/relationships/slideLayout" Target="../slideLayouts/slideLayout7.xml"/></Relationships>
</file>

<file path=ppt/slides/_rels/slide2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13.xml.rels><?xml version="1.0" encoding="UTF-8" standalone="yes"?>
<Relationships xmlns="http://schemas.openxmlformats.org/package/2006/relationships"><Relationship Id="rId2" Type="http://schemas.openxmlformats.org/officeDocument/2006/relationships/image" Target="../media/image306.png"/><Relationship Id="rId1" Type="http://schemas.openxmlformats.org/officeDocument/2006/relationships/slideLayout" Target="../slideLayouts/slideLayout7.xml"/></Relationships>
</file>

<file path=ppt/slides/_rels/slide214.xml.rels><?xml version="1.0" encoding="UTF-8" standalone="yes"?>
<Relationships xmlns="http://schemas.openxmlformats.org/package/2006/relationships"><Relationship Id="rId2" Type="http://schemas.openxmlformats.org/officeDocument/2006/relationships/image" Target="../media/image183.png"/><Relationship Id="rId1" Type="http://schemas.openxmlformats.org/officeDocument/2006/relationships/slideLayout" Target="../slideLayouts/slideLayout7.xml"/></Relationships>
</file>

<file path=ppt/slides/_rels/slide215.xml.rels><?xml version="1.0" encoding="UTF-8" standalone="yes"?>
<Relationships xmlns="http://schemas.openxmlformats.org/package/2006/relationships"><Relationship Id="rId2" Type="http://schemas.openxmlformats.org/officeDocument/2006/relationships/image" Target="../media/image307.gif"/><Relationship Id="rId1" Type="http://schemas.openxmlformats.org/officeDocument/2006/relationships/slideLayout" Target="../slideLayouts/slideLayout7.xml"/></Relationships>
</file>

<file path=ppt/slides/_rels/slide216.xml.rels><?xml version="1.0" encoding="UTF-8" standalone="yes"?>
<Relationships xmlns="http://schemas.openxmlformats.org/package/2006/relationships"><Relationship Id="rId2" Type="http://schemas.openxmlformats.org/officeDocument/2006/relationships/image" Target="../media/image308.png"/><Relationship Id="rId1" Type="http://schemas.openxmlformats.org/officeDocument/2006/relationships/slideLayout" Target="../slideLayouts/slideLayout7.xml"/></Relationships>
</file>

<file path=ppt/slides/_rels/slide2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9.tif"/><Relationship Id="rId1" Type="http://schemas.openxmlformats.org/officeDocument/2006/relationships/slideLayout" Target="../slideLayouts/slideLayout7.xml"/></Relationships>
</file>

<file path=ppt/slides/_rels/slide220.xml.rels><?xml version="1.0" encoding="UTF-8" standalone="yes"?>
<Relationships xmlns="http://schemas.openxmlformats.org/package/2006/relationships"><Relationship Id="rId2" Type="http://schemas.openxmlformats.org/officeDocument/2006/relationships/image" Target="../media/image309.png"/><Relationship Id="rId1" Type="http://schemas.openxmlformats.org/officeDocument/2006/relationships/slideLayout" Target="../slideLayouts/slideLayout7.xml"/></Relationships>
</file>

<file path=ppt/slides/_rels/slide221.xml.rels><?xml version="1.0" encoding="UTF-8" standalone="yes"?>
<Relationships xmlns="http://schemas.openxmlformats.org/package/2006/relationships"><Relationship Id="rId2" Type="http://schemas.openxmlformats.org/officeDocument/2006/relationships/image" Target="../media/image309.png"/><Relationship Id="rId1" Type="http://schemas.openxmlformats.org/officeDocument/2006/relationships/slideLayout" Target="../slideLayouts/slideLayout7.xml"/></Relationships>
</file>

<file path=ppt/slides/_rels/slide222.xml.rels><?xml version="1.0" encoding="UTF-8" standalone="yes"?>
<Relationships xmlns="http://schemas.openxmlformats.org/package/2006/relationships"><Relationship Id="rId2" Type="http://schemas.openxmlformats.org/officeDocument/2006/relationships/image" Target="../media/image310.jpeg"/><Relationship Id="rId1" Type="http://schemas.openxmlformats.org/officeDocument/2006/relationships/slideLayout" Target="../slideLayouts/slideLayout7.xml"/></Relationships>
</file>

<file path=ppt/slides/_rels/slide2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4.xml.rels><?xml version="1.0" encoding="UTF-8" standalone="yes"?>
<Relationships xmlns="http://schemas.openxmlformats.org/package/2006/relationships"><Relationship Id="rId3" Type="http://schemas.openxmlformats.org/officeDocument/2006/relationships/image" Target="../media/image312.png"/><Relationship Id="rId2" Type="http://schemas.openxmlformats.org/officeDocument/2006/relationships/image" Target="../media/image311.png"/><Relationship Id="rId1" Type="http://schemas.openxmlformats.org/officeDocument/2006/relationships/slideLayout" Target="../slideLayouts/slideLayout7.xml"/><Relationship Id="rId5" Type="http://schemas.openxmlformats.org/officeDocument/2006/relationships/image" Target="../media/image314.png"/><Relationship Id="rId4" Type="http://schemas.openxmlformats.org/officeDocument/2006/relationships/image" Target="../media/image313.png"/></Relationships>
</file>

<file path=ppt/slides/_rels/slide225.xml.rels><?xml version="1.0" encoding="UTF-8" standalone="yes"?>
<Relationships xmlns="http://schemas.openxmlformats.org/package/2006/relationships"><Relationship Id="rId8" Type="http://schemas.openxmlformats.org/officeDocument/2006/relationships/image" Target="../media/image321.png"/><Relationship Id="rId3" Type="http://schemas.openxmlformats.org/officeDocument/2006/relationships/image" Target="../media/image316.png"/><Relationship Id="rId7" Type="http://schemas.openxmlformats.org/officeDocument/2006/relationships/image" Target="../media/image320.png"/><Relationship Id="rId2" Type="http://schemas.openxmlformats.org/officeDocument/2006/relationships/image" Target="../media/image315.png"/><Relationship Id="rId1" Type="http://schemas.openxmlformats.org/officeDocument/2006/relationships/slideLayout" Target="../slideLayouts/slideLayout7.xml"/><Relationship Id="rId6" Type="http://schemas.openxmlformats.org/officeDocument/2006/relationships/image" Target="../media/image319.png"/><Relationship Id="rId11" Type="http://schemas.openxmlformats.org/officeDocument/2006/relationships/image" Target="../media/image324.png"/><Relationship Id="rId5" Type="http://schemas.openxmlformats.org/officeDocument/2006/relationships/image" Target="../media/image318.png"/><Relationship Id="rId10" Type="http://schemas.openxmlformats.org/officeDocument/2006/relationships/image" Target="../media/image323.png"/><Relationship Id="rId4" Type="http://schemas.openxmlformats.org/officeDocument/2006/relationships/image" Target="../media/image317.png"/><Relationship Id="rId9" Type="http://schemas.openxmlformats.org/officeDocument/2006/relationships/image" Target="../media/image322.png"/></Relationships>
</file>

<file path=ppt/slides/_rels/slide2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7.xml.rels><?xml version="1.0" encoding="UTF-8" standalone="yes"?>
<Relationships xmlns="http://schemas.openxmlformats.org/package/2006/relationships"><Relationship Id="rId8" Type="http://schemas.openxmlformats.org/officeDocument/2006/relationships/oleObject" Target="../embeddings/oleObject3.bin"/><Relationship Id="rId3" Type="http://schemas.openxmlformats.org/officeDocument/2006/relationships/notesSlide" Target="../notesSlides/notesSlide40.xml"/><Relationship Id="rId7" Type="http://schemas.openxmlformats.org/officeDocument/2006/relationships/image" Target="../media/image326.emf"/><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325.emf"/><Relationship Id="rId4" Type="http://schemas.openxmlformats.org/officeDocument/2006/relationships/oleObject" Target="../embeddings/oleObject1.bin"/><Relationship Id="rId9" Type="http://schemas.openxmlformats.org/officeDocument/2006/relationships/image" Target="../media/image327.emf"/></Relationships>
</file>

<file path=ppt/slides/_rels/slide228.xml.rels><?xml version="1.0" encoding="UTF-8" standalone="yes"?>
<Relationships xmlns="http://schemas.openxmlformats.org/package/2006/relationships"><Relationship Id="rId3" Type="http://schemas.openxmlformats.org/officeDocument/2006/relationships/notesSlide" Target="../notesSlides/notesSlide41.xml"/><Relationship Id="rId7" Type="http://schemas.openxmlformats.org/officeDocument/2006/relationships/image" Target="../media/image329.emf"/><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oleObject" Target="../embeddings/oleObject5.bin"/><Relationship Id="rId5" Type="http://schemas.openxmlformats.org/officeDocument/2006/relationships/image" Target="../media/image328.emf"/><Relationship Id="rId4" Type="http://schemas.openxmlformats.org/officeDocument/2006/relationships/oleObject" Target="../embeddings/oleObject4.bin"/></Relationships>
</file>

<file path=ppt/slides/_rels/slide229.xml.rels><?xml version="1.0" encoding="UTF-8" standalone="yes"?>
<Relationships xmlns="http://schemas.openxmlformats.org/package/2006/relationships"><Relationship Id="rId3" Type="http://schemas.openxmlformats.org/officeDocument/2006/relationships/notesSlide" Target="../notesSlides/notesSlide42.xml"/><Relationship Id="rId7" Type="http://schemas.openxmlformats.org/officeDocument/2006/relationships/image" Target="../media/image331.emf"/><Relationship Id="rId2" Type="http://schemas.openxmlformats.org/officeDocument/2006/relationships/slideLayout" Target="../slideLayouts/slideLayout7.xml"/><Relationship Id="rId1" Type="http://schemas.openxmlformats.org/officeDocument/2006/relationships/vmlDrawing" Target="../drawings/vmlDrawing3.vml"/><Relationship Id="rId6" Type="http://schemas.openxmlformats.org/officeDocument/2006/relationships/oleObject" Target="../embeddings/oleObject7.bin"/><Relationship Id="rId5" Type="http://schemas.openxmlformats.org/officeDocument/2006/relationships/image" Target="../media/image330.emf"/><Relationship Id="rId4" Type="http://schemas.openxmlformats.org/officeDocument/2006/relationships/oleObject" Target="../embeddings/oleObject6.bin"/></Relationships>
</file>

<file path=ppt/slides/_rels/slide2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1.xml.rels><?xml version="1.0" encoding="UTF-8" standalone="yes"?>
<Relationships xmlns="http://schemas.openxmlformats.org/package/2006/relationships"><Relationship Id="rId3" Type="http://schemas.openxmlformats.org/officeDocument/2006/relationships/image" Target="../media/image333.wmf"/><Relationship Id="rId2" Type="http://schemas.openxmlformats.org/officeDocument/2006/relationships/image" Target="../media/image332.wmf"/><Relationship Id="rId1" Type="http://schemas.openxmlformats.org/officeDocument/2006/relationships/slideLayout" Target="../slideLayouts/slideLayout7.xml"/></Relationships>
</file>

<file path=ppt/slides/_rels/slide232.xml.rels><?xml version="1.0" encoding="UTF-8" standalone="yes"?>
<Relationships xmlns="http://schemas.openxmlformats.org/package/2006/relationships"><Relationship Id="rId2" Type="http://schemas.openxmlformats.org/officeDocument/2006/relationships/image" Target="../media/image334.png"/><Relationship Id="rId1" Type="http://schemas.openxmlformats.org/officeDocument/2006/relationships/slideLayout" Target="../slideLayouts/slideLayout7.xml"/></Relationships>
</file>

<file path=ppt/slides/_rels/slide233.xml.rels><?xml version="1.0" encoding="UTF-8" standalone="yes"?>
<Relationships xmlns="http://schemas.openxmlformats.org/package/2006/relationships"><Relationship Id="rId2" Type="http://schemas.openxmlformats.org/officeDocument/2006/relationships/image" Target="../media/image307.gif"/><Relationship Id="rId1" Type="http://schemas.openxmlformats.org/officeDocument/2006/relationships/slideLayout" Target="../slideLayouts/slideLayout7.xml"/></Relationships>
</file>

<file path=ppt/slides/_rels/slide2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6.xml.rels><?xml version="1.0" encoding="UTF-8" standalone="yes"?>
<Relationships xmlns="http://schemas.openxmlformats.org/package/2006/relationships"><Relationship Id="rId2" Type="http://schemas.openxmlformats.org/officeDocument/2006/relationships/image" Target="../media/image182.png"/><Relationship Id="rId1" Type="http://schemas.openxmlformats.org/officeDocument/2006/relationships/slideLayout" Target="../slideLayouts/slideLayout7.xml"/></Relationships>
</file>

<file path=ppt/slides/_rels/slide237.xml.rels><?xml version="1.0" encoding="UTF-8" standalone="yes"?>
<Relationships xmlns="http://schemas.openxmlformats.org/package/2006/relationships"><Relationship Id="rId3" Type="http://schemas.openxmlformats.org/officeDocument/2006/relationships/image" Target="../media/image336.png"/><Relationship Id="rId2" Type="http://schemas.openxmlformats.org/officeDocument/2006/relationships/image" Target="../media/image335.png"/><Relationship Id="rId1" Type="http://schemas.openxmlformats.org/officeDocument/2006/relationships/slideLayout" Target="../slideLayouts/slideLayout7.xml"/></Relationships>
</file>

<file path=ppt/slides/_rels/slide238.xml.rels><?xml version="1.0" encoding="UTF-8" standalone="yes"?>
<Relationships xmlns="http://schemas.openxmlformats.org/package/2006/relationships"><Relationship Id="rId2" Type="http://schemas.openxmlformats.org/officeDocument/2006/relationships/image" Target="../media/image337.wmf"/><Relationship Id="rId1" Type="http://schemas.openxmlformats.org/officeDocument/2006/relationships/slideLayout" Target="../slideLayouts/slideLayout7.xml"/></Relationships>
</file>

<file path=ppt/slides/_rels/slide239.xml.rels><?xml version="1.0" encoding="UTF-8" standalone="yes"?>
<Relationships xmlns="http://schemas.openxmlformats.org/package/2006/relationships"><Relationship Id="rId3" Type="http://schemas.openxmlformats.org/officeDocument/2006/relationships/image" Target="../media/image339.jpeg"/><Relationship Id="rId2" Type="http://schemas.openxmlformats.org/officeDocument/2006/relationships/image" Target="../media/image338.wmf"/><Relationship Id="rId1" Type="http://schemas.openxmlformats.org/officeDocument/2006/relationships/slideLayout" Target="../slideLayouts/slideLayout7.xml"/><Relationship Id="rId4" Type="http://schemas.openxmlformats.org/officeDocument/2006/relationships/image" Target="../media/image340.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0.xml.rels><?xml version="1.0" encoding="UTF-8" standalone="yes"?>
<Relationships xmlns="http://schemas.openxmlformats.org/package/2006/relationships"><Relationship Id="rId3" Type="http://schemas.openxmlformats.org/officeDocument/2006/relationships/image" Target="../media/image342.jpeg"/><Relationship Id="rId2" Type="http://schemas.openxmlformats.org/officeDocument/2006/relationships/image" Target="../media/image341.wmf"/><Relationship Id="rId1" Type="http://schemas.openxmlformats.org/officeDocument/2006/relationships/slideLayout" Target="../slideLayouts/slideLayout7.xml"/><Relationship Id="rId4" Type="http://schemas.openxmlformats.org/officeDocument/2006/relationships/image" Target="../media/image343.png"/></Relationships>
</file>

<file path=ppt/slides/_rels/slide241.xml.rels><?xml version="1.0" encoding="UTF-8" standalone="yes"?>
<Relationships xmlns="http://schemas.openxmlformats.org/package/2006/relationships"><Relationship Id="rId3" Type="http://schemas.openxmlformats.org/officeDocument/2006/relationships/image" Target="../media/image345.jpeg"/><Relationship Id="rId2" Type="http://schemas.openxmlformats.org/officeDocument/2006/relationships/image" Target="../media/image344.jpeg"/><Relationship Id="rId1" Type="http://schemas.openxmlformats.org/officeDocument/2006/relationships/slideLayout" Target="../slideLayouts/slideLayout7.xml"/><Relationship Id="rId5" Type="http://schemas.openxmlformats.org/officeDocument/2006/relationships/image" Target="../media/image347.jpeg"/><Relationship Id="rId4" Type="http://schemas.openxmlformats.org/officeDocument/2006/relationships/image" Target="../media/image346.jpeg"/></Relationships>
</file>

<file path=ppt/slides/_rels/slide2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3.xml.rels><?xml version="1.0" encoding="UTF-8" standalone="yes"?>
<Relationships xmlns="http://schemas.openxmlformats.org/package/2006/relationships"><Relationship Id="rId2" Type="http://schemas.openxmlformats.org/officeDocument/2006/relationships/image" Target="../media/image306.png"/><Relationship Id="rId1" Type="http://schemas.openxmlformats.org/officeDocument/2006/relationships/slideLayout" Target="../slideLayouts/slideLayout7.xml"/></Relationships>
</file>

<file path=ppt/slides/_rels/slide24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45.xml.rels><?xml version="1.0" encoding="UTF-8" standalone="yes"?>
<Relationships xmlns="http://schemas.openxmlformats.org/package/2006/relationships"><Relationship Id="rId2" Type="http://schemas.openxmlformats.org/officeDocument/2006/relationships/image" Target="../media/image348.png"/><Relationship Id="rId1" Type="http://schemas.openxmlformats.org/officeDocument/2006/relationships/slideLayout" Target="../slideLayouts/slideLayout7.xml"/></Relationships>
</file>

<file path=ppt/slides/_rels/slide246.xml.rels><?xml version="1.0" encoding="UTF-8" standalone="yes"?>
<Relationships xmlns="http://schemas.openxmlformats.org/package/2006/relationships"><Relationship Id="rId2" Type="http://schemas.openxmlformats.org/officeDocument/2006/relationships/image" Target="../media/image349.png"/><Relationship Id="rId1" Type="http://schemas.openxmlformats.org/officeDocument/2006/relationships/slideLayout" Target="../slideLayouts/slideLayout7.xml"/></Relationships>
</file>

<file path=ppt/slides/_rels/slide247.xml.rels><?xml version="1.0" encoding="UTF-8" standalone="yes"?>
<Relationships xmlns="http://schemas.openxmlformats.org/package/2006/relationships"><Relationship Id="rId2" Type="http://schemas.openxmlformats.org/officeDocument/2006/relationships/image" Target="../media/image350.png"/><Relationship Id="rId1" Type="http://schemas.openxmlformats.org/officeDocument/2006/relationships/slideLayout" Target="../slideLayouts/slideLayout7.xml"/></Relationships>
</file>

<file path=ppt/slides/_rels/slide248.xml.rels><?xml version="1.0" encoding="UTF-8" standalone="yes"?>
<Relationships xmlns="http://schemas.openxmlformats.org/package/2006/relationships"><Relationship Id="rId3" Type="http://schemas.openxmlformats.org/officeDocument/2006/relationships/image" Target="../media/image312.png"/><Relationship Id="rId2" Type="http://schemas.openxmlformats.org/officeDocument/2006/relationships/image" Target="../media/image311.png"/><Relationship Id="rId1" Type="http://schemas.openxmlformats.org/officeDocument/2006/relationships/slideLayout" Target="../slideLayouts/slideLayout7.xml"/><Relationship Id="rId5" Type="http://schemas.openxmlformats.org/officeDocument/2006/relationships/image" Target="../media/image313.png"/><Relationship Id="rId4" Type="http://schemas.openxmlformats.org/officeDocument/2006/relationships/image" Target="../media/image351.png"/></Relationships>
</file>

<file path=ppt/slides/_rels/slide2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2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2.xml.rels><?xml version="1.0" encoding="UTF-8" standalone="yes"?>
<Relationships xmlns="http://schemas.openxmlformats.org/package/2006/relationships"><Relationship Id="rId3" Type="http://schemas.openxmlformats.org/officeDocument/2006/relationships/image" Target="../media/image353.png"/><Relationship Id="rId2" Type="http://schemas.openxmlformats.org/officeDocument/2006/relationships/image" Target="../media/image352.jpeg"/><Relationship Id="rId1" Type="http://schemas.openxmlformats.org/officeDocument/2006/relationships/slideLayout" Target="../slideLayouts/slideLayout7.xml"/></Relationships>
</file>

<file path=ppt/slides/_rels/slide25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image" Target="../media/image23.png"/></Relationships>
</file>

<file path=ppt/slides/_rels/slide2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 Id="rId5" Type="http://schemas.openxmlformats.org/officeDocument/2006/relationships/image" Target="../media/image28.png"/><Relationship Id="rId4" Type="http://schemas.openxmlformats.org/officeDocument/2006/relationships/image" Target="../media/image27.png"/></Relationships>
</file>

<file path=ppt/slides/_rels/slide2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2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34.png"/></Relationships>
</file>

<file path=ppt/slides/_rels/slide3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34.png"/></Relationships>
</file>

<file path=ppt/slides/_rels/slide3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3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7.xml"/><Relationship Id="rId5" Type="http://schemas.openxmlformats.org/officeDocument/2006/relationships/image" Target="../media/image52.png"/><Relationship Id="rId4" Type="http://schemas.openxmlformats.org/officeDocument/2006/relationships/image" Target="../media/image51.png"/></Relationships>
</file>

<file path=ppt/slides/_rels/slide4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4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58.png"/></Relationships>
</file>

<file path=ppt/slides/_rels/slide4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4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80.jpeg"/><Relationship Id="rId5" Type="http://schemas.openxmlformats.org/officeDocument/2006/relationships/image" Target="../media/image79.jpeg"/><Relationship Id="rId4" Type="http://schemas.openxmlformats.org/officeDocument/2006/relationships/image" Target="../media/image78.jpeg"/></Relationships>
</file>

<file path=ppt/slides/_rels/slide53.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2.xml"/><Relationship Id="rId4" Type="http://schemas.openxmlformats.org/officeDocument/2006/relationships/image" Target="../media/image84.png"/></Relationships>
</file>

<file path=ppt/slides/_rels/slide55.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chart" Target="../charts/chart5.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90.png"/></Relationships>
</file>

<file path=ppt/slides/_rels/slide67.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94.png"/></Relationships>
</file>

<file path=ppt/slides/_rels/slide69.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100.png"/><Relationship Id="rId5" Type="http://schemas.openxmlformats.org/officeDocument/2006/relationships/image" Target="../media/image99.png"/><Relationship Id="rId4" Type="http://schemas.openxmlformats.org/officeDocument/2006/relationships/image" Target="../media/image98.png"/></Relationships>
</file>

<file path=ppt/slides/_rels/slide72.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102.png"/></Relationships>
</file>

<file path=ppt/slides/_rels/slide73.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110.jpeg"/><Relationship Id="rId5" Type="http://schemas.openxmlformats.org/officeDocument/2006/relationships/image" Target="../media/image109.jpeg"/><Relationship Id="rId4" Type="http://schemas.openxmlformats.org/officeDocument/2006/relationships/image" Target="../media/image108.jpeg"/></Relationships>
</file>

<file path=ppt/slides/_rels/slide76.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112.png"/></Relationships>
</file>

<file path=ppt/slides/_rels/slide77.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13.pn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pn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16.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7.png"/><Relationship Id="rId1" Type="http://schemas.openxmlformats.org/officeDocument/2006/relationships/slideLayout" Target="../slideLayouts/slideLayout7.xml"/><Relationship Id="rId6" Type="http://schemas.openxmlformats.org/officeDocument/2006/relationships/image" Target="../media/image121.png"/><Relationship Id="rId5" Type="http://schemas.openxmlformats.org/officeDocument/2006/relationships/image" Target="../media/image120.png"/><Relationship Id="rId4" Type="http://schemas.openxmlformats.org/officeDocument/2006/relationships/image" Target="../media/image119.png"/></Relationships>
</file>

<file path=ppt/slides/_rels/slide82.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2.pn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24.pn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26.pn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129.png"/></Relationships>
</file>

<file path=ppt/slides/_rels/slide86.xml.rels><?xml version="1.0" encoding="UTF-8" standalone="yes"?>
<Relationships xmlns="http://schemas.openxmlformats.org/package/2006/relationships"><Relationship Id="rId2" Type="http://schemas.openxmlformats.org/officeDocument/2006/relationships/image" Target="../media/image130.jpe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31.png"/><Relationship Id="rId1" Type="http://schemas.openxmlformats.org/officeDocument/2006/relationships/slideLayout" Target="../slideLayouts/slideLayout7.xml"/><Relationship Id="rId5" Type="http://schemas.openxmlformats.org/officeDocument/2006/relationships/image" Target="../media/image134.png"/><Relationship Id="rId4" Type="http://schemas.openxmlformats.org/officeDocument/2006/relationships/image" Target="../media/image133.png"/></Relationships>
</file>

<file path=ppt/slides/_rels/slide88.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26.pn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135.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chart" Target="../charts/chart7.xml"/><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openxmlformats.org/officeDocument/2006/relationships/image" Target="../media/image140.png"/><Relationship Id="rId4" Type="http://schemas.openxmlformats.org/officeDocument/2006/relationships/image" Target="../media/image139.png"/></Relationships>
</file>

<file path=ppt/slides/_rels/slide93.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23.xml"/><Relationship Id="rId1" Type="http://schemas.openxmlformats.org/officeDocument/2006/relationships/slideLayout" Target="../slideLayouts/slideLayout7.xml"/><Relationship Id="rId5" Type="http://schemas.openxmlformats.org/officeDocument/2006/relationships/image" Target="../media/image143.png"/><Relationship Id="rId4" Type="http://schemas.openxmlformats.org/officeDocument/2006/relationships/image" Target="../media/image142.png"/></Relationships>
</file>

<file path=ppt/slides/_rels/slide94.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image" Target="../media/image144.png"/><Relationship Id="rId1" Type="http://schemas.openxmlformats.org/officeDocument/2006/relationships/slideLayout" Target="../slideLayouts/slideLayout7.xml"/><Relationship Id="rId5" Type="http://schemas.openxmlformats.org/officeDocument/2006/relationships/image" Target="../media/image147.png"/><Relationship Id="rId4" Type="http://schemas.openxmlformats.org/officeDocument/2006/relationships/image" Target="../media/image146.png"/></Relationships>
</file>

<file path=ppt/slides/_rels/slide95.xml.rels><?xml version="1.0" encoding="UTF-8" standalone="yes"?>
<Relationships xmlns="http://schemas.openxmlformats.org/package/2006/relationships"><Relationship Id="rId2" Type="http://schemas.openxmlformats.org/officeDocument/2006/relationships/image" Target="../media/image148.pn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image" Target="../media/image149.png"/><Relationship Id="rId1" Type="http://schemas.openxmlformats.org/officeDocument/2006/relationships/slideLayout" Target="../slideLayouts/slideLayout7.xml"/><Relationship Id="rId4" Type="http://schemas.openxmlformats.org/officeDocument/2006/relationships/image" Target="../media/image151.png"/></Relationships>
</file>

<file path=ppt/slides/_rels/slide97.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153.png"/></Relationships>
</file>

<file path=ppt/slides/_rels/slide98.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25.xml"/><Relationship Id="rId1" Type="http://schemas.openxmlformats.org/officeDocument/2006/relationships/slideLayout" Target="../slideLayouts/slideLayout7.xml"/><Relationship Id="rId5" Type="http://schemas.openxmlformats.org/officeDocument/2006/relationships/image" Target="../media/image155.png"/><Relationship Id="rId4" Type="http://schemas.openxmlformats.org/officeDocument/2006/relationships/image" Target="../media/image154.png"/></Relationships>
</file>

<file path=ppt/slides/_rels/slide99.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image" Target="../media/image156.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t="18289" b="23943"/>
          <a:stretch/>
        </p:blipFill>
        <p:spPr>
          <a:xfrm>
            <a:off x="609600" y="914400"/>
            <a:ext cx="7950425" cy="5943600"/>
          </a:xfrm>
          <a:prstGeom prst="rect">
            <a:avLst/>
          </a:prstGeom>
        </p:spPr>
      </p:pic>
      <p:sp>
        <p:nvSpPr>
          <p:cNvPr id="3" name="Title 2"/>
          <p:cNvSpPr>
            <a:spLocks noGrp="1"/>
          </p:cNvSpPr>
          <p:nvPr>
            <p:ph type="title" idx="4294967295"/>
          </p:nvPr>
        </p:nvSpPr>
        <p:spPr>
          <a:xfrm>
            <a:off x="457200" y="-76200"/>
            <a:ext cx="8229600" cy="1143000"/>
          </a:xfrm>
        </p:spPr>
        <p:txBody>
          <a:bodyPr/>
          <a:lstStyle/>
          <a:p>
            <a:r>
              <a:rPr lang="en-US" dirty="0" smtClean="0"/>
              <a:t>PRISM cruis</a:t>
            </a:r>
            <a:r>
              <a:rPr lang="en-US" baseline="0" dirty="0" smtClean="0"/>
              <a:t>e track</a:t>
            </a:r>
            <a:endParaRPr lang="en-US" dirty="0"/>
          </a:p>
        </p:txBody>
      </p:sp>
      <p:sp>
        <p:nvSpPr>
          <p:cNvPr id="4" name="TextBox 3"/>
          <p:cNvSpPr txBox="1"/>
          <p:nvPr/>
        </p:nvSpPr>
        <p:spPr>
          <a:xfrm>
            <a:off x="6073929" y="4826675"/>
            <a:ext cx="3070071" cy="2031325"/>
          </a:xfrm>
          <a:prstGeom prst="rect">
            <a:avLst/>
          </a:prstGeom>
          <a:solidFill>
            <a:schemeClr val="bg1"/>
          </a:solidFill>
        </p:spPr>
        <p:txBody>
          <a:bodyPr wrap="none" rtlCol="0">
            <a:spAutoFit/>
          </a:bodyPr>
          <a:lstStyle/>
          <a:p>
            <a:r>
              <a:rPr lang="en-US" dirty="0" smtClean="0"/>
              <a:t>I. ACC Sea Ice</a:t>
            </a:r>
          </a:p>
          <a:p>
            <a:r>
              <a:rPr lang="en-US" dirty="0" smtClean="0"/>
              <a:t>II. Eastern Ross Sea Eddies</a:t>
            </a:r>
          </a:p>
          <a:p>
            <a:r>
              <a:rPr lang="en-US" dirty="0" smtClean="0"/>
              <a:t>III. Western Ross Sea</a:t>
            </a:r>
          </a:p>
          <a:p>
            <a:r>
              <a:rPr lang="en-US" dirty="0" smtClean="0"/>
              <a:t>IV. Ross Bank</a:t>
            </a:r>
          </a:p>
          <a:p>
            <a:r>
              <a:rPr lang="en-US" dirty="0" smtClean="0"/>
              <a:t>V. Ross Ice Shelf</a:t>
            </a:r>
          </a:p>
          <a:p>
            <a:r>
              <a:rPr lang="en-US" dirty="0" smtClean="0"/>
              <a:t>VI. </a:t>
            </a:r>
            <a:r>
              <a:rPr lang="en-US" dirty="0" err="1" smtClean="0"/>
              <a:t>Joides</a:t>
            </a:r>
            <a:r>
              <a:rPr lang="en-US" dirty="0" smtClean="0"/>
              <a:t> Trough</a:t>
            </a:r>
          </a:p>
          <a:p>
            <a:r>
              <a:rPr lang="en-US" dirty="0" smtClean="0"/>
              <a:t>VII. Western Ross Sea II</a:t>
            </a:r>
            <a:endParaRPr lang="en-US" dirty="0"/>
          </a:p>
        </p:txBody>
      </p:sp>
      <p:sp>
        <p:nvSpPr>
          <p:cNvPr id="5" name="Text Box 2"/>
          <p:cNvSpPr txBox="1">
            <a:spLocks noChangeArrowheads="1"/>
          </p:cNvSpPr>
          <p:nvPr/>
        </p:nvSpPr>
        <p:spPr bwMode="auto">
          <a:xfrm>
            <a:off x="0" y="914400"/>
            <a:ext cx="3494088" cy="13239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000" dirty="0"/>
              <a:t>H</a:t>
            </a:r>
            <a:r>
              <a:rPr lang="en-US" sz="2000" baseline="-25000" dirty="0"/>
              <a:t>1</a:t>
            </a:r>
            <a:r>
              <a:rPr lang="en-US" sz="2000" dirty="0"/>
              <a:t>: CDW</a:t>
            </a:r>
          </a:p>
          <a:p>
            <a:pPr eaLnBrk="1" hangingPunct="1"/>
            <a:r>
              <a:rPr lang="en-US" sz="2000" dirty="0"/>
              <a:t>H</a:t>
            </a:r>
            <a:r>
              <a:rPr lang="en-US" sz="2000" baseline="-25000" dirty="0"/>
              <a:t>2</a:t>
            </a:r>
            <a:r>
              <a:rPr lang="en-US" sz="2000" dirty="0"/>
              <a:t>: Sediment: banks/coastal</a:t>
            </a:r>
          </a:p>
          <a:p>
            <a:pPr eaLnBrk="1" hangingPunct="1"/>
            <a:r>
              <a:rPr lang="en-US" sz="2000" dirty="0"/>
              <a:t>H</a:t>
            </a:r>
            <a:r>
              <a:rPr lang="en-US" sz="2000" baseline="-25000" dirty="0"/>
              <a:t>3</a:t>
            </a:r>
            <a:r>
              <a:rPr lang="en-US" sz="2000" dirty="0"/>
              <a:t>: Sea ice</a:t>
            </a:r>
          </a:p>
          <a:p>
            <a:pPr eaLnBrk="1" hangingPunct="1"/>
            <a:r>
              <a:rPr lang="en-US" sz="2000" dirty="0"/>
              <a:t>H</a:t>
            </a:r>
            <a:r>
              <a:rPr lang="en-US" sz="2000" baseline="-25000" dirty="0"/>
              <a:t>4</a:t>
            </a:r>
            <a:r>
              <a:rPr lang="en-US" sz="2000" dirty="0"/>
              <a:t>: Glacial melt</a:t>
            </a:r>
          </a:p>
        </p:txBody>
      </p:sp>
      <p:sp>
        <p:nvSpPr>
          <p:cNvPr id="6" name="Text Box 2"/>
          <p:cNvSpPr txBox="1">
            <a:spLocks noChangeArrowheads="1"/>
          </p:cNvSpPr>
          <p:nvPr/>
        </p:nvSpPr>
        <p:spPr bwMode="auto">
          <a:xfrm>
            <a:off x="0" y="2324100"/>
            <a:ext cx="1981200" cy="1016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000" dirty="0"/>
              <a:t>H</a:t>
            </a:r>
            <a:r>
              <a:rPr lang="en-US" sz="2000" baseline="-25000" dirty="0"/>
              <a:t>5</a:t>
            </a:r>
            <a:r>
              <a:rPr lang="en-US" sz="2000" dirty="0"/>
              <a:t>: ISW</a:t>
            </a:r>
          </a:p>
          <a:p>
            <a:pPr eaLnBrk="1" hangingPunct="1"/>
            <a:r>
              <a:rPr lang="en-US" sz="2000" dirty="0"/>
              <a:t>H</a:t>
            </a:r>
            <a:r>
              <a:rPr lang="en-US" sz="2000" baseline="-25000" dirty="0"/>
              <a:t>6</a:t>
            </a:r>
            <a:r>
              <a:rPr lang="en-US" sz="2000" dirty="0"/>
              <a:t>: Dry Valleys</a:t>
            </a:r>
          </a:p>
          <a:p>
            <a:pPr eaLnBrk="1" hangingPunct="1"/>
            <a:r>
              <a:rPr lang="en-US" sz="2000" dirty="0"/>
              <a:t>H</a:t>
            </a:r>
            <a:r>
              <a:rPr lang="en-US" sz="2000" baseline="-25000" dirty="0"/>
              <a:t>7</a:t>
            </a:r>
            <a:r>
              <a:rPr lang="en-US" sz="2000" dirty="0"/>
              <a:t>: Vents</a:t>
            </a:r>
          </a:p>
        </p:txBody>
      </p:sp>
    </p:spTree>
    <p:extLst>
      <p:ext uri="{BB962C8B-B14F-4D97-AF65-F5344CB8AC3E}">
        <p14:creationId xmlns:p14="http://schemas.microsoft.com/office/powerpoint/2010/main" val="140706867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28800" y="304800"/>
            <a:ext cx="7315200" cy="6563769"/>
          </a:xfrm>
          <a:prstGeom prst="rect">
            <a:avLst/>
          </a:prstGeom>
        </p:spPr>
      </p:pic>
      <p:sp>
        <p:nvSpPr>
          <p:cNvPr id="2050" name="Title 1"/>
          <p:cNvSpPr>
            <a:spLocks noGrp="1"/>
          </p:cNvSpPr>
          <p:nvPr>
            <p:ph type="title" idx="4294967295"/>
          </p:nvPr>
        </p:nvSpPr>
        <p:spPr>
          <a:xfrm>
            <a:off x="-152400" y="990600"/>
            <a:ext cx="2057400" cy="5105400"/>
          </a:xfrm>
        </p:spPr>
        <p:txBody>
          <a:bodyPr/>
          <a:lstStyle/>
          <a:p>
            <a:r>
              <a:rPr lang="en-US" sz="3600" dirty="0" smtClean="0"/>
              <a:t>PRISM </a:t>
            </a:r>
            <a:r>
              <a:rPr lang="en-US" sz="3600" dirty="0" err="1" smtClean="0"/>
              <a:t>NutrientsChl</a:t>
            </a:r>
            <a:r>
              <a:rPr lang="en-US" sz="3600" dirty="0" smtClean="0"/>
              <a:t>, Fe</a:t>
            </a:r>
          </a:p>
        </p:txBody>
      </p:sp>
      <p:sp>
        <p:nvSpPr>
          <p:cNvPr id="4" name="TextBox 3"/>
          <p:cNvSpPr txBox="1"/>
          <p:nvPr/>
        </p:nvSpPr>
        <p:spPr>
          <a:xfrm>
            <a:off x="2660444" y="228600"/>
            <a:ext cx="6000361" cy="369332"/>
          </a:xfrm>
          <a:prstGeom prst="rect">
            <a:avLst/>
          </a:prstGeom>
          <a:solidFill>
            <a:schemeClr val="bg1"/>
          </a:solidFill>
        </p:spPr>
        <p:txBody>
          <a:bodyPr wrap="none" rtlCol="0">
            <a:spAutoFit/>
          </a:bodyPr>
          <a:lstStyle/>
          <a:p>
            <a:r>
              <a:rPr lang="en-US" dirty="0" smtClean="0"/>
              <a:t>Phosphate                       Nitrite                   </a:t>
            </a:r>
            <a:r>
              <a:rPr lang="en-US" dirty="0" err="1" smtClean="0"/>
              <a:t>Nitrate+Nitrite</a:t>
            </a:r>
            <a:endParaRPr lang="en-US" dirty="0"/>
          </a:p>
        </p:txBody>
      </p:sp>
      <p:sp>
        <p:nvSpPr>
          <p:cNvPr id="6" name="TextBox 5"/>
          <p:cNvSpPr txBox="1"/>
          <p:nvPr/>
        </p:nvSpPr>
        <p:spPr>
          <a:xfrm>
            <a:off x="2812844" y="2297668"/>
            <a:ext cx="5622052" cy="369332"/>
          </a:xfrm>
          <a:prstGeom prst="rect">
            <a:avLst/>
          </a:prstGeom>
          <a:solidFill>
            <a:schemeClr val="bg1"/>
          </a:solidFill>
        </p:spPr>
        <p:txBody>
          <a:bodyPr wrap="none" rtlCol="0">
            <a:spAutoFit/>
          </a:bodyPr>
          <a:lstStyle/>
          <a:p>
            <a:r>
              <a:rPr lang="en-US" dirty="0" smtClean="0"/>
              <a:t>Ammonium                 Silicate                    Chlorophyll</a:t>
            </a:r>
            <a:endParaRPr lang="en-US" dirty="0"/>
          </a:p>
        </p:txBody>
      </p:sp>
      <p:sp>
        <p:nvSpPr>
          <p:cNvPr id="7" name="TextBox 6"/>
          <p:cNvSpPr txBox="1"/>
          <p:nvPr/>
        </p:nvSpPr>
        <p:spPr>
          <a:xfrm>
            <a:off x="2819400" y="4278868"/>
            <a:ext cx="5207516" cy="369332"/>
          </a:xfrm>
          <a:prstGeom prst="rect">
            <a:avLst/>
          </a:prstGeom>
          <a:solidFill>
            <a:schemeClr val="bg1"/>
          </a:solidFill>
        </p:spPr>
        <p:txBody>
          <a:bodyPr wrap="none" rtlCol="0">
            <a:spAutoFit/>
          </a:bodyPr>
          <a:lstStyle/>
          <a:p>
            <a:r>
              <a:rPr lang="en-US" dirty="0" smtClean="0"/>
              <a:t>N+N / P                       N+N/Si                  </a:t>
            </a:r>
            <a:r>
              <a:rPr lang="en-US" dirty="0"/>
              <a:t> </a:t>
            </a:r>
            <a:r>
              <a:rPr lang="en-US" dirty="0" smtClean="0"/>
              <a:t>        Fe</a:t>
            </a:r>
            <a:endParaRPr lang="en-US" dirty="0"/>
          </a:p>
        </p:txBody>
      </p:sp>
    </p:spTree>
    <p:extLst>
      <p:ext uri="{BB962C8B-B14F-4D97-AF65-F5344CB8AC3E}">
        <p14:creationId xmlns:p14="http://schemas.microsoft.com/office/powerpoint/2010/main" val="3637527759"/>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1"/>
          <p:cNvSpPr>
            <a:spLocks noGrp="1"/>
          </p:cNvSpPr>
          <p:nvPr>
            <p:ph type="title" idx="4294967295"/>
          </p:nvPr>
        </p:nvSpPr>
        <p:spPr>
          <a:xfrm>
            <a:off x="0" y="-228600"/>
            <a:ext cx="9144000" cy="1371600"/>
          </a:xfrm>
        </p:spPr>
        <p:txBody>
          <a:bodyPr/>
          <a:lstStyle/>
          <a:p>
            <a:r>
              <a:rPr lang="en-US" sz="3600" dirty="0" smtClean="0"/>
              <a:t>Ross Ice Shelf </a:t>
            </a:r>
            <a:r>
              <a:rPr lang="en-US" sz="3600" dirty="0"/>
              <a:t>s</a:t>
            </a:r>
            <a:r>
              <a:rPr lang="en-US" sz="3600" dirty="0" smtClean="0"/>
              <a:t>atellite imagery – Jan 25</a:t>
            </a:r>
          </a:p>
        </p:txBody>
      </p:sp>
      <p:sp>
        <p:nvSpPr>
          <p:cNvPr id="3" name="TextBox 2"/>
          <p:cNvSpPr txBox="1"/>
          <p:nvPr/>
        </p:nvSpPr>
        <p:spPr>
          <a:xfrm>
            <a:off x="261027" y="1752600"/>
            <a:ext cx="881973" cy="3539430"/>
          </a:xfrm>
          <a:prstGeom prst="rect">
            <a:avLst/>
          </a:prstGeom>
          <a:noFill/>
        </p:spPr>
        <p:txBody>
          <a:bodyPr wrap="none" rtlCol="0">
            <a:spAutoFit/>
          </a:bodyPr>
          <a:lstStyle/>
          <a:p>
            <a:r>
              <a:rPr lang="en-US" sz="2800" dirty="0" err="1" smtClean="0"/>
              <a:t>Chl</a:t>
            </a:r>
            <a:endParaRPr lang="en-US" sz="2800" dirty="0" smtClean="0"/>
          </a:p>
          <a:p>
            <a:endParaRPr lang="en-US" sz="2800" dirty="0"/>
          </a:p>
          <a:p>
            <a:endParaRPr lang="en-US" sz="2800" dirty="0" smtClean="0"/>
          </a:p>
          <a:p>
            <a:endParaRPr lang="en-US" sz="2800" dirty="0"/>
          </a:p>
          <a:p>
            <a:endParaRPr lang="en-US" sz="2800" dirty="0" smtClean="0"/>
          </a:p>
          <a:p>
            <a:endParaRPr lang="en-US" sz="2800" dirty="0"/>
          </a:p>
          <a:p>
            <a:endParaRPr lang="en-US" sz="2800" dirty="0" smtClean="0"/>
          </a:p>
          <a:p>
            <a:r>
              <a:rPr lang="en-US" sz="2800" dirty="0" smtClean="0"/>
              <a:t>SST</a:t>
            </a:r>
            <a:endParaRPr lang="en-US" sz="2800" dirty="0"/>
          </a:p>
        </p:txBody>
      </p:sp>
      <p:pic>
        <p:nvPicPr>
          <p:cNvPr id="24578"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4267" b="8667"/>
          <a:stretch/>
        </p:blipFill>
        <p:spPr bwMode="auto">
          <a:xfrm>
            <a:off x="1600200" y="838200"/>
            <a:ext cx="6328028" cy="274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579"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4534" b="7866"/>
          <a:stretch/>
        </p:blipFill>
        <p:spPr bwMode="auto">
          <a:xfrm>
            <a:off x="1621946" y="3733800"/>
            <a:ext cx="6284536" cy="274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47474616"/>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0185" t="47066" r="34165" b="28401"/>
          <a:stretch/>
        </p:blipFill>
        <p:spPr bwMode="auto">
          <a:xfrm>
            <a:off x="0" y="1219200"/>
            <a:ext cx="4724400"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531"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29731" t="45733" r="33734" b="28933"/>
          <a:stretch/>
        </p:blipFill>
        <p:spPr bwMode="auto">
          <a:xfrm>
            <a:off x="0" y="3124200"/>
            <a:ext cx="4688742"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532" name="Picture 4"/>
          <p:cNvPicPr>
            <a:picLocks noChangeAspect="1" noChangeArrowheads="1"/>
          </p:cNvPicPr>
          <p:nvPr/>
        </p:nvPicPr>
        <p:blipFill rotWithShape="1">
          <a:blip r:embed="rId5">
            <a:extLst>
              <a:ext uri="{28A0092B-C50C-407E-A947-70E740481C1C}">
                <a14:useLocalDpi xmlns:a14="http://schemas.microsoft.com/office/drawing/2010/main" val="0"/>
              </a:ext>
            </a:extLst>
          </a:blip>
          <a:srcRect l="29731" t="45734" r="33734" b="28933"/>
          <a:stretch/>
        </p:blipFill>
        <p:spPr bwMode="auto">
          <a:xfrm>
            <a:off x="0" y="5029200"/>
            <a:ext cx="4688742"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50" name="Title 1"/>
          <p:cNvSpPr>
            <a:spLocks noGrp="1"/>
          </p:cNvSpPr>
          <p:nvPr>
            <p:ph type="title" idx="4294967295"/>
          </p:nvPr>
        </p:nvSpPr>
        <p:spPr>
          <a:xfrm>
            <a:off x="0" y="0"/>
            <a:ext cx="9144000" cy="1251466"/>
          </a:xfrm>
        </p:spPr>
        <p:txBody>
          <a:bodyPr/>
          <a:lstStyle/>
          <a:p>
            <a:r>
              <a:rPr lang="en-US" sz="3200" dirty="0" smtClean="0"/>
              <a:t>Ross Ice Shelf Eddy</a:t>
            </a:r>
            <a:r>
              <a:rPr lang="en-US" sz="3200" dirty="0"/>
              <a:t> </a:t>
            </a:r>
            <a:r>
              <a:rPr lang="en-US" sz="3200" dirty="0" smtClean="0"/>
              <a:t>(VPR9, 1/26)</a:t>
            </a:r>
          </a:p>
        </p:txBody>
      </p:sp>
      <p:sp>
        <p:nvSpPr>
          <p:cNvPr id="11" name="TextBox 10"/>
          <p:cNvSpPr txBox="1"/>
          <p:nvPr/>
        </p:nvSpPr>
        <p:spPr>
          <a:xfrm>
            <a:off x="2362200" y="3166348"/>
            <a:ext cx="928459" cy="369332"/>
          </a:xfrm>
          <a:prstGeom prst="rect">
            <a:avLst/>
          </a:prstGeom>
          <a:solidFill>
            <a:schemeClr val="tx1"/>
          </a:solidFill>
        </p:spPr>
        <p:txBody>
          <a:bodyPr wrap="none" rtlCol="0">
            <a:spAutoFit/>
          </a:bodyPr>
          <a:lstStyle/>
          <a:p>
            <a:r>
              <a:rPr lang="en-US" dirty="0" smtClean="0">
                <a:solidFill>
                  <a:schemeClr val="bg1"/>
                </a:solidFill>
              </a:rPr>
              <a:t>Salinity</a:t>
            </a:r>
            <a:endParaRPr lang="en-US" dirty="0">
              <a:solidFill>
                <a:schemeClr val="bg1"/>
              </a:solidFill>
            </a:endParaRPr>
          </a:p>
        </p:txBody>
      </p:sp>
      <p:sp>
        <p:nvSpPr>
          <p:cNvPr id="12" name="TextBox 11"/>
          <p:cNvSpPr txBox="1"/>
          <p:nvPr/>
        </p:nvSpPr>
        <p:spPr>
          <a:xfrm>
            <a:off x="2057400" y="1215628"/>
            <a:ext cx="1479957" cy="369332"/>
          </a:xfrm>
          <a:prstGeom prst="rect">
            <a:avLst/>
          </a:prstGeom>
          <a:solidFill>
            <a:schemeClr val="tx1"/>
          </a:solidFill>
        </p:spPr>
        <p:txBody>
          <a:bodyPr wrap="none" rtlCol="0">
            <a:spAutoFit/>
          </a:bodyPr>
          <a:lstStyle/>
          <a:p>
            <a:r>
              <a:rPr lang="en-US" dirty="0" smtClean="0">
                <a:solidFill>
                  <a:schemeClr val="bg1"/>
                </a:solidFill>
              </a:rPr>
              <a:t>Temperature</a:t>
            </a:r>
            <a:endParaRPr lang="en-US" dirty="0">
              <a:solidFill>
                <a:schemeClr val="bg1"/>
              </a:solidFill>
            </a:endParaRPr>
          </a:p>
        </p:txBody>
      </p:sp>
      <p:sp>
        <p:nvSpPr>
          <p:cNvPr id="13" name="TextBox 12"/>
          <p:cNvSpPr txBox="1"/>
          <p:nvPr/>
        </p:nvSpPr>
        <p:spPr>
          <a:xfrm>
            <a:off x="1467177" y="5056108"/>
            <a:ext cx="2723823" cy="369332"/>
          </a:xfrm>
          <a:prstGeom prst="rect">
            <a:avLst/>
          </a:prstGeom>
          <a:solidFill>
            <a:schemeClr val="tx1"/>
          </a:solidFill>
        </p:spPr>
        <p:txBody>
          <a:bodyPr wrap="none" rtlCol="0">
            <a:spAutoFit/>
          </a:bodyPr>
          <a:lstStyle/>
          <a:p>
            <a:r>
              <a:rPr lang="en-US" dirty="0" smtClean="0">
                <a:solidFill>
                  <a:schemeClr val="bg1"/>
                </a:solidFill>
              </a:rPr>
              <a:t>          Fluorescence        </a:t>
            </a:r>
            <a:endParaRPr lang="en-US" dirty="0">
              <a:solidFill>
                <a:schemeClr val="bg1"/>
              </a:solidFill>
            </a:endParaRPr>
          </a:p>
        </p:txBody>
      </p:sp>
      <p:pic>
        <p:nvPicPr>
          <p:cNvPr id="22533" name="Picture 5"/>
          <p:cNvPicPr>
            <a:picLocks noChangeAspect="1" noChangeArrowheads="1"/>
          </p:cNvPicPr>
          <p:nvPr/>
        </p:nvPicPr>
        <p:blipFill rotWithShape="1">
          <a:blip r:embed="rId6">
            <a:extLst>
              <a:ext uri="{28A0092B-C50C-407E-A947-70E740481C1C}">
                <a14:useLocalDpi xmlns:a14="http://schemas.microsoft.com/office/drawing/2010/main" val="0"/>
              </a:ext>
            </a:extLst>
          </a:blip>
          <a:srcRect l="79100" t="34267" r="12950" b="25200"/>
          <a:stretch/>
        </p:blipFill>
        <p:spPr bwMode="auto">
          <a:xfrm>
            <a:off x="4419600" y="5029200"/>
            <a:ext cx="637672"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534" name="Picture 6"/>
          <p:cNvPicPr>
            <a:picLocks noChangeAspect="1" noChangeArrowheads="1"/>
          </p:cNvPicPr>
          <p:nvPr/>
        </p:nvPicPr>
        <p:blipFill rotWithShape="1">
          <a:blip r:embed="rId7">
            <a:extLst>
              <a:ext uri="{28A0092B-C50C-407E-A947-70E740481C1C}">
                <a14:useLocalDpi xmlns:a14="http://schemas.microsoft.com/office/drawing/2010/main" val="0"/>
              </a:ext>
            </a:extLst>
          </a:blip>
          <a:srcRect l="78950" t="33733" r="13850" b="23334"/>
          <a:stretch/>
        </p:blipFill>
        <p:spPr bwMode="auto">
          <a:xfrm>
            <a:off x="4495800" y="1219200"/>
            <a:ext cx="545232"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535" name="Picture 7"/>
          <p:cNvPicPr>
            <a:picLocks noChangeAspect="1" noChangeArrowheads="1"/>
          </p:cNvPicPr>
          <p:nvPr/>
        </p:nvPicPr>
        <p:blipFill rotWithShape="1">
          <a:blip r:embed="rId8">
            <a:extLst>
              <a:ext uri="{28A0092B-C50C-407E-A947-70E740481C1C}">
                <a14:useLocalDpi xmlns:a14="http://schemas.microsoft.com/office/drawing/2010/main" val="0"/>
              </a:ext>
            </a:extLst>
          </a:blip>
          <a:srcRect l="79100" t="32933" r="13550" b="23333"/>
          <a:stretch/>
        </p:blipFill>
        <p:spPr bwMode="auto">
          <a:xfrm>
            <a:off x="4495800" y="3124200"/>
            <a:ext cx="546410"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p:cNvPicPr>
            <a:picLocks noChangeAspect="1"/>
          </p:cNvPicPr>
          <p:nvPr/>
        </p:nvPicPr>
        <p:blipFill rotWithShape="1">
          <a:blip r:embed="rId9">
            <a:extLst>
              <a:ext uri="{28A0092B-C50C-407E-A947-70E740481C1C}">
                <a14:useLocalDpi xmlns:a14="http://schemas.microsoft.com/office/drawing/2010/main" val="0"/>
              </a:ext>
            </a:extLst>
          </a:blip>
          <a:srcRect l="4282" t="2272" r="7109"/>
          <a:stretch/>
        </p:blipFill>
        <p:spPr>
          <a:xfrm>
            <a:off x="5029200" y="1219200"/>
            <a:ext cx="4099560" cy="5486400"/>
          </a:xfrm>
          <a:prstGeom prst="rect">
            <a:avLst/>
          </a:prstGeom>
        </p:spPr>
      </p:pic>
      <p:sp>
        <p:nvSpPr>
          <p:cNvPr id="14" name="Oval 13"/>
          <p:cNvSpPr/>
          <p:nvPr/>
        </p:nvSpPr>
        <p:spPr>
          <a:xfrm>
            <a:off x="6019800" y="3550920"/>
            <a:ext cx="1752600" cy="185928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47897325"/>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1"/>
          <p:cNvSpPr>
            <a:spLocks noGrp="1"/>
          </p:cNvSpPr>
          <p:nvPr>
            <p:ph type="title" idx="4294967295"/>
          </p:nvPr>
        </p:nvSpPr>
        <p:spPr>
          <a:xfrm>
            <a:off x="0" y="-30162"/>
            <a:ext cx="9113520" cy="1173162"/>
          </a:xfrm>
        </p:spPr>
        <p:txBody>
          <a:bodyPr/>
          <a:lstStyle/>
          <a:p>
            <a:r>
              <a:rPr lang="en-US" sz="3200" dirty="0" smtClean="0"/>
              <a:t>Ice Shelf Eddy: East- West Section</a:t>
            </a:r>
          </a:p>
        </p:txBody>
      </p:sp>
      <p:sp>
        <p:nvSpPr>
          <p:cNvPr id="4" name="TextBox 3"/>
          <p:cNvSpPr txBox="1"/>
          <p:nvPr/>
        </p:nvSpPr>
        <p:spPr>
          <a:xfrm>
            <a:off x="1623869" y="914400"/>
            <a:ext cx="966931" cy="369332"/>
          </a:xfrm>
          <a:prstGeom prst="rect">
            <a:avLst/>
          </a:prstGeom>
          <a:noFill/>
        </p:spPr>
        <p:txBody>
          <a:bodyPr wrap="none" rtlCol="0">
            <a:spAutoFit/>
          </a:bodyPr>
          <a:lstStyle/>
          <a:p>
            <a:r>
              <a:rPr lang="en-US" dirty="0" smtClean="0"/>
              <a:t>0-150m</a:t>
            </a:r>
            <a:endParaRPr lang="en-US" dirty="0"/>
          </a:p>
        </p:txBody>
      </p:sp>
      <p:sp>
        <p:nvSpPr>
          <p:cNvPr id="6" name="TextBox 5"/>
          <p:cNvSpPr txBox="1"/>
          <p:nvPr/>
        </p:nvSpPr>
        <p:spPr>
          <a:xfrm>
            <a:off x="6500669" y="914400"/>
            <a:ext cx="966931" cy="369332"/>
          </a:xfrm>
          <a:prstGeom prst="rect">
            <a:avLst/>
          </a:prstGeom>
          <a:noFill/>
        </p:spPr>
        <p:txBody>
          <a:bodyPr wrap="none" rtlCol="0">
            <a:spAutoFit/>
          </a:bodyPr>
          <a:lstStyle/>
          <a:p>
            <a:r>
              <a:rPr lang="en-US" dirty="0" smtClean="0"/>
              <a:t>0-700m</a:t>
            </a:r>
            <a:endParaRPr lang="en-US"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69154"/>
            <a:ext cx="4389120" cy="5588846"/>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54880" y="1269154"/>
            <a:ext cx="4389120" cy="5588846"/>
          </a:xfrm>
          <a:prstGeom prst="rect">
            <a:avLst/>
          </a:prstGeom>
        </p:spPr>
      </p:pic>
    </p:spTree>
    <p:extLst>
      <p:ext uri="{BB962C8B-B14F-4D97-AF65-F5344CB8AC3E}">
        <p14:creationId xmlns:p14="http://schemas.microsoft.com/office/powerpoint/2010/main" val="1577288900"/>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1"/>
          <p:cNvSpPr>
            <a:spLocks noGrp="1"/>
          </p:cNvSpPr>
          <p:nvPr>
            <p:ph type="title" idx="4294967295"/>
          </p:nvPr>
        </p:nvSpPr>
        <p:spPr>
          <a:xfrm>
            <a:off x="0" y="-30162"/>
            <a:ext cx="9113520" cy="1173162"/>
          </a:xfrm>
        </p:spPr>
        <p:txBody>
          <a:bodyPr/>
          <a:lstStyle/>
          <a:p>
            <a:r>
              <a:rPr lang="en-US" sz="3200" dirty="0" smtClean="0"/>
              <a:t>Ice Shelf Eddy: North-South Section</a:t>
            </a:r>
          </a:p>
        </p:txBody>
      </p:sp>
      <p:sp>
        <p:nvSpPr>
          <p:cNvPr id="4" name="TextBox 3"/>
          <p:cNvSpPr txBox="1"/>
          <p:nvPr/>
        </p:nvSpPr>
        <p:spPr>
          <a:xfrm>
            <a:off x="1623869" y="914400"/>
            <a:ext cx="966931" cy="369332"/>
          </a:xfrm>
          <a:prstGeom prst="rect">
            <a:avLst/>
          </a:prstGeom>
          <a:noFill/>
        </p:spPr>
        <p:txBody>
          <a:bodyPr wrap="none" rtlCol="0">
            <a:spAutoFit/>
          </a:bodyPr>
          <a:lstStyle/>
          <a:p>
            <a:r>
              <a:rPr lang="en-US" dirty="0" smtClean="0"/>
              <a:t>0-150m</a:t>
            </a:r>
            <a:endParaRPr lang="en-US" dirty="0"/>
          </a:p>
        </p:txBody>
      </p:sp>
      <p:sp>
        <p:nvSpPr>
          <p:cNvPr id="6" name="TextBox 5"/>
          <p:cNvSpPr txBox="1"/>
          <p:nvPr/>
        </p:nvSpPr>
        <p:spPr>
          <a:xfrm>
            <a:off x="6500669" y="914400"/>
            <a:ext cx="966931" cy="369332"/>
          </a:xfrm>
          <a:prstGeom prst="rect">
            <a:avLst/>
          </a:prstGeom>
          <a:noFill/>
        </p:spPr>
        <p:txBody>
          <a:bodyPr wrap="none" rtlCol="0">
            <a:spAutoFit/>
          </a:bodyPr>
          <a:lstStyle/>
          <a:p>
            <a:r>
              <a:rPr lang="en-US" dirty="0" smtClean="0"/>
              <a:t>0-700m</a:t>
            </a:r>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83732"/>
            <a:ext cx="4389120" cy="5588846"/>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85360" y="1298972"/>
            <a:ext cx="4389120" cy="5588846"/>
          </a:xfrm>
          <a:prstGeom prst="rect">
            <a:avLst/>
          </a:prstGeom>
        </p:spPr>
      </p:pic>
    </p:spTree>
    <p:extLst>
      <p:ext uri="{BB962C8B-B14F-4D97-AF65-F5344CB8AC3E}">
        <p14:creationId xmlns:p14="http://schemas.microsoft.com/office/powerpoint/2010/main" val="4137338561"/>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1"/>
          <p:cNvSpPr>
            <a:spLocks noGrp="1"/>
          </p:cNvSpPr>
          <p:nvPr>
            <p:ph type="title" idx="4294967295"/>
          </p:nvPr>
        </p:nvSpPr>
        <p:spPr>
          <a:xfrm>
            <a:off x="0" y="-30162"/>
            <a:ext cx="9113520" cy="1173162"/>
          </a:xfrm>
        </p:spPr>
        <p:txBody>
          <a:bodyPr/>
          <a:lstStyle/>
          <a:p>
            <a:r>
              <a:rPr lang="en-US" sz="3200" dirty="0" smtClean="0"/>
              <a:t>Ice Shelf Eddy: East- West Section</a:t>
            </a:r>
          </a:p>
        </p:txBody>
      </p:sp>
      <p:sp>
        <p:nvSpPr>
          <p:cNvPr id="4" name="TextBox 3"/>
          <p:cNvSpPr txBox="1"/>
          <p:nvPr/>
        </p:nvSpPr>
        <p:spPr>
          <a:xfrm>
            <a:off x="1416613" y="1987433"/>
            <a:ext cx="1941557" cy="369332"/>
          </a:xfrm>
          <a:prstGeom prst="rect">
            <a:avLst/>
          </a:prstGeom>
          <a:noFill/>
        </p:spPr>
        <p:txBody>
          <a:bodyPr wrap="none" rtlCol="0">
            <a:spAutoFit/>
          </a:bodyPr>
          <a:lstStyle/>
          <a:p>
            <a:r>
              <a:rPr lang="en-US" dirty="0" err="1" smtClean="0"/>
              <a:t>Sedwick</a:t>
            </a:r>
            <a:r>
              <a:rPr lang="en-US" dirty="0" smtClean="0"/>
              <a:t> et al. Fe</a:t>
            </a:r>
            <a:endParaRPr lang="en-US" dirty="0"/>
          </a:p>
        </p:txBody>
      </p:sp>
      <p:sp>
        <p:nvSpPr>
          <p:cNvPr id="6" name="TextBox 5"/>
          <p:cNvSpPr txBox="1"/>
          <p:nvPr/>
        </p:nvSpPr>
        <p:spPr>
          <a:xfrm>
            <a:off x="6500669" y="914400"/>
            <a:ext cx="966931" cy="369332"/>
          </a:xfrm>
          <a:prstGeom prst="rect">
            <a:avLst/>
          </a:prstGeom>
          <a:noFill/>
        </p:spPr>
        <p:txBody>
          <a:bodyPr wrap="none" rtlCol="0">
            <a:spAutoFit/>
          </a:bodyPr>
          <a:lstStyle/>
          <a:p>
            <a:r>
              <a:rPr lang="en-US" dirty="0" smtClean="0"/>
              <a:t>0-700m</a:t>
            </a:r>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54880" y="1269154"/>
            <a:ext cx="4389120" cy="5588846"/>
          </a:xfrm>
          <a:prstGeom prst="rect">
            <a:avLst/>
          </a:prstGeom>
        </p:spPr>
      </p:pic>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l="17759" r="41690"/>
          <a:stretch/>
        </p:blipFill>
        <p:spPr>
          <a:xfrm>
            <a:off x="533400" y="2438400"/>
            <a:ext cx="3707985" cy="2771775"/>
          </a:xfrm>
          <a:prstGeom prst="rect">
            <a:avLst/>
          </a:prstGeom>
        </p:spPr>
      </p:pic>
      <p:sp>
        <p:nvSpPr>
          <p:cNvPr id="5" name="TextBox 4"/>
          <p:cNvSpPr txBox="1"/>
          <p:nvPr/>
        </p:nvSpPr>
        <p:spPr>
          <a:xfrm>
            <a:off x="304800" y="5638800"/>
            <a:ext cx="4237057" cy="369332"/>
          </a:xfrm>
          <a:prstGeom prst="rect">
            <a:avLst/>
          </a:prstGeom>
          <a:noFill/>
        </p:spPr>
        <p:txBody>
          <a:bodyPr wrap="none" rtlCol="0">
            <a:spAutoFit/>
          </a:bodyPr>
          <a:lstStyle/>
          <a:p>
            <a:r>
              <a:rPr lang="en-US" dirty="0" smtClean="0"/>
              <a:t>Lateral eddy flux of (iron) and biomass?</a:t>
            </a:r>
            <a:endParaRPr lang="en-US" dirty="0"/>
          </a:p>
        </p:txBody>
      </p:sp>
    </p:spTree>
    <p:extLst>
      <p:ext uri="{BB962C8B-B14F-4D97-AF65-F5344CB8AC3E}">
        <p14:creationId xmlns:p14="http://schemas.microsoft.com/office/powerpoint/2010/main" val="2798059692"/>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p:txBody>
          <a:bodyPr/>
          <a:lstStyle/>
          <a:p>
            <a:r>
              <a:rPr lang="en-US" dirty="0" smtClean="0"/>
              <a:t>Extras</a:t>
            </a:r>
            <a:endParaRPr lang="en-US" dirty="0"/>
          </a:p>
        </p:txBody>
      </p:sp>
    </p:spTree>
    <p:extLst>
      <p:ext uri="{BB962C8B-B14F-4D97-AF65-F5344CB8AC3E}">
        <p14:creationId xmlns:p14="http://schemas.microsoft.com/office/powerpoint/2010/main" val="3659998779"/>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1"/>
          <p:cNvSpPr>
            <a:spLocks noGrp="1"/>
          </p:cNvSpPr>
          <p:nvPr>
            <p:ph type="title" idx="4294967295"/>
          </p:nvPr>
        </p:nvSpPr>
        <p:spPr>
          <a:xfrm>
            <a:off x="0" y="-30162"/>
            <a:ext cx="9113520" cy="1173162"/>
          </a:xfrm>
        </p:spPr>
        <p:txBody>
          <a:bodyPr/>
          <a:lstStyle/>
          <a:p>
            <a:r>
              <a:rPr lang="en-US" sz="3200" dirty="0" smtClean="0"/>
              <a:t>Ice Edge – High Biomass – Low Biomass</a:t>
            </a:r>
          </a:p>
        </p:txBody>
      </p:sp>
      <p:sp>
        <p:nvSpPr>
          <p:cNvPr id="4" name="TextBox 3"/>
          <p:cNvSpPr txBox="1"/>
          <p:nvPr/>
        </p:nvSpPr>
        <p:spPr>
          <a:xfrm>
            <a:off x="1623869" y="914400"/>
            <a:ext cx="966931" cy="369332"/>
          </a:xfrm>
          <a:prstGeom prst="rect">
            <a:avLst/>
          </a:prstGeom>
          <a:noFill/>
        </p:spPr>
        <p:txBody>
          <a:bodyPr wrap="none" rtlCol="0">
            <a:spAutoFit/>
          </a:bodyPr>
          <a:lstStyle/>
          <a:p>
            <a:r>
              <a:rPr lang="en-US" dirty="0" smtClean="0"/>
              <a:t>0-150m</a:t>
            </a:r>
            <a:endParaRPr lang="en-US" dirty="0"/>
          </a:p>
        </p:txBody>
      </p:sp>
      <p:sp>
        <p:nvSpPr>
          <p:cNvPr id="6" name="TextBox 5"/>
          <p:cNvSpPr txBox="1"/>
          <p:nvPr/>
        </p:nvSpPr>
        <p:spPr>
          <a:xfrm>
            <a:off x="6500669" y="914400"/>
            <a:ext cx="966931" cy="369332"/>
          </a:xfrm>
          <a:prstGeom prst="rect">
            <a:avLst/>
          </a:prstGeom>
          <a:noFill/>
        </p:spPr>
        <p:txBody>
          <a:bodyPr wrap="none" rtlCol="0">
            <a:spAutoFit/>
          </a:bodyPr>
          <a:lstStyle/>
          <a:p>
            <a:r>
              <a:rPr lang="en-US" dirty="0" smtClean="0"/>
              <a:t>0-700m</a:t>
            </a:r>
            <a:endParaRPr lang="en-US"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69154"/>
            <a:ext cx="4389120" cy="5588846"/>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54880" y="1279886"/>
            <a:ext cx="4389120" cy="5588846"/>
          </a:xfrm>
          <a:prstGeom prst="rect">
            <a:avLst/>
          </a:prstGeom>
        </p:spPr>
      </p:pic>
    </p:spTree>
    <p:extLst>
      <p:ext uri="{BB962C8B-B14F-4D97-AF65-F5344CB8AC3E}">
        <p14:creationId xmlns:p14="http://schemas.microsoft.com/office/powerpoint/2010/main" val="1694456996"/>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1"/>
          <p:cNvSpPr>
            <a:spLocks noGrp="1"/>
          </p:cNvSpPr>
          <p:nvPr>
            <p:ph type="title" idx="4294967295"/>
          </p:nvPr>
        </p:nvSpPr>
        <p:spPr>
          <a:xfrm>
            <a:off x="0" y="-30162"/>
            <a:ext cx="9113520" cy="1173162"/>
          </a:xfrm>
        </p:spPr>
        <p:txBody>
          <a:bodyPr/>
          <a:lstStyle/>
          <a:p>
            <a:r>
              <a:rPr lang="en-US" sz="3200" dirty="0" smtClean="0"/>
              <a:t>Ice Edge – High Biomass – Low Biomass</a:t>
            </a:r>
          </a:p>
        </p:txBody>
      </p:sp>
      <p:sp>
        <p:nvSpPr>
          <p:cNvPr id="4" name="TextBox 3"/>
          <p:cNvSpPr txBox="1"/>
          <p:nvPr/>
        </p:nvSpPr>
        <p:spPr>
          <a:xfrm>
            <a:off x="1623869" y="914400"/>
            <a:ext cx="966931" cy="369332"/>
          </a:xfrm>
          <a:prstGeom prst="rect">
            <a:avLst/>
          </a:prstGeom>
          <a:noFill/>
        </p:spPr>
        <p:txBody>
          <a:bodyPr wrap="none" rtlCol="0">
            <a:spAutoFit/>
          </a:bodyPr>
          <a:lstStyle/>
          <a:p>
            <a:r>
              <a:rPr lang="en-US" dirty="0" smtClean="0"/>
              <a:t>0-150m</a:t>
            </a:r>
            <a:endParaRPr lang="en-US" dirty="0"/>
          </a:p>
        </p:txBody>
      </p:sp>
      <p:sp>
        <p:nvSpPr>
          <p:cNvPr id="6" name="TextBox 5"/>
          <p:cNvSpPr txBox="1"/>
          <p:nvPr/>
        </p:nvSpPr>
        <p:spPr>
          <a:xfrm>
            <a:off x="6500669" y="914400"/>
            <a:ext cx="966931" cy="369332"/>
          </a:xfrm>
          <a:prstGeom prst="rect">
            <a:avLst/>
          </a:prstGeom>
          <a:noFill/>
        </p:spPr>
        <p:txBody>
          <a:bodyPr wrap="none" rtlCol="0">
            <a:spAutoFit/>
          </a:bodyPr>
          <a:lstStyle/>
          <a:p>
            <a:r>
              <a:rPr lang="en-US" dirty="0" smtClean="0"/>
              <a:t>0-700m</a:t>
            </a:r>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69154"/>
            <a:ext cx="4389120" cy="5588846"/>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54880" y="1269154"/>
            <a:ext cx="4389120" cy="5588846"/>
          </a:xfrm>
          <a:prstGeom prst="rect">
            <a:avLst/>
          </a:prstGeom>
        </p:spPr>
      </p:pic>
    </p:spTree>
    <p:extLst>
      <p:ext uri="{BB962C8B-B14F-4D97-AF65-F5344CB8AC3E}">
        <p14:creationId xmlns:p14="http://schemas.microsoft.com/office/powerpoint/2010/main" val="4027432753"/>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1"/>
          <p:cNvSpPr>
            <a:spLocks noGrp="1"/>
          </p:cNvSpPr>
          <p:nvPr>
            <p:ph type="title" idx="4294967295"/>
          </p:nvPr>
        </p:nvSpPr>
        <p:spPr>
          <a:xfrm>
            <a:off x="228600" y="-381000"/>
            <a:ext cx="8915400" cy="1676400"/>
          </a:xfrm>
        </p:spPr>
        <p:txBody>
          <a:bodyPr/>
          <a:lstStyle/>
          <a:p>
            <a:r>
              <a:rPr lang="en-US" dirty="0" smtClean="0"/>
              <a:t>SST Jan 13   MODIS </a:t>
            </a:r>
            <a:r>
              <a:rPr lang="en-US" dirty="0" err="1" smtClean="0"/>
              <a:t>Chl</a:t>
            </a:r>
            <a:r>
              <a:rPr lang="en-US" dirty="0" smtClean="0"/>
              <a:t> Jan 12 </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 y="1371600"/>
            <a:ext cx="3442710" cy="5486400"/>
          </a:xfrm>
          <a:prstGeom prst="rect">
            <a:avLst/>
          </a:prstGeom>
        </p:spPr>
      </p:pic>
      <p:pic>
        <p:nvPicPr>
          <p:cNvPr id="5"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3551" t="15067" r="33099" b="8667"/>
          <a:stretch/>
        </p:blipFill>
        <p:spPr bwMode="auto">
          <a:xfrm>
            <a:off x="3657600" y="1428553"/>
            <a:ext cx="5486400" cy="54294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6" name="Straight Connector 5"/>
          <p:cNvCxnSpPr/>
          <p:nvPr/>
        </p:nvCxnSpPr>
        <p:spPr>
          <a:xfrm flipH="1">
            <a:off x="7315200" y="1600200"/>
            <a:ext cx="381000" cy="5105400"/>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H="1">
            <a:off x="2133600" y="3352800"/>
            <a:ext cx="381000" cy="1676400"/>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95579079"/>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0"/>
            <a:ext cx="9144000" cy="1173162"/>
          </a:xfrm>
        </p:spPr>
        <p:txBody>
          <a:bodyPr/>
          <a:lstStyle/>
          <a:p>
            <a:r>
              <a:rPr lang="en-US" dirty="0" smtClean="0"/>
              <a:t>SSMI Time-series Dec 24-Jan 26</a:t>
            </a:r>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0282" y="914400"/>
            <a:ext cx="7691718" cy="5943600"/>
          </a:xfrm>
          <a:prstGeom prst="rect">
            <a:avLst/>
          </a:prstGeom>
        </p:spPr>
      </p:pic>
    </p:spTree>
    <p:extLst>
      <p:ext uri="{BB962C8B-B14F-4D97-AF65-F5344CB8AC3E}">
        <p14:creationId xmlns:p14="http://schemas.microsoft.com/office/powerpoint/2010/main" val="167307699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PRISM Iron</a:t>
            </a:r>
            <a:r>
              <a:rPr lang="en-US" baseline="0" dirty="0" smtClean="0"/>
              <a:t> Observations</a:t>
            </a:r>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2880" y="1981200"/>
            <a:ext cx="4389120" cy="4063009"/>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54880" y="1994079"/>
            <a:ext cx="4389120" cy="4063009"/>
          </a:xfrm>
          <a:prstGeom prst="rect">
            <a:avLst/>
          </a:prstGeom>
        </p:spPr>
      </p:pic>
      <p:sp>
        <p:nvSpPr>
          <p:cNvPr id="5" name="TextBox 1"/>
          <p:cNvSpPr txBox="1">
            <a:spLocks noChangeArrowheads="1"/>
          </p:cNvSpPr>
          <p:nvPr/>
        </p:nvSpPr>
        <p:spPr bwMode="auto">
          <a:xfrm>
            <a:off x="3024724" y="2438400"/>
            <a:ext cx="736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dirty="0"/>
              <a:t>CDW</a:t>
            </a:r>
          </a:p>
        </p:txBody>
      </p:sp>
      <p:sp>
        <p:nvSpPr>
          <p:cNvPr id="8" name="TextBox 4"/>
          <p:cNvSpPr txBox="1">
            <a:spLocks noChangeArrowheads="1"/>
          </p:cNvSpPr>
          <p:nvPr/>
        </p:nvSpPr>
        <p:spPr bwMode="auto">
          <a:xfrm>
            <a:off x="2948524" y="3647281"/>
            <a:ext cx="9286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dirty="0"/>
              <a:t>MCDW</a:t>
            </a:r>
          </a:p>
        </p:txBody>
      </p:sp>
      <p:sp>
        <p:nvSpPr>
          <p:cNvPr id="9" name="TextBox 5"/>
          <p:cNvSpPr txBox="1">
            <a:spLocks noChangeArrowheads="1"/>
          </p:cNvSpPr>
          <p:nvPr/>
        </p:nvSpPr>
        <p:spPr bwMode="auto">
          <a:xfrm>
            <a:off x="2447970" y="4680744"/>
            <a:ext cx="16462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dirty="0"/>
              <a:t>LSSW, HSSW</a:t>
            </a:r>
          </a:p>
        </p:txBody>
      </p:sp>
      <p:sp>
        <p:nvSpPr>
          <p:cNvPr id="10" name="TextBox 6"/>
          <p:cNvSpPr txBox="1">
            <a:spLocks noChangeArrowheads="1"/>
          </p:cNvSpPr>
          <p:nvPr/>
        </p:nvSpPr>
        <p:spPr bwMode="auto">
          <a:xfrm>
            <a:off x="1371600" y="4495800"/>
            <a:ext cx="86518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dirty="0"/>
              <a:t>AASW</a:t>
            </a:r>
          </a:p>
        </p:txBody>
      </p:sp>
      <p:sp>
        <p:nvSpPr>
          <p:cNvPr id="11" name="TextBox 7"/>
          <p:cNvSpPr txBox="1">
            <a:spLocks noChangeArrowheads="1"/>
          </p:cNvSpPr>
          <p:nvPr/>
        </p:nvSpPr>
        <p:spPr bwMode="auto">
          <a:xfrm>
            <a:off x="2859071" y="5345112"/>
            <a:ext cx="6207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dirty="0"/>
              <a:t>ISW</a:t>
            </a:r>
          </a:p>
        </p:txBody>
      </p:sp>
      <p:sp>
        <p:nvSpPr>
          <p:cNvPr id="12" name="TextBox 11"/>
          <p:cNvSpPr txBox="1"/>
          <p:nvPr/>
        </p:nvSpPr>
        <p:spPr>
          <a:xfrm>
            <a:off x="1905000" y="5791200"/>
            <a:ext cx="928459" cy="369332"/>
          </a:xfrm>
          <a:prstGeom prst="rect">
            <a:avLst/>
          </a:prstGeom>
          <a:solidFill>
            <a:schemeClr val="bg1"/>
          </a:solidFill>
        </p:spPr>
        <p:txBody>
          <a:bodyPr wrap="none" rtlCol="0">
            <a:spAutoFit/>
          </a:bodyPr>
          <a:lstStyle/>
          <a:p>
            <a:r>
              <a:rPr lang="en-US" dirty="0" smtClean="0"/>
              <a:t>Salinity</a:t>
            </a:r>
            <a:endParaRPr lang="en-US" dirty="0"/>
          </a:p>
        </p:txBody>
      </p:sp>
      <p:sp>
        <p:nvSpPr>
          <p:cNvPr id="13" name="TextBox 12"/>
          <p:cNvSpPr txBox="1"/>
          <p:nvPr/>
        </p:nvSpPr>
        <p:spPr>
          <a:xfrm>
            <a:off x="6400800" y="5791200"/>
            <a:ext cx="979755" cy="369332"/>
          </a:xfrm>
          <a:prstGeom prst="rect">
            <a:avLst/>
          </a:prstGeom>
          <a:solidFill>
            <a:schemeClr val="bg1"/>
          </a:solidFill>
        </p:spPr>
        <p:txBody>
          <a:bodyPr wrap="none" rtlCol="0">
            <a:spAutoFit/>
          </a:bodyPr>
          <a:lstStyle/>
          <a:p>
            <a:r>
              <a:rPr lang="en-US" dirty="0" smtClean="0"/>
              <a:t>Oxygen</a:t>
            </a:r>
            <a:endParaRPr lang="en-US" dirty="0"/>
          </a:p>
        </p:txBody>
      </p:sp>
      <p:sp>
        <p:nvSpPr>
          <p:cNvPr id="14" name="TextBox 13"/>
          <p:cNvSpPr txBox="1"/>
          <p:nvPr/>
        </p:nvSpPr>
        <p:spPr>
          <a:xfrm>
            <a:off x="4541520" y="3138412"/>
            <a:ext cx="461665" cy="1387624"/>
          </a:xfrm>
          <a:prstGeom prst="rect">
            <a:avLst/>
          </a:prstGeom>
          <a:solidFill>
            <a:schemeClr val="bg1"/>
          </a:solidFill>
        </p:spPr>
        <p:txBody>
          <a:bodyPr vert="vert270" wrap="none" rtlCol="0">
            <a:spAutoFit/>
          </a:bodyPr>
          <a:lstStyle/>
          <a:p>
            <a:r>
              <a:rPr lang="en-US" dirty="0" smtClean="0"/>
              <a:t>Temperature</a:t>
            </a:r>
            <a:endParaRPr lang="en-US" dirty="0"/>
          </a:p>
        </p:txBody>
      </p:sp>
      <p:sp>
        <p:nvSpPr>
          <p:cNvPr id="15" name="TextBox 14"/>
          <p:cNvSpPr txBox="1"/>
          <p:nvPr/>
        </p:nvSpPr>
        <p:spPr>
          <a:xfrm>
            <a:off x="-4465" y="3184376"/>
            <a:ext cx="461665" cy="1387624"/>
          </a:xfrm>
          <a:prstGeom prst="rect">
            <a:avLst/>
          </a:prstGeom>
          <a:solidFill>
            <a:schemeClr val="bg1"/>
          </a:solidFill>
        </p:spPr>
        <p:txBody>
          <a:bodyPr vert="vert270" wrap="none" rtlCol="0">
            <a:spAutoFit/>
          </a:bodyPr>
          <a:lstStyle/>
          <a:p>
            <a:r>
              <a:rPr lang="en-US" dirty="0" smtClean="0"/>
              <a:t>Temperature</a:t>
            </a:r>
            <a:endParaRPr lang="en-US" dirty="0"/>
          </a:p>
        </p:txBody>
      </p:sp>
    </p:spTree>
    <p:extLst>
      <p:ext uri="{BB962C8B-B14F-4D97-AF65-F5344CB8AC3E}">
        <p14:creationId xmlns:p14="http://schemas.microsoft.com/office/powerpoint/2010/main" val="3349696903"/>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5754" y="914400"/>
            <a:ext cx="5137046" cy="5943600"/>
          </a:xfrm>
          <a:prstGeom prst="rect">
            <a:avLst/>
          </a:prstGeom>
        </p:spPr>
      </p:pic>
      <p:sp>
        <p:nvSpPr>
          <p:cNvPr id="2050" name="Title 1"/>
          <p:cNvSpPr>
            <a:spLocks noGrp="1"/>
          </p:cNvSpPr>
          <p:nvPr>
            <p:ph type="title" idx="4294967295"/>
          </p:nvPr>
        </p:nvSpPr>
        <p:spPr>
          <a:xfrm>
            <a:off x="457200" y="-152400"/>
            <a:ext cx="8229600" cy="1143000"/>
          </a:xfrm>
        </p:spPr>
        <p:txBody>
          <a:bodyPr/>
          <a:lstStyle/>
          <a:p>
            <a:r>
              <a:rPr lang="en-US" dirty="0" smtClean="0"/>
              <a:t>Ross Ice Shelf ADCP Survey </a:t>
            </a:r>
          </a:p>
        </p:txBody>
      </p:sp>
      <p:sp>
        <p:nvSpPr>
          <p:cNvPr id="3" name="Oval 2"/>
          <p:cNvSpPr/>
          <p:nvPr/>
        </p:nvSpPr>
        <p:spPr>
          <a:xfrm>
            <a:off x="3429000" y="2590800"/>
            <a:ext cx="2133600" cy="21336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5638800" y="2743200"/>
            <a:ext cx="1905000" cy="17526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61132745"/>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1"/>
          <p:cNvSpPr>
            <a:spLocks noGrp="1"/>
          </p:cNvSpPr>
          <p:nvPr>
            <p:ph type="title" idx="4294967295"/>
          </p:nvPr>
        </p:nvSpPr>
        <p:spPr>
          <a:xfrm>
            <a:off x="457200" y="-152400"/>
            <a:ext cx="8229600" cy="1143000"/>
          </a:xfrm>
        </p:spPr>
        <p:txBody>
          <a:bodyPr/>
          <a:lstStyle/>
          <a:p>
            <a:r>
              <a:rPr lang="en-US" dirty="0" smtClean="0"/>
              <a:t>Ross Ice Shelf ADCP Survey </a:t>
            </a:r>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l="6663" t="4163" r="6455" b="3885"/>
          <a:stretch/>
        </p:blipFill>
        <p:spPr>
          <a:xfrm>
            <a:off x="894135" y="914400"/>
            <a:ext cx="7487865" cy="5943600"/>
          </a:xfrm>
          <a:prstGeom prst="rect">
            <a:avLst/>
          </a:prstGeom>
        </p:spPr>
      </p:pic>
      <p:sp>
        <p:nvSpPr>
          <p:cNvPr id="3" name="Oval 2"/>
          <p:cNvSpPr/>
          <p:nvPr/>
        </p:nvSpPr>
        <p:spPr>
          <a:xfrm>
            <a:off x="4114800" y="4800600"/>
            <a:ext cx="685800" cy="6858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5105400" y="4800600"/>
            <a:ext cx="685800" cy="6858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3872314" y="5715000"/>
            <a:ext cx="2223686" cy="369332"/>
          </a:xfrm>
          <a:prstGeom prst="rect">
            <a:avLst/>
          </a:prstGeom>
          <a:noFill/>
        </p:spPr>
        <p:txBody>
          <a:bodyPr wrap="none" rtlCol="0">
            <a:spAutoFit/>
          </a:bodyPr>
          <a:lstStyle/>
          <a:p>
            <a:r>
              <a:rPr lang="en-US" dirty="0" smtClean="0"/>
              <a:t>178 30E    179 45W</a:t>
            </a:r>
            <a:endParaRPr lang="en-US" dirty="0"/>
          </a:p>
        </p:txBody>
      </p:sp>
    </p:spTree>
    <p:extLst>
      <p:ext uri="{BB962C8B-B14F-4D97-AF65-F5344CB8AC3E}">
        <p14:creationId xmlns:p14="http://schemas.microsoft.com/office/powerpoint/2010/main" val="637659363"/>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1"/>
          <p:cNvSpPr>
            <a:spLocks noGrp="1"/>
          </p:cNvSpPr>
          <p:nvPr>
            <p:ph type="title" idx="4294967295"/>
          </p:nvPr>
        </p:nvSpPr>
        <p:spPr>
          <a:xfrm>
            <a:off x="457200" y="152400"/>
            <a:ext cx="8229600" cy="1143000"/>
          </a:xfrm>
        </p:spPr>
        <p:txBody>
          <a:bodyPr/>
          <a:lstStyle/>
          <a:p>
            <a:r>
              <a:rPr lang="en-US" dirty="0" smtClean="0"/>
              <a:t>Science Meeting1/22/12</a:t>
            </a:r>
          </a:p>
        </p:txBody>
      </p:sp>
    </p:spTree>
    <p:extLst>
      <p:ext uri="{BB962C8B-B14F-4D97-AF65-F5344CB8AC3E}">
        <p14:creationId xmlns:p14="http://schemas.microsoft.com/office/powerpoint/2010/main" val="567751486"/>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050" name="Title 1"/>
          <p:cNvSpPr>
            <a:spLocks noGrp="1"/>
          </p:cNvSpPr>
          <p:nvPr>
            <p:ph type="title" idx="4294967295"/>
          </p:nvPr>
        </p:nvSpPr>
        <p:spPr>
          <a:xfrm>
            <a:off x="0" y="-152400"/>
            <a:ext cx="9144000" cy="1219200"/>
          </a:xfrm>
        </p:spPr>
        <p:txBody>
          <a:bodyPr/>
          <a:lstStyle/>
          <a:p>
            <a:r>
              <a:rPr lang="en-US" dirty="0" err="1" smtClean="0"/>
              <a:t>SeaHorse</a:t>
            </a:r>
            <a:r>
              <a:rPr lang="en-US" dirty="0" smtClean="0"/>
              <a:t> Deployment in Eddy 3</a:t>
            </a:r>
          </a:p>
        </p:txBody>
      </p:sp>
    </p:spTree>
    <p:extLst>
      <p:ext uri="{BB962C8B-B14F-4D97-AF65-F5344CB8AC3E}">
        <p14:creationId xmlns:p14="http://schemas.microsoft.com/office/powerpoint/2010/main" val="1924989018"/>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1"/>
          <p:cNvSpPr>
            <a:spLocks noGrp="1"/>
          </p:cNvSpPr>
          <p:nvPr>
            <p:ph type="title" idx="4294967295"/>
          </p:nvPr>
        </p:nvSpPr>
        <p:spPr>
          <a:xfrm>
            <a:off x="0" y="-152400"/>
            <a:ext cx="3200400" cy="2971800"/>
          </a:xfrm>
        </p:spPr>
        <p:txBody>
          <a:bodyPr/>
          <a:lstStyle/>
          <a:p>
            <a:r>
              <a:rPr lang="en-US" dirty="0" err="1"/>
              <a:t>SeaHorse</a:t>
            </a:r>
            <a:r>
              <a:rPr lang="en-US" dirty="0"/>
              <a:t> Deployment in Eddy 3</a:t>
            </a:r>
            <a:endParaRPr lang="en-US" dirty="0" smtClean="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18857" y="0"/>
            <a:ext cx="5225143" cy="6858000"/>
          </a:xfrm>
          <a:prstGeom prst="rect">
            <a:avLst/>
          </a:prstGeom>
        </p:spPr>
      </p:pic>
    </p:spTree>
    <p:extLst>
      <p:ext uri="{BB962C8B-B14F-4D97-AF65-F5344CB8AC3E}">
        <p14:creationId xmlns:p14="http://schemas.microsoft.com/office/powerpoint/2010/main" val="1924989018"/>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1"/>
          <p:cNvSpPr>
            <a:spLocks noGrp="1"/>
          </p:cNvSpPr>
          <p:nvPr>
            <p:ph type="title" idx="4294967295"/>
          </p:nvPr>
        </p:nvSpPr>
        <p:spPr>
          <a:xfrm>
            <a:off x="0" y="-533400"/>
            <a:ext cx="9144000" cy="2209800"/>
          </a:xfrm>
        </p:spPr>
        <p:txBody>
          <a:bodyPr/>
          <a:lstStyle/>
          <a:p>
            <a:r>
              <a:rPr lang="en-US" dirty="0" smtClean="0"/>
              <a:t>Ross Bank Survey</a:t>
            </a:r>
          </a:p>
        </p:txBody>
      </p:sp>
      <p:pic>
        <p:nvPicPr>
          <p:cNvPr id="225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16449"/>
            <a:ext cx="9144000" cy="5717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Oval 2"/>
          <p:cNvSpPr/>
          <p:nvPr/>
        </p:nvSpPr>
        <p:spPr>
          <a:xfrm rot="8400000">
            <a:off x="2035428" y="3353114"/>
            <a:ext cx="2514600" cy="1694879"/>
          </a:xfrm>
          <a:prstGeom prst="ellipse">
            <a:avLst/>
          </a:prstGeom>
          <a:solidFill>
            <a:schemeClr val="accent1">
              <a:alpha val="2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50453399"/>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3"/>
          <p:cNvSpPr>
            <a:spLocks noGrp="1" noChangeArrowheads="1"/>
          </p:cNvSpPr>
          <p:nvPr>
            <p:ph type="title" idx="4294967295"/>
          </p:nvPr>
        </p:nvSpPr>
        <p:spPr>
          <a:xfrm>
            <a:off x="4724400" y="-76201"/>
            <a:ext cx="4419600" cy="1096963"/>
          </a:xfrm>
        </p:spPr>
        <p:txBody>
          <a:bodyPr/>
          <a:lstStyle/>
          <a:p>
            <a:pPr eaLnBrk="1" hangingPunct="1"/>
            <a:r>
              <a:rPr lang="en-US" sz="4000" dirty="0" smtClean="0"/>
              <a:t>PRISM cruise plan</a:t>
            </a:r>
          </a:p>
        </p:txBody>
      </p:sp>
      <p:sp>
        <p:nvSpPr>
          <p:cNvPr id="28675" name="Text Box 5"/>
          <p:cNvSpPr txBox="1">
            <a:spLocks noChangeArrowheads="1"/>
          </p:cNvSpPr>
          <p:nvPr/>
        </p:nvSpPr>
        <p:spPr bwMode="auto">
          <a:xfrm>
            <a:off x="2563813" y="2286000"/>
            <a:ext cx="560387"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H</a:t>
            </a:r>
            <a:r>
              <a:rPr lang="en-US" baseline="-25000"/>
              <a:t>2</a:t>
            </a:r>
            <a:r>
              <a:rPr lang="en-US"/>
              <a:t>, </a:t>
            </a:r>
          </a:p>
          <a:p>
            <a:pPr eaLnBrk="1" hangingPunct="1"/>
            <a:r>
              <a:rPr lang="en-US"/>
              <a:t>H</a:t>
            </a:r>
            <a:r>
              <a:rPr lang="en-US" baseline="-25000"/>
              <a:t>3</a:t>
            </a:r>
          </a:p>
        </p:txBody>
      </p:sp>
      <p:sp>
        <p:nvSpPr>
          <p:cNvPr id="28676" name="Text Box 6"/>
          <p:cNvSpPr txBox="1">
            <a:spLocks noChangeArrowheads="1"/>
          </p:cNvSpPr>
          <p:nvPr/>
        </p:nvSpPr>
        <p:spPr bwMode="auto">
          <a:xfrm>
            <a:off x="4267200" y="3900488"/>
            <a:ext cx="433388"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H</a:t>
            </a:r>
            <a:r>
              <a:rPr lang="en-US" baseline="-25000"/>
              <a:t>2</a:t>
            </a:r>
          </a:p>
        </p:txBody>
      </p:sp>
      <p:sp>
        <p:nvSpPr>
          <p:cNvPr id="28677" name="Text Box 7"/>
          <p:cNvSpPr txBox="1">
            <a:spLocks noChangeArrowheads="1"/>
          </p:cNvSpPr>
          <p:nvPr/>
        </p:nvSpPr>
        <p:spPr bwMode="auto">
          <a:xfrm>
            <a:off x="3352800" y="1295400"/>
            <a:ext cx="560388"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H</a:t>
            </a:r>
            <a:r>
              <a:rPr lang="en-US" baseline="-25000"/>
              <a:t>1</a:t>
            </a:r>
            <a:r>
              <a:rPr lang="en-US"/>
              <a:t>, </a:t>
            </a:r>
          </a:p>
          <a:p>
            <a:pPr eaLnBrk="1" hangingPunct="1"/>
            <a:r>
              <a:rPr lang="en-US"/>
              <a:t>H</a:t>
            </a:r>
            <a:r>
              <a:rPr lang="en-US" baseline="-25000"/>
              <a:t>3</a:t>
            </a:r>
          </a:p>
        </p:txBody>
      </p:sp>
      <p:sp>
        <p:nvSpPr>
          <p:cNvPr id="28678" name="Text Box 8"/>
          <p:cNvSpPr txBox="1">
            <a:spLocks noChangeArrowheads="1"/>
          </p:cNvSpPr>
          <p:nvPr/>
        </p:nvSpPr>
        <p:spPr bwMode="auto">
          <a:xfrm>
            <a:off x="4291013" y="4343400"/>
            <a:ext cx="433387"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H</a:t>
            </a:r>
            <a:r>
              <a:rPr lang="en-US" baseline="-25000"/>
              <a:t>4</a:t>
            </a:r>
          </a:p>
        </p:txBody>
      </p:sp>
      <p:sp>
        <p:nvSpPr>
          <p:cNvPr id="28679" name="Text Box 10"/>
          <p:cNvSpPr txBox="1">
            <a:spLocks noChangeArrowheads="1"/>
          </p:cNvSpPr>
          <p:nvPr/>
        </p:nvSpPr>
        <p:spPr bwMode="auto">
          <a:xfrm>
            <a:off x="6096000" y="3810000"/>
            <a:ext cx="433388"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H</a:t>
            </a:r>
            <a:r>
              <a:rPr lang="en-US" baseline="-25000"/>
              <a:t>1</a:t>
            </a:r>
          </a:p>
        </p:txBody>
      </p:sp>
      <p:grpSp>
        <p:nvGrpSpPr>
          <p:cNvPr id="28680" name="Group 14"/>
          <p:cNvGrpSpPr>
            <a:grpSpLocks/>
          </p:cNvGrpSpPr>
          <p:nvPr/>
        </p:nvGrpSpPr>
        <p:grpSpPr bwMode="auto">
          <a:xfrm>
            <a:off x="1600200" y="3581400"/>
            <a:ext cx="4648200" cy="2622550"/>
            <a:chOff x="1008" y="2256"/>
            <a:chExt cx="2928" cy="1652"/>
          </a:xfrm>
        </p:grpSpPr>
        <p:sp>
          <p:nvSpPr>
            <p:cNvPr id="28690" name="Text Box 11"/>
            <p:cNvSpPr txBox="1">
              <a:spLocks noChangeArrowheads="1"/>
            </p:cNvSpPr>
            <p:nvPr/>
          </p:nvSpPr>
          <p:spPr bwMode="auto">
            <a:xfrm>
              <a:off x="1556" y="2448"/>
              <a:ext cx="31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HV</a:t>
              </a:r>
            </a:p>
          </p:txBody>
        </p:sp>
        <p:sp>
          <p:nvSpPr>
            <p:cNvPr id="28691" name="Text Box 12"/>
            <p:cNvSpPr txBox="1">
              <a:spLocks noChangeArrowheads="1"/>
            </p:cNvSpPr>
            <p:nvPr/>
          </p:nvSpPr>
          <p:spPr bwMode="auto">
            <a:xfrm>
              <a:off x="1008" y="2256"/>
              <a:ext cx="412"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PHS</a:t>
              </a:r>
            </a:p>
          </p:txBody>
        </p:sp>
        <p:sp>
          <p:nvSpPr>
            <p:cNvPr id="28692" name="Text Box 13"/>
            <p:cNvSpPr txBox="1">
              <a:spLocks noChangeArrowheads="1"/>
            </p:cNvSpPr>
            <p:nvPr/>
          </p:nvSpPr>
          <p:spPr bwMode="auto">
            <a:xfrm>
              <a:off x="1060" y="3504"/>
              <a:ext cx="2876" cy="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HV: Hydrothermal vent near Franklin Island</a:t>
              </a:r>
            </a:p>
            <a:p>
              <a:pPr eaLnBrk="1" hangingPunct="1"/>
              <a:r>
                <a:rPr lang="en-US"/>
                <a:t>PHS: penguin hotspots - WOS</a:t>
              </a:r>
            </a:p>
          </p:txBody>
        </p:sp>
      </p:grpSp>
      <p:pic>
        <p:nvPicPr>
          <p:cNvPr id="28681" name="Picture 15" descr="ross_sections2"/>
          <p:cNvPicPr>
            <a:picLocks noChangeAspect="1" noChangeArrowheads="1"/>
          </p:cNvPicPr>
          <p:nvPr/>
        </p:nvPicPr>
        <p:blipFill>
          <a:blip r:embed="rId2">
            <a:extLst>
              <a:ext uri="{28A0092B-C50C-407E-A947-70E740481C1C}">
                <a14:useLocalDpi xmlns:a14="http://schemas.microsoft.com/office/drawing/2010/main" val="0"/>
              </a:ext>
            </a:extLst>
          </a:blip>
          <a:srcRect l="7436" t="10852" r="7574" b="12558"/>
          <a:stretch>
            <a:fillRect/>
          </a:stretch>
        </p:blipFill>
        <p:spPr bwMode="auto">
          <a:xfrm>
            <a:off x="685800" y="1020763"/>
            <a:ext cx="7734300" cy="5761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8682" name="Group 10"/>
          <p:cNvGrpSpPr>
            <a:grpSpLocks/>
          </p:cNvGrpSpPr>
          <p:nvPr/>
        </p:nvGrpSpPr>
        <p:grpSpPr bwMode="auto">
          <a:xfrm>
            <a:off x="1676400" y="3505200"/>
            <a:ext cx="4648200" cy="2622550"/>
            <a:chOff x="1008" y="2256"/>
            <a:chExt cx="2928" cy="1652"/>
          </a:xfrm>
        </p:grpSpPr>
        <p:sp>
          <p:nvSpPr>
            <p:cNvPr id="28687" name="Text Box 11"/>
            <p:cNvSpPr txBox="1">
              <a:spLocks noChangeArrowheads="1"/>
            </p:cNvSpPr>
            <p:nvPr/>
          </p:nvSpPr>
          <p:spPr bwMode="auto">
            <a:xfrm>
              <a:off x="1556" y="2448"/>
              <a:ext cx="31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HV</a:t>
              </a:r>
            </a:p>
          </p:txBody>
        </p:sp>
        <p:sp>
          <p:nvSpPr>
            <p:cNvPr id="28688" name="Text Box 12"/>
            <p:cNvSpPr txBox="1">
              <a:spLocks noChangeArrowheads="1"/>
            </p:cNvSpPr>
            <p:nvPr/>
          </p:nvSpPr>
          <p:spPr bwMode="auto">
            <a:xfrm>
              <a:off x="1008" y="2256"/>
              <a:ext cx="412"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PHS</a:t>
              </a:r>
            </a:p>
          </p:txBody>
        </p:sp>
        <p:sp>
          <p:nvSpPr>
            <p:cNvPr id="28689" name="Text Box 13"/>
            <p:cNvSpPr txBox="1">
              <a:spLocks noChangeArrowheads="1"/>
            </p:cNvSpPr>
            <p:nvPr/>
          </p:nvSpPr>
          <p:spPr bwMode="auto">
            <a:xfrm>
              <a:off x="1060" y="3504"/>
              <a:ext cx="2876" cy="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HV: Hydrothermal vent near Franklin Island</a:t>
              </a:r>
            </a:p>
            <a:p>
              <a:pPr eaLnBrk="1" hangingPunct="1"/>
              <a:r>
                <a:rPr lang="en-US"/>
                <a:t>PHS: penguin hotspots - WOS</a:t>
              </a:r>
            </a:p>
          </p:txBody>
        </p:sp>
      </p:grpSp>
      <p:sp>
        <p:nvSpPr>
          <p:cNvPr id="28683" name="Text Box 6"/>
          <p:cNvSpPr txBox="1">
            <a:spLocks noChangeArrowheads="1"/>
          </p:cNvSpPr>
          <p:nvPr/>
        </p:nvSpPr>
        <p:spPr bwMode="auto">
          <a:xfrm>
            <a:off x="2944813" y="1371600"/>
            <a:ext cx="560387"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H</a:t>
            </a:r>
            <a:r>
              <a:rPr lang="en-US" baseline="-25000"/>
              <a:t>1</a:t>
            </a:r>
            <a:r>
              <a:rPr lang="en-US"/>
              <a:t>, </a:t>
            </a:r>
          </a:p>
          <a:p>
            <a:pPr eaLnBrk="1" hangingPunct="1"/>
            <a:r>
              <a:rPr lang="en-US"/>
              <a:t>H</a:t>
            </a:r>
            <a:r>
              <a:rPr lang="en-US" baseline="-25000"/>
              <a:t>3</a:t>
            </a:r>
          </a:p>
        </p:txBody>
      </p:sp>
      <p:sp>
        <p:nvSpPr>
          <p:cNvPr id="28684" name="Text Box 4"/>
          <p:cNvSpPr txBox="1">
            <a:spLocks noChangeArrowheads="1"/>
          </p:cNvSpPr>
          <p:nvPr/>
        </p:nvSpPr>
        <p:spPr bwMode="auto">
          <a:xfrm>
            <a:off x="2792413" y="2406650"/>
            <a:ext cx="560387"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H</a:t>
            </a:r>
            <a:r>
              <a:rPr lang="en-US" baseline="-25000"/>
              <a:t>2</a:t>
            </a:r>
            <a:r>
              <a:rPr lang="en-US"/>
              <a:t>, </a:t>
            </a:r>
          </a:p>
          <a:p>
            <a:pPr eaLnBrk="1" hangingPunct="1"/>
            <a:r>
              <a:rPr lang="en-US"/>
              <a:t>H</a:t>
            </a:r>
            <a:r>
              <a:rPr lang="en-US" baseline="-25000"/>
              <a:t>3</a:t>
            </a:r>
          </a:p>
        </p:txBody>
      </p:sp>
      <p:sp>
        <p:nvSpPr>
          <p:cNvPr id="28685" name="Text Box 5"/>
          <p:cNvSpPr txBox="1">
            <a:spLocks noChangeArrowheads="1"/>
          </p:cNvSpPr>
          <p:nvPr/>
        </p:nvSpPr>
        <p:spPr bwMode="auto">
          <a:xfrm>
            <a:off x="3810000" y="3505200"/>
            <a:ext cx="433388"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H</a:t>
            </a:r>
            <a:r>
              <a:rPr lang="en-US" baseline="-25000"/>
              <a:t>2</a:t>
            </a:r>
          </a:p>
        </p:txBody>
      </p:sp>
      <p:sp>
        <p:nvSpPr>
          <p:cNvPr id="28686" name="Text Box 7"/>
          <p:cNvSpPr txBox="1">
            <a:spLocks noChangeArrowheads="1"/>
          </p:cNvSpPr>
          <p:nvPr/>
        </p:nvSpPr>
        <p:spPr bwMode="auto">
          <a:xfrm>
            <a:off x="3810000" y="4357688"/>
            <a:ext cx="433388"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H</a:t>
            </a:r>
            <a:r>
              <a:rPr lang="en-US" baseline="-25000"/>
              <a:t>4</a:t>
            </a:r>
          </a:p>
        </p:txBody>
      </p:sp>
      <p:sp>
        <p:nvSpPr>
          <p:cNvPr id="21" name="Text Box 2"/>
          <p:cNvSpPr txBox="1">
            <a:spLocks noChangeArrowheads="1"/>
          </p:cNvSpPr>
          <p:nvPr/>
        </p:nvSpPr>
        <p:spPr bwMode="auto">
          <a:xfrm>
            <a:off x="0" y="0"/>
            <a:ext cx="3494088" cy="13239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000" dirty="0"/>
              <a:t>H</a:t>
            </a:r>
            <a:r>
              <a:rPr lang="en-US" sz="2000" baseline="-25000" dirty="0"/>
              <a:t>1</a:t>
            </a:r>
            <a:r>
              <a:rPr lang="en-US" sz="2000" dirty="0"/>
              <a:t>: CDW</a:t>
            </a:r>
          </a:p>
          <a:p>
            <a:pPr eaLnBrk="1" hangingPunct="1"/>
            <a:r>
              <a:rPr lang="en-US" sz="2000" dirty="0"/>
              <a:t>H</a:t>
            </a:r>
            <a:r>
              <a:rPr lang="en-US" sz="2000" baseline="-25000" dirty="0"/>
              <a:t>2</a:t>
            </a:r>
            <a:r>
              <a:rPr lang="en-US" sz="2000" dirty="0"/>
              <a:t>: Sediment: banks/coastal</a:t>
            </a:r>
          </a:p>
          <a:p>
            <a:pPr eaLnBrk="1" hangingPunct="1"/>
            <a:r>
              <a:rPr lang="en-US" sz="2000" dirty="0"/>
              <a:t>H</a:t>
            </a:r>
            <a:r>
              <a:rPr lang="en-US" sz="2000" baseline="-25000" dirty="0"/>
              <a:t>3</a:t>
            </a:r>
            <a:r>
              <a:rPr lang="en-US" sz="2000" dirty="0"/>
              <a:t>: Sea ice</a:t>
            </a:r>
          </a:p>
          <a:p>
            <a:pPr eaLnBrk="1" hangingPunct="1"/>
            <a:r>
              <a:rPr lang="en-US" sz="2000" dirty="0"/>
              <a:t>H</a:t>
            </a:r>
            <a:r>
              <a:rPr lang="en-US" sz="2000" baseline="-25000" dirty="0"/>
              <a:t>4</a:t>
            </a:r>
            <a:r>
              <a:rPr lang="en-US" sz="2000" dirty="0"/>
              <a:t>: Glacial melt</a:t>
            </a:r>
          </a:p>
        </p:txBody>
      </p:sp>
      <p:sp>
        <p:nvSpPr>
          <p:cNvPr id="22" name="Text Box 2"/>
          <p:cNvSpPr txBox="1">
            <a:spLocks noChangeArrowheads="1"/>
          </p:cNvSpPr>
          <p:nvPr/>
        </p:nvSpPr>
        <p:spPr bwMode="auto">
          <a:xfrm>
            <a:off x="0" y="1422400"/>
            <a:ext cx="1981200" cy="1016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000" dirty="0"/>
              <a:t>H</a:t>
            </a:r>
            <a:r>
              <a:rPr lang="en-US" sz="2000" baseline="-25000" dirty="0"/>
              <a:t>5</a:t>
            </a:r>
            <a:r>
              <a:rPr lang="en-US" sz="2000" dirty="0"/>
              <a:t>: ISW</a:t>
            </a:r>
          </a:p>
          <a:p>
            <a:pPr eaLnBrk="1" hangingPunct="1"/>
            <a:r>
              <a:rPr lang="en-US" sz="2000" dirty="0"/>
              <a:t>H</a:t>
            </a:r>
            <a:r>
              <a:rPr lang="en-US" sz="2000" baseline="-25000" dirty="0"/>
              <a:t>6</a:t>
            </a:r>
            <a:r>
              <a:rPr lang="en-US" sz="2000" dirty="0"/>
              <a:t>: Dry Valleys</a:t>
            </a:r>
          </a:p>
          <a:p>
            <a:pPr eaLnBrk="1" hangingPunct="1"/>
            <a:r>
              <a:rPr lang="en-US" sz="2000" dirty="0"/>
              <a:t>H</a:t>
            </a:r>
            <a:r>
              <a:rPr lang="en-US" sz="2000" baseline="-25000" dirty="0"/>
              <a:t>7</a:t>
            </a:r>
            <a:r>
              <a:rPr lang="en-US" sz="2000" dirty="0"/>
              <a:t>: Vents</a:t>
            </a:r>
          </a:p>
        </p:txBody>
      </p:sp>
    </p:spTree>
    <p:extLst>
      <p:ext uri="{BB962C8B-B14F-4D97-AF65-F5344CB8AC3E}">
        <p14:creationId xmlns:p14="http://schemas.microsoft.com/office/powerpoint/2010/main" val="3701938435"/>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p:cNvPicPr>
          <p:nvPr/>
        </p:nvPicPr>
        <p:blipFill>
          <a:blip r:embed="rId2" cstate="print">
            <a:extLst>
              <a:ext uri="{28A0092B-C50C-407E-A947-70E740481C1C}">
                <a14:useLocalDpi xmlns:a14="http://schemas.microsoft.com/office/drawing/2010/main" val="0"/>
              </a:ext>
            </a:extLst>
          </a:blip>
          <a:srcRect l="13663" t="25647" r="24788" b="12555"/>
          <a:stretch>
            <a:fillRect/>
          </a:stretch>
        </p:blipFill>
        <p:spPr bwMode="auto">
          <a:xfrm>
            <a:off x="3175" y="674688"/>
            <a:ext cx="9144000" cy="617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7" name="Title 3"/>
          <p:cNvSpPr>
            <a:spLocks noGrp="1"/>
          </p:cNvSpPr>
          <p:nvPr>
            <p:ph type="title" idx="4294967295"/>
          </p:nvPr>
        </p:nvSpPr>
        <p:spPr>
          <a:xfrm>
            <a:off x="2971800" y="-217488"/>
            <a:ext cx="6994525" cy="979488"/>
          </a:xfrm>
        </p:spPr>
        <p:txBody>
          <a:bodyPr/>
          <a:lstStyle/>
          <a:p>
            <a:r>
              <a:rPr lang="en-US" dirty="0" smtClean="0"/>
              <a:t>PRISM Sampling</a:t>
            </a:r>
          </a:p>
        </p:txBody>
      </p:sp>
      <p:sp>
        <p:nvSpPr>
          <p:cNvPr id="5" name="Flowchart: Connector 4"/>
          <p:cNvSpPr>
            <a:spLocks noChangeAspect="1"/>
          </p:cNvSpPr>
          <p:nvPr/>
        </p:nvSpPr>
        <p:spPr>
          <a:xfrm>
            <a:off x="8428038" y="1905000"/>
            <a:ext cx="182562" cy="182563"/>
          </a:xfrm>
          <a:prstGeom prst="flowChartConnector">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 name="Flowchart: Connector 5"/>
          <p:cNvSpPr>
            <a:spLocks noChangeAspect="1"/>
          </p:cNvSpPr>
          <p:nvPr/>
        </p:nvSpPr>
        <p:spPr>
          <a:xfrm>
            <a:off x="6065838" y="3398838"/>
            <a:ext cx="182562" cy="182562"/>
          </a:xfrm>
          <a:prstGeom prst="flowChartConnector">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150" name="TextBox 6"/>
          <p:cNvSpPr txBox="1">
            <a:spLocks noChangeArrowheads="1"/>
          </p:cNvSpPr>
          <p:nvPr/>
        </p:nvSpPr>
        <p:spPr bwMode="auto">
          <a:xfrm>
            <a:off x="7667625" y="1524000"/>
            <a:ext cx="13382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solidFill>
                  <a:schemeClr val="bg1"/>
                </a:solidFill>
              </a:rPr>
              <a:t>Outside ice</a:t>
            </a:r>
          </a:p>
        </p:txBody>
      </p:sp>
      <p:sp>
        <p:nvSpPr>
          <p:cNvPr id="6151" name="TextBox 7"/>
          <p:cNvSpPr txBox="1">
            <a:spLocks noChangeArrowheads="1"/>
          </p:cNvSpPr>
          <p:nvPr/>
        </p:nvSpPr>
        <p:spPr bwMode="auto">
          <a:xfrm>
            <a:off x="4800600" y="3135313"/>
            <a:ext cx="13382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solidFill>
                  <a:schemeClr val="bg1"/>
                </a:solidFill>
              </a:rPr>
              <a:t>Outside ice</a:t>
            </a:r>
          </a:p>
        </p:txBody>
      </p:sp>
      <p:sp>
        <p:nvSpPr>
          <p:cNvPr id="9" name="Flowchart: Connector 8"/>
          <p:cNvSpPr>
            <a:spLocks noChangeAspect="1"/>
          </p:cNvSpPr>
          <p:nvPr/>
        </p:nvSpPr>
        <p:spPr>
          <a:xfrm>
            <a:off x="7361238" y="2560638"/>
            <a:ext cx="182562" cy="182562"/>
          </a:xfrm>
          <a:prstGeom prst="flowChartConnector">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153" name="TextBox 9"/>
          <p:cNvSpPr txBox="1">
            <a:spLocks noChangeArrowheads="1"/>
          </p:cNvSpPr>
          <p:nvPr/>
        </p:nvSpPr>
        <p:spPr bwMode="auto">
          <a:xfrm>
            <a:off x="6934200" y="2220913"/>
            <a:ext cx="7366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solidFill>
                  <a:schemeClr val="bg1"/>
                </a:solidFill>
              </a:rPr>
              <a:t>In ice</a:t>
            </a:r>
          </a:p>
        </p:txBody>
      </p:sp>
      <p:sp>
        <p:nvSpPr>
          <p:cNvPr id="6154" name="TextBox 10"/>
          <p:cNvSpPr txBox="1">
            <a:spLocks noChangeArrowheads="1"/>
          </p:cNvSpPr>
          <p:nvPr/>
        </p:nvSpPr>
        <p:spPr bwMode="auto">
          <a:xfrm>
            <a:off x="6283325" y="3352800"/>
            <a:ext cx="1565275"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solidFill>
                  <a:schemeClr val="bg1"/>
                </a:solidFill>
              </a:rPr>
              <a:t>Deploy MVP, </a:t>
            </a:r>
          </a:p>
          <a:p>
            <a:pPr eaLnBrk="1" hangingPunct="1"/>
            <a:r>
              <a:rPr lang="en-US">
                <a:solidFill>
                  <a:schemeClr val="bg1"/>
                </a:solidFill>
              </a:rPr>
              <a:t>TM Towfish</a:t>
            </a:r>
          </a:p>
          <a:p>
            <a:pPr eaLnBrk="1" hangingPunct="1"/>
            <a:r>
              <a:rPr lang="en-US">
                <a:solidFill>
                  <a:schemeClr val="bg1"/>
                </a:solidFill>
              </a:rPr>
              <a:t>UW XBTs</a:t>
            </a:r>
          </a:p>
        </p:txBody>
      </p:sp>
      <p:sp>
        <p:nvSpPr>
          <p:cNvPr id="12" name="Flowchart: Connector 11"/>
          <p:cNvSpPr>
            <a:spLocks noChangeAspect="1"/>
          </p:cNvSpPr>
          <p:nvPr/>
        </p:nvSpPr>
        <p:spPr>
          <a:xfrm>
            <a:off x="5486400" y="4389438"/>
            <a:ext cx="182563" cy="182562"/>
          </a:xfrm>
          <a:prstGeom prst="flowChartConnector">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156" name="TextBox 12"/>
          <p:cNvSpPr txBox="1">
            <a:spLocks noChangeArrowheads="1"/>
          </p:cNvSpPr>
          <p:nvPr/>
        </p:nvSpPr>
        <p:spPr bwMode="auto">
          <a:xfrm>
            <a:off x="5626100" y="4419600"/>
            <a:ext cx="20701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solidFill>
                  <a:schemeClr val="bg1"/>
                </a:solidFill>
              </a:rPr>
              <a:t>Stations in MCDW</a:t>
            </a:r>
          </a:p>
        </p:txBody>
      </p:sp>
      <p:sp>
        <p:nvSpPr>
          <p:cNvPr id="14" name="Flowchart: Connector 13"/>
          <p:cNvSpPr>
            <a:spLocks noChangeAspect="1"/>
          </p:cNvSpPr>
          <p:nvPr/>
        </p:nvSpPr>
        <p:spPr>
          <a:xfrm>
            <a:off x="2971800" y="5257800"/>
            <a:ext cx="182563" cy="182563"/>
          </a:xfrm>
          <a:prstGeom prst="flowChartConnector">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6" name="Flowchart: Connector 15"/>
          <p:cNvSpPr>
            <a:spLocks noChangeAspect="1"/>
          </p:cNvSpPr>
          <p:nvPr/>
        </p:nvSpPr>
        <p:spPr>
          <a:xfrm>
            <a:off x="3551238" y="5303838"/>
            <a:ext cx="182562" cy="182562"/>
          </a:xfrm>
          <a:prstGeom prst="flowChartConnector">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7" name="Flowchart: Connector 16"/>
          <p:cNvSpPr>
            <a:spLocks noChangeAspect="1"/>
          </p:cNvSpPr>
          <p:nvPr/>
        </p:nvSpPr>
        <p:spPr>
          <a:xfrm>
            <a:off x="3856038" y="5334000"/>
            <a:ext cx="182562" cy="182563"/>
          </a:xfrm>
          <a:prstGeom prst="flowChartConnector">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8" name="Flowchart: Connector 17"/>
          <p:cNvSpPr>
            <a:spLocks noChangeAspect="1"/>
          </p:cNvSpPr>
          <p:nvPr/>
        </p:nvSpPr>
        <p:spPr>
          <a:xfrm>
            <a:off x="4160838" y="5380038"/>
            <a:ext cx="182562" cy="182562"/>
          </a:xfrm>
          <a:prstGeom prst="flowChartConnector">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9" name="Flowchart: Connector 18"/>
          <p:cNvSpPr>
            <a:spLocks noChangeAspect="1"/>
          </p:cNvSpPr>
          <p:nvPr/>
        </p:nvSpPr>
        <p:spPr>
          <a:xfrm>
            <a:off x="4694238" y="5486400"/>
            <a:ext cx="182562" cy="182563"/>
          </a:xfrm>
          <a:prstGeom prst="flowChartConnector">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162" name="TextBox 19"/>
          <p:cNvSpPr txBox="1">
            <a:spLocks noChangeArrowheads="1"/>
          </p:cNvSpPr>
          <p:nvPr/>
        </p:nvSpPr>
        <p:spPr bwMode="auto">
          <a:xfrm>
            <a:off x="4038600" y="5802313"/>
            <a:ext cx="18256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solidFill>
                  <a:schemeClr val="bg1"/>
                </a:solidFill>
              </a:rPr>
              <a:t>Stations in ISW </a:t>
            </a:r>
          </a:p>
        </p:txBody>
      </p:sp>
      <p:sp>
        <p:nvSpPr>
          <p:cNvPr id="21" name="Flowchart: Connector 20"/>
          <p:cNvSpPr>
            <a:spLocks noChangeAspect="1"/>
          </p:cNvSpPr>
          <p:nvPr/>
        </p:nvSpPr>
        <p:spPr>
          <a:xfrm>
            <a:off x="5257800" y="4770438"/>
            <a:ext cx="182563" cy="182562"/>
          </a:xfrm>
          <a:prstGeom prst="flowChartConnector">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164" name="Text Box 2"/>
          <p:cNvSpPr txBox="1">
            <a:spLocks noChangeArrowheads="1"/>
          </p:cNvSpPr>
          <p:nvPr/>
        </p:nvSpPr>
        <p:spPr bwMode="auto">
          <a:xfrm>
            <a:off x="0" y="38100"/>
            <a:ext cx="3494088" cy="13239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000" dirty="0"/>
              <a:t>H</a:t>
            </a:r>
            <a:r>
              <a:rPr lang="en-US" sz="2000" baseline="-25000" dirty="0"/>
              <a:t>1</a:t>
            </a:r>
            <a:r>
              <a:rPr lang="en-US" sz="2000" dirty="0"/>
              <a:t>: CDW</a:t>
            </a:r>
          </a:p>
          <a:p>
            <a:pPr eaLnBrk="1" hangingPunct="1"/>
            <a:r>
              <a:rPr lang="en-US" sz="2000" dirty="0"/>
              <a:t>H</a:t>
            </a:r>
            <a:r>
              <a:rPr lang="en-US" sz="2000" baseline="-25000" dirty="0"/>
              <a:t>2</a:t>
            </a:r>
            <a:r>
              <a:rPr lang="en-US" sz="2000" dirty="0"/>
              <a:t>: Sediment: banks/coastal</a:t>
            </a:r>
          </a:p>
          <a:p>
            <a:pPr eaLnBrk="1" hangingPunct="1"/>
            <a:r>
              <a:rPr lang="en-US" sz="2000" dirty="0"/>
              <a:t>H</a:t>
            </a:r>
            <a:r>
              <a:rPr lang="en-US" sz="2000" baseline="-25000" dirty="0"/>
              <a:t>3</a:t>
            </a:r>
            <a:r>
              <a:rPr lang="en-US" sz="2000" dirty="0"/>
              <a:t>: Sea ice</a:t>
            </a:r>
          </a:p>
          <a:p>
            <a:pPr eaLnBrk="1" hangingPunct="1"/>
            <a:r>
              <a:rPr lang="en-US" sz="2000" dirty="0"/>
              <a:t>H</a:t>
            </a:r>
            <a:r>
              <a:rPr lang="en-US" sz="2000" baseline="-25000" dirty="0"/>
              <a:t>4</a:t>
            </a:r>
            <a:r>
              <a:rPr lang="en-US" sz="2000" dirty="0"/>
              <a:t>: Glacial melt</a:t>
            </a:r>
          </a:p>
        </p:txBody>
      </p:sp>
      <p:sp>
        <p:nvSpPr>
          <p:cNvPr id="6165" name="TextBox 22"/>
          <p:cNvSpPr txBox="1">
            <a:spLocks noChangeArrowheads="1"/>
          </p:cNvSpPr>
          <p:nvPr/>
        </p:nvSpPr>
        <p:spPr bwMode="auto">
          <a:xfrm>
            <a:off x="7716838" y="2678113"/>
            <a:ext cx="4365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solidFill>
                  <a:schemeClr val="bg1"/>
                </a:solidFill>
              </a:rPr>
              <a:t>H</a:t>
            </a:r>
            <a:r>
              <a:rPr lang="en-US" baseline="-25000">
                <a:solidFill>
                  <a:schemeClr val="bg1"/>
                </a:solidFill>
              </a:rPr>
              <a:t>3</a:t>
            </a:r>
            <a:endParaRPr lang="en-US">
              <a:solidFill>
                <a:schemeClr val="bg1"/>
              </a:solidFill>
            </a:endParaRPr>
          </a:p>
        </p:txBody>
      </p:sp>
      <p:sp>
        <p:nvSpPr>
          <p:cNvPr id="6166" name="TextBox 23"/>
          <p:cNvSpPr txBox="1">
            <a:spLocks noChangeArrowheads="1"/>
          </p:cNvSpPr>
          <p:nvPr/>
        </p:nvSpPr>
        <p:spPr bwMode="auto">
          <a:xfrm>
            <a:off x="5410200" y="4964113"/>
            <a:ext cx="4365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solidFill>
                  <a:schemeClr val="bg1"/>
                </a:solidFill>
              </a:rPr>
              <a:t>H</a:t>
            </a:r>
            <a:r>
              <a:rPr lang="en-US" baseline="-25000">
                <a:solidFill>
                  <a:schemeClr val="bg1"/>
                </a:solidFill>
              </a:rPr>
              <a:t>1</a:t>
            </a:r>
            <a:endParaRPr lang="en-US">
              <a:solidFill>
                <a:schemeClr val="bg1"/>
              </a:solidFill>
            </a:endParaRPr>
          </a:p>
        </p:txBody>
      </p:sp>
      <p:sp>
        <p:nvSpPr>
          <p:cNvPr id="6167" name="TextBox 24"/>
          <p:cNvSpPr txBox="1">
            <a:spLocks noChangeArrowheads="1"/>
          </p:cNvSpPr>
          <p:nvPr/>
        </p:nvSpPr>
        <p:spPr bwMode="auto">
          <a:xfrm>
            <a:off x="7391400" y="2830513"/>
            <a:ext cx="4365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solidFill>
                  <a:schemeClr val="bg1"/>
                </a:solidFill>
              </a:rPr>
              <a:t>H</a:t>
            </a:r>
            <a:r>
              <a:rPr lang="en-US" baseline="-25000">
                <a:solidFill>
                  <a:schemeClr val="bg1"/>
                </a:solidFill>
              </a:rPr>
              <a:t>1</a:t>
            </a:r>
            <a:endParaRPr lang="en-US">
              <a:solidFill>
                <a:schemeClr val="bg1"/>
              </a:solidFill>
            </a:endParaRPr>
          </a:p>
        </p:txBody>
      </p:sp>
      <p:sp>
        <p:nvSpPr>
          <p:cNvPr id="6168" name="TextBox 25"/>
          <p:cNvSpPr txBox="1">
            <a:spLocks noChangeArrowheads="1"/>
          </p:cNvSpPr>
          <p:nvPr/>
        </p:nvSpPr>
        <p:spPr bwMode="auto">
          <a:xfrm>
            <a:off x="3276600" y="4953000"/>
            <a:ext cx="4365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solidFill>
                  <a:schemeClr val="bg1"/>
                </a:solidFill>
              </a:rPr>
              <a:t>H</a:t>
            </a:r>
            <a:r>
              <a:rPr lang="en-US" baseline="-25000">
                <a:solidFill>
                  <a:schemeClr val="bg1"/>
                </a:solidFill>
              </a:rPr>
              <a:t>4</a:t>
            </a:r>
            <a:endParaRPr lang="en-US">
              <a:solidFill>
                <a:schemeClr val="bg1"/>
              </a:solidFill>
            </a:endParaRPr>
          </a:p>
        </p:txBody>
      </p:sp>
      <p:sp>
        <p:nvSpPr>
          <p:cNvPr id="6169" name="TextBox 26"/>
          <p:cNvSpPr txBox="1">
            <a:spLocks noChangeArrowheads="1"/>
          </p:cNvSpPr>
          <p:nvPr/>
        </p:nvSpPr>
        <p:spPr bwMode="auto">
          <a:xfrm>
            <a:off x="3581400" y="4267200"/>
            <a:ext cx="4365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solidFill>
                  <a:schemeClr val="bg1"/>
                </a:solidFill>
              </a:rPr>
              <a:t>H</a:t>
            </a:r>
            <a:r>
              <a:rPr lang="en-US" baseline="-25000">
                <a:solidFill>
                  <a:schemeClr val="bg1"/>
                </a:solidFill>
              </a:rPr>
              <a:t>2</a:t>
            </a:r>
            <a:endParaRPr lang="en-US">
              <a:solidFill>
                <a:schemeClr val="bg1"/>
              </a:solidFill>
            </a:endParaRPr>
          </a:p>
        </p:txBody>
      </p:sp>
      <p:sp>
        <p:nvSpPr>
          <p:cNvPr id="6170" name="TextBox 27"/>
          <p:cNvSpPr txBox="1">
            <a:spLocks noChangeArrowheads="1"/>
          </p:cNvSpPr>
          <p:nvPr/>
        </p:nvSpPr>
        <p:spPr bwMode="auto">
          <a:xfrm>
            <a:off x="609600" y="4267200"/>
            <a:ext cx="4365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solidFill>
                  <a:schemeClr val="bg1"/>
                </a:solidFill>
              </a:rPr>
              <a:t>H</a:t>
            </a:r>
            <a:r>
              <a:rPr lang="en-US" baseline="-25000">
                <a:solidFill>
                  <a:schemeClr val="bg1"/>
                </a:solidFill>
              </a:rPr>
              <a:t>2</a:t>
            </a:r>
            <a:endParaRPr lang="en-US">
              <a:solidFill>
                <a:schemeClr val="bg1"/>
              </a:solidFill>
            </a:endParaRPr>
          </a:p>
        </p:txBody>
      </p:sp>
      <p:sp>
        <p:nvSpPr>
          <p:cNvPr id="6171" name="TextBox 28"/>
          <p:cNvSpPr txBox="1">
            <a:spLocks noChangeArrowheads="1"/>
          </p:cNvSpPr>
          <p:nvPr/>
        </p:nvSpPr>
        <p:spPr bwMode="auto">
          <a:xfrm>
            <a:off x="782638" y="4572000"/>
            <a:ext cx="4365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solidFill>
                  <a:schemeClr val="bg1"/>
                </a:solidFill>
              </a:rPr>
              <a:t>H</a:t>
            </a:r>
            <a:r>
              <a:rPr lang="en-US" baseline="-25000">
                <a:solidFill>
                  <a:schemeClr val="bg1"/>
                </a:solidFill>
              </a:rPr>
              <a:t>3</a:t>
            </a:r>
            <a:endParaRPr lang="en-US">
              <a:solidFill>
                <a:schemeClr val="bg1"/>
              </a:solidFill>
            </a:endParaRPr>
          </a:p>
        </p:txBody>
      </p:sp>
      <p:cxnSp>
        <p:nvCxnSpPr>
          <p:cNvPr id="35" name="Straight Connector 34"/>
          <p:cNvCxnSpPr/>
          <p:nvPr/>
        </p:nvCxnSpPr>
        <p:spPr>
          <a:xfrm>
            <a:off x="3063875" y="5516563"/>
            <a:ext cx="1812925" cy="209550"/>
          </a:xfrm>
          <a:prstGeom prst="line">
            <a:avLst/>
          </a:prstGeom>
          <a:ln w="50800">
            <a:solidFill>
              <a:srgbClr val="66FF33"/>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a:stCxn id="6" idx="3"/>
          </p:cNvCxnSpPr>
          <p:nvPr/>
        </p:nvCxnSpPr>
        <p:spPr>
          <a:xfrm flipH="1">
            <a:off x="4876800" y="3554413"/>
            <a:ext cx="1216025" cy="2171700"/>
          </a:xfrm>
          <a:prstGeom prst="line">
            <a:avLst/>
          </a:prstGeom>
          <a:ln w="50800">
            <a:solidFill>
              <a:srgbClr val="66FF33"/>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a:stCxn id="6" idx="3"/>
            <a:endCxn id="5" idx="2"/>
          </p:cNvCxnSpPr>
          <p:nvPr/>
        </p:nvCxnSpPr>
        <p:spPr>
          <a:xfrm flipV="1">
            <a:off x="6092825" y="1997075"/>
            <a:ext cx="2335213" cy="1557338"/>
          </a:xfrm>
          <a:prstGeom prst="line">
            <a:avLst/>
          </a:prstGeom>
          <a:ln w="50800">
            <a:solidFill>
              <a:srgbClr val="66FF33"/>
            </a:solidFill>
          </a:ln>
        </p:spPr>
        <p:style>
          <a:lnRef idx="1">
            <a:schemeClr val="accent1"/>
          </a:lnRef>
          <a:fillRef idx="0">
            <a:schemeClr val="accent1"/>
          </a:fillRef>
          <a:effectRef idx="0">
            <a:schemeClr val="accent1"/>
          </a:effectRef>
          <a:fontRef idx="minor">
            <a:schemeClr val="tx1"/>
          </a:fontRef>
        </p:style>
      </p:cxnSp>
      <p:sp>
        <p:nvSpPr>
          <p:cNvPr id="6175" name="Text Box 2"/>
          <p:cNvSpPr txBox="1">
            <a:spLocks noChangeArrowheads="1"/>
          </p:cNvSpPr>
          <p:nvPr/>
        </p:nvSpPr>
        <p:spPr bwMode="auto">
          <a:xfrm>
            <a:off x="0" y="1447800"/>
            <a:ext cx="1981200" cy="1016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000" dirty="0"/>
              <a:t>H</a:t>
            </a:r>
            <a:r>
              <a:rPr lang="en-US" sz="2000" baseline="-25000" dirty="0"/>
              <a:t>5</a:t>
            </a:r>
            <a:r>
              <a:rPr lang="en-US" sz="2000" dirty="0"/>
              <a:t>: ISW</a:t>
            </a:r>
          </a:p>
          <a:p>
            <a:pPr eaLnBrk="1" hangingPunct="1"/>
            <a:r>
              <a:rPr lang="en-US" sz="2000" dirty="0"/>
              <a:t>H</a:t>
            </a:r>
            <a:r>
              <a:rPr lang="en-US" sz="2000" baseline="-25000" dirty="0"/>
              <a:t>6</a:t>
            </a:r>
            <a:r>
              <a:rPr lang="en-US" sz="2000" dirty="0"/>
              <a:t>: Dry Valleys</a:t>
            </a:r>
          </a:p>
          <a:p>
            <a:pPr eaLnBrk="1" hangingPunct="1"/>
            <a:r>
              <a:rPr lang="en-US" sz="2000" dirty="0"/>
              <a:t>H</a:t>
            </a:r>
            <a:r>
              <a:rPr lang="en-US" sz="2000" baseline="-25000" dirty="0"/>
              <a:t>7</a:t>
            </a:r>
            <a:r>
              <a:rPr lang="en-US" sz="2000" dirty="0"/>
              <a:t>: Vents</a:t>
            </a:r>
          </a:p>
        </p:txBody>
      </p:sp>
      <p:sp>
        <p:nvSpPr>
          <p:cNvPr id="6176" name="TextBox 24"/>
          <p:cNvSpPr txBox="1">
            <a:spLocks noChangeArrowheads="1"/>
          </p:cNvSpPr>
          <p:nvPr/>
        </p:nvSpPr>
        <p:spPr bwMode="auto">
          <a:xfrm>
            <a:off x="8402638" y="2057400"/>
            <a:ext cx="4365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solidFill>
                  <a:schemeClr val="bg1"/>
                </a:solidFill>
              </a:rPr>
              <a:t>H</a:t>
            </a:r>
            <a:r>
              <a:rPr lang="en-US" baseline="-25000">
                <a:solidFill>
                  <a:schemeClr val="bg1"/>
                </a:solidFill>
              </a:rPr>
              <a:t>1</a:t>
            </a:r>
            <a:endParaRPr lang="en-US">
              <a:solidFill>
                <a:schemeClr val="bg1"/>
              </a:solidFill>
            </a:endParaRPr>
          </a:p>
        </p:txBody>
      </p:sp>
      <p:sp>
        <p:nvSpPr>
          <p:cNvPr id="6177" name="TextBox 24"/>
          <p:cNvSpPr txBox="1">
            <a:spLocks noChangeArrowheads="1"/>
          </p:cNvSpPr>
          <p:nvPr/>
        </p:nvSpPr>
        <p:spPr bwMode="auto">
          <a:xfrm>
            <a:off x="6040438" y="2971800"/>
            <a:ext cx="4365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solidFill>
                  <a:schemeClr val="bg1"/>
                </a:solidFill>
              </a:rPr>
              <a:t>H</a:t>
            </a:r>
            <a:r>
              <a:rPr lang="en-US" baseline="-25000">
                <a:solidFill>
                  <a:schemeClr val="bg1"/>
                </a:solidFill>
              </a:rPr>
              <a:t>1</a:t>
            </a:r>
            <a:endParaRPr lang="en-US">
              <a:solidFill>
                <a:schemeClr val="bg1"/>
              </a:solidFill>
            </a:endParaRPr>
          </a:p>
        </p:txBody>
      </p:sp>
      <p:sp>
        <p:nvSpPr>
          <p:cNvPr id="6178" name="TextBox 25"/>
          <p:cNvSpPr txBox="1">
            <a:spLocks noChangeArrowheads="1"/>
          </p:cNvSpPr>
          <p:nvPr/>
        </p:nvSpPr>
        <p:spPr bwMode="auto">
          <a:xfrm>
            <a:off x="4953000" y="5486400"/>
            <a:ext cx="4365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solidFill>
                  <a:schemeClr val="bg1"/>
                </a:solidFill>
              </a:rPr>
              <a:t>H</a:t>
            </a:r>
            <a:r>
              <a:rPr lang="en-US" baseline="-25000">
                <a:solidFill>
                  <a:schemeClr val="bg1"/>
                </a:solidFill>
              </a:rPr>
              <a:t>5</a:t>
            </a:r>
            <a:endParaRPr lang="en-US">
              <a:solidFill>
                <a:schemeClr val="bg1"/>
              </a:solidFill>
            </a:endParaRPr>
          </a:p>
        </p:txBody>
      </p:sp>
    </p:spTree>
    <p:extLst>
      <p:ext uri="{BB962C8B-B14F-4D97-AF65-F5344CB8AC3E}">
        <p14:creationId xmlns:p14="http://schemas.microsoft.com/office/powerpoint/2010/main" val="2602110946"/>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1"/>
          <p:cNvSpPr>
            <a:spLocks noGrp="1"/>
          </p:cNvSpPr>
          <p:nvPr>
            <p:ph type="title" idx="4294967295"/>
          </p:nvPr>
        </p:nvSpPr>
        <p:spPr>
          <a:xfrm>
            <a:off x="457200" y="-152400"/>
            <a:ext cx="8229600" cy="1143000"/>
          </a:xfrm>
        </p:spPr>
        <p:txBody>
          <a:bodyPr/>
          <a:lstStyle/>
          <a:p>
            <a:r>
              <a:rPr lang="en-US" dirty="0" smtClean="0"/>
              <a:t>Science Meeting1/19/12</a:t>
            </a:r>
          </a:p>
        </p:txBody>
      </p:sp>
      <p:sp>
        <p:nvSpPr>
          <p:cNvPr id="2" name="TextBox 1"/>
          <p:cNvSpPr txBox="1"/>
          <p:nvPr/>
        </p:nvSpPr>
        <p:spPr>
          <a:xfrm>
            <a:off x="228600" y="917912"/>
            <a:ext cx="8305800" cy="5940088"/>
          </a:xfrm>
          <a:prstGeom prst="rect">
            <a:avLst/>
          </a:prstGeom>
          <a:noFill/>
        </p:spPr>
        <p:txBody>
          <a:bodyPr wrap="square" rtlCol="0">
            <a:spAutoFit/>
          </a:bodyPr>
          <a:lstStyle/>
          <a:p>
            <a:r>
              <a:rPr lang="en-US" sz="2000" dirty="0" smtClean="0"/>
              <a:t>Western Ross Sea Mesoscale Process Study:  Jan 11-19</a:t>
            </a:r>
          </a:p>
          <a:p>
            <a:endParaRPr lang="en-US" sz="2000" dirty="0" smtClean="0"/>
          </a:p>
          <a:p>
            <a:r>
              <a:rPr lang="en-US" sz="2000" dirty="0" smtClean="0"/>
              <a:t>Large-scale transect: Ice </a:t>
            </a:r>
            <a:r>
              <a:rPr lang="en-US" sz="2000" dirty="0"/>
              <a:t>edge – High Biomass – Low </a:t>
            </a:r>
            <a:r>
              <a:rPr lang="en-US" sz="2000" dirty="0" smtClean="0"/>
              <a:t>Biomass</a:t>
            </a:r>
          </a:p>
          <a:p>
            <a:r>
              <a:rPr lang="en-US" sz="2000" dirty="0"/>
              <a:t>	</a:t>
            </a:r>
            <a:r>
              <a:rPr lang="en-US" sz="2000" dirty="0" smtClean="0"/>
              <a:t>MVP</a:t>
            </a:r>
          </a:p>
          <a:p>
            <a:r>
              <a:rPr lang="en-US" sz="2000" dirty="0"/>
              <a:t>	</a:t>
            </a:r>
            <a:r>
              <a:rPr lang="en-US" sz="2000" dirty="0" smtClean="0"/>
              <a:t>CTD transect (stations 7-9)</a:t>
            </a:r>
          </a:p>
          <a:p>
            <a:endParaRPr lang="en-US" sz="2000" dirty="0"/>
          </a:p>
          <a:p>
            <a:r>
              <a:rPr lang="en-US" sz="2000" dirty="0" smtClean="0"/>
              <a:t>Eddy 3:</a:t>
            </a:r>
          </a:p>
          <a:p>
            <a:r>
              <a:rPr lang="en-US" sz="2000" dirty="0"/>
              <a:t>	</a:t>
            </a:r>
            <a:r>
              <a:rPr lang="en-US" sz="2000" dirty="0" smtClean="0"/>
              <a:t>VPR survey (VPR 4)</a:t>
            </a:r>
          </a:p>
          <a:p>
            <a:r>
              <a:rPr lang="en-US" sz="2000" dirty="0"/>
              <a:t>	</a:t>
            </a:r>
            <a:r>
              <a:rPr lang="en-US" sz="2000" dirty="0" smtClean="0"/>
              <a:t>CTD grid – 1</a:t>
            </a:r>
            <a:r>
              <a:rPr lang="en-US" sz="2000" baseline="30000" dirty="0" smtClean="0"/>
              <a:t>st</a:t>
            </a:r>
            <a:r>
              <a:rPr lang="en-US" sz="2000" dirty="0" smtClean="0"/>
              <a:t> occupation (stations 10-18)</a:t>
            </a:r>
          </a:p>
          <a:p>
            <a:r>
              <a:rPr lang="en-US" sz="2000" dirty="0"/>
              <a:t>	</a:t>
            </a:r>
            <a:r>
              <a:rPr lang="en-US" sz="2000" dirty="0" smtClean="0"/>
              <a:t>VPR survey (VPR 7)</a:t>
            </a:r>
          </a:p>
          <a:p>
            <a:r>
              <a:rPr lang="en-US" sz="2000" dirty="0"/>
              <a:t>	</a:t>
            </a:r>
            <a:r>
              <a:rPr lang="en-US" sz="2000" dirty="0" smtClean="0"/>
              <a:t>CTD grid – 2</a:t>
            </a:r>
            <a:r>
              <a:rPr lang="en-US" sz="2000" baseline="30000" dirty="0" smtClean="0"/>
              <a:t>nd</a:t>
            </a:r>
            <a:r>
              <a:rPr lang="en-US" sz="2000" dirty="0" smtClean="0"/>
              <a:t> occupation (stations 27-35)</a:t>
            </a:r>
          </a:p>
          <a:p>
            <a:endParaRPr lang="en-US" sz="2000" dirty="0" smtClean="0"/>
          </a:p>
          <a:p>
            <a:r>
              <a:rPr lang="en-US" sz="2000" dirty="0" smtClean="0"/>
              <a:t>Frontal region</a:t>
            </a:r>
          </a:p>
          <a:p>
            <a:r>
              <a:rPr lang="en-US" sz="2000" dirty="0"/>
              <a:t>	</a:t>
            </a:r>
            <a:r>
              <a:rPr lang="en-US" sz="2000" dirty="0" smtClean="0"/>
              <a:t>VPR survey (VPR 5)</a:t>
            </a:r>
          </a:p>
          <a:p>
            <a:r>
              <a:rPr lang="en-US" sz="2000" dirty="0"/>
              <a:t>	</a:t>
            </a:r>
            <a:r>
              <a:rPr lang="en-US" sz="2000" dirty="0" smtClean="0"/>
              <a:t>CTD transect (stations 19-21)</a:t>
            </a:r>
          </a:p>
          <a:p>
            <a:endParaRPr lang="en-US" sz="2000" dirty="0"/>
          </a:p>
          <a:p>
            <a:r>
              <a:rPr lang="en-US" sz="2000" dirty="0" smtClean="0"/>
              <a:t>Low Biomass region</a:t>
            </a:r>
          </a:p>
          <a:p>
            <a:r>
              <a:rPr lang="en-US" sz="2000" dirty="0"/>
              <a:t>	</a:t>
            </a:r>
            <a:r>
              <a:rPr lang="en-US" sz="2000" dirty="0" smtClean="0"/>
              <a:t>VPR survey (VPR 6)</a:t>
            </a:r>
          </a:p>
          <a:p>
            <a:r>
              <a:rPr lang="en-US" sz="2000" dirty="0"/>
              <a:t>	</a:t>
            </a:r>
            <a:r>
              <a:rPr lang="en-US" sz="2000" dirty="0" smtClean="0"/>
              <a:t>CTD transect (stations 22-26)</a:t>
            </a:r>
            <a:endParaRPr lang="en-US" sz="2000" dirty="0"/>
          </a:p>
        </p:txBody>
      </p:sp>
      <p:sp>
        <p:nvSpPr>
          <p:cNvPr id="3" name="TextBox 2"/>
          <p:cNvSpPr txBox="1"/>
          <p:nvPr/>
        </p:nvSpPr>
        <p:spPr>
          <a:xfrm>
            <a:off x="7484571" y="6488668"/>
            <a:ext cx="1659429" cy="369332"/>
          </a:xfrm>
          <a:prstGeom prst="rect">
            <a:avLst/>
          </a:prstGeom>
          <a:noFill/>
        </p:spPr>
        <p:txBody>
          <a:bodyPr wrap="none" rtlCol="0">
            <a:spAutoFit/>
          </a:bodyPr>
          <a:lstStyle/>
          <a:p>
            <a:r>
              <a:rPr lang="en-US" dirty="0" smtClean="0"/>
              <a:t>Revisit Eddy 2</a:t>
            </a:r>
            <a:endParaRPr lang="en-US" dirty="0"/>
          </a:p>
        </p:txBody>
      </p:sp>
    </p:spTree>
    <p:extLst>
      <p:ext uri="{BB962C8B-B14F-4D97-AF65-F5344CB8AC3E}">
        <p14:creationId xmlns:p14="http://schemas.microsoft.com/office/powerpoint/2010/main" val="3708889916"/>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1"/>
          <p:cNvSpPr>
            <a:spLocks noGrp="1"/>
          </p:cNvSpPr>
          <p:nvPr>
            <p:ph type="title" idx="4294967295"/>
          </p:nvPr>
        </p:nvSpPr>
        <p:spPr>
          <a:xfrm>
            <a:off x="0" y="-381000"/>
            <a:ext cx="9144000" cy="1371600"/>
          </a:xfrm>
        </p:spPr>
        <p:txBody>
          <a:bodyPr/>
          <a:lstStyle/>
          <a:p>
            <a:r>
              <a:rPr lang="en-US" sz="3200" dirty="0" smtClean="0"/>
              <a:t>Western Ross Sea Process Study: Jan 11-19</a:t>
            </a:r>
          </a:p>
        </p:txBody>
      </p:sp>
      <p:pic>
        <p:nvPicPr>
          <p:cNvPr id="225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1028" t="17494" r="44606" b="7690"/>
          <a:stretch/>
        </p:blipFill>
        <p:spPr bwMode="auto">
          <a:xfrm>
            <a:off x="1430348" y="685800"/>
            <a:ext cx="6265852" cy="594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Oval 3"/>
          <p:cNvSpPr/>
          <p:nvPr/>
        </p:nvSpPr>
        <p:spPr>
          <a:xfrm>
            <a:off x="2362200" y="3657600"/>
            <a:ext cx="228600" cy="2286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1752600" y="3886200"/>
            <a:ext cx="1399742" cy="830997"/>
          </a:xfrm>
          <a:prstGeom prst="rect">
            <a:avLst/>
          </a:prstGeom>
          <a:noFill/>
        </p:spPr>
        <p:txBody>
          <a:bodyPr wrap="none" rtlCol="0">
            <a:spAutoFit/>
          </a:bodyPr>
          <a:lstStyle/>
          <a:p>
            <a:pPr algn="ctr"/>
            <a:r>
              <a:rPr lang="en-US" sz="2400" dirty="0" smtClean="0">
                <a:solidFill>
                  <a:schemeClr val="bg1"/>
                </a:solidFill>
              </a:rPr>
              <a:t>Ice Edge</a:t>
            </a:r>
          </a:p>
          <a:p>
            <a:pPr algn="ctr"/>
            <a:r>
              <a:rPr lang="en-US" sz="2400" dirty="0" smtClean="0">
                <a:solidFill>
                  <a:schemeClr val="bg1"/>
                </a:solidFill>
              </a:rPr>
              <a:t>Station 7</a:t>
            </a:r>
          </a:p>
        </p:txBody>
      </p:sp>
      <p:sp>
        <p:nvSpPr>
          <p:cNvPr id="6" name="Oval 5"/>
          <p:cNvSpPr/>
          <p:nvPr/>
        </p:nvSpPr>
        <p:spPr>
          <a:xfrm>
            <a:off x="4343400" y="3429000"/>
            <a:ext cx="228600" cy="2286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6248400" y="3200400"/>
            <a:ext cx="228600" cy="2286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5686861" y="3429000"/>
            <a:ext cx="1399742" cy="830997"/>
          </a:xfrm>
          <a:prstGeom prst="rect">
            <a:avLst/>
          </a:prstGeom>
          <a:noFill/>
        </p:spPr>
        <p:txBody>
          <a:bodyPr wrap="none" rtlCol="0">
            <a:spAutoFit/>
          </a:bodyPr>
          <a:lstStyle/>
          <a:p>
            <a:pPr algn="ctr"/>
            <a:r>
              <a:rPr lang="en-US" sz="2400" dirty="0" smtClean="0">
                <a:solidFill>
                  <a:schemeClr val="bg1"/>
                </a:solidFill>
              </a:rPr>
              <a:t>Station 9</a:t>
            </a:r>
          </a:p>
          <a:p>
            <a:pPr algn="ctr"/>
            <a:r>
              <a:rPr lang="en-US" sz="2400" dirty="0" smtClean="0">
                <a:solidFill>
                  <a:schemeClr val="bg1"/>
                </a:solidFill>
              </a:rPr>
              <a:t>LB1</a:t>
            </a:r>
          </a:p>
        </p:txBody>
      </p:sp>
      <p:sp>
        <p:nvSpPr>
          <p:cNvPr id="11" name="Oval 10"/>
          <p:cNvSpPr>
            <a:spLocks noChangeAspect="1"/>
          </p:cNvSpPr>
          <p:nvPr/>
        </p:nvSpPr>
        <p:spPr>
          <a:xfrm>
            <a:off x="3372198" y="3322320"/>
            <a:ext cx="928114" cy="972312"/>
          </a:xfrm>
          <a:prstGeom prst="ellipse">
            <a:avLst/>
          </a:prstGeom>
          <a:noFill/>
          <a:ln w="508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4315258" y="3664803"/>
            <a:ext cx="1399742" cy="830997"/>
          </a:xfrm>
          <a:prstGeom prst="rect">
            <a:avLst/>
          </a:prstGeom>
          <a:noFill/>
        </p:spPr>
        <p:txBody>
          <a:bodyPr wrap="none" rtlCol="0">
            <a:spAutoFit/>
          </a:bodyPr>
          <a:lstStyle/>
          <a:p>
            <a:pPr algn="ctr"/>
            <a:r>
              <a:rPr lang="en-US" sz="2400" dirty="0" smtClean="0">
                <a:solidFill>
                  <a:schemeClr val="bg1"/>
                </a:solidFill>
              </a:rPr>
              <a:t>Station 8</a:t>
            </a:r>
          </a:p>
          <a:p>
            <a:pPr algn="ctr"/>
            <a:r>
              <a:rPr lang="en-US" sz="2400" dirty="0" smtClean="0">
                <a:solidFill>
                  <a:schemeClr val="bg1"/>
                </a:solidFill>
              </a:rPr>
              <a:t>HB1</a:t>
            </a:r>
          </a:p>
        </p:txBody>
      </p:sp>
      <p:sp>
        <p:nvSpPr>
          <p:cNvPr id="12" name="TextBox 11"/>
          <p:cNvSpPr txBox="1"/>
          <p:nvPr/>
        </p:nvSpPr>
        <p:spPr>
          <a:xfrm>
            <a:off x="3396826" y="3669268"/>
            <a:ext cx="902811" cy="369332"/>
          </a:xfrm>
          <a:prstGeom prst="rect">
            <a:avLst/>
          </a:prstGeom>
          <a:noFill/>
        </p:spPr>
        <p:txBody>
          <a:bodyPr wrap="none" rtlCol="0">
            <a:spAutoFit/>
          </a:bodyPr>
          <a:lstStyle/>
          <a:p>
            <a:pPr algn="ctr"/>
            <a:r>
              <a:rPr lang="en-US" dirty="0" smtClean="0">
                <a:solidFill>
                  <a:schemeClr val="bg1"/>
                </a:solidFill>
              </a:rPr>
              <a:t>Eddy 3</a:t>
            </a:r>
          </a:p>
        </p:txBody>
      </p:sp>
      <p:sp>
        <p:nvSpPr>
          <p:cNvPr id="3" name="Rectangle 2"/>
          <p:cNvSpPr/>
          <p:nvPr/>
        </p:nvSpPr>
        <p:spPr>
          <a:xfrm>
            <a:off x="5105400" y="3124200"/>
            <a:ext cx="505261" cy="608076"/>
          </a:xfrm>
          <a:prstGeom prst="rect">
            <a:avLst/>
          </a:prstGeom>
          <a:noFill/>
          <a:ln w="508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3429000" y="2133600"/>
            <a:ext cx="2186817" cy="461665"/>
          </a:xfrm>
          <a:prstGeom prst="rect">
            <a:avLst/>
          </a:prstGeom>
          <a:noFill/>
        </p:spPr>
        <p:txBody>
          <a:bodyPr wrap="none" rtlCol="0">
            <a:spAutoFit/>
          </a:bodyPr>
          <a:lstStyle/>
          <a:p>
            <a:pPr algn="ctr"/>
            <a:r>
              <a:rPr lang="en-US" sz="2400" dirty="0" smtClean="0">
                <a:solidFill>
                  <a:schemeClr val="bg1"/>
                </a:solidFill>
              </a:rPr>
              <a:t>Frontal Survey</a:t>
            </a:r>
          </a:p>
        </p:txBody>
      </p:sp>
      <p:cxnSp>
        <p:nvCxnSpPr>
          <p:cNvPr id="13" name="Straight Arrow Connector 12"/>
          <p:cNvCxnSpPr/>
          <p:nvPr/>
        </p:nvCxnSpPr>
        <p:spPr>
          <a:xfrm>
            <a:off x="5358030" y="2595265"/>
            <a:ext cx="0" cy="457200"/>
          </a:xfrm>
          <a:prstGeom prst="straightConnector1">
            <a:avLst/>
          </a:prstGeom>
          <a:ln w="31750">
            <a:tailEnd type="arrow"/>
          </a:ln>
        </p:spPr>
        <p:style>
          <a:lnRef idx="1">
            <a:schemeClr val="accent1"/>
          </a:lnRef>
          <a:fillRef idx="0">
            <a:schemeClr val="accent1"/>
          </a:fillRef>
          <a:effectRef idx="0">
            <a:schemeClr val="accent1"/>
          </a:effectRef>
          <a:fontRef idx="minor">
            <a:schemeClr val="tx1"/>
          </a:fontRef>
        </p:style>
      </p:cxnSp>
      <p:sp>
        <p:nvSpPr>
          <p:cNvPr id="18" name="Rectangle 17"/>
          <p:cNvSpPr/>
          <p:nvPr/>
        </p:nvSpPr>
        <p:spPr>
          <a:xfrm>
            <a:off x="5867401" y="2743200"/>
            <a:ext cx="1143000" cy="1110734"/>
          </a:xfrm>
          <a:prstGeom prst="rect">
            <a:avLst/>
          </a:prstGeom>
          <a:noFill/>
          <a:ln w="508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4703072" y="4719935"/>
            <a:ext cx="2993128" cy="461665"/>
          </a:xfrm>
          <a:prstGeom prst="rect">
            <a:avLst/>
          </a:prstGeom>
          <a:noFill/>
        </p:spPr>
        <p:txBody>
          <a:bodyPr wrap="none" rtlCol="0">
            <a:spAutoFit/>
          </a:bodyPr>
          <a:lstStyle/>
          <a:p>
            <a:pPr algn="ctr"/>
            <a:r>
              <a:rPr lang="en-US" sz="2400" dirty="0" smtClean="0">
                <a:solidFill>
                  <a:schemeClr val="bg1"/>
                </a:solidFill>
              </a:rPr>
              <a:t>Low-biomass survey</a:t>
            </a:r>
          </a:p>
        </p:txBody>
      </p:sp>
      <p:cxnSp>
        <p:nvCxnSpPr>
          <p:cNvPr id="20" name="Straight Arrow Connector 19"/>
          <p:cNvCxnSpPr/>
          <p:nvPr/>
        </p:nvCxnSpPr>
        <p:spPr>
          <a:xfrm flipV="1">
            <a:off x="6019800" y="3886200"/>
            <a:ext cx="0" cy="833736"/>
          </a:xfrm>
          <a:prstGeom prst="straightConnector1">
            <a:avLst/>
          </a:prstGeom>
          <a:ln w="31750">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8172005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PRISM Iron</a:t>
            </a:r>
            <a:r>
              <a:rPr lang="en-US" baseline="0" dirty="0" smtClean="0"/>
              <a:t> Observations</a:t>
            </a:r>
            <a:br>
              <a:rPr lang="en-US" baseline="0" dirty="0" smtClean="0"/>
            </a:br>
            <a:r>
              <a:rPr lang="en-US" dirty="0" smtClean="0"/>
              <a:t>Deepest Sample at Every Cast</a:t>
            </a:r>
            <a:endParaRPr lang="en-US"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54880" y="1981200"/>
            <a:ext cx="4389120" cy="4063009"/>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1981199"/>
            <a:ext cx="4389120" cy="4063009"/>
          </a:xfrm>
          <a:prstGeom prst="rect">
            <a:avLst/>
          </a:prstGeom>
        </p:spPr>
      </p:pic>
      <p:sp>
        <p:nvSpPr>
          <p:cNvPr id="5" name="TextBox 4"/>
          <p:cNvSpPr txBox="1"/>
          <p:nvPr/>
        </p:nvSpPr>
        <p:spPr>
          <a:xfrm>
            <a:off x="1905000" y="5791200"/>
            <a:ext cx="928459" cy="369332"/>
          </a:xfrm>
          <a:prstGeom prst="rect">
            <a:avLst/>
          </a:prstGeom>
          <a:solidFill>
            <a:schemeClr val="bg1"/>
          </a:solidFill>
        </p:spPr>
        <p:txBody>
          <a:bodyPr wrap="none" rtlCol="0">
            <a:spAutoFit/>
          </a:bodyPr>
          <a:lstStyle/>
          <a:p>
            <a:r>
              <a:rPr lang="en-US" dirty="0" smtClean="0"/>
              <a:t>Salinity</a:t>
            </a:r>
            <a:endParaRPr lang="en-US" dirty="0"/>
          </a:p>
        </p:txBody>
      </p:sp>
      <p:sp>
        <p:nvSpPr>
          <p:cNvPr id="8" name="TextBox 1"/>
          <p:cNvSpPr txBox="1">
            <a:spLocks noChangeArrowheads="1"/>
          </p:cNvSpPr>
          <p:nvPr/>
        </p:nvSpPr>
        <p:spPr bwMode="auto">
          <a:xfrm>
            <a:off x="3024724" y="2493168"/>
            <a:ext cx="736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CDW</a:t>
            </a:r>
          </a:p>
        </p:txBody>
      </p:sp>
      <p:sp>
        <p:nvSpPr>
          <p:cNvPr id="9" name="TextBox 4"/>
          <p:cNvSpPr txBox="1">
            <a:spLocks noChangeArrowheads="1"/>
          </p:cNvSpPr>
          <p:nvPr/>
        </p:nvSpPr>
        <p:spPr bwMode="auto">
          <a:xfrm>
            <a:off x="2948524" y="3647281"/>
            <a:ext cx="9286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dirty="0"/>
              <a:t>MCDW</a:t>
            </a:r>
          </a:p>
        </p:txBody>
      </p:sp>
      <p:sp>
        <p:nvSpPr>
          <p:cNvPr id="10" name="TextBox 5"/>
          <p:cNvSpPr txBox="1">
            <a:spLocks noChangeArrowheads="1"/>
          </p:cNvSpPr>
          <p:nvPr/>
        </p:nvSpPr>
        <p:spPr bwMode="auto">
          <a:xfrm>
            <a:off x="2447970" y="4680744"/>
            <a:ext cx="16462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dirty="0"/>
              <a:t>LSSW, HSSW</a:t>
            </a:r>
          </a:p>
        </p:txBody>
      </p:sp>
      <p:sp>
        <p:nvSpPr>
          <p:cNvPr id="11" name="TextBox 6"/>
          <p:cNvSpPr txBox="1">
            <a:spLocks noChangeArrowheads="1"/>
          </p:cNvSpPr>
          <p:nvPr/>
        </p:nvSpPr>
        <p:spPr bwMode="auto">
          <a:xfrm>
            <a:off x="1371600" y="4495800"/>
            <a:ext cx="86518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dirty="0"/>
              <a:t>AASW</a:t>
            </a:r>
          </a:p>
        </p:txBody>
      </p:sp>
      <p:sp>
        <p:nvSpPr>
          <p:cNvPr id="12" name="TextBox 7"/>
          <p:cNvSpPr txBox="1">
            <a:spLocks noChangeArrowheads="1"/>
          </p:cNvSpPr>
          <p:nvPr/>
        </p:nvSpPr>
        <p:spPr bwMode="auto">
          <a:xfrm>
            <a:off x="2859071" y="5257800"/>
            <a:ext cx="6207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ISW</a:t>
            </a:r>
          </a:p>
        </p:txBody>
      </p:sp>
      <p:sp>
        <p:nvSpPr>
          <p:cNvPr id="13" name="TextBox 12"/>
          <p:cNvSpPr txBox="1"/>
          <p:nvPr/>
        </p:nvSpPr>
        <p:spPr>
          <a:xfrm>
            <a:off x="6400800" y="5791200"/>
            <a:ext cx="979755" cy="369332"/>
          </a:xfrm>
          <a:prstGeom prst="rect">
            <a:avLst/>
          </a:prstGeom>
          <a:solidFill>
            <a:schemeClr val="bg1"/>
          </a:solidFill>
        </p:spPr>
        <p:txBody>
          <a:bodyPr wrap="none" rtlCol="0">
            <a:spAutoFit/>
          </a:bodyPr>
          <a:lstStyle/>
          <a:p>
            <a:r>
              <a:rPr lang="en-US" dirty="0" smtClean="0"/>
              <a:t>Oxygen</a:t>
            </a:r>
            <a:endParaRPr lang="en-US" dirty="0"/>
          </a:p>
        </p:txBody>
      </p:sp>
      <p:sp>
        <p:nvSpPr>
          <p:cNvPr id="14" name="TextBox 13"/>
          <p:cNvSpPr txBox="1"/>
          <p:nvPr/>
        </p:nvSpPr>
        <p:spPr>
          <a:xfrm>
            <a:off x="4541520" y="3138412"/>
            <a:ext cx="461665" cy="1387624"/>
          </a:xfrm>
          <a:prstGeom prst="rect">
            <a:avLst/>
          </a:prstGeom>
          <a:solidFill>
            <a:schemeClr val="bg1"/>
          </a:solidFill>
        </p:spPr>
        <p:txBody>
          <a:bodyPr vert="vert270" wrap="none" rtlCol="0">
            <a:spAutoFit/>
          </a:bodyPr>
          <a:lstStyle/>
          <a:p>
            <a:r>
              <a:rPr lang="en-US" dirty="0" smtClean="0"/>
              <a:t>Temperature</a:t>
            </a:r>
            <a:endParaRPr lang="en-US" dirty="0"/>
          </a:p>
        </p:txBody>
      </p:sp>
      <p:sp>
        <p:nvSpPr>
          <p:cNvPr id="15" name="TextBox 14"/>
          <p:cNvSpPr txBox="1"/>
          <p:nvPr/>
        </p:nvSpPr>
        <p:spPr>
          <a:xfrm>
            <a:off x="-4465" y="3184376"/>
            <a:ext cx="461665" cy="1387624"/>
          </a:xfrm>
          <a:prstGeom prst="rect">
            <a:avLst/>
          </a:prstGeom>
          <a:solidFill>
            <a:schemeClr val="bg1"/>
          </a:solidFill>
        </p:spPr>
        <p:txBody>
          <a:bodyPr vert="vert270" wrap="none" rtlCol="0">
            <a:spAutoFit/>
          </a:bodyPr>
          <a:lstStyle/>
          <a:p>
            <a:r>
              <a:rPr lang="en-US" dirty="0" smtClean="0"/>
              <a:t>Temperature</a:t>
            </a:r>
            <a:endParaRPr lang="en-US" dirty="0"/>
          </a:p>
        </p:txBody>
      </p:sp>
    </p:spTree>
    <p:extLst>
      <p:ext uri="{BB962C8B-B14F-4D97-AF65-F5344CB8AC3E}">
        <p14:creationId xmlns:p14="http://schemas.microsoft.com/office/powerpoint/2010/main" val="1053890590"/>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1"/>
          <p:cNvSpPr>
            <a:spLocks noGrp="1"/>
          </p:cNvSpPr>
          <p:nvPr>
            <p:ph type="title" idx="4294967295"/>
          </p:nvPr>
        </p:nvSpPr>
        <p:spPr>
          <a:xfrm>
            <a:off x="0" y="274638"/>
            <a:ext cx="9097194" cy="1249362"/>
          </a:xfrm>
        </p:spPr>
        <p:txBody>
          <a:bodyPr/>
          <a:lstStyle/>
          <a:p>
            <a:r>
              <a:rPr lang="en-US" sz="3200" dirty="0" smtClean="0"/>
              <a:t>Western Ross Sea Process study Jan 11-19</a:t>
            </a:r>
          </a:p>
        </p:txBody>
      </p:sp>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23579" t="3133" r="7263" b="3593"/>
          <a:stretch/>
        </p:blipFill>
        <p:spPr>
          <a:xfrm rot="5400000">
            <a:off x="1942557" y="-296637"/>
            <a:ext cx="5212080" cy="9097193"/>
          </a:xfrm>
          <a:prstGeom prst="rect">
            <a:avLst/>
          </a:prstGeom>
        </p:spPr>
      </p:pic>
    </p:spTree>
    <p:extLst>
      <p:ext uri="{BB962C8B-B14F-4D97-AF65-F5344CB8AC3E}">
        <p14:creationId xmlns:p14="http://schemas.microsoft.com/office/powerpoint/2010/main" val="3625178205"/>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rotWithShape="1">
          <a:blip r:embed="rId2">
            <a:extLst>
              <a:ext uri="{28A0092B-C50C-407E-A947-70E740481C1C}">
                <a14:useLocalDpi xmlns:a14="http://schemas.microsoft.com/office/drawing/2010/main" val="0"/>
              </a:ext>
            </a:extLst>
          </a:blip>
          <a:srcRect l="17645" t="11697" r="4040" b="8574"/>
          <a:stretch/>
        </p:blipFill>
        <p:spPr>
          <a:xfrm>
            <a:off x="423929" y="3810000"/>
            <a:ext cx="3952027" cy="3017520"/>
          </a:xfrm>
          <a:prstGeom prst="rect">
            <a:avLst/>
          </a:prstGeom>
        </p:spPr>
      </p:pic>
      <p:pic>
        <p:nvPicPr>
          <p:cNvPr id="19" name="Picture 18"/>
          <p:cNvPicPr>
            <a:picLocks noChangeAspect="1"/>
          </p:cNvPicPr>
          <p:nvPr/>
        </p:nvPicPr>
        <p:blipFill rotWithShape="1">
          <a:blip r:embed="rId3">
            <a:extLst>
              <a:ext uri="{28A0092B-C50C-407E-A947-70E740481C1C}">
                <a14:useLocalDpi xmlns:a14="http://schemas.microsoft.com/office/drawing/2010/main" val="0"/>
              </a:ext>
            </a:extLst>
          </a:blip>
          <a:srcRect l="18307" t="15061" r="4750" b="9680"/>
          <a:stretch/>
        </p:blipFill>
        <p:spPr>
          <a:xfrm>
            <a:off x="4725765" y="613172"/>
            <a:ext cx="4113435" cy="3017520"/>
          </a:xfrm>
          <a:prstGeom prst="rect">
            <a:avLst/>
          </a:prstGeom>
        </p:spPr>
      </p:pic>
      <p:pic>
        <p:nvPicPr>
          <p:cNvPr id="18" name="Picture 17"/>
          <p:cNvPicPr>
            <a:picLocks noChangeAspect="1"/>
          </p:cNvPicPr>
          <p:nvPr/>
        </p:nvPicPr>
        <p:blipFill rotWithShape="1">
          <a:blip r:embed="rId4">
            <a:extLst>
              <a:ext uri="{28A0092B-C50C-407E-A947-70E740481C1C}">
                <a14:useLocalDpi xmlns:a14="http://schemas.microsoft.com/office/drawing/2010/main" val="0"/>
              </a:ext>
            </a:extLst>
          </a:blip>
          <a:srcRect l="16547" t="11696" r="4926" b="9210"/>
          <a:stretch/>
        </p:blipFill>
        <p:spPr>
          <a:xfrm>
            <a:off x="4724400" y="3810000"/>
            <a:ext cx="3994568" cy="3017520"/>
          </a:xfrm>
          <a:prstGeom prst="rect">
            <a:avLst/>
          </a:prstGeom>
        </p:spPr>
      </p:pic>
      <p:pic>
        <p:nvPicPr>
          <p:cNvPr id="20" name="Picture 19"/>
          <p:cNvPicPr>
            <a:picLocks noChangeAspect="1"/>
          </p:cNvPicPr>
          <p:nvPr/>
        </p:nvPicPr>
        <p:blipFill rotWithShape="1">
          <a:blip r:embed="rId5">
            <a:extLst>
              <a:ext uri="{28A0092B-C50C-407E-A947-70E740481C1C}">
                <a14:useLocalDpi xmlns:a14="http://schemas.microsoft.com/office/drawing/2010/main" val="0"/>
              </a:ext>
            </a:extLst>
          </a:blip>
          <a:srcRect l="16018" t="11696" r="4926" b="9915"/>
          <a:stretch/>
        </p:blipFill>
        <p:spPr>
          <a:xfrm>
            <a:off x="333417" y="686152"/>
            <a:ext cx="4057565" cy="3017520"/>
          </a:xfrm>
          <a:prstGeom prst="rect">
            <a:avLst/>
          </a:prstGeom>
        </p:spPr>
      </p:pic>
      <p:sp>
        <p:nvSpPr>
          <p:cNvPr id="2050" name="Title 1"/>
          <p:cNvSpPr>
            <a:spLocks noGrp="1"/>
          </p:cNvSpPr>
          <p:nvPr>
            <p:ph type="title" idx="4294967295"/>
          </p:nvPr>
        </p:nvSpPr>
        <p:spPr>
          <a:xfrm>
            <a:off x="457200" y="-381000"/>
            <a:ext cx="8229600" cy="1143000"/>
          </a:xfrm>
        </p:spPr>
        <p:txBody>
          <a:bodyPr/>
          <a:lstStyle/>
          <a:p>
            <a:r>
              <a:rPr lang="en-US" sz="2400" dirty="0" smtClean="0"/>
              <a:t>MVP Survey: Ice Edge / High Biomass / Low Biomass</a:t>
            </a:r>
          </a:p>
        </p:txBody>
      </p:sp>
      <p:sp>
        <p:nvSpPr>
          <p:cNvPr id="7" name="TextBox 6"/>
          <p:cNvSpPr txBox="1"/>
          <p:nvPr/>
        </p:nvSpPr>
        <p:spPr>
          <a:xfrm>
            <a:off x="1586141" y="609600"/>
            <a:ext cx="928459" cy="369332"/>
          </a:xfrm>
          <a:prstGeom prst="rect">
            <a:avLst/>
          </a:prstGeom>
          <a:solidFill>
            <a:schemeClr val="tx1"/>
          </a:solidFill>
        </p:spPr>
        <p:txBody>
          <a:bodyPr wrap="none" rtlCol="0">
            <a:spAutoFit/>
          </a:bodyPr>
          <a:lstStyle/>
          <a:p>
            <a:r>
              <a:rPr lang="en-US" dirty="0" smtClean="0">
                <a:solidFill>
                  <a:schemeClr val="bg1"/>
                </a:solidFill>
              </a:rPr>
              <a:t>Salinity</a:t>
            </a:r>
            <a:endParaRPr lang="en-US" dirty="0">
              <a:solidFill>
                <a:schemeClr val="bg1"/>
              </a:solidFill>
            </a:endParaRPr>
          </a:p>
        </p:txBody>
      </p:sp>
      <p:sp>
        <p:nvSpPr>
          <p:cNvPr id="9" name="TextBox 8"/>
          <p:cNvSpPr txBox="1"/>
          <p:nvPr/>
        </p:nvSpPr>
        <p:spPr>
          <a:xfrm>
            <a:off x="5638800" y="457200"/>
            <a:ext cx="1479957" cy="369332"/>
          </a:xfrm>
          <a:prstGeom prst="rect">
            <a:avLst/>
          </a:prstGeom>
          <a:solidFill>
            <a:schemeClr val="tx1"/>
          </a:solidFill>
        </p:spPr>
        <p:txBody>
          <a:bodyPr wrap="none" rtlCol="0">
            <a:spAutoFit/>
          </a:bodyPr>
          <a:lstStyle/>
          <a:p>
            <a:r>
              <a:rPr lang="en-US" dirty="0" smtClean="0">
                <a:solidFill>
                  <a:schemeClr val="bg1"/>
                </a:solidFill>
              </a:rPr>
              <a:t>Temperature</a:t>
            </a:r>
            <a:endParaRPr lang="en-US" dirty="0">
              <a:solidFill>
                <a:schemeClr val="bg1"/>
              </a:solidFill>
            </a:endParaRPr>
          </a:p>
        </p:txBody>
      </p:sp>
      <p:sp>
        <p:nvSpPr>
          <p:cNvPr id="10" name="TextBox 9"/>
          <p:cNvSpPr txBox="1"/>
          <p:nvPr/>
        </p:nvSpPr>
        <p:spPr>
          <a:xfrm>
            <a:off x="1143000" y="3821668"/>
            <a:ext cx="1826141" cy="369332"/>
          </a:xfrm>
          <a:prstGeom prst="rect">
            <a:avLst/>
          </a:prstGeom>
          <a:solidFill>
            <a:schemeClr val="tx1"/>
          </a:solidFill>
        </p:spPr>
        <p:txBody>
          <a:bodyPr wrap="none" rtlCol="0">
            <a:spAutoFit/>
          </a:bodyPr>
          <a:lstStyle/>
          <a:p>
            <a:r>
              <a:rPr lang="en-US" dirty="0" smtClean="0">
                <a:solidFill>
                  <a:schemeClr val="bg1"/>
                </a:solidFill>
              </a:rPr>
              <a:t>  Fluorescence  </a:t>
            </a:r>
            <a:endParaRPr lang="en-US" dirty="0">
              <a:solidFill>
                <a:schemeClr val="bg1"/>
              </a:solidFill>
            </a:endParaRPr>
          </a:p>
        </p:txBody>
      </p:sp>
      <p:sp>
        <p:nvSpPr>
          <p:cNvPr id="11" name="TextBox 10"/>
          <p:cNvSpPr txBox="1"/>
          <p:nvPr/>
        </p:nvSpPr>
        <p:spPr>
          <a:xfrm>
            <a:off x="4983540" y="3733800"/>
            <a:ext cx="3249608" cy="369332"/>
          </a:xfrm>
          <a:prstGeom prst="rect">
            <a:avLst/>
          </a:prstGeom>
          <a:solidFill>
            <a:schemeClr val="tx1"/>
          </a:solidFill>
        </p:spPr>
        <p:txBody>
          <a:bodyPr wrap="none" rtlCol="0">
            <a:spAutoFit/>
          </a:bodyPr>
          <a:lstStyle/>
          <a:p>
            <a:r>
              <a:rPr lang="en-US" dirty="0" smtClean="0">
                <a:solidFill>
                  <a:schemeClr val="bg1"/>
                </a:solidFill>
              </a:rPr>
              <a:t>                 LOPC                     </a:t>
            </a:r>
            <a:endParaRPr lang="en-US" dirty="0">
              <a:solidFill>
                <a:schemeClr val="bg1"/>
              </a:solidFill>
            </a:endParaRPr>
          </a:p>
        </p:txBody>
      </p:sp>
      <p:grpSp>
        <p:nvGrpSpPr>
          <p:cNvPr id="21" name="Group 20"/>
          <p:cNvGrpSpPr/>
          <p:nvPr/>
        </p:nvGrpSpPr>
        <p:grpSpPr>
          <a:xfrm>
            <a:off x="609600" y="4812268"/>
            <a:ext cx="2852063" cy="826532"/>
            <a:chOff x="609600" y="2362200"/>
            <a:chExt cx="2852063" cy="826532"/>
          </a:xfrm>
        </p:grpSpPr>
        <p:sp>
          <p:nvSpPr>
            <p:cNvPr id="13" name="TextBox 12"/>
            <p:cNvSpPr txBox="1"/>
            <p:nvPr/>
          </p:nvSpPr>
          <p:spPr>
            <a:xfrm>
              <a:off x="609600" y="2819400"/>
              <a:ext cx="2852063" cy="369332"/>
            </a:xfrm>
            <a:prstGeom prst="rect">
              <a:avLst/>
            </a:prstGeom>
            <a:noFill/>
          </p:spPr>
          <p:txBody>
            <a:bodyPr wrap="none" rtlCol="0">
              <a:spAutoFit/>
            </a:bodyPr>
            <a:lstStyle/>
            <a:p>
              <a:r>
                <a:rPr lang="en-US" dirty="0" smtClean="0">
                  <a:solidFill>
                    <a:schemeClr val="bg1"/>
                  </a:solidFill>
                </a:rPr>
                <a:t>Ice Edge     HB1        LB1</a:t>
              </a:r>
              <a:endParaRPr lang="en-US" dirty="0">
                <a:solidFill>
                  <a:schemeClr val="bg1"/>
                </a:solidFill>
              </a:endParaRPr>
            </a:p>
          </p:txBody>
        </p:sp>
        <p:cxnSp>
          <p:nvCxnSpPr>
            <p:cNvPr id="14" name="Straight Arrow Connector 13"/>
            <p:cNvCxnSpPr/>
            <p:nvPr/>
          </p:nvCxnSpPr>
          <p:spPr>
            <a:xfrm flipV="1">
              <a:off x="2028571" y="2372932"/>
              <a:ext cx="5700" cy="457200"/>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flipV="1">
              <a:off x="1066800" y="2383664"/>
              <a:ext cx="5700" cy="457200"/>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flipV="1">
              <a:off x="3118500" y="2362200"/>
              <a:ext cx="5700" cy="457200"/>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258434166"/>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PRISM St 7-8-9+10-12-14+19-20-21 map.png"/>
          <p:cNvPicPr>
            <a:picLocks noChangeAspect="1"/>
          </p:cNvPicPr>
          <p:nvPr/>
        </p:nvPicPr>
        <p:blipFill rotWithShape="1">
          <a:blip r:embed="rId3"/>
          <a:srcRect t="57274" r="57913"/>
          <a:stretch/>
        </p:blipFill>
        <p:spPr>
          <a:xfrm>
            <a:off x="5444186" y="24193"/>
            <a:ext cx="3699814" cy="2566607"/>
          </a:xfrm>
          <a:prstGeom prst="rect">
            <a:avLst/>
          </a:prstGeom>
        </p:spPr>
      </p:pic>
      <p:pic>
        <p:nvPicPr>
          <p:cNvPr id="7" name="Picture 6" descr="PRISM St 7-8-9-10-12-14-19-20-21 section dFe.png"/>
          <p:cNvPicPr>
            <a:picLocks noChangeAspect="1"/>
          </p:cNvPicPr>
          <p:nvPr/>
        </p:nvPicPr>
        <p:blipFill rotWithShape="1">
          <a:blip r:embed="rId4"/>
          <a:srcRect l="10051" r="34456"/>
          <a:stretch/>
        </p:blipFill>
        <p:spPr>
          <a:xfrm>
            <a:off x="0" y="2590800"/>
            <a:ext cx="7680960" cy="4243701"/>
          </a:xfrm>
          <a:prstGeom prst="rect">
            <a:avLst/>
          </a:prstGeom>
        </p:spPr>
      </p:pic>
      <p:sp>
        <p:nvSpPr>
          <p:cNvPr id="2" name="Title 1"/>
          <p:cNvSpPr>
            <a:spLocks noGrp="1"/>
          </p:cNvSpPr>
          <p:nvPr>
            <p:ph type="ctrTitle"/>
          </p:nvPr>
        </p:nvSpPr>
        <p:spPr>
          <a:xfrm>
            <a:off x="533400" y="76200"/>
            <a:ext cx="4191000" cy="2286000"/>
          </a:xfrm>
        </p:spPr>
        <p:txBody>
          <a:bodyPr/>
          <a:lstStyle/>
          <a:p>
            <a:r>
              <a:rPr lang="en-US" dirty="0" err="1" smtClean="0"/>
              <a:t>Sedwick</a:t>
            </a:r>
            <a:r>
              <a:rPr lang="en-US" dirty="0" smtClean="0"/>
              <a:t> group Fe data</a:t>
            </a:r>
            <a:endParaRPr lang="en-US" dirty="0"/>
          </a:p>
        </p:txBody>
      </p:sp>
    </p:spTree>
    <p:extLst>
      <p:ext uri="{BB962C8B-B14F-4D97-AF65-F5344CB8AC3E}">
        <p14:creationId xmlns:p14="http://schemas.microsoft.com/office/powerpoint/2010/main" val="717727738"/>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descr="IC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459538"/>
          </a:xfrm>
          <a:prstGeom prst="rect">
            <a:avLst/>
          </a:prstGeom>
          <a:noFill/>
          <a:extLst>
            <a:ext uri="{909E8E84-426E-40DD-AFC4-6F175D3DCCD1}">
              <a14:hiddenFill xmlns:a14="http://schemas.microsoft.com/office/drawing/2010/main">
                <a:solidFill>
                  <a:srgbClr val="FFFFFF"/>
                </a:solidFill>
              </a14:hiddenFill>
            </a:ext>
          </a:extLst>
        </p:spPr>
      </p:pic>
      <p:sp>
        <p:nvSpPr>
          <p:cNvPr id="5125" name="Text Box 5"/>
          <p:cNvSpPr txBox="1">
            <a:spLocks noChangeArrowheads="1"/>
          </p:cNvSpPr>
          <p:nvPr/>
        </p:nvSpPr>
        <p:spPr bwMode="auto">
          <a:xfrm>
            <a:off x="2339975" y="6381750"/>
            <a:ext cx="4044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t>Ice-Edge to Low Biomass (With Front)</a:t>
            </a:r>
          </a:p>
        </p:txBody>
      </p:sp>
    </p:spTree>
    <p:extLst>
      <p:ext uri="{BB962C8B-B14F-4D97-AF65-F5344CB8AC3E}">
        <p14:creationId xmlns:p14="http://schemas.microsoft.com/office/powerpoint/2010/main" val="2093802008"/>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1"/>
          <p:cNvSpPr>
            <a:spLocks noGrp="1"/>
          </p:cNvSpPr>
          <p:nvPr>
            <p:ph type="title" idx="4294967295"/>
          </p:nvPr>
        </p:nvSpPr>
        <p:spPr>
          <a:xfrm>
            <a:off x="0" y="0"/>
            <a:ext cx="9144000" cy="1117978"/>
          </a:xfrm>
        </p:spPr>
        <p:txBody>
          <a:bodyPr/>
          <a:lstStyle/>
          <a:p>
            <a:r>
              <a:rPr lang="en-US" sz="4000" dirty="0" smtClean="0"/>
              <a:t>Frontal and low-biomass area surveys</a:t>
            </a:r>
          </a:p>
        </p:txBody>
      </p:sp>
      <p:pic>
        <p:nvPicPr>
          <p:cNvPr id="266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9902" t="17042" r="12154" b="8140"/>
          <a:stretch/>
        </p:blipFill>
        <p:spPr bwMode="auto">
          <a:xfrm>
            <a:off x="0" y="1117978"/>
            <a:ext cx="9144000" cy="56638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3" name="Straight Connector 12"/>
          <p:cNvCxnSpPr/>
          <p:nvPr/>
        </p:nvCxnSpPr>
        <p:spPr>
          <a:xfrm flipH="1" flipV="1">
            <a:off x="5334000" y="3276600"/>
            <a:ext cx="38100" cy="457200"/>
          </a:xfrm>
          <a:prstGeom prst="line">
            <a:avLst/>
          </a:prstGeom>
          <a:ln w="38100"/>
        </p:spPr>
        <p:style>
          <a:lnRef idx="1">
            <a:schemeClr val="accent1"/>
          </a:lnRef>
          <a:fillRef idx="0">
            <a:schemeClr val="accent1"/>
          </a:fillRef>
          <a:effectRef idx="0">
            <a:schemeClr val="accent1"/>
          </a:effectRef>
          <a:fontRef idx="minor">
            <a:schemeClr val="tx1"/>
          </a:fontRef>
        </p:style>
      </p:cxnSp>
      <p:grpSp>
        <p:nvGrpSpPr>
          <p:cNvPr id="2051" name="Group 2050"/>
          <p:cNvGrpSpPr/>
          <p:nvPr/>
        </p:nvGrpSpPr>
        <p:grpSpPr>
          <a:xfrm>
            <a:off x="2133600" y="1676400"/>
            <a:ext cx="6172200" cy="2095500"/>
            <a:chOff x="2133600" y="1676400"/>
            <a:chExt cx="6172200" cy="2095500"/>
          </a:xfrm>
        </p:grpSpPr>
        <p:cxnSp>
          <p:nvCxnSpPr>
            <p:cNvPr id="3" name="Straight Connector 2"/>
            <p:cNvCxnSpPr/>
            <p:nvPr/>
          </p:nvCxnSpPr>
          <p:spPr>
            <a:xfrm flipV="1">
              <a:off x="2133600" y="2819400"/>
              <a:ext cx="2743200" cy="304800"/>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H="1" flipV="1">
              <a:off x="4876800" y="2819400"/>
              <a:ext cx="76200" cy="457200"/>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H="1">
              <a:off x="4953000" y="3276600"/>
              <a:ext cx="381000" cy="0"/>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V="1">
              <a:off x="4572000" y="3733800"/>
              <a:ext cx="762000" cy="38100"/>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4572000" y="3409950"/>
              <a:ext cx="1676400" cy="247650"/>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6096000" y="1752600"/>
              <a:ext cx="152400" cy="1905000"/>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7086600" y="1752600"/>
              <a:ext cx="152400" cy="1905000"/>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8153400" y="1752600"/>
              <a:ext cx="152400" cy="1905000"/>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V="1">
              <a:off x="6096000" y="1676400"/>
              <a:ext cx="990600" cy="76200"/>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7236317" y="3619500"/>
              <a:ext cx="1069483" cy="0"/>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38" name="TextBox 37"/>
          <p:cNvSpPr txBox="1"/>
          <p:nvPr/>
        </p:nvSpPr>
        <p:spPr>
          <a:xfrm>
            <a:off x="5410200" y="3135868"/>
            <a:ext cx="441147" cy="369332"/>
          </a:xfrm>
          <a:prstGeom prst="rect">
            <a:avLst/>
          </a:prstGeom>
          <a:noFill/>
        </p:spPr>
        <p:txBody>
          <a:bodyPr wrap="none" rtlCol="0">
            <a:spAutoFit/>
          </a:bodyPr>
          <a:lstStyle/>
          <a:p>
            <a:pPr algn="ctr"/>
            <a:r>
              <a:rPr lang="en-US" dirty="0" smtClean="0">
                <a:solidFill>
                  <a:schemeClr val="bg1"/>
                </a:solidFill>
              </a:rPr>
              <a:t>19</a:t>
            </a:r>
          </a:p>
        </p:txBody>
      </p:sp>
      <p:sp>
        <p:nvSpPr>
          <p:cNvPr id="39" name="TextBox 38"/>
          <p:cNvSpPr txBox="1"/>
          <p:nvPr/>
        </p:nvSpPr>
        <p:spPr>
          <a:xfrm>
            <a:off x="4892854" y="2858869"/>
            <a:ext cx="441146" cy="646331"/>
          </a:xfrm>
          <a:prstGeom prst="rect">
            <a:avLst/>
          </a:prstGeom>
          <a:noFill/>
        </p:spPr>
        <p:txBody>
          <a:bodyPr wrap="none" rtlCol="0">
            <a:spAutoFit/>
          </a:bodyPr>
          <a:lstStyle/>
          <a:p>
            <a:pPr algn="ctr"/>
            <a:r>
              <a:rPr lang="en-US" dirty="0" smtClean="0">
                <a:solidFill>
                  <a:schemeClr val="bg1"/>
                </a:solidFill>
              </a:rPr>
              <a:t>20</a:t>
            </a:r>
          </a:p>
          <a:p>
            <a:pPr algn="ctr"/>
            <a:endParaRPr lang="en-US" dirty="0" smtClean="0">
              <a:solidFill>
                <a:schemeClr val="bg1"/>
              </a:solidFill>
            </a:endParaRPr>
          </a:p>
        </p:txBody>
      </p:sp>
      <p:sp>
        <p:nvSpPr>
          <p:cNvPr id="40" name="TextBox 39"/>
          <p:cNvSpPr txBox="1"/>
          <p:nvPr/>
        </p:nvSpPr>
        <p:spPr>
          <a:xfrm>
            <a:off x="4130853" y="2983468"/>
            <a:ext cx="441147" cy="369332"/>
          </a:xfrm>
          <a:prstGeom prst="rect">
            <a:avLst/>
          </a:prstGeom>
          <a:noFill/>
        </p:spPr>
        <p:txBody>
          <a:bodyPr wrap="none" rtlCol="0">
            <a:spAutoFit/>
          </a:bodyPr>
          <a:lstStyle/>
          <a:p>
            <a:pPr algn="ctr"/>
            <a:r>
              <a:rPr lang="en-US" dirty="0" smtClean="0">
                <a:solidFill>
                  <a:schemeClr val="bg1"/>
                </a:solidFill>
              </a:rPr>
              <a:t>21</a:t>
            </a:r>
          </a:p>
        </p:txBody>
      </p:sp>
      <p:sp>
        <p:nvSpPr>
          <p:cNvPr id="41" name="Oval 40"/>
          <p:cNvSpPr>
            <a:spLocks noChangeAspect="1"/>
          </p:cNvSpPr>
          <p:nvPr/>
        </p:nvSpPr>
        <p:spPr>
          <a:xfrm>
            <a:off x="5242560" y="3142565"/>
            <a:ext cx="182880" cy="18288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p:cNvSpPr>
            <a:spLocks noChangeAspect="1"/>
          </p:cNvSpPr>
          <p:nvPr/>
        </p:nvSpPr>
        <p:spPr>
          <a:xfrm>
            <a:off x="4876800" y="3188732"/>
            <a:ext cx="182880" cy="18288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p:cNvSpPr>
            <a:spLocks noChangeAspect="1"/>
          </p:cNvSpPr>
          <p:nvPr/>
        </p:nvSpPr>
        <p:spPr>
          <a:xfrm>
            <a:off x="4440635" y="3186079"/>
            <a:ext cx="182880" cy="18288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p:cNvSpPr>
            <a:spLocks noChangeAspect="1"/>
          </p:cNvSpPr>
          <p:nvPr/>
        </p:nvSpPr>
        <p:spPr>
          <a:xfrm>
            <a:off x="7086600" y="2590800"/>
            <a:ext cx="182880" cy="18288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p:cNvSpPr>
            <a:spLocks noChangeAspect="1"/>
          </p:cNvSpPr>
          <p:nvPr/>
        </p:nvSpPr>
        <p:spPr>
          <a:xfrm>
            <a:off x="7032723" y="2209800"/>
            <a:ext cx="182880" cy="18288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p:cNvSpPr>
            <a:spLocks noChangeAspect="1"/>
          </p:cNvSpPr>
          <p:nvPr/>
        </p:nvSpPr>
        <p:spPr>
          <a:xfrm>
            <a:off x="7109138" y="2999154"/>
            <a:ext cx="182880" cy="18288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p:cNvSpPr>
            <a:spLocks noChangeAspect="1"/>
          </p:cNvSpPr>
          <p:nvPr/>
        </p:nvSpPr>
        <p:spPr>
          <a:xfrm>
            <a:off x="7132749" y="3368959"/>
            <a:ext cx="182880" cy="18288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p:cNvSpPr>
            <a:spLocks noChangeAspect="1"/>
          </p:cNvSpPr>
          <p:nvPr/>
        </p:nvSpPr>
        <p:spPr>
          <a:xfrm>
            <a:off x="6995160" y="1828800"/>
            <a:ext cx="182880" cy="18288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TextBox 48"/>
          <p:cNvSpPr txBox="1"/>
          <p:nvPr/>
        </p:nvSpPr>
        <p:spPr>
          <a:xfrm>
            <a:off x="6614973" y="1873984"/>
            <a:ext cx="470000" cy="1631216"/>
          </a:xfrm>
          <a:prstGeom prst="rect">
            <a:avLst/>
          </a:prstGeom>
          <a:noFill/>
        </p:spPr>
        <p:txBody>
          <a:bodyPr wrap="none" rtlCol="0">
            <a:spAutoFit/>
          </a:bodyPr>
          <a:lstStyle/>
          <a:p>
            <a:pPr algn="ctr"/>
            <a:r>
              <a:rPr lang="en-US" sz="2000" dirty="0" smtClean="0">
                <a:solidFill>
                  <a:schemeClr val="bg1"/>
                </a:solidFill>
              </a:rPr>
              <a:t>22</a:t>
            </a:r>
          </a:p>
          <a:p>
            <a:pPr algn="ctr"/>
            <a:r>
              <a:rPr lang="en-US" sz="2000" dirty="0" smtClean="0">
                <a:solidFill>
                  <a:schemeClr val="bg1"/>
                </a:solidFill>
              </a:rPr>
              <a:t>23</a:t>
            </a:r>
          </a:p>
          <a:p>
            <a:pPr algn="ctr"/>
            <a:r>
              <a:rPr lang="en-US" sz="2000" dirty="0" smtClean="0">
                <a:solidFill>
                  <a:schemeClr val="bg1"/>
                </a:solidFill>
              </a:rPr>
              <a:t>24</a:t>
            </a:r>
          </a:p>
          <a:p>
            <a:pPr algn="ctr"/>
            <a:r>
              <a:rPr lang="en-US" sz="2000" dirty="0" smtClean="0">
                <a:solidFill>
                  <a:schemeClr val="bg1"/>
                </a:solidFill>
              </a:rPr>
              <a:t>25</a:t>
            </a:r>
          </a:p>
          <a:p>
            <a:pPr algn="ctr"/>
            <a:r>
              <a:rPr lang="en-US" sz="2000" dirty="0" smtClean="0">
                <a:solidFill>
                  <a:schemeClr val="bg1"/>
                </a:solidFill>
              </a:rPr>
              <a:t>26</a:t>
            </a:r>
          </a:p>
        </p:txBody>
      </p:sp>
    </p:spTree>
    <p:extLst>
      <p:ext uri="{BB962C8B-B14F-4D97-AF65-F5344CB8AC3E}">
        <p14:creationId xmlns:p14="http://schemas.microsoft.com/office/powerpoint/2010/main" val="1948698623"/>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8"/>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2864" t="13333" r="25426" b="3931"/>
          <a:stretch/>
        </p:blipFill>
        <p:spPr bwMode="auto">
          <a:xfrm>
            <a:off x="4876800" y="563881"/>
            <a:ext cx="3017520" cy="30175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5"/>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2185" t="13633" r="25225" b="3964"/>
          <a:stretch/>
        </p:blipFill>
        <p:spPr bwMode="auto">
          <a:xfrm>
            <a:off x="4907280" y="3733800"/>
            <a:ext cx="3017520" cy="29550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6"/>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3199" t="13633" r="26914" b="3964"/>
          <a:stretch/>
        </p:blipFill>
        <p:spPr bwMode="auto">
          <a:xfrm>
            <a:off x="1039453" y="3657600"/>
            <a:ext cx="2922947" cy="30175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3"/>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2185" t="13633" r="25225" b="3964"/>
          <a:stretch/>
        </p:blipFill>
        <p:spPr bwMode="auto">
          <a:xfrm>
            <a:off x="957300" y="551447"/>
            <a:ext cx="3081300" cy="30175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50" name="Title 1"/>
          <p:cNvSpPr>
            <a:spLocks noGrp="1"/>
          </p:cNvSpPr>
          <p:nvPr>
            <p:ph type="title" idx="4294967295"/>
          </p:nvPr>
        </p:nvSpPr>
        <p:spPr>
          <a:xfrm>
            <a:off x="457200" y="-304800"/>
            <a:ext cx="8229600" cy="1143000"/>
          </a:xfrm>
        </p:spPr>
        <p:txBody>
          <a:bodyPr/>
          <a:lstStyle/>
          <a:p>
            <a:r>
              <a:rPr lang="en-US" sz="3200" dirty="0" smtClean="0"/>
              <a:t>VPR Frontal Survey 1/16-17</a:t>
            </a:r>
          </a:p>
        </p:txBody>
      </p:sp>
      <p:sp>
        <p:nvSpPr>
          <p:cNvPr id="11" name="TextBox 10"/>
          <p:cNvSpPr txBox="1"/>
          <p:nvPr/>
        </p:nvSpPr>
        <p:spPr>
          <a:xfrm>
            <a:off x="4876800" y="609600"/>
            <a:ext cx="928459" cy="369332"/>
          </a:xfrm>
          <a:prstGeom prst="rect">
            <a:avLst/>
          </a:prstGeom>
          <a:solidFill>
            <a:schemeClr val="tx1"/>
          </a:solidFill>
        </p:spPr>
        <p:txBody>
          <a:bodyPr wrap="none" rtlCol="0">
            <a:spAutoFit/>
          </a:bodyPr>
          <a:lstStyle/>
          <a:p>
            <a:r>
              <a:rPr lang="en-US" dirty="0" smtClean="0">
                <a:solidFill>
                  <a:schemeClr val="bg1"/>
                </a:solidFill>
              </a:rPr>
              <a:t>Salinity</a:t>
            </a:r>
            <a:endParaRPr lang="en-US" dirty="0">
              <a:solidFill>
                <a:schemeClr val="bg1"/>
              </a:solidFill>
            </a:endParaRPr>
          </a:p>
        </p:txBody>
      </p:sp>
      <p:sp>
        <p:nvSpPr>
          <p:cNvPr id="12" name="TextBox 11"/>
          <p:cNvSpPr txBox="1"/>
          <p:nvPr/>
        </p:nvSpPr>
        <p:spPr>
          <a:xfrm>
            <a:off x="990600" y="621268"/>
            <a:ext cx="1479957" cy="369332"/>
          </a:xfrm>
          <a:prstGeom prst="rect">
            <a:avLst/>
          </a:prstGeom>
          <a:solidFill>
            <a:schemeClr val="tx1"/>
          </a:solidFill>
        </p:spPr>
        <p:txBody>
          <a:bodyPr wrap="none" rtlCol="0">
            <a:spAutoFit/>
          </a:bodyPr>
          <a:lstStyle/>
          <a:p>
            <a:r>
              <a:rPr lang="en-US" dirty="0" smtClean="0">
                <a:solidFill>
                  <a:schemeClr val="bg1"/>
                </a:solidFill>
              </a:rPr>
              <a:t>Temperature</a:t>
            </a:r>
            <a:endParaRPr lang="en-US" dirty="0">
              <a:solidFill>
                <a:schemeClr val="bg1"/>
              </a:solidFill>
            </a:endParaRPr>
          </a:p>
        </p:txBody>
      </p:sp>
      <p:sp>
        <p:nvSpPr>
          <p:cNvPr id="13" name="TextBox 12"/>
          <p:cNvSpPr txBox="1"/>
          <p:nvPr/>
        </p:nvSpPr>
        <p:spPr>
          <a:xfrm>
            <a:off x="1066800" y="3657600"/>
            <a:ext cx="1633781" cy="369332"/>
          </a:xfrm>
          <a:prstGeom prst="rect">
            <a:avLst/>
          </a:prstGeom>
          <a:solidFill>
            <a:schemeClr val="tx1"/>
          </a:solidFill>
        </p:spPr>
        <p:txBody>
          <a:bodyPr wrap="none" rtlCol="0">
            <a:spAutoFit/>
          </a:bodyPr>
          <a:lstStyle/>
          <a:p>
            <a:r>
              <a:rPr lang="en-US" dirty="0" smtClean="0">
                <a:solidFill>
                  <a:schemeClr val="bg1"/>
                </a:solidFill>
              </a:rPr>
              <a:t>Fluorescence </a:t>
            </a:r>
            <a:endParaRPr lang="en-US" dirty="0">
              <a:solidFill>
                <a:schemeClr val="bg1"/>
              </a:solidFill>
            </a:endParaRPr>
          </a:p>
        </p:txBody>
      </p:sp>
      <p:sp>
        <p:nvSpPr>
          <p:cNvPr id="14" name="TextBox 13"/>
          <p:cNvSpPr txBox="1"/>
          <p:nvPr/>
        </p:nvSpPr>
        <p:spPr>
          <a:xfrm>
            <a:off x="4914210" y="3745468"/>
            <a:ext cx="1390124" cy="369332"/>
          </a:xfrm>
          <a:prstGeom prst="rect">
            <a:avLst/>
          </a:prstGeom>
          <a:solidFill>
            <a:schemeClr val="tx1"/>
          </a:solidFill>
        </p:spPr>
        <p:txBody>
          <a:bodyPr wrap="none" rtlCol="0">
            <a:spAutoFit/>
          </a:bodyPr>
          <a:lstStyle/>
          <a:p>
            <a:r>
              <a:rPr lang="en-US" dirty="0" smtClean="0">
                <a:solidFill>
                  <a:schemeClr val="bg1"/>
                </a:solidFill>
              </a:rPr>
              <a:t>Backscatter</a:t>
            </a:r>
            <a:endParaRPr lang="en-US" dirty="0">
              <a:solidFill>
                <a:schemeClr val="bg1"/>
              </a:solidFill>
            </a:endParaRPr>
          </a:p>
        </p:txBody>
      </p:sp>
      <p:sp>
        <p:nvSpPr>
          <p:cNvPr id="20" name="Oval 19"/>
          <p:cNvSpPr>
            <a:spLocks noChangeAspect="1"/>
          </p:cNvSpPr>
          <p:nvPr/>
        </p:nvSpPr>
        <p:spPr>
          <a:xfrm>
            <a:off x="3193125" y="4267200"/>
            <a:ext cx="91440" cy="9144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p:cNvSpPr txBox="1"/>
          <p:nvPr/>
        </p:nvSpPr>
        <p:spPr>
          <a:xfrm>
            <a:off x="2738988" y="3886200"/>
            <a:ext cx="1223412" cy="369332"/>
          </a:xfrm>
          <a:prstGeom prst="rect">
            <a:avLst/>
          </a:prstGeom>
          <a:noFill/>
        </p:spPr>
        <p:txBody>
          <a:bodyPr wrap="none" rtlCol="0">
            <a:spAutoFit/>
          </a:bodyPr>
          <a:lstStyle/>
          <a:p>
            <a:pPr algn="ctr"/>
            <a:r>
              <a:rPr lang="en-US" dirty="0" smtClean="0">
                <a:solidFill>
                  <a:schemeClr val="bg1"/>
                </a:solidFill>
              </a:rPr>
              <a:t>Station 19</a:t>
            </a:r>
          </a:p>
        </p:txBody>
      </p:sp>
      <p:sp>
        <p:nvSpPr>
          <p:cNvPr id="22" name="Oval 21"/>
          <p:cNvSpPr>
            <a:spLocks noChangeAspect="1"/>
          </p:cNvSpPr>
          <p:nvPr/>
        </p:nvSpPr>
        <p:spPr>
          <a:xfrm>
            <a:off x="2895600" y="4556760"/>
            <a:ext cx="91440" cy="9144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a:spLocks noChangeAspect="1"/>
          </p:cNvSpPr>
          <p:nvPr/>
        </p:nvSpPr>
        <p:spPr>
          <a:xfrm>
            <a:off x="2499360" y="4876800"/>
            <a:ext cx="91440" cy="9144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p:cNvSpPr txBox="1"/>
          <p:nvPr/>
        </p:nvSpPr>
        <p:spPr>
          <a:xfrm>
            <a:off x="1523999" y="5117068"/>
            <a:ext cx="1223413" cy="369332"/>
          </a:xfrm>
          <a:prstGeom prst="rect">
            <a:avLst/>
          </a:prstGeom>
          <a:noFill/>
        </p:spPr>
        <p:txBody>
          <a:bodyPr wrap="none" rtlCol="0">
            <a:spAutoFit/>
          </a:bodyPr>
          <a:lstStyle/>
          <a:p>
            <a:pPr algn="ctr"/>
            <a:r>
              <a:rPr lang="en-US" dirty="0" smtClean="0">
                <a:solidFill>
                  <a:schemeClr val="bg1"/>
                </a:solidFill>
              </a:rPr>
              <a:t>Station 21</a:t>
            </a:r>
          </a:p>
        </p:txBody>
      </p:sp>
      <p:sp>
        <p:nvSpPr>
          <p:cNvPr id="25" name="TextBox 24"/>
          <p:cNvSpPr txBox="1"/>
          <p:nvPr/>
        </p:nvSpPr>
        <p:spPr>
          <a:xfrm>
            <a:off x="2987854" y="4495800"/>
            <a:ext cx="441146" cy="369332"/>
          </a:xfrm>
          <a:prstGeom prst="rect">
            <a:avLst/>
          </a:prstGeom>
          <a:noFill/>
        </p:spPr>
        <p:txBody>
          <a:bodyPr wrap="none" rtlCol="0">
            <a:spAutoFit/>
          </a:bodyPr>
          <a:lstStyle/>
          <a:p>
            <a:pPr algn="ctr"/>
            <a:r>
              <a:rPr lang="en-US" dirty="0" smtClean="0">
                <a:solidFill>
                  <a:schemeClr val="bg1"/>
                </a:solidFill>
              </a:rPr>
              <a:t>20</a:t>
            </a:r>
          </a:p>
        </p:txBody>
      </p:sp>
    </p:spTree>
    <p:extLst>
      <p:ext uri="{BB962C8B-B14F-4D97-AF65-F5344CB8AC3E}">
        <p14:creationId xmlns:p14="http://schemas.microsoft.com/office/powerpoint/2010/main" val="1586734631"/>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1"/>
          <p:cNvSpPr>
            <a:spLocks noGrp="1"/>
          </p:cNvSpPr>
          <p:nvPr>
            <p:ph type="title" idx="4294967295"/>
          </p:nvPr>
        </p:nvSpPr>
        <p:spPr/>
        <p:txBody>
          <a:bodyPr/>
          <a:lstStyle/>
          <a:p>
            <a:r>
              <a:rPr lang="en-US" dirty="0" smtClean="0"/>
              <a:t>Frontal ADCP Survey (VPR5)</a:t>
            </a:r>
          </a:p>
        </p:txBody>
      </p:sp>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4749" r="6334" b="5219"/>
          <a:stretch/>
        </p:blipFill>
        <p:spPr>
          <a:xfrm>
            <a:off x="1262130" y="1371600"/>
            <a:ext cx="6503831" cy="5199619"/>
          </a:xfrm>
          <a:prstGeom prst="rect">
            <a:avLst/>
          </a:prstGeom>
        </p:spPr>
      </p:pic>
    </p:spTree>
    <p:extLst>
      <p:ext uri="{BB962C8B-B14F-4D97-AF65-F5344CB8AC3E}">
        <p14:creationId xmlns:p14="http://schemas.microsoft.com/office/powerpoint/2010/main" val="1639319187"/>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1"/>
          <p:cNvSpPr>
            <a:spLocks noGrp="1"/>
          </p:cNvSpPr>
          <p:nvPr>
            <p:ph type="title" idx="4294967295"/>
          </p:nvPr>
        </p:nvSpPr>
        <p:spPr>
          <a:xfrm>
            <a:off x="0" y="-182562"/>
            <a:ext cx="9113520" cy="1173162"/>
          </a:xfrm>
        </p:spPr>
        <p:txBody>
          <a:bodyPr/>
          <a:lstStyle/>
          <a:p>
            <a:r>
              <a:rPr lang="en-US" sz="3200" dirty="0" smtClean="0"/>
              <a:t>High Biomass / Low Biomass Frontal Region</a:t>
            </a:r>
          </a:p>
        </p:txBody>
      </p:sp>
      <p:sp>
        <p:nvSpPr>
          <p:cNvPr id="4" name="TextBox 3"/>
          <p:cNvSpPr txBox="1"/>
          <p:nvPr/>
        </p:nvSpPr>
        <p:spPr>
          <a:xfrm>
            <a:off x="1623869" y="914400"/>
            <a:ext cx="966931" cy="369332"/>
          </a:xfrm>
          <a:prstGeom prst="rect">
            <a:avLst/>
          </a:prstGeom>
          <a:noFill/>
        </p:spPr>
        <p:txBody>
          <a:bodyPr wrap="none" rtlCol="0">
            <a:spAutoFit/>
          </a:bodyPr>
          <a:lstStyle/>
          <a:p>
            <a:r>
              <a:rPr lang="en-US" dirty="0" smtClean="0"/>
              <a:t>0-150m</a:t>
            </a:r>
            <a:endParaRPr lang="en-US" dirty="0"/>
          </a:p>
        </p:txBody>
      </p:sp>
      <p:sp>
        <p:nvSpPr>
          <p:cNvPr id="6" name="TextBox 5"/>
          <p:cNvSpPr txBox="1"/>
          <p:nvPr/>
        </p:nvSpPr>
        <p:spPr>
          <a:xfrm>
            <a:off x="6500669" y="914400"/>
            <a:ext cx="966931" cy="369332"/>
          </a:xfrm>
          <a:prstGeom prst="rect">
            <a:avLst/>
          </a:prstGeom>
          <a:noFill/>
        </p:spPr>
        <p:txBody>
          <a:bodyPr wrap="none" rtlCol="0">
            <a:spAutoFit/>
          </a:bodyPr>
          <a:lstStyle/>
          <a:p>
            <a:r>
              <a:rPr lang="en-US" dirty="0" smtClean="0"/>
              <a:t>0-700m</a:t>
            </a: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69151"/>
            <a:ext cx="4389120" cy="5588849"/>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54880" y="1269151"/>
            <a:ext cx="4389120" cy="5588849"/>
          </a:xfrm>
          <a:prstGeom prst="rect">
            <a:avLst/>
          </a:prstGeom>
        </p:spPr>
      </p:pic>
    </p:spTree>
    <p:extLst>
      <p:ext uri="{BB962C8B-B14F-4D97-AF65-F5344CB8AC3E}">
        <p14:creationId xmlns:p14="http://schemas.microsoft.com/office/powerpoint/2010/main" val="3775687644"/>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1"/>
          <p:cNvSpPr>
            <a:spLocks noGrp="1"/>
          </p:cNvSpPr>
          <p:nvPr>
            <p:ph type="title" idx="4294967295"/>
          </p:nvPr>
        </p:nvSpPr>
        <p:spPr>
          <a:xfrm>
            <a:off x="0" y="-182562"/>
            <a:ext cx="9113520" cy="1173162"/>
          </a:xfrm>
        </p:spPr>
        <p:txBody>
          <a:bodyPr/>
          <a:lstStyle/>
          <a:p>
            <a:r>
              <a:rPr lang="en-US" sz="3200" dirty="0" smtClean="0"/>
              <a:t>High Biomass / Low Biomass Frontal Region</a:t>
            </a:r>
          </a:p>
        </p:txBody>
      </p:sp>
      <p:sp>
        <p:nvSpPr>
          <p:cNvPr id="4" name="TextBox 3"/>
          <p:cNvSpPr txBox="1"/>
          <p:nvPr/>
        </p:nvSpPr>
        <p:spPr>
          <a:xfrm>
            <a:off x="1066800" y="1992868"/>
            <a:ext cx="2544286" cy="369332"/>
          </a:xfrm>
          <a:prstGeom prst="rect">
            <a:avLst/>
          </a:prstGeom>
          <a:noFill/>
        </p:spPr>
        <p:txBody>
          <a:bodyPr wrap="none" rtlCol="0">
            <a:spAutoFit/>
          </a:bodyPr>
          <a:lstStyle/>
          <a:p>
            <a:r>
              <a:rPr lang="en-US" dirty="0" err="1" smtClean="0"/>
              <a:t>Sedwick</a:t>
            </a:r>
            <a:r>
              <a:rPr lang="en-US" dirty="0" smtClean="0"/>
              <a:t> group Fe data</a:t>
            </a:r>
          </a:p>
        </p:txBody>
      </p:sp>
      <p:sp>
        <p:nvSpPr>
          <p:cNvPr id="6" name="TextBox 5"/>
          <p:cNvSpPr txBox="1"/>
          <p:nvPr/>
        </p:nvSpPr>
        <p:spPr>
          <a:xfrm>
            <a:off x="5181600" y="914400"/>
            <a:ext cx="3736920" cy="369332"/>
          </a:xfrm>
          <a:prstGeom prst="rect">
            <a:avLst/>
          </a:prstGeom>
          <a:noFill/>
        </p:spPr>
        <p:txBody>
          <a:bodyPr wrap="none" rtlCol="0">
            <a:spAutoFit/>
          </a:bodyPr>
          <a:lstStyle/>
          <a:p>
            <a:r>
              <a:rPr lang="en-US" dirty="0" smtClean="0"/>
              <a:t>0-700m CTD:  Note x-axis reversal</a:t>
            </a:r>
            <a:endParaRPr lang="en-US"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54880" y="1269151"/>
            <a:ext cx="4389120" cy="5588849"/>
          </a:xfrm>
          <a:prstGeom prst="rect">
            <a:avLst/>
          </a:prstGeom>
        </p:spPr>
      </p:pic>
      <p:pic>
        <p:nvPicPr>
          <p:cNvPr id="8" name="Picture 7" descr="PRISM St 19-20-21 section dFe.png"/>
          <p:cNvPicPr>
            <a:picLocks noChangeAspect="1"/>
          </p:cNvPicPr>
          <p:nvPr/>
        </p:nvPicPr>
        <p:blipFill rotWithShape="1">
          <a:blip r:embed="rId3"/>
          <a:srcRect l="18169" r="42394"/>
          <a:stretch/>
        </p:blipFill>
        <p:spPr>
          <a:xfrm>
            <a:off x="152400" y="2405725"/>
            <a:ext cx="4206240" cy="3233075"/>
          </a:xfrm>
          <a:prstGeom prst="rect">
            <a:avLst/>
          </a:prstGeom>
        </p:spPr>
      </p:pic>
    </p:spTree>
    <p:extLst>
      <p:ext uri="{BB962C8B-B14F-4D97-AF65-F5344CB8AC3E}">
        <p14:creationId xmlns:p14="http://schemas.microsoft.com/office/powerpoint/2010/main" val="3099762156"/>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1"/>
          <p:cNvSpPr>
            <a:spLocks noGrp="1"/>
          </p:cNvSpPr>
          <p:nvPr>
            <p:ph type="title" idx="4294967295"/>
          </p:nvPr>
        </p:nvSpPr>
        <p:spPr>
          <a:xfrm>
            <a:off x="0" y="-182562"/>
            <a:ext cx="9113520" cy="1173162"/>
          </a:xfrm>
        </p:spPr>
        <p:txBody>
          <a:bodyPr/>
          <a:lstStyle/>
          <a:p>
            <a:r>
              <a:rPr lang="en-US" sz="3200" dirty="0" smtClean="0"/>
              <a:t>High Biomass / Low Biomass Frontal Region</a:t>
            </a:r>
          </a:p>
        </p:txBody>
      </p:sp>
      <p:sp>
        <p:nvSpPr>
          <p:cNvPr id="4" name="TextBox 3"/>
          <p:cNvSpPr txBox="1"/>
          <p:nvPr/>
        </p:nvSpPr>
        <p:spPr>
          <a:xfrm>
            <a:off x="1623869" y="914400"/>
            <a:ext cx="966931" cy="369332"/>
          </a:xfrm>
          <a:prstGeom prst="rect">
            <a:avLst/>
          </a:prstGeom>
          <a:noFill/>
        </p:spPr>
        <p:txBody>
          <a:bodyPr wrap="none" rtlCol="0">
            <a:spAutoFit/>
          </a:bodyPr>
          <a:lstStyle/>
          <a:p>
            <a:r>
              <a:rPr lang="en-US" dirty="0" smtClean="0"/>
              <a:t>0-150m</a:t>
            </a:r>
            <a:endParaRPr lang="en-US" dirty="0"/>
          </a:p>
        </p:txBody>
      </p:sp>
      <p:sp>
        <p:nvSpPr>
          <p:cNvPr id="6" name="TextBox 5"/>
          <p:cNvSpPr txBox="1"/>
          <p:nvPr/>
        </p:nvSpPr>
        <p:spPr>
          <a:xfrm>
            <a:off x="6500669" y="914400"/>
            <a:ext cx="966931" cy="369332"/>
          </a:xfrm>
          <a:prstGeom prst="rect">
            <a:avLst/>
          </a:prstGeom>
          <a:noFill/>
        </p:spPr>
        <p:txBody>
          <a:bodyPr wrap="none" rtlCol="0">
            <a:spAutoFit/>
          </a:bodyPr>
          <a:lstStyle/>
          <a:p>
            <a:r>
              <a:rPr lang="en-US" dirty="0" smtClean="0"/>
              <a:t>0-700m</a:t>
            </a: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 y="1269154"/>
            <a:ext cx="4389120" cy="5588846"/>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54880" y="1269154"/>
            <a:ext cx="4389120" cy="5588846"/>
          </a:xfrm>
          <a:prstGeom prst="rect">
            <a:avLst/>
          </a:prstGeom>
        </p:spPr>
      </p:pic>
    </p:spTree>
    <p:extLst>
      <p:ext uri="{BB962C8B-B14F-4D97-AF65-F5344CB8AC3E}">
        <p14:creationId xmlns:p14="http://schemas.microsoft.com/office/powerpoint/2010/main" val="120809177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9638" y="1123950"/>
            <a:ext cx="7324725" cy="5734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6867" name="Title 1"/>
          <p:cNvSpPr>
            <a:spLocks noGrp="1"/>
          </p:cNvSpPr>
          <p:nvPr>
            <p:ph type="title" idx="4294967295"/>
          </p:nvPr>
        </p:nvSpPr>
        <p:spPr>
          <a:xfrm>
            <a:off x="457200" y="0"/>
            <a:ext cx="8229600" cy="1143000"/>
          </a:xfrm>
        </p:spPr>
        <p:txBody>
          <a:bodyPr/>
          <a:lstStyle/>
          <a:p>
            <a:r>
              <a:rPr lang="en-US" smtClean="0"/>
              <a:t>Orsi water mass volumes</a:t>
            </a:r>
          </a:p>
        </p:txBody>
      </p:sp>
    </p:spTree>
    <p:extLst>
      <p:ext uri="{BB962C8B-B14F-4D97-AF65-F5344CB8AC3E}">
        <p14:creationId xmlns:p14="http://schemas.microsoft.com/office/powerpoint/2010/main" val="3993183540"/>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28800" y="294231"/>
            <a:ext cx="7315200" cy="6563769"/>
          </a:xfrm>
          <a:prstGeom prst="rect">
            <a:avLst/>
          </a:prstGeom>
        </p:spPr>
      </p:pic>
      <p:sp>
        <p:nvSpPr>
          <p:cNvPr id="2050" name="Title 1"/>
          <p:cNvSpPr>
            <a:spLocks noGrp="1"/>
          </p:cNvSpPr>
          <p:nvPr>
            <p:ph type="title" idx="4294967295"/>
          </p:nvPr>
        </p:nvSpPr>
        <p:spPr>
          <a:xfrm>
            <a:off x="0" y="990600"/>
            <a:ext cx="2057400" cy="5105400"/>
          </a:xfrm>
        </p:spPr>
        <p:txBody>
          <a:bodyPr/>
          <a:lstStyle/>
          <a:p>
            <a:r>
              <a:rPr lang="en-US" sz="3600" dirty="0" smtClean="0"/>
              <a:t>Nutrient data </a:t>
            </a:r>
            <a:br>
              <a:rPr lang="en-US" sz="3600" dirty="0" smtClean="0"/>
            </a:br>
            <a:r>
              <a:rPr lang="en-US" sz="3600" dirty="0" smtClean="0"/>
              <a:t>stations 1-12</a:t>
            </a:r>
          </a:p>
        </p:txBody>
      </p:sp>
      <p:sp>
        <p:nvSpPr>
          <p:cNvPr id="4" name="TextBox 3"/>
          <p:cNvSpPr txBox="1"/>
          <p:nvPr/>
        </p:nvSpPr>
        <p:spPr>
          <a:xfrm>
            <a:off x="2660444" y="228600"/>
            <a:ext cx="6000361" cy="369332"/>
          </a:xfrm>
          <a:prstGeom prst="rect">
            <a:avLst/>
          </a:prstGeom>
          <a:solidFill>
            <a:schemeClr val="bg1"/>
          </a:solidFill>
        </p:spPr>
        <p:txBody>
          <a:bodyPr wrap="none" rtlCol="0">
            <a:spAutoFit/>
          </a:bodyPr>
          <a:lstStyle/>
          <a:p>
            <a:r>
              <a:rPr lang="en-US" dirty="0" smtClean="0"/>
              <a:t>Phosphate                       Nitrite                   </a:t>
            </a:r>
            <a:r>
              <a:rPr lang="en-US" dirty="0" err="1" smtClean="0"/>
              <a:t>Nitrate+Nitrite</a:t>
            </a:r>
            <a:endParaRPr lang="en-US" dirty="0"/>
          </a:p>
        </p:txBody>
      </p:sp>
      <p:sp>
        <p:nvSpPr>
          <p:cNvPr id="6" name="TextBox 5"/>
          <p:cNvSpPr txBox="1"/>
          <p:nvPr/>
        </p:nvSpPr>
        <p:spPr>
          <a:xfrm>
            <a:off x="2812844" y="2297668"/>
            <a:ext cx="5622052" cy="369332"/>
          </a:xfrm>
          <a:prstGeom prst="rect">
            <a:avLst/>
          </a:prstGeom>
          <a:solidFill>
            <a:schemeClr val="bg1"/>
          </a:solidFill>
        </p:spPr>
        <p:txBody>
          <a:bodyPr wrap="none" rtlCol="0">
            <a:spAutoFit/>
          </a:bodyPr>
          <a:lstStyle/>
          <a:p>
            <a:r>
              <a:rPr lang="en-US" dirty="0" smtClean="0"/>
              <a:t>Ammonium                 Silicate                    Chlorophyll</a:t>
            </a:r>
            <a:endParaRPr lang="en-US" dirty="0"/>
          </a:p>
        </p:txBody>
      </p:sp>
      <p:sp>
        <p:nvSpPr>
          <p:cNvPr id="7" name="TextBox 6"/>
          <p:cNvSpPr txBox="1"/>
          <p:nvPr/>
        </p:nvSpPr>
        <p:spPr>
          <a:xfrm>
            <a:off x="2819400" y="4278868"/>
            <a:ext cx="6028253" cy="369332"/>
          </a:xfrm>
          <a:prstGeom prst="rect">
            <a:avLst/>
          </a:prstGeom>
          <a:solidFill>
            <a:schemeClr val="bg1"/>
          </a:solidFill>
        </p:spPr>
        <p:txBody>
          <a:bodyPr wrap="none" rtlCol="0">
            <a:spAutoFit/>
          </a:bodyPr>
          <a:lstStyle/>
          <a:p>
            <a:r>
              <a:rPr lang="en-US" dirty="0" smtClean="0"/>
              <a:t>N+N / P                       N+N/Si                  CORSACS Fe</a:t>
            </a:r>
            <a:endParaRPr lang="en-US" dirty="0"/>
          </a:p>
        </p:txBody>
      </p:sp>
    </p:spTree>
    <p:extLst>
      <p:ext uri="{BB962C8B-B14F-4D97-AF65-F5344CB8AC3E}">
        <p14:creationId xmlns:p14="http://schemas.microsoft.com/office/powerpoint/2010/main" val="877217675"/>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1"/>
          <p:cNvSpPr>
            <a:spLocks noGrp="1"/>
          </p:cNvSpPr>
          <p:nvPr>
            <p:ph type="title" idx="4294967295"/>
          </p:nvPr>
        </p:nvSpPr>
        <p:spPr/>
        <p:txBody>
          <a:bodyPr/>
          <a:lstStyle/>
          <a:p>
            <a:r>
              <a:rPr lang="en-US" dirty="0" smtClean="0"/>
              <a:t>Nutrient data stations 1-12</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740891"/>
            <a:ext cx="9144000" cy="4341643"/>
          </a:xfrm>
          <a:prstGeom prst="rect">
            <a:avLst/>
          </a:prstGeom>
        </p:spPr>
      </p:pic>
      <p:sp>
        <p:nvSpPr>
          <p:cNvPr id="4" name="TextBox 3"/>
          <p:cNvSpPr txBox="1"/>
          <p:nvPr/>
        </p:nvSpPr>
        <p:spPr>
          <a:xfrm>
            <a:off x="1699039" y="5867400"/>
            <a:ext cx="1729961" cy="369332"/>
          </a:xfrm>
          <a:prstGeom prst="rect">
            <a:avLst/>
          </a:prstGeom>
          <a:solidFill>
            <a:schemeClr val="bg1"/>
          </a:solidFill>
        </p:spPr>
        <p:txBody>
          <a:bodyPr wrap="none" rtlCol="0">
            <a:spAutoFit/>
          </a:bodyPr>
          <a:lstStyle/>
          <a:p>
            <a:r>
              <a:rPr lang="en-US" dirty="0" smtClean="0"/>
              <a:t>Nitrate + Nitrite</a:t>
            </a:r>
            <a:endParaRPr lang="en-US" dirty="0"/>
          </a:p>
        </p:txBody>
      </p:sp>
      <p:sp>
        <p:nvSpPr>
          <p:cNvPr id="6" name="TextBox 5"/>
          <p:cNvSpPr txBox="1"/>
          <p:nvPr/>
        </p:nvSpPr>
        <p:spPr>
          <a:xfrm>
            <a:off x="6096000" y="5867400"/>
            <a:ext cx="1729961" cy="369332"/>
          </a:xfrm>
          <a:prstGeom prst="rect">
            <a:avLst/>
          </a:prstGeom>
          <a:solidFill>
            <a:schemeClr val="bg1"/>
          </a:solidFill>
        </p:spPr>
        <p:txBody>
          <a:bodyPr wrap="none" rtlCol="0">
            <a:spAutoFit/>
          </a:bodyPr>
          <a:lstStyle/>
          <a:p>
            <a:r>
              <a:rPr lang="en-US" dirty="0" smtClean="0"/>
              <a:t>Nitrate + Nitrite</a:t>
            </a:r>
            <a:endParaRPr lang="en-US" dirty="0"/>
          </a:p>
        </p:txBody>
      </p:sp>
      <p:sp>
        <p:nvSpPr>
          <p:cNvPr id="7" name="TextBox 6"/>
          <p:cNvSpPr txBox="1"/>
          <p:nvPr/>
        </p:nvSpPr>
        <p:spPr>
          <a:xfrm rot="16200000">
            <a:off x="4292437" y="3632364"/>
            <a:ext cx="928459" cy="369332"/>
          </a:xfrm>
          <a:prstGeom prst="rect">
            <a:avLst/>
          </a:prstGeom>
          <a:solidFill>
            <a:schemeClr val="bg1"/>
          </a:solidFill>
        </p:spPr>
        <p:txBody>
          <a:bodyPr wrap="none" rtlCol="0">
            <a:spAutoFit/>
          </a:bodyPr>
          <a:lstStyle/>
          <a:p>
            <a:r>
              <a:rPr lang="en-US" dirty="0" smtClean="0"/>
              <a:t>Silicate</a:t>
            </a:r>
            <a:endParaRPr lang="en-US" dirty="0"/>
          </a:p>
        </p:txBody>
      </p:sp>
      <p:sp>
        <p:nvSpPr>
          <p:cNvPr id="8" name="TextBox 7"/>
          <p:cNvSpPr txBox="1"/>
          <p:nvPr/>
        </p:nvSpPr>
        <p:spPr>
          <a:xfrm rot="16200000">
            <a:off x="-306699" y="3556164"/>
            <a:ext cx="1287532" cy="369332"/>
          </a:xfrm>
          <a:prstGeom prst="rect">
            <a:avLst/>
          </a:prstGeom>
          <a:solidFill>
            <a:schemeClr val="bg1"/>
          </a:solidFill>
        </p:spPr>
        <p:txBody>
          <a:bodyPr wrap="none" rtlCol="0">
            <a:spAutoFit/>
          </a:bodyPr>
          <a:lstStyle/>
          <a:p>
            <a:r>
              <a:rPr lang="en-US" dirty="0" smtClean="0"/>
              <a:t>Phosphate</a:t>
            </a:r>
            <a:endParaRPr lang="en-US" dirty="0"/>
          </a:p>
        </p:txBody>
      </p:sp>
    </p:spTree>
    <p:extLst>
      <p:ext uri="{BB962C8B-B14F-4D97-AF65-F5344CB8AC3E}">
        <p14:creationId xmlns:p14="http://schemas.microsoft.com/office/powerpoint/2010/main" val="2211747919"/>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6" name="Picture 6"/>
          <p:cNvPicPr>
            <a:picLocks noChangeAspect="1" noChangeArrowheads="1"/>
          </p:cNvPicPr>
          <p:nvPr/>
        </p:nvPicPr>
        <p:blipFill rotWithShape="1">
          <a:blip r:embed="rId2">
            <a:extLst>
              <a:ext uri="{28A0092B-C50C-407E-A947-70E740481C1C}">
                <a14:useLocalDpi xmlns:a14="http://schemas.microsoft.com/office/drawing/2010/main" val="0"/>
              </a:ext>
            </a:extLst>
          </a:blip>
          <a:srcRect l="18817" t="21548" r="13240" b="11296"/>
          <a:stretch/>
        </p:blipFill>
        <p:spPr bwMode="auto">
          <a:xfrm>
            <a:off x="4572000" y="3554105"/>
            <a:ext cx="4572000" cy="25418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605" name="Picture 5"/>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5500" t="25380" r="14253" b="14000"/>
          <a:stretch/>
        </p:blipFill>
        <p:spPr bwMode="auto">
          <a:xfrm>
            <a:off x="0" y="3570807"/>
            <a:ext cx="4572000" cy="22193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603"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17930" t="28760" r="13747" b="9944"/>
          <a:stretch/>
        </p:blipFill>
        <p:spPr bwMode="auto">
          <a:xfrm>
            <a:off x="0" y="1143000"/>
            <a:ext cx="4572000" cy="23072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604" name="Picture 4"/>
          <p:cNvPicPr>
            <a:picLocks noChangeAspect="1" noChangeArrowheads="1"/>
          </p:cNvPicPr>
          <p:nvPr/>
        </p:nvPicPr>
        <p:blipFill rotWithShape="1">
          <a:blip r:embed="rId5">
            <a:extLst>
              <a:ext uri="{28A0092B-C50C-407E-A947-70E740481C1C}">
                <a14:useLocalDpi xmlns:a14="http://schemas.microsoft.com/office/drawing/2010/main" val="0"/>
              </a:ext>
            </a:extLst>
          </a:blip>
          <a:srcRect l="17803" t="32367" r="13366" b="11521"/>
          <a:stretch/>
        </p:blipFill>
        <p:spPr bwMode="auto">
          <a:xfrm>
            <a:off x="4572000" y="1143000"/>
            <a:ext cx="4572000" cy="20965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50" name="Title 1"/>
          <p:cNvSpPr>
            <a:spLocks noGrp="1"/>
          </p:cNvSpPr>
          <p:nvPr>
            <p:ph type="title" idx="4294967295"/>
          </p:nvPr>
        </p:nvSpPr>
        <p:spPr>
          <a:xfrm>
            <a:off x="457200" y="-304800"/>
            <a:ext cx="8229600" cy="1143000"/>
          </a:xfrm>
        </p:spPr>
        <p:txBody>
          <a:bodyPr/>
          <a:lstStyle/>
          <a:p>
            <a:r>
              <a:rPr lang="en-US" sz="3200" dirty="0" smtClean="0"/>
              <a:t>Low biomass area survey – 1/17/12</a:t>
            </a:r>
          </a:p>
        </p:txBody>
      </p:sp>
      <p:sp>
        <p:nvSpPr>
          <p:cNvPr id="11" name="TextBox 10"/>
          <p:cNvSpPr txBox="1"/>
          <p:nvPr/>
        </p:nvSpPr>
        <p:spPr>
          <a:xfrm>
            <a:off x="6477000" y="1147293"/>
            <a:ext cx="928459" cy="369332"/>
          </a:xfrm>
          <a:prstGeom prst="rect">
            <a:avLst/>
          </a:prstGeom>
          <a:solidFill>
            <a:schemeClr val="tx1"/>
          </a:solidFill>
        </p:spPr>
        <p:txBody>
          <a:bodyPr wrap="none" rtlCol="0">
            <a:spAutoFit/>
          </a:bodyPr>
          <a:lstStyle/>
          <a:p>
            <a:r>
              <a:rPr lang="en-US" dirty="0" smtClean="0">
                <a:solidFill>
                  <a:schemeClr val="bg1"/>
                </a:solidFill>
              </a:rPr>
              <a:t>Salinity</a:t>
            </a:r>
            <a:endParaRPr lang="en-US" dirty="0">
              <a:solidFill>
                <a:schemeClr val="bg1"/>
              </a:solidFill>
            </a:endParaRPr>
          </a:p>
        </p:txBody>
      </p:sp>
      <p:sp>
        <p:nvSpPr>
          <p:cNvPr id="12" name="TextBox 11"/>
          <p:cNvSpPr txBox="1"/>
          <p:nvPr/>
        </p:nvSpPr>
        <p:spPr>
          <a:xfrm>
            <a:off x="1733953" y="1163254"/>
            <a:ext cx="1479957" cy="369332"/>
          </a:xfrm>
          <a:prstGeom prst="rect">
            <a:avLst/>
          </a:prstGeom>
          <a:solidFill>
            <a:schemeClr val="tx1"/>
          </a:solidFill>
        </p:spPr>
        <p:txBody>
          <a:bodyPr wrap="none" rtlCol="0">
            <a:spAutoFit/>
          </a:bodyPr>
          <a:lstStyle/>
          <a:p>
            <a:r>
              <a:rPr lang="en-US" dirty="0" smtClean="0">
                <a:solidFill>
                  <a:schemeClr val="bg1"/>
                </a:solidFill>
              </a:rPr>
              <a:t>Temperature</a:t>
            </a:r>
            <a:endParaRPr lang="en-US" dirty="0">
              <a:solidFill>
                <a:schemeClr val="bg1"/>
              </a:solidFill>
            </a:endParaRPr>
          </a:p>
        </p:txBody>
      </p:sp>
      <p:sp>
        <p:nvSpPr>
          <p:cNvPr id="13" name="TextBox 12"/>
          <p:cNvSpPr txBox="1"/>
          <p:nvPr/>
        </p:nvSpPr>
        <p:spPr>
          <a:xfrm>
            <a:off x="1295400" y="3593068"/>
            <a:ext cx="1633781" cy="369332"/>
          </a:xfrm>
          <a:prstGeom prst="rect">
            <a:avLst/>
          </a:prstGeom>
          <a:solidFill>
            <a:schemeClr val="tx1"/>
          </a:solidFill>
        </p:spPr>
        <p:txBody>
          <a:bodyPr wrap="none" rtlCol="0">
            <a:spAutoFit/>
          </a:bodyPr>
          <a:lstStyle/>
          <a:p>
            <a:r>
              <a:rPr lang="en-US" dirty="0" smtClean="0">
                <a:solidFill>
                  <a:schemeClr val="bg1"/>
                </a:solidFill>
              </a:rPr>
              <a:t>Fluorescence </a:t>
            </a:r>
            <a:endParaRPr lang="en-US" dirty="0">
              <a:solidFill>
                <a:schemeClr val="bg1"/>
              </a:solidFill>
            </a:endParaRPr>
          </a:p>
        </p:txBody>
      </p:sp>
      <p:sp>
        <p:nvSpPr>
          <p:cNvPr id="14" name="TextBox 13"/>
          <p:cNvSpPr txBox="1"/>
          <p:nvPr/>
        </p:nvSpPr>
        <p:spPr>
          <a:xfrm>
            <a:off x="5867400" y="3581400"/>
            <a:ext cx="1390124" cy="369332"/>
          </a:xfrm>
          <a:prstGeom prst="rect">
            <a:avLst/>
          </a:prstGeom>
          <a:solidFill>
            <a:schemeClr val="tx1"/>
          </a:solidFill>
        </p:spPr>
        <p:txBody>
          <a:bodyPr wrap="none" rtlCol="0">
            <a:spAutoFit/>
          </a:bodyPr>
          <a:lstStyle/>
          <a:p>
            <a:r>
              <a:rPr lang="en-US" dirty="0" smtClean="0">
                <a:solidFill>
                  <a:schemeClr val="bg1"/>
                </a:solidFill>
              </a:rPr>
              <a:t>Backscatter</a:t>
            </a:r>
            <a:endParaRPr lang="en-US" dirty="0">
              <a:solidFill>
                <a:schemeClr val="bg1"/>
              </a:solidFill>
            </a:endParaRPr>
          </a:p>
        </p:txBody>
      </p:sp>
      <p:sp>
        <p:nvSpPr>
          <p:cNvPr id="20" name="Oval 19"/>
          <p:cNvSpPr>
            <a:spLocks noChangeAspect="1"/>
          </p:cNvSpPr>
          <p:nvPr/>
        </p:nvSpPr>
        <p:spPr>
          <a:xfrm>
            <a:off x="2362200" y="4800600"/>
            <a:ext cx="91440" cy="9144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p:cNvSpPr txBox="1"/>
          <p:nvPr/>
        </p:nvSpPr>
        <p:spPr>
          <a:xfrm>
            <a:off x="2362200" y="4191000"/>
            <a:ext cx="1223413" cy="369332"/>
          </a:xfrm>
          <a:prstGeom prst="rect">
            <a:avLst/>
          </a:prstGeom>
          <a:noFill/>
        </p:spPr>
        <p:txBody>
          <a:bodyPr wrap="none" rtlCol="0">
            <a:spAutoFit/>
          </a:bodyPr>
          <a:lstStyle/>
          <a:p>
            <a:pPr algn="ctr"/>
            <a:r>
              <a:rPr lang="en-US" dirty="0" smtClean="0">
                <a:solidFill>
                  <a:schemeClr val="bg1"/>
                </a:solidFill>
              </a:rPr>
              <a:t>Station 22</a:t>
            </a:r>
          </a:p>
        </p:txBody>
      </p:sp>
      <p:sp>
        <p:nvSpPr>
          <p:cNvPr id="22" name="Oval 21"/>
          <p:cNvSpPr>
            <a:spLocks noChangeAspect="1"/>
          </p:cNvSpPr>
          <p:nvPr/>
        </p:nvSpPr>
        <p:spPr>
          <a:xfrm>
            <a:off x="2590800" y="4632960"/>
            <a:ext cx="91440" cy="9144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a:spLocks noChangeAspect="1"/>
          </p:cNvSpPr>
          <p:nvPr/>
        </p:nvSpPr>
        <p:spPr>
          <a:xfrm>
            <a:off x="2473931" y="4723524"/>
            <a:ext cx="91440" cy="9144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p:cNvSpPr txBox="1"/>
          <p:nvPr/>
        </p:nvSpPr>
        <p:spPr>
          <a:xfrm>
            <a:off x="1367387" y="4964668"/>
            <a:ext cx="1223413" cy="369332"/>
          </a:xfrm>
          <a:prstGeom prst="rect">
            <a:avLst/>
          </a:prstGeom>
          <a:noFill/>
        </p:spPr>
        <p:txBody>
          <a:bodyPr wrap="none" rtlCol="0">
            <a:spAutoFit/>
          </a:bodyPr>
          <a:lstStyle/>
          <a:p>
            <a:pPr algn="ctr"/>
            <a:r>
              <a:rPr lang="en-US" dirty="0" smtClean="0">
                <a:solidFill>
                  <a:schemeClr val="bg1"/>
                </a:solidFill>
              </a:rPr>
              <a:t>Station 26</a:t>
            </a:r>
          </a:p>
        </p:txBody>
      </p:sp>
      <p:sp>
        <p:nvSpPr>
          <p:cNvPr id="27" name="Oval 26"/>
          <p:cNvSpPr>
            <a:spLocks noChangeAspect="1"/>
          </p:cNvSpPr>
          <p:nvPr/>
        </p:nvSpPr>
        <p:spPr>
          <a:xfrm>
            <a:off x="2727960" y="4556760"/>
            <a:ext cx="91440" cy="9144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p:cNvSpPr>
            <a:spLocks noChangeAspect="1"/>
          </p:cNvSpPr>
          <p:nvPr/>
        </p:nvSpPr>
        <p:spPr>
          <a:xfrm>
            <a:off x="2209800" y="4876800"/>
            <a:ext cx="91440" cy="9144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63405974"/>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1"/>
          <p:cNvSpPr>
            <a:spLocks noGrp="1"/>
          </p:cNvSpPr>
          <p:nvPr>
            <p:ph type="title" idx="4294967295"/>
          </p:nvPr>
        </p:nvSpPr>
        <p:spPr>
          <a:xfrm>
            <a:off x="0" y="274638"/>
            <a:ext cx="9144000" cy="1096962"/>
          </a:xfrm>
        </p:spPr>
        <p:txBody>
          <a:bodyPr/>
          <a:lstStyle/>
          <a:p>
            <a:r>
              <a:rPr lang="en-US" sz="4000" dirty="0" smtClean="0"/>
              <a:t>Low Biomass  ADCP Survey (VPR6)</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4702" y="1295400"/>
            <a:ext cx="7314596" cy="5485947"/>
          </a:xfrm>
          <a:prstGeom prst="rect">
            <a:avLst/>
          </a:prstGeom>
        </p:spPr>
      </p:pic>
    </p:spTree>
    <p:extLst>
      <p:ext uri="{BB962C8B-B14F-4D97-AF65-F5344CB8AC3E}">
        <p14:creationId xmlns:p14="http://schemas.microsoft.com/office/powerpoint/2010/main" val="3191621941"/>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1"/>
          <p:cNvSpPr>
            <a:spLocks noGrp="1"/>
          </p:cNvSpPr>
          <p:nvPr>
            <p:ph type="title" idx="4294967295"/>
          </p:nvPr>
        </p:nvSpPr>
        <p:spPr>
          <a:xfrm>
            <a:off x="0" y="-182562"/>
            <a:ext cx="9113520" cy="1173162"/>
          </a:xfrm>
        </p:spPr>
        <p:txBody>
          <a:bodyPr/>
          <a:lstStyle/>
          <a:p>
            <a:r>
              <a:rPr lang="en-US" sz="3200" dirty="0" smtClean="0"/>
              <a:t>Low Biomass CTD transect</a:t>
            </a:r>
          </a:p>
        </p:txBody>
      </p:sp>
      <p:sp>
        <p:nvSpPr>
          <p:cNvPr id="4" name="TextBox 3"/>
          <p:cNvSpPr txBox="1"/>
          <p:nvPr/>
        </p:nvSpPr>
        <p:spPr>
          <a:xfrm>
            <a:off x="1623869" y="914400"/>
            <a:ext cx="966931" cy="369332"/>
          </a:xfrm>
          <a:prstGeom prst="rect">
            <a:avLst/>
          </a:prstGeom>
          <a:noFill/>
        </p:spPr>
        <p:txBody>
          <a:bodyPr wrap="none" rtlCol="0">
            <a:spAutoFit/>
          </a:bodyPr>
          <a:lstStyle/>
          <a:p>
            <a:r>
              <a:rPr lang="en-US" dirty="0" smtClean="0"/>
              <a:t>0-150m</a:t>
            </a:r>
            <a:endParaRPr lang="en-US" dirty="0"/>
          </a:p>
        </p:txBody>
      </p:sp>
      <p:sp>
        <p:nvSpPr>
          <p:cNvPr id="6" name="TextBox 5"/>
          <p:cNvSpPr txBox="1"/>
          <p:nvPr/>
        </p:nvSpPr>
        <p:spPr>
          <a:xfrm>
            <a:off x="6500669" y="914400"/>
            <a:ext cx="966931" cy="369332"/>
          </a:xfrm>
          <a:prstGeom prst="rect">
            <a:avLst/>
          </a:prstGeom>
          <a:noFill/>
        </p:spPr>
        <p:txBody>
          <a:bodyPr wrap="none" rtlCol="0">
            <a:spAutoFit/>
          </a:bodyPr>
          <a:lstStyle/>
          <a:p>
            <a:r>
              <a:rPr lang="en-US" dirty="0" smtClean="0"/>
              <a:t>0-700m</a:t>
            </a:r>
            <a:endParaRPr lang="en-US"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69151"/>
            <a:ext cx="4389120" cy="5588849"/>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52734" y="1269151"/>
            <a:ext cx="4389120" cy="5588849"/>
          </a:xfrm>
          <a:prstGeom prst="rect">
            <a:avLst/>
          </a:prstGeom>
        </p:spPr>
      </p:pic>
    </p:spTree>
    <p:extLst>
      <p:ext uri="{BB962C8B-B14F-4D97-AF65-F5344CB8AC3E}">
        <p14:creationId xmlns:p14="http://schemas.microsoft.com/office/powerpoint/2010/main" val="2683274039"/>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1"/>
          <p:cNvSpPr>
            <a:spLocks noGrp="1"/>
          </p:cNvSpPr>
          <p:nvPr>
            <p:ph type="title" idx="4294967295"/>
          </p:nvPr>
        </p:nvSpPr>
        <p:spPr>
          <a:xfrm>
            <a:off x="0" y="-182562"/>
            <a:ext cx="9113520" cy="1173162"/>
          </a:xfrm>
        </p:spPr>
        <p:txBody>
          <a:bodyPr/>
          <a:lstStyle/>
          <a:p>
            <a:r>
              <a:rPr lang="en-US" sz="3200" dirty="0" smtClean="0"/>
              <a:t>Low Biomass Area</a:t>
            </a:r>
          </a:p>
        </p:txBody>
      </p:sp>
      <p:sp>
        <p:nvSpPr>
          <p:cNvPr id="4" name="TextBox 3"/>
          <p:cNvSpPr txBox="1"/>
          <p:nvPr/>
        </p:nvSpPr>
        <p:spPr>
          <a:xfrm>
            <a:off x="1623869" y="914400"/>
            <a:ext cx="966931" cy="369332"/>
          </a:xfrm>
          <a:prstGeom prst="rect">
            <a:avLst/>
          </a:prstGeom>
          <a:noFill/>
        </p:spPr>
        <p:txBody>
          <a:bodyPr wrap="none" rtlCol="0">
            <a:spAutoFit/>
          </a:bodyPr>
          <a:lstStyle/>
          <a:p>
            <a:r>
              <a:rPr lang="en-US" dirty="0" smtClean="0"/>
              <a:t>0-150m</a:t>
            </a:r>
            <a:endParaRPr lang="en-US" dirty="0"/>
          </a:p>
        </p:txBody>
      </p:sp>
      <p:sp>
        <p:nvSpPr>
          <p:cNvPr id="6" name="TextBox 5"/>
          <p:cNvSpPr txBox="1"/>
          <p:nvPr/>
        </p:nvSpPr>
        <p:spPr>
          <a:xfrm>
            <a:off x="6500669" y="914400"/>
            <a:ext cx="966931" cy="369332"/>
          </a:xfrm>
          <a:prstGeom prst="rect">
            <a:avLst/>
          </a:prstGeom>
          <a:noFill/>
        </p:spPr>
        <p:txBody>
          <a:bodyPr wrap="none" rtlCol="0">
            <a:spAutoFit/>
          </a:bodyPr>
          <a:lstStyle/>
          <a:p>
            <a:r>
              <a:rPr lang="en-US" dirty="0" smtClean="0"/>
              <a:t>0-700m</a:t>
            </a:r>
            <a:endParaRPr lang="en-US"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69154"/>
            <a:ext cx="4389120" cy="5588846"/>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46320" y="1385588"/>
            <a:ext cx="4297680" cy="5472412"/>
          </a:xfrm>
          <a:prstGeom prst="rect">
            <a:avLst/>
          </a:prstGeom>
        </p:spPr>
      </p:pic>
    </p:spTree>
    <p:extLst>
      <p:ext uri="{BB962C8B-B14F-4D97-AF65-F5344CB8AC3E}">
        <p14:creationId xmlns:p14="http://schemas.microsoft.com/office/powerpoint/2010/main" val="3921916823"/>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descr="LOW"/>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459538"/>
          </a:xfrm>
          <a:prstGeom prst="rect">
            <a:avLst/>
          </a:prstGeom>
          <a:noFill/>
          <a:extLst>
            <a:ext uri="{909E8E84-426E-40DD-AFC4-6F175D3DCCD1}">
              <a14:hiddenFill xmlns:a14="http://schemas.microsoft.com/office/drawing/2010/main">
                <a:solidFill>
                  <a:srgbClr val="FFFFFF"/>
                </a:solidFill>
              </a14:hiddenFill>
            </a:ext>
          </a:extLst>
        </p:spPr>
      </p:pic>
      <p:sp>
        <p:nvSpPr>
          <p:cNvPr id="4100" name="Text Box 4"/>
          <p:cNvSpPr txBox="1">
            <a:spLocks noChangeArrowheads="1"/>
          </p:cNvSpPr>
          <p:nvPr/>
        </p:nvSpPr>
        <p:spPr bwMode="auto">
          <a:xfrm>
            <a:off x="3924300" y="6308725"/>
            <a:ext cx="15430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t>Low Biomass</a:t>
            </a:r>
          </a:p>
        </p:txBody>
      </p:sp>
      <p:sp>
        <p:nvSpPr>
          <p:cNvPr id="4101" name="Text Box 5"/>
          <p:cNvSpPr txBox="1">
            <a:spLocks noChangeArrowheads="1"/>
          </p:cNvSpPr>
          <p:nvPr/>
        </p:nvSpPr>
        <p:spPr bwMode="auto">
          <a:xfrm>
            <a:off x="8101013" y="1341438"/>
            <a:ext cx="5143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t>Fm</a:t>
            </a:r>
          </a:p>
        </p:txBody>
      </p:sp>
      <p:sp>
        <p:nvSpPr>
          <p:cNvPr id="4102" name="Text Box 6"/>
          <p:cNvSpPr txBox="1">
            <a:spLocks noChangeArrowheads="1"/>
          </p:cNvSpPr>
          <p:nvPr/>
        </p:nvSpPr>
        <p:spPr bwMode="auto">
          <a:xfrm>
            <a:off x="8101013" y="4005263"/>
            <a:ext cx="7683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t>FvFm</a:t>
            </a:r>
          </a:p>
        </p:txBody>
      </p:sp>
    </p:spTree>
    <p:extLst>
      <p:ext uri="{BB962C8B-B14F-4D97-AF65-F5344CB8AC3E}">
        <p14:creationId xmlns:p14="http://schemas.microsoft.com/office/powerpoint/2010/main" val="3950895978"/>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rotWithShape="1">
          <a:blip r:embed="rId3">
            <a:extLst>
              <a:ext uri="{28A0092B-C50C-407E-A947-70E740481C1C}">
                <a14:useLocalDpi xmlns:a14="http://schemas.microsoft.com/office/drawing/2010/main" val="0"/>
              </a:ext>
            </a:extLst>
          </a:blip>
          <a:srcRect l="52230" t="4483" b="64868"/>
          <a:stretch/>
        </p:blipFill>
        <p:spPr>
          <a:xfrm>
            <a:off x="1143000" y="685800"/>
            <a:ext cx="4114800" cy="3361599"/>
          </a:xfrm>
          <a:prstGeom prst="rect">
            <a:avLst/>
          </a:prstGeom>
        </p:spPr>
      </p:pic>
      <p:sp>
        <p:nvSpPr>
          <p:cNvPr id="2050" name="Title 1"/>
          <p:cNvSpPr>
            <a:spLocks noGrp="1"/>
          </p:cNvSpPr>
          <p:nvPr>
            <p:ph type="title" idx="4294967295"/>
          </p:nvPr>
        </p:nvSpPr>
        <p:spPr>
          <a:xfrm>
            <a:off x="0" y="-304800"/>
            <a:ext cx="9113520" cy="1173162"/>
          </a:xfrm>
        </p:spPr>
        <p:txBody>
          <a:bodyPr/>
          <a:lstStyle/>
          <a:p>
            <a:r>
              <a:rPr lang="en-US" sz="3200" dirty="0" smtClean="0"/>
              <a:t>CTD </a:t>
            </a:r>
            <a:r>
              <a:rPr lang="en-US" sz="3200" dirty="0" err="1" smtClean="0"/>
              <a:t>Fluorometer</a:t>
            </a:r>
            <a:r>
              <a:rPr lang="en-US" sz="3200" dirty="0" smtClean="0"/>
              <a:t> vs. Extracted Pigments</a:t>
            </a:r>
          </a:p>
        </p:txBody>
      </p:sp>
      <p:sp>
        <p:nvSpPr>
          <p:cNvPr id="4" name="TextBox 3"/>
          <p:cNvSpPr txBox="1"/>
          <p:nvPr/>
        </p:nvSpPr>
        <p:spPr>
          <a:xfrm>
            <a:off x="1245845" y="849868"/>
            <a:ext cx="659155" cy="369332"/>
          </a:xfrm>
          <a:prstGeom prst="rect">
            <a:avLst/>
          </a:prstGeom>
          <a:noFill/>
        </p:spPr>
        <p:txBody>
          <a:bodyPr wrap="none" rtlCol="0">
            <a:spAutoFit/>
          </a:bodyPr>
          <a:lstStyle/>
          <a:p>
            <a:r>
              <a:rPr lang="en-US" dirty="0" smtClean="0"/>
              <a:t>CTD</a:t>
            </a:r>
            <a:endParaRPr lang="en-US" dirty="0"/>
          </a:p>
        </p:txBody>
      </p:sp>
      <p:sp>
        <p:nvSpPr>
          <p:cNvPr id="6" name="TextBox 5"/>
          <p:cNvSpPr txBox="1"/>
          <p:nvPr/>
        </p:nvSpPr>
        <p:spPr>
          <a:xfrm>
            <a:off x="5791200" y="685800"/>
            <a:ext cx="2569934" cy="369332"/>
          </a:xfrm>
          <a:prstGeom prst="rect">
            <a:avLst/>
          </a:prstGeom>
          <a:noFill/>
        </p:spPr>
        <p:txBody>
          <a:bodyPr wrap="none" rtlCol="0">
            <a:spAutoFit/>
          </a:bodyPr>
          <a:lstStyle/>
          <a:p>
            <a:r>
              <a:rPr lang="en-US" dirty="0" smtClean="0"/>
              <a:t>Smith lab extracted </a:t>
            </a:r>
            <a:r>
              <a:rPr lang="en-US" dirty="0" err="1" smtClean="0"/>
              <a:t>Ch</a:t>
            </a:r>
            <a:r>
              <a:rPr lang="en-US" dirty="0" err="1"/>
              <a:t>l</a:t>
            </a:r>
            <a:endParaRPr lang="en-US" dirty="0"/>
          </a:p>
        </p:txBody>
      </p:sp>
      <p:sp>
        <p:nvSpPr>
          <p:cNvPr id="8" name="TextBox 7"/>
          <p:cNvSpPr txBox="1"/>
          <p:nvPr/>
        </p:nvSpPr>
        <p:spPr>
          <a:xfrm>
            <a:off x="609600" y="1295400"/>
            <a:ext cx="774571" cy="2585323"/>
          </a:xfrm>
          <a:prstGeom prst="rect">
            <a:avLst/>
          </a:prstGeom>
          <a:noFill/>
        </p:spPr>
        <p:txBody>
          <a:bodyPr wrap="none" rtlCol="0">
            <a:spAutoFit/>
          </a:bodyPr>
          <a:lstStyle/>
          <a:p>
            <a:r>
              <a:rPr lang="en-US" dirty="0" smtClean="0"/>
              <a:t>    </a:t>
            </a:r>
            <a:r>
              <a:rPr lang="en-US" dirty="0" err="1" smtClean="0"/>
              <a:t>Sfc</a:t>
            </a:r>
            <a:endParaRPr lang="en-US" dirty="0" smtClean="0"/>
          </a:p>
          <a:p>
            <a:endParaRPr lang="en-US" dirty="0"/>
          </a:p>
          <a:p>
            <a:endParaRPr lang="en-US" dirty="0" smtClean="0"/>
          </a:p>
          <a:p>
            <a:endParaRPr lang="en-US" dirty="0" smtClean="0"/>
          </a:p>
          <a:p>
            <a:endParaRPr lang="en-US" dirty="0"/>
          </a:p>
          <a:p>
            <a:endParaRPr lang="en-US" dirty="0" smtClean="0"/>
          </a:p>
          <a:p>
            <a:endParaRPr lang="en-US" dirty="0"/>
          </a:p>
          <a:p>
            <a:endParaRPr lang="en-US" dirty="0" smtClean="0"/>
          </a:p>
          <a:p>
            <a:r>
              <a:rPr lang="en-US" dirty="0" smtClean="0"/>
              <a:t>150m</a:t>
            </a:r>
            <a:endParaRPr lang="en-US" dirty="0"/>
          </a:p>
        </p:txBody>
      </p:sp>
      <p:sp>
        <p:nvSpPr>
          <p:cNvPr id="11" name="TextBox 10"/>
          <p:cNvSpPr txBox="1"/>
          <p:nvPr/>
        </p:nvSpPr>
        <p:spPr>
          <a:xfrm>
            <a:off x="0" y="2057400"/>
            <a:ext cx="902811" cy="646331"/>
          </a:xfrm>
          <a:prstGeom prst="rect">
            <a:avLst/>
          </a:prstGeom>
          <a:noFill/>
        </p:spPr>
        <p:txBody>
          <a:bodyPr wrap="none" rtlCol="0">
            <a:spAutoFit/>
          </a:bodyPr>
          <a:lstStyle/>
          <a:p>
            <a:r>
              <a:rPr lang="en-US" dirty="0" smtClean="0"/>
              <a:t>Frontal</a:t>
            </a:r>
          </a:p>
          <a:p>
            <a:r>
              <a:rPr lang="en-US" dirty="0" smtClean="0"/>
              <a:t>region</a:t>
            </a:r>
            <a:endParaRPr lang="en-US" dirty="0"/>
          </a:p>
        </p:txBody>
      </p:sp>
      <p:sp>
        <p:nvSpPr>
          <p:cNvPr id="13" name="TextBox 12"/>
          <p:cNvSpPr txBox="1"/>
          <p:nvPr/>
        </p:nvSpPr>
        <p:spPr>
          <a:xfrm>
            <a:off x="381000" y="3891677"/>
            <a:ext cx="774571" cy="2862322"/>
          </a:xfrm>
          <a:prstGeom prst="rect">
            <a:avLst/>
          </a:prstGeom>
          <a:noFill/>
        </p:spPr>
        <p:txBody>
          <a:bodyPr wrap="none" rtlCol="0">
            <a:spAutoFit/>
          </a:bodyPr>
          <a:lstStyle/>
          <a:p>
            <a:r>
              <a:rPr lang="en-US" dirty="0" smtClean="0"/>
              <a:t>    </a:t>
            </a:r>
            <a:r>
              <a:rPr lang="en-US" dirty="0" err="1" smtClean="0"/>
              <a:t>Sfc</a:t>
            </a:r>
            <a:endParaRPr lang="en-US" dirty="0" smtClean="0"/>
          </a:p>
          <a:p>
            <a:endParaRPr lang="en-US" dirty="0"/>
          </a:p>
          <a:p>
            <a:endParaRPr lang="en-US" dirty="0" smtClean="0"/>
          </a:p>
          <a:p>
            <a:endParaRPr lang="en-US" dirty="0" smtClean="0"/>
          </a:p>
          <a:p>
            <a:endParaRPr lang="en-US" dirty="0"/>
          </a:p>
          <a:p>
            <a:endParaRPr lang="en-US" dirty="0" smtClean="0"/>
          </a:p>
          <a:p>
            <a:endParaRPr lang="en-US" dirty="0"/>
          </a:p>
          <a:p>
            <a:endParaRPr lang="en-US" dirty="0" smtClean="0"/>
          </a:p>
          <a:p>
            <a:endParaRPr lang="en-US" dirty="0" smtClean="0"/>
          </a:p>
          <a:p>
            <a:r>
              <a:rPr lang="en-US" dirty="0" smtClean="0"/>
              <a:t>150m</a:t>
            </a:r>
            <a:endParaRPr lang="en-US" dirty="0"/>
          </a:p>
        </p:txBody>
      </p:sp>
      <p:sp>
        <p:nvSpPr>
          <p:cNvPr id="14" name="TextBox 13"/>
          <p:cNvSpPr txBox="1"/>
          <p:nvPr/>
        </p:nvSpPr>
        <p:spPr>
          <a:xfrm>
            <a:off x="0" y="4916269"/>
            <a:ext cx="1069524" cy="646331"/>
          </a:xfrm>
          <a:prstGeom prst="rect">
            <a:avLst/>
          </a:prstGeom>
          <a:noFill/>
        </p:spPr>
        <p:txBody>
          <a:bodyPr wrap="none" rtlCol="0">
            <a:spAutoFit/>
          </a:bodyPr>
          <a:lstStyle/>
          <a:p>
            <a:r>
              <a:rPr lang="en-US" dirty="0" smtClean="0"/>
              <a:t>Low </a:t>
            </a:r>
          </a:p>
          <a:p>
            <a:r>
              <a:rPr lang="en-US" dirty="0" smtClean="0"/>
              <a:t>Biomass</a:t>
            </a:r>
            <a:endParaRPr lang="en-US" dirty="0"/>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29200" y="1001485"/>
            <a:ext cx="4114800" cy="2960915"/>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43152" y="3897085"/>
            <a:ext cx="4114800" cy="2960915"/>
          </a:xfrm>
          <a:prstGeom prst="rect">
            <a:avLst/>
          </a:prstGeom>
        </p:spPr>
      </p:pic>
      <p:pic>
        <p:nvPicPr>
          <p:cNvPr id="16" name="Picture 15"/>
          <p:cNvPicPr>
            <a:picLocks noChangeAspect="1"/>
          </p:cNvPicPr>
          <p:nvPr/>
        </p:nvPicPr>
        <p:blipFill rotWithShape="1">
          <a:blip r:embed="rId6">
            <a:extLst>
              <a:ext uri="{28A0092B-C50C-407E-A947-70E740481C1C}">
                <a14:useLocalDpi xmlns:a14="http://schemas.microsoft.com/office/drawing/2010/main" val="0"/>
              </a:ext>
            </a:extLst>
          </a:blip>
          <a:srcRect l="53110" t="8257" b="65099"/>
          <a:stretch/>
        </p:blipFill>
        <p:spPr>
          <a:xfrm>
            <a:off x="1192061" y="3880722"/>
            <a:ext cx="4114800" cy="2977277"/>
          </a:xfrm>
          <a:prstGeom prst="rect">
            <a:avLst/>
          </a:prstGeom>
        </p:spPr>
      </p:pic>
    </p:spTree>
    <p:extLst>
      <p:ext uri="{BB962C8B-B14F-4D97-AF65-F5344CB8AC3E}">
        <p14:creationId xmlns:p14="http://schemas.microsoft.com/office/powerpoint/2010/main" val="4139080296"/>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43200" y="2057400"/>
            <a:ext cx="6400800" cy="4800600"/>
          </a:xfrm>
          <a:prstGeom prst="rect">
            <a:avLst/>
          </a:prstGeom>
        </p:spPr>
      </p:pic>
      <p:pic>
        <p:nvPicPr>
          <p:cNvPr id="23555"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30638" t="16366" r="27152" b="29775"/>
          <a:stretch/>
        </p:blipFill>
        <p:spPr bwMode="auto">
          <a:xfrm>
            <a:off x="0" y="685800"/>
            <a:ext cx="3657600" cy="262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50" name="Title 1"/>
          <p:cNvSpPr>
            <a:spLocks noGrp="1"/>
          </p:cNvSpPr>
          <p:nvPr>
            <p:ph type="title" idx="4294967295"/>
          </p:nvPr>
        </p:nvSpPr>
        <p:spPr>
          <a:xfrm>
            <a:off x="0" y="-228600"/>
            <a:ext cx="9144000" cy="1740932"/>
          </a:xfrm>
        </p:spPr>
        <p:txBody>
          <a:bodyPr/>
          <a:lstStyle/>
          <a:p>
            <a:r>
              <a:rPr lang="en-US" sz="2800" dirty="0" smtClean="0"/>
              <a:t>Eddy 3 VPR Survey:  VPR 4, Jan 14-15</a:t>
            </a:r>
            <a:r>
              <a:rPr lang="en-US" sz="3200" dirty="0" smtClean="0"/>
              <a:t/>
            </a:r>
            <a:br>
              <a:rPr lang="en-US" sz="3200" dirty="0" smtClean="0"/>
            </a:br>
            <a:endParaRPr lang="en-US" sz="3200" dirty="0" smtClean="0"/>
          </a:p>
        </p:txBody>
      </p:sp>
      <p:sp>
        <p:nvSpPr>
          <p:cNvPr id="8" name="TextBox 7"/>
          <p:cNvSpPr txBox="1"/>
          <p:nvPr/>
        </p:nvSpPr>
        <p:spPr>
          <a:xfrm>
            <a:off x="5601100" y="3505200"/>
            <a:ext cx="1571264" cy="461665"/>
          </a:xfrm>
          <a:prstGeom prst="rect">
            <a:avLst/>
          </a:prstGeom>
          <a:noFill/>
        </p:spPr>
        <p:txBody>
          <a:bodyPr wrap="none" rtlCol="0">
            <a:spAutoFit/>
          </a:bodyPr>
          <a:lstStyle/>
          <a:p>
            <a:pPr algn="ctr"/>
            <a:r>
              <a:rPr lang="en-US" sz="2400" dirty="0" smtClean="0">
                <a:solidFill>
                  <a:schemeClr val="bg1"/>
                </a:solidFill>
              </a:rPr>
              <a:t>Station 10</a:t>
            </a:r>
          </a:p>
        </p:txBody>
      </p:sp>
      <p:sp>
        <p:nvSpPr>
          <p:cNvPr id="9" name="TextBox 8"/>
          <p:cNvSpPr txBox="1"/>
          <p:nvPr/>
        </p:nvSpPr>
        <p:spPr>
          <a:xfrm>
            <a:off x="3733800" y="3805535"/>
            <a:ext cx="1399742" cy="461665"/>
          </a:xfrm>
          <a:prstGeom prst="rect">
            <a:avLst/>
          </a:prstGeom>
          <a:noFill/>
        </p:spPr>
        <p:txBody>
          <a:bodyPr wrap="none" rtlCol="0">
            <a:spAutoFit/>
          </a:bodyPr>
          <a:lstStyle/>
          <a:p>
            <a:pPr algn="ctr"/>
            <a:r>
              <a:rPr lang="en-US" sz="2400" dirty="0" smtClean="0">
                <a:solidFill>
                  <a:schemeClr val="bg1"/>
                </a:solidFill>
              </a:rPr>
              <a:t>Station 9</a:t>
            </a:r>
          </a:p>
        </p:txBody>
      </p:sp>
      <p:sp>
        <p:nvSpPr>
          <p:cNvPr id="14" name="Oval 13"/>
          <p:cNvSpPr/>
          <p:nvPr/>
        </p:nvSpPr>
        <p:spPr>
          <a:xfrm>
            <a:off x="914400" y="1160162"/>
            <a:ext cx="1600200" cy="1676400"/>
          </a:xfrm>
          <a:prstGeom prst="ellipse">
            <a:avLst/>
          </a:prstGeom>
          <a:noFill/>
          <a:ln w="508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94577595"/>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81" name="Picture 5"/>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9816" t="15333" r="14001" b="7239"/>
          <a:stretch/>
        </p:blipFill>
        <p:spPr bwMode="auto">
          <a:xfrm>
            <a:off x="4648200" y="4191000"/>
            <a:ext cx="4114800" cy="23523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580" name="Picture 4"/>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4720" t="27333" r="12099" b="6563"/>
          <a:stretch/>
        </p:blipFill>
        <p:spPr bwMode="auto">
          <a:xfrm>
            <a:off x="228600" y="1447804"/>
            <a:ext cx="4114800" cy="24216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578"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8533" t="22451" r="14563" b="11747"/>
          <a:stretch/>
        </p:blipFill>
        <p:spPr bwMode="auto">
          <a:xfrm>
            <a:off x="228600" y="4191000"/>
            <a:ext cx="4114800" cy="22764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579" name="Picture 3"/>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0338" t="24102" r="12859" b="7916"/>
          <a:stretch/>
        </p:blipFill>
        <p:spPr bwMode="auto">
          <a:xfrm>
            <a:off x="4572000" y="1447804"/>
            <a:ext cx="4114800" cy="23554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50" name="Title 1"/>
          <p:cNvSpPr>
            <a:spLocks noGrp="1"/>
          </p:cNvSpPr>
          <p:nvPr>
            <p:ph type="title" idx="4294967295"/>
          </p:nvPr>
        </p:nvSpPr>
        <p:spPr>
          <a:xfrm>
            <a:off x="457200" y="0"/>
            <a:ext cx="8229600" cy="1143000"/>
          </a:xfrm>
        </p:spPr>
        <p:txBody>
          <a:bodyPr/>
          <a:lstStyle/>
          <a:p>
            <a:r>
              <a:rPr lang="en-US" dirty="0" smtClean="0"/>
              <a:t>VPR Survey of Eddy 3</a:t>
            </a:r>
          </a:p>
        </p:txBody>
      </p:sp>
      <p:sp>
        <p:nvSpPr>
          <p:cNvPr id="11" name="TextBox 10"/>
          <p:cNvSpPr txBox="1"/>
          <p:nvPr/>
        </p:nvSpPr>
        <p:spPr>
          <a:xfrm>
            <a:off x="5038269" y="1600929"/>
            <a:ext cx="928459" cy="369332"/>
          </a:xfrm>
          <a:prstGeom prst="rect">
            <a:avLst/>
          </a:prstGeom>
          <a:solidFill>
            <a:schemeClr val="tx1"/>
          </a:solidFill>
        </p:spPr>
        <p:txBody>
          <a:bodyPr wrap="none" rtlCol="0">
            <a:spAutoFit/>
          </a:bodyPr>
          <a:lstStyle/>
          <a:p>
            <a:r>
              <a:rPr lang="en-US" dirty="0" smtClean="0">
                <a:solidFill>
                  <a:schemeClr val="bg1"/>
                </a:solidFill>
              </a:rPr>
              <a:t>Salinity</a:t>
            </a:r>
            <a:endParaRPr lang="en-US" dirty="0">
              <a:solidFill>
                <a:schemeClr val="bg1"/>
              </a:solidFill>
            </a:endParaRPr>
          </a:p>
        </p:txBody>
      </p:sp>
      <p:sp>
        <p:nvSpPr>
          <p:cNvPr id="12" name="TextBox 11"/>
          <p:cNvSpPr txBox="1"/>
          <p:nvPr/>
        </p:nvSpPr>
        <p:spPr>
          <a:xfrm>
            <a:off x="403021" y="1600929"/>
            <a:ext cx="1479957" cy="369332"/>
          </a:xfrm>
          <a:prstGeom prst="rect">
            <a:avLst/>
          </a:prstGeom>
          <a:solidFill>
            <a:schemeClr val="tx1"/>
          </a:solidFill>
        </p:spPr>
        <p:txBody>
          <a:bodyPr wrap="none" rtlCol="0">
            <a:spAutoFit/>
          </a:bodyPr>
          <a:lstStyle/>
          <a:p>
            <a:r>
              <a:rPr lang="en-US" dirty="0" smtClean="0">
                <a:solidFill>
                  <a:schemeClr val="bg1"/>
                </a:solidFill>
              </a:rPr>
              <a:t>Temperature</a:t>
            </a:r>
            <a:endParaRPr lang="en-US" dirty="0">
              <a:solidFill>
                <a:schemeClr val="bg1"/>
              </a:solidFill>
            </a:endParaRPr>
          </a:p>
        </p:txBody>
      </p:sp>
      <p:sp>
        <p:nvSpPr>
          <p:cNvPr id="13" name="TextBox 12"/>
          <p:cNvSpPr txBox="1"/>
          <p:nvPr/>
        </p:nvSpPr>
        <p:spPr>
          <a:xfrm>
            <a:off x="228600" y="4191000"/>
            <a:ext cx="2018501" cy="369332"/>
          </a:xfrm>
          <a:prstGeom prst="rect">
            <a:avLst/>
          </a:prstGeom>
          <a:solidFill>
            <a:schemeClr val="tx1"/>
          </a:solidFill>
        </p:spPr>
        <p:txBody>
          <a:bodyPr wrap="none" rtlCol="0">
            <a:spAutoFit/>
          </a:bodyPr>
          <a:lstStyle/>
          <a:p>
            <a:r>
              <a:rPr lang="en-US" dirty="0" smtClean="0">
                <a:solidFill>
                  <a:schemeClr val="bg1"/>
                </a:solidFill>
              </a:rPr>
              <a:t>      Fluorescence </a:t>
            </a:r>
            <a:endParaRPr lang="en-US" dirty="0">
              <a:solidFill>
                <a:schemeClr val="bg1"/>
              </a:solidFill>
            </a:endParaRPr>
          </a:p>
        </p:txBody>
      </p:sp>
      <p:sp>
        <p:nvSpPr>
          <p:cNvPr id="14" name="TextBox 13"/>
          <p:cNvSpPr txBox="1"/>
          <p:nvPr/>
        </p:nvSpPr>
        <p:spPr>
          <a:xfrm>
            <a:off x="4724400" y="4284097"/>
            <a:ext cx="2172390" cy="369332"/>
          </a:xfrm>
          <a:prstGeom prst="rect">
            <a:avLst/>
          </a:prstGeom>
          <a:solidFill>
            <a:schemeClr val="tx1"/>
          </a:solidFill>
        </p:spPr>
        <p:txBody>
          <a:bodyPr wrap="none" rtlCol="0">
            <a:spAutoFit/>
          </a:bodyPr>
          <a:lstStyle/>
          <a:p>
            <a:r>
              <a:rPr lang="en-US" dirty="0" smtClean="0">
                <a:solidFill>
                  <a:schemeClr val="bg1"/>
                </a:solidFill>
              </a:rPr>
              <a:t>Optical Backscatter</a:t>
            </a:r>
            <a:endParaRPr lang="en-US" dirty="0">
              <a:solidFill>
                <a:schemeClr val="bg1"/>
              </a:solidFill>
            </a:endParaRPr>
          </a:p>
        </p:txBody>
      </p:sp>
    </p:spTree>
    <p:extLst>
      <p:ext uri="{BB962C8B-B14F-4D97-AF65-F5344CB8AC3E}">
        <p14:creationId xmlns:p14="http://schemas.microsoft.com/office/powerpoint/2010/main" val="376743373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p:cNvSpPr txBox="1">
            <a:spLocks noChangeArrowheads="1"/>
          </p:cNvSpPr>
          <p:nvPr/>
        </p:nvSpPr>
        <p:spPr bwMode="auto">
          <a:xfrm>
            <a:off x="1266053" y="5027612"/>
            <a:ext cx="3494088" cy="40011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sz="2000" dirty="0"/>
          </a:p>
        </p:txBody>
      </p:sp>
      <p:sp>
        <p:nvSpPr>
          <p:cNvPr id="3" name="Text Box 2"/>
          <p:cNvSpPr txBox="1">
            <a:spLocks noChangeArrowheads="1"/>
          </p:cNvSpPr>
          <p:nvPr/>
        </p:nvSpPr>
        <p:spPr bwMode="auto">
          <a:xfrm>
            <a:off x="6553200" y="5181600"/>
            <a:ext cx="1981200" cy="40011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sz="2000" dirty="0"/>
          </a:p>
        </p:txBody>
      </p:sp>
      <p:sp>
        <p:nvSpPr>
          <p:cNvPr id="4" name="Title 3"/>
          <p:cNvSpPr>
            <a:spLocks noGrp="1"/>
          </p:cNvSpPr>
          <p:nvPr>
            <p:ph type="title" idx="4294967295"/>
          </p:nvPr>
        </p:nvSpPr>
        <p:spPr/>
        <p:txBody>
          <a:bodyPr/>
          <a:lstStyle/>
          <a:p>
            <a:r>
              <a:rPr lang="en-US" dirty="0" smtClean="0"/>
              <a:t>Iron</a:t>
            </a:r>
            <a:r>
              <a:rPr lang="en-US" baseline="0" dirty="0" smtClean="0"/>
              <a:t> Sources</a:t>
            </a:r>
            <a:endParaRPr lang="en-US" dirty="0"/>
          </a:p>
        </p:txBody>
      </p:sp>
      <p:sp>
        <p:nvSpPr>
          <p:cNvPr id="5" name="TextBox 4"/>
          <p:cNvSpPr txBox="1"/>
          <p:nvPr/>
        </p:nvSpPr>
        <p:spPr>
          <a:xfrm>
            <a:off x="457200" y="1752600"/>
            <a:ext cx="8635697" cy="3416320"/>
          </a:xfrm>
          <a:prstGeom prst="rect">
            <a:avLst/>
          </a:prstGeom>
          <a:noFill/>
        </p:spPr>
        <p:txBody>
          <a:bodyPr wrap="none" rtlCol="0">
            <a:spAutoFit/>
          </a:bodyPr>
          <a:lstStyle/>
          <a:p>
            <a:r>
              <a:rPr lang="en-US" dirty="0" smtClean="0"/>
              <a:t>MCDW		0.3-0.5 </a:t>
            </a:r>
            <a:r>
              <a:rPr lang="en-US" dirty="0" err="1" smtClean="0"/>
              <a:t>nM</a:t>
            </a:r>
            <a:r>
              <a:rPr lang="en-US" dirty="0" smtClean="0"/>
              <a:t>	offshore source; volume decreases shoreward</a:t>
            </a:r>
          </a:p>
          <a:p>
            <a:endParaRPr lang="en-US" dirty="0" smtClean="0"/>
          </a:p>
          <a:p>
            <a:r>
              <a:rPr lang="en-US" dirty="0" smtClean="0"/>
              <a:t>ISW		0.3-0.5 </a:t>
            </a:r>
            <a:r>
              <a:rPr lang="en-US" dirty="0" err="1" smtClean="0"/>
              <a:t>nM</a:t>
            </a:r>
            <a:r>
              <a:rPr lang="en-US" dirty="0" smtClean="0"/>
              <a:t>	large volume on shelf</a:t>
            </a:r>
          </a:p>
          <a:p>
            <a:endParaRPr lang="en-US" dirty="0" smtClean="0"/>
          </a:p>
          <a:p>
            <a:r>
              <a:rPr lang="en-US" dirty="0" smtClean="0"/>
              <a:t>Benthic </a:t>
            </a:r>
          </a:p>
          <a:p>
            <a:r>
              <a:rPr lang="en-US" dirty="0" err="1" smtClean="0"/>
              <a:t>Nepheloid</a:t>
            </a:r>
            <a:r>
              <a:rPr lang="en-US" dirty="0" smtClean="0"/>
              <a:t> </a:t>
            </a:r>
          </a:p>
          <a:p>
            <a:r>
              <a:rPr lang="en-US" dirty="0" smtClean="0"/>
              <a:t>Layer		0.6-1.9 </a:t>
            </a:r>
            <a:r>
              <a:rPr lang="en-US" dirty="0" err="1" smtClean="0"/>
              <a:t>nM</a:t>
            </a:r>
            <a:r>
              <a:rPr lang="en-US" dirty="0" smtClean="0"/>
              <a:t>	more available in shallow / less stratified areas</a:t>
            </a:r>
          </a:p>
          <a:p>
            <a:endParaRPr lang="en-US" dirty="0"/>
          </a:p>
          <a:p>
            <a:r>
              <a:rPr lang="en-US" dirty="0" smtClean="0"/>
              <a:t>Ice melt		variable		most proximal source for phytoplankton</a:t>
            </a:r>
          </a:p>
          <a:p>
            <a:endParaRPr lang="en-US" dirty="0"/>
          </a:p>
          <a:p>
            <a:r>
              <a:rPr lang="en-US" dirty="0" smtClean="0"/>
              <a:t>Vents		-		-</a:t>
            </a:r>
          </a:p>
          <a:p>
            <a:endParaRPr lang="en-US" dirty="0"/>
          </a:p>
        </p:txBody>
      </p:sp>
    </p:spTree>
    <p:extLst>
      <p:ext uri="{BB962C8B-B14F-4D97-AF65-F5344CB8AC3E}">
        <p14:creationId xmlns:p14="http://schemas.microsoft.com/office/powerpoint/2010/main" val="1836557014"/>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5"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30638" t="16366" r="27152" b="29775"/>
          <a:stretch/>
        </p:blipFill>
        <p:spPr bwMode="auto">
          <a:xfrm>
            <a:off x="353096" y="762000"/>
            <a:ext cx="8229600" cy="5906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50" name="Title 1"/>
          <p:cNvSpPr>
            <a:spLocks noGrp="1"/>
          </p:cNvSpPr>
          <p:nvPr>
            <p:ph type="title" idx="4294967295"/>
          </p:nvPr>
        </p:nvSpPr>
        <p:spPr>
          <a:xfrm>
            <a:off x="0" y="-228600"/>
            <a:ext cx="9144000" cy="1740932"/>
          </a:xfrm>
        </p:spPr>
        <p:txBody>
          <a:bodyPr/>
          <a:lstStyle/>
          <a:p>
            <a:r>
              <a:rPr lang="en-US" sz="2800" dirty="0" smtClean="0"/>
              <a:t>Eddy 3 CTD Survey, 1</a:t>
            </a:r>
            <a:r>
              <a:rPr lang="en-US" sz="2800" baseline="30000" dirty="0" smtClean="0"/>
              <a:t>st</a:t>
            </a:r>
            <a:r>
              <a:rPr lang="en-US" sz="2800" dirty="0" smtClean="0"/>
              <a:t> occupation</a:t>
            </a:r>
            <a:r>
              <a:rPr lang="en-US" sz="3200" dirty="0" smtClean="0"/>
              <a:t/>
            </a:r>
            <a:br>
              <a:rPr lang="en-US" sz="3200" dirty="0" smtClean="0"/>
            </a:br>
            <a:endParaRPr lang="en-US" sz="3200" dirty="0" smtClean="0"/>
          </a:p>
        </p:txBody>
      </p:sp>
      <p:sp>
        <p:nvSpPr>
          <p:cNvPr id="8" name="TextBox 7"/>
          <p:cNvSpPr txBox="1"/>
          <p:nvPr/>
        </p:nvSpPr>
        <p:spPr>
          <a:xfrm>
            <a:off x="2987854" y="4343400"/>
            <a:ext cx="441146" cy="369332"/>
          </a:xfrm>
          <a:prstGeom prst="rect">
            <a:avLst/>
          </a:prstGeom>
          <a:noFill/>
        </p:spPr>
        <p:txBody>
          <a:bodyPr wrap="none" rtlCol="0">
            <a:spAutoFit/>
          </a:bodyPr>
          <a:lstStyle/>
          <a:p>
            <a:pPr algn="ctr"/>
            <a:r>
              <a:rPr lang="en-US" dirty="0" smtClean="0">
                <a:solidFill>
                  <a:schemeClr val="bg1"/>
                </a:solidFill>
              </a:rPr>
              <a:t>10</a:t>
            </a:r>
          </a:p>
        </p:txBody>
      </p:sp>
      <p:sp>
        <p:nvSpPr>
          <p:cNvPr id="10" name="Oval 9"/>
          <p:cNvSpPr>
            <a:spLocks noChangeAspect="1"/>
          </p:cNvSpPr>
          <p:nvPr/>
        </p:nvSpPr>
        <p:spPr>
          <a:xfrm>
            <a:off x="3048000" y="4343400"/>
            <a:ext cx="365760" cy="36576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a:spLocks noChangeAspect="1"/>
          </p:cNvSpPr>
          <p:nvPr/>
        </p:nvSpPr>
        <p:spPr>
          <a:xfrm>
            <a:off x="3589020" y="4282440"/>
            <a:ext cx="365760" cy="36576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a:spLocks noChangeAspect="1"/>
          </p:cNvSpPr>
          <p:nvPr/>
        </p:nvSpPr>
        <p:spPr>
          <a:xfrm flipH="1">
            <a:off x="3139440" y="4892040"/>
            <a:ext cx="365760" cy="36576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a:spLocks noChangeAspect="1"/>
          </p:cNvSpPr>
          <p:nvPr/>
        </p:nvSpPr>
        <p:spPr>
          <a:xfrm>
            <a:off x="2895600" y="3276600"/>
            <a:ext cx="365760" cy="36576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a:spLocks noChangeAspect="1"/>
          </p:cNvSpPr>
          <p:nvPr/>
        </p:nvSpPr>
        <p:spPr>
          <a:xfrm>
            <a:off x="3272222" y="5367303"/>
            <a:ext cx="365760" cy="36576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a:spLocks noChangeAspect="1"/>
          </p:cNvSpPr>
          <p:nvPr/>
        </p:nvSpPr>
        <p:spPr>
          <a:xfrm>
            <a:off x="4102136" y="4263191"/>
            <a:ext cx="365760" cy="36576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a:spLocks noChangeAspect="1"/>
          </p:cNvSpPr>
          <p:nvPr/>
        </p:nvSpPr>
        <p:spPr>
          <a:xfrm>
            <a:off x="1836420" y="4495800"/>
            <a:ext cx="365760" cy="36576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p:cNvSpPr>
            <a:spLocks noChangeAspect="1"/>
          </p:cNvSpPr>
          <p:nvPr/>
        </p:nvSpPr>
        <p:spPr>
          <a:xfrm>
            <a:off x="2511414" y="4389120"/>
            <a:ext cx="365760" cy="36576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p:cNvSpPr txBox="1"/>
          <p:nvPr/>
        </p:nvSpPr>
        <p:spPr>
          <a:xfrm>
            <a:off x="2507051" y="4419600"/>
            <a:ext cx="424027" cy="369332"/>
          </a:xfrm>
          <a:prstGeom prst="rect">
            <a:avLst/>
          </a:prstGeom>
          <a:noFill/>
        </p:spPr>
        <p:txBody>
          <a:bodyPr wrap="none" rtlCol="0">
            <a:spAutoFit/>
          </a:bodyPr>
          <a:lstStyle/>
          <a:p>
            <a:pPr algn="ctr"/>
            <a:r>
              <a:rPr lang="en-US" dirty="0" smtClean="0">
                <a:solidFill>
                  <a:schemeClr val="bg1"/>
                </a:solidFill>
              </a:rPr>
              <a:t>11</a:t>
            </a:r>
          </a:p>
        </p:txBody>
      </p:sp>
      <p:sp>
        <p:nvSpPr>
          <p:cNvPr id="29" name="TextBox 28"/>
          <p:cNvSpPr txBox="1"/>
          <p:nvPr/>
        </p:nvSpPr>
        <p:spPr>
          <a:xfrm>
            <a:off x="1844853" y="4495800"/>
            <a:ext cx="441147" cy="369332"/>
          </a:xfrm>
          <a:prstGeom prst="rect">
            <a:avLst/>
          </a:prstGeom>
          <a:noFill/>
        </p:spPr>
        <p:txBody>
          <a:bodyPr wrap="none" rtlCol="0">
            <a:spAutoFit/>
          </a:bodyPr>
          <a:lstStyle/>
          <a:p>
            <a:pPr algn="ctr"/>
            <a:r>
              <a:rPr lang="en-US" dirty="0" smtClean="0">
                <a:solidFill>
                  <a:schemeClr val="bg1"/>
                </a:solidFill>
              </a:rPr>
              <a:t>12</a:t>
            </a:r>
          </a:p>
        </p:txBody>
      </p:sp>
      <p:sp>
        <p:nvSpPr>
          <p:cNvPr id="30" name="TextBox 29"/>
          <p:cNvSpPr txBox="1"/>
          <p:nvPr/>
        </p:nvSpPr>
        <p:spPr>
          <a:xfrm>
            <a:off x="3535680" y="4259619"/>
            <a:ext cx="441147" cy="369332"/>
          </a:xfrm>
          <a:prstGeom prst="rect">
            <a:avLst/>
          </a:prstGeom>
          <a:noFill/>
        </p:spPr>
        <p:txBody>
          <a:bodyPr wrap="none" rtlCol="0">
            <a:spAutoFit/>
          </a:bodyPr>
          <a:lstStyle/>
          <a:p>
            <a:pPr algn="ctr"/>
            <a:r>
              <a:rPr lang="en-US" dirty="0" smtClean="0">
                <a:solidFill>
                  <a:schemeClr val="bg1"/>
                </a:solidFill>
              </a:rPr>
              <a:t>13</a:t>
            </a:r>
          </a:p>
        </p:txBody>
      </p:sp>
      <p:sp>
        <p:nvSpPr>
          <p:cNvPr id="31" name="TextBox 30"/>
          <p:cNvSpPr txBox="1"/>
          <p:nvPr/>
        </p:nvSpPr>
        <p:spPr>
          <a:xfrm>
            <a:off x="3229225" y="5351067"/>
            <a:ext cx="441147" cy="369332"/>
          </a:xfrm>
          <a:prstGeom prst="rect">
            <a:avLst/>
          </a:prstGeom>
          <a:noFill/>
        </p:spPr>
        <p:txBody>
          <a:bodyPr wrap="none" rtlCol="0">
            <a:spAutoFit/>
          </a:bodyPr>
          <a:lstStyle/>
          <a:p>
            <a:pPr algn="ctr"/>
            <a:r>
              <a:rPr lang="en-US" dirty="0" smtClean="0">
                <a:solidFill>
                  <a:schemeClr val="bg1"/>
                </a:solidFill>
              </a:rPr>
              <a:t>15</a:t>
            </a:r>
          </a:p>
        </p:txBody>
      </p:sp>
      <p:sp>
        <p:nvSpPr>
          <p:cNvPr id="32" name="TextBox 31"/>
          <p:cNvSpPr txBox="1"/>
          <p:nvPr/>
        </p:nvSpPr>
        <p:spPr>
          <a:xfrm>
            <a:off x="4064442" y="4276198"/>
            <a:ext cx="441147" cy="369332"/>
          </a:xfrm>
          <a:prstGeom prst="rect">
            <a:avLst/>
          </a:prstGeom>
          <a:noFill/>
        </p:spPr>
        <p:txBody>
          <a:bodyPr wrap="none" rtlCol="0">
            <a:spAutoFit/>
          </a:bodyPr>
          <a:lstStyle/>
          <a:p>
            <a:pPr algn="ctr"/>
            <a:r>
              <a:rPr lang="en-US" dirty="0" smtClean="0">
                <a:solidFill>
                  <a:schemeClr val="bg1"/>
                </a:solidFill>
              </a:rPr>
              <a:t>14</a:t>
            </a:r>
          </a:p>
        </p:txBody>
      </p:sp>
      <p:sp>
        <p:nvSpPr>
          <p:cNvPr id="33" name="TextBox 32"/>
          <p:cNvSpPr txBox="1"/>
          <p:nvPr/>
        </p:nvSpPr>
        <p:spPr>
          <a:xfrm>
            <a:off x="2835453" y="3276600"/>
            <a:ext cx="441147" cy="369332"/>
          </a:xfrm>
          <a:prstGeom prst="rect">
            <a:avLst/>
          </a:prstGeom>
          <a:noFill/>
        </p:spPr>
        <p:txBody>
          <a:bodyPr wrap="none" rtlCol="0">
            <a:spAutoFit/>
          </a:bodyPr>
          <a:lstStyle/>
          <a:p>
            <a:pPr algn="ctr"/>
            <a:r>
              <a:rPr lang="en-US" dirty="0" smtClean="0">
                <a:solidFill>
                  <a:schemeClr val="bg1"/>
                </a:solidFill>
              </a:rPr>
              <a:t>18</a:t>
            </a:r>
          </a:p>
        </p:txBody>
      </p:sp>
      <p:sp>
        <p:nvSpPr>
          <p:cNvPr id="34" name="TextBox 33"/>
          <p:cNvSpPr txBox="1"/>
          <p:nvPr/>
        </p:nvSpPr>
        <p:spPr>
          <a:xfrm>
            <a:off x="2949346" y="3825240"/>
            <a:ext cx="441147" cy="369332"/>
          </a:xfrm>
          <a:prstGeom prst="rect">
            <a:avLst/>
          </a:prstGeom>
          <a:noFill/>
        </p:spPr>
        <p:txBody>
          <a:bodyPr wrap="none" rtlCol="0">
            <a:spAutoFit/>
          </a:bodyPr>
          <a:lstStyle/>
          <a:p>
            <a:pPr algn="ctr"/>
            <a:r>
              <a:rPr lang="en-US" dirty="0" smtClean="0">
                <a:solidFill>
                  <a:schemeClr val="bg1"/>
                </a:solidFill>
              </a:rPr>
              <a:t>17</a:t>
            </a:r>
          </a:p>
        </p:txBody>
      </p:sp>
      <p:sp>
        <p:nvSpPr>
          <p:cNvPr id="35" name="TextBox 34"/>
          <p:cNvSpPr txBox="1"/>
          <p:nvPr/>
        </p:nvSpPr>
        <p:spPr>
          <a:xfrm>
            <a:off x="3101831" y="4892040"/>
            <a:ext cx="441147" cy="369332"/>
          </a:xfrm>
          <a:prstGeom prst="rect">
            <a:avLst/>
          </a:prstGeom>
          <a:noFill/>
        </p:spPr>
        <p:txBody>
          <a:bodyPr wrap="none" rtlCol="0">
            <a:spAutoFit/>
          </a:bodyPr>
          <a:lstStyle/>
          <a:p>
            <a:pPr algn="ctr"/>
            <a:r>
              <a:rPr lang="en-US" dirty="0" smtClean="0">
                <a:solidFill>
                  <a:schemeClr val="bg1"/>
                </a:solidFill>
              </a:rPr>
              <a:t>16</a:t>
            </a:r>
          </a:p>
        </p:txBody>
      </p:sp>
      <p:sp>
        <p:nvSpPr>
          <p:cNvPr id="37" name="Oval 36"/>
          <p:cNvSpPr>
            <a:spLocks noChangeAspect="1"/>
          </p:cNvSpPr>
          <p:nvPr/>
        </p:nvSpPr>
        <p:spPr>
          <a:xfrm>
            <a:off x="2987040" y="3825240"/>
            <a:ext cx="365760" cy="36576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86689409"/>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1"/>
          <p:cNvSpPr>
            <a:spLocks noGrp="1"/>
          </p:cNvSpPr>
          <p:nvPr>
            <p:ph type="title" idx="4294967295"/>
          </p:nvPr>
        </p:nvSpPr>
        <p:spPr>
          <a:xfrm>
            <a:off x="0" y="-182562"/>
            <a:ext cx="9113520" cy="1173162"/>
          </a:xfrm>
        </p:spPr>
        <p:txBody>
          <a:bodyPr/>
          <a:lstStyle/>
          <a:p>
            <a:r>
              <a:rPr lang="en-US" sz="3200" dirty="0" smtClean="0"/>
              <a:t>Eddy 3, First Occupation: East-West Transect</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69153"/>
            <a:ext cx="4389120" cy="5588847"/>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4400" y="1269153"/>
            <a:ext cx="4389120" cy="5588847"/>
          </a:xfrm>
          <a:prstGeom prst="rect">
            <a:avLst/>
          </a:prstGeom>
        </p:spPr>
      </p:pic>
      <p:sp>
        <p:nvSpPr>
          <p:cNvPr id="4" name="TextBox 3"/>
          <p:cNvSpPr txBox="1"/>
          <p:nvPr/>
        </p:nvSpPr>
        <p:spPr>
          <a:xfrm>
            <a:off x="1623869" y="914400"/>
            <a:ext cx="966931" cy="369332"/>
          </a:xfrm>
          <a:prstGeom prst="rect">
            <a:avLst/>
          </a:prstGeom>
          <a:noFill/>
        </p:spPr>
        <p:txBody>
          <a:bodyPr wrap="none" rtlCol="0">
            <a:spAutoFit/>
          </a:bodyPr>
          <a:lstStyle/>
          <a:p>
            <a:r>
              <a:rPr lang="en-US" dirty="0" smtClean="0"/>
              <a:t>0-150m</a:t>
            </a:r>
            <a:endParaRPr lang="en-US" dirty="0"/>
          </a:p>
        </p:txBody>
      </p:sp>
      <p:sp>
        <p:nvSpPr>
          <p:cNvPr id="6" name="TextBox 5"/>
          <p:cNvSpPr txBox="1"/>
          <p:nvPr/>
        </p:nvSpPr>
        <p:spPr>
          <a:xfrm>
            <a:off x="6500669" y="914400"/>
            <a:ext cx="966931" cy="369332"/>
          </a:xfrm>
          <a:prstGeom prst="rect">
            <a:avLst/>
          </a:prstGeom>
          <a:noFill/>
        </p:spPr>
        <p:txBody>
          <a:bodyPr wrap="none" rtlCol="0">
            <a:spAutoFit/>
          </a:bodyPr>
          <a:lstStyle/>
          <a:p>
            <a:r>
              <a:rPr lang="en-US" dirty="0" smtClean="0"/>
              <a:t>0-700m</a:t>
            </a:r>
            <a:endParaRPr lang="en-US" dirty="0"/>
          </a:p>
        </p:txBody>
      </p:sp>
    </p:spTree>
    <p:extLst>
      <p:ext uri="{BB962C8B-B14F-4D97-AF65-F5344CB8AC3E}">
        <p14:creationId xmlns:p14="http://schemas.microsoft.com/office/powerpoint/2010/main" val="2270155519"/>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1"/>
          <p:cNvSpPr>
            <a:spLocks noGrp="1"/>
          </p:cNvSpPr>
          <p:nvPr>
            <p:ph type="title" idx="4294967295"/>
          </p:nvPr>
        </p:nvSpPr>
        <p:spPr>
          <a:xfrm>
            <a:off x="0" y="-182562"/>
            <a:ext cx="9113520" cy="1173162"/>
          </a:xfrm>
        </p:spPr>
        <p:txBody>
          <a:bodyPr/>
          <a:lstStyle/>
          <a:p>
            <a:r>
              <a:rPr lang="en-US" sz="3200" dirty="0" smtClean="0"/>
              <a:t>Eddy 3, First Occupation: East-West Transect</a:t>
            </a:r>
          </a:p>
        </p:txBody>
      </p:sp>
      <p:sp>
        <p:nvSpPr>
          <p:cNvPr id="4" name="TextBox 3"/>
          <p:cNvSpPr txBox="1"/>
          <p:nvPr/>
        </p:nvSpPr>
        <p:spPr>
          <a:xfrm>
            <a:off x="1623869" y="914400"/>
            <a:ext cx="966931" cy="369332"/>
          </a:xfrm>
          <a:prstGeom prst="rect">
            <a:avLst/>
          </a:prstGeom>
          <a:noFill/>
        </p:spPr>
        <p:txBody>
          <a:bodyPr wrap="none" rtlCol="0">
            <a:spAutoFit/>
          </a:bodyPr>
          <a:lstStyle/>
          <a:p>
            <a:r>
              <a:rPr lang="en-US" dirty="0" smtClean="0"/>
              <a:t>0-150m</a:t>
            </a:r>
            <a:endParaRPr lang="en-US" dirty="0"/>
          </a:p>
        </p:txBody>
      </p:sp>
      <p:sp>
        <p:nvSpPr>
          <p:cNvPr id="6" name="TextBox 5"/>
          <p:cNvSpPr txBox="1"/>
          <p:nvPr/>
        </p:nvSpPr>
        <p:spPr>
          <a:xfrm>
            <a:off x="6500669" y="914400"/>
            <a:ext cx="966931" cy="369332"/>
          </a:xfrm>
          <a:prstGeom prst="rect">
            <a:avLst/>
          </a:prstGeom>
          <a:noFill/>
        </p:spPr>
        <p:txBody>
          <a:bodyPr wrap="none" rtlCol="0">
            <a:spAutoFit/>
          </a:bodyPr>
          <a:lstStyle/>
          <a:p>
            <a:r>
              <a:rPr lang="en-US" dirty="0" smtClean="0"/>
              <a:t>0-700m</a:t>
            </a:r>
            <a:endParaRPr lang="en-US"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69154"/>
            <a:ext cx="4389120" cy="5588846"/>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54880" y="1269154"/>
            <a:ext cx="4389120" cy="5588846"/>
          </a:xfrm>
          <a:prstGeom prst="rect">
            <a:avLst/>
          </a:prstGeom>
        </p:spPr>
      </p:pic>
    </p:spTree>
    <p:extLst>
      <p:ext uri="{BB962C8B-B14F-4D97-AF65-F5344CB8AC3E}">
        <p14:creationId xmlns:p14="http://schemas.microsoft.com/office/powerpoint/2010/main" val="2229618940"/>
      </p:ext>
    </p:ext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1"/>
          <p:cNvSpPr>
            <a:spLocks noGrp="1"/>
          </p:cNvSpPr>
          <p:nvPr>
            <p:ph type="title" idx="4294967295"/>
          </p:nvPr>
        </p:nvSpPr>
        <p:spPr>
          <a:xfrm>
            <a:off x="0" y="-182562"/>
            <a:ext cx="9113520" cy="1173162"/>
          </a:xfrm>
        </p:spPr>
        <p:txBody>
          <a:bodyPr/>
          <a:lstStyle/>
          <a:p>
            <a:r>
              <a:rPr lang="en-US" sz="3200" dirty="0" smtClean="0"/>
              <a:t>Eddy 3, First Occupation: North-South Transect</a:t>
            </a:r>
          </a:p>
        </p:txBody>
      </p:sp>
      <p:sp>
        <p:nvSpPr>
          <p:cNvPr id="4" name="TextBox 3"/>
          <p:cNvSpPr txBox="1"/>
          <p:nvPr/>
        </p:nvSpPr>
        <p:spPr>
          <a:xfrm>
            <a:off x="1623869" y="914400"/>
            <a:ext cx="966931" cy="369332"/>
          </a:xfrm>
          <a:prstGeom prst="rect">
            <a:avLst/>
          </a:prstGeom>
          <a:noFill/>
        </p:spPr>
        <p:txBody>
          <a:bodyPr wrap="none" rtlCol="0">
            <a:spAutoFit/>
          </a:bodyPr>
          <a:lstStyle/>
          <a:p>
            <a:r>
              <a:rPr lang="en-US" dirty="0" smtClean="0"/>
              <a:t>0-150m</a:t>
            </a:r>
            <a:endParaRPr lang="en-US" dirty="0"/>
          </a:p>
        </p:txBody>
      </p:sp>
      <p:sp>
        <p:nvSpPr>
          <p:cNvPr id="6" name="TextBox 5"/>
          <p:cNvSpPr txBox="1"/>
          <p:nvPr/>
        </p:nvSpPr>
        <p:spPr>
          <a:xfrm>
            <a:off x="6500669" y="914400"/>
            <a:ext cx="966931" cy="369332"/>
          </a:xfrm>
          <a:prstGeom prst="rect">
            <a:avLst/>
          </a:prstGeom>
          <a:noFill/>
        </p:spPr>
        <p:txBody>
          <a:bodyPr wrap="none" rtlCol="0">
            <a:spAutoFit/>
          </a:bodyPr>
          <a:lstStyle/>
          <a:p>
            <a:r>
              <a:rPr lang="en-US" dirty="0" smtClean="0"/>
              <a:t>0-700m</a:t>
            </a: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69151"/>
            <a:ext cx="4389120" cy="5588849"/>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54880" y="1269151"/>
            <a:ext cx="4389120" cy="5588849"/>
          </a:xfrm>
          <a:prstGeom prst="rect">
            <a:avLst/>
          </a:prstGeom>
        </p:spPr>
      </p:pic>
    </p:spTree>
    <p:extLst>
      <p:ext uri="{BB962C8B-B14F-4D97-AF65-F5344CB8AC3E}">
        <p14:creationId xmlns:p14="http://schemas.microsoft.com/office/powerpoint/2010/main" val="625927009"/>
      </p:ext>
    </p:extLst>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1"/>
          <p:cNvSpPr>
            <a:spLocks noGrp="1"/>
          </p:cNvSpPr>
          <p:nvPr>
            <p:ph type="title" idx="4294967295"/>
          </p:nvPr>
        </p:nvSpPr>
        <p:spPr>
          <a:xfrm>
            <a:off x="0" y="-182562"/>
            <a:ext cx="9113520" cy="1173162"/>
          </a:xfrm>
        </p:spPr>
        <p:txBody>
          <a:bodyPr/>
          <a:lstStyle/>
          <a:p>
            <a:r>
              <a:rPr lang="en-US" sz="3200" dirty="0" smtClean="0"/>
              <a:t>Eddy 3, First Occupation: North-South Transect</a:t>
            </a:r>
          </a:p>
        </p:txBody>
      </p:sp>
      <p:sp>
        <p:nvSpPr>
          <p:cNvPr id="4" name="TextBox 3"/>
          <p:cNvSpPr txBox="1"/>
          <p:nvPr/>
        </p:nvSpPr>
        <p:spPr>
          <a:xfrm>
            <a:off x="1623869" y="914400"/>
            <a:ext cx="966931" cy="369332"/>
          </a:xfrm>
          <a:prstGeom prst="rect">
            <a:avLst/>
          </a:prstGeom>
          <a:noFill/>
        </p:spPr>
        <p:txBody>
          <a:bodyPr wrap="none" rtlCol="0">
            <a:spAutoFit/>
          </a:bodyPr>
          <a:lstStyle/>
          <a:p>
            <a:r>
              <a:rPr lang="en-US" dirty="0" smtClean="0"/>
              <a:t>0-150m</a:t>
            </a:r>
            <a:endParaRPr lang="en-US" dirty="0"/>
          </a:p>
        </p:txBody>
      </p:sp>
      <p:sp>
        <p:nvSpPr>
          <p:cNvPr id="6" name="TextBox 5"/>
          <p:cNvSpPr txBox="1"/>
          <p:nvPr/>
        </p:nvSpPr>
        <p:spPr>
          <a:xfrm>
            <a:off x="6500669" y="914400"/>
            <a:ext cx="966931" cy="369332"/>
          </a:xfrm>
          <a:prstGeom prst="rect">
            <a:avLst/>
          </a:prstGeom>
          <a:noFill/>
        </p:spPr>
        <p:txBody>
          <a:bodyPr wrap="none" rtlCol="0">
            <a:spAutoFit/>
          </a:bodyPr>
          <a:lstStyle/>
          <a:p>
            <a:r>
              <a:rPr lang="en-US" dirty="0" smtClean="0"/>
              <a:t>0-700m</a:t>
            </a: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69154"/>
            <a:ext cx="4389120" cy="5588846"/>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54880" y="1269154"/>
            <a:ext cx="4389120" cy="5588846"/>
          </a:xfrm>
          <a:prstGeom prst="rect">
            <a:avLst/>
          </a:prstGeom>
        </p:spPr>
      </p:pic>
    </p:spTree>
    <p:extLst>
      <p:ext uri="{BB962C8B-B14F-4D97-AF65-F5344CB8AC3E}">
        <p14:creationId xmlns:p14="http://schemas.microsoft.com/office/powerpoint/2010/main" val="2823920681"/>
      </p:ext>
    </p:extLst>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1"/>
          <p:cNvSpPr>
            <a:spLocks noGrp="1"/>
          </p:cNvSpPr>
          <p:nvPr>
            <p:ph type="title" idx="4294967295"/>
          </p:nvPr>
        </p:nvSpPr>
        <p:spPr>
          <a:xfrm>
            <a:off x="0" y="-182562"/>
            <a:ext cx="9113520" cy="1173162"/>
          </a:xfrm>
        </p:spPr>
        <p:txBody>
          <a:bodyPr/>
          <a:lstStyle/>
          <a:p>
            <a:r>
              <a:rPr lang="en-US" sz="3200" dirty="0" smtClean="0"/>
              <a:t>Eddy 3, First Occupation: East-West Transect</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24400" y="1269153"/>
            <a:ext cx="4389120" cy="5588847"/>
          </a:xfrm>
          <a:prstGeom prst="rect">
            <a:avLst/>
          </a:prstGeom>
        </p:spPr>
      </p:pic>
      <p:sp>
        <p:nvSpPr>
          <p:cNvPr id="4" name="TextBox 3"/>
          <p:cNvSpPr txBox="1"/>
          <p:nvPr/>
        </p:nvSpPr>
        <p:spPr>
          <a:xfrm>
            <a:off x="1189514" y="2373868"/>
            <a:ext cx="2544286" cy="369332"/>
          </a:xfrm>
          <a:prstGeom prst="rect">
            <a:avLst/>
          </a:prstGeom>
          <a:noFill/>
        </p:spPr>
        <p:txBody>
          <a:bodyPr wrap="none" rtlCol="0">
            <a:spAutoFit/>
          </a:bodyPr>
          <a:lstStyle/>
          <a:p>
            <a:r>
              <a:rPr lang="en-US" dirty="0" err="1" smtClean="0"/>
              <a:t>Sedwick</a:t>
            </a:r>
            <a:r>
              <a:rPr lang="en-US" dirty="0" smtClean="0"/>
              <a:t> group Fe data</a:t>
            </a:r>
            <a:endParaRPr lang="en-US" dirty="0"/>
          </a:p>
        </p:txBody>
      </p:sp>
      <p:sp>
        <p:nvSpPr>
          <p:cNvPr id="6" name="TextBox 5"/>
          <p:cNvSpPr txBox="1"/>
          <p:nvPr/>
        </p:nvSpPr>
        <p:spPr>
          <a:xfrm>
            <a:off x="6500669" y="914400"/>
            <a:ext cx="966931" cy="369332"/>
          </a:xfrm>
          <a:prstGeom prst="rect">
            <a:avLst/>
          </a:prstGeom>
          <a:noFill/>
        </p:spPr>
        <p:txBody>
          <a:bodyPr wrap="none" rtlCol="0">
            <a:spAutoFit/>
          </a:bodyPr>
          <a:lstStyle/>
          <a:p>
            <a:r>
              <a:rPr lang="en-US" dirty="0" smtClean="0"/>
              <a:t>0-700m</a:t>
            </a:r>
            <a:endParaRPr lang="en-US" dirty="0"/>
          </a:p>
        </p:txBody>
      </p:sp>
      <p:pic>
        <p:nvPicPr>
          <p:cNvPr id="7" name="Picture 6" descr="PRISM St 10-12-14 section dFe.png"/>
          <p:cNvPicPr>
            <a:picLocks noChangeAspect="1"/>
          </p:cNvPicPr>
          <p:nvPr/>
        </p:nvPicPr>
        <p:blipFill rotWithShape="1">
          <a:blip r:embed="rId3"/>
          <a:srcRect l="18474" r="42082"/>
          <a:stretch/>
        </p:blipFill>
        <p:spPr>
          <a:xfrm>
            <a:off x="609600" y="2714625"/>
            <a:ext cx="3606714" cy="2771775"/>
          </a:xfrm>
          <a:prstGeom prst="rect">
            <a:avLst/>
          </a:prstGeom>
        </p:spPr>
      </p:pic>
    </p:spTree>
    <p:extLst>
      <p:ext uri="{BB962C8B-B14F-4D97-AF65-F5344CB8AC3E}">
        <p14:creationId xmlns:p14="http://schemas.microsoft.com/office/powerpoint/2010/main" val="3439770207"/>
      </p:ext>
    </p:extLst>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descr="EDDY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457950"/>
          </a:xfrm>
          <a:prstGeom prst="rect">
            <a:avLst/>
          </a:prstGeom>
          <a:noFill/>
          <a:extLst>
            <a:ext uri="{909E8E84-426E-40DD-AFC4-6F175D3DCCD1}">
              <a14:hiddenFill xmlns:a14="http://schemas.microsoft.com/office/drawing/2010/main">
                <a:solidFill>
                  <a:srgbClr val="FFFFFF"/>
                </a:solidFill>
              </a14:hiddenFill>
            </a:ext>
          </a:extLst>
        </p:spPr>
      </p:pic>
      <p:sp>
        <p:nvSpPr>
          <p:cNvPr id="3076" name="Text Box 4"/>
          <p:cNvSpPr txBox="1">
            <a:spLocks noChangeArrowheads="1"/>
          </p:cNvSpPr>
          <p:nvPr/>
        </p:nvSpPr>
        <p:spPr bwMode="auto">
          <a:xfrm>
            <a:off x="3348038" y="6308725"/>
            <a:ext cx="22796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t>EDDY 3 – First Pass</a:t>
            </a:r>
          </a:p>
        </p:txBody>
      </p:sp>
      <p:sp>
        <p:nvSpPr>
          <p:cNvPr id="3077" name="Text Box 5"/>
          <p:cNvSpPr txBox="1">
            <a:spLocks noChangeArrowheads="1"/>
          </p:cNvSpPr>
          <p:nvPr/>
        </p:nvSpPr>
        <p:spPr bwMode="auto">
          <a:xfrm>
            <a:off x="8151813" y="1360488"/>
            <a:ext cx="5143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t>Fm</a:t>
            </a:r>
          </a:p>
        </p:txBody>
      </p:sp>
      <p:sp>
        <p:nvSpPr>
          <p:cNvPr id="3078" name="Text Box 6"/>
          <p:cNvSpPr txBox="1">
            <a:spLocks noChangeArrowheads="1"/>
          </p:cNvSpPr>
          <p:nvPr/>
        </p:nvSpPr>
        <p:spPr bwMode="auto">
          <a:xfrm>
            <a:off x="8080375" y="3952875"/>
            <a:ext cx="8318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t>Fv/Fm</a:t>
            </a:r>
          </a:p>
        </p:txBody>
      </p:sp>
    </p:spTree>
    <p:extLst>
      <p:ext uri="{BB962C8B-B14F-4D97-AF65-F5344CB8AC3E}">
        <p14:creationId xmlns:p14="http://schemas.microsoft.com/office/powerpoint/2010/main" val="1576721530"/>
      </p:ext>
    </p:extLst>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1"/>
          <p:cNvSpPr>
            <a:spLocks noGrp="1"/>
          </p:cNvSpPr>
          <p:nvPr>
            <p:ph type="title" idx="4294967295"/>
          </p:nvPr>
        </p:nvSpPr>
        <p:spPr>
          <a:xfrm>
            <a:off x="0" y="-304800"/>
            <a:ext cx="9113520" cy="1173162"/>
          </a:xfrm>
        </p:spPr>
        <p:txBody>
          <a:bodyPr/>
          <a:lstStyle/>
          <a:p>
            <a:r>
              <a:rPr lang="en-US" sz="3200" dirty="0" smtClean="0"/>
              <a:t>CTD </a:t>
            </a:r>
            <a:r>
              <a:rPr lang="en-US" sz="3200" dirty="0" err="1" smtClean="0"/>
              <a:t>Fluorometer</a:t>
            </a:r>
            <a:r>
              <a:rPr lang="en-US" sz="3200" dirty="0" smtClean="0"/>
              <a:t> vs. </a:t>
            </a:r>
            <a:r>
              <a:rPr lang="en-US" sz="3200" dirty="0"/>
              <a:t>E</a:t>
            </a:r>
            <a:r>
              <a:rPr lang="en-US" sz="3200" dirty="0" smtClean="0"/>
              <a:t>xtracted Pigments</a:t>
            </a: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52817" t="4713" r="-1" b="64868"/>
          <a:stretch/>
        </p:blipFill>
        <p:spPr>
          <a:xfrm>
            <a:off x="1146218" y="851077"/>
            <a:ext cx="3882981" cy="3187523"/>
          </a:xfrm>
          <a:prstGeom prst="rect">
            <a:avLst/>
          </a:prstGeom>
        </p:spPr>
      </p:pic>
      <p:sp>
        <p:nvSpPr>
          <p:cNvPr id="4" name="TextBox 3"/>
          <p:cNvSpPr txBox="1"/>
          <p:nvPr/>
        </p:nvSpPr>
        <p:spPr>
          <a:xfrm>
            <a:off x="1245845" y="849868"/>
            <a:ext cx="659155" cy="369332"/>
          </a:xfrm>
          <a:prstGeom prst="rect">
            <a:avLst/>
          </a:prstGeom>
          <a:noFill/>
        </p:spPr>
        <p:txBody>
          <a:bodyPr wrap="none" rtlCol="0">
            <a:spAutoFit/>
          </a:bodyPr>
          <a:lstStyle/>
          <a:p>
            <a:r>
              <a:rPr lang="en-US" dirty="0" smtClean="0"/>
              <a:t>CTD</a:t>
            </a:r>
            <a:endParaRPr lang="en-US" dirty="0"/>
          </a:p>
        </p:txBody>
      </p:sp>
      <p:sp>
        <p:nvSpPr>
          <p:cNvPr id="6" name="TextBox 5"/>
          <p:cNvSpPr txBox="1"/>
          <p:nvPr/>
        </p:nvSpPr>
        <p:spPr>
          <a:xfrm>
            <a:off x="5791200" y="685800"/>
            <a:ext cx="2569934" cy="369332"/>
          </a:xfrm>
          <a:prstGeom prst="rect">
            <a:avLst/>
          </a:prstGeom>
          <a:noFill/>
        </p:spPr>
        <p:txBody>
          <a:bodyPr wrap="none" rtlCol="0">
            <a:spAutoFit/>
          </a:bodyPr>
          <a:lstStyle/>
          <a:p>
            <a:r>
              <a:rPr lang="en-US" dirty="0" smtClean="0"/>
              <a:t>Smith lab extracted </a:t>
            </a:r>
            <a:r>
              <a:rPr lang="en-US" dirty="0" err="1" smtClean="0"/>
              <a:t>Ch</a:t>
            </a:r>
            <a:r>
              <a:rPr lang="en-US" dirty="0" err="1"/>
              <a:t>l</a:t>
            </a:r>
            <a:endParaRPr lang="en-US" dirty="0"/>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29200" y="1066800"/>
            <a:ext cx="4114800" cy="2960915"/>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29200" y="3897086"/>
            <a:ext cx="4114800" cy="2960914"/>
          </a:xfrm>
          <a:prstGeom prst="rect">
            <a:avLst/>
          </a:prstGeom>
        </p:spPr>
      </p:pic>
      <p:pic>
        <p:nvPicPr>
          <p:cNvPr id="10" name="Picture 9"/>
          <p:cNvPicPr>
            <a:picLocks noChangeAspect="1"/>
          </p:cNvPicPr>
          <p:nvPr/>
        </p:nvPicPr>
        <p:blipFill rotWithShape="1">
          <a:blip r:embed="rId6">
            <a:extLst>
              <a:ext uri="{28A0092B-C50C-407E-A947-70E740481C1C}">
                <a14:useLocalDpi xmlns:a14="http://schemas.microsoft.com/office/drawing/2010/main" val="0"/>
              </a:ext>
            </a:extLst>
          </a:blip>
          <a:srcRect l="53110" t="7248" b="65099"/>
          <a:stretch/>
        </p:blipFill>
        <p:spPr>
          <a:xfrm>
            <a:off x="990600" y="3733800"/>
            <a:ext cx="4114800" cy="3089961"/>
          </a:xfrm>
          <a:prstGeom prst="rect">
            <a:avLst/>
          </a:prstGeom>
        </p:spPr>
      </p:pic>
      <p:sp>
        <p:nvSpPr>
          <p:cNvPr id="8" name="TextBox 7"/>
          <p:cNvSpPr txBox="1"/>
          <p:nvPr/>
        </p:nvSpPr>
        <p:spPr>
          <a:xfrm>
            <a:off x="609600" y="1295400"/>
            <a:ext cx="774571" cy="2585323"/>
          </a:xfrm>
          <a:prstGeom prst="rect">
            <a:avLst/>
          </a:prstGeom>
          <a:noFill/>
        </p:spPr>
        <p:txBody>
          <a:bodyPr wrap="none" rtlCol="0">
            <a:spAutoFit/>
          </a:bodyPr>
          <a:lstStyle/>
          <a:p>
            <a:r>
              <a:rPr lang="en-US" dirty="0" smtClean="0"/>
              <a:t>    </a:t>
            </a:r>
            <a:r>
              <a:rPr lang="en-US" dirty="0" err="1" smtClean="0"/>
              <a:t>Sfc</a:t>
            </a:r>
            <a:endParaRPr lang="en-US" dirty="0" smtClean="0"/>
          </a:p>
          <a:p>
            <a:endParaRPr lang="en-US" dirty="0"/>
          </a:p>
          <a:p>
            <a:endParaRPr lang="en-US" dirty="0" smtClean="0"/>
          </a:p>
          <a:p>
            <a:endParaRPr lang="en-US" dirty="0" smtClean="0"/>
          </a:p>
          <a:p>
            <a:endParaRPr lang="en-US" dirty="0"/>
          </a:p>
          <a:p>
            <a:endParaRPr lang="en-US" dirty="0" smtClean="0"/>
          </a:p>
          <a:p>
            <a:endParaRPr lang="en-US" dirty="0"/>
          </a:p>
          <a:p>
            <a:endParaRPr lang="en-US" dirty="0" smtClean="0"/>
          </a:p>
          <a:p>
            <a:r>
              <a:rPr lang="en-US" dirty="0" smtClean="0"/>
              <a:t>150m</a:t>
            </a:r>
            <a:endParaRPr lang="en-US" dirty="0"/>
          </a:p>
        </p:txBody>
      </p:sp>
      <p:sp>
        <p:nvSpPr>
          <p:cNvPr id="11" name="TextBox 10"/>
          <p:cNvSpPr txBox="1"/>
          <p:nvPr/>
        </p:nvSpPr>
        <p:spPr>
          <a:xfrm>
            <a:off x="0" y="2057400"/>
            <a:ext cx="723275" cy="646331"/>
          </a:xfrm>
          <a:prstGeom prst="rect">
            <a:avLst/>
          </a:prstGeom>
          <a:noFill/>
        </p:spPr>
        <p:txBody>
          <a:bodyPr wrap="none" rtlCol="0">
            <a:spAutoFit/>
          </a:bodyPr>
          <a:lstStyle/>
          <a:p>
            <a:r>
              <a:rPr lang="en-US" dirty="0" smtClean="0"/>
              <a:t>East-</a:t>
            </a:r>
          </a:p>
          <a:p>
            <a:r>
              <a:rPr lang="en-US" dirty="0" smtClean="0"/>
              <a:t>West</a:t>
            </a:r>
            <a:endParaRPr lang="en-US" dirty="0"/>
          </a:p>
        </p:txBody>
      </p:sp>
      <p:sp>
        <p:nvSpPr>
          <p:cNvPr id="13" name="TextBox 12"/>
          <p:cNvSpPr txBox="1"/>
          <p:nvPr/>
        </p:nvSpPr>
        <p:spPr>
          <a:xfrm>
            <a:off x="381000" y="3891677"/>
            <a:ext cx="774571" cy="2862322"/>
          </a:xfrm>
          <a:prstGeom prst="rect">
            <a:avLst/>
          </a:prstGeom>
          <a:noFill/>
        </p:spPr>
        <p:txBody>
          <a:bodyPr wrap="none" rtlCol="0">
            <a:spAutoFit/>
          </a:bodyPr>
          <a:lstStyle/>
          <a:p>
            <a:r>
              <a:rPr lang="en-US" dirty="0" smtClean="0"/>
              <a:t>    </a:t>
            </a:r>
            <a:r>
              <a:rPr lang="en-US" dirty="0" err="1" smtClean="0"/>
              <a:t>Sfc</a:t>
            </a:r>
            <a:endParaRPr lang="en-US" dirty="0" smtClean="0"/>
          </a:p>
          <a:p>
            <a:endParaRPr lang="en-US" dirty="0"/>
          </a:p>
          <a:p>
            <a:endParaRPr lang="en-US" dirty="0" smtClean="0"/>
          </a:p>
          <a:p>
            <a:endParaRPr lang="en-US" dirty="0" smtClean="0"/>
          </a:p>
          <a:p>
            <a:endParaRPr lang="en-US" dirty="0"/>
          </a:p>
          <a:p>
            <a:endParaRPr lang="en-US" dirty="0" smtClean="0"/>
          </a:p>
          <a:p>
            <a:endParaRPr lang="en-US" dirty="0"/>
          </a:p>
          <a:p>
            <a:endParaRPr lang="en-US" dirty="0" smtClean="0"/>
          </a:p>
          <a:p>
            <a:endParaRPr lang="en-US" dirty="0" smtClean="0"/>
          </a:p>
          <a:p>
            <a:r>
              <a:rPr lang="en-US" dirty="0" smtClean="0"/>
              <a:t>150m</a:t>
            </a:r>
            <a:endParaRPr lang="en-US" dirty="0"/>
          </a:p>
        </p:txBody>
      </p:sp>
      <p:sp>
        <p:nvSpPr>
          <p:cNvPr id="14" name="TextBox 13"/>
          <p:cNvSpPr txBox="1"/>
          <p:nvPr/>
        </p:nvSpPr>
        <p:spPr>
          <a:xfrm>
            <a:off x="0" y="4916269"/>
            <a:ext cx="825867" cy="646331"/>
          </a:xfrm>
          <a:prstGeom prst="rect">
            <a:avLst/>
          </a:prstGeom>
          <a:noFill/>
        </p:spPr>
        <p:txBody>
          <a:bodyPr wrap="none" rtlCol="0">
            <a:spAutoFit/>
          </a:bodyPr>
          <a:lstStyle/>
          <a:p>
            <a:r>
              <a:rPr lang="en-US" dirty="0" smtClean="0"/>
              <a:t>North-</a:t>
            </a:r>
          </a:p>
          <a:p>
            <a:r>
              <a:rPr lang="en-US" dirty="0" smtClean="0"/>
              <a:t>South</a:t>
            </a:r>
            <a:endParaRPr lang="en-US" dirty="0"/>
          </a:p>
        </p:txBody>
      </p:sp>
    </p:spTree>
    <p:extLst>
      <p:ext uri="{BB962C8B-B14F-4D97-AF65-F5344CB8AC3E}">
        <p14:creationId xmlns:p14="http://schemas.microsoft.com/office/powerpoint/2010/main" val="2906134591"/>
      </p:ext>
    </p:extLst>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1"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1843" t="21411" r="61416" b="8366"/>
          <a:stretch/>
        </p:blipFill>
        <p:spPr bwMode="auto">
          <a:xfrm>
            <a:off x="4106732" y="1442434"/>
            <a:ext cx="5037268" cy="54155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50" name="Title 1"/>
          <p:cNvSpPr>
            <a:spLocks noGrp="1"/>
          </p:cNvSpPr>
          <p:nvPr>
            <p:ph type="title" idx="4294967295"/>
          </p:nvPr>
        </p:nvSpPr>
        <p:spPr>
          <a:xfrm>
            <a:off x="457200" y="-152400"/>
            <a:ext cx="8229600" cy="1143000"/>
          </a:xfrm>
        </p:spPr>
        <p:txBody>
          <a:bodyPr/>
          <a:lstStyle/>
          <a:p>
            <a:r>
              <a:rPr lang="en-US" dirty="0" smtClean="0"/>
              <a:t>MODIS 1/18/11</a:t>
            </a:r>
          </a:p>
        </p:txBody>
      </p:sp>
      <p:pic>
        <p:nvPicPr>
          <p:cNvPr id="276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535" t="14967" r="66028" b="8367"/>
          <a:stretch/>
        </p:blipFill>
        <p:spPr bwMode="auto">
          <a:xfrm>
            <a:off x="0" y="1442434"/>
            <a:ext cx="3931920" cy="53938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Oval 6"/>
          <p:cNvSpPr>
            <a:spLocks noChangeAspect="1"/>
          </p:cNvSpPr>
          <p:nvPr/>
        </p:nvSpPr>
        <p:spPr>
          <a:xfrm>
            <a:off x="304800" y="2438400"/>
            <a:ext cx="1745665" cy="1828800"/>
          </a:xfrm>
          <a:prstGeom prst="ellipse">
            <a:avLst/>
          </a:prstGeom>
          <a:no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2133337" y="2667000"/>
            <a:ext cx="1143263" cy="461665"/>
          </a:xfrm>
          <a:prstGeom prst="rect">
            <a:avLst/>
          </a:prstGeom>
          <a:noFill/>
        </p:spPr>
        <p:txBody>
          <a:bodyPr wrap="none" rtlCol="0">
            <a:spAutoFit/>
          </a:bodyPr>
          <a:lstStyle/>
          <a:p>
            <a:pPr algn="ctr"/>
            <a:r>
              <a:rPr lang="en-US" sz="2400" dirty="0" smtClean="0">
                <a:solidFill>
                  <a:schemeClr val="bg1"/>
                </a:solidFill>
              </a:rPr>
              <a:t>Eddy 3</a:t>
            </a:r>
          </a:p>
        </p:txBody>
      </p:sp>
      <p:sp>
        <p:nvSpPr>
          <p:cNvPr id="9" name="Oval 8"/>
          <p:cNvSpPr>
            <a:spLocks noChangeAspect="1"/>
          </p:cNvSpPr>
          <p:nvPr/>
        </p:nvSpPr>
        <p:spPr>
          <a:xfrm>
            <a:off x="4800600" y="2819400"/>
            <a:ext cx="1745665" cy="1828800"/>
          </a:xfrm>
          <a:prstGeom prst="ellipse">
            <a:avLst/>
          </a:prstGeom>
          <a:no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6400800" y="2667000"/>
            <a:ext cx="1143263" cy="461665"/>
          </a:xfrm>
          <a:prstGeom prst="rect">
            <a:avLst/>
          </a:prstGeom>
          <a:noFill/>
        </p:spPr>
        <p:txBody>
          <a:bodyPr wrap="none" rtlCol="0">
            <a:spAutoFit/>
          </a:bodyPr>
          <a:lstStyle/>
          <a:p>
            <a:pPr algn="ctr"/>
            <a:r>
              <a:rPr lang="en-US" sz="2400" dirty="0" smtClean="0">
                <a:solidFill>
                  <a:schemeClr val="bg1"/>
                </a:solidFill>
              </a:rPr>
              <a:t>Eddy 3</a:t>
            </a:r>
          </a:p>
        </p:txBody>
      </p:sp>
      <p:sp>
        <p:nvSpPr>
          <p:cNvPr id="2" name="TextBox 1"/>
          <p:cNvSpPr txBox="1"/>
          <p:nvPr/>
        </p:nvSpPr>
        <p:spPr>
          <a:xfrm>
            <a:off x="1676400" y="1000780"/>
            <a:ext cx="881973" cy="523220"/>
          </a:xfrm>
          <a:prstGeom prst="rect">
            <a:avLst/>
          </a:prstGeom>
          <a:noFill/>
        </p:spPr>
        <p:txBody>
          <a:bodyPr wrap="none" rtlCol="0">
            <a:spAutoFit/>
          </a:bodyPr>
          <a:lstStyle/>
          <a:p>
            <a:r>
              <a:rPr lang="en-US" sz="2800" dirty="0" smtClean="0"/>
              <a:t>SST</a:t>
            </a:r>
            <a:endParaRPr lang="en-US" sz="2800" dirty="0"/>
          </a:p>
        </p:txBody>
      </p:sp>
      <p:sp>
        <p:nvSpPr>
          <p:cNvPr id="12" name="TextBox 11"/>
          <p:cNvSpPr txBox="1"/>
          <p:nvPr/>
        </p:nvSpPr>
        <p:spPr>
          <a:xfrm>
            <a:off x="5562600" y="990600"/>
            <a:ext cx="1986441" cy="523220"/>
          </a:xfrm>
          <a:prstGeom prst="rect">
            <a:avLst/>
          </a:prstGeom>
          <a:noFill/>
        </p:spPr>
        <p:txBody>
          <a:bodyPr wrap="none" rtlCol="0">
            <a:spAutoFit/>
          </a:bodyPr>
          <a:lstStyle/>
          <a:p>
            <a:r>
              <a:rPr lang="en-US" sz="2800" dirty="0" smtClean="0"/>
              <a:t>Chlorophyll</a:t>
            </a:r>
            <a:endParaRPr lang="en-US" sz="2800" dirty="0"/>
          </a:p>
        </p:txBody>
      </p:sp>
    </p:spTree>
    <p:extLst>
      <p:ext uri="{BB962C8B-B14F-4D97-AF65-F5344CB8AC3E}">
        <p14:creationId xmlns:p14="http://schemas.microsoft.com/office/powerpoint/2010/main" val="2270155519"/>
      </p:ext>
    </p:extLst>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l="10000" r="4367"/>
          <a:stretch/>
        </p:blipFill>
        <p:spPr>
          <a:xfrm>
            <a:off x="380999" y="685800"/>
            <a:ext cx="3445357" cy="3017520"/>
          </a:xfrm>
          <a:prstGeom prst="rect">
            <a:avLst/>
          </a:prstGeom>
        </p:spPr>
      </p:pic>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l="10423" r="3944"/>
          <a:stretch/>
        </p:blipFill>
        <p:spPr>
          <a:xfrm>
            <a:off x="4784243" y="685800"/>
            <a:ext cx="3445357" cy="3017520"/>
          </a:xfrm>
          <a:prstGeom prst="rect">
            <a:avLst/>
          </a:prstGeom>
        </p:spPr>
      </p:pic>
      <p:pic>
        <p:nvPicPr>
          <p:cNvPr id="5" name="Picture 4"/>
          <p:cNvPicPr>
            <a:picLocks noChangeAspect="1"/>
          </p:cNvPicPr>
          <p:nvPr/>
        </p:nvPicPr>
        <p:blipFill rotWithShape="1">
          <a:blip r:embed="rId5" cstate="print">
            <a:extLst>
              <a:ext uri="{28A0092B-C50C-407E-A947-70E740481C1C}">
                <a14:useLocalDpi xmlns:a14="http://schemas.microsoft.com/office/drawing/2010/main" val="0"/>
              </a:ext>
            </a:extLst>
          </a:blip>
          <a:srcRect l="11127" r="4084"/>
          <a:stretch/>
        </p:blipFill>
        <p:spPr>
          <a:xfrm>
            <a:off x="4724400" y="3733800"/>
            <a:ext cx="3411355" cy="3017520"/>
          </a:xfrm>
          <a:prstGeom prst="rect">
            <a:avLst/>
          </a:prstGeom>
        </p:spPr>
      </p:pic>
      <p:pic>
        <p:nvPicPr>
          <p:cNvPr id="4" name="Picture 3"/>
          <p:cNvPicPr>
            <a:picLocks noChangeAspect="1"/>
          </p:cNvPicPr>
          <p:nvPr/>
        </p:nvPicPr>
        <p:blipFill rotWithShape="1">
          <a:blip r:embed="rId6" cstate="print">
            <a:extLst>
              <a:ext uri="{28A0092B-C50C-407E-A947-70E740481C1C}">
                <a14:useLocalDpi xmlns:a14="http://schemas.microsoft.com/office/drawing/2010/main" val="0"/>
              </a:ext>
            </a:extLst>
          </a:blip>
          <a:srcRect l="11127" r="4647"/>
          <a:stretch/>
        </p:blipFill>
        <p:spPr>
          <a:xfrm>
            <a:off x="381000" y="3764280"/>
            <a:ext cx="3388691" cy="3017520"/>
          </a:xfrm>
          <a:prstGeom prst="rect">
            <a:avLst/>
          </a:prstGeom>
        </p:spPr>
      </p:pic>
      <p:sp>
        <p:nvSpPr>
          <p:cNvPr id="2050" name="Title 1"/>
          <p:cNvSpPr>
            <a:spLocks noGrp="1"/>
          </p:cNvSpPr>
          <p:nvPr>
            <p:ph type="title" idx="4294967295"/>
          </p:nvPr>
        </p:nvSpPr>
        <p:spPr>
          <a:xfrm>
            <a:off x="457200" y="-304800"/>
            <a:ext cx="8229600" cy="1143000"/>
          </a:xfrm>
        </p:spPr>
        <p:txBody>
          <a:bodyPr/>
          <a:lstStyle/>
          <a:p>
            <a:r>
              <a:rPr lang="en-US" dirty="0" smtClean="0"/>
              <a:t>VPR Survey of Eddy 3</a:t>
            </a:r>
          </a:p>
        </p:txBody>
      </p:sp>
      <p:sp>
        <p:nvSpPr>
          <p:cNvPr id="11" name="TextBox 10"/>
          <p:cNvSpPr txBox="1"/>
          <p:nvPr/>
        </p:nvSpPr>
        <p:spPr>
          <a:xfrm>
            <a:off x="5929541" y="697468"/>
            <a:ext cx="928459" cy="369332"/>
          </a:xfrm>
          <a:prstGeom prst="rect">
            <a:avLst/>
          </a:prstGeom>
          <a:solidFill>
            <a:schemeClr val="tx1"/>
          </a:solidFill>
        </p:spPr>
        <p:txBody>
          <a:bodyPr wrap="none" rtlCol="0">
            <a:spAutoFit/>
          </a:bodyPr>
          <a:lstStyle/>
          <a:p>
            <a:r>
              <a:rPr lang="en-US" dirty="0" smtClean="0">
                <a:solidFill>
                  <a:schemeClr val="bg1"/>
                </a:solidFill>
              </a:rPr>
              <a:t>Salinity</a:t>
            </a:r>
            <a:endParaRPr lang="en-US" dirty="0">
              <a:solidFill>
                <a:schemeClr val="bg1"/>
              </a:solidFill>
            </a:endParaRPr>
          </a:p>
        </p:txBody>
      </p:sp>
      <p:sp>
        <p:nvSpPr>
          <p:cNvPr id="12" name="TextBox 11"/>
          <p:cNvSpPr txBox="1"/>
          <p:nvPr/>
        </p:nvSpPr>
        <p:spPr>
          <a:xfrm>
            <a:off x="1339443" y="697468"/>
            <a:ext cx="1479957" cy="369332"/>
          </a:xfrm>
          <a:prstGeom prst="rect">
            <a:avLst/>
          </a:prstGeom>
          <a:solidFill>
            <a:schemeClr val="tx1"/>
          </a:solidFill>
        </p:spPr>
        <p:txBody>
          <a:bodyPr wrap="none" rtlCol="0">
            <a:spAutoFit/>
          </a:bodyPr>
          <a:lstStyle/>
          <a:p>
            <a:r>
              <a:rPr lang="en-US" dirty="0" smtClean="0">
                <a:solidFill>
                  <a:schemeClr val="bg1"/>
                </a:solidFill>
              </a:rPr>
              <a:t>Temperature</a:t>
            </a:r>
            <a:endParaRPr lang="en-US" dirty="0">
              <a:solidFill>
                <a:schemeClr val="bg1"/>
              </a:solidFill>
            </a:endParaRPr>
          </a:p>
        </p:txBody>
      </p:sp>
      <p:sp>
        <p:nvSpPr>
          <p:cNvPr id="13" name="TextBox 12"/>
          <p:cNvSpPr txBox="1"/>
          <p:nvPr/>
        </p:nvSpPr>
        <p:spPr>
          <a:xfrm>
            <a:off x="800899" y="3733800"/>
            <a:ext cx="2018501" cy="369332"/>
          </a:xfrm>
          <a:prstGeom prst="rect">
            <a:avLst/>
          </a:prstGeom>
          <a:solidFill>
            <a:schemeClr val="tx1"/>
          </a:solidFill>
        </p:spPr>
        <p:txBody>
          <a:bodyPr wrap="none" rtlCol="0">
            <a:spAutoFit/>
          </a:bodyPr>
          <a:lstStyle/>
          <a:p>
            <a:r>
              <a:rPr lang="en-US" dirty="0" smtClean="0">
                <a:solidFill>
                  <a:schemeClr val="bg1"/>
                </a:solidFill>
              </a:rPr>
              <a:t>      Fluorescence </a:t>
            </a:r>
            <a:endParaRPr lang="en-US" dirty="0">
              <a:solidFill>
                <a:schemeClr val="bg1"/>
              </a:solidFill>
            </a:endParaRPr>
          </a:p>
        </p:txBody>
      </p:sp>
      <p:sp>
        <p:nvSpPr>
          <p:cNvPr id="14" name="TextBox 13"/>
          <p:cNvSpPr txBox="1"/>
          <p:nvPr/>
        </p:nvSpPr>
        <p:spPr>
          <a:xfrm>
            <a:off x="5295210" y="3733800"/>
            <a:ext cx="2172390" cy="369332"/>
          </a:xfrm>
          <a:prstGeom prst="rect">
            <a:avLst/>
          </a:prstGeom>
          <a:solidFill>
            <a:schemeClr val="tx1"/>
          </a:solidFill>
        </p:spPr>
        <p:txBody>
          <a:bodyPr wrap="none" rtlCol="0">
            <a:spAutoFit/>
          </a:bodyPr>
          <a:lstStyle/>
          <a:p>
            <a:r>
              <a:rPr lang="en-US" dirty="0" smtClean="0">
                <a:solidFill>
                  <a:schemeClr val="bg1"/>
                </a:solidFill>
              </a:rPr>
              <a:t>Optical Backscatter</a:t>
            </a:r>
            <a:endParaRPr lang="en-US" dirty="0">
              <a:solidFill>
                <a:schemeClr val="bg1"/>
              </a:solidFill>
            </a:endParaRPr>
          </a:p>
        </p:txBody>
      </p:sp>
    </p:spTree>
    <p:extLst>
      <p:ext uri="{BB962C8B-B14F-4D97-AF65-F5344CB8AC3E}">
        <p14:creationId xmlns:p14="http://schemas.microsoft.com/office/powerpoint/2010/main" val="170702617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p:txBody>
          <a:bodyPr/>
          <a:lstStyle/>
          <a:p>
            <a:r>
              <a:rPr lang="en-US" dirty="0" smtClean="0"/>
              <a:t>Extras</a:t>
            </a:r>
            <a:endParaRPr lang="en-US" dirty="0"/>
          </a:p>
        </p:txBody>
      </p:sp>
    </p:spTree>
    <p:extLst>
      <p:ext uri="{BB962C8B-B14F-4D97-AF65-F5344CB8AC3E}">
        <p14:creationId xmlns:p14="http://schemas.microsoft.com/office/powerpoint/2010/main" val="3117096391"/>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1"/>
          <p:cNvSpPr>
            <a:spLocks noGrp="1"/>
          </p:cNvSpPr>
          <p:nvPr>
            <p:ph type="title" idx="4294967295"/>
          </p:nvPr>
        </p:nvSpPr>
        <p:spPr>
          <a:xfrm>
            <a:off x="0" y="-76200"/>
            <a:ext cx="9144000" cy="1219200"/>
          </a:xfrm>
        </p:spPr>
        <p:txBody>
          <a:bodyPr/>
          <a:lstStyle/>
          <a:p>
            <a:r>
              <a:rPr lang="en-US" sz="4000" dirty="0" smtClean="0"/>
              <a:t>ADCP from 2</a:t>
            </a:r>
            <a:r>
              <a:rPr lang="en-US" sz="4000" baseline="30000" dirty="0" smtClean="0"/>
              <a:t>nd</a:t>
            </a:r>
            <a:r>
              <a:rPr lang="en-US" sz="4000" dirty="0" smtClean="0"/>
              <a:t> VPR Survey of Eddy 3</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 y="914400"/>
            <a:ext cx="8519720" cy="5943600"/>
          </a:xfrm>
          <a:prstGeom prst="rect">
            <a:avLst/>
          </a:prstGeom>
        </p:spPr>
      </p:pic>
    </p:spTree>
    <p:extLst>
      <p:ext uri="{BB962C8B-B14F-4D97-AF65-F5344CB8AC3E}">
        <p14:creationId xmlns:p14="http://schemas.microsoft.com/office/powerpoint/2010/main" val="3230832185"/>
      </p:ext>
    </p:extLst>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1"/>
          <p:cNvSpPr>
            <a:spLocks noGrp="1"/>
          </p:cNvSpPr>
          <p:nvPr>
            <p:ph type="title" idx="4294967295"/>
          </p:nvPr>
        </p:nvSpPr>
        <p:spPr>
          <a:xfrm>
            <a:off x="457200" y="-76200"/>
            <a:ext cx="8229600" cy="1143000"/>
          </a:xfrm>
        </p:spPr>
        <p:txBody>
          <a:bodyPr/>
          <a:lstStyle/>
          <a:p>
            <a:r>
              <a:rPr lang="en-US" dirty="0" err="1" smtClean="0"/>
              <a:t>SeaHorse</a:t>
            </a:r>
            <a:r>
              <a:rPr lang="en-US" dirty="0" smtClean="0"/>
              <a:t> Trajectory</a:t>
            </a:r>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l="3521" t="6010" r="5634"/>
          <a:stretch/>
        </p:blipFill>
        <p:spPr>
          <a:xfrm>
            <a:off x="624840" y="897815"/>
            <a:ext cx="7680960" cy="5960185"/>
          </a:xfrm>
          <a:prstGeom prst="rect">
            <a:avLst/>
          </a:prstGeom>
        </p:spPr>
      </p:pic>
      <p:cxnSp>
        <p:nvCxnSpPr>
          <p:cNvPr id="5" name="Straight Connector 4"/>
          <p:cNvCxnSpPr/>
          <p:nvPr/>
        </p:nvCxnSpPr>
        <p:spPr>
          <a:xfrm>
            <a:off x="5029200" y="2209800"/>
            <a:ext cx="0" cy="35052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4419600" y="1600200"/>
            <a:ext cx="0" cy="3505200"/>
          </a:xfrm>
          <a:prstGeom prst="line">
            <a:avLst/>
          </a:prstGeom>
          <a:ln w="2540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2057400" y="3352800"/>
            <a:ext cx="4724400" cy="0"/>
          </a:xfrm>
          <a:prstGeom prst="line">
            <a:avLst/>
          </a:prstGeom>
          <a:ln w="2540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2667000" y="3962400"/>
            <a:ext cx="47244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0618239"/>
      </p:ext>
    </p:extLst>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1"/>
          <p:cNvSpPr>
            <a:spLocks noGrp="1"/>
          </p:cNvSpPr>
          <p:nvPr>
            <p:ph type="title" idx="4294967295"/>
          </p:nvPr>
        </p:nvSpPr>
        <p:spPr>
          <a:xfrm>
            <a:off x="0" y="-182562"/>
            <a:ext cx="9113520" cy="1173162"/>
          </a:xfrm>
        </p:spPr>
        <p:txBody>
          <a:bodyPr/>
          <a:lstStyle/>
          <a:p>
            <a:r>
              <a:rPr lang="en-US" sz="3200" dirty="0" smtClean="0"/>
              <a:t>Eddy 3, 2</a:t>
            </a:r>
            <a:r>
              <a:rPr lang="en-US" sz="3200" baseline="30000" dirty="0" smtClean="0"/>
              <a:t>nd</a:t>
            </a:r>
            <a:r>
              <a:rPr lang="en-US" sz="3200" dirty="0" smtClean="0"/>
              <a:t> Occupation: East-West Transect</a:t>
            </a:r>
          </a:p>
        </p:txBody>
      </p:sp>
      <p:sp>
        <p:nvSpPr>
          <p:cNvPr id="4" name="TextBox 3"/>
          <p:cNvSpPr txBox="1"/>
          <p:nvPr/>
        </p:nvSpPr>
        <p:spPr>
          <a:xfrm>
            <a:off x="1623869" y="914400"/>
            <a:ext cx="966931" cy="369332"/>
          </a:xfrm>
          <a:prstGeom prst="rect">
            <a:avLst/>
          </a:prstGeom>
          <a:noFill/>
        </p:spPr>
        <p:txBody>
          <a:bodyPr wrap="none" rtlCol="0">
            <a:spAutoFit/>
          </a:bodyPr>
          <a:lstStyle/>
          <a:p>
            <a:r>
              <a:rPr lang="en-US" dirty="0" smtClean="0"/>
              <a:t>0-150m</a:t>
            </a:r>
            <a:endParaRPr lang="en-US" dirty="0"/>
          </a:p>
        </p:txBody>
      </p:sp>
      <p:sp>
        <p:nvSpPr>
          <p:cNvPr id="6" name="TextBox 5"/>
          <p:cNvSpPr txBox="1"/>
          <p:nvPr/>
        </p:nvSpPr>
        <p:spPr>
          <a:xfrm>
            <a:off x="6500669" y="914400"/>
            <a:ext cx="966931" cy="369332"/>
          </a:xfrm>
          <a:prstGeom prst="rect">
            <a:avLst/>
          </a:prstGeom>
          <a:noFill/>
        </p:spPr>
        <p:txBody>
          <a:bodyPr wrap="none" rtlCol="0">
            <a:spAutoFit/>
          </a:bodyPr>
          <a:lstStyle/>
          <a:p>
            <a:r>
              <a:rPr lang="en-US" dirty="0" smtClean="0"/>
              <a:t>0-700m</a:t>
            </a: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 y="1269151"/>
            <a:ext cx="4389120" cy="5588849"/>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54880" y="1269151"/>
            <a:ext cx="4389120" cy="5588849"/>
          </a:xfrm>
          <a:prstGeom prst="rect">
            <a:avLst/>
          </a:prstGeom>
        </p:spPr>
      </p:pic>
    </p:spTree>
    <p:extLst>
      <p:ext uri="{BB962C8B-B14F-4D97-AF65-F5344CB8AC3E}">
        <p14:creationId xmlns:p14="http://schemas.microsoft.com/office/powerpoint/2010/main" val="2456428864"/>
      </p:ext>
    </p:extLst>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1"/>
          <p:cNvSpPr>
            <a:spLocks noGrp="1"/>
          </p:cNvSpPr>
          <p:nvPr>
            <p:ph type="title" idx="4294967295"/>
          </p:nvPr>
        </p:nvSpPr>
        <p:spPr>
          <a:xfrm>
            <a:off x="0" y="-182562"/>
            <a:ext cx="9113520" cy="1173162"/>
          </a:xfrm>
        </p:spPr>
        <p:txBody>
          <a:bodyPr/>
          <a:lstStyle/>
          <a:p>
            <a:r>
              <a:rPr lang="en-US" sz="3200" dirty="0" smtClean="0"/>
              <a:t>Eddy 3, 2</a:t>
            </a:r>
            <a:r>
              <a:rPr lang="en-US" sz="3200" baseline="30000" dirty="0" smtClean="0"/>
              <a:t>nd</a:t>
            </a:r>
            <a:r>
              <a:rPr lang="en-US" sz="3200" dirty="0" smtClean="0"/>
              <a:t> Occupation: East-West Transect</a:t>
            </a:r>
          </a:p>
        </p:txBody>
      </p:sp>
      <p:sp>
        <p:nvSpPr>
          <p:cNvPr id="4" name="TextBox 3"/>
          <p:cNvSpPr txBox="1"/>
          <p:nvPr/>
        </p:nvSpPr>
        <p:spPr>
          <a:xfrm>
            <a:off x="1623869" y="914400"/>
            <a:ext cx="966931" cy="369332"/>
          </a:xfrm>
          <a:prstGeom prst="rect">
            <a:avLst/>
          </a:prstGeom>
          <a:noFill/>
        </p:spPr>
        <p:txBody>
          <a:bodyPr wrap="none" rtlCol="0">
            <a:spAutoFit/>
          </a:bodyPr>
          <a:lstStyle/>
          <a:p>
            <a:r>
              <a:rPr lang="en-US" dirty="0" smtClean="0"/>
              <a:t>0-150m</a:t>
            </a:r>
            <a:endParaRPr lang="en-US" dirty="0"/>
          </a:p>
        </p:txBody>
      </p:sp>
      <p:sp>
        <p:nvSpPr>
          <p:cNvPr id="6" name="TextBox 5"/>
          <p:cNvSpPr txBox="1"/>
          <p:nvPr/>
        </p:nvSpPr>
        <p:spPr>
          <a:xfrm>
            <a:off x="6500669" y="914400"/>
            <a:ext cx="966931" cy="369332"/>
          </a:xfrm>
          <a:prstGeom prst="rect">
            <a:avLst/>
          </a:prstGeom>
          <a:noFill/>
        </p:spPr>
        <p:txBody>
          <a:bodyPr wrap="none" rtlCol="0">
            <a:spAutoFit/>
          </a:bodyPr>
          <a:lstStyle/>
          <a:p>
            <a:r>
              <a:rPr lang="en-US" dirty="0" smtClean="0"/>
              <a:t>0-700m</a:t>
            </a: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69154"/>
            <a:ext cx="4389120" cy="5588846"/>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54880" y="1269154"/>
            <a:ext cx="4389120" cy="5588846"/>
          </a:xfrm>
          <a:prstGeom prst="rect">
            <a:avLst/>
          </a:prstGeom>
        </p:spPr>
      </p:pic>
    </p:spTree>
    <p:extLst>
      <p:ext uri="{BB962C8B-B14F-4D97-AF65-F5344CB8AC3E}">
        <p14:creationId xmlns:p14="http://schemas.microsoft.com/office/powerpoint/2010/main" val="2296380149"/>
      </p:ext>
    </p:extLst>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1"/>
          <p:cNvSpPr>
            <a:spLocks noGrp="1"/>
          </p:cNvSpPr>
          <p:nvPr>
            <p:ph type="title" idx="4294967295"/>
          </p:nvPr>
        </p:nvSpPr>
        <p:spPr>
          <a:xfrm>
            <a:off x="0" y="-182562"/>
            <a:ext cx="9113520" cy="1173162"/>
          </a:xfrm>
        </p:spPr>
        <p:txBody>
          <a:bodyPr/>
          <a:lstStyle/>
          <a:p>
            <a:r>
              <a:rPr lang="en-US" sz="3200" dirty="0" smtClean="0"/>
              <a:t>Eddy 3, 2</a:t>
            </a:r>
            <a:r>
              <a:rPr lang="en-US" sz="3200" baseline="30000" dirty="0" smtClean="0"/>
              <a:t>nd</a:t>
            </a:r>
            <a:r>
              <a:rPr lang="en-US" sz="3200" dirty="0" smtClean="0"/>
              <a:t> Occupation: North-South Transect</a:t>
            </a:r>
          </a:p>
        </p:txBody>
      </p:sp>
      <p:sp>
        <p:nvSpPr>
          <p:cNvPr id="4" name="TextBox 3"/>
          <p:cNvSpPr txBox="1"/>
          <p:nvPr/>
        </p:nvSpPr>
        <p:spPr>
          <a:xfrm>
            <a:off x="1623869" y="914400"/>
            <a:ext cx="966931" cy="369332"/>
          </a:xfrm>
          <a:prstGeom prst="rect">
            <a:avLst/>
          </a:prstGeom>
          <a:noFill/>
        </p:spPr>
        <p:txBody>
          <a:bodyPr wrap="none" rtlCol="0">
            <a:spAutoFit/>
          </a:bodyPr>
          <a:lstStyle/>
          <a:p>
            <a:r>
              <a:rPr lang="en-US" dirty="0" smtClean="0"/>
              <a:t>0-150m</a:t>
            </a:r>
            <a:endParaRPr lang="en-US" dirty="0"/>
          </a:p>
        </p:txBody>
      </p:sp>
      <p:sp>
        <p:nvSpPr>
          <p:cNvPr id="6" name="TextBox 5"/>
          <p:cNvSpPr txBox="1"/>
          <p:nvPr/>
        </p:nvSpPr>
        <p:spPr>
          <a:xfrm>
            <a:off x="6500669" y="914400"/>
            <a:ext cx="966931" cy="369332"/>
          </a:xfrm>
          <a:prstGeom prst="rect">
            <a:avLst/>
          </a:prstGeom>
          <a:noFill/>
        </p:spPr>
        <p:txBody>
          <a:bodyPr wrap="none" rtlCol="0">
            <a:spAutoFit/>
          </a:bodyPr>
          <a:lstStyle/>
          <a:p>
            <a:r>
              <a:rPr lang="en-US" dirty="0" smtClean="0"/>
              <a:t>0-700m</a:t>
            </a:r>
            <a:endParaRPr lang="en-US"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83732"/>
            <a:ext cx="4389120" cy="5588849"/>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38781" y="1269151"/>
            <a:ext cx="4389120" cy="5588849"/>
          </a:xfrm>
          <a:prstGeom prst="rect">
            <a:avLst/>
          </a:prstGeom>
        </p:spPr>
      </p:pic>
    </p:spTree>
    <p:extLst>
      <p:ext uri="{BB962C8B-B14F-4D97-AF65-F5344CB8AC3E}">
        <p14:creationId xmlns:p14="http://schemas.microsoft.com/office/powerpoint/2010/main" val="1447669645"/>
      </p:ext>
    </p:extLst>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1"/>
          <p:cNvSpPr>
            <a:spLocks noGrp="1"/>
          </p:cNvSpPr>
          <p:nvPr>
            <p:ph type="title" idx="4294967295"/>
          </p:nvPr>
        </p:nvSpPr>
        <p:spPr>
          <a:xfrm>
            <a:off x="0" y="-182562"/>
            <a:ext cx="9113520" cy="1173162"/>
          </a:xfrm>
        </p:spPr>
        <p:txBody>
          <a:bodyPr/>
          <a:lstStyle/>
          <a:p>
            <a:r>
              <a:rPr lang="en-US" sz="3200" dirty="0" smtClean="0"/>
              <a:t>Eddy 3, 2</a:t>
            </a:r>
            <a:r>
              <a:rPr lang="en-US" sz="3200" baseline="30000" dirty="0" smtClean="0"/>
              <a:t>nd</a:t>
            </a:r>
            <a:r>
              <a:rPr lang="en-US" sz="3200" dirty="0" smtClean="0"/>
              <a:t> Occupation: North-South Transect</a:t>
            </a:r>
          </a:p>
        </p:txBody>
      </p:sp>
      <p:sp>
        <p:nvSpPr>
          <p:cNvPr id="4" name="TextBox 3"/>
          <p:cNvSpPr txBox="1"/>
          <p:nvPr/>
        </p:nvSpPr>
        <p:spPr>
          <a:xfrm>
            <a:off x="1623869" y="914400"/>
            <a:ext cx="966931" cy="369332"/>
          </a:xfrm>
          <a:prstGeom prst="rect">
            <a:avLst/>
          </a:prstGeom>
          <a:noFill/>
        </p:spPr>
        <p:txBody>
          <a:bodyPr wrap="none" rtlCol="0">
            <a:spAutoFit/>
          </a:bodyPr>
          <a:lstStyle/>
          <a:p>
            <a:r>
              <a:rPr lang="en-US" dirty="0" smtClean="0"/>
              <a:t>0-150m</a:t>
            </a:r>
            <a:endParaRPr lang="en-US" dirty="0"/>
          </a:p>
        </p:txBody>
      </p:sp>
      <p:sp>
        <p:nvSpPr>
          <p:cNvPr id="6" name="TextBox 5"/>
          <p:cNvSpPr txBox="1"/>
          <p:nvPr/>
        </p:nvSpPr>
        <p:spPr>
          <a:xfrm>
            <a:off x="6500669" y="914400"/>
            <a:ext cx="966931" cy="369332"/>
          </a:xfrm>
          <a:prstGeom prst="rect">
            <a:avLst/>
          </a:prstGeom>
          <a:noFill/>
        </p:spPr>
        <p:txBody>
          <a:bodyPr wrap="none" rtlCol="0">
            <a:spAutoFit/>
          </a:bodyPr>
          <a:lstStyle/>
          <a:p>
            <a:r>
              <a:rPr lang="en-US" dirty="0" smtClean="0"/>
              <a:t>0-700m</a:t>
            </a:r>
            <a:endParaRPr lang="en-US"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 y="1269154"/>
            <a:ext cx="4389120" cy="5588846"/>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54880" y="1283732"/>
            <a:ext cx="4389120" cy="5588846"/>
          </a:xfrm>
          <a:prstGeom prst="rect">
            <a:avLst/>
          </a:prstGeom>
        </p:spPr>
      </p:pic>
    </p:spTree>
    <p:extLst>
      <p:ext uri="{BB962C8B-B14F-4D97-AF65-F5344CB8AC3E}">
        <p14:creationId xmlns:p14="http://schemas.microsoft.com/office/powerpoint/2010/main" val="3527064438"/>
      </p:ext>
    </p:extLst>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1"/>
          <p:cNvSpPr>
            <a:spLocks noGrp="1"/>
          </p:cNvSpPr>
          <p:nvPr>
            <p:ph type="title" idx="4294967295"/>
          </p:nvPr>
        </p:nvSpPr>
        <p:spPr>
          <a:xfrm>
            <a:off x="0" y="-182562"/>
            <a:ext cx="9113520" cy="1173162"/>
          </a:xfrm>
        </p:spPr>
        <p:txBody>
          <a:bodyPr/>
          <a:lstStyle/>
          <a:p>
            <a:r>
              <a:rPr lang="en-US" sz="3200" dirty="0" smtClean="0"/>
              <a:t>Eddy 3, 2</a:t>
            </a:r>
            <a:r>
              <a:rPr lang="en-US" sz="3200" baseline="30000" dirty="0" smtClean="0"/>
              <a:t>nd</a:t>
            </a:r>
            <a:r>
              <a:rPr lang="en-US" sz="3200" dirty="0" smtClean="0"/>
              <a:t> Occupation: East-West Transect</a:t>
            </a:r>
          </a:p>
        </p:txBody>
      </p:sp>
      <p:sp>
        <p:nvSpPr>
          <p:cNvPr id="4" name="TextBox 3"/>
          <p:cNvSpPr txBox="1"/>
          <p:nvPr/>
        </p:nvSpPr>
        <p:spPr>
          <a:xfrm>
            <a:off x="1189514" y="2373868"/>
            <a:ext cx="2544286" cy="369332"/>
          </a:xfrm>
          <a:prstGeom prst="rect">
            <a:avLst/>
          </a:prstGeom>
          <a:noFill/>
        </p:spPr>
        <p:txBody>
          <a:bodyPr wrap="none" rtlCol="0">
            <a:spAutoFit/>
          </a:bodyPr>
          <a:lstStyle/>
          <a:p>
            <a:r>
              <a:rPr lang="en-US" dirty="0" err="1" smtClean="0"/>
              <a:t>Sedwick</a:t>
            </a:r>
            <a:r>
              <a:rPr lang="en-US" dirty="0" smtClean="0"/>
              <a:t> group Fe data</a:t>
            </a:r>
            <a:endParaRPr lang="en-US" dirty="0"/>
          </a:p>
        </p:txBody>
      </p:sp>
      <p:sp>
        <p:nvSpPr>
          <p:cNvPr id="6" name="TextBox 5"/>
          <p:cNvSpPr txBox="1"/>
          <p:nvPr/>
        </p:nvSpPr>
        <p:spPr>
          <a:xfrm>
            <a:off x="6500669" y="914400"/>
            <a:ext cx="966931" cy="369332"/>
          </a:xfrm>
          <a:prstGeom prst="rect">
            <a:avLst/>
          </a:prstGeom>
          <a:noFill/>
        </p:spPr>
        <p:txBody>
          <a:bodyPr wrap="none" rtlCol="0">
            <a:spAutoFit/>
          </a:bodyPr>
          <a:lstStyle/>
          <a:p>
            <a:r>
              <a:rPr lang="en-US" dirty="0" smtClean="0"/>
              <a:t>0-700m</a:t>
            </a:r>
            <a:endParaRPr lang="en-US" dirty="0"/>
          </a:p>
        </p:txBody>
      </p:sp>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17606" r="41972"/>
          <a:stretch/>
        </p:blipFill>
        <p:spPr>
          <a:xfrm>
            <a:off x="381000" y="2743200"/>
            <a:ext cx="3696237" cy="2771775"/>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54880" y="1269151"/>
            <a:ext cx="4389120" cy="5588849"/>
          </a:xfrm>
          <a:prstGeom prst="rect">
            <a:avLst/>
          </a:prstGeom>
        </p:spPr>
      </p:pic>
    </p:spTree>
    <p:extLst>
      <p:ext uri="{BB962C8B-B14F-4D97-AF65-F5344CB8AC3E}">
        <p14:creationId xmlns:p14="http://schemas.microsoft.com/office/powerpoint/2010/main" val="3653848485"/>
      </p:ext>
    </p:extLst>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1"/>
          <p:cNvSpPr>
            <a:spLocks noGrp="1"/>
          </p:cNvSpPr>
          <p:nvPr>
            <p:ph type="title" idx="4294967295"/>
          </p:nvPr>
        </p:nvSpPr>
        <p:spPr/>
        <p:txBody>
          <a:bodyPr/>
          <a:lstStyle/>
          <a:p>
            <a:r>
              <a:rPr lang="en-US" dirty="0" err="1" smtClean="0"/>
              <a:t>Hai’s</a:t>
            </a:r>
            <a:r>
              <a:rPr lang="en-US" dirty="0" smtClean="0"/>
              <a:t> microscopy</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447800"/>
            <a:ext cx="4206240" cy="3154680"/>
          </a:xfrm>
          <a:prstGeom prst="rect">
            <a:avLst/>
          </a:prstGeom>
        </p:spPr>
      </p:pic>
      <p:pic>
        <p:nvPicPr>
          <p:cNvPr id="5" name="Picture 4" descr="phaeo-DIC.jpg"/>
          <p:cNvPicPr/>
          <p:nvPr/>
        </p:nvPicPr>
        <p:blipFill>
          <a:blip r:embed="rId3" cstate="print"/>
          <a:stretch>
            <a:fillRect/>
          </a:stretch>
        </p:blipFill>
        <p:spPr>
          <a:xfrm>
            <a:off x="4368800" y="3276600"/>
            <a:ext cx="4775200" cy="3581400"/>
          </a:xfrm>
          <a:prstGeom prst="rect">
            <a:avLst/>
          </a:prstGeom>
        </p:spPr>
      </p:pic>
    </p:spTree>
    <p:extLst>
      <p:ext uri="{BB962C8B-B14F-4D97-AF65-F5344CB8AC3E}">
        <p14:creationId xmlns:p14="http://schemas.microsoft.com/office/powerpoint/2010/main" val="1650609528"/>
      </p:ext>
    </p:extLst>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62857" y="997857"/>
            <a:ext cx="8454571" cy="3416320"/>
          </a:xfrm>
          <a:prstGeom prst="rect">
            <a:avLst/>
          </a:prstGeom>
          <a:noFill/>
        </p:spPr>
        <p:txBody>
          <a:bodyPr wrap="square" rtlCol="0">
            <a:spAutoFit/>
          </a:bodyPr>
          <a:lstStyle/>
          <a:p>
            <a:pPr algn="ctr"/>
            <a:r>
              <a:rPr lang="en-US" sz="3600" dirty="0" smtClean="0"/>
              <a:t>Analysis of VPR observations</a:t>
            </a:r>
          </a:p>
          <a:p>
            <a:pPr algn="ctr"/>
            <a:endParaRPr lang="en-US" sz="3600" dirty="0" smtClean="0"/>
          </a:p>
          <a:p>
            <a:pPr algn="ctr"/>
            <a:r>
              <a:rPr lang="en-US" sz="3600" dirty="0" smtClean="0"/>
              <a:t>Focus on Eddy 3 survey</a:t>
            </a:r>
          </a:p>
          <a:p>
            <a:pPr algn="ctr"/>
            <a:endParaRPr lang="en-US" sz="3600" dirty="0" smtClean="0"/>
          </a:p>
          <a:p>
            <a:pPr algn="ctr"/>
            <a:r>
              <a:rPr lang="en-US" sz="3600" dirty="0" smtClean="0"/>
              <a:t>Temperature, Salinity and Fluorescence in top 100 m</a:t>
            </a:r>
            <a:endParaRPr lang="en-US" sz="3600" dirty="0"/>
          </a:p>
        </p:txBody>
      </p:sp>
    </p:spTree>
    <p:extLst>
      <p:ext uri="{BB962C8B-B14F-4D97-AF65-F5344CB8AC3E}">
        <p14:creationId xmlns:p14="http://schemas.microsoft.com/office/powerpoint/2010/main" val="3164817335"/>
      </p:ext>
    </p:extLst>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al.z10.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73286" y="2968791"/>
            <a:ext cx="5043714" cy="3786989"/>
          </a:xfrm>
          <a:prstGeom prst="rect">
            <a:avLst/>
          </a:prstGeom>
        </p:spPr>
      </p:pic>
      <p:pic>
        <p:nvPicPr>
          <p:cNvPr id="3" name="Picture 2" descr="Sal.z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001" y="166140"/>
            <a:ext cx="5134428" cy="3855100"/>
          </a:xfrm>
          <a:prstGeom prst="rect">
            <a:avLst/>
          </a:prstGeom>
        </p:spPr>
      </p:pic>
      <p:sp>
        <p:nvSpPr>
          <p:cNvPr id="5" name="TextBox 4"/>
          <p:cNvSpPr txBox="1"/>
          <p:nvPr/>
        </p:nvSpPr>
        <p:spPr>
          <a:xfrm>
            <a:off x="5479143" y="399143"/>
            <a:ext cx="3537857" cy="830997"/>
          </a:xfrm>
          <a:prstGeom prst="rect">
            <a:avLst/>
          </a:prstGeom>
          <a:noFill/>
        </p:spPr>
        <p:txBody>
          <a:bodyPr wrap="square" rtlCol="0">
            <a:spAutoFit/>
          </a:bodyPr>
          <a:lstStyle/>
          <a:p>
            <a:r>
              <a:rPr lang="en-US" sz="2400" dirty="0" smtClean="0"/>
              <a:t>Low Salinity near surface (20 m)</a:t>
            </a:r>
            <a:endParaRPr lang="en-US" sz="2400" dirty="0"/>
          </a:p>
        </p:txBody>
      </p:sp>
      <p:sp>
        <p:nvSpPr>
          <p:cNvPr id="6" name="TextBox 5"/>
          <p:cNvSpPr txBox="1"/>
          <p:nvPr/>
        </p:nvSpPr>
        <p:spPr>
          <a:xfrm>
            <a:off x="5479143" y="1571954"/>
            <a:ext cx="3501118" cy="830997"/>
          </a:xfrm>
          <a:prstGeom prst="rect">
            <a:avLst/>
          </a:prstGeom>
          <a:noFill/>
        </p:spPr>
        <p:txBody>
          <a:bodyPr wrap="square" rtlCol="0">
            <a:spAutoFit/>
          </a:bodyPr>
          <a:lstStyle/>
          <a:p>
            <a:r>
              <a:rPr lang="en-US" sz="2400" dirty="0" smtClean="0"/>
              <a:t>High Salinity at depth (100 m)</a:t>
            </a:r>
            <a:endParaRPr lang="en-US" sz="2400" dirty="0"/>
          </a:p>
        </p:txBody>
      </p:sp>
      <p:sp>
        <p:nvSpPr>
          <p:cNvPr id="7" name="TextBox 6"/>
          <p:cNvSpPr txBox="1"/>
          <p:nvPr/>
        </p:nvSpPr>
        <p:spPr>
          <a:xfrm>
            <a:off x="235857" y="4078124"/>
            <a:ext cx="3628118" cy="2308324"/>
          </a:xfrm>
          <a:prstGeom prst="rect">
            <a:avLst/>
          </a:prstGeom>
          <a:noFill/>
        </p:spPr>
        <p:txBody>
          <a:bodyPr wrap="square" rtlCol="0">
            <a:spAutoFit/>
          </a:bodyPr>
          <a:lstStyle/>
          <a:p>
            <a:r>
              <a:rPr lang="en-US" sz="2400" dirty="0" smtClean="0"/>
              <a:t>Density is mainly controlled by salinity at these temperatures.</a:t>
            </a:r>
            <a:endParaRPr lang="en-US" sz="2400" dirty="0"/>
          </a:p>
          <a:p>
            <a:r>
              <a:rPr lang="en-US" sz="2400" dirty="0" smtClean="0"/>
              <a:t>Dense core eddy is a cyclone.</a:t>
            </a:r>
            <a:endParaRPr lang="en-US" sz="2400" dirty="0"/>
          </a:p>
          <a:p>
            <a:r>
              <a:rPr lang="en-US" sz="2400" dirty="0" smtClean="0"/>
              <a:t>Circulation is clockwise.</a:t>
            </a:r>
            <a:endParaRPr lang="en-US" sz="2400" dirty="0"/>
          </a:p>
        </p:txBody>
      </p:sp>
    </p:spTree>
    <p:extLst>
      <p:ext uri="{BB962C8B-B14F-4D97-AF65-F5344CB8AC3E}">
        <p14:creationId xmlns:p14="http://schemas.microsoft.com/office/powerpoint/2010/main" val="64445879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02480" y="1985663"/>
            <a:ext cx="4389120" cy="4063009"/>
          </a:xfrm>
          <a:prstGeom prst="rect">
            <a:avLst/>
          </a:prstGeom>
        </p:spPr>
      </p:pic>
      <p:sp>
        <p:nvSpPr>
          <p:cNvPr id="4" name="Title 3"/>
          <p:cNvSpPr>
            <a:spLocks noGrp="1"/>
          </p:cNvSpPr>
          <p:nvPr>
            <p:ph type="title" idx="4294967295"/>
          </p:nvPr>
        </p:nvSpPr>
        <p:spPr/>
        <p:txBody>
          <a:bodyPr/>
          <a:lstStyle/>
          <a:p>
            <a:r>
              <a:rPr lang="en-US" dirty="0" smtClean="0"/>
              <a:t>PRISM Iron</a:t>
            </a:r>
            <a:r>
              <a:rPr lang="en-US" baseline="0" dirty="0" smtClean="0"/>
              <a:t> Observations</a:t>
            </a:r>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2880" y="1981200"/>
            <a:ext cx="4389120" cy="4063009"/>
          </a:xfrm>
          <a:prstGeom prst="rect">
            <a:avLst/>
          </a:prstGeom>
        </p:spPr>
      </p:pic>
      <p:sp>
        <p:nvSpPr>
          <p:cNvPr id="5" name="TextBox 1"/>
          <p:cNvSpPr txBox="1">
            <a:spLocks noChangeArrowheads="1"/>
          </p:cNvSpPr>
          <p:nvPr/>
        </p:nvSpPr>
        <p:spPr bwMode="auto">
          <a:xfrm>
            <a:off x="3024724" y="2438400"/>
            <a:ext cx="736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dirty="0"/>
              <a:t>CDW</a:t>
            </a:r>
          </a:p>
        </p:txBody>
      </p:sp>
      <p:sp>
        <p:nvSpPr>
          <p:cNvPr id="8" name="TextBox 4"/>
          <p:cNvSpPr txBox="1">
            <a:spLocks noChangeArrowheads="1"/>
          </p:cNvSpPr>
          <p:nvPr/>
        </p:nvSpPr>
        <p:spPr bwMode="auto">
          <a:xfrm>
            <a:off x="2948524" y="3647281"/>
            <a:ext cx="9286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dirty="0"/>
              <a:t>MCDW</a:t>
            </a:r>
          </a:p>
        </p:txBody>
      </p:sp>
      <p:sp>
        <p:nvSpPr>
          <p:cNvPr id="9" name="TextBox 5"/>
          <p:cNvSpPr txBox="1">
            <a:spLocks noChangeArrowheads="1"/>
          </p:cNvSpPr>
          <p:nvPr/>
        </p:nvSpPr>
        <p:spPr bwMode="auto">
          <a:xfrm>
            <a:off x="2447970" y="4680744"/>
            <a:ext cx="16462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dirty="0"/>
              <a:t>LSSW, HSSW</a:t>
            </a:r>
          </a:p>
        </p:txBody>
      </p:sp>
      <p:sp>
        <p:nvSpPr>
          <p:cNvPr id="10" name="TextBox 6"/>
          <p:cNvSpPr txBox="1">
            <a:spLocks noChangeArrowheads="1"/>
          </p:cNvSpPr>
          <p:nvPr/>
        </p:nvSpPr>
        <p:spPr bwMode="auto">
          <a:xfrm>
            <a:off x="1371600" y="4495800"/>
            <a:ext cx="86518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dirty="0"/>
              <a:t>AASW</a:t>
            </a:r>
          </a:p>
        </p:txBody>
      </p:sp>
      <p:sp>
        <p:nvSpPr>
          <p:cNvPr id="11" name="TextBox 7"/>
          <p:cNvSpPr txBox="1">
            <a:spLocks noChangeArrowheads="1"/>
          </p:cNvSpPr>
          <p:nvPr/>
        </p:nvSpPr>
        <p:spPr bwMode="auto">
          <a:xfrm>
            <a:off x="2859071" y="5345112"/>
            <a:ext cx="6207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dirty="0"/>
              <a:t>ISW</a:t>
            </a:r>
          </a:p>
        </p:txBody>
      </p:sp>
      <p:sp>
        <p:nvSpPr>
          <p:cNvPr id="12" name="TextBox 11"/>
          <p:cNvSpPr txBox="1"/>
          <p:nvPr/>
        </p:nvSpPr>
        <p:spPr>
          <a:xfrm>
            <a:off x="1905000" y="5791200"/>
            <a:ext cx="928459" cy="369332"/>
          </a:xfrm>
          <a:prstGeom prst="rect">
            <a:avLst/>
          </a:prstGeom>
          <a:solidFill>
            <a:schemeClr val="bg1"/>
          </a:solidFill>
        </p:spPr>
        <p:txBody>
          <a:bodyPr wrap="none" rtlCol="0">
            <a:spAutoFit/>
          </a:bodyPr>
          <a:lstStyle/>
          <a:p>
            <a:r>
              <a:rPr lang="en-US" dirty="0" smtClean="0"/>
              <a:t>Salinity</a:t>
            </a:r>
            <a:endParaRPr lang="en-US" dirty="0"/>
          </a:p>
        </p:txBody>
      </p:sp>
      <p:sp>
        <p:nvSpPr>
          <p:cNvPr id="13" name="TextBox 12"/>
          <p:cNvSpPr txBox="1"/>
          <p:nvPr/>
        </p:nvSpPr>
        <p:spPr>
          <a:xfrm>
            <a:off x="5715000" y="5879068"/>
            <a:ext cx="2274982" cy="369332"/>
          </a:xfrm>
          <a:prstGeom prst="rect">
            <a:avLst/>
          </a:prstGeom>
          <a:solidFill>
            <a:schemeClr val="bg1"/>
          </a:solidFill>
        </p:spPr>
        <p:txBody>
          <a:bodyPr wrap="none" rtlCol="0">
            <a:spAutoFit/>
          </a:bodyPr>
          <a:lstStyle/>
          <a:p>
            <a:r>
              <a:rPr lang="en-US" dirty="0" smtClean="0"/>
              <a:t>% </a:t>
            </a:r>
            <a:r>
              <a:rPr lang="en-US" dirty="0"/>
              <a:t>o</a:t>
            </a:r>
            <a:r>
              <a:rPr lang="en-US" dirty="0" smtClean="0"/>
              <a:t>xygen saturation</a:t>
            </a:r>
            <a:endParaRPr lang="en-US" dirty="0"/>
          </a:p>
        </p:txBody>
      </p:sp>
      <p:sp>
        <p:nvSpPr>
          <p:cNvPr id="14" name="TextBox 13"/>
          <p:cNvSpPr txBox="1"/>
          <p:nvPr/>
        </p:nvSpPr>
        <p:spPr>
          <a:xfrm>
            <a:off x="4541520" y="3138412"/>
            <a:ext cx="461665" cy="1387624"/>
          </a:xfrm>
          <a:prstGeom prst="rect">
            <a:avLst/>
          </a:prstGeom>
          <a:solidFill>
            <a:schemeClr val="bg1"/>
          </a:solidFill>
        </p:spPr>
        <p:txBody>
          <a:bodyPr vert="vert270" wrap="none" rtlCol="0">
            <a:spAutoFit/>
          </a:bodyPr>
          <a:lstStyle/>
          <a:p>
            <a:r>
              <a:rPr lang="en-US" dirty="0" smtClean="0"/>
              <a:t>Temperature</a:t>
            </a:r>
            <a:endParaRPr lang="en-US" dirty="0"/>
          </a:p>
        </p:txBody>
      </p:sp>
      <p:sp>
        <p:nvSpPr>
          <p:cNvPr id="15" name="TextBox 14"/>
          <p:cNvSpPr txBox="1"/>
          <p:nvPr/>
        </p:nvSpPr>
        <p:spPr>
          <a:xfrm>
            <a:off x="-4465" y="3184376"/>
            <a:ext cx="461665" cy="1387624"/>
          </a:xfrm>
          <a:prstGeom prst="rect">
            <a:avLst/>
          </a:prstGeom>
          <a:solidFill>
            <a:schemeClr val="bg1"/>
          </a:solidFill>
        </p:spPr>
        <p:txBody>
          <a:bodyPr vert="vert270" wrap="none" rtlCol="0">
            <a:spAutoFit/>
          </a:bodyPr>
          <a:lstStyle/>
          <a:p>
            <a:r>
              <a:rPr lang="en-US" dirty="0" smtClean="0"/>
              <a:t>Temperature</a:t>
            </a:r>
            <a:endParaRPr lang="en-US" dirty="0"/>
          </a:p>
        </p:txBody>
      </p:sp>
    </p:spTree>
    <p:extLst>
      <p:ext uri="{BB962C8B-B14F-4D97-AF65-F5344CB8AC3E}">
        <p14:creationId xmlns:p14="http://schemas.microsoft.com/office/powerpoint/2010/main" val="2387913808"/>
      </p:ext>
    </p:extLst>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mp.z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1430" y="181430"/>
            <a:ext cx="5134426" cy="3855098"/>
          </a:xfrm>
          <a:prstGeom prst="rect">
            <a:avLst/>
          </a:prstGeom>
        </p:spPr>
      </p:pic>
      <p:pic>
        <p:nvPicPr>
          <p:cNvPr id="5" name="Picture 4" descr="Temp.z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50554" y="2939143"/>
            <a:ext cx="5001868" cy="3755570"/>
          </a:xfrm>
          <a:prstGeom prst="rect">
            <a:avLst/>
          </a:prstGeom>
        </p:spPr>
      </p:pic>
      <p:sp>
        <p:nvSpPr>
          <p:cNvPr id="6" name="TextBox 5"/>
          <p:cNvSpPr txBox="1"/>
          <p:nvPr/>
        </p:nvSpPr>
        <p:spPr>
          <a:xfrm>
            <a:off x="5315856" y="471714"/>
            <a:ext cx="3483429" cy="1200328"/>
          </a:xfrm>
          <a:prstGeom prst="rect">
            <a:avLst/>
          </a:prstGeom>
          <a:noFill/>
        </p:spPr>
        <p:txBody>
          <a:bodyPr wrap="square" rtlCol="0">
            <a:spAutoFit/>
          </a:bodyPr>
          <a:lstStyle/>
          <a:p>
            <a:r>
              <a:rPr lang="en-US" sz="2400" dirty="0" smtClean="0"/>
              <a:t>High temperature on the western side of the eddy center.</a:t>
            </a:r>
            <a:endParaRPr lang="en-US" sz="2400" dirty="0"/>
          </a:p>
        </p:txBody>
      </p:sp>
      <p:sp>
        <p:nvSpPr>
          <p:cNvPr id="7" name="TextBox 6"/>
          <p:cNvSpPr txBox="1"/>
          <p:nvPr/>
        </p:nvSpPr>
        <p:spPr>
          <a:xfrm>
            <a:off x="181430" y="4372429"/>
            <a:ext cx="3828141" cy="1200328"/>
          </a:xfrm>
          <a:prstGeom prst="rect">
            <a:avLst/>
          </a:prstGeom>
          <a:noFill/>
        </p:spPr>
        <p:txBody>
          <a:bodyPr wrap="square" rtlCol="0">
            <a:spAutoFit/>
          </a:bodyPr>
          <a:lstStyle/>
          <a:p>
            <a:r>
              <a:rPr lang="en-US" sz="2400" dirty="0" smtClean="0"/>
              <a:t>Higher temperatures extend through 60 m but not much deeper.</a:t>
            </a:r>
            <a:endParaRPr lang="en-US" sz="2400" dirty="0"/>
          </a:p>
        </p:txBody>
      </p:sp>
    </p:spTree>
    <p:extLst>
      <p:ext uri="{BB962C8B-B14F-4D97-AF65-F5344CB8AC3E}">
        <p14:creationId xmlns:p14="http://schemas.microsoft.com/office/powerpoint/2010/main" val="3706288765"/>
      </p:ext>
    </p:extLst>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eatCont.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0287" y="181430"/>
            <a:ext cx="6876142" cy="5162836"/>
          </a:xfrm>
          <a:prstGeom prst="rect">
            <a:avLst/>
          </a:prstGeom>
        </p:spPr>
      </p:pic>
      <p:sp>
        <p:nvSpPr>
          <p:cNvPr id="3" name="TextBox 2"/>
          <p:cNvSpPr txBox="1"/>
          <p:nvPr/>
        </p:nvSpPr>
        <p:spPr>
          <a:xfrm>
            <a:off x="489856" y="5344266"/>
            <a:ext cx="8654143" cy="1200328"/>
          </a:xfrm>
          <a:prstGeom prst="rect">
            <a:avLst/>
          </a:prstGeom>
          <a:noFill/>
        </p:spPr>
        <p:txBody>
          <a:bodyPr wrap="square" rtlCol="0">
            <a:spAutoFit/>
          </a:bodyPr>
          <a:lstStyle/>
          <a:p>
            <a:r>
              <a:rPr lang="en-US" sz="2400" dirty="0" smtClean="0"/>
              <a:t>Total heat content relative to in-situ freezing integrated 0 to 100 m.</a:t>
            </a:r>
            <a:endParaRPr lang="en-US" sz="2400" dirty="0"/>
          </a:p>
          <a:p>
            <a:r>
              <a:rPr lang="en-US" sz="2400" dirty="0" smtClean="0"/>
              <a:t>Largest heat content is  west of eddy center. </a:t>
            </a:r>
            <a:endParaRPr lang="en-US" sz="2400" dirty="0"/>
          </a:p>
        </p:txBody>
      </p:sp>
      <p:sp>
        <p:nvSpPr>
          <p:cNvPr id="4" name="TextBox 3"/>
          <p:cNvSpPr txBox="1">
            <a:spLocks/>
          </p:cNvSpPr>
          <p:nvPr/>
        </p:nvSpPr>
        <p:spPr>
          <a:xfrm>
            <a:off x="7399047" y="507999"/>
            <a:ext cx="1599810" cy="1569660"/>
          </a:xfrm>
          <a:prstGeom prst="rect">
            <a:avLst/>
          </a:prstGeom>
          <a:noFill/>
        </p:spPr>
        <p:txBody>
          <a:bodyPr wrap="square" rtlCol="0">
            <a:spAutoFit/>
          </a:bodyPr>
          <a:lstStyle/>
          <a:p>
            <a:r>
              <a:rPr lang="en-US" sz="2400" dirty="0" smtClean="0"/>
              <a:t>Max Heat at</a:t>
            </a:r>
          </a:p>
          <a:p>
            <a:r>
              <a:rPr lang="en-US" sz="2400" dirty="0" smtClean="0"/>
              <a:t>-76.74</a:t>
            </a:r>
          </a:p>
          <a:p>
            <a:r>
              <a:rPr lang="en-US" sz="2400" dirty="0" smtClean="0"/>
              <a:t>170.25</a:t>
            </a:r>
            <a:endParaRPr lang="en-US" sz="2400" dirty="0"/>
          </a:p>
        </p:txBody>
      </p:sp>
    </p:spTree>
    <p:extLst>
      <p:ext uri="{BB962C8B-B14F-4D97-AF65-F5344CB8AC3E}">
        <p14:creationId xmlns:p14="http://schemas.microsoft.com/office/powerpoint/2010/main" val="254318934"/>
      </p:ext>
    </p:extLst>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lr.y9.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71571" y="3524416"/>
            <a:ext cx="4227286" cy="3173987"/>
          </a:xfrm>
          <a:prstGeom prst="rect">
            <a:avLst/>
          </a:prstGeom>
        </p:spPr>
      </p:pic>
      <p:pic>
        <p:nvPicPr>
          <p:cNvPr id="3" name="Picture 2" descr="Sal.y9.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5857" y="118852"/>
            <a:ext cx="4313007" cy="3238350"/>
          </a:xfrm>
          <a:prstGeom prst="rect">
            <a:avLst/>
          </a:prstGeom>
        </p:spPr>
      </p:pic>
      <p:pic>
        <p:nvPicPr>
          <p:cNvPr id="4" name="Picture 3" descr="Temp.y9.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85849" y="118852"/>
            <a:ext cx="4313008" cy="3238350"/>
          </a:xfrm>
          <a:prstGeom prst="rect">
            <a:avLst/>
          </a:prstGeom>
        </p:spPr>
      </p:pic>
      <p:sp>
        <p:nvSpPr>
          <p:cNvPr id="5" name="TextBox 4"/>
          <p:cNvSpPr txBox="1"/>
          <p:nvPr/>
        </p:nvSpPr>
        <p:spPr>
          <a:xfrm>
            <a:off x="235857" y="4662714"/>
            <a:ext cx="4313007" cy="1569660"/>
          </a:xfrm>
          <a:prstGeom prst="rect">
            <a:avLst/>
          </a:prstGeom>
          <a:noFill/>
        </p:spPr>
        <p:txBody>
          <a:bodyPr wrap="square" rtlCol="0">
            <a:spAutoFit/>
          </a:bodyPr>
          <a:lstStyle/>
          <a:p>
            <a:r>
              <a:rPr lang="en-US" sz="2400" dirty="0" smtClean="0"/>
              <a:t>Higher Fluor west of high Temp which is west of eddy center.</a:t>
            </a:r>
          </a:p>
          <a:p>
            <a:r>
              <a:rPr lang="en-US" sz="2400" dirty="0" smtClean="0"/>
              <a:t>Less stratification to west.</a:t>
            </a:r>
            <a:endParaRPr lang="en-US" sz="2400" dirty="0"/>
          </a:p>
        </p:txBody>
      </p:sp>
      <p:sp>
        <p:nvSpPr>
          <p:cNvPr id="6" name="TextBox 5"/>
          <p:cNvSpPr txBox="1"/>
          <p:nvPr/>
        </p:nvSpPr>
        <p:spPr>
          <a:xfrm>
            <a:off x="235857" y="3755571"/>
            <a:ext cx="4313007" cy="523220"/>
          </a:xfrm>
          <a:prstGeom prst="rect">
            <a:avLst/>
          </a:prstGeom>
          <a:noFill/>
        </p:spPr>
        <p:txBody>
          <a:bodyPr wrap="square" rtlCol="0">
            <a:spAutoFit/>
          </a:bodyPr>
          <a:lstStyle/>
          <a:p>
            <a:r>
              <a:rPr lang="en-US" sz="2800" dirty="0" smtClean="0"/>
              <a:t>Section at 76.74 S</a:t>
            </a:r>
            <a:endParaRPr lang="en-US" sz="2800" dirty="0"/>
          </a:p>
        </p:txBody>
      </p:sp>
    </p:spTree>
    <p:extLst>
      <p:ext uri="{BB962C8B-B14F-4D97-AF65-F5344CB8AC3E}">
        <p14:creationId xmlns:p14="http://schemas.microsoft.com/office/powerpoint/2010/main" val="61741343"/>
      </p:ext>
    </p:extLst>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lr.x16.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69437" y="3465286"/>
            <a:ext cx="4301128" cy="3229430"/>
          </a:xfrm>
          <a:prstGeom prst="rect">
            <a:avLst/>
          </a:prstGeom>
        </p:spPr>
      </p:pic>
      <p:pic>
        <p:nvPicPr>
          <p:cNvPr id="3" name="Picture 2" descr="Sal.x16.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3286" y="145144"/>
            <a:ext cx="4209143" cy="3160365"/>
          </a:xfrm>
          <a:prstGeom prst="rect">
            <a:avLst/>
          </a:prstGeom>
        </p:spPr>
      </p:pic>
      <p:pic>
        <p:nvPicPr>
          <p:cNvPr id="4" name="Picture 3" descr="Temp.x16.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17144" y="145144"/>
            <a:ext cx="4253421" cy="3193611"/>
          </a:xfrm>
          <a:prstGeom prst="rect">
            <a:avLst/>
          </a:prstGeom>
        </p:spPr>
      </p:pic>
      <p:sp>
        <p:nvSpPr>
          <p:cNvPr id="5" name="TextBox 4"/>
          <p:cNvSpPr txBox="1"/>
          <p:nvPr/>
        </p:nvSpPr>
        <p:spPr>
          <a:xfrm>
            <a:off x="399143" y="3810000"/>
            <a:ext cx="3973286" cy="1908215"/>
          </a:xfrm>
          <a:prstGeom prst="rect">
            <a:avLst/>
          </a:prstGeom>
          <a:noFill/>
        </p:spPr>
        <p:txBody>
          <a:bodyPr wrap="square" rtlCol="0">
            <a:spAutoFit/>
          </a:bodyPr>
          <a:lstStyle/>
          <a:p>
            <a:r>
              <a:rPr lang="en-US" sz="2800" dirty="0" smtClean="0"/>
              <a:t>Section at 170.25</a:t>
            </a:r>
          </a:p>
          <a:p>
            <a:endParaRPr lang="en-US" dirty="0"/>
          </a:p>
          <a:p>
            <a:r>
              <a:rPr lang="en-US" sz="2400" dirty="0" smtClean="0"/>
              <a:t>Warmer and fresher on west side. </a:t>
            </a:r>
          </a:p>
          <a:p>
            <a:r>
              <a:rPr lang="en-US" sz="2400" dirty="0" smtClean="0"/>
              <a:t>Higher </a:t>
            </a:r>
            <a:r>
              <a:rPr lang="en-US" sz="2400" dirty="0" err="1" smtClean="0"/>
              <a:t>fluor</a:t>
            </a:r>
            <a:r>
              <a:rPr lang="en-US" sz="2400" dirty="0" smtClean="0"/>
              <a:t> to the west. </a:t>
            </a:r>
            <a:endParaRPr lang="en-US" sz="2400" dirty="0"/>
          </a:p>
        </p:txBody>
      </p:sp>
    </p:spTree>
    <p:extLst>
      <p:ext uri="{BB962C8B-B14F-4D97-AF65-F5344CB8AC3E}">
        <p14:creationId xmlns:p14="http://schemas.microsoft.com/office/powerpoint/2010/main" val="534998133"/>
      </p:ext>
    </p:extLst>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1"/>
          <p:cNvSpPr>
            <a:spLocks noGrp="1"/>
          </p:cNvSpPr>
          <p:nvPr>
            <p:ph type="title" idx="4294967295"/>
          </p:nvPr>
        </p:nvSpPr>
        <p:spPr>
          <a:xfrm>
            <a:off x="228600" y="1219200"/>
            <a:ext cx="3276600" cy="4343400"/>
          </a:xfrm>
        </p:spPr>
        <p:txBody>
          <a:bodyPr/>
          <a:lstStyle/>
          <a:p>
            <a:r>
              <a:rPr lang="en-US" dirty="0" smtClean="0"/>
              <a:t>Where did the warm water </a:t>
            </a:r>
            <a:br>
              <a:rPr lang="en-US" dirty="0" smtClean="0"/>
            </a:br>
            <a:r>
              <a:rPr lang="en-US" dirty="0" smtClean="0"/>
              <a:t>in Eddy 3 come from?</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86202" y="457200"/>
            <a:ext cx="4016500" cy="6400800"/>
          </a:xfrm>
          <a:prstGeom prst="rect">
            <a:avLst/>
          </a:prstGeom>
        </p:spPr>
      </p:pic>
      <p:sp>
        <p:nvSpPr>
          <p:cNvPr id="2" name="TextBox 1"/>
          <p:cNvSpPr txBox="1"/>
          <p:nvPr/>
        </p:nvSpPr>
        <p:spPr>
          <a:xfrm>
            <a:off x="4419600" y="76200"/>
            <a:ext cx="2717603" cy="400110"/>
          </a:xfrm>
          <a:prstGeom prst="rect">
            <a:avLst/>
          </a:prstGeom>
          <a:noFill/>
        </p:spPr>
        <p:txBody>
          <a:bodyPr wrap="none" rtlCol="0">
            <a:spAutoFit/>
          </a:bodyPr>
          <a:lstStyle/>
          <a:p>
            <a:r>
              <a:rPr lang="en-US" sz="2000" dirty="0" smtClean="0"/>
              <a:t>Satellite SST – Jan 13</a:t>
            </a:r>
            <a:endParaRPr lang="en-US" sz="2000" dirty="0"/>
          </a:p>
        </p:txBody>
      </p:sp>
    </p:spTree>
    <p:extLst>
      <p:ext uri="{BB962C8B-B14F-4D97-AF65-F5344CB8AC3E}">
        <p14:creationId xmlns:p14="http://schemas.microsoft.com/office/powerpoint/2010/main" val="1360090328"/>
      </p:ext>
    </p:extLst>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1"/>
          <p:cNvSpPr>
            <a:spLocks noGrp="1"/>
          </p:cNvSpPr>
          <p:nvPr>
            <p:ph type="title" idx="4294967295"/>
          </p:nvPr>
        </p:nvSpPr>
        <p:spPr>
          <a:xfrm>
            <a:off x="228600" y="-533400"/>
            <a:ext cx="3048000" cy="3048000"/>
          </a:xfrm>
        </p:spPr>
        <p:txBody>
          <a:bodyPr/>
          <a:lstStyle/>
          <a:p>
            <a:r>
              <a:rPr lang="en-US" dirty="0" smtClean="0"/>
              <a:t>Well, how did it get here?</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52800" y="457200"/>
            <a:ext cx="4016500" cy="6400800"/>
          </a:xfrm>
          <a:prstGeom prst="rect">
            <a:avLst/>
          </a:prstGeom>
        </p:spPr>
      </p:pic>
      <p:sp>
        <p:nvSpPr>
          <p:cNvPr id="2" name="TextBox 1"/>
          <p:cNvSpPr txBox="1"/>
          <p:nvPr/>
        </p:nvSpPr>
        <p:spPr>
          <a:xfrm>
            <a:off x="3886200" y="76200"/>
            <a:ext cx="2717603" cy="400110"/>
          </a:xfrm>
          <a:prstGeom prst="rect">
            <a:avLst/>
          </a:prstGeom>
          <a:noFill/>
        </p:spPr>
        <p:txBody>
          <a:bodyPr wrap="none" rtlCol="0">
            <a:spAutoFit/>
          </a:bodyPr>
          <a:lstStyle/>
          <a:p>
            <a:r>
              <a:rPr lang="en-US" sz="2000" dirty="0" smtClean="0"/>
              <a:t>Satellite SST – Jan 13</a:t>
            </a:r>
            <a:endParaRPr lang="en-US" sz="2000" dirty="0"/>
          </a:p>
        </p:txBody>
      </p:sp>
      <p:cxnSp>
        <p:nvCxnSpPr>
          <p:cNvPr id="5" name="Straight Arrow Connector 4"/>
          <p:cNvCxnSpPr/>
          <p:nvPr/>
        </p:nvCxnSpPr>
        <p:spPr>
          <a:xfrm>
            <a:off x="5361050" y="3886200"/>
            <a:ext cx="811150" cy="0"/>
          </a:xfrm>
          <a:prstGeom prst="straightConnector1">
            <a:avLst/>
          </a:prstGeom>
          <a:ln w="508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228600" y="2149019"/>
            <a:ext cx="2895600" cy="4401205"/>
          </a:xfrm>
          <a:prstGeom prst="rect">
            <a:avLst/>
          </a:prstGeom>
          <a:noFill/>
        </p:spPr>
        <p:txBody>
          <a:bodyPr wrap="square" rtlCol="0">
            <a:spAutoFit/>
          </a:bodyPr>
          <a:lstStyle/>
          <a:p>
            <a:pPr marL="342900" indent="-342900">
              <a:buAutoNum type="arabicPeriod"/>
            </a:pPr>
            <a:r>
              <a:rPr lang="en-US" sz="2000" dirty="0" smtClean="0"/>
              <a:t>Eastward eddy flux of warm, fresh, (previously) high-iron </a:t>
            </a:r>
            <a:r>
              <a:rPr lang="en-US" sz="2000" dirty="0" err="1" smtClean="0"/>
              <a:t>meltwater</a:t>
            </a:r>
            <a:r>
              <a:rPr lang="en-US" sz="2000" dirty="0" smtClean="0"/>
              <a:t>? </a:t>
            </a:r>
          </a:p>
          <a:p>
            <a:pPr marL="342900" indent="-342900">
              <a:buAutoNum type="arabicPeriod"/>
            </a:pPr>
            <a:r>
              <a:rPr lang="en-US" sz="2000" dirty="0" smtClean="0"/>
              <a:t>Retreating sea ice leaves a wake of </a:t>
            </a:r>
            <a:r>
              <a:rPr lang="en-US" sz="2000" dirty="0"/>
              <a:t>warm, fresh, (previously) high-iron </a:t>
            </a:r>
            <a:r>
              <a:rPr lang="en-US" sz="2000" dirty="0" err="1"/>
              <a:t>meltwater</a:t>
            </a:r>
            <a:r>
              <a:rPr lang="en-US" sz="2000" dirty="0"/>
              <a:t>? </a:t>
            </a:r>
            <a:endParaRPr lang="en-US" sz="2000" dirty="0" smtClean="0"/>
          </a:p>
          <a:p>
            <a:endParaRPr lang="en-US" sz="2000" dirty="0" smtClean="0"/>
          </a:p>
          <a:p>
            <a:r>
              <a:rPr lang="en-US" sz="2000" dirty="0" smtClean="0"/>
              <a:t>Either way, these highly stratified conditions favor diatom blooms in the Ross Sea</a:t>
            </a:r>
            <a:endParaRPr lang="en-US" sz="2000" dirty="0"/>
          </a:p>
        </p:txBody>
      </p:sp>
      <p:cxnSp>
        <p:nvCxnSpPr>
          <p:cNvPr id="8" name="Straight Arrow Connector 7"/>
          <p:cNvCxnSpPr/>
          <p:nvPr/>
        </p:nvCxnSpPr>
        <p:spPr>
          <a:xfrm flipH="1">
            <a:off x="4800600" y="4267200"/>
            <a:ext cx="712850" cy="0"/>
          </a:xfrm>
          <a:prstGeom prst="straightConnector1">
            <a:avLst/>
          </a:prstGeom>
          <a:ln w="508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5435797" y="3429000"/>
            <a:ext cx="736403" cy="1200329"/>
          </a:xfrm>
          <a:prstGeom prst="rect">
            <a:avLst/>
          </a:prstGeom>
          <a:noFill/>
        </p:spPr>
        <p:txBody>
          <a:bodyPr wrap="square" rtlCol="0">
            <a:spAutoFit/>
          </a:bodyPr>
          <a:lstStyle/>
          <a:p>
            <a:r>
              <a:rPr lang="en-US" sz="2400" dirty="0" smtClean="0"/>
              <a:t>1</a:t>
            </a:r>
          </a:p>
          <a:p>
            <a:endParaRPr lang="en-US" sz="2400" dirty="0" smtClean="0"/>
          </a:p>
          <a:p>
            <a:r>
              <a:rPr lang="en-US" sz="2400" dirty="0"/>
              <a:t>2</a:t>
            </a:r>
          </a:p>
        </p:txBody>
      </p:sp>
      <p:sp>
        <p:nvSpPr>
          <p:cNvPr id="9" name="TextBox 8"/>
          <p:cNvSpPr txBox="1"/>
          <p:nvPr/>
        </p:nvSpPr>
        <p:spPr>
          <a:xfrm>
            <a:off x="7848600" y="2667000"/>
            <a:ext cx="1295400" cy="1200329"/>
          </a:xfrm>
          <a:prstGeom prst="rect">
            <a:avLst/>
          </a:prstGeom>
          <a:noFill/>
        </p:spPr>
        <p:txBody>
          <a:bodyPr wrap="square" rtlCol="0">
            <a:spAutoFit/>
          </a:bodyPr>
          <a:lstStyle/>
          <a:p>
            <a:r>
              <a:rPr lang="en-US" dirty="0" smtClean="0"/>
              <a:t>Deep salinity anomaly in eddy 3</a:t>
            </a:r>
            <a:endParaRPr lang="en-US" dirty="0"/>
          </a:p>
        </p:txBody>
      </p:sp>
    </p:spTree>
    <p:extLst>
      <p:ext uri="{BB962C8B-B14F-4D97-AF65-F5344CB8AC3E}">
        <p14:creationId xmlns:p14="http://schemas.microsoft.com/office/powerpoint/2010/main" val="931247457"/>
      </p:ext>
    </p:extLst>
  </p:cSld>
  <p:clrMapOvr>
    <a:masterClrMapping/>
  </p:clrMapOvr>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4338" r="10000" b="8141"/>
          <a:stretch/>
        </p:blipFill>
        <p:spPr bwMode="auto">
          <a:xfrm>
            <a:off x="0" y="1390918"/>
            <a:ext cx="9144000" cy="44303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50" name="Title 1"/>
          <p:cNvSpPr>
            <a:spLocks noGrp="1"/>
          </p:cNvSpPr>
          <p:nvPr>
            <p:ph type="title" idx="4294967295"/>
          </p:nvPr>
        </p:nvSpPr>
        <p:spPr>
          <a:xfrm>
            <a:off x="457200" y="-76200"/>
            <a:ext cx="8229600" cy="1143000"/>
          </a:xfrm>
        </p:spPr>
        <p:txBody>
          <a:bodyPr/>
          <a:lstStyle/>
          <a:p>
            <a:r>
              <a:rPr lang="en-US" dirty="0" smtClean="0"/>
              <a:t>Eddy 2</a:t>
            </a:r>
          </a:p>
        </p:txBody>
      </p:sp>
      <p:sp>
        <p:nvSpPr>
          <p:cNvPr id="2" name="Oval 1"/>
          <p:cNvSpPr/>
          <p:nvPr/>
        </p:nvSpPr>
        <p:spPr>
          <a:xfrm>
            <a:off x="4457700" y="3193197"/>
            <a:ext cx="228600" cy="2286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2902439" y="2293203"/>
            <a:ext cx="2050561" cy="830997"/>
          </a:xfrm>
          <a:prstGeom prst="rect">
            <a:avLst/>
          </a:prstGeom>
          <a:noFill/>
        </p:spPr>
        <p:txBody>
          <a:bodyPr wrap="none" rtlCol="0">
            <a:spAutoFit/>
          </a:bodyPr>
          <a:lstStyle/>
          <a:p>
            <a:pPr algn="ctr"/>
            <a:r>
              <a:rPr lang="en-US" sz="2400" dirty="0" smtClean="0">
                <a:solidFill>
                  <a:schemeClr val="bg1"/>
                </a:solidFill>
              </a:rPr>
              <a:t>Station 6 </a:t>
            </a:r>
          </a:p>
          <a:p>
            <a:pPr algn="ctr"/>
            <a:r>
              <a:rPr lang="en-US" sz="2400" dirty="0" smtClean="0">
                <a:solidFill>
                  <a:schemeClr val="bg1"/>
                </a:solidFill>
              </a:rPr>
              <a:t>Inside Eddy 2</a:t>
            </a:r>
            <a:endParaRPr lang="en-US" sz="2400" dirty="0">
              <a:solidFill>
                <a:schemeClr val="bg1"/>
              </a:solidFill>
            </a:endParaRPr>
          </a:p>
        </p:txBody>
      </p:sp>
    </p:spTree>
    <p:extLst>
      <p:ext uri="{BB962C8B-B14F-4D97-AF65-F5344CB8AC3E}">
        <p14:creationId xmlns:p14="http://schemas.microsoft.com/office/powerpoint/2010/main" val="2791068085"/>
      </p:ext>
    </p:extLst>
  </p:cSld>
  <p:clrMapOvr>
    <a:masterClrMapping/>
  </p:clrMapOvr>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C:\data\NBPCL3\rho.png"/>
          <p:cNvPicPr>
            <a:picLocks noChangeAspect="1" noChangeArrowheads="1"/>
          </p:cNvPicPr>
          <p:nvPr/>
        </p:nvPicPr>
        <p:blipFill rotWithShape="1">
          <a:blip r:embed="rId2">
            <a:extLst>
              <a:ext uri="{28A0092B-C50C-407E-A947-70E740481C1C}">
                <a14:useLocalDpi xmlns:a14="http://schemas.microsoft.com/office/drawing/2010/main" val="0"/>
              </a:ext>
            </a:extLst>
          </a:blip>
          <a:srcRect l="18151" t="10271" r="20796" b="8479"/>
          <a:stretch/>
        </p:blipFill>
        <p:spPr bwMode="auto">
          <a:xfrm>
            <a:off x="0" y="3772"/>
            <a:ext cx="4663440" cy="237744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C:\data\NBPCL3\rho.png"/>
          <p:cNvPicPr>
            <a:picLocks noChangeAspect="1" noChangeArrowheads="1"/>
          </p:cNvPicPr>
          <p:nvPr/>
        </p:nvPicPr>
        <p:blipFill rotWithShape="1">
          <a:blip r:embed="rId2">
            <a:extLst>
              <a:ext uri="{28A0092B-C50C-407E-A947-70E740481C1C}">
                <a14:useLocalDpi xmlns:a14="http://schemas.microsoft.com/office/drawing/2010/main" val="0"/>
              </a:ext>
            </a:extLst>
          </a:blip>
          <a:srcRect l="87983" t="10271" r="44" b="8479"/>
          <a:stretch/>
        </p:blipFill>
        <p:spPr bwMode="auto">
          <a:xfrm>
            <a:off x="4648200" y="0"/>
            <a:ext cx="914400" cy="2377440"/>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descr="C:\data\NBPCL3\Temp.png"/>
          <p:cNvPicPr>
            <a:picLocks noChangeAspect="1" noChangeArrowheads="1"/>
          </p:cNvPicPr>
          <p:nvPr/>
        </p:nvPicPr>
        <p:blipFill rotWithShape="1">
          <a:blip r:embed="rId3">
            <a:extLst>
              <a:ext uri="{28A0092B-C50C-407E-A947-70E740481C1C}">
                <a14:useLocalDpi xmlns:a14="http://schemas.microsoft.com/office/drawing/2010/main" val="0"/>
              </a:ext>
            </a:extLst>
          </a:blip>
          <a:srcRect l="16197" t="10872" r="22196" b="7878"/>
          <a:stretch/>
        </p:blipFill>
        <p:spPr bwMode="auto">
          <a:xfrm>
            <a:off x="0" y="2372159"/>
            <a:ext cx="4706177" cy="237744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C:\data\NBPCL3\Temp.png"/>
          <p:cNvPicPr>
            <a:picLocks noChangeAspect="1" noChangeArrowheads="1"/>
          </p:cNvPicPr>
          <p:nvPr/>
        </p:nvPicPr>
        <p:blipFill rotWithShape="1">
          <a:blip r:embed="rId3">
            <a:extLst>
              <a:ext uri="{28A0092B-C50C-407E-A947-70E740481C1C}">
                <a14:useLocalDpi xmlns:a14="http://schemas.microsoft.com/office/drawing/2010/main" val="0"/>
              </a:ext>
            </a:extLst>
          </a:blip>
          <a:srcRect l="87659" t="10872" r="2765" b="7878"/>
          <a:stretch/>
        </p:blipFill>
        <p:spPr bwMode="auto">
          <a:xfrm>
            <a:off x="4678680" y="2362200"/>
            <a:ext cx="731520" cy="2377440"/>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p:cNvGrpSpPr/>
          <p:nvPr/>
        </p:nvGrpSpPr>
        <p:grpSpPr>
          <a:xfrm>
            <a:off x="0" y="4663440"/>
            <a:ext cx="5715000" cy="2194560"/>
            <a:chOff x="0" y="4663440"/>
            <a:chExt cx="5715000" cy="2194560"/>
          </a:xfrm>
        </p:grpSpPr>
        <p:pic>
          <p:nvPicPr>
            <p:cNvPr id="7171" name="Picture 3" descr="C:\data\NBPCL3\sal.png"/>
            <p:cNvPicPr>
              <a:picLocks noChangeAspect="1" noChangeArrowheads="1"/>
            </p:cNvPicPr>
            <p:nvPr/>
          </p:nvPicPr>
          <p:blipFill rotWithShape="1">
            <a:blip r:embed="rId4">
              <a:extLst>
                <a:ext uri="{28A0092B-C50C-407E-A947-70E740481C1C}">
                  <a14:useLocalDpi xmlns:a14="http://schemas.microsoft.com/office/drawing/2010/main" val="0"/>
                </a:ext>
              </a:extLst>
            </a:blip>
            <a:srcRect l="16560" t="13476" r="19997" b="11524"/>
            <a:stretch/>
          </p:blipFill>
          <p:spPr bwMode="auto">
            <a:xfrm>
              <a:off x="0" y="4663440"/>
              <a:ext cx="4846320" cy="219456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3" descr="C:\data\NBPCL3\sal.png"/>
            <p:cNvPicPr>
              <a:picLocks noChangeAspect="1" noChangeArrowheads="1"/>
            </p:cNvPicPr>
            <p:nvPr/>
          </p:nvPicPr>
          <p:blipFill rotWithShape="1">
            <a:blip r:embed="rId4">
              <a:extLst>
                <a:ext uri="{28A0092B-C50C-407E-A947-70E740481C1C}">
                  <a14:useLocalDpi xmlns:a14="http://schemas.microsoft.com/office/drawing/2010/main" val="0"/>
                </a:ext>
              </a:extLst>
            </a:blip>
            <a:srcRect l="87567" t="13476" r="461" b="11524"/>
            <a:stretch/>
          </p:blipFill>
          <p:spPr bwMode="auto">
            <a:xfrm>
              <a:off x="4800600" y="4663440"/>
              <a:ext cx="914400" cy="2194560"/>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Title 1"/>
          <p:cNvSpPr>
            <a:spLocks noGrp="1"/>
          </p:cNvSpPr>
          <p:nvPr>
            <p:ph type="title"/>
          </p:nvPr>
        </p:nvSpPr>
        <p:spPr>
          <a:xfrm>
            <a:off x="5334000" y="1782538"/>
            <a:ext cx="3810000" cy="3399062"/>
          </a:xfrm>
        </p:spPr>
        <p:txBody>
          <a:bodyPr/>
          <a:lstStyle/>
          <a:p>
            <a:r>
              <a:rPr lang="en-US" dirty="0" smtClean="0"/>
              <a:t>Eddy 2 VPR Survey</a:t>
            </a:r>
            <a:endParaRPr lang="en-US" dirty="0"/>
          </a:p>
        </p:txBody>
      </p:sp>
      <p:sp>
        <p:nvSpPr>
          <p:cNvPr id="3" name="TextBox 2"/>
          <p:cNvSpPr txBox="1"/>
          <p:nvPr/>
        </p:nvSpPr>
        <p:spPr>
          <a:xfrm>
            <a:off x="3712335" y="307222"/>
            <a:ext cx="800219" cy="646331"/>
          </a:xfrm>
          <a:prstGeom prst="rect">
            <a:avLst/>
          </a:prstGeom>
          <a:noFill/>
        </p:spPr>
        <p:txBody>
          <a:bodyPr wrap="none" rtlCol="0">
            <a:spAutoFit/>
          </a:bodyPr>
          <a:lstStyle/>
          <a:p>
            <a:r>
              <a:rPr lang="en-US" dirty="0" smtClean="0">
                <a:solidFill>
                  <a:schemeClr val="bg1"/>
                </a:solidFill>
              </a:rPr>
              <a:t>Inside</a:t>
            </a:r>
          </a:p>
          <a:p>
            <a:r>
              <a:rPr lang="en-US" dirty="0" smtClean="0">
                <a:solidFill>
                  <a:schemeClr val="bg1"/>
                </a:solidFill>
              </a:rPr>
              <a:t>Eddy</a:t>
            </a:r>
            <a:endParaRPr lang="en-US" dirty="0">
              <a:solidFill>
                <a:schemeClr val="bg1"/>
              </a:solidFill>
            </a:endParaRPr>
          </a:p>
        </p:txBody>
      </p:sp>
      <p:sp>
        <p:nvSpPr>
          <p:cNvPr id="13" name="TextBox 12"/>
          <p:cNvSpPr txBox="1"/>
          <p:nvPr/>
        </p:nvSpPr>
        <p:spPr>
          <a:xfrm>
            <a:off x="76200" y="152400"/>
            <a:ext cx="1569660" cy="369332"/>
          </a:xfrm>
          <a:prstGeom prst="rect">
            <a:avLst/>
          </a:prstGeom>
          <a:noFill/>
        </p:spPr>
        <p:txBody>
          <a:bodyPr wrap="none" rtlCol="0">
            <a:spAutoFit/>
          </a:bodyPr>
          <a:lstStyle/>
          <a:p>
            <a:r>
              <a:rPr lang="en-US" dirty="0" smtClean="0">
                <a:solidFill>
                  <a:schemeClr val="bg1"/>
                </a:solidFill>
              </a:rPr>
              <a:t>Outside Eddy</a:t>
            </a:r>
            <a:endParaRPr lang="en-US" dirty="0">
              <a:solidFill>
                <a:schemeClr val="bg1"/>
              </a:solidFill>
            </a:endParaRPr>
          </a:p>
        </p:txBody>
      </p:sp>
      <p:cxnSp>
        <p:nvCxnSpPr>
          <p:cNvPr id="12" name="Straight Arrow Connector 11"/>
          <p:cNvCxnSpPr/>
          <p:nvPr/>
        </p:nvCxnSpPr>
        <p:spPr>
          <a:xfrm flipH="1">
            <a:off x="3276600" y="953552"/>
            <a:ext cx="835844" cy="548640"/>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a:stCxn id="13" idx="2"/>
          </p:cNvCxnSpPr>
          <p:nvPr/>
        </p:nvCxnSpPr>
        <p:spPr>
          <a:xfrm>
            <a:off x="861030" y="521732"/>
            <a:ext cx="662970" cy="108655"/>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3874660"/>
      </p:ext>
    </p:extLst>
  </p:cSld>
  <p:clrMapOvr>
    <a:masterClrMapping/>
  </p:clrMapOvr>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3" name="Picture 19" descr="C:\data\NBP1201CL1\trrois\vpr3\d009\h12\other2\roi0.4722207801.tif"/>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7244" r="-17244" b="16967"/>
          <a:stretch/>
        </p:blipFill>
        <p:spPr bwMode="auto">
          <a:xfrm>
            <a:off x="5394960" y="4334723"/>
            <a:ext cx="2854452" cy="2468880"/>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p:nvPr>
        </p:nvSpPr>
        <p:spPr>
          <a:xfrm>
            <a:off x="0" y="-1"/>
            <a:ext cx="9144000" cy="838201"/>
          </a:xfrm>
        </p:spPr>
        <p:txBody>
          <a:bodyPr>
            <a:normAutofit/>
          </a:bodyPr>
          <a:lstStyle/>
          <a:p>
            <a:r>
              <a:rPr lang="en-US" dirty="0" smtClean="0"/>
              <a:t>Eddy 2 (VPR 3) Image Categories</a:t>
            </a:r>
            <a:endParaRPr lang="en-US" dirty="0"/>
          </a:p>
        </p:txBody>
      </p:sp>
      <p:pic>
        <p:nvPicPr>
          <p:cNvPr id="1026" name="Picture 2" descr="C:\data\NBP1201CL1\trrois\vpr3\d009\h12\phaeMany\roi0.4324221800.t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7848" y="1652016"/>
            <a:ext cx="2359152" cy="2843784"/>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pic>
        <p:nvPicPr>
          <p:cNvPr id="1030" name="Picture 6" descr="C:\data\NBP1201CL1\trrois\vpr3\d009\h12\phaeIndiv\roi0.4350721800.t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36049" y="1676400"/>
            <a:ext cx="1421751" cy="1540230"/>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pic>
        <p:nvPicPr>
          <p:cNvPr id="1036" name="Picture 12" descr="C:\data\NBP1201CL1\trrois\vpr3\d009\h12\squashed\roi0.4353264001.tif"/>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00554" y="5334000"/>
            <a:ext cx="1340034" cy="1352216"/>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pic>
        <p:nvPicPr>
          <p:cNvPr id="1038" name="Picture 14" descr="C:\data\NBP1201CL1\trrois\vpr3\d009\h12\marineSnow\roi0.4352807800.tif"/>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75412" y="1513603"/>
            <a:ext cx="1754188" cy="1651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307849" y="895290"/>
            <a:ext cx="2359152" cy="400110"/>
          </a:xfrm>
          <a:prstGeom prst="rect">
            <a:avLst/>
          </a:prstGeom>
          <a:noFill/>
        </p:spPr>
        <p:txBody>
          <a:bodyPr wrap="square" rtlCol="0">
            <a:spAutoFit/>
          </a:bodyPr>
          <a:lstStyle/>
          <a:p>
            <a:pPr algn="ctr"/>
            <a:r>
              <a:rPr lang="en-US" sz="2000" dirty="0" err="1" smtClean="0"/>
              <a:t>Phaeocystis</a:t>
            </a:r>
            <a:r>
              <a:rPr lang="en-US" sz="2000" dirty="0" smtClean="0"/>
              <a:t> - Many </a:t>
            </a:r>
          </a:p>
        </p:txBody>
      </p:sp>
      <p:sp>
        <p:nvSpPr>
          <p:cNvPr id="21" name="TextBox 20"/>
          <p:cNvSpPr txBox="1"/>
          <p:nvPr/>
        </p:nvSpPr>
        <p:spPr>
          <a:xfrm>
            <a:off x="256171" y="4620062"/>
            <a:ext cx="1828800" cy="400110"/>
          </a:xfrm>
          <a:prstGeom prst="rect">
            <a:avLst/>
          </a:prstGeom>
          <a:noFill/>
        </p:spPr>
        <p:txBody>
          <a:bodyPr wrap="square" rtlCol="0">
            <a:spAutoFit/>
          </a:bodyPr>
          <a:lstStyle/>
          <a:p>
            <a:pPr algn="ctr"/>
            <a:r>
              <a:rPr lang="en-US" sz="2000" dirty="0" smtClean="0"/>
              <a:t>“Kidney Beans”</a:t>
            </a:r>
            <a:endParaRPr lang="en-US" sz="2000" dirty="0"/>
          </a:p>
        </p:txBody>
      </p:sp>
      <p:sp>
        <p:nvSpPr>
          <p:cNvPr id="22" name="TextBox 21"/>
          <p:cNvSpPr txBox="1"/>
          <p:nvPr/>
        </p:nvSpPr>
        <p:spPr>
          <a:xfrm>
            <a:off x="6504416" y="1113493"/>
            <a:ext cx="1744996" cy="400110"/>
          </a:xfrm>
          <a:prstGeom prst="rect">
            <a:avLst/>
          </a:prstGeom>
          <a:noFill/>
        </p:spPr>
        <p:txBody>
          <a:bodyPr wrap="square" rtlCol="0">
            <a:spAutoFit/>
          </a:bodyPr>
          <a:lstStyle/>
          <a:p>
            <a:pPr algn="ctr"/>
            <a:r>
              <a:rPr lang="en-US" sz="2000" dirty="0" smtClean="0"/>
              <a:t>Marine Snow</a:t>
            </a:r>
            <a:endParaRPr lang="en-US" sz="2000" dirty="0"/>
          </a:p>
        </p:txBody>
      </p:sp>
      <p:sp>
        <p:nvSpPr>
          <p:cNvPr id="23" name="TextBox 22"/>
          <p:cNvSpPr txBox="1"/>
          <p:nvPr/>
        </p:nvSpPr>
        <p:spPr>
          <a:xfrm>
            <a:off x="5715000" y="3505200"/>
            <a:ext cx="3048000" cy="400110"/>
          </a:xfrm>
          <a:prstGeom prst="rect">
            <a:avLst/>
          </a:prstGeom>
          <a:noFill/>
        </p:spPr>
        <p:txBody>
          <a:bodyPr wrap="square" rtlCol="0">
            <a:spAutoFit/>
          </a:bodyPr>
          <a:lstStyle/>
          <a:p>
            <a:pPr algn="ctr"/>
            <a:r>
              <a:rPr lang="en-US" sz="2000" dirty="0" smtClean="0"/>
              <a:t>Other</a:t>
            </a:r>
            <a:endParaRPr lang="en-US" sz="2000" dirty="0"/>
          </a:p>
        </p:txBody>
      </p:sp>
      <p:pic>
        <p:nvPicPr>
          <p:cNvPr id="1044" name="Picture 20" descr="C:\data\NBP1201CL1\trrois\vpr3\d009\h12\other2\roi0.4416198400.tif"/>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177196" y="5218924"/>
            <a:ext cx="1015080" cy="1594052"/>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pic>
        <p:nvPicPr>
          <p:cNvPr id="1040" name="Picture 16" descr="C:\data\NBP1201CL1\trrois\vpr3\d009\h12\other2\roi0.4368026501.tif"/>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193098" y="3928636"/>
            <a:ext cx="2188902" cy="1350963"/>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pic>
        <p:nvPicPr>
          <p:cNvPr id="1041" name="Picture 17" descr="C:\data\NBP1201CL1\trrois\vpr3\d009\h12\other2\roi0.4354531200.tif"/>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543550" y="3928636"/>
            <a:ext cx="1085850" cy="571500"/>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pic>
        <p:nvPicPr>
          <p:cNvPr id="1042" name="Picture 18" descr="C:\data\NBP1201CL1\trrois\vpr3\d009\h12\other2\roi0.4636271802.tif"/>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8177880" y="3922416"/>
            <a:ext cx="873714" cy="2888396"/>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pic>
        <p:nvPicPr>
          <p:cNvPr id="3" name="Picture 2" descr="C:\data\NBPCL3\trrois\vpr3\d009\h12\blurry\roi0.4354318701.tif"/>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047999" y="4883324"/>
            <a:ext cx="1482487" cy="1498092"/>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p:cNvSpPr txBox="1"/>
          <p:nvPr/>
        </p:nvSpPr>
        <p:spPr>
          <a:xfrm>
            <a:off x="3745853" y="990600"/>
            <a:ext cx="1588147" cy="707886"/>
          </a:xfrm>
          <a:prstGeom prst="rect">
            <a:avLst/>
          </a:prstGeom>
          <a:noFill/>
        </p:spPr>
        <p:txBody>
          <a:bodyPr wrap="square" rtlCol="0">
            <a:spAutoFit/>
          </a:bodyPr>
          <a:lstStyle/>
          <a:p>
            <a:pPr algn="ctr"/>
            <a:r>
              <a:rPr lang="en-US" sz="2000" dirty="0" err="1" smtClean="0"/>
              <a:t>Phaeocystis</a:t>
            </a:r>
            <a:r>
              <a:rPr lang="en-US" sz="2000" dirty="0" smtClean="0"/>
              <a:t> - Individual </a:t>
            </a:r>
          </a:p>
        </p:txBody>
      </p:sp>
      <p:sp>
        <p:nvSpPr>
          <p:cNvPr id="25" name="TextBox 24"/>
          <p:cNvSpPr txBox="1"/>
          <p:nvPr/>
        </p:nvSpPr>
        <p:spPr>
          <a:xfrm>
            <a:off x="3181465" y="4483214"/>
            <a:ext cx="1193696" cy="400110"/>
          </a:xfrm>
          <a:prstGeom prst="rect">
            <a:avLst/>
          </a:prstGeom>
          <a:noFill/>
        </p:spPr>
        <p:txBody>
          <a:bodyPr wrap="square" rtlCol="0">
            <a:spAutoFit/>
          </a:bodyPr>
          <a:lstStyle/>
          <a:p>
            <a:pPr algn="ctr"/>
            <a:r>
              <a:rPr lang="en-US" sz="2000" dirty="0" smtClean="0"/>
              <a:t>Blurry</a:t>
            </a:r>
            <a:endParaRPr lang="en-US" sz="2000" dirty="0"/>
          </a:p>
        </p:txBody>
      </p:sp>
    </p:spTree>
    <p:extLst>
      <p:ext uri="{BB962C8B-B14F-4D97-AF65-F5344CB8AC3E}">
        <p14:creationId xmlns:p14="http://schemas.microsoft.com/office/powerpoint/2010/main" val="1398535499"/>
      </p:ext>
    </p:extLst>
  </p:cSld>
  <p:clrMapOvr>
    <a:masterClrMapping/>
  </p:clrMapOvr>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data\NBPCL3\phaeMany.png"/>
          <p:cNvPicPr>
            <a:picLocks noChangeAspect="1" noChangeArrowheads="1"/>
          </p:cNvPicPr>
          <p:nvPr/>
        </p:nvPicPr>
        <p:blipFill rotWithShape="1">
          <a:blip r:embed="rId2">
            <a:extLst>
              <a:ext uri="{28A0092B-C50C-407E-A947-70E740481C1C}">
                <a14:useLocalDpi xmlns:a14="http://schemas.microsoft.com/office/drawing/2010/main" val="0"/>
              </a:ext>
            </a:extLst>
          </a:blip>
          <a:srcRect l="16663"/>
          <a:stretch/>
        </p:blipFill>
        <p:spPr bwMode="auto">
          <a:xfrm>
            <a:off x="0" y="0"/>
            <a:ext cx="6366189" cy="344805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data\NBPCL3\PhaeIndiv.png"/>
          <p:cNvPicPr>
            <a:picLocks noChangeAspect="1" noChangeArrowheads="1"/>
          </p:cNvPicPr>
          <p:nvPr/>
        </p:nvPicPr>
        <p:blipFill rotWithShape="1">
          <a:blip r:embed="rId3">
            <a:extLst>
              <a:ext uri="{28A0092B-C50C-407E-A947-70E740481C1C}">
                <a14:useLocalDpi xmlns:a14="http://schemas.microsoft.com/office/drawing/2010/main" val="0"/>
              </a:ext>
            </a:extLst>
          </a:blip>
          <a:srcRect l="19866"/>
          <a:stretch/>
        </p:blipFill>
        <p:spPr bwMode="auto">
          <a:xfrm>
            <a:off x="0" y="3409950"/>
            <a:ext cx="6121490" cy="344805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6366188" y="-30050"/>
            <a:ext cx="2777812" cy="1754076"/>
          </a:xfrm>
        </p:spPr>
        <p:txBody>
          <a:bodyPr/>
          <a:lstStyle/>
          <a:p>
            <a:r>
              <a:rPr lang="en-US" sz="3600" i="1" dirty="0" err="1" smtClean="0"/>
              <a:t>Phaeocystis</a:t>
            </a:r>
            <a:r>
              <a:rPr lang="en-US" sz="3600" dirty="0" smtClean="0"/>
              <a:t> distribution</a:t>
            </a:r>
            <a:endParaRPr lang="en-US" sz="3600" dirty="0"/>
          </a:p>
        </p:txBody>
      </p:sp>
      <p:sp>
        <p:nvSpPr>
          <p:cNvPr id="3" name="TextBox 2"/>
          <p:cNvSpPr txBox="1"/>
          <p:nvPr/>
        </p:nvSpPr>
        <p:spPr>
          <a:xfrm>
            <a:off x="6177930" y="3531275"/>
            <a:ext cx="2813670" cy="2031325"/>
          </a:xfrm>
          <a:prstGeom prst="rect">
            <a:avLst/>
          </a:prstGeom>
          <a:noFill/>
        </p:spPr>
        <p:txBody>
          <a:bodyPr wrap="square" rtlCol="0">
            <a:spAutoFit/>
          </a:bodyPr>
          <a:lstStyle/>
          <a:p>
            <a:r>
              <a:rPr lang="en-US" dirty="0" smtClean="0"/>
              <a:t>Covariance of individuals and aggregated colonies</a:t>
            </a:r>
          </a:p>
          <a:p>
            <a:endParaRPr lang="en-US" dirty="0"/>
          </a:p>
          <a:p>
            <a:r>
              <a:rPr lang="en-US" dirty="0" smtClean="0"/>
              <a:t>Population center of mass deeper inside the eddy than at the periphery</a:t>
            </a:r>
            <a:endParaRPr lang="en-US" dirty="0"/>
          </a:p>
        </p:txBody>
      </p:sp>
    </p:spTree>
    <p:extLst>
      <p:ext uri="{BB962C8B-B14F-4D97-AF65-F5344CB8AC3E}">
        <p14:creationId xmlns:p14="http://schemas.microsoft.com/office/powerpoint/2010/main" val="5941679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371600"/>
            <a:ext cx="4572000" cy="46139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53755" y="1371600"/>
            <a:ext cx="4572000" cy="45999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tle 3"/>
          <p:cNvSpPr>
            <a:spLocks noGrp="1"/>
          </p:cNvSpPr>
          <p:nvPr>
            <p:ph type="title" idx="4294967295"/>
          </p:nvPr>
        </p:nvSpPr>
        <p:spPr>
          <a:xfrm>
            <a:off x="1" y="-152400"/>
            <a:ext cx="9125754" cy="1249362"/>
          </a:xfrm>
        </p:spPr>
        <p:txBody>
          <a:bodyPr/>
          <a:lstStyle/>
          <a:p>
            <a:r>
              <a:rPr lang="en-US" sz="4000" dirty="0" smtClean="0"/>
              <a:t>Sea Ice and Chlorophyll </a:t>
            </a:r>
            <a:r>
              <a:rPr lang="en-US" sz="4000" dirty="0" err="1" smtClean="0"/>
              <a:t>Climatologies</a:t>
            </a:r>
            <a:endParaRPr lang="en-US" sz="4000" dirty="0"/>
          </a:p>
        </p:txBody>
      </p:sp>
      <p:sp>
        <p:nvSpPr>
          <p:cNvPr id="5" name="TextBox 4"/>
          <p:cNvSpPr txBox="1"/>
          <p:nvPr/>
        </p:nvSpPr>
        <p:spPr>
          <a:xfrm>
            <a:off x="3886200" y="914400"/>
            <a:ext cx="1364476" cy="369332"/>
          </a:xfrm>
          <a:prstGeom prst="rect">
            <a:avLst/>
          </a:prstGeom>
          <a:noFill/>
        </p:spPr>
        <p:txBody>
          <a:bodyPr wrap="none" rtlCol="0">
            <a:spAutoFit/>
          </a:bodyPr>
          <a:lstStyle/>
          <a:p>
            <a:r>
              <a:rPr lang="en-US" dirty="0" err="1" smtClean="0"/>
              <a:t>Arrigo</a:t>
            </a:r>
            <a:r>
              <a:rPr lang="en-US" dirty="0" smtClean="0"/>
              <a:t> et al.</a:t>
            </a:r>
            <a:endParaRPr lang="en-US" dirty="0"/>
          </a:p>
        </p:txBody>
      </p:sp>
    </p:spTree>
    <p:extLst>
      <p:ext uri="{BB962C8B-B14F-4D97-AF65-F5344CB8AC3E}">
        <p14:creationId xmlns:p14="http://schemas.microsoft.com/office/powerpoint/2010/main" val="1389395761"/>
      </p:ext>
    </p:extLst>
  </p:cSld>
  <p:clrMapOvr>
    <a:masterClrMapping/>
  </p:clrMapOvr>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data\NBPCL3\squashed.png"/>
          <p:cNvPicPr>
            <a:picLocks noChangeAspect="1" noChangeArrowheads="1"/>
          </p:cNvPicPr>
          <p:nvPr/>
        </p:nvPicPr>
        <p:blipFill rotWithShape="1">
          <a:blip r:embed="rId3">
            <a:extLst>
              <a:ext uri="{28A0092B-C50C-407E-A947-70E740481C1C}">
                <a14:useLocalDpi xmlns:a14="http://schemas.microsoft.com/office/drawing/2010/main" val="0"/>
              </a:ext>
            </a:extLst>
          </a:blip>
          <a:srcRect l="14552"/>
          <a:stretch/>
        </p:blipFill>
        <p:spPr bwMode="auto">
          <a:xfrm>
            <a:off x="0" y="0"/>
            <a:ext cx="6527442" cy="344805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C:\data\NBPCL3\MarSnow.png"/>
          <p:cNvPicPr>
            <a:picLocks noChangeAspect="1" noChangeArrowheads="1"/>
          </p:cNvPicPr>
          <p:nvPr/>
        </p:nvPicPr>
        <p:blipFill rotWithShape="1">
          <a:blip r:embed="rId4">
            <a:extLst>
              <a:ext uri="{28A0092B-C50C-407E-A947-70E740481C1C}">
                <a14:useLocalDpi xmlns:a14="http://schemas.microsoft.com/office/drawing/2010/main" val="0"/>
              </a:ext>
            </a:extLst>
          </a:blip>
          <a:srcRect l="14589"/>
          <a:stretch/>
        </p:blipFill>
        <p:spPr bwMode="auto">
          <a:xfrm>
            <a:off x="0" y="3409950"/>
            <a:ext cx="6524610" cy="344805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6527442" y="274637"/>
            <a:ext cx="2387958" cy="2392363"/>
          </a:xfrm>
        </p:spPr>
        <p:txBody>
          <a:bodyPr/>
          <a:lstStyle/>
          <a:p>
            <a:r>
              <a:rPr lang="en-US" sz="3600" dirty="0" smtClean="0"/>
              <a:t>Kidney beans </a:t>
            </a:r>
            <a:br>
              <a:rPr lang="en-US" sz="3600" dirty="0" smtClean="0"/>
            </a:br>
            <a:r>
              <a:rPr lang="en-US" sz="3600" dirty="0" smtClean="0"/>
              <a:t>and marine snow</a:t>
            </a:r>
            <a:endParaRPr lang="en-US" sz="3600" dirty="0"/>
          </a:p>
        </p:txBody>
      </p:sp>
      <p:sp>
        <p:nvSpPr>
          <p:cNvPr id="3" name="TextBox 2"/>
          <p:cNvSpPr txBox="1"/>
          <p:nvPr/>
        </p:nvSpPr>
        <p:spPr>
          <a:xfrm>
            <a:off x="6753210" y="3657600"/>
            <a:ext cx="2314590" cy="923330"/>
          </a:xfrm>
          <a:prstGeom prst="rect">
            <a:avLst/>
          </a:prstGeom>
          <a:noFill/>
        </p:spPr>
        <p:txBody>
          <a:bodyPr wrap="square" rtlCol="0">
            <a:spAutoFit/>
          </a:bodyPr>
          <a:lstStyle/>
          <a:p>
            <a:r>
              <a:rPr lang="en-US" dirty="0" smtClean="0"/>
              <a:t>Both abundant at depth inside the eddy</a:t>
            </a:r>
            <a:endParaRPr lang="en-US" dirty="0"/>
          </a:p>
        </p:txBody>
      </p:sp>
    </p:spTree>
    <p:extLst>
      <p:ext uri="{BB962C8B-B14F-4D97-AF65-F5344CB8AC3E}">
        <p14:creationId xmlns:p14="http://schemas.microsoft.com/office/powerpoint/2010/main" val="798541954"/>
      </p:ext>
    </p:extLst>
  </p:cSld>
  <p:clrMapOvr>
    <a:masterClrMapping/>
  </p:clrMapOvr>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descr="C:\data\NBPCL3\blurry.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1733550"/>
            <a:ext cx="7639050" cy="3448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595748"/>
      </p:ext>
    </p:extLst>
  </p:cSld>
  <p:clrMapOvr>
    <a:masterClrMapping/>
  </p:clrMapOvr>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1"/>
          <p:cNvSpPr>
            <a:spLocks noGrp="1"/>
          </p:cNvSpPr>
          <p:nvPr>
            <p:ph type="title" idx="4294967295"/>
          </p:nvPr>
        </p:nvSpPr>
        <p:spPr>
          <a:xfrm>
            <a:off x="457200" y="-76200"/>
            <a:ext cx="8229600" cy="1143000"/>
          </a:xfrm>
        </p:spPr>
        <p:txBody>
          <a:bodyPr/>
          <a:lstStyle/>
          <a:p>
            <a:r>
              <a:rPr lang="en-US" dirty="0" smtClean="0"/>
              <a:t>Next Up</a:t>
            </a:r>
          </a:p>
        </p:txBody>
      </p:sp>
      <p:sp>
        <p:nvSpPr>
          <p:cNvPr id="2" name="TextBox 1"/>
          <p:cNvSpPr txBox="1"/>
          <p:nvPr/>
        </p:nvSpPr>
        <p:spPr>
          <a:xfrm>
            <a:off x="171718" y="1158657"/>
            <a:ext cx="5934638" cy="3539430"/>
          </a:xfrm>
          <a:prstGeom prst="rect">
            <a:avLst/>
          </a:prstGeom>
          <a:noFill/>
        </p:spPr>
        <p:txBody>
          <a:bodyPr wrap="none" rtlCol="0">
            <a:spAutoFit/>
          </a:bodyPr>
          <a:lstStyle/>
          <a:p>
            <a:r>
              <a:rPr lang="en-US" sz="2800" dirty="0" smtClean="0"/>
              <a:t>1. Finish Ross Bank Survey</a:t>
            </a:r>
          </a:p>
          <a:p>
            <a:r>
              <a:rPr lang="en-US" sz="2800" dirty="0" smtClean="0"/>
              <a:t>2. Deploy </a:t>
            </a:r>
            <a:r>
              <a:rPr lang="en-US" sz="2800" dirty="0" err="1" smtClean="0"/>
              <a:t>SeaHorse</a:t>
            </a:r>
            <a:endParaRPr lang="en-US" sz="2800" dirty="0" smtClean="0"/>
          </a:p>
          <a:p>
            <a:r>
              <a:rPr lang="en-US" sz="2800" dirty="0" smtClean="0"/>
              <a:t>3. CTD transect on Ross Bank</a:t>
            </a:r>
          </a:p>
          <a:p>
            <a:r>
              <a:rPr lang="en-US" sz="2800" dirty="0" smtClean="0"/>
              <a:t>4. Ross Ice Shelf – in search of ISW</a:t>
            </a:r>
          </a:p>
          <a:p>
            <a:r>
              <a:rPr lang="en-US" sz="2800" dirty="0" smtClean="0"/>
              <a:t>5. Return to Ross Bank</a:t>
            </a:r>
          </a:p>
          <a:p>
            <a:r>
              <a:rPr lang="en-US" sz="2800" dirty="0" smtClean="0"/>
              <a:t>6. 2</a:t>
            </a:r>
            <a:r>
              <a:rPr lang="en-US" sz="2800" baseline="30000" dirty="0" smtClean="0"/>
              <a:t>nd</a:t>
            </a:r>
            <a:r>
              <a:rPr lang="en-US" sz="2800" dirty="0" smtClean="0"/>
              <a:t> CTD occupation </a:t>
            </a:r>
          </a:p>
          <a:p>
            <a:r>
              <a:rPr lang="en-US" sz="2800" dirty="0" smtClean="0"/>
              <a:t>7. Recover </a:t>
            </a:r>
            <a:r>
              <a:rPr lang="en-US" sz="2800" dirty="0" err="1" smtClean="0"/>
              <a:t>SeaHorse</a:t>
            </a:r>
            <a:endParaRPr lang="en-US" sz="2800" dirty="0" smtClean="0"/>
          </a:p>
          <a:p>
            <a:r>
              <a:rPr lang="en-US" sz="2800" dirty="0" smtClean="0"/>
              <a:t>8. </a:t>
            </a:r>
            <a:r>
              <a:rPr lang="en-US" sz="2800" dirty="0" err="1" smtClean="0"/>
              <a:t>Joides</a:t>
            </a:r>
            <a:r>
              <a:rPr lang="en-US" sz="2800" dirty="0" smtClean="0"/>
              <a:t> Trough</a:t>
            </a:r>
            <a:endParaRPr lang="en-US" sz="2800" dirty="0"/>
          </a:p>
        </p:txBody>
      </p:sp>
      <p:pic>
        <p:nvPicPr>
          <p:cNvPr id="4" name="Picture 15" descr="ross_sections2"/>
          <p:cNvPicPr>
            <a:picLocks noChangeAspect="1" noChangeArrowheads="1"/>
          </p:cNvPicPr>
          <p:nvPr/>
        </p:nvPicPr>
        <p:blipFill rotWithShape="1">
          <a:blip r:embed="rId3">
            <a:extLst>
              <a:ext uri="{28A0092B-C50C-407E-A947-70E740481C1C}">
                <a14:useLocalDpi xmlns:a14="http://schemas.microsoft.com/office/drawing/2010/main" val="0"/>
              </a:ext>
            </a:extLst>
          </a:blip>
          <a:srcRect l="6246" t="10853" r="7575" b="12495"/>
          <a:stretch/>
        </p:blipFill>
        <p:spPr bwMode="auto">
          <a:xfrm>
            <a:off x="4114800" y="3160652"/>
            <a:ext cx="5029200" cy="3697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60760767"/>
      </p:ext>
    </p:extLst>
  </p:cSld>
  <p:clrMapOvr>
    <a:masterClrMapping/>
  </p:clrMapOvr>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1"/>
          <p:cNvSpPr>
            <a:spLocks noGrp="1"/>
          </p:cNvSpPr>
          <p:nvPr>
            <p:ph type="title" idx="4294967295"/>
          </p:nvPr>
        </p:nvSpPr>
        <p:spPr>
          <a:xfrm>
            <a:off x="0" y="-533400"/>
            <a:ext cx="9144000" cy="2209800"/>
          </a:xfrm>
        </p:spPr>
        <p:txBody>
          <a:bodyPr/>
          <a:lstStyle/>
          <a:p>
            <a:r>
              <a:rPr lang="en-US" dirty="0" smtClean="0"/>
              <a:t>Ross Bank Survey</a:t>
            </a:r>
          </a:p>
        </p:txBody>
      </p:sp>
      <p:pic>
        <p:nvPicPr>
          <p:cNvPr id="225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16449"/>
            <a:ext cx="9144000" cy="5717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Oval 2"/>
          <p:cNvSpPr/>
          <p:nvPr/>
        </p:nvSpPr>
        <p:spPr>
          <a:xfrm rot="8400000">
            <a:off x="2035428" y="3353114"/>
            <a:ext cx="2514600" cy="1694879"/>
          </a:xfrm>
          <a:prstGeom prst="ellipse">
            <a:avLst/>
          </a:prstGeom>
          <a:solidFill>
            <a:schemeClr val="accent1">
              <a:alpha val="2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23615140"/>
      </p:ext>
    </p:extLst>
  </p:cSld>
  <p:clrMapOvr>
    <a:masterClrMapping/>
  </p:clrMapOvr>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1"/>
          <p:cNvSpPr>
            <a:spLocks noGrp="1"/>
          </p:cNvSpPr>
          <p:nvPr>
            <p:ph type="title" idx="4294967295"/>
          </p:nvPr>
        </p:nvSpPr>
        <p:spPr>
          <a:xfrm>
            <a:off x="0" y="-152400"/>
            <a:ext cx="2407920" cy="4038600"/>
          </a:xfrm>
        </p:spPr>
        <p:txBody>
          <a:bodyPr/>
          <a:lstStyle/>
          <a:p>
            <a:r>
              <a:rPr lang="en-US" dirty="0" smtClean="0"/>
              <a:t>PRISM Cruise Track</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0" y="0"/>
            <a:ext cx="6858000" cy="6858000"/>
          </a:xfrm>
          <a:prstGeom prst="rect">
            <a:avLst/>
          </a:prstGeom>
        </p:spPr>
      </p:pic>
    </p:spTree>
    <p:extLst>
      <p:ext uri="{BB962C8B-B14F-4D97-AF65-F5344CB8AC3E}">
        <p14:creationId xmlns:p14="http://schemas.microsoft.com/office/powerpoint/2010/main" val="2270155519"/>
      </p:ext>
    </p:extLst>
  </p:cSld>
  <p:clrMapOvr>
    <a:masterClrMapping/>
  </p:clrMapOvr>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1"/>
          <p:cNvSpPr>
            <a:spLocks noGrp="1"/>
          </p:cNvSpPr>
          <p:nvPr>
            <p:ph type="title" idx="4294967295"/>
          </p:nvPr>
        </p:nvSpPr>
        <p:spPr>
          <a:xfrm>
            <a:off x="457200" y="-228600"/>
            <a:ext cx="8229600" cy="1143000"/>
          </a:xfrm>
        </p:spPr>
        <p:txBody>
          <a:bodyPr/>
          <a:lstStyle/>
          <a:p>
            <a:r>
              <a:rPr lang="en-US" sz="3200" dirty="0" smtClean="0"/>
              <a:t>Ice edge – High Biomass – Low Biomass</a:t>
            </a:r>
          </a:p>
        </p:txBody>
      </p:sp>
      <p:pic>
        <p:nvPicPr>
          <p:cNvPr id="225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1028" t="17494" r="44606" b="7690"/>
          <a:stretch/>
        </p:blipFill>
        <p:spPr bwMode="auto">
          <a:xfrm>
            <a:off x="1430348" y="685800"/>
            <a:ext cx="6265852" cy="594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Oval 3"/>
          <p:cNvSpPr/>
          <p:nvPr/>
        </p:nvSpPr>
        <p:spPr>
          <a:xfrm>
            <a:off x="2362200" y="3657600"/>
            <a:ext cx="228600" cy="2286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1752600" y="3886200"/>
            <a:ext cx="1399742" cy="830997"/>
          </a:xfrm>
          <a:prstGeom prst="rect">
            <a:avLst/>
          </a:prstGeom>
          <a:noFill/>
        </p:spPr>
        <p:txBody>
          <a:bodyPr wrap="none" rtlCol="0">
            <a:spAutoFit/>
          </a:bodyPr>
          <a:lstStyle/>
          <a:p>
            <a:pPr algn="ctr"/>
            <a:r>
              <a:rPr lang="en-US" sz="2400" dirty="0" smtClean="0">
                <a:solidFill>
                  <a:schemeClr val="bg1"/>
                </a:solidFill>
              </a:rPr>
              <a:t>Ice Edge</a:t>
            </a:r>
          </a:p>
          <a:p>
            <a:pPr algn="ctr"/>
            <a:r>
              <a:rPr lang="en-US" sz="2400" dirty="0" smtClean="0">
                <a:solidFill>
                  <a:schemeClr val="bg1"/>
                </a:solidFill>
              </a:rPr>
              <a:t>Station 7</a:t>
            </a:r>
          </a:p>
        </p:txBody>
      </p:sp>
      <p:sp>
        <p:nvSpPr>
          <p:cNvPr id="6" name="Oval 5"/>
          <p:cNvSpPr/>
          <p:nvPr/>
        </p:nvSpPr>
        <p:spPr>
          <a:xfrm>
            <a:off x="4343400" y="3429000"/>
            <a:ext cx="228600" cy="2286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6248400" y="3200400"/>
            <a:ext cx="228600" cy="2286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5686861" y="3429000"/>
            <a:ext cx="1399742" cy="830997"/>
          </a:xfrm>
          <a:prstGeom prst="rect">
            <a:avLst/>
          </a:prstGeom>
          <a:noFill/>
        </p:spPr>
        <p:txBody>
          <a:bodyPr wrap="none" rtlCol="0">
            <a:spAutoFit/>
          </a:bodyPr>
          <a:lstStyle/>
          <a:p>
            <a:pPr algn="ctr"/>
            <a:r>
              <a:rPr lang="en-US" sz="2400" dirty="0" smtClean="0">
                <a:solidFill>
                  <a:schemeClr val="bg1"/>
                </a:solidFill>
              </a:rPr>
              <a:t>Station 9</a:t>
            </a:r>
          </a:p>
          <a:p>
            <a:pPr algn="ctr"/>
            <a:r>
              <a:rPr lang="en-US" sz="2400" dirty="0" smtClean="0">
                <a:solidFill>
                  <a:schemeClr val="bg1"/>
                </a:solidFill>
              </a:rPr>
              <a:t>LB1</a:t>
            </a:r>
          </a:p>
        </p:txBody>
      </p:sp>
      <p:sp>
        <p:nvSpPr>
          <p:cNvPr id="2" name="TextBox 1"/>
          <p:cNvSpPr txBox="1"/>
          <p:nvPr/>
        </p:nvSpPr>
        <p:spPr>
          <a:xfrm>
            <a:off x="101932" y="1143000"/>
            <a:ext cx="1193468" cy="369332"/>
          </a:xfrm>
          <a:prstGeom prst="rect">
            <a:avLst/>
          </a:prstGeom>
          <a:noFill/>
        </p:spPr>
        <p:txBody>
          <a:bodyPr wrap="none" rtlCol="0">
            <a:spAutoFit/>
          </a:bodyPr>
          <a:lstStyle/>
          <a:p>
            <a:r>
              <a:rPr lang="en-US" dirty="0" smtClean="0"/>
              <a:t>Jan 11-12</a:t>
            </a:r>
            <a:endParaRPr lang="en-US" dirty="0"/>
          </a:p>
        </p:txBody>
      </p:sp>
      <p:sp>
        <p:nvSpPr>
          <p:cNvPr id="11" name="Oval 10"/>
          <p:cNvSpPr>
            <a:spLocks noChangeAspect="1"/>
          </p:cNvSpPr>
          <p:nvPr/>
        </p:nvSpPr>
        <p:spPr>
          <a:xfrm>
            <a:off x="3372198" y="3322320"/>
            <a:ext cx="928114" cy="972312"/>
          </a:xfrm>
          <a:prstGeom prst="ellipse">
            <a:avLst/>
          </a:prstGeom>
          <a:noFill/>
          <a:ln w="508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4315258" y="3664803"/>
            <a:ext cx="1399742" cy="830997"/>
          </a:xfrm>
          <a:prstGeom prst="rect">
            <a:avLst/>
          </a:prstGeom>
          <a:noFill/>
        </p:spPr>
        <p:txBody>
          <a:bodyPr wrap="none" rtlCol="0">
            <a:spAutoFit/>
          </a:bodyPr>
          <a:lstStyle/>
          <a:p>
            <a:pPr algn="ctr"/>
            <a:r>
              <a:rPr lang="en-US" sz="2400" dirty="0" smtClean="0">
                <a:solidFill>
                  <a:schemeClr val="bg1"/>
                </a:solidFill>
              </a:rPr>
              <a:t>Station 8</a:t>
            </a:r>
          </a:p>
          <a:p>
            <a:pPr algn="ctr"/>
            <a:r>
              <a:rPr lang="en-US" sz="2400" dirty="0" smtClean="0">
                <a:solidFill>
                  <a:schemeClr val="bg1"/>
                </a:solidFill>
              </a:rPr>
              <a:t>HB1</a:t>
            </a:r>
          </a:p>
        </p:txBody>
      </p:sp>
      <p:sp>
        <p:nvSpPr>
          <p:cNvPr id="12" name="TextBox 11"/>
          <p:cNvSpPr txBox="1"/>
          <p:nvPr/>
        </p:nvSpPr>
        <p:spPr>
          <a:xfrm>
            <a:off x="3396826" y="3669268"/>
            <a:ext cx="902811" cy="369332"/>
          </a:xfrm>
          <a:prstGeom prst="rect">
            <a:avLst/>
          </a:prstGeom>
          <a:noFill/>
        </p:spPr>
        <p:txBody>
          <a:bodyPr wrap="none" rtlCol="0">
            <a:spAutoFit/>
          </a:bodyPr>
          <a:lstStyle/>
          <a:p>
            <a:pPr algn="ctr"/>
            <a:r>
              <a:rPr lang="en-US" dirty="0" smtClean="0">
                <a:solidFill>
                  <a:schemeClr val="bg1"/>
                </a:solidFill>
              </a:rPr>
              <a:t>Eddy 3</a:t>
            </a:r>
          </a:p>
        </p:txBody>
      </p:sp>
      <p:sp>
        <p:nvSpPr>
          <p:cNvPr id="3" name="Rectangle 2"/>
          <p:cNvSpPr/>
          <p:nvPr/>
        </p:nvSpPr>
        <p:spPr>
          <a:xfrm>
            <a:off x="5105400" y="3124200"/>
            <a:ext cx="505261" cy="608076"/>
          </a:xfrm>
          <a:prstGeom prst="rect">
            <a:avLst/>
          </a:prstGeom>
          <a:noFill/>
          <a:ln w="508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3429000" y="2133600"/>
            <a:ext cx="2186817" cy="461665"/>
          </a:xfrm>
          <a:prstGeom prst="rect">
            <a:avLst/>
          </a:prstGeom>
          <a:noFill/>
        </p:spPr>
        <p:txBody>
          <a:bodyPr wrap="none" rtlCol="0">
            <a:spAutoFit/>
          </a:bodyPr>
          <a:lstStyle/>
          <a:p>
            <a:pPr algn="ctr"/>
            <a:r>
              <a:rPr lang="en-US" sz="2400" dirty="0" smtClean="0">
                <a:solidFill>
                  <a:schemeClr val="bg1"/>
                </a:solidFill>
              </a:rPr>
              <a:t>Frontal Survey</a:t>
            </a:r>
          </a:p>
        </p:txBody>
      </p:sp>
      <p:cxnSp>
        <p:nvCxnSpPr>
          <p:cNvPr id="13" name="Straight Arrow Connector 12"/>
          <p:cNvCxnSpPr/>
          <p:nvPr/>
        </p:nvCxnSpPr>
        <p:spPr>
          <a:xfrm>
            <a:off x="5358030" y="2595265"/>
            <a:ext cx="0" cy="457200"/>
          </a:xfrm>
          <a:prstGeom prst="straightConnector1">
            <a:avLst/>
          </a:prstGeom>
          <a:ln w="31750">
            <a:tailEnd type="arrow"/>
          </a:ln>
        </p:spPr>
        <p:style>
          <a:lnRef idx="1">
            <a:schemeClr val="accent1"/>
          </a:lnRef>
          <a:fillRef idx="0">
            <a:schemeClr val="accent1"/>
          </a:fillRef>
          <a:effectRef idx="0">
            <a:schemeClr val="accent1"/>
          </a:effectRef>
          <a:fontRef idx="minor">
            <a:schemeClr val="tx1"/>
          </a:fontRef>
        </p:style>
      </p:cxnSp>
      <p:sp>
        <p:nvSpPr>
          <p:cNvPr id="18" name="Rectangle 17"/>
          <p:cNvSpPr/>
          <p:nvPr/>
        </p:nvSpPr>
        <p:spPr>
          <a:xfrm>
            <a:off x="5867401" y="2743200"/>
            <a:ext cx="1143000" cy="1110734"/>
          </a:xfrm>
          <a:prstGeom prst="rect">
            <a:avLst/>
          </a:prstGeom>
          <a:noFill/>
          <a:ln w="508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4703072" y="4719935"/>
            <a:ext cx="2993128" cy="461665"/>
          </a:xfrm>
          <a:prstGeom prst="rect">
            <a:avLst/>
          </a:prstGeom>
          <a:noFill/>
        </p:spPr>
        <p:txBody>
          <a:bodyPr wrap="none" rtlCol="0">
            <a:spAutoFit/>
          </a:bodyPr>
          <a:lstStyle/>
          <a:p>
            <a:pPr algn="ctr"/>
            <a:r>
              <a:rPr lang="en-US" sz="2400" dirty="0" smtClean="0">
                <a:solidFill>
                  <a:schemeClr val="bg1"/>
                </a:solidFill>
              </a:rPr>
              <a:t>Low-biomass survey</a:t>
            </a:r>
          </a:p>
        </p:txBody>
      </p:sp>
      <p:cxnSp>
        <p:nvCxnSpPr>
          <p:cNvPr id="20" name="Straight Arrow Connector 19"/>
          <p:cNvCxnSpPr/>
          <p:nvPr/>
        </p:nvCxnSpPr>
        <p:spPr>
          <a:xfrm flipV="1">
            <a:off x="6019800" y="3886200"/>
            <a:ext cx="0" cy="833736"/>
          </a:xfrm>
          <a:prstGeom prst="straightConnector1">
            <a:avLst/>
          </a:prstGeom>
          <a:ln w="31750">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48680305"/>
      </p:ext>
    </p:extLst>
  </p:cSld>
  <p:clrMapOvr>
    <a:masterClrMapping/>
  </p:clrMapOvr>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1"/>
          <p:cNvSpPr>
            <a:spLocks noGrp="1"/>
          </p:cNvSpPr>
          <p:nvPr>
            <p:ph type="title" idx="4294967295"/>
          </p:nvPr>
        </p:nvSpPr>
        <p:spPr/>
        <p:txBody>
          <a:bodyPr/>
          <a:lstStyle/>
          <a:p>
            <a:r>
              <a:rPr lang="en-US" dirty="0" smtClean="0"/>
              <a:t>Fuel Earlier?</a:t>
            </a:r>
          </a:p>
        </p:txBody>
      </p:sp>
      <p:sp>
        <p:nvSpPr>
          <p:cNvPr id="2" name="TextBox 1"/>
          <p:cNvSpPr txBox="1"/>
          <p:nvPr/>
        </p:nvSpPr>
        <p:spPr>
          <a:xfrm>
            <a:off x="228600" y="1828800"/>
            <a:ext cx="2544286" cy="923330"/>
          </a:xfrm>
          <a:prstGeom prst="rect">
            <a:avLst/>
          </a:prstGeom>
          <a:noFill/>
        </p:spPr>
        <p:txBody>
          <a:bodyPr wrap="none" rtlCol="0">
            <a:spAutoFit/>
          </a:bodyPr>
          <a:lstStyle/>
          <a:p>
            <a:r>
              <a:rPr lang="en-US" dirty="0" smtClean="0"/>
              <a:t>Current plan</a:t>
            </a:r>
          </a:p>
          <a:p>
            <a:endParaRPr lang="en-US" dirty="0"/>
          </a:p>
          <a:p>
            <a:r>
              <a:rPr lang="en-US" dirty="0" smtClean="0"/>
              <a:t>Feb 5 – arrive ice edge</a:t>
            </a:r>
            <a:endParaRPr lang="en-US" dirty="0"/>
          </a:p>
        </p:txBody>
      </p:sp>
      <p:sp>
        <p:nvSpPr>
          <p:cNvPr id="3" name="TextBox 2"/>
          <p:cNvSpPr txBox="1"/>
          <p:nvPr/>
        </p:nvSpPr>
        <p:spPr>
          <a:xfrm>
            <a:off x="2743200" y="1828800"/>
            <a:ext cx="2839239" cy="2862322"/>
          </a:xfrm>
          <a:prstGeom prst="rect">
            <a:avLst/>
          </a:prstGeom>
          <a:noFill/>
        </p:spPr>
        <p:txBody>
          <a:bodyPr wrap="none" rtlCol="0">
            <a:spAutoFit/>
          </a:bodyPr>
          <a:lstStyle/>
          <a:p>
            <a:r>
              <a:rPr lang="en-US" dirty="0" smtClean="0"/>
              <a:t>Earlier fueling – best case</a:t>
            </a:r>
          </a:p>
          <a:p>
            <a:endParaRPr lang="en-US" dirty="0"/>
          </a:p>
          <a:p>
            <a:r>
              <a:rPr lang="en-US" dirty="0" smtClean="0"/>
              <a:t>Feb 9 – arrive ice edge</a:t>
            </a:r>
          </a:p>
          <a:p>
            <a:r>
              <a:rPr lang="en-US" dirty="0" smtClean="0"/>
              <a:t>Transit – .5d</a:t>
            </a:r>
          </a:p>
          <a:p>
            <a:r>
              <a:rPr lang="en-US" dirty="0" smtClean="0"/>
              <a:t>Science – 6d</a:t>
            </a:r>
          </a:p>
          <a:p>
            <a:r>
              <a:rPr lang="en-US" dirty="0" smtClean="0"/>
              <a:t>Transit – .5d</a:t>
            </a:r>
          </a:p>
          <a:p>
            <a:r>
              <a:rPr lang="en-US" dirty="0" smtClean="0"/>
              <a:t>Fueling – 1 d</a:t>
            </a:r>
          </a:p>
          <a:p>
            <a:r>
              <a:rPr lang="en-US" dirty="0" smtClean="0"/>
              <a:t>Feb 1 - arrive ice edge</a:t>
            </a:r>
          </a:p>
          <a:p>
            <a:endParaRPr lang="en-US" dirty="0"/>
          </a:p>
          <a:p>
            <a:r>
              <a:rPr lang="en-US" dirty="0" smtClean="0"/>
              <a:t>Net: -4 + 6 = 2</a:t>
            </a:r>
            <a:endParaRPr lang="en-US" dirty="0"/>
          </a:p>
        </p:txBody>
      </p:sp>
      <p:sp>
        <p:nvSpPr>
          <p:cNvPr id="5" name="TextBox 4"/>
          <p:cNvSpPr txBox="1"/>
          <p:nvPr/>
        </p:nvSpPr>
        <p:spPr>
          <a:xfrm>
            <a:off x="5791200" y="1828800"/>
            <a:ext cx="2954655" cy="2862322"/>
          </a:xfrm>
          <a:prstGeom prst="rect">
            <a:avLst/>
          </a:prstGeom>
          <a:noFill/>
        </p:spPr>
        <p:txBody>
          <a:bodyPr wrap="none" rtlCol="0">
            <a:spAutoFit/>
          </a:bodyPr>
          <a:lstStyle/>
          <a:p>
            <a:r>
              <a:rPr lang="en-US" dirty="0" smtClean="0"/>
              <a:t>Earlier fueling – worst case</a:t>
            </a:r>
          </a:p>
          <a:p>
            <a:endParaRPr lang="en-US" dirty="0"/>
          </a:p>
          <a:p>
            <a:r>
              <a:rPr lang="en-US" dirty="0" smtClean="0"/>
              <a:t>Feb 9 – arrive ice edge</a:t>
            </a:r>
          </a:p>
          <a:p>
            <a:r>
              <a:rPr lang="en-US" dirty="0" smtClean="0"/>
              <a:t>Transit – 1.5d</a:t>
            </a:r>
          </a:p>
          <a:p>
            <a:r>
              <a:rPr lang="en-US" dirty="0" smtClean="0"/>
              <a:t>Science – 2.5d</a:t>
            </a:r>
          </a:p>
          <a:p>
            <a:r>
              <a:rPr lang="en-US" dirty="0" smtClean="0"/>
              <a:t>Transit – 1.5d</a:t>
            </a:r>
          </a:p>
          <a:p>
            <a:r>
              <a:rPr lang="en-US" dirty="0" smtClean="0"/>
              <a:t>Fueling – 2.5d</a:t>
            </a:r>
          </a:p>
          <a:p>
            <a:r>
              <a:rPr lang="en-US" dirty="0" smtClean="0"/>
              <a:t>Feb 1 - arrive ice edge</a:t>
            </a:r>
          </a:p>
          <a:p>
            <a:endParaRPr lang="en-US" dirty="0"/>
          </a:p>
          <a:p>
            <a:r>
              <a:rPr lang="en-US" dirty="0" smtClean="0"/>
              <a:t>Net: -4 + 2.5 = -1.5</a:t>
            </a:r>
            <a:endParaRPr lang="en-US" dirty="0"/>
          </a:p>
        </p:txBody>
      </p:sp>
    </p:spTree>
    <p:extLst>
      <p:ext uri="{BB962C8B-B14F-4D97-AF65-F5344CB8AC3E}">
        <p14:creationId xmlns:p14="http://schemas.microsoft.com/office/powerpoint/2010/main" val="4056445814"/>
      </p:ext>
    </p:extLst>
  </p:cSld>
  <p:clrMapOvr>
    <a:masterClrMapping/>
  </p:clrMapOvr>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1"/>
          <p:cNvSpPr>
            <a:spLocks noGrp="1"/>
          </p:cNvSpPr>
          <p:nvPr>
            <p:ph type="title" idx="4294967295"/>
          </p:nvPr>
        </p:nvSpPr>
        <p:spPr/>
        <p:txBody>
          <a:bodyPr/>
          <a:lstStyle/>
          <a:p>
            <a:r>
              <a:rPr lang="en-US" dirty="0" smtClean="0"/>
              <a:t>Science Meeting1/15/12</a:t>
            </a:r>
          </a:p>
        </p:txBody>
      </p:sp>
    </p:spTree>
    <p:extLst>
      <p:ext uri="{BB962C8B-B14F-4D97-AF65-F5344CB8AC3E}">
        <p14:creationId xmlns:p14="http://schemas.microsoft.com/office/powerpoint/2010/main" val="2562901892"/>
      </p:ext>
    </p:extLst>
  </p:cSld>
  <p:clrMapOvr>
    <a:masterClrMapping/>
  </p:clrMapOvr>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1"/>
          <p:cNvSpPr>
            <a:spLocks noGrp="1"/>
          </p:cNvSpPr>
          <p:nvPr>
            <p:ph type="title" idx="4294967295"/>
          </p:nvPr>
        </p:nvSpPr>
        <p:spPr>
          <a:xfrm>
            <a:off x="457200" y="-228600"/>
            <a:ext cx="8229600" cy="1143000"/>
          </a:xfrm>
        </p:spPr>
        <p:txBody>
          <a:bodyPr/>
          <a:lstStyle/>
          <a:p>
            <a:r>
              <a:rPr lang="en-US" sz="3200" dirty="0" smtClean="0"/>
              <a:t>Ice edge – High Biomass – Low Biomass</a:t>
            </a:r>
          </a:p>
        </p:txBody>
      </p:sp>
      <p:pic>
        <p:nvPicPr>
          <p:cNvPr id="225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1028" t="17494" r="44606" b="7690"/>
          <a:stretch/>
        </p:blipFill>
        <p:spPr bwMode="auto">
          <a:xfrm>
            <a:off x="1430348" y="685800"/>
            <a:ext cx="6265852" cy="594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Oval 3"/>
          <p:cNvSpPr/>
          <p:nvPr/>
        </p:nvSpPr>
        <p:spPr>
          <a:xfrm>
            <a:off x="2362200" y="3657600"/>
            <a:ext cx="228600" cy="2286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1752600" y="3886200"/>
            <a:ext cx="1399742" cy="830997"/>
          </a:xfrm>
          <a:prstGeom prst="rect">
            <a:avLst/>
          </a:prstGeom>
          <a:noFill/>
        </p:spPr>
        <p:txBody>
          <a:bodyPr wrap="none" rtlCol="0">
            <a:spAutoFit/>
          </a:bodyPr>
          <a:lstStyle/>
          <a:p>
            <a:pPr algn="ctr"/>
            <a:r>
              <a:rPr lang="en-US" sz="2400" dirty="0" smtClean="0">
                <a:solidFill>
                  <a:schemeClr val="bg1"/>
                </a:solidFill>
              </a:rPr>
              <a:t>Ice Edge</a:t>
            </a:r>
          </a:p>
          <a:p>
            <a:pPr algn="ctr"/>
            <a:r>
              <a:rPr lang="en-US" sz="2400" dirty="0" smtClean="0">
                <a:solidFill>
                  <a:schemeClr val="bg1"/>
                </a:solidFill>
              </a:rPr>
              <a:t>Station 7</a:t>
            </a:r>
          </a:p>
        </p:txBody>
      </p:sp>
      <p:sp>
        <p:nvSpPr>
          <p:cNvPr id="6" name="Oval 5"/>
          <p:cNvSpPr/>
          <p:nvPr/>
        </p:nvSpPr>
        <p:spPr>
          <a:xfrm>
            <a:off x="4343400" y="3429000"/>
            <a:ext cx="228600" cy="2286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6248400" y="3200400"/>
            <a:ext cx="228600" cy="2286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5686861" y="3505200"/>
            <a:ext cx="1399742" cy="830997"/>
          </a:xfrm>
          <a:prstGeom prst="rect">
            <a:avLst/>
          </a:prstGeom>
          <a:noFill/>
        </p:spPr>
        <p:txBody>
          <a:bodyPr wrap="none" rtlCol="0">
            <a:spAutoFit/>
          </a:bodyPr>
          <a:lstStyle/>
          <a:p>
            <a:pPr algn="ctr"/>
            <a:r>
              <a:rPr lang="en-US" sz="2400" dirty="0" smtClean="0">
                <a:solidFill>
                  <a:schemeClr val="bg1"/>
                </a:solidFill>
              </a:rPr>
              <a:t>Station 9</a:t>
            </a:r>
          </a:p>
          <a:p>
            <a:pPr algn="ctr"/>
            <a:r>
              <a:rPr lang="en-US" sz="2400" dirty="0" smtClean="0">
                <a:solidFill>
                  <a:schemeClr val="bg1"/>
                </a:solidFill>
              </a:rPr>
              <a:t>LB1</a:t>
            </a:r>
          </a:p>
        </p:txBody>
      </p:sp>
      <p:sp>
        <p:nvSpPr>
          <p:cNvPr id="9" name="TextBox 8"/>
          <p:cNvSpPr txBox="1"/>
          <p:nvPr/>
        </p:nvSpPr>
        <p:spPr>
          <a:xfrm>
            <a:off x="3733800" y="3805535"/>
            <a:ext cx="1399742" cy="830997"/>
          </a:xfrm>
          <a:prstGeom prst="rect">
            <a:avLst/>
          </a:prstGeom>
          <a:noFill/>
        </p:spPr>
        <p:txBody>
          <a:bodyPr wrap="none" rtlCol="0">
            <a:spAutoFit/>
          </a:bodyPr>
          <a:lstStyle/>
          <a:p>
            <a:pPr algn="ctr"/>
            <a:r>
              <a:rPr lang="en-US" sz="2400" dirty="0" smtClean="0">
                <a:solidFill>
                  <a:schemeClr val="bg1"/>
                </a:solidFill>
              </a:rPr>
              <a:t>Station 8</a:t>
            </a:r>
          </a:p>
          <a:p>
            <a:pPr algn="ctr"/>
            <a:r>
              <a:rPr lang="en-US" sz="2400" dirty="0" smtClean="0">
                <a:solidFill>
                  <a:schemeClr val="bg1"/>
                </a:solidFill>
              </a:rPr>
              <a:t>HB1</a:t>
            </a:r>
          </a:p>
        </p:txBody>
      </p:sp>
      <p:sp>
        <p:nvSpPr>
          <p:cNvPr id="2" name="TextBox 1"/>
          <p:cNvSpPr txBox="1"/>
          <p:nvPr/>
        </p:nvSpPr>
        <p:spPr>
          <a:xfrm>
            <a:off x="101932" y="1143000"/>
            <a:ext cx="1193468" cy="369332"/>
          </a:xfrm>
          <a:prstGeom prst="rect">
            <a:avLst/>
          </a:prstGeom>
          <a:noFill/>
        </p:spPr>
        <p:txBody>
          <a:bodyPr wrap="none" rtlCol="0">
            <a:spAutoFit/>
          </a:bodyPr>
          <a:lstStyle/>
          <a:p>
            <a:r>
              <a:rPr lang="en-US" dirty="0" smtClean="0"/>
              <a:t>Jan 11-12</a:t>
            </a:r>
            <a:endParaRPr lang="en-US" dirty="0"/>
          </a:p>
        </p:txBody>
      </p:sp>
    </p:spTree>
    <p:extLst>
      <p:ext uri="{BB962C8B-B14F-4D97-AF65-F5344CB8AC3E}">
        <p14:creationId xmlns:p14="http://schemas.microsoft.com/office/powerpoint/2010/main" val="2559100904"/>
      </p:ext>
    </p:extLst>
  </p:cSld>
  <p:clrMapOvr>
    <a:masterClrMapping/>
  </p:clrMapOvr>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rotWithShape="1">
          <a:blip r:embed="rId2">
            <a:extLst>
              <a:ext uri="{28A0092B-C50C-407E-A947-70E740481C1C}">
                <a14:useLocalDpi xmlns:a14="http://schemas.microsoft.com/office/drawing/2010/main" val="0"/>
              </a:ext>
            </a:extLst>
          </a:blip>
          <a:srcRect l="17645" t="11697" r="4040" b="8574"/>
          <a:stretch/>
        </p:blipFill>
        <p:spPr>
          <a:xfrm>
            <a:off x="423929" y="3810000"/>
            <a:ext cx="3952027" cy="3017520"/>
          </a:xfrm>
          <a:prstGeom prst="rect">
            <a:avLst/>
          </a:prstGeom>
        </p:spPr>
      </p:pic>
      <p:pic>
        <p:nvPicPr>
          <p:cNvPr id="19" name="Picture 18"/>
          <p:cNvPicPr>
            <a:picLocks noChangeAspect="1"/>
          </p:cNvPicPr>
          <p:nvPr/>
        </p:nvPicPr>
        <p:blipFill rotWithShape="1">
          <a:blip r:embed="rId3">
            <a:extLst>
              <a:ext uri="{28A0092B-C50C-407E-A947-70E740481C1C}">
                <a14:useLocalDpi xmlns:a14="http://schemas.microsoft.com/office/drawing/2010/main" val="0"/>
              </a:ext>
            </a:extLst>
          </a:blip>
          <a:srcRect l="18307" t="15061" r="4750" b="9680"/>
          <a:stretch/>
        </p:blipFill>
        <p:spPr>
          <a:xfrm>
            <a:off x="4725765" y="613172"/>
            <a:ext cx="4113435" cy="3017520"/>
          </a:xfrm>
          <a:prstGeom prst="rect">
            <a:avLst/>
          </a:prstGeom>
        </p:spPr>
      </p:pic>
      <p:pic>
        <p:nvPicPr>
          <p:cNvPr id="18" name="Picture 17"/>
          <p:cNvPicPr>
            <a:picLocks noChangeAspect="1"/>
          </p:cNvPicPr>
          <p:nvPr/>
        </p:nvPicPr>
        <p:blipFill rotWithShape="1">
          <a:blip r:embed="rId4">
            <a:extLst>
              <a:ext uri="{28A0092B-C50C-407E-A947-70E740481C1C}">
                <a14:useLocalDpi xmlns:a14="http://schemas.microsoft.com/office/drawing/2010/main" val="0"/>
              </a:ext>
            </a:extLst>
          </a:blip>
          <a:srcRect l="16547" t="11696" r="4926" b="9210"/>
          <a:stretch/>
        </p:blipFill>
        <p:spPr>
          <a:xfrm>
            <a:off x="4724400" y="3810000"/>
            <a:ext cx="3994568" cy="3017520"/>
          </a:xfrm>
          <a:prstGeom prst="rect">
            <a:avLst/>
          </a:prstGeom>
        </p:spPr>
      </p:pic>
      <p:pic>
        <p:nvPicPr>
          <p:cNvPr id="20" name="Picture 19"/>
          <p:cNvPicPr>
            <a:picLocks noChangeAspect="1"/>
          </p:cNvPicPr>
          <p:nvPr/>
        </p:nvPicPr>
        <p:blipFill rotWithShape="1">
          <a:blip r:embed="rId5">
            <a:extLst>
              <a:ext uri="{28A0092B-C50C-407E-A947-70E740481C1C}">
                <a14:useLocalDpi xmlns:a14="http://schemas.microsoft.com/office/drawing/2010/main" val="0"/>
              </a:ext>
            </a:extLst>
          </a:blip>
          <a:srcRect l="16018" t="11696" r="4926" b="9915"/>
          <a:stretch/>
        </p:blipFill>
        <p:spPr>
          <a:xfrm>
            <a:off x="333417" y="686152"/>
            <a:ext cx="4057565" cy="3017520"/>
          </a:xfrm>
          <a:prstGeom prst="rect">
            <a:avLst/>
          </a:prstGeom>
        </p:spPr>
      </p:pic>
      <p:sp>
        <p:nvSpPr>
          <p:cNvPr id="2050" name="Title 1"/>
          <p:cNvSpPr>
            <a:spLocks noGrp="1"/>
          </p:cNvSpPr>
          <p:nvPr>
            <p:ph type="title" idx="4294967295"/>
          </p:nvPr>
        </p:nvSpPr>
        <p:spPr>
          <a:xfrm>
            <a:off x="457200" y="-381000"/>
            <a:ext cx="8229600" cy="1143000"/>
          </a:xfrm>
        </p:spPr>
        <p:txBody>
          <a:bodyPr/>
          <a:lstStyle/>
          <a:p>
            <a:r>
              <a:rPr lang="en-US" sz="2400" dirty="0" smtClean="0"/>
              <a:t>MVP Survey: Ice Edge / High Biomass / Low Biomass</a:t>
            </a:r>
          </a:p>
        </p:txBody>
      </p:sp>
      <p:sp>
        <p:nvSpPr>
          <p:cNvPr id="7" name="TextBox 6"/>
          <p:cNvSpPr txBox="1"/>
          <p:nvPr/>
        </p:nvSpPr>
        <p:spPr>
          <a:xfrm>
            <a:off x="1586141" y="609600"/>
            <a:ext cx="928459" cy="369332"/>
          </a:xfrm>
          <a:prstGeom prst="rect">
            <a:avLst/>
          </a:prstGeom>
          <a:solidFill>
            <a:schemeClr val="tx1"/>
          </a:solidFill>
        </p:spPr>
        <p:txBody>
          <a:bodyPr wrap="none" rtlCol="0">
            <a:spAutoFit/>
          </a:bodyPr>
          <a:lstStyle/>
          <a:p>
            <a:r>
              <a:rPr lang="en-US" dirty="0" smtClean="0">
                <a:solidFill>
                  <a:schemeClr val="bg1"/>
                </a:solidFill>
              </a:rPr>
              <a:t>Salinity</a:t>
            </a:r>
            <a:endParaRPr lang="en-US" dirty="0">
              <a:solidFill>
                <a:schemeClr val="bg1"/>
              </a:solidFill>
            </a:endParaRPr>
          </a:p>
        </p:txBody>
      </p:sp>
      <p:sp>
        <p:nvSpPr>
          <p:cNvPr id="9" name="TextBox 8"/>
          <p:cNvSpPr txBox="1"/>
          <p:nvPr/>
        </p:nvSpPr>
        <p:spPr>
          <a:xfrm>
            <a:off x="5638800" y="457200"/>
            <a:ext cx="1479957" cy="369332"/>
          </a:xfrm>
          <a:prstGeom prst="rect">
            <a:avLst/>
          </a:prstGeom>
          <a:solidFill>
            <a:schemeClr val="tx1"/>
          </a:solidFill>
        </p:spPr>
        <p:txBody>
          <a:bodyPr wrap="none" rtlCol="0">
            <a:spAutoFit/>
          </a:bodyPr>
          <a:lstStyle/>
          <a:p>
            <a:r>
              <a:rPr lang="en-US" dirty="0" smtClean="0">
                <a:solidFill>
                  <a:schemeClr val="bg1"/>
                </a:solidFill>
              </a:rPr>
              <a:t>Temperature</a:t>
            </a:r>
            <a:endParaRPr lang="en-US" dirty="0">
              <a:solidFill>
                <a:schemeClr val="bg1"/>
              </a:solidFill>
            </a:endParaRPr>
          </a:p>
        </p:txBody>
      </p:sp>
      <p:sp>
        <p:nvSpPr>
          <p:cNvPr id="10" name="TextBox 9"/>
          <p:cNvSpPr txBox="1"/>
          <p:nvPr/>
        </p:nvSpPr>
        <p:spPr>
          <a:xfrm>
            <a:off x="1143000" y="3821668"/>
            <a:ext cx="1826141" cy="369332"/>
          </a:xfrm>
          <a:prstGeom prst="rect">
            <a:avLst/>
          </a:prstGeom>
          <a:solidFill>
            <a:schemeClr val="tx1"/>
          </a:solidFill>
        </p:spPr>
        <p:txBody>
          <a:bodyPr wrap="none" rtlCol="0">
            <a:spAutoFit/>
          </a:bodyPr>
          <a:lstStyle/>
          <a:p>
            <a:r>
              <a:rPr lang="en-US" dirty="0" smtClean="0">
                <a:solidFill>
                  <a:schemeClr val="bg1"/>
                </a:solidFill>
              </a:rPr>
              <a:t>  Fluorescence  </a:t>
            </a:r>
            <a:endParaRPr lang="en-US" dirty="0">
              <a:solidFill>
                <a:schemeClr val="bg1"/>
              </a:solidFill>
            </a:endParaRPr>
          </a:p>
        </p:txBody>
      </p:sp>
      <p:sp>
        <p:nvSpPr>
          <p:cNvPr id="11" name="TextBox 10"/>
          <p:cNvSpPr txBox="1"/>
          <p:nvPr/>
        </p:nvSpPr>
        <p:spPr>
          <a:xfrm>
            <a:off x="4983540" y="3733800"/>
            <a:ext cx="3249608" cy="369332"/>
          </a:xfrm>
          <a:prstGeom prst="rect">
            <a:avLst/>
          </a:prstGeom>
          <a:solidFill>
            <a:schemeClr val="tx1"/>
          </a:solidFill>
        </p:spPr>
        <p:txBody>
          <a:bodyPr wrap="none" rtlCol="0">
            <a:spAutoFit/>
          </a:bodyPr>
          <a:lstStyle/>
          <a:p>
            <a:r>
              <a:rPr lang="en-US" dirty="0" smtClean="0">
                <a:solidFill>
                  <a:schemeClr val="bg1"/>
                </a:solidFill>
              </a:rPr>
              <a:t>                 LOPC                     </a:t>
            </a:r>
            <a:endParaRPr lang="en-US" dirty="0">
              <a:solidFill>
                <a:schemeClr val="bg1"/>
              </a:solidFill>
            </a:endParaRPr>
          </a:p>
        </p:txBody>
      </p:sp>
      <p:grpSp>
        <p:nvGrpSpPr>
          <p:cNvPr id="21" name="Group 20"/>
          <p:cNvGrpSpPr/>
          <p:nvPr/>
        </p:nvGrpSpPr>
        <p:grpSpPr>
          <a:xfrm>
            <a:off x="609600" y="4812268"/>
            <a:ext cx="2852063" cy="826532"/>
            <a:chOff x="609600" y="2362200"/>
            <a:chExt cx="2852063" cy="826532"/>
          </a:xfrm>
        </p:grpSpPr>
        <p:sp>
          <p:nvSpPr>
            <p:cNvPr id="13" name="TextBox 12"/>
            <p:cNvSpPr txBox="1"/>
            <p:nvPr/>
          </p:nvSpPr>
          <p:spPr>
            <a:xfrm>
              <a:off x="609600" y="2819400"/>
              <a:ext cx="2852063" cy="369332"/>
            </a:xfrm>
            <a:prstGeom prst="rect">
              <a:avLst/>
            </a:prstGeom>
            <a:noFill/>
          </p:spPr>
          <p:txBody>
            <a:bodyPr wrap="none" rtlCol="0">
              <a:spAutoFit/>
            </a:bodyPr>
            <a:lstStyle/>
            <a:p>
              <a:r>
                <a:rPr lang="en-US" dirty="0" smtClean="0">
                  <a:solidFill>
                    <a:schemeClr val="bg1"/>
                  </a:solidFill>
                </a:rPr>
                <a:t>Ice Edge     HB1        LB1</a:t>
              </a:r>
              <a:endParaRPr lang="en-US" dirty="0">
                <a:solidFill>
                  <a:schemeClr val="bg1"/>
                </a:solidFill>
              </a:endParaRPr>
            </a:p>
          </p:txBody>
        </p:sp>
        <p:cxnSp>
          <p:nvCxnSpPr>
            <p:cNvPr id="14" name="Straight Arrow Connector 13"/>
            <p:cNvCxnSpPr/>
            <p:nvPr/>
          </p:nvCxnSpPr>
          <p:spPr>
            <a:xfrm flipV="1">
              <a:off x="2028571" y="2372932"/>
              <a:ext cx="5700" cy="457200"/>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flipV="1">
              <a:off x="1066800" y="2383664"/>
              <a:ext cx="5700" cy="457200"/>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flipV="1">
              <a:off x="3118500" y="2362200"/>
              <a:ext cx="5700" cy="457200"/>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10823416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18346" r="21626"/>
          <a:stretch/>
        </p:blipFill>
        <p:spPr>
          <a:xfrm rot="5400000">
            <a:off x="2451277" y="-825323"/>
            <a:ext cx="4241445" cy="9144000"/>
          </a:xfrm>
          <a:prstGeom prst="rect">
            <a:avLst/>
          </a:prstGeom>
        </p:spPr>
      </p:pic>
      <p:sp>
        <p:nvSpPr>
          <p:cNvPr id="3" name="Title 2"/>
          <p:cNvSpPr>
            <a:spLocks noGrp="1"/>
          </p:cNvSpPr>
          <p:nvPr>
            <p:ph type="title" idx="4294967295"/>
          </p:nvPr>
        </p:nvSpPr>
        <p:spPr>
          <a:xfrm>
            <a:off x="0" y="0"/>
            <a:ext cx="9144000" cy="1096962"/>
          </a:xfrm>
        </p:spPr>
        <p:txBody>
          <a:bodyPr/>
          <a:lstStyle/>
          <a:p>
            <a:r>
              <a:rPr lang="en-US" dirty="0" smtClean="0"/>
              <a:t>Western Ross Sea Process Study</a:t>
            </a:r>
            <a:endParaRPr lang="en-US" dirty="0"/>
          </a:p>
        </p:txBody>
      </p:sp>
    </p:spTree>
    <p:extLst>
      <p:ext uri="{BB962C8B-B14F-4D97-AF65-F5344CB8AC3E}">
        <p14:creationId xmlns:p14="http://schemas.microsoft.com/office/powerpoint/2010/main" val="1234032933"/>
      </p:ext>
    </p:extLst>
  </p:cSld>
  <p:clrMapOvr>
    <a:masterClrMapping/>
  </p:clrMapOvr>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43200" y="2057400"/>
            <a:ext cx="6400800" cy="4800600"/>
          </a:xfrm>
          <a:prstGeom prst="rect">
            <a:avLst/>
          </a:prstGeom>
        </p:spPr>
      </p:pic>
      <p:pic>
        <p:nvPicPr>
          <p:cNvPr id="23555"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30638" t="16366" r="27152" b="29775"/>
          <a:stretch/>
        </p:blipFill>
        <p:spPr bwMode="auto">
          <a:xfrm>
            <a:off x="0" y="685800"/>
            <a:ext cx="3657600" cy="262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50" name="Title 1"/>
          <p:cNvSpPr>
            <a:spLocks noGrp="1"/>
          </p:cNvSpPr>
          <p:nvPr>
            <p:ph type="title" idx="4294967295"/>
          </p:nvPr>
        </p:nvSpPr>
        <p:spPr>
          <a:xfrm>
            <a:off x="0" y="-228600"/>
            <a:ext cx="9144000" cy="1740932"/>
          </a:xfrm>
        </p:spPr>
        <p:txBody>
          <a:bodyPr/>
          <a:lstStyle/>
          <a:p>
            <a:r>
              <a:rPr lang="en-US" sz="2800" dirty="0" smtClean="0"/>
              <a:t>Eddy 3 VPR Survey:  Jan 14-15</a:t>
            </a:r>
            <a:r>
              <a:rPr lang="en-US" sz="3200" dirty="0" smtClean="0"/>
              <a:t/>
            </a:r>
            <a:br>
              <a:rPr lang="en-US" sz="3200" dirty="0" smtClean="0"/>
            </a:br>
            <a:endParaRPr lang="en-US" sz="3200" dirty="0" smtClean="0"/>
          </a:p>
        </p:txBody>
      </p:sp>
      <p:sp>
        <p:nvSpPr>
          <p:cNvPr id="8" name="TextBox 7"/>
          <p:cNvSpPr txBox="1"/>
          <p:nvPr/>
        </p:nvSpPr>
        <p:spPr>
          <a:xfrm>
            <a:off x="5601100" y="3505200"/>
            <a:ext cx="1571264" cy="461665"/>
          </a:xfrm>
          <a:prstGeom prst="rect">
            <a:avLst/>
          </a:prstGeom>
          <a:noFill/>
        </p:spPr>
        <p:txBody>
          <a:bodyPr wrap="none" rtlCol="0">
            <a:spAutoFit/>
          </a:bodyPr>
          <a:lstStyle/>
          <a:p>
            <a:pPr algn="ctr"/>
            <a:r>
              <a:rPr lang="en-US" sz="2400" dirty="0" smtClean="0">
                <a:solidFill>
                  <a:schemeClr val="bg1"/>
                </a:solidFill>
              </a:rPr>
              <a:t>Station 10</a:t>
            </a:r>
          </a:p>
        </p:txBody>
      </p:sp>
      <p:sp>
        <p:nvSpPr>
          <p:cNvPr id="9" name="TextBox 8"/>
          <p:cNvSpPr txBox="1"/>
          <p:nvPr/>
        </p:nvSpPr>
        <p:spPr>
          <a:xfrm>
            <a:off x="3733800" y="3805535"/>
            <a:ext cx="1399742" cy="461665"/>
          </a:xfrm>
          <a:prstGeom prst="rect">
            <a:avLst/>
          </a:prstGeom>
          <a:noFill/>
        </p:spPr>
        <p:txBody>
          <a:bodyPr wrap="none" rtlCol="0">
            <a:spAutoFit/>
          </a:bodyPr>
          <a:lstStyle/>
          <a:p>
            <a:pPr algn="ctr"/>
            <a:r>
              <a:rPr lang="en-US" sz="2400" dirty="0" smtClean="0">
                <a:solidFill>
                  <a:schemeClr val="bg1"/>
                </a:solidFill>
              </a:rPr>
              <a:t>Station 9</a:t>
            </a:r>
          </a:p>
        </p:txBody>
      </p:sp>
      <p:sp>
        <p:nvSpPr>
          <p:cNvPr id="14" name="Oval 13"/>
          <p:cNvSpPr/>
          <p:nvPr/>
        </p:nvSpPr>
        <p:spPr>
          <a:xfrm>
            <a:off x="914400" y="1160162"/>
            <a:ext cx="1600200" cy="1676400"/>
          </a:xfrm>
          <a:prstGeom prst="ellipse">
            <a:avLst/>
          </a:prstGeom>
          <a:noFill/>
          <a:ln w="508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44756671"/>
      </p:ext>
    </p:extLst>
  </p:cSld>
  <p:clrMapOvr>
    <a:masterClrMapping/>
  </p:clrMapOvr>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5"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30638" t="16366" r="27152" b="29775"/>
          <a:stretch/>
        </p:blipFill>
        <p:spPr bwMode="auto">
          <a:xfrm>
            <a:off x="353096" y="762000"/>
            <a:ext cx="8229600" cy="5906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50" name="Title 1"/>
          <p:cNvSpPr>
            <a:spLocks noGrp="1"/>
          </p:cNvSpPr>
          <p:nvPr>
            <p:ph type="title" idx="4294967295"/>
          </p:nvPr>
        </p:nvSpPr>
        <p:spPr>
          <a:xfrm>
            <a:off x="0" y="-228600"/>
            <a:ext cx="9144000" cy="1740932"/>
          </a:xfrm>
        </p:spPr>
        <p:txBody>
          <a:bodyPr/>
          <a:lstStyle/>
          <a:p>
            <a:r>
              <a:rPr lang="en-US" sz="2800" dirty="0" smtClean="0"/>
              <a:t>Eddy 3 VPR Survey:  Jan 14-15</a:t>
            </a:r>
            <a:r>
              <a:rPr lang="en-US" sz="3200" dirty="0" smtClean="0"/>
              <a:t/>
            </a:r>
            <a:br>
              <a:rPr lang="en-US" sz="3200" dirty="0" smtClean="0"/>
            </a:br>
            <a:endParaRPr lang="en-US" sz="3200" dirty="0" smtClean="0"/>
          </a:p>
        </p:txBody>
      </p:sp>
      <p:sp>
        <p:nvSpPr>
          <p:cNvPr id="8" name="TextBox 7"/>
          <p:cNvSpPr txBox="1"/>
          <p:nvPr/>
        </p:nvSpPr>
        <p:spPr>
          <a:xfrm>
            <a:off x="2987854" y="4343400"/>
            <a:ext cx="441146" cy="369332"/>
          </a:xfrm>
          <a:prstGeom prst="rect">
            <a:avLst/>
          </a:prstGeom>
          <a:noFill/>
        </p:spPr>
        <p:txBody>
          <a:bodyPr wrap="none" rtlCol="0">
            <a:spAutoFit/>
          </a:bodyPr>
          <a:lstStyle/>
          <a:p>
            <a:pPr algn="ctr"/>
            <a:r>
              <a:rPr lang="en-US" dirty="0" smtClean="0">
                <a:solidFill>
                  <a:schemeClr val="bg1"/>
                </a:solidFill>
              </a:rPr>
              <a:t>10</a:t>
            </a:r>
          </a:p>
        </p:txBody>
      </p:sp>
      <p:sp>
        <p:nvSpPr>
          <p:cNvPr id="10" name="Oval 9"/>
          <p:cNvSpPr>
            <a:spLocks noChangeAspect="1"/>
          </p:cNvSpPr>
          <p:nvPr/>
        </p:nvSpPr>
        <p:spPr>
          <a:xfrm>
            <a:off x="3048000" y="4343400"/>
            <a:ext cx="365760" cy="36576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a:spLocks noChangeAspect="1"/>
          </p:cNvSpPr>
          <p:nvPr/>
        </p:nvSpPr>
        <p:spPr>
          <a:xfrm>
            <a:off x="3589020" y="4282440"/>
            <a:ext cx="365760" cy="36576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a:spLocks noChangeAspect="1"/>
          </p:cNvSpPr>
          <p:nvPr/>
        </p:nvSpPr>
        <p:spPr>
          <a:xfrm flipH="1">
            <a:off x="3139440" y="4892040"/>
            <a:ext cx="365760" cy="36576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a:spLocks noChangeAspect="1"/>
          </p:cNvSpPr>
          <p:nvPr/>
        </p:nvSpPr>
        <p:spPr>
          <a:xfrm>
            <a:off x="2895600" y="3276600"/>
            <a:ext cx="365760" cy="36576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a:spLocks noChangeAspect="1"/>
          </p:cNvSpPr>
          <p:nvPr/>
        </p:nvSpPr>
        <p:spPr>
          <a:xfrm>
            <a:off x="3272222" y="5367303"/>
            <a:ext cx="365760" cy="36576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a:spLocks noChangeAspect="1"/>
          </p:cNvSpPr>
          <p:nvPr/>
        </p:nvSpPr>
        <p:spPr>
          <a:xfrm>
            <a:off x="4102136" y="4263191"/>
            <a:ext cx="365760" cy="36576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a:spLocks noChangeAspect="1"/>
          </p:cNvSpPr>
          <p:nvPr/>
        </p:nvSpPr>
        <p:spPr>
          <a:xfrm>
            <a:off x="1836420" y="4495800"/>
            <a:ext cx="365760" cy="36576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p:cNvSpPr>
            <a:spLocks noChangeAspect="1"/>
          </p:cNvSpPr>
          <p:nvPr/>
        </p:nvSpPr>
        <p:spPr>
          <a:xfrm>
            <a:off x="2511414" y="4389120"/>
            <a:ext cx="365760" cy="36576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p:cNvSpPr txBox="1"/>
          <p:nvPr/>
        </p:nvSpPr>
        <p:spPr>
          <a:xfrm>
            <a:off x="2507051" y="4419600"/>
            <a:ext cx="424027" cy="369332"/>
          </a:xfrm>
          <a:prstGeom prst="rect">
            <a:avLst/>
          </a:prstGeom>
          <a:noFill/>
        </p:spPr>
        <p:txBody>
          <a:bodyPr wrap="none" rtlCol="0">
            <a:spAutoFit/>
          </a:bodyPr>
          <a:lstStyle/>
          <a:p>
            <a:pPr algn="ctr"/>
            <a:r>
              <a:rPr lang="en-US" dirty="0" smtClean="0">
                <a:solidFill>
                  <a:schemeClr val="bg1"/>
                </a:solidFill>
              </a:rPr>
              <a:t>11</a:t>
            </a:r>
          </a:p>
        </p:txBody>
      </p:sp>
      <p:sp>
        <p:nvSpPr>
          <p:cNvPr id="29" name="TextBox 28"/>
          <p:cNvSpPr txBox="1"/>
          <p:nvPr/>
        </p:nvSpPr>
        <p:spPr>
          <a:xfrm>
            <a:off x="1844853" y="4495800"/>
            <a:ext cx="441147" cy="369332"/>
          </a:xfrm>
          <a:prstGeom prst="rect">
            <a:avLst/>
          </a:prstGeom>
          <a:noFill/>
        </p:spPr>
        <p:txBody>
          <a:bodyPr wrap="none" rtlCol="0">
            <a:spAutoFit/>
          </a:bodyPr>
          <a:lstStyle/>
          <a:p>
            <a:pPr algn="ctr"/>
            <a:r>
              <a:rPr lang="en-US" dirty="0" smtClean="0">
                <a:solidFill>
                  <a:schemeClr val="bg1"/>
                </a:solidFill>
              </a:rPr>
              <a:t>12</a:t>
            </a:r>
          </a:p>
        </p:txBody>
      </p:sp>
      <p:sp>
        <p:nvSpPr>
          <p:cNvPr id="30" name="TextBox 29"/>
          <p:cNvSpPr txBox="1"/>
          <p:nvPr/>
        </p:nvSpPr>
        <p:spPr>
          <a:xfrm>
            <a:off x="3535680" y="4259619"/>
            <a:ext cx="441147" cy="369332"/>
          </a:xfrm>
          <a:prstGeom prst="rect">
            <a:avLst/>
          </a:prstGeom>
          <a:noFill/>
        </p:spPr>
        <p:txBody>
          <a:bodyPr wrap="none" rtlCol="0">
            <a:spAutoFit/>
          </a:bodyPr>
          <a:lstStyle/>
          <a:p>
            <a:pPr algn="ctr"/>
            <a:r>
              <a:rPr lang="en-US" dirty="0" smtClean="0">
                <a:solidFill>
                  <a:schemeClr val="bg1"/>
                </a:solidFill>
              </a:rPr>
              <a:t>13</a:t>
            </a:r>
          </a:p>
        </p:txBody>
      </p:sp>
      <p:sp>
        <p:nvSpPr>
          <p:cNvPr id="31" name="TextBox 30"/>
          <p:cNvSpPr txBox="1"/>
          <p:nvPr/>
        </p:nvSpPr>
        <p:spPr>
          <a:xfrm>
            <a:off x="3229225" y="5351067"/>
            <a:ext cx="441147" cy="369332"/>
          </a:xfrm>
          <a:prstGeom prst="rect">
            <a:avLst/>
          </a:prstGeom>
          <a:noFill/>
        </p:spPr>
        <p:txBody>
          <a:bodyPr wrap="none" rtlCol="0">
            <a:spAutoFit/>
          </a:bodyPr>
          <a:lstStyle/>
          <a:p>
            <a:pPr algn="ctr"/>
            <a:r>
              <a:rPr lang="en-US" dirty="0" smtClean="0">
                <a:solidFill>
                  <a:schemeClr val="bg1"/>
                </a:solidFill>
              </a:rPr>
              <a:t>15</a:t>
            </a:r>
          </a:p>
        </p:txBody>
      </p:sp>
      <p:sp>
        <p:nvSpPr>
          <p:cNvPr id="32" name="TextBox 31"/>
          <p:cNvSpPr txBox="1"/>
          <p:nvPr/>
        </p:nvSpPr>
        <p:spPr>
          <a:xfrm>
            <a:off x="4064442" y="4276198"/>
            <a:ext cx="441147" cy="369332"/>
          </a:xfrm>
          <a:prstGeom prst="rect">
            <a:avLst/>
          </a:prstGeom>
          <a:noFill/>
        </p:spPr>
        <p:txBody>
          <a:bodyPr wrap="none" rtlCol="0">
            <a:spAutoFit/>
          </a:bodyPr>
          <a:lstStyle/>
          <a:p>
            <a:pPr algn="ctr"/>
            <a:r>
              <a:rPr lang="en-US" dirty="0" smtClean="0">
                <a:solidFill>
                  <a:schemeClr val="bg1"/>
                </a:solidFill>
              </a:rPr>
              <a:t>14</a:t>
            </a:r>
          </a:p>
        </p:txBody>
      </p:sp>
      <p:sp>
        <p:nvSpPr>
          <p:cNvPr id="33" name="TextBox 32"/>
          <p:cNvSpPr txBox="1"/>
          <p:nvPr/>
        </p:nvSpPr>
        <p:spPr>
          <a:xfrm>
            <a:off x="2835453" y="3276600"/>
            <a:ext cx="441147" cy="369332"/>
          </a:xfrm>
          <a:prstGeom prst="rect">
            <a:avLst/>
          </a:prstGeom>
          <a:noFill/>
        </p:spPr>
        <p:txBody>
          <a:bodyPr wrap="none" rtlCol="0">
            <a:spAutoFit/>
          </a:bodyPr>
          <a:lstStyle/>
          <a:p>
            <a:pPr algn="ctr"/>
            <a:r>
              <a:rPr lang="en-US" dirty="0" smtClean="0">
                <a:solidFill>
                  <a:schemeClr val="bg1"/>
                </a:solidFill>
              </a:rPr>
              <a:t>18</a:t>
            </a:r>
          </a:p>
        </p:txBody>
      </p:sp>
      <p:sp>
        <p:nvSpPr>
          <p:cNvPr id="34" name="TextBox 33"/>
          <p:cNvSpPr txBox="1"/>
          <p:nvPr/>
        </p:nvSpPr>
        <p:spPr>
          <a:xfrm>
            <a:off x="2949346" y="3825240"/>
            <a:ext cx="441147" cy="369332"/>
          </a:xfrm>
          <a:prstGeom prst="rect">
            <a:avLst/>
          </a:prstGeom>
          <a:noFill/>
        </p:spPr>
        <p:txBody>
          <a:bodyPr wrap="none" rtlCol="0">
            <a:spAutoFit/>
          </a:bodyPr>
          <a:lstStyle/>
          <a:p>
            <a:pPr algn="ctr"/>
            <a:r>
              <a:rPr lang="en-US" dirty="0" smtClean="0">
                <a:solidFill>
                  <a:schemeClr val="bg1"/>
                </a:solidFill>
              </a:rPr>
              <a:t>17</a:t>
            </a:r>
          </a:p>
        </p:txBody>
      </p:sp>
      <p:sp>
        <p:nvSpPr>
          <p:cNvPr id="35" name="TextBox 34"/>
          <p:cNvSpPr txBox="1"/>
          <p:nvPr/>
        </p:nvSpPr>
        <p:spPr>
          <a:xfrm>
            <a:off x="3101831" y="4892040"/>
            <a:ext cx="441147" cy="369332"/>
          </a:xfrm>
          <a:prstGeom prst="rect">
            <a:avLst/>
          </a:prstGeom>
          <a:noFill/>
        </p:spPr>
        <p:txBody>
          <a:bodyPr wrap="none" rtlCol="0">
            <a:spAutoFit/>
          </a:bodyPr>
          <a:lstStyle/>
          <a:p>
            <a:pPr algn="ctr"/>
            <a:r>
              <a:rPr lang="en-US" dirty="0" smtClean="0">
                <a:solidFill>
                  <a:schemeClr val="bg1"/>
                </a:solidFill>
              </a:rPr>
              <a:t>16</a:t>
            </a:r>
          </a:p>
        </p:txBody>
      </p:sp>
      <p:sp>
        <p:nvSpPr>
          <p:cNvPr id="37" name="Oval 36"/>
          <p:cNvSpPr>
            <a:spLocks noChangeAspect="1"/>
          </p:cNvSpPr>
          <p:nvPr/>
        </p:nvSpPr>
        <p:spPr>
          <a:xfrm>
            <a:off x="2987040" y="3825240"/>
            <a:ext cx="365760" cy="36576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4751079"/>
      </p:ext>
    </p:extLst>
  </p:cSld>
  <p:clrMapOvr>
    <a:masterClrMapping/>
  </p:clrMapOvr>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81" name="Picture 5"/>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9816" t="15333" r="14001" b="7239"/>
          <a:stretch/>
        </p:blipFill>
        <p:spPr bwMode="auto">
          <a:xfrm>
            <a:off x="4648200" y="4191000"/>
            <a:ext cx="4114800" cy="23523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580" name="Picture 4"/>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4720" t="27333" r="12099" b="6563"/>
          <a:stretch/>
        </p:blipFill>
        <p:spPr bwMode="auto">
          <a:xfrm>
            <a:off x="228600" y="1447804"/>
            <a:ext cx="4114800" cy="24216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578"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8533" t="22451" r="14563" b="11747"/>
          <a:stretch/>
        </p:blipFill>
        <p:spPr bwMode="auto">
          <a:xfrm>
            <a:off x="228600" y="4191000"/>
            <a:ext cx="4114800" cy="22764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579" name="Picture 3"/>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0338" t="24102" r="12859" b="7916"/>
          <a:stretch/>
        </p:blipFill>
        <p:spPr bwMode="auto">
          <a:xfrm>
            <a:off x="4572000" y="1447804"/>
            <a:ext cx="4114800" cy="23554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50" name="Title 1"/>
          <p:cNvSpPr>
            <a:spLocks noGrp="1"/>
          </p:cNvSpPr>
          <p:nvPr>
            <p:ph type="title" idx="4294967295"/>
          </p:nvPr>
        </p:nvSpPr>
        <p:spPr>
          <a:xfrm>
            <a:off x="457200" y="0"/>
            <a:ext cx="8229600" cy="1143000"/>
          </a:xfrm>
        </p:spPr>
        <p:txBody>
          <a:bodyPr/>
          <a:lstStyle/>
          <a:p>
            <a:r>
              <a:rPr lang="en-US" dirty="0" smtClean="0"/>
              <a:t>VPR Survey of Eddy 3</a:t>
            </a:r>
          </a:p>
        </p:txBody>
      </p:sp>
      <p:sp>
        <p:nvSpPr>
          <p:cNvPr id="11" name="TextBox 10"/>
          <p:cNvSpPr txBox="1"/>
          <p:nvPr/>
        </p:nvSpPr>
        <p:spPr>
          <a:xfrm>
            <a:off x="5038269" y="1600929"/>
            <a:ext cx="928459" cy="369332"/>
          </a:xfrm>
          <a:prstGeom prst="rect">
            <a:avLst/>
          </a:prstGeom>
          <a:solidFill>
            <a:schemeClr val="tx1"/>
          </a:solidFill>
        </p:spPr>
        <p:txBody>
          <a:bodyPr wrap="none" rtlCol="0">
            <a:spAutoFit/>
          </a:bodyPr>
          <a:lstStyle/>
          <a:p>
            <a:r>
              <a:rPr lang="en-US" dirty="0" smtClean="0">
                <a:solidFill>
                  <a:schemeClr val="bg1"/>
                </a:solidFill>
              </a:rPr>
              <a:t>Salinity</a:t>
            </a:r>
            <a:endParaRPr lang="en-US" dirty="0">
              <a:solidFill>
                <a:schemeClr val="bg1"/>
              </a:solidFill>
            </a:endParaRPr>
          </a:p>
        </p:txBody>
      </p:sp>
      <p:sp>
        <p:nvSpPr>
          <p:cNvPr id="12" name="TextBox 11"/>
          <p:cNvSpPr txBox="1"/>
          <p:nvPr/>
        </p:nvSpPr>
        <p:spPr>
          <a:xfrm>
            <a:off x="403021" y="1600929"/>
            <a:ext cx="1479957" cy="369332"/>
          </a:xfrm>
          <a:prstGeom prst="rect">
            <a:avLst/>
          </a:prstGeom>
          <a:solidFill>
            <a:schemeClr val="tx1"/>
          </a:solidFill>
        </p:spPr>
        <p:txBody>
          <a:bodyPr wrap="none" rtlCol="0">
            <a:spAutoFit/>
          </a:bodyPr>
          <a:lstStyle/>
          <a:p>
            <a:r>
              <a:rPr lang="en-US" dirty="0" smtClean="0">
                <a:solidFill>
                  <a:schemeClr val="bg1"/>
                </a:solidFill>
              </a:rPr>
              <a:t>Temperature</a:t>
            </a:r>
            <a:endParaRPr lang="en-US" dirty="0">
              <a:solidFill>
                <a:schemeClr val="bg1"/>
              </a:solidFill>
            </a:endParaRPr>
          </a:p>
        </p:txBody>
      </p:sp>
      <p:sp>
        <p:nvSpPr>
          <p:cNvPr id="13" name="TextBox 12"/>
          <p:cNvSpPr txBox="1"/>
          <p:nvPr/>
        </p:nvSpPr>
        <p:spPr>
          <a:xfrm>
            <a:off x="228600" y="4191000"/>
            <a:ext cx="2018501" cy="369332"/>
          </a:xfrm>
          <a:prstGeom prst="rect">
            <a:avLst/>
          </a:prstGeom>
          <a:solidFill>
            <a:schemeClr val="tx1"/>
          </a:solidFill>
        </p:spPr>
        <p:txBody>
          <a:bodyPr wrap="none" rtlCol="0">
            <a:spAutoFit/>
          </a:bodyPr>
          <a:lstStyle/>
          <a:p>
            <a:r>
              <a:rPr lang="en-US" dirty="0" smtClean="0">
                <a:solidFill>
                  <a:schemeClr val="bg1"/>
                </a:solidFill>
              </a:rPr>
              <a:t>      Fluorescence </a:t>
            </a:r>
            <a:endParaRPr lang="en-US" dirty="0">
              <a:solidFill>
                <a:schemeClr val="bg1"/>
              </a:solidFill>
            </a:endParaRPr>
          </a:p>
        </p:txBody>
      </p:sp>
      <p:sp>
        <p:nvSpPr>
          <p:cNvPr id="14" name="TextBox 13"/>
          <p:cNvSpPr txBox="1"/>
          <p:nvPr/>
        </p:nvSpPr>
        <p:spPr>
          <a:xfrm>
            <a:off x="4724400" y="4284097"/>
            <a:ext cx="2172390" cy="369332"/>
          </a:xfrm>
          <a:prstGeom prst="rect">
            <a:avLst/>
          </a:prstGeom>
          <a:solidFill>
            <a:schemeClr val="tx1"/>
          </a:solidFill>
        </p:spPr>
        <p:txBody>
          <a:bodyPr wrap="none" rtlCol="0">
            <a:spAutoFit/>
          </a:bodyPr>
          <a:lstStyle/>
          <a:p>
            <a:r>
              <a:rPr lang="en-US" dirty="0" smtClean="0">
                <a:solidFill>
                  <a:schemeClr val="bg1"/>
                </a:solidFill>
              </a:rPr>
              <a:t>Optical Backscatter</a:t>
            </a:r>
            <a:endParaRPr lang="en-US" dirty="0">
              <a:solidFill>
                <a:schemeClr val="bg1"/>
              </a:solidFill>
            </a:endParaRPr>
          </a:p>
        </p:txBody>
      </p:sp>
    </p:spTree>
    <p:extLst>
      <p:ext uri="{BB962C8B-B14F-4D97-AF65-F5344CB8AC3E}">
        <p14:creationId xmlns:p14="http://schemas.microsoft.com/office/powerpoint/2010/main" val="1014247313"/>
      </p:ext>
    </p:extLst>
  </p:cSld>
  <p:clrMapOvr>
    <a:masterClrMapping/>
  </p:clrMapOvr>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1"/>
          <p:cNvSpPr>
            <a:spLocks noGrp="1"/>
          </p:cNvSpPr>
          <p:nvPr>
            <p:ph type="title" idx="4294967295"/>
          </p:nvPr>
        </p:nvSpPr>
        <p:spPr/>
        <p:txBody>
          <a:bodyPr/>
          <a:lstStyle/>
          <a:p>
            <a:r>
              <a:rPr lang="en-US" dirty="0" err="1" smtClean="0"/>
              <a:t>Hai’s</a:t>
            </a:r>
            <a:r>
              <a:rPr lang="en-US" dirty="0" smtClean="0"/>
              <a:t> microscopy</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19200" y="1447800"/>
            <a:ext cx="6461760" cy="4846320"/>
          </a:xfrm>
          <a:prstGeom prst="rect">
            <a:avLst/>
          </a:prstGeom>
        </p:spPr>
      </p:pic>
    </p:spTree>
    <p:extLst>
      <p:ext uri="{BB962C8B-B14F-4D97-AF65-F5344CB8AC3E}">
        <p14:creationId xmlns:p14="http://schemas.microsoft.com/office/powerpoint/2010/main" val="2821757749"/>
      </p:ext>
    </p:extLst>
  </p:cSld>
  <p:clrMapOvr>
    <a:masterClrMapping/>
  </p:clrMapOvr>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1"/>
          <p:cNvSpPr>
            <a:spLocks noGrp="1"/>
          </p:cNvSpPr>
          <p:nvPr>
            <p:ph type="title" idx="4294967295"/>
          </p:nvPr>
        </p:nvSpPr>
        <p:spPr>
          <a:xfrm>
            <a:off x="457200" y="-76200"/>
            <a:ext cx="8229600" cy="1143000"/>
          </a:xfrm>
        </p:spPr>
        <p:txBody>
          <a:bodyPr/>
          <a:lstStyle/>
          <a:p>
            <a:r>
              <a:rPr lang="en-US" dirty="0" smtClean="0"/>
              <a:t>Next Up</a:t>
            </a:r>
          </a:p>
        </p:txBody>
      </p:sp>
      <p:sp>
        <p:nvSpPr>
          <p:cNvPr id="2" name="TextBox 1"/>
          <p:cNvSpPr txBox="1"/>
          <p:nvPr/>
        </p:nvSpPr>
        <p:spPr>
          <a:xfrm>
            <a:off x="152400" y="914400"/>
            <a:ext cx="5918608" cy="1815882"/>
          </a:xfrm>
          <a:prstGeom prst="rect">
            <a:avLst/>
          </a:prstGeom>
          <a:noFill/>
        </p:spPr>
        <p:txBody>
          <a:bodyPr wrap="none" rtlCol="0">
            <a:spAutoFit/>
          </a:bodyPr>
          <a:lstStyle/>
          <a:p>
            <a:r>
              <a:rPr lang="en-US" sz="2800" dirty="0" smtClean="0"/>
              <a:t>1. Finish VPR survey at eddy center</a:t>
            </a:r>
          </a:p>
          <a:p>
            <a:r>
              <a:rPr lang="en-US" sz="2800" dirty="0" smtClean="0"/>
              <a:t>2. Deploy </a:t>
            </a:r>
            <a:r>
              <a:rPr lang="en-US" sz="2800" dirty="0" err="1" smtClean="0"/>
              <a:t>SeaHorse</a:t>
            </a:r>
            <a:endParaRPr lang="en-US" sz="2800" dirty="0" smtClean="0"/>
          </a:p>
          <a:p>
            <a:r>
              <a:rPr lang="en-US" sz="2800" dirty="0" smtClean="0"/>
              <a:t>3. CTD at Eddy Center</a:t>
            </a:r>
          </a:p>
          <a:p>
            <a:r>
              <a:rPr lang="en-US" sz="2800" dirty="0" smtClean="0"/>
              <a:t>4. CTD grid survey</a:t>
            </a:r>
            <a:endParaRPr lang="en-US" sz="2800" dirty="0"/>
          </a:p>
        </p:txBody>
      </p:sp>
      <p:pic>
        <p:nvPicPr>
          <p:cNvPr id="4" name="Picture 15" descr="ross_sections2"/>
          <p:cNvPicPr>
            <a:picLocks noChangeAspect="1" noChangeArrowheads="1"/>
          </p:cNvPicPr>
          <p:nvPr/>
        </p:nvPicPr>
        <p:blipFill rotWithShape="1">
          <a:blip r:embed="rId2">
            <a:extLst>
              <a:ext uri="{28A0092B-C50C-407E-A947-70E740481C1C}">
                <a14:useLocalDpi xmlns:a14="http://schemas.microsoft.com/office/drawing/2010/main" val="0"/>
              </a:ext>
            </a:extLst>
          </a:blip>
          <a:srcRect l="65142" t="10852" r="7574" b="56147"/>
          <a:stretch/>
        </p:blipFill>
        <p:spPr bwMode="auto">
          <a:xfrm>
            <a:off x="3886200" y="1569720"/>
            <a:ext cx="5213444" cy="5212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81720053"/>
      </p:ext>
    </p:extLst>
  </p:cSld>
  <p:clrMapOvr>
    <a:masterClrMapping/>
  </p:clrMapOvr>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1"/>
          <p:cNvSpPr>
            <a:spLocks noGrp="1"/>
          </p:cNvSpPr>
          <p:nvPr>
            <p:ph type="title" idx="4294967295"/>
          </p:nvPr>
        </p:nvSpPr>
        <p:spPr/>
        <p:txBody>
          <a:bodyPr/>
          <a:lstStyle/>
          <a:p>
            <a:r>
              <a:rPr lang="en-US" dirty="0" smtClean="0"/>
              <a:t>Science Meeting1/11/12</a:t>
            </a:r>
          </a:p>
        </p:txBody>
      </p:sp>
    </p:spTree>
    <p:extLst>
      <p:ext uri="{BB962C8B-B14F-4D97-AF65-F5344CB8AC3E}">
        <p14:creationId xmlns:p14="http://schemas.microsoft.com/office/powerpoint/2010/main" val="4293995042"/>
      </p:ext>
    </p:extLst>
  </p:cSld>
  <p:clrMapOvr>
    <a:masterClrMapping/>
  </p:clrMapOvr>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33373" t="48581" r="47762" b="22568"/>
          <a:stretch/>
        </p:blipFill>
        <p:spPr>
          <a:xfrm>
            <a:off x="1463040" y="218167"/>
            <a:ext cx="6309360" cy="6487433"/>
          </a:xfrm>
          <a:prstGeom prst="rect">
            <a:avLst/>
          </a:prstGeom>
        </p:spPr>
      </p:pic>
      <p:sp>
        <p:nvSpPr>
          <p:cNvPr id="6147" name="Title 3"/>
          <p:cNvSpPr>
            <a:spLocks noGrp="1"/>
          </p:cNvSpPr>
          <p:nvPr>
            <p:ph type="title" idx="4294967295"/>
          </p:nvPr>
        </p:nvSpPr>
        <p:spPr>
          <a:xfrm>
            <a:off x="1" y="-1"/>
            <a:ext cx="3713162" cy="1841213"/>
          </a:xfrm>
          <a:solidFill>
            <a:schemeClr val="bg1"/>
          </a:solidFill>
        </p:spPr>
        <p:txBody>
          <a:bodyPr/>
          <a:lstStyle/>
          <a:p>
            <a:r>
              <a:rPr lang="en-US" sz="3200" dirty="0" smtClean="0"/>
              <a:t>PRISM Sampling of Eddies 1 and 2</a:t>
            </a:r>
          </a:p>
        </p:txBody>
      </p:sp>
      <p:sp>
        <p:nvSpPr>
          <p:cNvPr id="6151" name="TextBox 7"/>
          <p:cNvSpPr txBox="1">
            <a:spLocks noChangeArrowheads="1"/>
          </p:cNvSpPr>
          <p:nvPr/>
        </p:nvSpPr>
        <p:spPr bwMode="auto">
          <a:xfrm>
            <a:off x="4038600" y="1600200"/>
            <a:ext cx="168507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dirty="0" smtClean="0">
                <a:solidFill>
                  <a:schemeClr val="bg1"/>
                </a:solidFill>
              </a:rPr>
              <a:t>Station 4</a:t>
            </a:r>
          </a:p>
          <a:p>
            <a:pPr eaLnBrk="1" hangingPunct="1"/>
            <a:r>
              <a:rPr lang="en-US" dirty="0" smtClean="0">
                <a:solidFill>
                  <a:schemeClr val="bg1"/>
                </a:solidFill>
              </a:rPr>
              <a:t>Inside Geordie</a:t>
            </a:r>
            <a:endParaRPr lang="en-US" dirty="0">
              <a:solidFill>
                <a:schemeClr val="bg1"/>
              </a:solidFill>
            </a:endParaRPr>
          </a:p>
        </p:txBody>
      </p:sp>
      <p:sp>
        <p:nvSpPr>
          <p:cNvPr id="6165" name="TextBox 22"/>
          <p:cNvSpPr txBox="1">
            <a:spLocks noChangeArrowheads="1"/>
          </p:cNvSpPr>
          <p:nvPr/>
        </p:nvSpPr>
        <p:spPr bwMode="auto">
          <a:xfrm>
            <a:off x="7716838" y="2678113"/>
            <a:ext cx="4365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solidFill>
                  <a:schemeClr val="bg1"/>
                </a:solidFill>
              </a:rPr>
              <a:t>H</a:t>
            </a:r>
            <a:r>
              <a:rPr lang="en-US" baseline="-25000">
                <a:solidFill>
                  <a:schemeClr val="bg1"/>
                </a:solidFill>
              </a:rPr>
              <a:t>3</a:t>
            </a:r>
            <a:endParaRPr lang="en-US">
              <a:solidFill>
                <a:schemeClr val="bg1"/>
              </a:solidFill>
            </a:endParaRPr>
          </a:p>
        </p:txBody>
      </p:sp>
      <p:sp>
        <p:nvSpPr>
          <p:cNvPr id="6168" name="TextBox 25"/>
          <p:cNvSpPr txBox="1">
            <a:spLocks noChangeArrowheads="1"/>
          </p:cNvSpPr>
          <p:nvPr/>
        </p:nvSpPr>
        <p:spPr bwMode="auto">
          <a:xfrm>
            <a:off x="3276600" y="4953000"/>
            <a:ext cx="4365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solidFill>
                  <a:schemeClr val="bg1"/>
                </a:solidFill>
              </a:rPr>
              <a:t>H</a:t>
            </a:r>
            <a:r>
              <a:rPr lang="en-US" baseline="-25000">
                <a:solidFill>
                  <a:schemeClr val="bg1"/>
                </a:solidFill>
              </a:rPr>
              <a:t>4</a:t>
            </a:r>
            <a:endParaRPr lang="en-US">
              <a:solidFill>
                <a:schemeClr val="bg1"/>
              </a:solidFill>
            </a:endParaRPr>
          </a:p>
        </p:txBody>
      </p:sp>
      <p:sp>
        <p:nvSpPr>
          <p:cNvPr id="6169" name="TextBox 26"/>
          <p:cNvSpPr txBox="1">
            <a:spLocks noChangeArrowheads="1"/>
          </p:cNvSpPr>
          <p:nvPr/>
        </p:nvSpPr>
        <p:spPr bwMode="auto">
          <a:xfrm>
            <a:off x="3581400" y="4267200"/>
            <a:ext cx="4365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solidFill>
                  <a:schemeClr val="bg1"/>
                </a:solidFill>
              </a:rPr>
              <a:t>H</a:t>
            </a:r>
            <a:r>
              <a:rPr lang="en-US" baseline="-25000">
                <a:solidFill>
                  <a:schemeClr val="bg1"/>
                </a:solidFill>
              </a:rPr>
              <a:t>2</a:t>
            </a:r>
            <a:endParaRPr lang="en-US">
              <a:solidFill>
                <a:schemeClr val="bg1"/>
              </a:solidFill>
            </a:endParaRPr>
          </a:p>
        </p:txBody>
      </p:sp>
      <p:sp>
        <p:nvSpPr>
          <p:cNvPr id="6170" name="TextBox 27"/>
          <p:cNvSpPr txBox="1">
            <a:spLocks noChangeArrowheads="1"/>
          </p:cNvSpPr>
          <p:nvPr/>
        </p:nvSpPr>
        <p:spPr bwMode="auto">
          <a:xfrm>
            <a:off x="609600" y="4267200"/>
            <a:ext cx="4365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solidFill>
                  <a:schemeClr val="bg1"/>
                </a:solidFill>
              </a:rPr>
              <a:t>H</a:t>
            </a:r>
            <a:r>
              <a:rPr lang="en-US" baseline="-25000">
                <a:solidFill>
                  <a:schemeClr val="bg1"/>
                </a:solidFill>
              </a:rPr>
              <a:t>2</a:t>
            </a:r>
            <a:endParaRPr lang="en-US">
              <a:solidFill>
                <a:schemeClr val="bg1"/>
              </a:solidFill>
            </a:endParaRPr>
          </a:p>
        </p:txBody>
      </p:sp>
      <p:sp>
        <p:nvSpPr>
          <p:cNvPr id="6171" name="TextBox 28"/>
          <p:cNvSpPr txBox="1">
            <a:spLocks noChangeArrowheads="1"/>
          </p:cNvSpPr>
          <p:nvPr/>
        </p:nvSpPr>
        <p:spPr bwMode="auto">
          <a:xfrm>
            <a:off x="782638" y="4572000"/>
            <a:ext cx="4365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solidFill>
                  <a:schemeClr val="bg1"/>
                </a:solidFill>
              </a:rPr>
              <a:t>H</a:t>
            </a:r>
            <a:r>
              <a:rPr lang="en-US" baseline="-25000">
                <a:solidFill>
                  <a:schemeClr val="bg1"/>
                </a:solidFill>
              </a:rPr>
              <a:t>3</a:t>
            </a:r>
            <a:endParaRPr lang="en-US">
              <a:solidFill>
                <a:schemeClr val="bg1"/>
              </a:solidFill>
            </a:endParaRPr>
          </a:p>
        </p:txBody>
      </p:sp>
      <p:cxnSp>
        <p:nvCxnSpPr>
          <p:cNvPr id="35" name="Straight Connector 34"/>
          <p:cNvCxnSpPr/>
          <p:nvPr/>
        </p:nvCxnSpPr>
        <p:spPr>
          <a:xfrm flipH="1">
            <a:off x="5486400" y="1841212"/>
            <a:ext cx="2286000" cy="659289"/>
          </a:xfrm>
          <a:prstGeom prst="line">
            <a:avLst/>
          </a:prstGeom>
          <a:ln w="25400">
            <a:solidFill>
              <a:srgbClr val="66FF33"/>
            </a:solidFill>
          </a:ln>
        </p:spPr>
        <p:style>
          <a:lnRef idx="1">
            <a:schemeClr val="accent1"/>
          </a:lnRef>
          <a:fillRef idx="0">
            <a:schemeClr val="accent1"/>
          </a:fillRef>
          <a:effectRef idx="0">
            <a:schemeClr val="accent1"/>
          </a:effectRef>
          <a:fontRef idx="minor">
            <a:schemeClr val="tx1"/>
          </a:fontRef>
        </p:style>
      </p:cxnSp>
      <p:sp>
        <p:nvSpPr>
          <p:cNvPr id="6176" name="TextBox 24"/>
          <p:cNvSpPr txBox="1">
            <a:spLocks noChangeArrowheads="1"/>
          </p:cNvSpPr>
          <p:nvPr/>
        </p:nvSpPr>
        <p:spPr bwMode="auto">
          <a:xfrm>
            <a:off x="8402638" y="2057400"/>
            <a:ext cx="4365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dirty="0">
                <a:solidFill>
                  <a:schemeClr val="bg1"/>
                </a:solidFill>
              </a:rPr>
              <a:t>H</a:t>
            </a:r>
            <a:r>
              <a:rPr lang="en-US" baseline="-25000" dirty="0">
                <a:solidFill>
                  <a:schemeClr val="bg1"/>
                </a:solidFill>
              </a:rPr>
              <a:t>1</a:t>
            </a:r>
            <a:endParaRPr lang="en-US" dirty="0">
              <a:solidFill>
                <a:schemeClr val="bg1"/>
              </a:solidFill>
            </a:endParaRPr>
          </a:p>
        </p:txBody>
      </p:sp>
      <p:sp>
        <p:nvSpPr>
          <p:cNvPr id="3" name="TextBox 2"/>
          <p:cNvSpPr txBox="1"/>
          <p:nvPr/>
        </p:nvSpPr>
        <p:spPr>
          <a:xfrm>
            <a:off x="5050924" y="381000"/>
            <a:ext cx="2645276" cy="584775"/>
          </a:xfrm>
          <a:prstGeom prst="rect">
            <a:avLst/>
          </a:prstGeom>
          <a:noFill/>
        </p:spPr>
        <p:txBody>
          <a:bodyPr wrap="none" rtlCol="0">
            <a:spAutoFit/>
          </a:bodyPr>
          <a:lstStyle/>
          <a:p>
            <a:r>
              <a:rPr lang="en-US" sz="3200" dirty="0" smtClean="0">
                <a:solidFill>
                  <a:schemeClr val="bg1"/>
                </a:solidFill>
              </a:rPr>
              <a:t>MODIS Jan 8</a:t>
            </a:r>
            <a:endParaRPr lang="en-US" sz="3200" dirty="0">
              <a:solidFill>
                <a:schemeClr val="bg1"/>
              </a:solidFill>
            </a:endParaRPr>
          </a:p>
        </p:txBody>
      </p:sp>
      <p:cxnSp>
        <p:nvCxnSpPr>
          <p:cNvPr id="39" name="Straight Connector 38"/>
          <p:cNvCxnSpPr/>
          <p:nvPr/>
        </p:nvCxnSpPr>
        <p:spPr>
          <a:xfrm flipH="1" flipV="1">
            <a:off x="5486400" y="2460900"/>
            <a:ext cx="266700" cy="224544"/>
          </a:xfrm>
          <a:prstGeom prst="line">
            <a:avLst/>
          </a:prstGeom>
          <a:ln w="25400">
            <a:solidFill>
              <a:srgbClr val="66FF33"/>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flipH="1" flipV="1">
            <a:off x="5753100" y="2685444"/>
            <a:ext cx="266700" cy="1046108"/>
          </a:xfrm>
          <a:prstGeom prst="line">
            <a:avLst/>
          </a:prstGeom>
          <a:ln w="25400">
            <a:solidFill>
              <a:srgbClr val="66FF33"/>
            </a:solidFill>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a:off x="4881138" y="2246531"/>
            <a:ext cx="605262" cy="214369"/>
          </a:xfrm>
          <a:prstGeom prst="straightConnector1">
            <a:avLst/>
          </a:prstGeom>
          <a:ln w="2540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49" name="TextBox 7"/>
          <p:cNvSpPr txBox="1">
            <a:spLocks noChangeArrowheads="1"/>
          </p:cNvSpPr>
          <p:nvPr/>
        </p:nvSpPr>
        <p:spPr bwMode="auto">
          <a:xfrm>
            <a:off x="5990929" y="2685444"/>
            <a:ext cx="186461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dirty="0" smtClean="0">
                <a:solidFill>
                  <a:schemeClr val="bg1"/>
                </a:solidFill>
              </a:rPr>
              <a:t>Station 5</a:t>
            </a:r>
          </a:p>
          <a:p>
            <a:pPr eaLnBrk="1" hangingPunct="1"/>
            <a:r>
              <a:rPr lang="en-US" dirty="0" smtClean="0">
                <a:solidFill>
                  <a:schemeClr val="bg1"/>
                </a:solidFill>
              </a:rPr>
              <a:t>Outside Geordie</a:t>
            </a:r>
            <a:endParaRPr lang="en-US" dirty="0">
              <a:solidFill>
                <a:schemeClr val="bg1"/>
              </a:solidFill>
            </a:endParaRPr>
          </a:p>
        </p:txBody>
      </p:sp>
      <p:cxnSp>
        <p:nvCxnSpPr>
          <p:cNvPr id="50" name="Straight Arrow Connector 49"/>
          <p:cNvCxnSpPr>
            <a:stCxn id="49" idx="1"/>
          </p:cNvCxnSpPr>
          <p:nvPr/>
        </p:nvCxnSpPr>
        <p:spPr>
          <a:xfrm flipH="1" flipV="1">
            <a:off x="5755053" y="2678113"/>
            <a:ext cx="235876" cy="330497"/>
          </a:xfrm>
          <a:prstGeom prst="straightConnector1">
            <a:avLst/>
          </a:prstGeom>
          <a:ln w="2540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54" name="TextBox 7"/>
          <p:cNvSpPr txBox="1">
            <a:spLocks noChangeArrowheads="1"/>
          </p:cNvSpPr>
          <p:nvPr/>
        </p:nvSpPr>
        <p:spPr bwMode="auto">
          <a:xfrm>
            <a:off x="4114800" y="3048000"/>
            <a:ext cx="158248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dirty="0" smtClean="0">
                <a:solidFill>
                  <a:schemeClr val="bg1"/>
                </a:solidFill>
              </a:rPr>
              <a:t>Station 6</a:t>
            </a:r>
          </a:p>
          <a:p>
            <a:pPr eaLnBrk="1" hangingPunct="1"/>
            <a:r>
              <a:rPr lang="en-US" dirty="0" smtClean="0">
                <a:solidFill>
                  <a:schemeClr val="bg1"/>
                </a:solidFill>
              </a:rPr>
              <a:t>Inside Eddy 2</a:t>
            </a:r>
            <a:endParaRPr lang="en-US" dirty="0">
              <a:solidFill>
                <a:schemeClr val="bg1"/>
              </a:solidFill>
            </a:endParaRPr>
          </a:p>
        </p:txBody>
      </p:sp>
      <p:cxnSp>
        <p:nvCxnSpPr>
          <p:cNvPr id="55" name="Straight Arrow Connector 54"/>
          <p:cNvCxnSpPr/>
          <p:nvPr/>
        </p:nvCxnSpPr>
        <p:spPr>
          <a:xfrm>
            <a:off x="5619750" y="3581400"/>
            <a:ext cx="371179" cy="126378"/>
          </a:xfrm>
          <a:prstGeom prst="straightConnector1">
            <a:avLst/>
          </a:prstGeom>
          <a:ln w="2540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flipH="1" flipV="1">
            <a:off x="6019800" y="3694332"/>
            <a:ext cx="353762" cy="407107"/>
          </a:xfrm>
          <a:prstGeom prst="line">
            <a:avLst/>
          </a:prstGeom>
          <a:ln w="25400">
            <a:solidFill>
              <a:srgbClr val="66FF3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17779661"/>
      </p:ext>
    </p:extLst>
  </p:cSld>
  <p:clrMapOvr>
    <a:masterClrMapping/>
  </p:clrMapOvr>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1"/>
          <p:cNvSpPr>
            <a:spLocks noGrp="1"/>
          </p:cNvSpPr>
          <p:nvPr>
            <p:ph type="title" idx="4294967295"/>
          </p:nvPr>
        </p:nvSpPr>
        <p:spPr>
          <a:xfrm>
            <a:off x="457200" y="-304800"/>
            <a:ext cx="8229600" cy="1143000"/>
          </a:xfrm>
        </p:spPr>
        <p:txBody>
          <a:bodyPr/>
          <a:lstStyle/>
          <a:p>
            <a:r>
              <a:rPr lang="en-US" sz="2800" dirty="0" smtClean="0"/>
              <a:t>MVP Survey of Eddies 1 and 2: View from the SW</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0040" y="3764280"/>
            <a:ext cx="4023360" cy="3017520"/>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68240" y="3733800"/>
            <a:ext cx="4023360" cy="3017520"/>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0040" y="640080"/>
            <a:ext cx="4023360" cy="3017520"/>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53000" y="609600"/>
            <a:ext cx="4023360" cy="3017520"/>
          </a:xfrm>
          <a:prstGeom prst="rect">
            <a:avLst/>
          </a:prstGeom>
        </p:spPr>
      </p:pic>
      <p:sp>
        <p:nvSpPr>
          <p:cNvPr id="7" name="TextBox 6"/>
          <p:cNvSpPr txBox="1"/>
          <p:nvPr/>
        </p:nvSpPr>
        <p:spPr>
          <a:xfrm>
            <a:off x="381000" y="762000"/>
            <a:ext cx="928459" cy="369332"/>
          </a:xfrm>
          <a:prstGeom prst="rect">
            <a:avLst/>
          </a:prstGeom>
          <a:noFill/>
        </p:spPr>
        <p:txBody>
          <a:bodyPr wrap="none" rtlCol="0">
            <a:spAutoFit/>
          </a:bodyPr>
          <a:lstStyle/>
          <a:p>
            <a:r>
              <a:rPr lang="en-US" dirty="0" smtClean="0">
                <a:solidFill>
                  <a:schemeClr val="bg1"/>
                </a:solidFill>
              </a:rPr>
              <a:t>Salinity</a:t>
            </a:r>
            <a:endParaRPr lang="en-US" dirty="0">
              <a:solidFill>
                <a:schemeClr val="bg1"/>
              </a:solidFill>
            </a:endParaRPr>
          </a:p>
        </p:txBody>
      </p:sp>
      <p:sp>
        <p:nvSpPr>
          <p:cNvPr id="9" name="TextBox 8"/>
          <p:cNvSpPr txBox="1"/>
          <p:nvPr/>
        </p:nvSpPr>
        <p:spPr>
          <a:xfrm>
            <a:off x="5091341" y="762000"/>
            <a:ext cx="1479957" cy="369332"/>
          </a:xfrm>
          <a:prstGeom prst="rect">
            <a:avLst/>
          </a:prstGeom>
          <a:noFill/>
        </p:spPr>
        <p:txBody>
          <a:bodyPr wrap="none" rtlCol="0">
            <a:spAutoFit/>
          </a:bodyPr>
          <a:lstStyle/>
          <a:p>
            <a:r>
              <a:rPr lang="en-US" dirty="0" smtClean="0">
                <a:solidFill>
                  <a:schemeClr val="bg1"/>
                </a:solidFill>
              </a:rPr>
              <a:t>Temperature</a:t>
            </a:r>
            <a:endParaRPr lang="en-US" dirty="0">
              <a:solidFill>
                <a:schemeClr val="bg1"/>
              </a:solidFill>
            </a:endParaRPr>
          </a:p>
        </p:txBody>
      </p:sp>
      <p:sp>
        <p:nvSpPr>
          <p:cNvPr id="10" name="TextBox 9"/>
          <p:cNvSpPr txBox="1"/>
          <p:nvPr/>
        </p:nvSpPr>
        <p:spPr>
          <a:xfrm>
            <a:off x="381000" y="3886200"/>
            <a:ext cx="1569660" cy="369332"/>
          </a:xfrm>
          <a:prstGeom prst="rect">
            <a:avLst/>
          </a:prstGeom>
          <a:noFill/>
        </p:spPr>
        <p:txBody>
          <a:bodyPr wrap="none" rtlCol="0">
            <a:spAutoFit/>
          </a:bodyPr>
          <a:lstStyle/>
          <a:p>
            <a:r>
              <a:rPr lang="en-US" dirty="0" smtClean="0">
                <a:solidFill>
                  <a:schemeClr val="bg1"/>
                </a:solidFill>
              </a:rPr>
              <a:t>Fluorescence</a:t>
            </a:r>
            <a:endParaRPr lang="en-US" dirty="0">
              <a:solidFill>
                <a:schemeClr val="bg1"/>
              </a:solidFill>
            </a:endParaRPr>
          </a:p>
        </p:txBody>
      </p:sp>
      <p:sp>
        <p:nvSpPr>
          <p:cNvPr id="11" name="TextBox 10"/>
          <p:cNvSpPr txBox="1"/>
          <p:nvPr/>
        </p:nvSpPr>
        <p:spPr>
          <a:xfrm>
            <a:off x="4983540" y="3810000"/>
            <a:ext cx="813043" cy="369332"/>
          </a:xfrm>
          <a:prstGeom prst="rect">
            <a:avLst/>
          </a:prstGeom>
          <a:noFill/>
        </p:spPr>
        <p:txBody>
          <a:bodyPr wrap="none" rtlCol="0">
            <a:spAutoFit/>
          </a:bodyPr>
          <a:lstStyle/>
          <a:p>
            <a:r>
              <a:rPr lang="en-US" dirty="0" smtClean="0">
                <a:solidFill>
                  <a:schemeClr val="bg1"/>
                </a:solidFill>
              </a:rPr>
              <a:t>LOPC</a:t>
            </a:r>
            <a:endParaRPr lang="en-US" dirty="0">
              <a:solidFill>
                <a:schemeClr val="bg1"/>
              </a:solidFill>
            </a:endParaRPr>
          </a:p>
        </p:txBody>
      </p:sp>
      <p:sp>
        <p:nvSpPr>
          <p:cNvPr id="12" name="TextBox 11"/>
          <p:cNvSpPr txBox="1"/>
          <p:nvPr/>
        </p:nvSpPr>
        <p:spPr>
          <a:xfrm>
            <a:off x="609600" y="1752600"/>
            <a:ext cx="902811" cy="369332"/>
          </a:xfrm>
          <a:prstGeom prst="rect">
            <a:avLst/>
          </a:prstGeom>
          <a:noFill/>
        </p:spPr>
        <p:txBody>
          <a:bodyPr wrap="none" rtlCol="0">
            <a:spAutoFit/>
          </a:bodyPr>
          <a:lstStyle/>
          <a:p>
            <a:r>
              <a:rPr lang="en-US" dirty="0" smtClean="0">
                <a:solidFill>
                  <a:schemeClr val="bg1"/>
                </a:solidFill>
              </a:rPr>
              <a:t>Eddy 1</a:t>
            </a:r>
            <a:endParaRPr lang="en-US" dirty="0">
              <a:solidFill>
                <a:schemeClr val="bg1"/>
              </a:solidFill>
            </a:endParaRPr>
          </a:p>
        </p:txBody>
      </p:sp>
      <p:sp>
        <p:nvSpPr>
          <p:cNvPr id="13" name="TextBox 12"/>
          <p:cNvSpPr txBox="1"/>
          <p:nvPr/>
        </p:nvSpPr>
        <p:spPr>
          <a:xfrm>
            <a:off x="2362200" y="3059668"/>
            <a:ext cx="902811" cy="369332"/>
          </a:xfrm>
          <a:prstGeom prst="rect">
            <a:avLst/>
          </a:prstGeom>
          <a:noFill/>
        </p:spPr>
        <p:txBody>
          <a:bodyPr wrap="none" rtlCol="0">
            <a:spAutoFit/>
          </a:bodyPr>
          <a:lstStyle/>
          <a:p>
            <a:r>
              <a:rPr lang="en-US" dirty="0" smtClean="0">
                <a:solidFill>
                  <a:schemeClr val="bg1"/>
                </a:solidFill>
              </a:rPr>
              <a:t>Eddy 2</a:t>
            </a:r>
            <a:endParaRPr lang="en-US" dirty="0">
              <a:solidFill>
                <a:schemeClr val="bg1"/>
              </a:solidFill>
            </a:endParaRPr>
          </a:p>
        </p:txBody>
      </p:sp>
      <p:cxnSp>
        <p:nvCxnSpPr>
          <p:cNvPr id="14" name="Straight Arrow Connector 13"/>
          <p:cNvCxnSpPr/>
          <p:nvPr/>
        </p:nvCxnSpPr>
        <p:spPr>
          <a:xfrm flipH="1" flipV="1">
            <a:off x="2590800" y="2286000"/>
            <a:ext cx="222805" cy="77366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1061005" y="2121932"/>
            <a:ext cx="451406" cy="15823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67869120"/>
      </p:ext>
    </p:extLst>
  </p:cSld>
  <p:clrMapOvr>
    <a:masterClrMapping/>
  </p:clrMapOvr>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t="12394"/>
          <a:stretch/>
        </p:blipFill>
        <p:spPr>
          <a:xfrm>
            <a:off x="0" y="850006"/>
            <a:ext cx="9144000" cy="6007994"/>
          </a:xfrm>
          <a:prstGeom prst="rect">
            <a:avLst/>
          </a:prstGeom>
        </p:spPr>
      </p:pic>
      <p:sp>
        <p:nvSpPr>
          <p:cNvPr id="2050" name="Title 1"/>
          <p:cNvSpPr>
            <a:spLocks noGrp="1"/>
          </p:cNvSpPr>
          <p:nvPr>
            <p:ph type="title" idx="4294967295"/>
          </p:nvPr>
        </p:nvSpPr>
        <p:spPr>
          <a:xfrm>
            <a:off x="457200" y="-76200"/>
            <a:ext cx="8229600" cy="1143000"/>
          </a:xfrm>
        </p:spPr>
        <p:txBody>
          <a:bodyPr/>
          <a:lstStyle/>
          <a:p>
            <a:r>
              <a:rPr lang="en-US" dirty="0" smtClean="0"/>
              <a:t>The MVP MCDW-o-meter</a:t>
            </a:r>
          </a:p>
        </p:txBody>
      </p:sp>
      <p:sp>
        <p:nvSpPr>
          <p:cNvPr id="5" name="TextBox 1"/>
          <p:cNvSpPr txBox="1">
            <a:spLocks noChangeArrowheads="1"/>
          </p:cNvSpPr>
          <p:nvPr/>
        </p:nvSpPr>
        <p:spPr bwMode="auto">
          <a:xfrm>
            <a:off x="5911951" y="1893888"/>
            <a:ext cx="736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dirty="0"/>
              <a:t>CDW</a:t>
            </a:r>
          </a:p>
        </p:txBody>
      </p:sp>
      <p:sp>
        <p:nvSpPr>
          <p:cNvPr id="6" name="TextBox 4"/>
          <p:cNvSpPr txBox="1">
            <a:spLocks noChangeArrowheads="1"/>
          </p:cNvSpPr>
          <p:nvPr/>
        </p:nvSpPr>
        <p:spPr bwMode="auto">
          <a:xfrm>
            <a:off x="6196013" y="3200400"/>
            <a:ext cx="9286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dirty="0"/>
              <a:t>MCDW</a:t>
            </a:r>
          </a:p>
        </p:txBody>
      </p:sp>
      <p:sp>
        <p:nvSpPr>
          <p:cNvPr id="7" name="TextBox 5"/>
          <p:cNvSpPr txBox="1">
            <a:spLocks noChangeArrowheads="1"/>
          </p:cNvSpPr>
          <p:nvPr/>
        </p:nvSpPr>
        <p:spPr bwMode="auto">
          <a:xfrm>
            <a:off x="5287963" y="5116513"/>
            <a:ext cx="16462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dirty="0"/>
              <a:t>LSSW, HSSW</a:t>
            </a:r>
          </a:p>
        </p:txBody>
      </p:sp>
      <p:sp>
        <p:nvSpPr>
          <p:cNvPr id="8" name="TextBox 6"/>
          <p:cNvSpPr txBox="1">
            <a:spLocks noChangeArrowheads="1"/>
          </p:cNvSpPr>
          <p:nvPr/>
        </p:nvSpPr>
        <p:spPr bwMode="auto">
          <a:xfrm>
            <a:off x="3021013" y="4267200"/>
            <a:ext cx="86518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dirty="0"/>
              <a:t>AASW</a:t>
            </a:r>
          </a:p>
        </p:txBody>
      </p:sp>
      <p:sp>
        <p:nvSpPr>
          <p:cNvPr id="9" name="TextBox 7"/>
          <p:cNvSpPr txBox="1">
            <a:spLocks noChangeArrowheads="1"/>
          </p:cNvSpPr>
          <p:nvPr/>
        </p:nvSpPr>
        <p:spPr bwMode="auto">
          <a:xfrm>
            <a:off x="6008687" y="5715000"/>
            <a:ext cx="6207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dirty="0"/>
              <a:t>ISW</a:t>
            </a:r>
          </a:p>
        </p:txBody>
      </p:sp>
    </p:spTree>
    <p:extLst>
      <p:ext uri="{BB962C8B-B14F-4D97-AF65-F5344CB8AC3E}">
        <p14:creationId xmlns:p14="http://schemas.microsoft.com/office/powerpoint/2010/main" val="3953472518"/>
      </p:ext>
    </p:extLst>
  </p:cSld>
  <p:clrMapOvr>
    <a:masterClrMapping/>
  </p:clrMapOvr>
  <p:timing>
    <p:tnLst>
      <p:par>
        <p:cT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PRISM dFE NS section.png"/>
          <p:cNvPicPr>
            <a:picLocks noChangeAspect="1"/>
          </p:cNvPicPr>
          <p:nvPr/>
        </p:nvPicPr>
        <p:blipFill>
          <a:blip r:embed="rId2"/>
          <a:stretch>
            <a:fillRect/>
          </a:stretch>
        </p:blipFill>
        <p:spPr>
          <a:xfrm>
            <a:off x="2362200" y="558800"/>
            <a:ext cx="6716041" cy="2768036"/>
          </a:xfrm>
          <a:prstGeom prst="rect">
            <a:avLst/>
          </a:prstGeom>
        </p:spPr>
      </p:pic>
      <p:pic>
        <p:nvPicPr>
          <p:cNvPr id="7" name="Picture 6" descr="PRISM St 1-6 section.png"/>
          <p:cNvPicPr>
            <a:picLocks noChangeAspect="1"/>
          </p:cNvPicPr>
          <p:nvPr/>
        </p:nvPicPr>
        <p:blipFill>
          <a:blip r:embed="rId3"/>
          <a:stretch>
            <a:fillRect/>
          </a:stretch>
        </p:blipFill>
        <p:spPr>
          <a:xfrm>
            <a:off x="2667000" y="3721100"/>
            <a:ext cx="6400800" cy="2755900"/>
          </a:xfrm>
          <a:prstGeom prst="rect">
            <a:avLst/>
          </a:prstGeom>
        </p:spPr>
      </p:pic>
      <p:pic>
        <p:nvPicPr>
          <p:cNvPr id="8" name="Picture 7" descr="PRISM dFe section map.png"/>
          <p:cNvPicPr>
            <a:picLocks noChangeAspect="1"/>
          </p:cNvPicPr>
          <p:nvPr/>
        </p:nvPicPr>
        <p:blipFill>
          <a:blip r:embed="rId4"/>
          <a:stretch>
            <a:fillRect/>
          </a:stretch>
        </p:blipFill>
        <p:spPr>
          <a:xfrm>
            <a:off x="50800" y="2437839"/>
            <a:ext cx="2870200" cy="2172261"/>
          </a:xfrm>
          <a:prstGeom prst="rect">
            <a:avLst/>
          </a:prstGeom>
        </p:spPr>
      </p:pic>
      <p:sp>
        <p:nvSpPr>
          <p:cNvPr id="2" name="Title 1"/>
          <p:cNvSpPr>
            <a:spLocks noGrp="1"/>
          </p:cNvSpPr>
          <p:nvPr>
            <p:ph type="ctrTitle"/>
          </p:nvPr>
        </p:nvSpPr>
        <p:spPr>
          <a:xfrm>
            <a:off x="-381000" y="-685800"/>
            <a:ext cx="5334000" cy="2060575"/>
          </a:xfrm>
        </p:spPr>
        <p:txBody>
          <a:bodyPr/>
          <a:lstStyle/>
          <a:p>
            <a:r>
              <a:rPr lang="en-US" dirty="0" err="1" smtClean="0"/>
              <a:t>Sedwick</a:t>
            </a:r>
            <a:r>
              <a:rPr lang="en-US" baseline="0" dirty="0" smtClean="0"/>
              <a:t> Fe data</a:t>
            </a:r>
            <a:endParaRPr lang="en-US" dirty="0"/>
          </a:p>
        </p:txBody>
      </p:sp>
    </p:spTree>
    <p:extLst>
      <p:ext uri="{BB962C8B-B14F-4D97-AF65-F5344CB8AC3E}">
        <p14:creationId xmlns:p14="http://schemas.microsoft.com/office/powerpoint/2010/main" val="39191906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t="15399" b="16431"/>
          <a:stretch/>
        </p:blipFill>
        <p:spPr>
          <a:xfrm>
            <a:off x="1219200" y="914400"/>
            <a:ext cx="6737346" cy="5943600"/>
          </a:xfrm>
          <a:prstGeom prst="rect">
            <a:avLst/>
          </a:prstGeom>
        </p:spPr>
      </p:pic>
      <p:sp>
        <p:nvSpPr>
          <p:cNvPr id="3" name="Title 2"/>
          <p:cNvSpPr>
            <a:spLocks noGrp="1"/>
          </p:cNvSpPr>
          <p:nvPr>
            <p:ph type="title" idx="4294967295"/>
          </p:nvPr>
        </p:nvSpPr>
        <p:spPr>
          <a:xfrm>
            <a:off x="457200" y="-152400"/>
            <a:ext cx="8229600" cy="1143000"/>
          </a:xfrm>
        </p:spPr>
        <p:txBody>
          <a:bodyPr/>
          <a:lstStyle/>
          <a:p>
            <a:r>
              <a:rPr lang="en-US" dirty="0" smtClean="0"/>
              <a:t>Ross Bank</a:t>
            </a:r>
            <a:endParaRPr lang="en-US" dirty="0"/>
          </a:p>
        </p:txBody>
      </p:sp>
    </p:spTree>
    <p:extLst>
      <p:ext uri="{BB962C8B-B14F-4D97-AF65-F5344CB8AC3E}">
        <p14:creationId xmlns:p14="http://schemas.microsoft.com/office/powerpoint/2010/main" val="3265374880"/>
      </p:ext>
    </p:extLst>
  </p:cSld>
  <p:clrMapOvr>
    <a:masterClrMapping/>
  </p:clrMapOvr>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1"/>
          <p:cNvSpPr>
            <a:spLocks noGrp="1"/>
          </p:cNvSpPr>
          <p:nvPr>
            <p:ph type="title" idx="4294967295"/>
          </p:nvPr>
        </p:nvSpPr>
        <p:spPr>
          <a:xfrm>
            <a:off x="457200" y="-76200"/>
            <a:ext cx="8229600" cy="1143000"/>
          </a:xfrm>
        </p:spPr>
        <p:txBody>
          <a:bodyPr/>
          <a:lstStyle/>
          <a:p>
            <a:r>
              <a:rPr lang="en-US" dirty="0" smtClean="0"/>
              <a:t>Eddy 1 “Geordie”</a:t>
            </a:r>
          </a:p>
        </p:txBody>
      </p:sp>
      <p:pic>
        <p:nvPicPr>
          <p:cNvPr id="225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9296" t="38225" r="36239" b="31127"/>
          <a:stretch/>
        </p:blipFill>
        <p:spPr bwMode="auto">
          <a:xfrm>
            <a:off x="762000" y="1143000"/>
            <a:ext cx="7656076" cy="53949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Oval 1"/>
          <p:cNvSpPr/>
          <p:nvPr/>
        </p:nvSpPr>
        <p:spPr>
          <a:xfrm>
            <a:off x="3962400" y="3505200"/>
            <a:ext cx="228600" cy="2286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5029200" y="4648200"/>
            <a:ext cx="228600" cy="2286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1797396" y="2590800"/>
            <a:ext cx="2393604" cy="830997"/>
          </a:xfrm>
          <a:prstGeom prst="rect">
            <a:avLst/>
          </a:prstGeom>
          <a:noFill/>
        </p:spPr>
        <p:txBody>
          <a:bodyPr wrap="none" rtlCol="0">
            <a:spAutoFit/>
          </a:bodyPr>
          <a:lstStyle/>
          <a:p>
            <a:pPr algn="ctr"/>
            <a:r>
              <a:rPr lang="en-US" sz="2400" dirty="0" smtClean="0">
                <a:solidFill>
                  <a:schemeClr val="bg1"/>
                </a:solidFill>
              </a:rPr>
              <a:t>Station 4 </a:t>
            </a:r>
          </a:p>
          <a:p>
            <a:pPr algn="ctr"/>
            <a:r>
              <a:rPr lang="en-US" sz="2400" dirty="0" smtClean="0">
                <a:solidFill>
                  <a:schemeClr val="bg1"/>
                </a:solidFill>
              </a:rPr>
              <a:t>“Inside Geordie”</a:t>
            </a:r>
            <a:endParaRPr lang="en-US" sz="2400" dirty="0">
              <a:solidFill>
                <a:schemeClr val="bg1"/>
              </a:solidFill>
            </a:endParaRPr>
          </a:p>
        </p:txBody>
      </p:sp>
      <p:sp>
        <p:nvSpPr>
          <p:cNvPr id="7" name="TextBox 6"/>
          <p:cNvSpPr txBox="1"/>
          <p:nvPr/>
        </p:nvSpPr>
        <p:spPr>
          <a:xfrm>
            <a:off x="4572000" y="4503003"/>
            <a:ext cx="2632452" cy="830997"/>
          </a:xfrm>
          <a:prstGeom prst="rect">
            <a:avLst/>
          </a:prstGeom>
          <a:noFill/>
        </p:spPr>
        <p:txBody>
          <a:bodyPr wrap="none" rtlCol="0">
            <a:spAutoFit/>
          </a:bodyPr>
          <a:lstStyle/>
          <a:p>
            <a:pPr algn="ctr"/>
            <a:r>
              <a:rPr lang="en-US" sz="2400" dirty="0" smtClean="0">
                <a:solidFill>
                  <a:schemeClr val="bg1"/>
                </a:solidFill>
              </a:rPr>
              <a:t>Station 5 </a:t>
            </a:r>
          </a:p>
          <a:p>
            <a:pPr algn="ctr"/>
            <a:r>
              <a:rPr lang="en-US" sz="2400" dirty="0" smtClean="0">
                <a:solidFill>
                  <a:schemeClr val="bg1"/>
                </a:solidFill>
              </a:rPr>
              <a:t>“Outside Geordie”</a:t>
            </a:r>
            <a:endParaRPr lang="en-US" sz="2400" dirty="0">
              <a:solidFill>
                <a:schemeClr val="bg1"/>
              </a:solidFill>
            </a:endParaRPr>
          </a:p>
        </p:txBody>
      </p:sp>
      <p:cxnSp>
        <p:nvCxnSpPr>
          <p:cNvPr id="6" name="Straight Arrow Connector 5"/>
          <p:cNvCxnSpPr/>
          <p:nvPr/>
        </p:nvCxnSpPr>
        <p:spPr>
          <a:xfrm flipV="1">
            <a:off x="2438400" y="4152900"/>
            <a:ext cx="609600" cy="190500"/>
          </a:xfrm>
          <a:prstGeom prst="straightConnector1">
            <a:avLst/>
          </a:prstGeom>
          <a:ln w="47625">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685800" y="3505200"/>
            <a:ext cx="1827744" cy="1200329"/>
          </a:xfrm>
          <a:prstGeom prst="rect">
            <a:avLst/>
          </a:prstGeom>
          <a:noFill/>
        </p:spPr>
        <p:txBody>
          <a:bodyPr wrap="none" rtlCol="0">
            <a:spAutoFit/>
          </a:bodyPr>
          <a:lstStyle/>
          <a:p>
            <a:pPr algn="ctr"/>
            <a:r>
              <a:rPr lang="en-US" sz="2400" dirty="0" smtClean="0">
                <a:solidFill>
                  <a:schemeClr val="bg1"/>
                </a:solidFill>
              </a:rPr>
              <a:t>Direction of </a:t>
            </a:r>
          </a:p>
          <a:p>
            <a:pPr algn="ctr"/>
            <a:r>
              <a:rPr lang="en-US" sz="2400" dirty="0" smtClean="0">
                <a:solidFill>
                  <a:schemeClr val="bg1"/>
                </a:solidFill>
              </a:rPr>
              <a:t>Geordie’s </a:t>
            </a:r>
          </a:p>
          <a:p>
            <a:pPr algn="ctr"/>
            <a:r>
              <a:rPr lang="en-US" sz="2400" dirty="0" smtClean="0">
                <a:solidFill>
                  <a:schemeClr val="bg1"/>
                </a:solidFill>
              </a:rPr>
              <a:t>propagation</a:t>
            </a:r>
            <a:endParaRPr lang="en-US" sz="2400" dirty="0">
              <a:solidFill>
                <a:schemeClr val="bg1"/>
              </a:solidFill>
            </a:endParaRPr>
          </a:p>
        </p:txBody>
      </p:sp>
    </p:spTree>
    <p:extLst>
      <p:ext uri="{BB962C8B-B14F-4D97-AF65-F5344CB8AC3E}">
        <p14:creationId xmlns:p14="http://schemas.microsoft.com/office/powerpoint/2010/main" val="1741075785"/>
      </p:ext>
    </p:extLst>
  </p:cSld>
  <p:clrMapOvr>
    <a:masterClrMapping/>
  </p:clrMapOvr>
  <p:timing>
    <p:tnLst>
      <p:par>
        <p:cT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1"/>
          <p:cNvSpPr>
            <a:spLocks noGrp="1"/>
          </p:cNvSpPr>
          <p:nvPr>
            <p:ph type="title" idx="4294967295"/>
          </p:nvPr>
        </p:nvSpPr>
        <p:spPr/>
        <p:txBody>
          <a:bodyPr/>
          <a:lstStyle/>
          <a:p>
            <a:r>
              <a:rPr lang="en-US" dirty="0" smtClean="0"/>
              <a:t>Geordie’s Velocity Field</a:t>
            </a:r>
          </a:p>
        </p:txBody>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r="16779"/>
          <a:stretch/>
        </p:blipFill>
        <p:spPr>
          <a:xfrm>
            <a:off x="0" y="1813692"/>
            <a:ext cx="9144000" cy="4761632"/>
          </a:xfrm>
          <a:prstGeom prst="rect">
            <a:avLst/>
          </a:prstGeom>
        </p:spPr>
      </p:pic>
      <p:sp>
        <p:nvSpPr>
          <p:cNvPr id="5" name="Oval 4"/>
          <p:cNvSpPr/>
          <p:nvPr/>
        </p:nvSpPr>
        <p:spPr>
          <a:xfrm>
            <a:off x="4419600" y="4038600"/>
            <a:ext cx="228600" cy="2286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1444593" y="4807803"/>
            <a:ext cx="2400017" cy="830997"/>
          </a:xfrm>
          <a:prstGeom prst="rect">
            <a:avLst/>
          </a:prstGeom>
          <a:noFill/>
        </p:spPr>
        <p:txBody>
          <a:bodyPr wrap="none" rtlCol="0">
            <a:spAutoFit/>
          </a:bodyPr>
          <a:lstStyle/>
          <a:p>
            <a:pPr algn="ctr"/>
            <a:r>
              <a:rPr lang="en-US" sz="2400" dirty="0" smtClean="0"/>
              <a:t>Station 5 </a:t>
            </a:r>
          </a:p>
          <a:p>
            <a:pPr algn="ctr"/>
            <a:r>
              <a:rPr lang="en-US" sz="2400" dirty="0" smtClean="0"/>
              <a:t>“Inside Geordie”</a:t>
            </a:r>
            <a:endParaRPr lang="en-US" sz="2400" dirty="0">
              <a:solidFill>
                <a:schemeClr val="bg1"/>
              </a:solidFill>
            </a:endParaRPr>
          </a:p>
        </p:txBody>
      </p:sp>
      <p:sp>
        <p:nvSpPr>
          <p:cNvPr id="7" name="TextBox 6"/>
          <p:cNvSpPr txBox="1"/>
          <p:nvPr/>
        </p:nvSpPr>
        <p:spPr>
          <a:xfrm>
            <a:off x="6096000" y="4960203"/>
            <a:ext cx="2632452" cy="830997"/>
          </a:xfrm>
          <a:prstGeom prst="rect">
            <a:avLst/>
          </a:prstGeom>
          <a:noFill/>
        </p:spPr>
        <p:txBody>
          <a:bodyPr wrap="none" rtlCol="0">
            <a:spAutoFit/>
          </a:bodyPr>
          <a:lstStyle/>
          <a:p>
            <a:pPr algn="ctr"/>
            <a:r>
              <a:rPr lang="en-US" sz="2400" dirty="0" smtClean="0"/>
              <a:t>Station 6 </a:t>
            </a:r>
          </a:p>
          <a:p>
            <a:pPr algn="ctr"/>
            <a:r>
              <a:rPr lang="en-US" sz="2400" dirty="0" smtClean="0"/>
              <a:t>“Outside Geordie”</a:t>
            </a:r>
            <a:endParaRPr lang="en-US" sz="2400" dirty="0"/>
          </a:p>
        </p:txBody>
      </p:sp>
      <p:cxnSp>
        <p:nvCxnSpPr>
          <p:cNvPr id="8" name="Straight Arrow Connector 7"/>
          <p:cNvCxnSpPr/>
          <p:nvPr/>
        </p:nvCxnSpPr>
        <p:spPr>
          <a:xfrm flipV="1">
            <a:off x="3505200" y="4267200"/>
            <a:ext cx="914400" cy="693003"/>
          </a:xfrm>
          <a:prstGeom prst="straightConnector1">
            <a:avLst/>
          </a:prstGeom>
          <a:ln w="3492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0" name="Oval 9"/>
          <p:cNvSpPr/>
          <p:nvPr/>
        </p:nvSpPr>
        <p:spPr>
          <a:xfrm>
            <a:off x="5638800" y="5257800"/>
            <a:ext cx="228600" cy="2286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41075785"/>
      </p:ext>
    </p:extLst>
  </p:cSld>
  <p:clrMapOvr>
    <a:masterClrMapping/>
  </p:clrMapOvr>
  <p:timing>
    <p:tnLst>
      <p:par>
        <p:cT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1"/>
          <p:cNvSpPr>
            <a:spLocks noGrp="1"/>
          </p:cNvSpPr>
          <p:nvPr>
            <p:ph type="title" idx="4294967295"/>
          </p:nvPr>
        </p:nvSpPr>
        <p:spPr>
          <a:xfrm>
            <a:off x="457200" y="-76200"/>
            <a:ext cx="8229600" cy="1143000"/>
          </a:xfrm>
        </p:spPr>
        <p:txBody>
          <a:bodyPr/>
          <a:lstStyle/>
          <a:p>
            <a:r>
              <a:rPr lang="en-US" dirty="0" smtClean="0"/>
              <a:t>Tom and Tommy</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4400" y="1066800"/>
            <a:ext cx="7239000" cy="5771961"/>
          </a:xfrm>
          <a:prstGeom prst="rect">
            <a:avLst/>
          </a:prstGeom>
        </p:spPr>
      </p:pic>
    </p:spTree>
    <p:extLst>
      <p:ext uri="{BB962C8B-B14F-4D97-AF65-F5344CB8AC3E}">
        <p14:creationId xmlns:p14="http://schemas.microsoft.com/office/powerpoint/2010/main" val="1741075785"/>
      </p:ext>
    </p:extLst>
  </p:cSld>
  <p:clrMapOvr>
    <a:masterClrMapping/>
  </p:clrMapOvr>
  <p:timing>
    <p:tnLst>
      <p:par>
        <p:cTn id="1" dur="indefinite" restart="never" nodeType="tmRoot"/>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4338" r="10000" b="8141"/>
          <a:stretch/>
        </p:blipFill>
        <p:spPr bwMode="auto">
          <a:xfrm>
            <a:off x="0" y="1390918"/>
            <a:ext cx="9144000" cy="44303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50" name="Title 1"/>
          <p:cNvSpPr>
            <a:spLocks noGrp="1"/>
          </p:cNvSpPr>
          <p:nvPr>
            <p:ph type="title" idx="4294967295"/>
          </p:nvPr>
        </p:nvSpPr>
        <p:spPr>
          <a:xfrm>
            <a:off x="457200" y="-76200"/>
            <a:ext cx="8229600" cy="1143000"/>
          </a:xfrm>
        </p:spPr>
        <p:txBody>
          <a:bodyPr/>
          <a:lstStyle/>
          <a:p>
            <a:r>
              <a:rPr lang="en-US" dirty="0" smtClean="0"/>
              <a:t>Eddy 2</a:t>
            </a:r>
          </a:p>
        </p:txBody>
      </p:sp>
      <p:sp>
        <p:nvSpPr>
          <p:cNvPr id="2" name="Oval 1"/>
          <p:cNvSpPr/>
          <p:nvPr/>
        </p:nvSpPr>
        <p:spPr>
          <a:xfrm>
            <a:off x="4457700" y="3193197"/>
            <a:ext cx="228600" cy="2286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2902439" y="2293203"/>
            <a:ext cx="2050561" cy="830997"/>
          </a:xfrm>
          <a:prstGeom prst="rect">
            <a:avLst/>
          </a:prstGeom>
          <a:noFill/>
        </p:spPr>
        <p:txBody>
          <a:bodyPr wrap="none" rtlCol="0">
            <a:spAutoFit/>
          </a:bodyPr>
          <a:lstStyle/>
          <a:p>
            <a:pPr algn="ctr"/>
            <a:r>
              <a:rPr lang="en-US" sz="2400" dirty="0" smtClean="0">
                <a:solidFill>
                  <a:schemeClr val="bg1"/>
                </a:solidFill>
              </a:rPr>
              <a:t>Station 6 </a:t>
            </a:r>
          </a:p>
          <a:p>
            <a:pPr algn="ctr"/>
            <a:r>
              <a:rPr lang="en-US" sz="2400" dirty="0" smtClean="0">
                <a:solidFill>
                  <a:schemeClr val="bg1"/>
                </a:solidFill>
              </a:rPr>
              <a:t>Inside Eddy 2</a:t>
            </a:r>
            <a:endParaRPr lang="en-US" sz="2400" dirty="0">
              <a:solidFill>
                <a:schemeClr val="bg1"/>
              </a:solidFill>
            </a:endParaRPr>
          </a:p>
        </p:txBody>
      </p:sp>
    </p:spTree>
    <p:extLst>
      <p:ext uri="{BB962C8B-B14F-4D97-AF65-F5344CB8AC3E}">
        <p14:creationId xmlns:p14="http://schemas.microsoft.com/office/powerpoint/2010/main" val="1131323164"/>
      </p:ext>
    </p:extLst>
  </p:cSld>
  <p:clrMapOvr>
    <a:masterClrMapping/>
  </p:clrMapOvr>
  <p:timing>
    <p:tnLst>
      <p:par>
        <p:cTn id="1" dur="indefinite" restart="never" nodeType="tmRoot"/>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1"/>
          <p:cNvSpPr>
            <a:spLocks noGrp="1"/>
          </p:cNvSpPr>
          <p:nvPr>
            <p:ph type="title" idx="4294967295"/>
          </p:nvPr>
        </p:nvSpPr>
        <p:spPr/>
        <p:txBody>
          <a:bodyPr/>
          <a:lstStyle/>
          <a:p>
            <a:r>
              <a:rPr lang="en-US" dirty="0" smtClean="0"/>
              <a:t>Eddy 2’s Velocity Field</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61374"/>
            <a:ext cx="9176657" cy="5163226"/>
          </a:xfrm>
          <a:prstGeom prst="rect">
            <a:avLst/>
          </a:prstGeom>
        </p:spPr>
      </p:pic>
      <p:sp>
        <p:nvSpPr>
          <p:cNvPr id="5" name="Oval 4"/>
          <p:cNvSpPr/>
          <p:nvPr/>
        </p:nvSpPr>
        <p:spPr>
          <a:xfrm>
            <a:off x="4263366" y="3269004"/>
            <a:ext cx="228600" cy="2286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1463087" y="4038207"/>
            <a:ext cx="2050561" cy="830997"/>
          </a:xfrm>
          <a:prstGeom prst="rect">
            <a:avLst/>
          </a:prstGeom>
          <a:noFill/>
        </p:spPr>
        <p:txBody>
          <a:bodyPr wrap="none" rtlCol="0">
            <a:spAutoFit/>
          </a:bodyPr>
          <a:lstStyle/>
          <a:p>
            <a:pPr algn="ctr"/>
            <a:r>
              <a:rPr lang="en-US" sz="2400" dirty="0" smtClean="0"/>
              <a:t>Station 6 </a:t>
            </a:r>
          </a:p>
          <a:p>
            <a:pPr algn="ctr"/>
            <a:r>
              <a:rPr lang="en-US" sz="2400" dirty="0" smtClean="0"/>
              <a:t>Inside Eddy 2</a:t>
            </a:r>
            <a:endParaRPr lang="en-US" sz="2400" dirty="0">
              <a:solidFill>
                <a:schemeClr val="bg1"/>
              </a:solidFill>
            </a:endParaRPr>
          </a:p>
        </p:txBody>
      </p:sp>
      <p:cxnSp>
        <p:nvCxnSpPr>
          <p:cNvPr id="7" name="Straight Arrow Connector 6"/>
          <p:cNvCxnSpPr/>
          <p:nvPr/>
        </p:nvCxnSpPr>
        <p:spPr>
          <a:xfrm flipV="1">
            <a:off x="3348966" y="3497604"/>
            <a:ext cx="914400" cy="693003"/>
          </a:xfrm>
          <a:prstGeom prst="straightConnector1">
            <a:avLst/>
          </a:prstGeom>
          <a:ln w="3492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 name="Straight Connector 3"/>
          <p:cNvCxnSpPr/>
          <p:nvPr/>
        </p:nvCxnSpPr>
        <p:spPr>
          <a:xfrm>
            <a:off x="4588328" y="3269004"/>
            <a:ext cx="1964872" cy="1836396"/>
          </a:xfrm>
          <a:prstGeom prst="line">
            <a:avLst/>
          </a:prstGeom>
          <a:ln w="50800">
            <a:solidFill>
              <a:srgbClr val="66FF33"/>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6553200" y="4343400"/>
            <a:ext cx="0" cy="762000"/>
          </a:xfrm>
          <a:prstGeom prst="line">
            <a:avLst/>
          </a:prstGeom>
          <a:ln w="50800">
            <a:solidFill>
              <a:srgbClr val="66FF33"/>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5682825" y="3849469"/>
            <a:ext cx="902811" cy="646331"/>
          </a:xfrm>
          <a:prstGeom prst="rect">
            <a:avLst/>
          </a:prstGeom>
          <a:noFill/>
        </p:spPr>
        <p:txBody>
          <a:bodyPr wrap="none" rtlCol="0">
            <a:spAutoFit/>
          </a:bodyPr>
          <a:lstStyle/>
          <a:p>
            <a:pPr algn="ctr"/>
            <a:r>
              <a:rPr lang="en-US" dirty="0" smtClean="0"/>
              <a:t>VPR </a:t>
            </a:r>
          </a:p>
          <a:p>
            <a:pPr algn="ctr"/>
            <a:r>
              <a:rPr lang="en-US" dirty="0" smtClean="0"/>
              <a:t>Survey</a:t>
            </a:r>
            <a:endParaRPr lang="en-US" dirty="0">
              <a:solidFill>
                <a:schemeClr val="bg1"/>
              </a:solidFill>
            </a:endParaRPr>
          </a:p>
        </p:txBody>
      </p:sp>
    </p:spTree>
    <p:extLst>
      <p:ext uri="{BB962C8B-B14F-4D97-AF65-F5344CB8AC3E}">
        <p14:creationId xmlns:p14="http://schemas.microsoft.com/office/powerpoint/2010/main" val="1741075785"/>
      </p:ext>
    </p:extLst>
  </p:cSld>
  <p:clrMapOvr>
    <a:masterClrMapping/>
  </p:clrMapOvr>
  <p:timing>
    <p:tnLst>
      <p:par>
        <p:cTn id="1" dur="indefinite" restart="never" nodeType="tmRoot"/>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1"/>
          <p:cNvSpPr>
            <a:spLocks noGrp="1"/>
          </p:cNvSpPr>
          <p:nvPr>
            <p:ph type="title" idx="4294967295"/>
          </p:nvPr>
        </p:nvSpPr>
        <p:spPr>
          <a:xfrm>
            <a:off x="457200" y="0"/>
            <a:ext cx="8229600" cy="1143000"/>
          </a:xfrm>
        </p:spPr>
        <p:txBody>
          <a:bodyPr/>
          <a:lstStyle/>
          <a:p>
            <a:r>
              <a:rPr lang="en-US" dirty="0" smtClean="0"/>
              <a:t>VPR Survey of Eddy 2</a:t>
            </a:r>
          </a:p>
        </p:txBody>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16957" t="29149" r="4868" b="25307"/>
          <a:stretch/>
        </p:blipFill>
        <p:spPr>
          <a:xfrm>
            <a:off x="0" y="4403125"/>
            <a:ext cx="4572000" cy="1997675"/>
          </a:xfrm>
          <a:prstGeom prst="rect">
            <a:avLst/>
          </a:prstGeom>
        </p:spPr>
      </p:pic>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15666" t="24117" r="4750" b="25174"/>
          <a:stretch/>
        </p:blipFill>
        <p:spPr>
          <a:xfrm>
            <a:off x="4724551" y="4373880"/>
            <a:ext cx="4400973" cy="2103120"/>
          </a:xfrm>
          <a:prstGeom prst="rect">
            <a:avLst/>
          </a:prstGeom>
        </p:spPr>
      </p:pic>
      <p:pic>
        <p:nvPicPr>
          <p:cNvPr id="8" name="Picture 7"/>
          <p:cNvPicPr>
            <a:picLocks noChangeAspect="1"/>
          </p:cNvPicPr>
          <p:nvPr/>
        </p:nvPicPr>
        <p:blipFill rotWithShape="1">
          <a:blip r:embed="rId4">
            <a:extLst>
              <a:ext uri="{28A0092B-C50C-407E-A947-70E740481C1C}">
                <a14:useLocalDpi xmlns:a14="http://schemas.microsoft.com/office/drawing/2010/main" val="0"/>
              </a:ext>
            </a:extLst>
          </a:blip>
          <a:srcRect l="16546" t="22396" r="4820" b="24783"/>
          <a:stretch/>
        </p:blipFill>
        <p:spPr>
          <a:xfrm>
            <a:off x="4750309" y="1447800"/>
            <a:ext cx="4221822" cy="2126957"/>
          </a:xfrm>
          <a:prstGeom prst="rect">
            <a:avLst/>
          </a:prstGeom>
        </p:spPr>
      </p:pic>
      <p:pic>
        <p:nvPicPr>
          <p:cNvPr id="9" name="Picture 8"/>
          <p:cNvPicPr>
            <a:picLocks noChangeAspect="1"/>
          </p:cNvPicPr>
          <p:nvPr/>
        </p:nvPicPr>
        <p:blipFill rotWithShape="1">
          <a:blip r:embed="rId5">
            <a:extLst>
              <a:ext uri="{28A0092B-C50C-407E-A947-70E740481C1C}">
                <a14:useLocalDpi xmlns:a14="http://schemas.microsoft.com/office/drawing/2010/main" val="0"/>
              </a:ext>
            </a:extLst>
          </a:blip>
          <a:srcRect l="15138" t="24352" r="5102" b="23061"/>
          <a:stretch/>
        </p:blipFill>
        <p:spPr>
          <a:xfrm>
            <a:off x="22538" y="1487257"/>
            <a:ext cx="4389120" cy="2170343"/>
          </a:xfrm>
          <a:prstGeom prst="rect">
            <a:avLst/>
          </a:prstGeom>
        </p:spPr>
      </p:pic>
      <p:sp>
        <p:nvSpPr>
          <p:cNvPr id="11" name="TextBox 10"/>
          <p:cNvSpPr txBox="1"/>
          <p:nvPr/>
        </p:nvSpPr>
        <p:spPr>
          <a:xfrm>
            <a:off x="6081941" y="1764268"/>
            <a:ext cx="928459" cy="369332"/>
          </a:xfrm>
          <a:prstGeom prst="rect">
            <a:avLst/>
          </a:prstGeom>
          <a:solidFill>
            <a:schemeClr val="tx1"/>
          </a:solidFill>
        </p:spPr>
        <p:txBody>
          <a:bodyPr wrap="none" rtlCol="0">
            <a:spAutoFit/>
          </a:bodyPr>
          <a:lstStyle/>
          <a:p>
            <a:r>
              <a:rPr lang="en-US" dirty="0" smtClean="0">
                <a:solidFill>
                  <a:schemeClr val="bg1"/>
                </a:solidFill>
              </a:rPr>
              <a:t>Salinity</a:t>
            </a:r>
            <a:endParaRPr lang="en-US" dirty="0">
              <a:solidFill>
                <a:schemeClr val="bg1"/>
              </a:solidFill>
            </a:endParaRPr>
          </a:p>
        </p:txBody>
      </p:sp>
      <p:sp>
        <p:nvSpPr>
          <p:cNvPr id="12" name="TextBox 11"/>
          <p:cNvSpPr txBox="1"/>
          <p:nvPr/>
        </p:nvSpPr>
        <p:spPr>
          <a:xfrm>
            <a:off x="1143000" y="1764268"/>
            <a:ext cx="1479957" cy="369332"/>
          </a:xfrm>
          <a:prstGeom prst="rect">
            <a:avLst/>
          </a:prstGeom>
          <a:solidFill>
            <a:schemeClr val="tx1"/>
          </a:solidFill>
        </p:spPr>
        <p:txBody>
          <a:bodyPr wrap="none" rtlCol="0">
            <a:spAutoFit/>
          </a:bodyPr>
          <a:lstStyle/>
          <a:p>
            <a:r>
              <a:rPr lang="en-US" dirty="0" smtClean="0">
                <a:solidFill>
                  <a:schemeClr val="bg1"/>
                </a:solidFill>
              </a:rPr>
              <a:t>Temperature</a:t>
            </a:r>
            <a:endParaRPr lang="en-US" dirty="0">
              <a:solidFill>
                <a:schemeClr val="bg1"/>
              </a:solidFill>
            </a:endParaRPr>
          </a:p>
        </p:txBody>
      </p:sp>
      <p:sp>
        <p:nvSpPr>
          <p:cNvPr id="13" name="TextBox 12"/>
          <p:cNvSpPr txBox="1"/>
          <p:nvPr/>
        </p:nvSpPr>
        <p:spPr>
          <a:xfrm>
            <a:off x="609600" y="4583668"/>
            <a:ext cx="2787943" cy="369332"/>
          </a:xfrm>
          <a:prstGeom prst="rect">
            <a:avLst/>
          </a:prstGeom>
          <a:solidFill>
            <a:schemeClr val="tx1"/>
          </a:solidFill>
        </p:spPr>
        <p:txBody>
          <a:bodyPr wrap="none" rtlCol="0">
            <a:spAutoFit/>
          </a:bodyPr>
          <a:lstStyle/>
          <a:p>
            <a:r>
              <a:rPr lang="en-US" dirty="0" smtClean="0">
                <a:solidFill>
                  <a:schemeClr val="bg1"/>
                </a:solidFill>
              </a:rPr>
              <a:t>           Fluorescence        </a:t>
            </a:r>
            <a:endParaRPr lang="en-US" dirty="0">
              <a:solidFill>
                <a:schemeClr val="bg1"/>
              </a:solidFill>
            </a:endParaRPr>
          </a:p>
        </p:txBody>
      </p:sp>
      <p:sp>
        <p:nvSpPr>
          <p:cNvPr id="14" name="TextBox 13"/>
          <p:cNvSpPr txBox="1"/>
          <p:nvPr/>
        </p:nvSpPr>
        <p:spPr>
          <a:xfrm>
            <a:off x="5638800" y="4659868"/>
            <a:ext cx="2172390" cy="369332"/>
          </a:xfrm>
          <a:prstGeom prst="rect">
            <a:avLst/>
          </a:prstGeom>
          <a:solidFill>
            <a:schemeClr val="tx1"/>
          </a:solidFill>
        </p:spPr>
        <p:txBody>
          <a:bodyPr wrap="none" rtlCol="0">
            <a:spAutoFit/>
          </a:bodyPr>
          <a:lstStyle/>
          <a:p>
            <a:r>
              <a:rPr lang="en-US" dirty="0" smtClean="0">
                <a:solidFill>
                  <a:schemeClr val="bg1"/>
                </a:solidFill>
              </a:rPr>
              <a:t>Optical Backscatter</a:t>
            </a:r>
            <a:endParaRPr lang="en-US" dirty="0">
              <a:solidFill>
                <a:schemeClr val="bg1"/>
              </a:solidFill>
            </a:endParaRPr>
          </a:p>
        </p:txBody>
      </p:sp>
    </p:spTree>
    <p:extLst>
      <p:ext uri="{BB962C8B-B14F-4D97-AF65-F5344CB8AC3E}">
        <p14:creationId xmlns:p14="http://schemas.microsoft.com/office/powerpoint/2010/main" val="690828820"/>
      </p:ext>
    </p:extLst>
  </p:cSld>
  <p:clrMapOvr>
    <a:masterClrMapping/>
  </p:clrMapOvr>
  <p:timing>
    <p:tnLst>
      <p:par>
        <p:cTn id="1" dur="indefinite" restart="never" nodeType="tmRoot"/>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3" name="Picture 19" descr="C:\data\NBP1201CL1\trrois\vpr3\d009\h12\other2\roi0.4722207801.tif"/>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7244" r="-17244" b="16967"/>
          <a:stretch/>
        </p:blipFill>
        <p:spPr bwMode="auto">
          <a:xfrm>
            <a:off x="5394960" y="4334723"/>
            <a:ext cx="2854452" cy="2468880"/>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p:nvPr>
        </p:nvSpPr>
        <p:spPr>
          <a:xfrm>
            <a:off x="609600" y="152400"/>
            <a:ext cx="7772400" cy="609600"/>
          </a:xfrm>
        </p:spPr>
        <p:txBody>
          <a:bodyPr>
            <a:normAutofit fontScale="90000"/>
          </a:bodyPr>
          <a:lstStyle/>
          <a:p>
            <a:r>
              <a:rPr lang="en-US" dirty="0" smtClean="0"/>
              <a:t>Sample VPR Images 1/10/12</a:t>
            </a:r>
            <a:endParaRPr lang="en-US" dirty="0"/>
          </a:p>
        </p:txBody>
      </p:sp>
      <p:pic>
        <p:nvPicPr>
          <p:cNvPr id="1026" name="Picture 2" descr="C:\data\NBP1201CL1\trrois\vpr3\d009\h12\phaeMany\roi0.4324221800.t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005" y="1880616"/>
            <a:ext cx="2359152" cy="2843784"/>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pic>
        <p:nvPicPr>
          <p:cNvPr id="1030" name="Picture 6" descr="C:\data\NBP1201CL1\trrois\vpr3\d009\h12\phaeIndiv\roi0.4350721800.t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2393" y="4724400"/>
            <a:ext cx="1421751" cy="1540230"/>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pic>
        <p:nvPicPr>
          <p:cNvPr id="1034" name="Picture 10" descr="C:\data\NBP1201CL1\trrois\vpr3\d009\h12\phaeIndiv\roi0.4720976500.t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4544009"/>
            <a:ext cx="1296383" cy="1323391"/>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pic>
        <p:nvPicPr>
          <p:cNvPr id="1037" name="Picture 13" descr="C:\data\NBP1201CL1\trrois\vpr3\d009\h12\squashed\roi0.4354270301.tif"/>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971800" y="3754117"/>
            <a:ext cx="1771167" cy="1875352"/>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pic>
        <p:nvPicPr>
          <p:cNvPr id="1036" name="Picture 12" descr="C:\data\NBP1201CL1\trrois\vpr3\d009\h12\squashed\roi0.4353264001.tif"/>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384366" y="2362200"/>
            <a:ext cx="1340034" cy="1352216"/>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pic>
        <p:nvPicPr>
          <p:cNvPr id="1038" name="Picture 14" descr="C:\data\NBP1201CL1\trrois\vpr3\d009\h12\marineSnow\roi0.4352807800.tif"/>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791200" y="1600200"/>
            <a:ext cx="1754188" cy="1651000"/>
          </a:xfrm>
          <a:prstGeom prst="rect">
            <a:avLst/>
          </a:prstGeom>
          <a:noFill/>
          <a:extLst>
            <a:ext uri="{909E8E84-426E-40DD-AFC4-6F175D3DCCD1}">
              <a14:hiddenFill xmlns:a14="http://schemas.microsoft.com/office/drawing/2010/main">
                <a:solidFill>
                  <a:srgbClr val="FFFFFF"/>
                </a:solidFill>
              </a14:hiddenFill>
            </a:ext>
          </a:extLst>
        </p:spPr>
      </p:pic>
      <p:pic>
        <p:nvPicPr>
          <p:cNvPr id="1039" name="Picture 15" descr="C:\data\NBP1201CL1\trrois\vpr3\d009\h12\marineSnow\roi0.4361228104.tif"/>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592760" y="1676400"/>
            <a:ext cx="1170240" cy="147223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0" y="813137"/>
            <a:ext cx="2273947" cy="1015663"/>
          </a:xfrm>
          <a:prstGeom prst="rect">
            <a:avLst/>
          </a:prstGeom>
          <a:noFill/>
        </p:spPr>
        <p:txBody>
          <a:bodyPr wrap="square" rtlCol="0">
            <a:spAutoFit/>
          </a:bodyPr>
          <a:lstStyle/>
          <a:p>
            <a:pPr algn="ctr"/>
            <a:r>
              <a:rPr lang="en-US" sz="2000" dirty="0" err="1" smtClean="0"/>
              <a:t>Phaeocystis</a:t>
            </a:r>
            <a:r>
              <a:rPr lang="en-US" sz="2000" dirty="0" smtClean="0"/>
              <a:t>- </a:t>
            </a:r>
          </a:p>
          <a:p>
            <a:pPr algn="ctr"/>
            <a:r>
              <a:rPr lang="en-US" sz="2000" dirty="0" smtClean="0"/>
              <a:t>most abundant and very thick at surface</a:t>
            </a:r>
            <a:endParaRPr lang="en-US" sz="2000" dirty="0"/>
          </a:p>
        </p:txBody>
      </p:sp>
      <p:sp>
        <p:nvSpPr>
          <p:cNvPr id="21" name="TextBox 20"/>
          <p:cNvSpPr txBox="1"/>
          <p:nvPr/>
        </p:nvSpPr>
        <p:spPr>
          <a:xfrm>
            <a:off x="2438400" y="914400"/>
            <a:ext cx="2667000" cy="707886"/>
          </a:xfrm>
          <a:prstGeom prst="rect">
            <a:avLst/>
          </a:prstGeom>
          <a:noFill/>
        </p:spPr>
        <p:txBody>
          <a:bodyPr wrap="square" rtlCol="0">
            <a:spAutoFit/>
          </a:bodyPr>
          <a:lstStyle/>
          <a:p>
            <a:pPr algn="ctr"/>
            <a:r>
              <a:rPr lang="en-US" sz="2000" dirty="0" smtClean="0"/>
              <a:t>Collapsed Colonies?- </a:t>
            </a:r>
          </a:p>
          <a:p>
            <a:pPr algn="ctr"/>
            <a:r>
              <a:rPr lang="en-US" sz="2000" dirty="0" smtClean="0"/>
              <a:t>abundant at depth</a:t>
            </a:r>
            <a:endParaRPr lang="en-US" sz="2000" dirty="0"/>
          </a:p>
        </p:txBody>
      </p:sp>
      <p:pic>
        <p:nvPicPr>
          <p:cNvPr id="1035" name="Picture 11" descr="C:\data\NBP1201CL1\trrois\vpr3\d009\h12\squashed\roi0.4353010902.tif"/>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971800" y="1676400"/>
            <a:ext cx="1161232" cy="650290"/>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sp>
        <p:nvSpPr>
          <p:cNvPr id="22" name="TextBox 21"/>
          <p:cNvSpPr txBox="1"/>
          <p:nvPr/>
        </p:nvSpPr>
        <p:spPr>
          <a:xfrm>
            <a:off x="5804820" y="914400"/>
            <a:ext cx="2958180" cy="707886"/>
          </a:xfrm>
          <a:prstGeom prst="rect">
            <a:avLst/>
          </a:prstGeom>
          <a:noFill/>
        </p:spPr>
        <p:txBody>
          <a:bodyPr wrap="square" rtlCol="0">
            <a:spAutoFit/>
          </a:bodyPr>
          <a:lstStyle/>
          <a:p>
            <a:pPr algn="ctr"/>
            <a:r>
              <a:rPr lang="en-US" sz="2000" dirty="0" smtClean="0"/>
              <a:t>Marine Snow- </a:t>
            </a:r>
          </a:p>
          <a:p>
            <a:pPr algn="ctr"/>
            <a:r>
              <a:rPr lang="en-US" sz="2000" dirty="0" smtClean="0"/>
              <a:t>abundant at depth</a:t>
            </a:r>
            <a:endParaRPr lang="en-US" sz="2000" dirty="0"/>
          </a:p>
        </p:txBody>
      </p:sp>
      <p:sp>
        <p:nvSpPr>
          <p:cNvPr id="23" name="TextBox 22"/>
          <p:cNvSpPr txBox="1"/>
          <p:nvPr/>
        </p:nvSpPr>
        <p:spPr>
          <a:xfrm>
            <a:off x="5334000" y="3505200"/>
            <a:ext cx="3429000" cy="400110"/>
          </a:xfrm>
          <a:prstGeom prst="rect">
            <a:avLst/>
          </a:prstGeom>
          <a:noFill/>
        </p:spPr>
        <p:txBody>
          <a:bodyPr wrap="square" rtlCol="0">
            <a:spAutoFit/>
          </a:bodyPr>
          <a:lstStyle/>
          <a:p>
            <a:pPr algn="ctr"/>
            <a:r>
              <a:rPr lang="en-US" sz="2000" dirty="0" smtClean="0"/>
              <a:t>Other Stuff- rare</a:t>
            </a:r>
            <a:endParaRPr lang="en-US" sz="2000" dirty="0"/>
          </a:p>
        </p:txBody>
      </p:sp>
      <p:pic>
        <p:nvPicPr>
          <p:cNvPr id="1044" name="Picture 20" descr="C:\data\NBP1201CL1\trrois\vpr3\d009\h12\other2\roi0.4416198400.tif"/>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177196" y="5218924"/>
            <a:ext cx="1015080" cy="1594052"/>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pic>
        <p:nvPicPr>
          <p:cNvPr id="1040" name="Picture 16" descr="C:\data\NBP1201CL1\trrois\vpr3\d009\h12\other2\roi0.4368026501.tif"/>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193098" y="3928636"/>
            <a:ext cx="2188902" cy="1350963"/>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pic>
        <p:nvPicPr>
          <p:cNvPr id="1041" name="Picture 17" descr="C:\data\NBP1201CL1\trrois\vpr3\d009\h12\other2\roi0.4354531200.tif"/>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543550" y="3928636"/>
            <a:ext cx="1085850" cy="571500"/>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pic>
        <p:nvPicPr>
          <p:cNvPr id="1042" name="Picture 18" descr="C:\data\NBP1201CL1\trrois\vpr3\d009\h12\other2\roi0.4636271802.tif"/>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8177880" y="3922416"/>
            <a:ext cx="873714" cy="2888396"/>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9601111"/>
      </p:ext>
    </p:extLst>
  </p:cSld>
  <p:clrMapOvr>
    <a:masterClrMapping/>
  </p:clrMapOvr>
  <p:timing>
    <p:tnLst>
      <p:par>
        <p:cTn id="1" dur="indefinite" restart="never" nodeType="tmRoot"/>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1"/>
          <p:cNvSpPr>
            <a:spLocks noGrp="1"/>
          </p:cNvSpPr>
          <p:nvPr>
            <p:ph type="title" idx="4294967295"/>
          </p:nvPr>
        </p:nvSpPr>
        <p:spPr>
          <a:xfrm>
            <a:off x="3345170" y="0"/>
            <a:ext cx="5798830" cy="2468562"/>
          </a:xfrm>
        </p:spPr>
        <p:txBody>
          <a:bodyPr/>
          <a:lstStyle/>
          <a:p>
            <a:r>
              <a:rPr lang="en-US" dirty="0" smtClean="0"/>
              <a:t>Science Planning 1/11/12</a:t>
            </a:r>
          </a:p>
        </p:txBody>
      </p:sp>
      <p:sp>
        <p:nvSpPr>
          <p:cNvPr id="2" name="TextBox 1"/>
          <p:cNvSpPr txBox="1"/>
          <p:nvPr/>
        </p:nvSpPr>
        <p:spPr>
          <a:xfrm>
            <a:off x="1970468" y="2323415"/>
            <a:ext cx="6292107" cy="4401205"/>
          </a:xfrm>
          <a:prstGeom prst="rect">
            <a:avLst/>
          </a:prstGeom>
          <a:noFill/>
        </p:spPr>
        <p:txBody>
          <a:bodyPr wrap="none" rtlCol="0">
            <a:spAutoFit/>
          </a:bodyPr>
          <a:lstStyle/>
          <a:p>
            <a:r>
              <a:rPr lang="en-US" sz="2000" dirty="0" smtClean="0"/>
              <a:t>Option 1</a:t>
            </a:r>
          </a:p>
          <a:p>
            <a:r>
              <a:rPr lang="en-US" sz="2000" dirty="0"/>
              <a:t>	</a:t>
            </a:r>
            <a:r>
              <a:rPr lang="en-US" sz="2000" dirty="0" smtClean="0"/>
              <a:t>Ice Shelf</a:t>
            </a:r>
          </a:p>
          <a:p>
            <a:r>
              <a:rPr lang="en-US" sz="2000" dirty="0"/>
              <a:t>	</a:t>
            </a:r>
            <a:r>
              <a:rPr lang="en-US" sz="2000" dirty="0" smtClean="0"/>
              <a:t>Ross Bank</a:t>
            </a:r>
          </a:p>
          <a:p>
            <a:r>
              <a:rPr lang="en-US" sz="2000" dirty="0"/>
              <a:t>	</a:t>
            </a:r>
            <a:r>
              <a:rPr lang="en-US" sz="2000" dirty="0" err="1" smtClean="0"/>
              <a:t>Joides</a:t>
            </a:r>
            <a:r>
              <a:rPr lang="en-US" sz="2000" dirty="0" smtClean="0"/>
              <a:t> Trough</a:t>
            </a:r>
          </a:p>
          <a:p>
            <a:r>
              <a:rPr lang="en-US" sz="2000" dirty="0"/>
              <a:t>	</a:t>
            </a:r>
            <a:r>
              <a:rPr lang="en-US" sz="2000" dirty="0" smtClean="0"/>
              <a:t>Western Ross</a:t>
            </a:r>
          </a:p>
          <a:p>
            <a:r>
              <a:rPr lang="en-US" sz="2000" dirty="0"/>
              <a:t>	</a:t>
            </a:r>
            <a:r>
              <a:rPr lang="en-US" sz="2000" dirty="0" smtClean="0"/>
              <a:t>Opportunistic mesoscale studies</a:t>
            </a:r>
            <a:endParaRPr lang="en-US" sz="2000" dirty="0"/>
          </a:p>
          <a:p>
            <a:endParaRPr lang="en-US" sz="2000" dirty="0" smtClean="0"/>
          </a:p>
          <a:p>
            <a:r>
              <a:rPr lang="en-US" sz="2000" dirty="0" smtClean="0"/>
              <a:t>Option 2 </a:t>
            </a:r>
          </a:p>
          <a:p>
            <a:r>
              <a:rPr lang="en-US" sz="2000" dirty="0"/>
              <a:t>	</a:t>
            </a:r>
            <a:r>
              <a:rPr lang="en-US" sz="2000" dirty="0" smtClean="0"/>
              <a:t>Mesoscale process study of E-W </a:t>
            </a:r>
            <a:r>
              <a:rPr lang="en-US" sz="2000" dirty="0" err="1" smtClean="0"/>
              <a:t>Chl</a:t>
            </a:r>
            <a:r>
              <a:rPr lang="en-US" sz="2000" dirty="0" smtClean="0"/>
              <a:t> gradient</a:t>
            </a:r>
          </a:p>
          <a:p>
            <a:r>
              <a:rPr lang="en-US" sz="2000" dirty="0"/>
              <a:t>	Ice Shelf</a:t>
            </a:r>
          </a:p>
          <a:p>
            <a:r>
              <a:rPr lang="en-US" sz="2000" dirty="0"/>
              <a:t>	Ross Bank</a:t>
            </a:r>
          </a:p>
          <a:p>
            <a:r>
              <a:rPr lang="en-US" sz="2000" dirty="0"/>
              <a:t>	</a:t>
            </a:r>
            <a:r>
              <a:rPr lang="en-US" sz="2000" dirty="0" err="1"/>
              <a:t>Joides</a:t>
            </a:r>
            <a:r>
              <a:rPr lang="en-US" sz="2000" dirty="0"/>
              <a:t> Trough</a:t>
            </a:r>
          </a:p>
          <a:p>
            <a:r>
              <a:rPr lang="en-US" sz="2000" dirty="0"/>
              <a:t>	Western </a:t>
            </a:r>
            <a:r>
              <a:rPr lang="en-US" sz="2000" dirty="0" smtClean="0"/>
              <a:t>Ross </a:t>
            </a:r>
          </a:p>
          <a:p>
            <a:r>
              <a:rPr lang="en-US" sz="2000" dirty="0" smtClean="0"/>
              <a:t>	Opportunistic </a:t>
            </a:r>
            <a:r>
              <a:rPr lang="en-US" sz="2000" dirty="0"/>
              <a:t>mesoscale studies</a:t>
            </a:r>
            <a:endParaRPr lang="en-US" sz="2000" dirty="0" smtClean="0"/>
          </a:p>
        </p:txBody>
      </p:sp>
      <p:sp>
        <p:nvSpPr>
          <p:cNvPr id="4" name="Text Box 2"/>
          <p:cNvSpPr txBox="1">
            <a:spLocks noChangeArrowheads="1"/>
          </p:cNvSpPr>
          <p:nvPr/>
        </p:nvSpPr>
        <p:spPr bwMode="auto">
          <a:xfrm>
            <a:off x="0" y="38100"/>
            <a:ext cx="3494088" cy="13239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000"/>
              <a:t>H</a:t>
            </a:r>
            <a:r>
              <a:rPr lang="en-US" sz="2000" baseline="-25000"/>
              <a:t>1</a:t>
            </a:r>
            <a:r>
              <a:rPr lang="en-US" sz="2000"/>
              <a:t>: CDW</a:t>
            </a:r>
          </a:p>
          <a:p>
            <a:pPr eaLnBrk="1" hangingPunct="1"/>
            <a:r>
              <a:rPr lang="en-US" sz="2000"/>
              <a:t>H</a:t>
            </a:r>
            <a:r>
              <a:rPr lang="en-US" sz="2000" baseline="-25000"/>
              <a:t>2</a:t>
            </a:r>
            <a:r>
              <a:rPr lang="en-US" sz="2000"/>
              <a:t>: Sediment: banks/coastal</a:t>
            </a:r>
          </a:p>
          <a:p>
            <a:pPr eaLnBrk="1" hangingPunct="1"/>
            <a:r>
              <a:rPr lang="en-US" sz="2000"/>
              <a:t>H</a:t>
            </a:r>
            <a:r>
              <a:rPr lang="en-US" sz="2000" baseline="-25000"/>
              <a:t>3</a:t>
            </a:r>
            <a:r>
              <a:rPr lang="en-US" sz="2000"/>
              <a:t>: Sea ice</a:t>
            </a:r>
          </a:p>
          <a:p>
            <a:pPr eaLnBrk="1" hangingPunct="1"/>
            <a:r>
              <a:rPr lang="en-US" sz="2000"/>
              <a:t>H</a:t>
            </a:r>
            <a:r>
              <a:rPr lang="en-US" sz="2000" baseline="-25000"/>
              <a:t>4</a:t>
            </a:r>
            <a:r>
              <a:rPr lang="en-US" sz="2000"/>
              <a:t>: Glacial melt</a:t>
            </a:r>
          </a:p>
        </p:txBody>
      </p:sp>
      <p:sp>
        <p:nvSpPr>
          <p:cNvPr id="5" name="Text Box 2"/>
          <p:cNvSpPr txBox="1">
            <a:spLocks noChangeArrowheads="1"/>
          </p:cNvSpPr>
          <p:nvPr/>
        </p:nvSpPr>
        <p:spPr bwMode="auto">
          <a:xfrm>
            <a:off x="0" y="1371600"/>
            <a:ext cx="1981200" cy="1016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000" dirty="0"/>
              <a:t>H</a:t>
            </a:r>
            <a:r>
              <a:rPr lang="en-US" sz="2000" baseline="-25000" dirty="0"/>
              <a:t>5</a:t>
            </a:r>
            <a:r>
              <a:rPr lang="en-US" sz="2000" dirty="0"/>
              <a:t>: ISW</a:t>
            </a:r>
          </a:p>
          <a:p>
            <a:pPr eaLnBrk="1" hangingPunct="1"/>
            <a:r>
              <a:rPr lang="en-US" sz="2000" dirty="0"/>
              <a:t>H</a:t>
            </a:r>
            <a:r>
              <a:rPr lang="en-US" sz="2000" baseline="-25000" dirty="0"/>
              <a:t>6</a:t>
            </a:r>
            <a:r>
              <a:rPr lang="en-US" sz="2000" dirty="0"/>
              <a:t>: Dry Valleys</a:t>
            </a:r>
          </a:p>
          <a:p>
            <a:pPr eaLnBrk="1" hangingPunct="1"/>
            <a:r>
              <a:rPr lang="en-US" sz="2000" dirty="0"/>
              <a:t>H</a:t>
            </a:r>
            <a:r>
              <a:rPr lang="en-US" sz="2000" baseline="-25000" dirty="0"/>
              <a:t>7</a:t>
            </a:r>
            <a:r>
              <a:rPr lang="en-US" sz="2000" dirty="0"/>
              <a:t>: Vents</a:t>
            </a:r>
          </a:p>
        </p:txBody>
      </p:sp>
    </p:spTree>
  </p:cSld>
  <p:clrMapOvr>
    <a:masterClrMapping/>
  </p:clrMapOvr>
  <p:timing>
    <p:tnLst>
      <p:par>
        <p:cTn id="1" dur="indefinite" restart="never" nodeType="tmRoot"/>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1"/>
          <p:cNvSpPr>
            <a:spLocks noGrp="1"/>
          </p:cNvSpPr>
          <p:nvPr>
            <p:ph type="title" idx="4294967295"/>
          </p:nvPr>
        </p:nvSpPr>
        <p:spPr>
          <a:xfrm>
            <a:off x="457200" y="76200"/>
            <a:ext cx="8229600" cy="1143000"/>
          </a:xfrm>
        </p:spPr>
        <p:txBody>
          <a:bodyPr/>
          <a:lstStyle/>
          <a:p>
            <a:r>
              <a:rPr lang="en-US" dirty="0" smtClean="0"/>
              <a:t>MODIS 1/11/12</a:t>
            </a:r>
          </a:p>
        </p:txBody>
      </p:sp>
      <p:pic>
        <p:nvPicPr>
          <p:cNvPr id="266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2170" t="14563" r="10161" b="8366"/>
          <a:stretch/>
        </p:blipFill>
        <p:spPr bwMode="auto">
          <a:xfrm>
            <a:off x="-3" y="1066800"/>
            <a:ext cx="9174067" cy="51206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74901998"/>
      </p:ext>
    </p:extLst>
  </p:cSld>
  <p:clrMapOvr>
    <a:masterClrMapping/>
  </p:clrMapOvr>
  <p:timing>
    <p:tnLst>
      <p:par>
        <p:cTn id="1" dur="indefinite" restart="never" nodeType="tmRoot"/>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1"/>
          <p:cNvSpPr>
            <a:spLocks noGrp="1"/>
          </p:cNvSpPr>
          <p:nvPr>
            <p:ph type="title" idx="4294967295"/>
          </p:nvPr>
        </p:nvSpPr>
        <p:spPr>
          <a:xfrm>
            <a:off x="457200" y="-228600"/>
            <a:ext cx="8229600" cy="1143000"/>
          </a:xfrm>
        </p:spPr>
        <p:txBody>
          <a:bodyPr/>
          <a:lstStyle/>
          <a:p>
            <a:r>
              <a:rPr lang="en-US" dirty="0" smtClean="0"/>
              <a:t>MODIS 1/11/12</a:t>
            </a:r>
          </a:p>
        </p:txBody>
      </p:sp>
      <p:pic>
        <p:nvPicPr>
          <p:cNvPr id="2560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4789" r="31169" b="8366"/>
          <a:stretch/>
        </p:blipFill>
        <p:spPr bwMode="auto">
          <a:xfrm>
            <a:off x="-7" y="1097280"/>
            <a:ext cx="9173231" cy="5760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7490199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57200" y="-228600"/>
            <a:ext cx="8229600" cy="1143000"/>
          </a:xfrm>
        </p:spPr>
        <p:txBody>
          <a:bodyPr/>
          <a:lstStyle/>
          <a:p>
            <a:r>
              <a:rPr lang="en-US" dirty="0" smtClean="0"/>
              <a:t>ACC Sea Ice</a:t>
            </a:r>
            <a:endParaRPr lang="en-US" dirty="0"/>
          </a:p>
        </p:txBody>
      </p:sp>
      <p:sp>
        <p:nvSpPr>
          <p:cNvPr id="4" name="TextBox 3"/>
          <p:cNvSpPr txBox="1"/>
          <p:nvPr/>
        </p:nvSpPr>
        <p:spPr>
          <a:xfrm>
            <a:off x="304800" y="4750475"/>
            <a:ext cx="3962400" cy="2031325"/>
          </a:xfrm>
          <a:prstGeom prst="rect">
            <a:avLst/>
          </a:prstGeom>
          <a:noFill/>
        </p:spPr>
        <p:txBody>
          <a:bodyPr wrap="square" rtlCol="0">
            <a:spAutoFit/>
          </a:bodyPr>
          <a:lstStyle/>
          <a:p>
            <a:r>
              <a:rPr lang="en-US" dirty="0" smtClean="0"/>
              <a:t>Open </a:t>
            </a:r>
            <a:r>
              <a:rPr lang="en-US" dirty="0" smtClean="0"/>
              <a:t>ocean sea ice a source of iron that improves physiological </a:t>
            </a:r>
            <a:r>
              <a:rPr lang="en-US" dirty="0" smtClean="0"/>
              <a:t> condition </a:t>
            </a:r>
            <a:r>
              <a:rPr lang="en-US" dirty="0" smtClean="0"/>
              <a:t>of phytoplankton</a:t>
            </a:r>
          </a:p>
          <a:p>
            <a:endParaRPr lang="en-US" dirty="0"/>
          </a:p>
          <a:p>
            <a:r>
              <a:rPr lang="en-US" dirty="0" smtClean="0"/>
              <a:t>Iron </a:t>
            </a:r>
            <a:r>
              <a:rPr lang="en-US" dirty="0" smtClean="0"/>
              <a:t>measurements in CDW end-member consistent with previous studies</a:t>
            </a:r>
            <a:r>
              <a:rPr lang="en-US" dirty="0" smtClean="0"/>
              <a:t>.</a:t>
            </a:r>
            <a:endParaRPr lang="en-US" dirty="0" smtClean="0"/>
          </a:p>
        </p:txBody>
      </p:sp>
      <p:sp>
        <p:nvSpPr>
          <p:cNvPr id="9" name="TextBox 3"/>
          <p:cNvSpPr txBox="1">
            <a:spLocks noChangeArrowheads="1"/>
          </p:cNvSpPr>
          <p:nvPr/>
        </p:nvSpPr>
        <p:spPr bwMode="auto">
          <a:xfrm>
            <a:off x="2791028" y="4381362"/>
            <a:ext cx="109517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dirty="0" smtClean="0">
                <a:solidFill>
                  <a:schemeClr val="bg1"/>
                </a:solidFill>
              </a:rPr>
              <a:t>Station 2</a:t>
            </a:r>
            <a:endParaRPr lang="en-US" dirty="0">
              <a:solidFill>
                <a:schemeClr val="bg1"/>
              </a:solidFill>
            </a:endParaRPr>
          </a:p>
        </p:txBody>
      </p:sp>
      <p:sp>
        <p:nvSpPr>
          <p:cNvPr id="10" name="Oval 9"/>
          <p:cNvSpPr/>
          <p:nvPr/>
        </p:nvSpPr>
        <p:spPr>
          <a:xfrm>
            <a:off x="3505200" y="3429000"/>
            <a:ext cx="228600" cy="2286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 name="TextBox 3"/>
          <p:cNvSpPr txBox="1">
            <a:spLocks noChangeArrowheads="1"/>
          </p:cNvSpPr>
          <p:nvPr/>
        </p:nvSpPr>
        <p:spPr bwMode="auto">
          <a:xfrm>
            <a:off x="3095828" y="3048000"/>
            <a:ext cx="109517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dirty="0" smtClean="0">
                <a:solidFill>
                  <a:schemeClr val="bg1"/>
                </a:solidFill>
              </a:rPr>
              <a:t>Station 3</a:t>
            </a:r>
            <a:endParaRPr lang="en-US" dirty="0">
              <a:solidFill>
                <a:schemeClr val="bg1"/>
              </a:solidFill>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40" y="762000"/>
            <a:ext cx="4937760" cy="3703319"/>
          </a:xfrm>
          <a:prstGeom prst="rect">
            <a:avLst/>
          </a:prstGeom>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68238" y="838200"/>
            <a:ext cx="4206240" cy="3154679"/>
          </a:xfrm>
          <a:prstGeom prst="rect">
            <a:avLst/>
          </a:prstGeom>
        </p:spPr>
      </p:pic>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83480" y="3870960"/>
            <a:ext cx="3779520" cy="2834640"/>
          </a:xfrm>
          <a:prstGeom prst="rect">
            <a:avLst/>
          </a:prstGeom>
        </p:spPr>
      </p:pic>
    </p:spTree>
    <p:extLst>
      <p:ext uri="{BB962C8B-B14F-4D97-AF65-F5344CB8AC3E}">
        <p14:creationId xmlns:p14="http://schemas.microsoft.com/office/powerpoint/2010/main" val="419218242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t="7887" b="14178"/>
          <a:stretch/>
        </p:blipFill>
        <p:spPr>
          <a:xfrm>
            <a:off x="1676400" y="863517"/>
            <a:ext cx="5943600" cy="5994483"/>
          </a:xfrm>
          <a:prstGeom prst="rect">
            <a:avLst/>
          </a:prstGeom>
        </p:spPr>
      </p:pic>
      <p:sp>
        <p:nvSpPr>
          <p:cNvPr id="3" name="Title 2"/>
          <p:cNvSpPr>
            <a:spLocks noGrp="1"/>
          </p:cNvSpPr>
          <p:nvPr>
            <p:ph type="title" idx="4294967295"/>
          </p:nvPr>
        </p:nvSpPr>
        <p:spPr>
          <a:xfrm>
            <a:off x="457200" y="-228600"/>
            <a:ext cx="8229600" cy="1143000"/>
          </a:xfrm>
        </p:spPr>
        <p:txBody>
          <a:bodyPr/>
          <a:lstStyle/>
          <a:p>
            <a:r>
              <a:rPr lang="en-US" dirty="0" smtClean="0"/>
              <a:t>Eddy 1 and Eddy 2</a:t>
            </a:r>
            <a:endParaRPr lang="en-US" dirty="0"/>
          </a:p>
        </p:txBody>
      </p:sp>
    </p:spTree>
    <p:extLst>
      <p:ext uri="{BB962C8B-B14F-4D97-AF65-F5344CB8AC3E}">
        <p14:creationId xmlns:p14="http://schemas.microsoft.com/office/powerpoint/2010/main" val="3265374880"/>
      </p:ext>
    </p:extLst>
  </p:cSld>
  <p:clrMapOvr>
    <a:masterClrMapping/>
  </p:clrMapOvr>
  <p:timing>
    <p:tnLst>
      <p:par>
        <p:cTn id="1" dur="indefinite" restart="never" nodeType="tmRoot"/>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1"/>
          <p:cNvSpPr>
            <a:spLocks noGrp="1"/>
          </p:cNvSpPr>
          <p:nvPr>
            <p:ph type="title" idx="4294967295"/>
          </p:nvPr>
        </p:nvSpPr>
        <p:spPr>
          <a:xfrm>
            <a:off x="457200" y="-228600"/>
            <a:ext cx="8229600" cy="1143000"/>
          </a:xfrm>
        </p:spPr>
        <p:txBody>
          <a:bodyPr/>
          <a:lstStyle/>
          <a:p>
            <a:r>
              <a:rPr lang="en-US" dirty="0" smtClean="0"/>
              <a:t>MODIS 1/11/12</a:t>
            </a:r>
          </a:p>
        </p:txBody>
      </p:sp>
      <p:pic>
        <p:nvPicPr>
          <p:cNvPr id="2560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4789" r="31169" b="8366"/>
          <a:stretch/>
        </p:blipFill>
        <p:spPr bwMode="auto">
          <a:xfrm>
            <a:off x="-7" y="1097280"/>
            <a:ext cx="9173231" cy="5760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3" name="Straight Connector 2"/>
          <p:cNvCxnSpPr/>
          <p:nvPr/>
        </p:nvCxnSpPr>
        <p:spPr>
          <a:xfrm>
            <a:off x="5410200" y="3276600"/>
            <a:ext cx="2133600" cy="2286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a:off x="3657600" y="3276600"/>
            <a:ext cx="1752600" cy="10668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23" name="Oval 22"/>
          <p:cNvSpPr/>
          <p:nvPr/>
        </p:nvSpPr>
        <p:spPr>
          <a:xfrm>
            <a:off x="5334000" y="3200400"/>
            <a:ext cx="228600" cy="2286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p:cNvSpPr txBox="1"/>
          <p:nvPr/>
        </p:nvSpPr>
        <p:spPr>
          <a:xfrm>
            <a:off x="4839898" y="3436203"/>
            <a:ext cx="1408502" cy="830997"/>
          </a:xfrm>
          <a:prstGeom prst="rect">
            <a:avLst/>
          </a:prstGeom>
          <a:noFill/>
        </p:spPr>
        <p:txBody>
          <a:bodyPr wrap="square" rtlCol="0">
            <a:spAutoFit/>
          </a:bodyPr>
          <a:lstStyle/>
          <a:p>
            <a:pPr algn="ctr"/>
            <a:r>
              <a:rPr lang="en-US" sz="2400" dirty="0" smtClean="0">
                <a:solidFill>
                  <a:schemeClr val="bg1"/>
                </a:solidFill>
              </a:rPr>
              <a:t>Stations  </a:t>
            </a:r>
          </a:p>
          <a:p>
            <a:pPr algn="ctr"/>
            <a:endParaRPr lang="en-US" sz="2400" dirty="0">
              <a:solidFill>
                <a:schemeClr val="bg1"/>
              </a:solidFill>
            </a:endParaRPr>
          </a:p>
        </p:txBody>
      </p:sp>
      <p:sp>
        <p:nvSpPr>
          <p:cNvPr id="25" name="Oval 24"/>
          <p:cNvSpPr/>
          <p:nvPr/>
        </p:nvSpPr>
        <p:spPr>
          <a:xfrm>
            <a:off x="7467600" y="3429000"/>
            <a:ext cx="228600" cy="2286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p:cNvSpPr txBox="1"/>
          <p:nvPr/>
        </p:nvSpPr>
        <p:spPr>
          <a:xfrm>
            <a:off x="6897298" y="3664803"/>
            <a:ext cx="1408502" cy="830997"/>
          </a:xfrm>
          <a:prstGeom prst="rect">
            <a:avLst/>
          </a:prstGeom>
          <a:noFill/>
        </p:spPr>
        <p:txBody>
          <a:bodyPr wrap="square" rtlCol="0">
            <a:spAutoFit/>
          </a:bodyPr>
          <a:lstStyle/>
          <a:p>
            <a:pPr algn="ctr"/>
            <a:r>
              <a:rPr lang="en-US" sz="2400" dirty="0" smtClean="0">
                <a:solidFill>
                  <a:schemeClr val="bg1"/>
                </a:solidFill>
              </a:rPr>
              <a:t>Stations </a:t>
            </a:r>
          </a:p>
          <a:p>
            <a:pPr algn="ctr"/>
            <a:endParaRPr lang="en-US" sz="2400" dirty="0">
              <a:solidFill>
                <a:schemeClr val="bg1"/>
              </a:solidFill>
            </a:endParaRPr>
          </a:p>
        </p:txBody>
      </p:sp>
      <p:sp>
        <p:nvSpPr>
          <p:cNvPr id="27" name="TextBox 26"/>
          <p:cNvSpPr txBox="1"/>
          <p:nvPr/>
        </p:nvSpPr>
        <p:spPr>
          <a:xfrm>
            <a:off x="191698" y="1447800"/>
            <a:ext cx="1408502" cy="830997"/>
          </a:xfrm>
          <a:prstGeom prst="rect">
            <a:avLst/>
          </a:prstGeom>
          <a:noFill/>
        </p:spPr>
        <p:txBody>
          <a:bodyPr wrap="square" rtlCol="0">
            <a:spAutoFit/>
          </a:bodyPr>
          <a:lstStyle/>
          <a:p>
            <a:pPr algn="ctr"/>
            <a:r>
              <a:rPr lang="en-US" sz="2400" dirty="0" smtClean="0">
                <a:solidFill>
                  <a:schemeClr val="bg1"/>
                </a:solidFill>
              </a:rPr>
              <a:t> </a:t>
            </a:r>
          </a:p>
          <a:p>
            <a:pPr algn="ctr"/>
            <a:endParaRPr lang="en-US" sz="2400" dirty="0">
              <a:solidFill>
                <a:schemeClr val="bg1"/>
              </a:solidFill>
            </a:endParaRPr>
          </a:p>
        </p:txBody>
      </p:sp>
      <p:sp>
        <p:nvSpPr>
          <p:cNvPr id="21" name="TextBox 20"/>
          <p:cNvSpPr txBox="1"/>
          <p:nvPr/>
        </p:nvSpPr>
        <p:spPr>
          <a:xfrm>
            <a:off x="0" y="1066800"/>
            <a:ext cx="4221027" cy="2554545"/>
          </a:xfrm>
          <a:prstGeom prst="rect">
            <a:avLst/>
          </a:prstGeom>
          <a:solidFill>
            <a:schemeClr val="tx1"/>
          </a:solidFill>
          <a:ln>
            <a:solidFill>
              <a:schemeClr val="tx1"/>
            </a:solidFill>
          </a:ln>
        </p:spPr>
        <p:txBody>
          <a:bodyPr wrap="none" rtlCol="0">
            <a:spAutoFit/>
          </a:bodyPr>
          <a:lstStyle/>
          <a:p>
            <a:r>
              <a:rPr lang="en-US" sz="1600" dirty="0" smtClean="0">
                <a:solidFill>
                  <a:schemeClr val="bg1"/>
                </a:solidFill>
              </a:rPr>
              <a:t>MVP/</a:t>
            </a:r>
            <a:r>
              <a:rPr lang="en-US" sz="1600" dirty="0" err="1" smtClean="0">
                <a:solidFill>
                  <a:schemeClr val="bg1"/>
                </a:solidFill>
              </a:rPr>
              <a:t>towfish</a:t>
            </a:r>
            <a:r>
              <a:rPr lang="en-US" sz="1600" dirty="0" smtClean="0">
                <a:solidFill>
                  <a:schemeClr val="bg1"/>
                </a:solidFill>
              </a:rPr>
              <a:t> survey to high biomass area</a:t>
            </a:r>
          </a:p>
          <a:p>
            <a:r>
              <a:rPr lang="en-US" sz="1600" dirty="0" smtClean="0">
                <a:solidFill>
                  <a:schemeClr val="bg1"/>
                </a:solidFill>
              </a:rPr>
              <a:t>CTD/TMC Station</a:t>
            </a:r>
          </a:p>
          <a:p>
            <a:r>
              <a:rPr lang="en-US" sz="1600" dirty="0" smtClean="0">
                <a:solidFill>
                  <a:schemeClr val="bg1"/>
                </a:solidFill>
              </a:rPr>
              <a:t>VPR Survey</a:t>
            </a:r>
          </a:p>
          <a:p>
            <a:r>
              <a:rPr lang="en-US" sz="1600" dirty="0" smtClean="0">
                <a:solidFill>
                  <a:schemeClr val="bg1"/>
                </a:solidFill>
              </a:rPr>
              <a:t>Deploy </a:t>
            </a:r>
            <a:r>
              <a:rPr lang="en-US" sz="1600" dirty="0" err="1" smtClean="0">
                <a:solidFill>
                  <a:schemeClr val="bg1"/>
                </a:solidFill>
              </a:rPr>
              <a:t>SeaHorse</a:t>
            </a:r>
            <a:endParaRPr lang="en-US" sz="1600" dirty="0" smtClean="0">
              <a:solidFill>
                <a:schemeClr val="bg1"/>
              </a:solidFill>
            </a:endParaRPr>
          </a:p>
          <a:p>
            <a:r>
              <a:rPr lang="en-US" sz="1600" dirty="0" smtClean="0">
                <a:solidFill>
                  <a:schemeClr val="bg1"/>
                </a:solidFill>
              </a:rPr>
              <a:t>MVP/</a:t>
            </a:r>
            <a:r>
              <a:rPr lang="en-US" sz="1600" dirty="0" err="1" smtClean="0">
                <a:solidFill>
                  <a:schemeClr val="bg1"/>
                </a:solidFill>
              </a:rPr>
              <a:t>towfish</a:t>
            </a:r>
            <a:r>
              <a:rPr lang="en-US" sz="1600" dirty="0" smtClean="0">
                <a:solidFill>
                  <a:schemeClr val="bg1"/>
                </a:solidFill>
              </a:rPr>
              <a:t> survey to low biomass area</a:t>
            </a:r>
          </a:p>
          <a:p>
            <a:r>
              <a:rPr lang="en-US" sz="1600" dirty="0">
                <a:solidFill>
                  <a:schemeClr val="bg1"/>
                </a:solidFill>
              </a:rPr>
              <a:t>CTD/TMC </a:t>
            </a:r>
            <a:r>
              <a:rPr lang="en-US" sz="1600" dirty="0" smtClean="0">
                <a:solidFill>
                  <a:schemeClr val="bg1"/>
                </a:solidFill>
              </a:rPr>
              <a:t>Station (s)</a:t>
            </a:r>
          </a:p>
          <a:p>
            <a:r>
              <a:rPr lang="en-US" sz="1600" dirty="0" smtClean="0">
                <a:solidFill>
                  <a:schemeClr val="bg1"/>
                </a:solidFill>
              </a:rPr>
              <a:t>MVP/</a:t>
            </a:r>
            <a:r>
              <a:rPr lang="en-US" sz="1600" dirty="0" err="1" smtClean="0">
                <a:solidFill>
                  <a:schemeClr val="bg1"/>
                </a:solidFill>
              </a:rPr>
              <a:t>SeaHorse</a:t>
            </a:r>
            <a:r>
              <a:rPr lang="en-US" sz="1600" dirty="0" smtClean="0">
                <a:solidFill>
                  <a:schemeClr val="bg1"/>
                </a:solidFill>
              </a:rPr>
              <a:t> survey to high biomass area</a:t>
            </a:r>
          </a:p>
          <a:p>
            <a:r>
              <a:rPr lang="en-US" sz="1600" dirty="0">
                <a:solidFill>
                  <a:schemeClr val="bg1"/>
                </a:solidFill>
              </a:rPr>
              <a:t>CTD/TMC Station (s</a:t>
            </a:r>
            <a:r>
              <a:rPr lang="en-US" sz="1600" dirty="0" smtClean="0">
                <a:solidFill>
                  <a:schemeClr val="bg1"/>
                </a:solidFill>
              </a:rPr>
              <a:t>)</a:t>
            </a:r>
          </a:p>
          <a:p>
            <a:r>
              <a:rPr lang="en-US" sz="1600" dirty="0" smtClean="0">
                <a:solidFill>
                  <a:schemeClr val="bg1"/>
                </a:solidFill>
              </a:rPr>
              <a:t>VPR Survey vicinity of </a:t>
            </a:r>
            <a:r>
              <a:rPr lang="en-US" sz="1600" dirty="0" err="1" smtClean="0">
                <a:solidFill>
                  <a:schemeClr val="bg1"/>
                </a:solidFill>
              </a:rPr>
              <a:t>SeaHorse</a:t>
            </a:r>
            <a:endParaRPr lang="en-US" sz="1600" dirty="0" smtClean="0">
              <a:solidFill>
                <a:schemeClr val="bg1"/>
              </a:solidFill>
            </a:endParaRPr>
          </a:p>
          <a:p>
            <a:r>
              <a:rPr lang="en-US" sz="1600" dirty="0" smtClean="0">
                <a:solidFill>
                  <a:schemeClr val="bg1"/>
                </a:solidFill>
              </a:rPr>
              <a:t>Recover </a:t>
            </a:r>
            <a:r>
              <a:rPr lang="en-US" sz="1600" dirty="0" err="1" smtClean="0">
                <a:solidFill>
                  <a:schemeClr val="bg1"/>
                </a:solidFill>
              </a:rPr>
              <a:t>SeaHorse</a:t>
            </a:r>
            <a:endParaRPr lang="en-US" sz="1600" dirty="0" smtClean="0">
              <a:solidFill>
                <a:schemeClr val="bg1"/>
              </a:solidFill>
            </a:endParaRPr>
          </a:p>
        </p:txBody>
      </p:sp>
    </p:spTree>
    <p:extLst>
      <p:ext uri="{BB962C8B-B14F-4D97-AF65-F5344CB8AC3E}">
        <p14:creationId xmlns:p14="http://schemas.microsoft.com/office/powerpoint/2010/main" val="3960240581"/>
      </p:ext>
    </p:extLst>
  </p:cSld>
  <p:clrMapOvr>
    <a:masterClrMapping/>
  </p:clrMapOvr>
  <p:timing>
    <p:tnLst>
      <p:par>
        <p:cTn id="1" dur="indefinite" restart="never" nodeType="tmRoot"/>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1"/>
          <p:cNvSpPr>
            <a:spLocks noGrp="1"/>
          </p:cNvSpPr>
          <p:nvPr>
            <p:ph type="title" idx="4294967295"/>
          </p:nvPr>
        </p:nvSpPr>
        <p:spPr/>
        <p:txBody>
          <a:bodyPr/>
          <a:lstStyle/>
          <a:p>
            <a:r>
              <a:rPr lang="en-US" dirty="0" smtClean="0"/>
              <a:t>Science Planning 1/11/12</a:t>
            </a:r>
          </a:p>
        </p:txBody>
      </p:sp>
      <p:sp>
        <p:nvSpPr>
          <p:cNvPr id="2" name="TextBox 1"/>
          <p:cNvSpPr txBox="1"/>
          <p:nvPr/>
        </p:nvSpPr>
        <p:spPr>
          <a:xfrm>
            <a:off x="533400" y="1752600"/>
            <a:ext cx="8153400" cy="3970318"/>
          </a:xfrm>
          <a:prstGeom prst="rect">
            <a:avLst/>
          </a:prstGeom>
          <a:noFill/>
        </p:spPr>
        <p:txBody>
          <a:bodyPr wrap="square" rtlCol="0">
            <a:spAutoFit/>
          </a:bodyPr>
          <a:lstStyle/>
          <a:p>
            <a:pPr marL="342900" indent="-342900">
              <a:buAutoNum type="arabicPeriod"/>
            </a:pPr>
            <a:r>
              <a:rPr lang="en-US" sz="3600" dirty="0" smtClean="0"/>
              <a:t>Assessment of the impact of the rescue on science operations</a:t>
            </a:r>
          </a:p>
          <a:p>
            <a:pPr marL="342900" indent="-342900">
              <a:buAutoNum type="arabicPeriod"/>
            </a:pPr>
            <a:endParaRPr lang="en-US" sz="3600" dirty="0"/>
          </a:p>
          <a:p>
            <a:pPr marL="342900" indent="-342900">
              <a:buAutoNum type="arabicPeriod"/>
            </a:pPr>
            <a:r>
              <a:rPr lang="en-US" sz="3600" dirty="0"/>
              <a:t>D</a:t>
            </a:r>
            <a:r>
              <a:rPr lang="en-US" sz="3600" dirty="0" smtClean="0"/>
              <a:t>evelop a position on the possibility of adding days to NBP1201</a:t>
            </a:r>
          </a:p>
          <a:p>
            <a:pPr marL="342900" indent="-342900">
              <a:buAutoNum type="arabicPeriod"/>
            </a:pPr>
            <a:endParaRPr lang="en-US" sz="3600" dirty="0" smtClean="0"/>
          </a:p>
          <a:p>
            <a:pPr marL="342900" indent="-342900">
              <a:buAutoNum type="arabicPeriod"/>
            </a:pPr>
            <a:r>
              <a:rPr lang="en-US" sz="3600" dirty="0" smtClean="0"/>
              <a:t>Plan for what to sample next</a:t>
            </a:r>
            <a:endParaRPr lang="en-US" sz="3600" dirty="0"/>
          </a:p>
        </p:txBody>
      </p:sp>
    </p:spTree>
    <p:extLst>
      <p:ext uri="{BB962C8B-B14F-4D97-AF65-F5344CB8AC3E}">
        <p14:creationId xmlns:p14="http://schemas.microsoft.com/office/powerpoint/2010/main" val="3874901998"/>
      </p:ext>
    </p:extLst>
  </p:cSld>
  <p:clrMapOvr>
    <a:masterClrMapping/>
  </p:clrMapOvr>
  <p:timing>
    <p:tnLst>
      <p:par>
        <p:cTn id="1" dur="indefinite" restart="never" nodeType="tmRoot"/>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1"/>
          <p:cNvSpPr>
            <a:spLocks noGrp="1"/>
          </p:cNvSpPr>
          <p:nvPr>
            <p:ph type="title" idx="4294967295"/>
          </p:nvPr>
        </p:nvSpPr>
        <p:spPr>
          <a:xfrm>
            <a:off x="457200" y="-152400"/>
            <a:ext cx="8229600" cy="1143000"/>
          </a:xfrm>
        </p:spPr>
        <p:txBody>
          <a:bodyPr/>
          <a:lstStyle/>
          <a:p>
            <a:r>
              <a:rPr lang="en-US" dirty="0" smtClean="0"/>
              <a:t>Lost science time</a:t>
            </a:r>
          </a:p>
        </p:txBody>
      </p:sp>
      <p:sp>
        <p:nvSpPr>
          <p:cNvPr id="2" name="TextBox 1"/>
          <p:cNvSpPr txBox="1"/>
          <p:nvPr/>
        </p:nvSpPr>
        <p:spPr>
          <a:xfrm>
            <a:off x="0" y="990600"/>
            <a:ext cx="9144000" cy="5970865"/>
          </a:xfrm>
          <a:prstGeom prst="rect">
            <a:avLst/>
          </a:prstGeom>
          <a:noFill/>
        </p:spPr>
        <p:txBody>
          <a:bodyPr wrap="square" rtlCol="0">
            <a:spAutoFit/>
          </a:bodyPr>
          <a:lstStyle/>
          <a:p>
            <a:pPr marL="342900" indent="-342900">
              <a:buAutoNum type="arabicPeriod"/>
            </a:pPr>
            <a:r>
              <a:rPr lang="en-US" sz="2800" dirty="0" smtClean="0"/>
              <a:t>Fueling – 2 days</a:t>
            </a:r>
          </a:p>
          <a:p>
            <a:pPr marL="342900" indent="-342900">
              <a:buAutoNum type="arabicPeriod"/>
            </a:pPr>
            <a:endParaRPr lang="en-US" sz="2800" dirty="0" smtClean="0"/>
          </a:p>
          <a:p>
            <a:pPr marL="342900" indent="-342900">
              <a:buAutoNum type="arabicPeriod"/>
            </a:pPr>
            <a:r>
              <a:rPr lang="en-US" sz="2800" dirty="0" smtClean="0"/>
              <a:t>Rescue</a:t>
            </a:r>
          </a:p>
          <a:p>
            <a:pPr marL="800100" lvl="1" indent="-342900">
              <a:buAutoNum type="arabicPeriod"/>
            </a:pPr>
            <a:r>
              <a:rPr lang="en-US" sz="2800" dirty="0" smtClean="0"/>
              <a:t>Time of breakoff (0330 Tues) to time of departure from McMurdo</a:t>
            </a:r>
          </a:p>
          <a:p>
            <a:pPr marL="800100" lvl="1" indent="-342900">
              <a:buAutoNum type="arabicPeriod"/>
            </a:pPr>
            <a:endParaRPr lang="en-US" sz="2800" dirty="0" smtClean="0"/>
          </a:p>
          <a:p>
            <a:pPr marL="800100" lvl="1" indent="-342900">
              <a:buAutoNum type="arabicPeriod"/>
            </a:pPr>
            <a:r>
              <a:rPr lang="en-US" sz="2800" dirty="0" smtClean="0"/>
              <a:t>Time of breakoff to time of recommencement of sampling</a:t>
            </a:r>
          </a:p>
          <a:p>
            <a:pPr marL="800100" lvl="1" indent="-342900">
              <a:buAutoNum type="arabicPeriod"/>
            </a:pPr>
            <a:endParaRPr lang="en-US" sz="2800" dirty="0" smtClean="0"/>
          </a:p>
          <a:p>
            <a:pPr marL="800100" lvl="1" indent="-342900">
              <a:buAutoNum type="arabicPeriod"/>
            </a:pPr>
            <a:r>
              <a:rPr lang="en-US" sz="2800" dirty="0" smtClean="0"/>
              <a:t>Time of breakoff to time of return to Eddy 2</a:t>
            </a:r>
          </a:p>
          <a:p>
            <a:pPr marL="800100" lvl="1" indent="-342900">
              <a:buAutoNum type="arabicPeriod"/>
            </a:pPr>
            <a:endParaRPr lang="en-US" sz="2800" dirty="0" smtClean="0"/>
          </a:p>
          <a:p>
            <a:pPr marL="800100" lvl="1" indent="-342900">
              <a:buAutoNum type="arabicPeriod"/>
            </a:pPr>
            <a:r>
              <a:rPr lang="en-US" sz="2800" dirty="0" smtClean="0"/>
              <a:t>Time of breakoff to time of location and resurvey of Eddy 2</a:t>
            </a:r>
          </a:p>
          <a:p>
            <a:pPr marL="800100" lvl="1" indent="-342900">
              <a:buAutoNum type="arabicPeriod"/>
            </a:pPr>
            <a:endParaRPr lang="en-US" dirty="0"/>
          </a:p>
        </p:txBody>
      </p:sp>
    </p:spTree>
    <p:extLst>
      <p:ext uri="{BB962C8B-B14F-4D97-AF65-F5344CB8AC3E}">
        <p14:creationId xmlns:p14="http://schemas.microsoft.com/office/powerpoint/2010/main" val="3874901998"/>
      </p:ext>
    </p:extLst>
  </p:cSld>
  <p:clrMapOvr>
    <a:masterClrMapping/>
  </p:clrMapOvr>
  <p:timing>
    <p:tnLst>
      <p:par>
        <p:cTn id="1" dur="indefinite" restart="never" nodeType="tmRoot"/>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1"/>
          <p:cNvSpPr>
            <a:spLocks noGrp="1"/>
          </p:cNvSpPr>
          <p:nvPr>
            <p:ph type="title" idx="4294967295"/>
          </p:nvPr>
        </p:nvSpPr>
        <p:spPr/>
        <p:txBody>
          <a:bodyPr/>
          <a:lstStyle/>
          <a:p>
            <a:r>
              <a:rPr lang="en-US" dirty="0" smtClean="0"/>
              <a:t>Science Meeting1/8/12</a:t>
            </a:r>
          </a:p>
        </p:txBody>
      </p:sp>
    </p:spTree>
    <p:extLst>
      <p:ext uri="{BB962C8B-B14F-4D97-AF65-F5344CB8AC3E}">
        <p14:creationId xmlns:p14="http://schemas.microsoft.com/office/powerpoint/2010/main" val="2145592080"/>
      </p:ext>
    </p:extLst>
  </p:cSld>
  <p:clrMapOvr>
    <a:masterClrMapping/>
  </p:clrMapOvr>
  <p:timing>
    <p:tnLst>
      <p:par>
        <p:cTn id="1" dur="indefinite" restart="never" nodeType="tmRoot"/>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2"/>
          <p:cNvSpPr>
            <a:spLocks noGrp="1"/>
          </p:cNvSpPr>
          <p:nvPr>
            <p:ph type="title" idx="4294967295"/>
          </p:nvPr>
        </p:nvSpPr>
        <p:spPr>
          <a:xfrm>
            <a:off x="457200" y="-76200"/>
            <a:ext cx="8229600" cy="1143000"/>
          </a:xfrm>
        </p:spPr>
        <p:txBody>
          <a:bodyPr/>
          <a:lstStyle/>
          <a:p>
            <a:r>
              <a:rPr lang="en-US" dirty="0" smtClean="0"/>
              <a:t>SSMI Ice Coverage 1/6/12</a:t>
            </a:r>
          </a:p>
        </p:txBody>
      </p:sp>
      <p:sp>
        <p:nvSpPr>
          <p:cNvPr id="3077" name="TextBox 3"/>
          <p:cNvSpPr txBox="1">
            <a:spLocks noChangeArrowheads="1"/>
          </p:cNvSpPr>
          <p:nvPr/>
        </p:nvSpPr>
        <p:spPr bwMode="auto">
          <a:xfrm>
            <a:off x="712788" y="4876800"/>
            <a:ext cx="109517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dirty="0" smtClean="0">
                <a:solidFill>
                  <a:schemeClr val="bg1"/>
                </a:solidFill>
              </a:rPr>
              <a:t>Station 1</a:t>
            </a:r>
            <a:endParaRPr lang="en-US" dirty="0">
              <a:solidFill>
                <a:schemeClr val="bg1"/>
              </a:solidFill>
            </a:endParaRPr>
          </a:p>
        </p:txBody>
      </p:sp>
      <p:grpSp>
        <p:nvGrpSpPr>
          <p:cNvPr id="2" name="Group 1"/>
          <p:cNvGrpSpPr/>
          <p:nvPr/>
        </p:nvGrpSpPr>
        <p:grpSpPr>
          <a:xfrm>
            <a:off x="609600" y="822325"/>
            <a:ext cx="7810500" cy="6035675"/>
            <a:chOff x="609600" y="822325"/>
            <a:chExt cx="7810500" cy="6035675"/>
          </a:xfrm>
        </p:grpSpPr>
        <p:pic>
          <p:nvPicPr>
            <p:cNvPr id="3075"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09600" y="822325"/>
              <a:ext cx="7810500" cy="603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Oval 2"/>
            <p:cNvSpPr/>
            <p:nvPr/>
          </p:nvSpPr>
          <p:spPr>
            <a:xfrm>
              <a:off x="1066800" y="4648200"/>
              <a:ext cx="228600" cy="2286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 name="Oval 5"/>
            <p:cNvSpPr/>
            <p:nvPr/>
          </p:nvSpPr>
          <p:spPr>
            <a:xfrm>
              <a:off x="2438400" y="4191000"/>
              <a:ext cx="228600" cy="2286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 name="TextBox 3"/>
            <p:cNvSpPr txBox="1">
              <a:spLocks noChangeArrowheads="1"/>
            </p:cNvSpPr>
            <p:nvPr/>
          </p:nvSpPr>
          <p:spPr bwMode="auto">
            <a:xfrm>
              <a:off x="2791028" y="4381362"/>
              <a:ext cx="109517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dirty="0" smtClean="0">
                  <a:solidFill>
                    <a:schemeClr val="bg1"/>
                  </a:solidFill>
                </a:rPr>
                <a:t>Station 2</a:t>
              </a:r>
              <a:endParaRPr lang="en-US" dirty="0">
                <a:solidFill>
                  <a:schemeClr val="bg1"/>
                </a:solidFill>
              </a:endParaRPr>
            </a:p>
          </p:txBody>
        </p:sp>
        <p:sp>
          <p:nvSpPr>
            <p:cNvPr id="8" name="Oval 7"/>
            <p:cNvSpPr/>
            <p:nvPr/>
          </p:nvSpPr>
          <p:spPr>
            <a:xfrm>
              <a:off x="3505200" y="3429000"/>
              <a:ext cx="228600" cy="2286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 name="TextBox 3"/>
            <p:cNvSpPr txBox="1">
              <a:spLocks noChangeArrowheads="1"/>
            </p:cNvSpPr>
            <p:nvPr/>
          </p:nvSpPr>
          <p:spPr bwMode="auto">
            <a:xfrm>
              <a:off x="3095828" y="3048000"/>
              <a:ext cx="109517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dirty="0" smtClean="0">
                  <a:solidFill>
                    <a:schemeClr val="bg1"/>
                  </a:solidFill>
                </a:rPr>
                <a:t>Station 3</a:t>
              </a:r>
              <a:endParaRPr lang="en-US" dirty="0">
                <a:solidFill>
                  <a:schemeClr val="bg1"/>
                </a:solidFill>
              </a:endParaRPr>
            </a:p>
          </p:txBody>
        </p:sp>
      </p:grpSp>
      <p:sp>
        <p:nvSpPr>
          <p:cNvPr id="11" name="TextBox 3"/>
          <p:cNvSpPr txBox="1">
            <a:spLocks noChangeArrowheads="1"/>
          </p:cNvSpPr>
          <p:nvPr/>
        </p:nvSpPr>
        <p:spPr bwMode="auto">
          <a:xfrm>
            <a:off x="990600" y="4888468"/>
            <a:ext cx="109517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dirty="0" smtClean="0">
                <a:solidFill>
                  <a:schemeClr val="bg1"/>
                </a:solidFill>
              </a:rPr>
              <a:t>Station </a:t>
            </a:r>
            <a:r>
              <a:rPr lang="en-US" dirty="0" smtClean="0">
                <a:solidFill>
                  <a:schemeClr val="bg1"/>
                </a:solidFill>
              </a:rPr>
              <a:t>1</a:t>
            </a:r>
            <a:endParaRPr lang="en-US" dirty="0">
              <a:solidFill>
                <a:schemeClr val="bg1"/>
              </a:solidFill>
            </a:endParaRPr>
          </a:p>
        </p:txBody>
      </p:sp>
    </p:spTree>
    <p:extLst>
      <p:ext uri="{BB962C8B-B14F-4D97-AF65-F5344CB8AC3E}">
        <p14:creationId xmlns:p14="http://schemas.microsoft.com/office/powerpoint/2010/main" val="226492208"/>
      </p:ext>
    </p:extLst>
  </p:cSld>
  <p:clrMapOvr>
    <a:masterClrMapping/>
  </p:clrMapOvr>
  <p:timing>
    <p:tnLst>
      <p:par>
        <p:cTn id="1" dur="indefinite" restart="never" nodeType="tmRoot"/>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1"/>
          <p:cNvSpPr>
            <a:spLocks noGrp="1"/>
          </p:cNvSpPr>
          <p:nvPr>
            <p:ph type="title" idx="4294967295"/>
          </p:nvPr>
        </p:nvSpPr>
        <p:spPr/>
        <p:txBody>
          <a:bodyPr/>
          <a:lstStyle/>
          <a:p>
            <a:r>
              <a:rPr lang="en-US" dirty="0" err="1" smtClean="0"/>
              <a:t>Sedwick</a:t>
            </a:r>
            <a:r>
              <a:rPr lang="en-US" dirty="0" smtClean="0"/>
              <a:t> et al. Fe data</a:t>
            </a:r>
          </a:p>
        </p:txBody>
      </p:sp>
      <p:graphicFrame>
        <p:nvGraphicFramePr>
          <p:cNvPr id="3" name="Chart 2"/>
          <p:cNvGraphicFramePr/>
          <p:nvPr>
            <p:extLst>
              <p:ext uri="{D42A27DB-BD31-4B8C-83A1-F6EECF244321}">
                <p14:modId xmlns:p14="http://schemas.microsoft.com/office/powerpoint/2010/main" val="1814879514"/>
              </p:ext>
            </p:extLst>
          </p:nvPr>
        </p:nvGraphicFramePr>
        <p:xfrm>
          <a:off x="228600" y="2514600"/>
          <a:ext cx="3848100" cy="3190875"/>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4" name="Chart 3"/>
          <p:cNvGraphicFramePr/>
          <p:nvPr>
            <p:extLst>
              <p:ext uri="{D42A27DB-BD31-4B8C-83A1-F6EECF244321}">
                <p14:modId xmlns:p14="http://schemas.microsoft.com/office/powerpoint/2010/main" val="3163420633"/>
              </p:ext>
            </p:extLst>
          </p:nvPr>
        </p:nvGraphicFramePr>
        <p:xfrm>
          <a:off x="4572000" y="2514600"/>
          <a:ext cx="3848100" cy="3190875"/>
        </p:xfrm>
        <a:graphic>
          <a:graphicData uri="http://schemas.openxmlformats.org/drawingml/2006/chart">
            <c:chart xmlns:c="http://schemas.openxmlformats.org/drawingml/2006/chart" xmlns:r="http://schemas.openxmlformats.org/officeDocument/2006/relationships" r:id="rId3"/>
          </a:graphicData>
        </a:graphic>
      </p:graphicFrame>
      <p:sp>
        <p:nvSpPr>
          <p:cNvPr id="2" name="TextBox 1"/>
          <p:cNvSpPr txBox="1"/>
          <p:nvPr/>
        </p:nvSpPr>
        <p:spPr>
          <a:xfrm>
            <a:off x="1524000" y="1752600"/>
            <a:ext cx="1603324" cy="523220"/>
          </a:xfrm>
          <a:prstGeom prst="rect">
            <a:avLst/>
          </a:prstGeom>
          <a:noFill/>
        </p:spPr>
        <p:txBody>
          <a:bodyPr wrap="none" rtlCol="0">
            <a:spAutoFit/>
          </a:bodyPr>
          <a:lstStyle/>
          <a:p>
            <a:r>
              <a:rPr lang="en-US" sz="2800" dirty="0" smtClean="0"/>
              <a:t>Station 1</a:t>
            </a:r>
            <a:endParaRPr lang="en-US" sz="2800" dirty="0"/>
          </a:p>
        </p:txBody>
      </p:sp>
      <p:sp>
        <p:nvSpPr>
          <p:cNvPr id="6" name="TextBox 5"/>
          <p:cNvSpPr txBox="1"/>
          <p:nvPr/>
        </p:nvSpPr>
        <p:spPr>
          <a:xfrm>
            <a:off x="5867400" y="1752600"/>
            <a:ext cx="1603324" cy="523220"/>
          </a:xfrm>
          <a:prstGeom prst="rect">
            <a:avLst/>
          </a:prstGeom>
          <a:noFill/>
        </p:spPr>
        <p:txBody>
          <a:bodyPr wrap="none" rtlCol="0">
            <a:spAutoFit/>
          </a:bodyPr>
          <a:lstStyle/>
          <a:p>
            <a:r>
              <a:rPr lang="en-US" sz="2800" dirty="0" smtClean="0"/>
              <a:t>Station 2</a:t>
            </a:r>
            <a:endParaRPr lang="en-US" sz="2800" dirty="0"/>
          </a:p>
        </p:txBody>
      </p:sp>
    </p:spTree>
    <p:extLst>
      <p:ext uri="{BB962C8B-B14F-4D97-AF65-F5344CB8AC3E}">
        <p14:creationId xmlns:p14="http://schemas.microsoft.com/office/powerpoint/2010/main" val="3310713804"/>
      </p:ext>
    </p:extLst>
  </p:cSld>
  <p:clrMapOvr>
    <a:masterClrMapping/>
  </p:clrMapOvr>
  <p:timing>
    <p:tnLst>
      <p:par>
        <p:cTn id="1" dur="indefinite" restart="never" nodeType="tmRoot"/>
      </p:par>
    </p:tn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47800"/>
            <a:ext cx="9144000" cy="5486400"/>
          </a:xfrm>
          <a:prstGeom prst="rect">
            <a:avLst/>
          </a:prstGeom>
        </p:spPr>
      </p:pic>
      <p:sp>
        <p:nvSpPr>
          <p:cNvPr id="2050" name="Title 1"/>
          <p:cNvSpPr>
            <a:spLocks noGrp="1"/>
          </p:cNvSpPr>
          <p:nvPr>
            <p:ph type="title" idx="4294967295"/>
          </p:nvPr>
        </p:nvSpPr>
        <p:spPr>
          <a:xfrm>
            <a:off x="457200" y="-152400"/>
            <a:ext cx="8229600" cy="1143000"/>
          </a:xfrm>
        </p:spPr>
        <p:txBody>
          <a:bodyPr/>
          <a:lstStyle/>
          <a:p>
            <a:r>
              <a:rPr lang="en-US" dirty="0" smtClean="0"/>
              <a:t>Tom &amp; Tommy</a:t>
            </a:r>
          </a:p>
        </p:txBody>
      </p:sp>
      <p:sp>
        <p:nvSpPr>
          <p:cNvPr id="3" name="TextBox 2"/>
          <p:cNvSpPr txBox="1"/>
          <p:nvPr/>
        </p:nvSpPr>
        <p:spPr>
          <a:xfrm>
            <a:off x="1295400" y="1066800"/>
            <a:ext cx="6763390" cy="369332"/>
          </a:xfrm>
          <a:prstGeom prst="rect">
            <a:avLst/>
          </a:prstGeom>
          <a:noFill/>
        </p:spPr>
        <p:txBody>
          <a:bodyPr wrap="none" rtlCol="0">
            <a:spAutoFit/>
          </a:bodyPr>
          <a:lstStyle/>
          <a:p>
            <a:r>
              <a:rPr lang="en-US" dirty="0" smtClean="0"/>
              <a:t>Station 1                              Station 2                              Station 3</a:t>
            </a:r>
            <a:endParaRPr lang="en-US" dirty="0"/>
          </a:p>
        </p:txBody>
      </p:sp>
      <p:sp>
        <p:nvSpPr>
          <p:cNvPr id="4" name="TextBox 3"/>
          <p:cNvSpPr txBox="1"/>
          <p:nvPr/>
        </p:nvSpPr>
        <p:spPr>
          <a:xfrm>
            <a:off x="2440885" y="3657600"/>
            <a:ext cx="530915" cy="369332"/>
          </a:xfrm>
          <a:prstGeom prst="rect">
            <a:avLst/>
          </a:prstGeom>
          <a:noFill/>
        </p:spPr>
        <p:txBody>
          <a:bodyPr wrap="none" rtlCol="0">
            <a:spAutoFit/>
          </a:bodyPr>
          <a:lstStyle/>
          <a:p>
            <a:r>
              <a:rPr lang="en-US" dirty="0" err="1" smtClean="0"/>
              <a:t>Chl</a:t>
            </a:r>
            <a:endParaRPr lang="en-US" dirty="0"/>
          </a:p>
        </p:txBody>
      </p:sp>
      <p:sp>
        <p:nvSpPr>
          <p:cNvPr id="6" name="TextBox 5"/>
          <p:cNvSpPr txBox="1"/>
          <p:nvPr/>
        </p:nvSpPr>
        <p:spPr>
          <a:xfrm>
            <a:off x="8232085" y="2590800"/>
            <a:ext cx="530915" cy="369332"/>
          </a:xfrm>
          <a:prstGeom prst="rect">
            <a:avLst/>
          </a:prstGeom>
          <a:noFill/>
        </p:spPr>
        <p:txBody>
          <a:bodyPr wrap="none" rtlCol="0">
            <a:spAutoFit/>
          </a:bodyPr>
          <a:lstStyle/>
          <a:p>
            <a:r>
              <a:rPr lang="en-US" dirty="0" err="1" smtClean="0"/>
              <a:t>Chl</a:t>
            </a:r>
            <a:endParaRPr lang="en-US" dirty="0"/>
          </a:p>
        </p:txBody>
      </p:sp>
      <p:sp>
        <p:nvSpPr>
          <p:cNvPr id="7" name="TextBox 6"/>
          <p:cNvSpPr txBox="1"/>
          <p:nvPr/>
        </p:nvSpPr>
        <p:spPr>
          <a:xfrm>
            <a:off x="3736285" y="2590800"/>
            <a:ext cx="530915" cy="369332"/>
          </a:xfrm>
          <a:prstGeom prst="rect">
            <a:avLst/>
          </a:prstGeom>
          <a:noFill/>
        </p:spPr>
        <p:txBody>
          <a:bodyPr wrap="none" rtlCol="0">
            <a:spAutoFit/>
          </a:bodyPr>
          <a:lstStyle/>
          <a:p>
            <a:r>
              <a:rPr lang="en-US" dirty="0" err="1" smtClean="0"/>
              <a:t>Chl</a:t>
            </a:r>
            <a:endParaRPr lang="en-US" dirty="0"/>
          </a:p>
        </p:txBody>
      </p:sp>
      <p:sp>
        <p:nvSpPr>
          <p:cNvPr id="8" name="TextBox 7"/>
          <p:cNvSpPr txBox="1"/>
          <p:nvPr/>
        </p:nvSpPr>
        <p:spPr>
          <a:xfrm>
            <a:off x="488171" y="3828322"/>
            <a:ext cx="838691" cy="369332"/>
          </a:xfrm>
          <a:prstGeom prst="rect">
            <a:avLst/>
          </a:prstGeom>
          <a:noFill/>
        </p:spPr>
        <p:txBody>
          <a:bodyPr wrap="none" rtlCol="0">
            <a:spAutoFit/>
          </a:bodyPr>
          <a:lstStyle/>
          <a:p>
            <a:r>
              <a:rPr lang="en-US" dirty="0" err="1" smtClean="0"/>
              <a:t>Fv</a:t>
            </a:r>
            <a:r>
              <a:rPr lang="en-US" dirty="0" smtClean="0"/>
              <a:t>/</a:t>
            </a:r>
            <a:r>
              <a:rPr lang="en-US" dirty="0" err="1" smtClean="0"/>
              <a:t>Fm</a:t>
            </a:r>
            <a:endParaRPr lang="en-US" dirty="0"/>
          </a:p>
        </p:txBody>
      </p:sp>
      <p:sp>
        <p:nvSpPr>
          <p:cNvPr id="9" name="TextBox 8"/>
          <p:cNvSpPr txBox="1"/>
          <p:nvPr/>
        </p:nvSpPr>
        <p:spPr>
          <a:xfrm>
            <a:off x="4800600" y="2927866"/>
            <a:ext cx="838691" cy="369332"/>
          </a:xfrm>
          <a:prstGeom prst="rect">
            <a:avLst/>
          </a:prstGeom>
          <a:noFill/>
        </p:spPr>
        <p:txBody>
          <a:bodyPr wrap="none" rtlCol="0">
            <a:spAutoFit/>
          </a:bodyPr>
          <a:lstStyle/>
          <a:p>
            <a:r>
              <a:rPr lang="en-US" dirty="0" err="1" smtClean="0"/>
              <a:t>Fv</a:t>
            </a:r>
            <a:r>
              <a:rPr lang="en-US" dirty="0" smtClean="0"/>
              <a:t>/</a:t>
            </a:r>
            <a:r>
              <a:rPr lang="en-US" dirty="0" err="1" smtClean="0"/>
              <a:t>Fm</a:t>
            </a:r>
            <a:endParaRPr lang="en-US" dirty="0"/>
          </a:p>
        </p:txBody>
      </p:sp>
      <p:sp>
        <p:nvSpPr>
          <p:cNvPr id="10" name="TextBox 9"/>
          <p:cNvSpPr txBox="1"/>
          <p:nvPr/>
        </p:nvSpPr>
        <p:spPr>
          <a:xfrm>
            <a:off x="6628909" y="3115752"/>
            <a:ext cx="838691" cy="369332"/>
          </a:xfrm>
          <a:prstGeom prst="rect">
            <a:avLst/>
          </a:prstGeom>
          <a:noFill/>
        </p:spPr>
        <p:txBody>
          <a:bodyPr wrap="none" rtlCol="0">
            <a:spAutoFit/>
          </a:bodyPr>
          <a:lstStyle/>
          <a:p>
            <a:r>
              <a:rPr lang="en-US" dirty="0" err="1" smtClean="0"/>
              <a:t>Fv</a:t>
            </a:r>
            <a:r>
              <a:rPr lang="en-US" dirty="0" smtClean="0"/>
              <a:t>/</a:t>
            </a:r>
            <a:r>
              <a:rPr lang="en-US" dirty="0" err="1" smtClean="0"/>
              <a:t>Fm</a:t>
            </a:r>
            <a:endParaRPr lang="en-US" dirty="0"/>
          </a:p>
        </p:txBody>
      </p:sp>
    </p:spTree>
    <p:extLst>
      <p:ext uri="{BB962C8B-B14F-4D97-AF65-F5344CB8AC3E}">
        <p14:creationId xmlns:p14="http://schemas.microsoft.com/office/powerpoint/2010/main" val="2045031225"/>
      </p:ext>
    </p:extLst>
  </p:cSld>
  <p:clrMapOvr>
    <a:masterClrMapping/>
  </p:clrMapOvr>
  <p:timing>
    <p:tnLst>
      <p:par>
        <p:cTn id="1" dur="indefinite" restart="never" nodeType="tmRoot"/>
      </p:par>
    </p:tn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1"/>
          <p:cNvSpPr>
            <a:spLocks noGrp="1"/>
          </p:cNvSpPr>
          <p:nvPr>
            <p:ph type="title" idx="4294967295"/>
          </p:nvPr>
        </p:nvSpPr>
        <p:spPr>
          <a:xfrm>
            <a:off x="457200" y="274638"/>
            <a:ext cx="2971800" cy="3840162"/>
          </a:xfrm>
        </p:spPr>
        <p:txBody>
          <a:bodyPr/>
          <a:lstStyle/>
          <a:p>
            <a:r>
              <a:rPr lang="en-US" dirty="0" err="1" smtClean="0"/>
              <a:t>Sedwick</a:t>
            </a:r>
            <a:r>
              <a:rPr lang="en-US" dirty="0" smtClean="0"/>
              <a:t> &amp; Di </a:t>
            </a:r>
            <a:r>
              <a:rPr lang="en-US" dirty="0" err="1" smtClean="0"/>
              <a:t>Tullio</a:t>
            </a:r>
            <a:r>
              <a:rPr lang="en-US" dirty="0" smtClean="0"/>
              <a:t> (1997)</a:t>
            </a:r>
          </a:p>
        </p:txBody>
      </p:sp>
      <p:pic>
        <p:nvPicPr>
          <p:cNvPr id="604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24325" y="0"/>
            <a:ext cx="4638675" cy="67245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33662783"/>
      </p:ext>
    </p:extLst>
  </p:cSld>
  <p:clrMapOvr>
    <a:masterClrMapping/>
  </p:clrMapOvr>
  <p:timing>
    <p:tnLst>
      <p:par>
        <p:cTn id="1" dur="indefinite" restart="never" nodeType="tmRoot"/>
      </p:par>
    </p:tn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14508" t="25031" r="24167" b="12966"/>
          <a:stretch/>
        </p:blipFill>
        <p:spPr>
          <a:xfrm>
            <a:off x="152400" y="642144"/>
            <a:ext cx="9144000" cy="6215856"/>
          </a:xfrm>
          <a:prstGeom prst="rect">
            <a:avLst/>
          </a:prstGeom>
        </p:spPr>
      </p:pic>
      <p:sp>
        <p:nvSpPr>
          <p:cNvPr id="6147" name="Title 3"/>
          <p:cNvSpPr>
            <a:spLocks noGrp="1"/>
          </p:cNvSpPr>
          <p:nvPr>
            <p:ph type="title" idx="4294967295"/>
          </p:nvPr>
        </p:nvSpPr>
        <p:spPr>
          <a:xfrm>
            <a:off x="2971800" y="-217488"/>
            <a:ext cx="6994525" cy="979488"/>
          </a:xfrm>
        </p:spPr>
        <p:txBody>
          <a:bodyPr/>
          <a:lstStyle/>
          <a:p>
            <a:r>
              <a:rPr lang="en-US" smtClean="0"/>
              <a:t>PRISM Sampling</a:t>
            </a:r>
          </a:p>
        </p:txBody>
      </p:sp>
      <p:sp>
        <p:nvSpPr>
          <p:cNvPr id="5" name="Flowchart: Connector 4"/>
          <p:cNvSpPr>
            <a:spLocks noChangeAspect="1"/>
          </p:cNvSpPr>
          <p:nvPr/>
        </p:nvSpPr>
        <p:spPr>
          <a:xfrm>
            <a:off x="8428038" y="1905000"/>
            <a:ext cx="182562" cy="182563"/>
          </a:xfrm>
          <a:prstGeom prst="flowChartConnector">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 name="Flowchart: Connector 5"/>
          <p:cNvSpPr>
            <a:spLocks noChangeAspect="1"/>
          </p:cNvSpPr>
          <p:nvPr/>
        </p:nvSpPr>
        <p:spPr>
          <a:xfrm>
            <a:off x="6065838" y="3398838"/>
            <a:ext cx="182562" cy="182562"/>
          </a:xfrm>
          <a:prstGeom prst="flowChartConnector">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150" name="TextBox 6"/>
          <p:cNvSpPr txBox="1">
            <a:spLocks noChangeArrowheads="1"/>
          </p:cNvSpPr>
          <p:nvPr/>
        </p:nvSpPr>
        <p:spPr bwMode="auto">
          <a:xfrm>
            <a:off x="7667625" y="1524000"/>
            <a:ext cx="13382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solidFill>
                  <a:schemeClr val="bg1"/>
                </a:solidFill>
              </a:rPr>
              <a:t>Outside ice</a:t>
            </a:r>
          </a:p>
        </p:txBody>
      </p:sp>
      <p:sp>
        <p:nvSpPr>
          <p:cNvPr id="6151" name="TextBox 7"/>
          <p:cNvSpPr txBox="1">
            <a:spLocks noChangeArrowheads="1"/>
          </p:cNvSpPr>
          <p:nvPr/>
        </p:nvSpPr>
        <p:spPr bwMode="auto">
          <a:xfrm>
            <a:off x="4800600" y="3135313"/>
            <a:ext cx="13382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solidFill>
                  <a:schemeClr val="bg1"/>
                </a:solidFill>
              </a:rPr>
              <a:t>Outside ice</a:t>
            </a:r>
          </a:p>
        </p:txBody>
      </p:sp>
      <p:sp>
        <p:nvSpPr>
          <p:cNvPr id="9" name="Flowchart: Connector 8"/>
          <p:cNvSpPr>
            <a:spLocks noChangeAspect="1"/>
          </p:cNvSpPr>
          <p:nvPr/>
        </p:nvSpPr>
        <p:spPr>
          <a:xfrm>
            <a:off x="7361238" y="2560638"/>
            <a:ext cx="182562" cy="182562"/>
          </a:xfrm>
          <a:prstGeom prst="flowChartConnector">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153" name="TextBox 9"/>
          <p:cNvSpPr txBox="1">
            <a:spLocks noChangeArrowheads="1"/>
          </p:cNvSpPr>
          <p:nvPr/>
        </p:nvSpPr>
        <p:spPr bwMode="auto">
          <a:xfrm>
            <a:off x="6934200" y="2220913"/>
            <a:ext cx="7366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solidFill>
                  <a:schemeClr val="bg1"/>
                </a:solidFill>
              </a:rPr>
              <a:t>In ice</a:t>
            </a:r>
          </a:p>
        </p:txBody>
      </p:sp>
      <p:sp>
        <p:nvSpPr>
          <p:cNvPr id="6154" name="TextBox 10"/>
          <p:cNvSpPr txBox="1">
            <a:spLocks noChangeArrowheads="1"/>
          </p:cNvSpPr>
          <p:nvPr/>
        </p:nvSpPr>
        <p:spPr bwMode="auto">
          <a:xfrm>
            <a:off x="6283325" y="3352800"/>
            <a:ext cx="1565275"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solidFill>
                  <a:schemeClr val="bg1"/>
                </a:solidFill>
              </a:rPr>
              <a:t>Deploy MVP, </a:t>
            </a:r>
          </a:p>
          <a:p>
            <a:pPr eaLnBrk="1" hangingPunct="1"/>
            <a:r>
              <a:rPr lang="en-US">
                <a:solidFill>
                  <a:schemeClr val="bg1"/>
                </a:solidFill>
              </a:rPr>
              <a:t>TM Towfish</a:t>
            </a:r>
          </a:p>
          <a:p>
            <a:pPr eaLnBrk="1" hangingPunct="1"/>
            <a:r>
              <a:rPr lang="en-US">
                <a:solidFill>
                  <a:schemeClr val="bg1"/>
                </a:solidFill>
              </a:rPr>
              <a:t>UW XBTs</a:t>
            </a:r>
          </a:p>
        </p:txBody>
      </p:sp>
      <p:sp>
        <p:nvSpPr>
          <p:cNvPr id="12" name="Flowchart: Connector 11"/>
          <p:cNvSpPr>
            <a:spLocks noChangeAspect="1"/>
          </p:cNvSpPr>
          <p:nvPr/>
        </p:nvSpPr>
        <p:spPr>
          <a:xfrm>
            <a:off x="5486400" y="4389438"/>
            <a:ext cx="182563" cy="182562"/>
          </a:xfrm>
          <a:prstGeom prst="flowChartConnector">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156" name="TextBox 12"/>
          <p:cNvSpPr txBox="1">
            <a:spLocks noChangeArrowheads="1"/>
          </p:cNvSpPr>
          <p:nvPr/>
        </p:nvSpPr>
        <p:spPr bwMode="auto">
          <a:xfrm>
            <a:off x="5626100" y="4419600"/>
            <a:ext cx="20701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solidFill>
                  <a:schemeClr val="bg1"/>
                </a:solidFill>
              </a:rPr>
              <a:t>Stations in MCDW</a:t>
            </a:r>
          </a:p>
        </p:txBody>
      </p:sp>
      <p:sp>
        <p:nvSpPr>
          <p:cNvPr id="14" name="Flowchart: Connector 13"/>
          <p:cNvSpPr>
            <a:spLocks noChangeAspect="1"/>
          </p:cNvSpPr>
          <p:nvPr/>
        </p:nvSpPr>
        <p:spPr>
          <a:xfrm>
            <a:off x="2971800" y="5257800"/>
            <a:ext cx="182563" cy="182563"/>
          </a:xfrm>
          <a:prstGeom prst="flowChartConnector">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6" name="Flowchart: Connector 15"/>
          <p:cNvSpPr>
            <a:spLocks noChangeAspect="1"/>
          </p:cNvSpPr>
          <p:nvPr/>
        </p:nvSpPr>
        <p:spPr>
          <a:xfrm>
            <a:off x="3551238" y="5303838"/>
            <a:ext cx="182562" cy="182562"/>
          </a:xfrm>
          <a:prstGeom prst="flowChartConnector">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7" name="Flowchart: Connector 16"/>
          <p:cNvSpPr>
            <a:spLocks noChangeAspect="1"/>
          </p:cNvSpPr>
          <p:nvPr/>
        </p:nvSpPr>
        <p:spPr>
          <a:xfrm>
            <a:off x="3856038" y="5334000"/>
            <a:ext cx="182562" cy="182563"/>
          </a:xfrm>
          <a:prstGeom prst="flowChartConnector">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8" name="Flowchart: Connector 17"/>
          <p:cNvSpPr>
            <a:spLocks noChangeAspect="1"/>
          </p:cNvSpPr>
          <p:nvPr/>
        </p:nvSpPr>
        <p:spPr>
          <a:xfrm>
            <a:off x="4160838" y="5380038"/>
            <a:ext cx="182562" cy="182562"/>
          </a:xfrm>
          <a:prstGeom prst="flowChartConnector">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9" name="Flowchart: Connector 18"/>
          <p:cNvSpPr>
            <a:spLocks noChangeAspect="1"/>
          </p:cNvSpPr>
          <p:nvPr/>
        </p:nvSpPr>
        <p:spPr>
          <a:xfrm>
            <a:off x="4694238" y="5486400"/>
            <a:ext cx="182562" cy="182563"/>
          </a:xfrm>
          <a:prstGeom prst="flowChartConnector">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162" name="TextBox 19"/>
          <p:cNvSpPr txBox="1">
            <a:spLocks noChangeArrowheads="1"/>
          </p:cNvSpPr>
          <p:nvPr/>
        </p:nvSpPr>
        <p:spPr bwMode="auto">
          <a:xfrm>
            <a:off x="4038600" y="5802313"/>
            <a:ext cx="18256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solidFill>
                  <a:schemeClr val="bg1"/>
                </a:solidFill>
              </a:rPr>
              <a:t>Stations in ISW </a:t>
            </a:r>
          </a:p>
        </p:txBody>
      </p:sp>
      <p:sp>
        <p:nvSpPr>
          <p:cNvPr id="21" name="Flowchart: Connector 20"/>
          <p:cNvSpPr>
            <a:spLocks noChangeAspect="1"/>
          </p:cNvSpPr>
          <p:nvPr/>
        </p:nvSpPr>
        <p:spPr>
          <a:xfrm>
            <a:off x="5257800" y="4770438"/>
            <a:ext cx="182563" cy="182562"/>
          </a:xfrm>
          <a:prstGeom prst="flowChartConnector">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164" name="Text Box 2"/>
          <p:cNvSpPr txBox="1">
            <a:spLocks noChangeArrowheads="1"/>
          </p:cNvSpPr>
          <p:nvPr/>
        </p:nvSpPr>
        <p:spPr bwMode="auto">
          <a:xfrm>
            <a:off x="0" y="38100"/>
            <a:ext cx="3494088" cy="13239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000"/>
              <a:t>H</a:t>
            </a:r>
            <a:r>
              <a:rPr lang="en-US" sz="2000" baseline="-25000"/>
              <a:t>1</a:t>
            </a:r>
            <a:r>
              <a:rPr lang="en-US" sz="2000"/>
              <a:t>: CDW</a:t>
            </a:r>
          </a:p>
          <a:p>
            <a:pPr eaLnBrk="1" hangingPunct="1"/>
            <a:r>
              <a:rPr lang="en-US" sz="2000"/>
              <a:t>H</a:t>
            </a:r>
            <a:r>
              <a:rPr lang="en-US" sz="2000" baseline="-25000"/>
              <a:t>2</a:t>
            </a:r>
            <a:r>
              <a:rPr lang="en-US" sz="2000"/>
              <a:t>: Sediment: banks/coastal</a:t>
            </a:r>
          </a:p>
          <a:p>
            <a:pPr eaLnBrk="1" hangingPunct="1"/>
            <a:r>
              <a:rPr lang="en-US" sz="2000"/>
              <a:t>H</a:t>
            </a:r>
            <a:r>
              <a:rPr lang="en-US" sz="2000" baseline="-25000"/>
              <a:t>3</a:t>
            </a:r>
            <a:r>
              <a:rPr lang="en-US" sz="2000"/>
              <a:t>: Sea ice</a:t>
            </a:r>
          </a:p>
          <a:p>
            <a:pPr eaLnBrk="1" hangingPunct="1"/>
            <a:r>
              <a:rPr lang="en-US" sz="2000"/>
              <a:t>H</a:t>
            </a:r>
            <a:r>
              <a:rPr lang="en-US" sz="2000" baseline="-25000"/>
              <a:t>4</a:t>
            </a:r>
            <a:r>
              <a:rPr lang="en-US" sz="2000"/>
              <a:t>: Glacial melt</a:t>
            </a:r>
          </a:p>
        </p:txBody>
      </p:sp>
      <p:sp>
        <p:nvSpPr>
          <p:cNvPr id="6165" name="TextBox 22"/>
          <p:cNvSpPr txBox="1">
            <a:spLocks noChangeArrowheads="1"/>
          </p:cNvSpPr>
          <p:nvPr/>
        </p:nvSpPr>
        <p:spPr bwMode="auto">
          <a:xfrm>
            <a:off x="7716838" y="2678113"/>
            <a:ext cx="4365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solidFill>
                  <a:schemeClr val="bg1"/>
                </a:solidFill>
              </a:rPr>
              <a:t>H</a:t>
            </a:r>
            <a:r>
              <a:rPr lang="en-US" baseline="-25000">
                <a:solidFill>
                  <a:schemeClr val="bg1"/>
                </a:solidFill>
              </a:rPr>
              <a:t>3</a:t>
            </a:r>
            <a:endParaRPr lang="en-US">
              <a:solidFill>
                <a:schemeClr val="bg1"/>
              </a:solidFill>
            </a:endParaRPr>
          </a:p>
        </p:txBody>
      </p:sp>
      <p:sp>
        <p:nvSpPr>
          <p:cNvPr id="6166" name="TextBox 23"/>
          <p:cNvSpPr txBox="1">
            <a:spLocks noChangeArrowheads="1"/>
          </p:cNvSpPr>
          <p:nvPr/>
        </p:nvSpPr>
        <p:spPr bwMode="auto">
          <a:xfrm>
            <a:off x="5410200" y="4964113"/>
            <a:ext cx="4365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solidFill>
                  <a:schemeClr val="bg1"/>
                </a:solidFill>
              </a:rPr>
              <a:t>H</a:t>
            </a:r>
            <a:r>
              <a:rPr lang="en-US" baseline="-25000">
                <a:solidFill>
                  <a:schemeClr val="bg1"/>
                </a:solidFill>
              </a:rPr>
              <a:t>1</a:t>
            </a:r>
            <a:endParaRPr lang="en-US">
              <a:solidFill>
                <a:schemeClr val="bg1"/>
              </a:solidFill>
            </a:endParaRPr>
          </a:p>
        </p:txBody>
      </p:sp>
      <p:sp>
        <p:nvSpPr>
          <p:cNvPr id="6167" name="TextBox 24"/>
          <p:cNvSpPr txBox="1">
            <a:spLocks noChangeArrowheads="1"/>
          </p:cNvSpPr>
          <p:nvPr/>
        </p:nvSpPr>
        <p:spPr bwMode="auto">
          <a:xfrm>
            <a:off x="7391400" y="2830513"/>
            <a:ext cx="4365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solidFill>
                  <a:schemeClr val="bg1"/>
                </a:solidFill>
              </a:rPr>
              <a:t>H</a:t>
            </a:r>
            <a:r>
              <a:rPr lang="en-US" baseline="-25000">
                <a:solidFill>
                  <a:schemeClr val="bg1"/>
                </a:solidFill>
              </a:rPr>
              <a:t>1</a:t>
            </a:r>
            <a:endParaRPr lang="en-US">
              <a:solidFill>
                <a:schemeClr val="bg1"/>
              </a:solidFill>
            </a:endParaRPr>
          </a:p>
        </p:txBody>
      </p:sp>
      <p:sp>
        <p:nvSpPr>
          <p:cNvPr id="6168" name="TextBox 25"/>
          <p:cNvSpPr txBox="1">
            <a:spLocks noChangeArrowheads="1"/>
          </p:cNvSpPr>
          <p:nvPr/>
        </p:nvSpPr>
        <p:spPr bwMode="auto">
          <a:xfrm>
            <a:off x="3276600" y="4953000"/>
            <a:ext cx="4365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solidFill>
                  <a:schemeClr val="bg1"/>
                </a:solidFill>
              </a:rPr>
              <a:t>H</a:t>
            </a:r>
            <a:r>
              <a:rPr lang="en-US" baseline="-25000">
                <a:solidFill>
                  <a:schemeClr val="bg1"/>
                </a:solidFill>
              </a:rPr>
              <a:t>4</a:t>
            </a:r>
            <a:endParaRPr lang="en-US">
              <a:solidFill>
                <a:schemeClr val="bg1"/>
              </a:solidFill>
            </a:endParaRPr>
          </a:p>
        </p:txBody>
      </p:sp>
      <p:sp>
        <p:nvSpPr>
          <p:cNvPr id="6169" name="TextBox 26"/>
          <p:cNvSpPr txBox="1">
            <a:spLocks noChangeArrowheads="1"/>
          </p:cNvSpPr>
          <p:nvPr/>
        </p:nvSpPr>
        <p:spPr bwMode="auto">
          <a:xfrm>
            <a:off x="3581400" y="4267200"/>
            <a:ext cx="4365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solidFill>
                  <a:schemeClr val="bg1"/>
                </a:solidFill>
              </a:rPr>
              <a:t>H</a:t>
            </a:r>
            <a:r>
              <a:rPr lang="en-US" baseline="-25000">
                <a:solidFill>
                  <a:schemeClr val="bg1"/>
                </a:solidFill>
              </a:rPr>
              <a:t>2</a:t>
            </a:r>
            <a:endParaRPr lang="en-US">
              <a:solidFill>
                <a:schemeClr val="bg1"/>
              </a:solidFill>
            </a:endParaRPr>
          </a:p>
        </p:txBody>
      </p:sp>
      <p:sp>
        <p:nvSpPr>
          <p:cNvPr id="6170" name="TextBox 27"/>
          <p:cNvSpPr txBox="1">
            <a:spLocks noChangeArrowheads="1"/>
          </p:cNvSpPr>
          <p:nvPr/>
        </p:nvSpPr>
        <p:spPr bwMode="auto">
          <a:xfrm>
            <a:off x="609600" y="4267200"/>
            <a:ext cx="4365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solidFill>
                  <a:schemeClr val="bg1"/>
                </a:solidFill>
              </a:rPr>
              <a:t>H</a:t>
            </a:r>
            <a:r>
              <a:rPr lang="en-US" baseline="-25000">
                <a:solidFill>
                  <a:schemeClr val="bg1"/>
                </a:solidFill>
              </a:rPr>
              <a:t>2</a:t>
            </a:r>
            <a:endParaRPr lang="en-US">
              <a:solidFill>
                <a:schemeClr val="bg1"/>
              </a:solidFill>
            </a:endParaRPr>
          </a:p>
        </p:txBody>
      </p:sp>
      <p:sp>
        <p:nvSpPr>
          <p:cNvPr id="6171" name="TextBox 28"/>
          <p:cNvSpPr txBox="1">
            <a:spLocks noChangeArrowheads="1"/>
          </p:cNvSpPr>
          <p:nvPr/>
        </p:nvSpPr>
        <p:spPr bwMode="auto">
          <a:xfrm>
            <a:off x="782638" y="4572000"/>
            <a:ext cx="4365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solidFill>
                  <a:schemeClr val="bg1"/>
                </a:solidFill>
              </a:rPr>
              <a:t>H</a:t>
            </a:r>
            <a:r>
              <a:rPr lang="en-US" baseline="-25000">
                <a:solidFill>
                  <a:schemeClr val="bg1"/>
                </a:solidFill>
              </a:rPr>
              <a:t>3</a:t>
            </a:r>
            <a:endParaRPr lang="en-US">
              <a:solidFill>
                <a:schemeClr val="bg1"/>
              </a:solidFill>
            </a:endParaRPr>
          </a:p>
        </p:txBody>
      </p:sp>
      <p:cxnSp>
        <p:nvCxnSpPr>
          <p:cNvPr id="35" name="Straight Connector 34"/>
          <p:cNvCxnSpPr/>
          <p:nvPr/>
        </p:nvCxnSpPr>
        <p:spPr>
          <a:xfrm>
            <a:off x="3063875" y="5516563"/>
            <a:ext cx="1812925" cy="209550"/>
          </a:xfrm>
          <a:prstGeom prst="line">
            <a:avLst/>
          </a:prstGeom>
          <a:ln w="50800">
            <a:solidFill>
              <a:srgbClr val="66FF33"/>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a:stCxn id="6" idx="3"/>
          </p:cNvCxnSpPr>
          <p:nvPr/>
        </p:nvCxnSpPr>
        <p:spPr>
          <a:xfrm flipH="1">
            <a:off x="4876800" y="3554413"/>
            <a:ext cx="1216025" cy="2171700"/>
          </a:xfrm>
          <a:prstGeom prst="line">
            <a:avLst/>
          </a:prstGeom>
          <a:ln w="50800">
            <a:solidFill>
              <a:srgbClr val="66FF33"/>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a:stCxn id="6" idx="3"/>
            <a:endCxn id="5" idx="2"/>
          </p:cNvCxnSpPr>
          <p:nvPr/>
        </p:nvCxnSpPr>
        <p:spPr>
          <a:xfrm flipV="1">
            <a:off x="6092825" y="1997075"/>
            <a:ext cx="2335213" cy="1557338"/>
          </a:xfrm>
          <a:prstGeom prst="line">
            <a:avLst/>
          </a:prstGeom>
          <a:ln w="50800">
            <a:solidFill>
              <a:srgbClr val="66FF33"/>
            </a:solidFill>
          </a:ln>
        </p:spPr>
        <p:style>
          <a:lnRef idx="1">
            <a:schemeClr val="accent1"/>
          </a:lnRef>
          <a:fillRef idx="0">
            <a:schemeClr val="accent1"/>
          </a:fillRef>
          <a:effectRef idx="0">
            <a:schemeClr val="accent1"/>
          </a:effectRef>
          <a:fontRef idx="minor">
            <a:schemeClr val="tx1"/>
          </a:fontRef>
        </p:style>
      </p:cxnSp>
      <p:sp>
        <p:nvSpPr>
          <p:cNvPr id="6175" name="Text Box 2"/>
          <p:cNvSpPr txBox="1">
            <a:spLocks noChangeArrowheads="1"/>
          </p:cNvSpPr>
          <p:nvPr/>
        </p:nvSpPr>
        <p:spPr bwMode="auto">
          <a:xfrm>
            <a:off x="0" y="1371600"/>
            <a:ext cx="1981200" cy="1016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000" dirty="0"/>
              <a:t>H</a:t>
            </a:r>
            <a:r>
              <a:rPr lang="en-US" sz="2000" baseline="-25000" dirty="0"/>
              <a:t>5</a:t>
            </a:r>
            <a:r>
              <a:rPr lang="en-US" sz="2000" dirty="0"/>
              <a:t>: ISW</a:t>
            </a:r>
          </a:p>
          <a:p>
            <a:pPr eaLnBrk="1" hangingPunct="1"/>
            <a:r>
              <a:rPr lang="en-US" sz="2000" dirty="0"/>
              <a:t>H</a:t>
            </a:r>
            <a:r>
              <a:rPr lang="en-US" sz="2000" baseline="-25000" dirty="0"/>
              <a:t>6</a:t>
            </a:r>
            <a:r>
              <a:rPr lang="en-US" sz="2000" dirty="0"/>
              <a:t>: Dry Valleys</a:t>
            </a:r>
          </a:p>
          <a:p>
            <a:pPr eaLnBrk="1" hangingPunct="1"/>
            <a:r>
              <a:rPr lang="en-US" sz="2000" dirty="0"/>
              <a:t>H</a:t>
            </a:r>
            <a:r>
              <a:rPr lang="en-US" sz="2000" baseline="-25000" dirty="0"/>
              <a:t>7</a:t>
            </a:r>
            <a:r>
              <a:rPr lang="en-US" sz="2000" dirty="0"/>
              <a:t>: Vents</a:t>
            </a:r>
          </a:p>
        </p:txBody>
      </p:sp>
      <p:sp>
        <p:nvSpPr>
          <p:cNvPr id="6176" name="TextBox 24"/>
          <p:cNvSpPr txBox="1">
            <a:spLocks noChangeArrowheads="1"/>
          </p:cNvSpPr>
          <p:nvPr/>
        </p:nvSpPr>
        <p:spPr bwMode="auto">
          <a:xfrm>
            <a:off x="8402638" y="2057400"/>
            <a:ext cx="4365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solidFill>
                  <a:schemeClr val="bg1"/>
                </a:solidFill>
              </a:rPr>
              <a:t>H</a:t>
            </a:r>
            <a:r>
              <a:rPr lang="en-US" baseline="-25000">
                <a:solidFill>
                  <a:schemeClr val="bg1"/>
                </a:solidFill>
              </a:rPr>
              <a:t>1</a:t>
            </a:r>
            <a:endParaRPr lang="en-US">
              <a:solidFill>
                <a:schemeClr val="bg1"/>
              </a:solidFill>
            </a:endParaRPr>
          </a:p>
        </p:txBody>
      </p:sp>
      <p:sp>
        <p:nvSpPr>
          <p:cNvPr id="6177" name="TextBox 24"/>
          <p:cNvSpPr txBox="1">
            <a:spLocks noChangeArrowheads="1"/>
          </p:cNvSpPr>
          <p:nvPr/>
        </p:nvSpPr>
        <p:spPr bwMode="auto">
          <a:xfrm>
            <a:off x="6040438" y="2971800"/>
            <a:ext cx="4365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solidFill>
                  <a:schemeClr val="bg1"/>
                </a:solidFill>
              </a:rPr>
              <a:t>H</a:t>
            </a:r>
            <a:r>
              <a:rPr lang="en-US" baseline="-25000">
                <a:solidFill>
                  <a:schemeClr val="bg1"/>
                </a:solidFill>
              </a:rPr>
              <a:t>1</a:t>
            </a:r>
            <a:endParaRPr lang="en-US">
              <a:solidFill>
                <a:schemeClr val="bg1"/>
              </a:solidFill>
            </a:endParaRPr>
          </a:p>
        </p:txBody>
      </p:sp>
      <p:sp>
        <p:nvSpPr>
          <p:cNvPr id="6178" name="TextBox 25"/>
          <p:cNvSpPr txBox="1">
            <a:spLocks noChangeArrowheads="1"/>
          </p:cNvSpPr>
          <p:nvPr/>
        </p:nvSpPr>
        <p:spPr bwMode="auto">
          <a:xfrm>
            <a:off x="4953000" y="5486400"/>
            <a:ext cx="4365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solidFill>
                  <a:schemeClr val="bg1"/>
                </a:solidFill>
              </a:rPr>
              <a:t>H</a:t>
            </a:r>
            <a:r>
              <a:rPr lang="en-US" baseline="-25000">
                <a:solidFill>
                  <a:schemeClr val="bg1"/>
                </a:solidFill>
              </a:rPr>
              <a:t>5</a:t>
            </a:r>
            <a:endParaRPr lang="en-US">
              <a:solidFill>
                <a:schemeClr val="bg1"/>
              </a:solidFill>
            </a:endParaRPr>
          </a:p>
        </p:txBody>
      </p:sp>
      <p:sp>
        <p:nvSpPr>
          <p:cNvPr id="3" name="TextBox 2"/>
          <p:cNvSpPr txBox="1"/>
          <p:nvPr/>
        </p:nvSpPr>
        <p:spPr>
          <a:xfrm>
            <a:off x="3962400" y="1548825"/>
            <a:ext cx="2645276" cy="584775"/>
          </a:xfrm>
          <a:prstGeom prst="rect">
            <a:avLst/>
          </a:prstGeom>
          <a:noFill/>
        </p:spPr>
        <p:txBody>
          <a:bodyPr wrap="none" rtlCol="0">
            <a:spAutoFit/>
          </a:bodyPr>
          <a:lstStyle/>
          <a:p>
            <a:r>
              <a:rPr lang="en-US" sz="3200" dirty="0" smtClean="0">
                <a:solidFill>
                  <a:schemeClr val="bg1"/>
                </a:solidFill>
              </a:rPr>
              <a:t>MODIS Jan 8</a:t>
            </a:r>
            <a:endParaRPr lang="en-US" sz="3200" dirty="0">
              <a:solidFill>
                <a:schemeClr val="bg1"/>
              </a:solidFill>
            </a:endParaRPr>
          </a:p>
        </p:txBody>
      </p:sp>
    </p:spTree>
  </p:cSld>
  <p:clrMapOvr>
    <a:masterClrMapping/>
  </p:clrMapOvr>
  <p:timing>
    <p:tnLst>
      <p:par>
        <p:cTn id="1" dur="indefinite" restart="never" nodeType="tmRoot"/>
      </p:par>
    </p:tn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1"/>
          <p:cNvSpPr>
            <a:spLocks noGrp="1"/>
          </p:cNvSpPr>
          <p:nvPr>
            <p:ph type="title" idx="4294967295"/>
          </p:nvPr>
        </p:nvSpPr>
        <p:spPr>
          <a:xfrm>
            <a:off x="457200" y="-76200"/>
            <a:ext cx="8229600" cy="1143000"/>
          </a:xfrm>
        </p:spPr>
        <p:txBody>
          <a:bodyPr/>
          <a:lstStyle/>
          <a:p>
            <a:r>
              <a:rPr lang="en-US" dirty="0" smtClean="0"/>
              <a:t>The MVP MCDW-o-meter</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00" y="952500"/>
            <a:ext cx="7772400" cy="5829300"/>
          </a:xfrm>
          <a:prstGeom prst="rect">
            <a:avLst/>
          </a:prstGeom>
        </p:spPr>
      </p:pic>
      <p:sp>
        <p:nvSpPr>
          <p:cNvPr id="5" name="TextBox 1"/>
          <p:cNvSpPr txBox="1">
            <a:spLocks noChangeArrowheads="1"/>
          </p:cNvSpPr>
          <p:nvPr/>
        </p:nvSpPr>
        <p:spPr bwMode="auto">
          <a:xfrm>
            <a:off x="5911951" y="1893888"/>
            <a:ext cx="736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dirty="0"/>
              <a:t>CDW</a:t>
            </a:r>
          </a:p>
        </p:txBody>
      </p:sp>
      <p:sp>
        <p:nvSpPr>
          <p:cNvPr id="6" name="TextBox 4"/>
          <p:cNvSpPr txBox="1">
            <a:spLocks noChangeArrowheads="1"/>
          </p:cNvSpPr>
          <p:nvPr/>
        </p:nvSpPr>
        <p:spPr bwMode="auto">
          <a:xfrm>
            <a:off x="6196013" y="3200400"/>
            <a:ext cx="9286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dirty="0"/>
              <a:t>MCDW</a:t>
            </a:r>
          </a:p>
        </p:txBody>
      </p:sp>
      <p:sp>
        <p:nvSpPr>
          <p:cNvPr id="7" name="TextBox 5"/>
          <p:cNvSpPr txBox="1">
            <a:spLocks noChangeArrowheads="1"/>
          </p:cNvSpPr>
          <p:nvPr/>
        </p:nvSpPr>
        <p:spPr bwMode="auto">
          <a:xfrm>
            <a:off x="5287963" y="5116513"/>
            <a:ext cx="16462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dirty="0"/>
              <a:t>LSSW, HSSW</a:t>
            </a:r>
          </a:p>
        </p:txBody>
      </p:sp>
      <p:sp>
        <p:nvSpPr>
          <p:cNvPr id="8" name="TextBox 6"/>
          <p:cNvSpPr txBox="1">
            <a:spLocks noChangeArrowheads="1"/>
          </p:cNvSpPr>
          <p:nvPr/>
        </p:nvSpPr>
        <p:spPr bwMode="auto">
          <a:xfrm>
            <a:off x="3021013" y="4267200"/>
            <a:ext cx="86518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dirty="0"/>
              <a:t>AASW</a:t>
            </a:r>
          </a:p>
        </p:txBody>
      </p:sp>
      <p:sp>
        <p:nvSpPr>
          <p:cNvPr id="9" name="TextBox 7"/>
          <p:cNvSpPr txBox="1">
            <a:spLocks noChangeArrowheads="1"/>
          </p:cNvSpPr>
          <p:nvPr/>
        </p:nvSpPr>
        <p:spPr bwMode="auto">
          <a:xfrm>
            <a:off x="6008687" y="5715000"/>
            <a:ext cx="6207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dirty="0"/>
              <a:t>ISW</a:t>
            </a:r>
          </a:p>
        </p:txBody>
      </p:sp>
    </p:spTree>
    <p:extLst>
      <p:ext uri="{BB962C8B-B14F-4D97-AF65-F5344CB8AC3E}">
        <p14:creationId xmlns:p14="http://schemas.microsoft.com/office/powerpoint/2010/main" val="378089303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15672" r="21626"/>
          <a:stretch/>
        </p:blipFill>
        <p:spPr>
          <a:xfrm rot="5400000">
            <a:off x="2356834" y="-528034"/>
            <a:ext cx="4430332" cy="9144000"/>
          </a:xfrm>
          <a:prstGeom prst="rect">
            <a:avLst/>
          </a:prstGeom>
        </p:spPr>
      </p:pic>
      <p:sp>
        <p:nvSpPr>
          <p:cNvPr id="3" name="Title 2"/>
          <p:cNvSpPr>
            <a:spLocks noGrp="1"/>
          </p:cNvSpPr>
          <p:nvPr>
            <p:ph type="title" idx="4294967295"/>
          </p:nvPr>
        </p:nvSpPr>
        <p:spPr/>
        <p:txBody>
          <a:bodyPr/>
          <a:lstStyle/>
          <a:p>
            <a:r>
              <a:rPr lang="en-US" dirty="0" smtClean="0"/>
              <a:t>Ross Ice Shelf</a:t>
            </a:r>
            <a:endParaRPr lang="en-US" dirty="0"/>
          </a:p>
        </p:txBody>
      </p:sp>
    </p:spTree>
    <p:extLst>
      <p:ext uri="{BB962C8B-B14F-4D97-AF65-F5344CB8AC3E}">
        <p14:creationId xmlns:p14="http://schemas.microsoft.com/office/powerpoint/2010/main" val="2860306812"/>
      </p:ext>
    </p:extLst>
  </p:cSld>
  <p:clrMapOvr>
    <a:masterClrMapping/>
  </p:clrMapOvr>
  <p:timing>
    <p:tnLst>
      <p:par>
        <p:cTn id="1" dur="indefinite" restart="never" nodeType="tmRoot"/>
      </p:par>
    </p:tn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1"/>
          <p:cNvSpPr>
            <a:spLocks noGrp="1"/>
          </p:cNvSpPr>
          <p:nvPr>
            <p:ph type="title" idx="4294967295"/>
          </p:nvPr>
        </p:nvSpPr>
        <p:spPr/>
        <p:txBody>
          <a:bodyPr/>
          <a:lstStyle/>
          <a:p>
            <a:r>
              <a:rPr lang="en-US" smtClean="0"/>
              <a:t>Mission planning 1/6/12</a:t>
            </a:r>
          </a:p>
        </p:txBody>
      </p:sp>
    </p:spTree>
    <p:extLst>
      <p:ext uri="{BB962C8B-B14F-4D97-AF65-F5344CB8AC3E}">
        <p14:creationId xmlns:p14="http://schemas.microsoft.com/office/powerpoint/2010/main" val="2929906632"/>
      </p:ext>
    </p:extLst>
  </p:cSld>
  <p:clrMapOvr>
    <a:masterClrMapping/>
  </p:clrMapOvr>
  <p:timing>
    <p:tnLst>
      <p:par>
        <p:cTn id="1" dur="indefinite" restart="never" nodeType="tmRoot"/>
      </p:par>
    </p:tn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2"/>
          <p:cNvSpPr>
            <a:spLocks noGrp="1"/>
          </p:cNvSpPr>
          <p:nvPr>
            <p:ph type="title" idx="4294967295"/>
          </p:nvPr>
        </p:nvSpPr>
        <p:spPr>
          <a:xfrm>
            <a:off x="457200" y="-76200"/>
            <a:ext cx="8229600" cy="1143000"/>
          </a:xfrm>
        </p:spPr>
        <p:txBody>
          <a:bodyPr/>
          <a:lstStyle/>
          <a:p>
            <a:r>
              <a:rPr lang="en-US" smtClean="0"/>
              <a:t>SSMI Ice Coverage 1/6/12</a:t>
            </a:r>
          </a:p>
        </p:txBody>
      </p:sp>
      <p:pic>
        <p:nvPicPr>
          <p:cNvPr id="3075"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09600" y="822325"/>
            <a:ext cx="7810500" cy="603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Oval 2"/>
          <p:cNvSpPr/>
          <p:nvPr/>
        </p:nvSpPr>
        <p:spPr>
          <a:xfrm>
            <a:off x="838200" y="4648200"/>
            <a:ext cx="228600" cy="228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077" name="TextBox 3"/>
          <p:cNvSpPr txBox="1">
            <a:spLocks noChangeArrowheads="1"/>
          </p:cNvSpPr>
          <p:nvPr/>
        </p:nvSpPr>
        <p:spPr bwMode="auto">
          <a:xfrm>
            <a:off x="712788" y="4887913"/>
            <a:ext cx="6588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solidFill>
                  <a:schemeClr val="bg1"/>
                </a:solidFill>
              </a:rPr>
              <a:t>NBP</a:t>
            </a:r>
          </a:p>
        </p:txBody>
      </p:sp>
    </p:spTree>
  </p:cSld>
  <p:clrMapOvr>
    <a:masterClrMapping/>
  </p:clrMapOvr>
  <p:timing>
    <p:tnLst>
      <p:par>
        <p:cTn id="1" dur="indefinite" restart="never" nodeType="tmRoot"/>
      </p:par>
    </p:tn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9638" y="1123950"/>
            <a:ext cx="7324725" cy="5734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099" name="Title 1"/>
          <p:cNvSpPr>
            <a:spLocks noGrp="1"/>
          </p:cNvSpPr>
          <p:nvPr>
            <p:ph type="title" idx="4294967295"/>
          </p:nvPr>
        </p:nvSpPr>
        <p:spPr>
          <a:xfrm>
            <a:off x="381000" y="0"/>
            <a:ext cx="8229600" cy="1143000"/>
          </a:xfrm>
        </p:spPr>
        <p:txBody>
          <a:bodyPr/>
          <a:lstStyle/>
          <a:p>
            <a:r>
              <a:rPr lang="en-US" sz="3600" smtClean="0"/>
              <a:t>Orsi water mass volumes</a:t>
            </a:r>
            <a:br>
              <a:rPr lang="en-US" sz="3600" smtClean="0"/>
            </a:br>
            <a:r>
              <a:rPr lang="en-US" sz="3600" smtClean="0"/>
              <a:t>Ross Sea &lt; 2000m</a:t>
            </a:r>
          </a:p>
        </p:txBody>
      </p:sp>
      <p:sp>
        <p:nvSpPr>
          <p:cNvPr id="4100" name="TextBox 1"/>
          <p:cNvSpPr txBox="1">
            <a:spLocks noChangeArrowheads="1"/>
          </p:cNvSpPr>
          <p:nvPr/>
        </p:nvSpPr>
        <p:spPr bwMode="auto">
          <a:xfrm>
            <a:off x="6553200" y="990600"/>
            <a:ext cx="736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CDW</a:t>
            </a:r>
          </a:p>
        </p:txBody>
      </p:sp>
      <p:sp>
        <p:nvSpPr>
          <p:cNvPr id="4101" name="TextBox 4"/>
          <p:cNvSpPr txBox="1">
            <a:spLocks noChangeArrowheads="1"/>
          </p:cNvSpPr>
          <p:nvPr/>
        </p:nvSpPr>
        <p:spPr bwMode="auto">
          <a:xfrm>
            <a:off x="6386513" y="2678113"/>
            <a:ext cx="9286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MCDW</a:t>
            </a:r>
          </a:p>
        </p:txBody>
      </p:sp>
      <p:sp>
        <p:nvSpPr>
          <p:cNvPr id="4102" name="TextBox 5"/>
          <p:cNvSpPr txBox="1">
            <a:spLocks noChangeArrowheads="1"/>
          </p:cNvSpPr>
          <p:nvPr/>
        </p:nvSpPr>
        <p:spPr bwMode="auto">
          <a:xfrm>
            <a:off x="4876800" y="5802313"/>
            <a:ext cx="8382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LSSW</a:t>
            </a:r>
          </a:p>
        </p:txBody>
      </p:sp>
      <p:sp>
        <p:nvSpPr>
          <p:cNvPr id="4103" name="TextBox 6"/>
          <p:cNvSpPr txBox="1">
            <a:spLocks noChangeArrowheads="1"/>
          </p:cNvSpPr>
          <p:nvPr/>
        </p:nvSpPr>
        <p:spPr bwMode="auto">
          <a:xfrm>
            <a:off x="2563813" y="4583113"/>
            <a:ext cx="8651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AASW</a:t>
            </a:r>
          </a:p>
        </p:txBody>
      </p:sp>
      <p:sp>
        <p:nvSpPr>
          <p:cNvPr id="4104" name="TextBox 7"/>
          <p:cNvSpPr txBox="1">
            <a:spLocks noChangeArrowheads="1"/>
          </p:cNvSpPr>
          <p:nvPr/>
        </p:nvSpPr>
        <p:spPr bwMode="auto">
          <a:xfrm>
            <a:off x="6237288" y="5715000"/>
            <a:ext cx="6207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ISW</a:t>
            </a:r>
          </a:p>
        </p:txBody>
      </p:sp>
      <p:cxnSp>
        <p:nvCxnSpPr>
          <p:cNvPr id="3" name="Straight Arrow Connector 2"/>
          <p:cNvCxnSpPr/>
          <p:nvPr/>
        </p:nvCxnSpPr>
        <p:spPr>
          <a:xfrm flipH="1">
            <a:off x="6172200" y="4495800"/>
            <a:ext cx="182563" cy="620713"/>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106" name="TextBox 5"/>
          <p:cNvSpPr txBox="1">
            <a:spLocks noChangeArrowheads="1"/>
          </p:cNvSpPr>
          <p:nvPr/>
        </p:nvSpPr>
        <p:spPr bwMode="auto">
          <a:xfrm>
            <a:off x="5867400" y="4191000"/>
            <a:ext cx="8778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HSSW</a:t>
            </a:r>
          </a:p>
        </p:txBody>
      </p:sp>
      <p:cxnSp>
        <p:nvCxnSpPr>
          <p:cNvPr id="14" name="Straight Arrow Connector 13"/>
          <p:cNvCxnSpPr/>
          <p:nvPr/>
        </p:nvCxnSpPr>
        <p:spPr>
          <a:xfrm flipV="1">
            <a:off x="5257800" y="4953000"/>
            <a:ext cx="190500" cy="849313"/>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914400"/>
            <a:ext cx="6421438"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3" name="Title 2"/>
          <p:cNvSpPr>
            <a:spLocks noGrp="1"/>
          </p:cNvSpPr>
          <p:nvPr>
            <p:ph type="title" idx="4294967295"/>
          </p:nvPr>
        </p:nvSpPr>
        <p:spPr>
          <a:xfrm>
            <a:off x="0" y="-76200"/>
            <a:ext cx="9144000" cy="1020763"/>
          </a:xfrm>
        </p:spPr>
        <p:txBody>
          <a:bodyPr/>
          <a:lstStyle/>
          <a:p>
            <a:r>
              <a:rPr lang="en-US" sz="4000" smtClean="0"/>
              <a:t>Sedwick Fe data on Orsi Climatology</a:t>
            </a:r>
          </a:p>
        </p:txBody>
      </p:sp>
      <p:grpSp>
        <p:nvGrpSpPr>
          <p:cNvPr id="5124" name="Group 1"/>
          <p:cNvGrpSpPr>
            <a:grpSpLocks/>
          </p:cNvGrpSpPr>
          <p:nvPr/>
        </p:nvGrpSpPr>
        <p:grpSpPr bwMode="auto">
          <a:xfrm>
            <a:off x="2728913" y="1524000"/>
            <a:ext cx="4205287" cy="4560888"/>
            <a:chOff x="2728913" y="1524000"/>
            <a:chExt cx="4205287" cy="4560888"/>
          </a:xfrm>
        </p:grpSpPr>
        <p:sp>
          <p:nvSpPr>
            <p:cNvPr id="5126" name="TextBox 1"/>
            <p:cNvSpPr txBox="1">
              <a:spLocks noChangeArrowheads="1"/>
            </p:cNvSpPr>
            <p:nvPr/>
          </p:nvSpPr>
          <p:spPr bwMode="auto">
            <a:xfrm>
              <a:off x="5791200" y="1524000"/>
              <a:ext cx="736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dirty="0"/>
                <a:t>CDW</a:t>
              </a:r>
            </a:p>
          </p:txBody>
        </p:sp>
        <p:sp>
          <p:nvSpPr>
            <p:cNvPr id="5127" name="TextBox 4"/>
            <p:cNvSpPr txBox="1">
              <a:spLocks noChangeArrowheads="1"/>
            </p:cNvSpPr>
            <p:nvPr/>
          </p:nvSpPr>
          <p:spPr bwMode="auto">
            <a:xfrm>
              <a:off x="5715000" y="2678113"/>
              <a:ext cx="9286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MCDW</a:t>
              </a:r>
            </a:p>
          </p:txBody>
        </p:sp>
        <p:sp>
          <p:nvSpPr>
            <p:cNvPr id="5128" name="TextBox 5"/>
            <p:cNvSpPr txBox="1">
              <a:spLocks noChangeArrowheads="1"/>
            </p:cNvSpPr>
            <p:nvPr/>
          </p:nvSpPr>
          <p:spPr bwMode="auto">
            <a:xfrm>
              <a:off x="5287963" y="5116513"/>
              <a:ext cx="16462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LSSW, HSSW</a:t>
              </a:r>
            </a:p>
          </p:txBody>
        </p:sp>
        <p:sp>
          <p:nvSpPr>
            <p:cNvPr id="5129" name="TextBox 6"/>
            <p:cNvSpPr txBox="1">
              <a:spLocks noChangeArrowheads="1"/>
            </p:cNvSpPr>
            <p:nvPr/>
          </p:nvSpPr>
          <p:spPr bwMode="auto">
            <a:xfrm>
              <a:off x="2728913" y="4419600"/>
              <a:ext cx="86518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AASW</a:t>
              </a:r>
            </a:p>
          </p:txBody>
        </p:sp>
        <p:sp>
          <p:nvSpPr>
            <p:cNvPr id="5130" name="TextBox 7"/>
            <p:cNvSpPr txBox="1">
              <a:spLocks noChangeArrowheads="1"/>
            </p:cNvSpPr>
            <p:nvPr/>
          </p:nvSpPr>
          <p:spPr bwMode="auto">
            <a:xfrm>
              <a:off x="5575300" y="5715000"/>
              <a:ext cx="6207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ISW</a:t>
              </a:r>
            </a:p>
          </p:txBody>
        </p:sp>
      </p:grpSp>
      <p:sp>
        <p:nvSpPr>
          <p:cNvPr id="5125" name="TextBox 2"/>
          <p:cNvSpPr txBox="1">
            <a:spLocks noChangeArrowheads="1"/>
          </p:cNvSpPr>
          <p:nvPr/>
        </p:nvSpPr>
        <p:spPr bwMode="auto">
          <a:xfrm>
            <a:off x="7543800" y="1570038"/>
            <a:ext cx="1427163" cy="147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Note change in contour interval at 0.3nM</a:t>
            </a:r>
          </a:p>
        </p:txBody>
      </p:sp>
    </p:spTree>
  </p:cSld>
  <p:clrMapOvr>
    <a:masterClrMapping/>
  </p:clrMapOvr>
  <p:timing>
    <p:tnLst>
      <p:par>
        <p:cTn id="1" dur="indefinite" restart="never" nodeType="tmRoot"/>
      </p:par>
    </p:tn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p:cNvPicPr>
          <p:nvPr/>
        </p:nvPicPr>
        <p:blipFill>
          <a:blip r:embed="rId2" cstate="print">
            <a:extLst>
              <a:ext uri="{28A0092B-C50C-407E-A947-70E740481C1C}">
                <a14:useLocalDpi xmlns:a14="http://schemas.microsoft.com/office/drawing/2010/main" val="0"/>
              </a:ext>
            </a:extLst>
          </a:blip>
          <a:srcRect l="13663" t="25647" r="24788" b="12555"/>
          <a:stretch>
            <a:fillRect/>
          </a:stretch>
        </p:blipFill>
        <p:spPr bwMode="auto">
          <a:xfrm>
            <a:off x="3175" y="674688"/>
            <a:ext cx="9144000" cy="617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7" name="Title 3"/>
          <p:cNvSpPr>
            <a:spLocks noGrp="1"/>
          </p:cNvSpPr>
          <p:nvPr>
            <p:ph type="title" idx="4294967295"/>
          </p:nvPr>
        </p:nvSpPr>
        <p:spPr>
          <a:xfrm>
            <a:off x="2971800" y="-217488"/>
            <a:ext cx="6994525" cy="979488"/>
          </a:xfrm>
        </p:spPr>
        <p:txBody>
          <a:bodyPr/>
          <a:lstStyle/>
          <a:p>
            <a:r>
              <a:rPr lang="en-US" dirty="0" smtClean="0"/>
              <a:t>PRISM Sampling</a:t>
            </a:r>
          </a:p>
        </p:txBody>
      </p:sp>
      <p:sp>
        <p:nvSpPr>
          <p:cNvPr id="5" name="Flowchart: Connector 4"/>
          <p:cNvSpPr>
            <a:spLocks noChangeAspect="1"/>
          </p:cNvSpPr>
          <p:nvPr/>
        </p:nvSpPr>
        <p:spPr>
          <a:xfrm>
            <a:off x="8428038" y="1905000"/>
            <a:ext cx="182562" cy="182563"/>
          </a:xfrm>
          <a:prstGeom prst="flowChartConnector">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 name="Flowchart: Connector 5"/>
          <p:cNvSpPr>
            <a:spLocks noChangeAspect="1"/>
          </p:cNvSpPr>
          <p:nvPr/>
        </p:nvSpPr>
        <p:spPr>
          <a:xfrm>
            <a:off x="6065838" y="3398838"/>
            <a:ext cx="182562" cy="182562"/>
          </a:xfrm>
          <a:prstGeom prst="flowChartConnector">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150" name="TextBox 6"/>
          <p:cNvSpPr txBox="1">
            <a:spLocks noChangeArrowheads="1"/>
          </p:cNvSpPr>
          <p:nvPr/>
        </p:nvSpPr>
        <p:spPr bwMode="auto">
          <a:xfrm>
            <a:off x="7667625" y="1524000"/>
            <a:ext cx="13382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solidFill>
                  <a:schemeClr val="bg1"/>
                </a:solidFill>
              </a:rPr>
              <a:t>Outside ice</a:t>
            </a:r>
          </a:p>
        </p:txBody>
      </p:sp>
      <p:sp>
        <p:nvSpPr>
          <p:cNvPr id="6151" name="TextBox 7"/>
          <p:cNvSpPr txBox="1">
            <a:spLocks noChangeArrowheads="1"/>
          </p:cNvSpPr>
          <p:nvPr/>
        </p:nvSpPr>
        <p:spPr bwMode="auto">
          <a:xfrm>
            <a:off x="4800600" y="3135313"/>
            <a:ext cx="13382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solidFill>
                  <a:schemeClr val="bg1"/>
                </a:solidFill>
              </a:rPr>
              <a:t>Outside ice</a:t>
            </a:r>
          </a:p>
        </p:txBody>
      </p:sp>
      <p:sp>
        <p:nvSpPr>
          <p:cNvPr id="9" name="Flowchart: Connector 8"/>
          <p:cNvSpPr>
            <a:spLocks noChangeAspect="1"/>
          </p:cNvSpPr>
          <p:nvPr/>
        </p:nvSpPr>
        <p:spPr>
          <a:xfrm>
            <a:off x="7361238" y="2560638"/>
            <a:ext cx="182562" cy="182562"/>
          </a:xfrm>
          <a:prstGeom prst="flowChartConnector">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153" name="TextBox 9"/>
          <p:cNvSpPr txBox="1">
            <a:spLocks noChangeArrowheads="1"/>
          </p:cNvSpPr>
          <p:nvPr/>
        </p:nvSpPr>
        <p:spPr bwMode="auto">
          <a:xfrm>
            <a:off x="6934200" y="2220913"/>
            <a:ext cx="7366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solidFill>
                  <a:schemeClr val="bg1"/>
                </a:solidFill>
              </a:rPr>
              <a:t>In ice</a:t>
            </a:r>
          </a:p>
        </p:txBody>
      </p:sp>
      <p:sp>
        <p:nvSpPr>
          <p:cNvPr id="6154" name="TextBox 10"/>
          <p:cNvSpPr txBox="1">
            <a:spLocks noChangeArrowheads="1"/>
          </p:cNvSpPr>
          <p:nvPr/>
        </p:nvSpPr>
        <p:spPr bwMode="auto">
          <a:xfrm>
            <a:off x="6283325" y="3352800"/>
            <a:ext cx="1565275"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solidFill>
                  <a:schemeClr val="bg1"/>
                </a:solidFill>
              </a:rPr>
              <a:t>Deploy MVP, </a:t>
            </a:r>
          </a:p>
          <a:p>
            <a:pPr eaLnBrk="1" hangingPunct="1"/>
            <a:r>
              <a:rPr lang="en-US">
                <a:solidFill>
                  <a:schemeClr val="bg1"/>
                </a:solidFill>
              </a:rPr>
              <a:t>TM Towfish</a:t>
            </a:r>
          </a:p>
          <a:p>
            <a:pPr eaLnBrk="1" hangingPunct="1"/>
            <a:r>
              <a:rPr lang="en-US">
                <a:solidFill>
                  <a:schemeClr val="bg1"/>
                </a:solidFill>
              </a:rPr>
              <a:t>UW XBTs</a:t>
            </a:r>
          </a:p>
        </p:txBody>
      </p:sp>
      <p:sp>
        <p:nvSpPr>
          <p:cNvPr id="12" name="Flowchart: Connector 11"/>
          <p:cNvSpPr>
            <a:spLocks noChangeAspect="1"/>
          </p:cNvSpPr>
          <p:nvPr/>
        </p:nvSpPr>
        <p:spPr>
          <a:xfrm>
            <a:off x="5486400" y="4389438"/>
            <a:ext cx="182563" cy="182562"/>
          </a:xfrm>
          <a:prstGeom prst="flowChartConnector">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156" name="TextBox 12"/>
          <p:cNvSpPr txBox="1">
            <a:spLocks noChangeArrowheads="1"/>
          </p:cNvSpPr>
          <p:nvPr/>
        </p:nvSpPr>
        <p:spPr bwMode="auto">
          <a:xfrm>
            <a:off x="5626100" y="4419600"/>
            <a:ext cx="20701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solidFill>
                  <a:schemeClr val="bg1"/>
                </a:solidFill>
              </a:rPr>
              <a:t>Stations in MCDW</a:t>
            </a:r>
          </a:p>
        </p:txBody>
      </p:sp>
      <p:sp>
        <p:nvSpPr>
          <p:cNvPr id="14" name="Flowchart: Connector 13"/>
          <p:cNvSpPr>
            <a:spLocks noChangeAspect="1"/>
          </p:cNvSpPr>
          <p:nvPr/>
        </p:nvSpPr>
        <p:spPr>
          <a:xfrm>
            <a:off x="2971800" y="5257800"/>
            <a:ext cx="182563" cy="182563"/>
          </a:xfrm>
          <a:prstGeom prst="flowChartConnector">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6" name="Flowchart: Connector 15"/>
          <p:cNvSpPr>
            <a:spLocks noChangeAspect="1"/>
          </p:cNvSpPr>
          <p:nvPr/>
        </p:nvSpPr>
        <p:spPr>
          <a:xfrm>
            <a:off x="3551238" y="5303838"/>
            <a:ext cx="182562" cy="182562"/>
          </a:xfrm>
          <a:prstGeom prst="flowChartConnector">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7" name="Flowchart: Connector 16"/>
          <p:cNvSpPr>
            <a:spLocks noChangeAspect="1"/>
          </p:cNvSpPr>
          <p:nvPr/>
        </p:nvSpPr>
        <p:spPr>
          <a:xfrm>
            <a:off x="3856038" y="5334000"/>
            <a:ext cx="182562" cy="182563"/>
          </a:xfrm>
          <a:prstGeom prst="flowChartConnector">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8" name="Flowchart: Connector 17"/>
          <p:cNvSpPr>
            <a:spLocks noChangeAspect="1"/>
          </p:cNvSpPr>
          <p:nvPr/>
        </p:nvSpPr>
        <p:spPr>
          <a:xfrm>
            <a:off x="4160838" y="5380038"/>
            <a:ext cx="182562" cy="182562"/>
          </a:xfrm>
          <a:prstGeom prst="flowChartConnector">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9" name="Flowchart: Connector 18"/>
          <p:cNvSpPr>
            <a:spLocks noChangeAspect="1"/>
          </p:cNvSpPr>
          <p:nvPr/>
        </p:nvSpPr>
        <p:spPr>
          <a:xfrm>
            <a:off x="4694238" y="5486400"/>
            <a:ext cx="182562" cy="182563"/>
          </a:xfrm>
          <a:prstGeom prst="flowChartConnector">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162" name="TextBox 19"/>
          <p:cNvSpPr txBox="1">
            <a:spLocks noChangeArrowheads="1"/>
          </p:cNvSpPr>
          <p:nvPr/>
        </p:nvSpPr>
        <p:spPr bwMode="auto">
          <a:xfrm>
            <a:off x="4038600" y="5802313"/>
            <a:ext cx="18256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solidFill>
                  <a:schemeClr val="bg1"/>
                </a:solidFill>
              </a:rPr>
              <a:t>Stations in ISW </a:t>
            </a:r>
          </a:p>
        </p:txBody>
      </p:sp>
      <p:sp>
        <p:nvSpPr>
          <p:cNvPr id="21" name="Flowchart: Connector 20"/>
          <p:cNvSpPr>
            <a:spLocks noChangeAspect="1"/>
          </p:cNvSpPr>
          <p:nvPr/>
        </p:nvSpPr>
        <p:spPr>
          <a:xfrm>
            <a:off x="5257800" y="4770438"/>
            <a:ext cx="182563" cy="182562"/>
          </a:xfrm>
          <a:prstGeom prst="flowChartConnector">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164" name="Text Box 2"/>
          <p:cNvSpPr txBox="1">
            <a:spLocks noChangeArrowheads="1"/>
          </p:cNvSpPr>
          <p:nvPr/>
        </p:nvSpPr>
        <p:spPr bwMode="auto">
          <a:xfrm>
            <a:off x="0" y="38100"/>
            <a:ext cx="3494088" cy="13239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000" dirty="0"/>
              <a:t>H</a:t>
            </a:r>
            <a:r>
              <a:rPr lang="en-US" sz="2000" baseline="-25000" dirty="0"/>
              <a:t>1</a:t>
            </a:r>
            <a:r>
              <a:rPr lang="en-US" sz="2000" dirty="0"/>
              <a:t>: CDW</a:t>
            </a:r>
          </a:p>
          <a:p>
            <a:pPr eaLnBrk="1" hangingPunct="1"/>
            <a:r>
              <a:rPr lang="en-US" sz="2000" dirty="0"/>
              <a:t>H</a:t>
            </a:r>
            <a:r>
              <a:rPr lang="en-US" sz="2000" baseline="-25000" dirty="0"/>
              <a:t>2</a:t>
            </a:r>
            <a:r>
              <a:rPr lang="en-US" sz="2000" dirty="0"/>
              <a:t>: Sediment: banks/coastal</a:t>
            </a:r>
          </a:p>
          <a:p>
            <a:pPr eaLnBrk="1" hangingPunct="1"/>
            <a:r>
              <a:rPr lang="en-US" sz="2000" dirty="0"/>
              <a:t>H</a:t>
            </a:r>
            <a:r>
              <a:rPr lang="en-US" sz="2000" baseline="-25000" dirty="0"/>
              <a:t>3</a:t>
            </a:r>
            <a:r>
              <a:rPr lang="en-US" sz="2000" dirty="0"/>
              <a:t>: Sea ice</a:t>
            </a:r>
          </a:p>
          <a:p>
            <a:pPr eaLnBrk="1" hangingPunct="1"/>
            <a:r>
              <a:rPr lang="en-US" sz="2000" dirty="0"/>
              <a:t>H</a:t>
            </a:r>
            <a:r>
              <a:rPr lang="en-US" sz="2000" baseline="-25000" dirty="0"/>
              <a:t>4</a:t>
            </a:r>
            <a:r>
              <a:rPr lang="en-US" sz="2000" dirty="0"/>
              <a:t>: Glacial melt</a:t>
            </a:r>
          </a:p>
        </p:txBody>
      </p:sp>
      <p:sp>
        <p:nvSpPr>
          <p:cNvPr id="6165" name="TextBox 22"/>
          <p:cNvSpPr txBox="1">
            <a:spLocks noChangeArrowheads="1"/>
          </p:cNvSpPr>
          <p:nvPr/>
        </p:nvSpPr>
        <p:spPr bwMode="auto">
          <a:xfrm>
            <a:off x="7716838" y="2678113"/>
            <a:ext cx="4365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solidFill>
                  <a:schemeClr val="bg1"/>
                </a:solidFill>
              </a:rPr>
              <a:t>H</a:t>
            </a:r>
            <a:r>
              <a:rPr lang="en-US" baseline="-25000">
                <a:solidFill>
                  <a:schemeClr val="bg1"/>
                </a:solidFill>
              </a:rPr>
              <a:t>3</a:t>
            </a:r>
            <a:endParaRPr lang="en-US">
              <a:solidFill>
                <a:schemeClr val="bg1"/>
              </a:solidFill>
            </a:endParaRPr>
          </a:p>
        </p:txBody>
      </p:sp>
      <p:sp>
        <p:nvSpPr>
          <p:cNvPr id="6166" name="TextBox 23"/>
          <p:cNvSpPr txBox="1">
            <a:spLocks noChangeArrowheads="1"/>
          </p:cNvSpPr>
          <p:nvPr/>
        </p:nvSpPr>
        <p:spPr bwMode="auto">
          <a:xfrm>
            <a:off x="5410200" y="4964113"/>
            <a:ext cx="4365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solidFill>
                  <a:schemeClr val="bg1"/>
                </a:solidFill>
              </a:rPr>
              <a:t>H</a:t>
            </a:r>
            <a:r>
              <a:rPr lang="en-US" baseline="-25000">
                <a:solidFill>
                  <a:schemeClr val="bg1"/>
                </a:solidFill>
              </a:rPr>
              <a:t>1</a:t>
            </a:r>
            <a:endParaRPr lang="en-US">
              <a:solidFill>
                <a:schemeClr val="bg1"/>
              </a:solidFill>
            </a:endParaRPr>
          </a:p>
        </p:txBody>
      </p:sp>
      <p:sp>
        <p:nvSpPr>
          <p:cNvPr id="6167" name="TextBox 24"/>
          <p:cNvSpPr txBox="1">
            <a:spLocks noChangeArrowheads="1"/>
          </p:cNvSpPr>
          <p:nvPr/>
        </p:nvSpPr>
        <p:spPr bwMode="auto">
          <a:xfrm>
            <a:off x="7391400" y="2830513"/>
            <a:ext cx="4365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solidFill>
                  <a:schemeClr val="bg1"/>
                </a:solidFill>
              </a:rPr>
              <a:t>H</a:t>
            </a:r>
            <a:r>
              <a:rPr lang="en-US" baseline="-25000">
                <a:solidFill>
                  <a:schemeClr val="bg1"/>
                </a:solidFill>
              </a:rPr>
              <a:t>1</a:t>
            </a:r>
            <a:endParaRPr lang="en-US">
              <a:solidFill>
                <a:schemeClr val="bg1"/>
              </a:solidFill>
            </a:endParaRPr>
          </a:p>
        </p:txBody>
      </p:sp>
      <p:sp>
        <p:nvSpPr>
          <p:cNvPr id="6168" name="TextBox 25"/>
          <p:cNvSpPr txBox="1">
            <a:spLocks noChangeArrowheads="1"/>
          </p:cNvSpPr>
          <p:nvPr/>
        </p:nvSpPr>
        <p:spPr bwMode="auto">
          <a:xfrm>
            <a:off x="3276600" y="4953000"/>
            <a:ext cx="4365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solidFill>
                  <a:schemeClr val="bg1"/>
                </a:solidFill>
              </a:rPr>
              <a:t>H</a:t>
            </a:r>
            <a:r>
              <a:rPr lang="en-US" baseline="-25000">
                <a:solidFill>
                  <a:schemeClr val="bg1"/>
                </a:solidFill>
              </a:rPr>
              <a:t>4</a:t>
            </a:r>
            <a:endParaRPr lang="en-US">
              <a:solidFill>
                <a:schemeClr val="bg1"/>
              </a:solidFill>
            </a:endParaRPr>
          </a:p>
        </p:txBody>
      </p:sp>
      <p:sp>
        <p:nvSpPr>
          <p:cNvPr id="6169" name="TextBox 26"/>
          <p:cNvSpPr txBox="1">
            <a:spLocks noChangeArrowheads="1"/>
          </p:cNvSpPr>
          <p:nvPr/>
        </p:nvSpPr>
        <p:spPr bwMode="auto">
          <a:xfrm>
            <a:off x="3581400" y="4267200"/>
            <a:ext cx="4365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solidFill>
                  <a:schemeClr val="bg1"/>
                </a:solidFill>
              </a:rPr>
              <a:t>H</a:t>
            </a:r>
            <a:r>
              <a:rPr lang="en-US" baseline="-25000">
                <a:solidFill>
                  <a:schemeClr val="bg1"/>
                </a:solidFill>
              </a:rPr>
              <a:t>2</a:t>
            </a:r>
            <a:endParaRPr lang="en-US">
              <a:solidFill>
                <a:schemeClr val="bg1"/>
              </a:solidFill>
            </a:endParaRPr>
          </a:p>
        </p:txBody>
      </p:sp>
      <p:sp>
        <p:nvSpPr>
          <p:cNvPr id="6170" name="TextBox 27"/>
          <p:cNvSpPr txBox="1">
            <a:spLocks noChangeArrowheads="1"/>
          </p:cNvSpPr>
          <p:nvPr/>
        </p:nvSpPr>
        <p:spPr bwMode="auto">
          <a:xfrm>
            <a:off x="609600" y="4267200"/>
            <a:ext cx="4365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solidFill>
                  <a:schemeClr val="bg1"/>
                </a:solidFill>
              </a:rPr>
              <a:t>H</a:t>
            </a:r>
            <a:r>
              <a:rPr lang="en-US" baseline="-25000">
                <a:solidFill>
                  <a:schemeClr val="bg1"/>
                </a:solidFill>
              </a:rPr>
              <a:t>2</a:t>
            </a:r>
            <a:endParaRPr lang="en-US">
              <a:solidFill>
                <a:schemeClr val="bg1"/>
              </a:solidFill>
            </a:endParaRPr>
          </a:p>
        </p:txBody>
      </p:sp>
      <p:sp>
        <p:nvSpPr>
          <p:cNvPr id="6171" name="TextBox 28"/>
          <p:cNvSpPr txBox="1">
            <a:spLocks noChangeArrowheads="1"/>
          </p:cNvSpPr>
          <p:nvPr/>
        </p:nvSpPr>
        <p:spPr bwMode="auto">
          <a:xfrm>
            <a:off x="782638" y="4572000"/>
            <a:ext cx="4365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solidFill>
                  <a:schemeClr val="bg1"/>
                </a:solidFill>
              </a:rPr>
              <a:t>H</a:t>
            </a:r>
            <a:r>
              <a:rPr lang="en-US" baseline="-25000">
                <a:solidFill>
                  <a:schemeClr val="bg1"/>
                </a:solidFill>
              </a:rPr>
              <a:t>3</a:t>
            </a:r>
            <a:endParaRPr lang="en-US">
              <a:solidFill>
                <a:schemeClr val="bg1"/>
              </a:solidFill>
            </a:endParaRPr>
          </a:p>
        </p:txBody>
      </p:sp>
      <p:cxnSp>
        <p:nvCxnSpPr>
          <p:cNvPr id="35" name="Straight Connector 34"/>
          <p:cNvCxnSpPr/>
          <p:nvPr/>
        </p:nvCxnSpPr>
        <p:spPr>
          <a:xfrm>
            <a:off x="3063875" y="5516563"/>
            <a:ext cx="1812925" cy="209550"/>
          </a:xfrm>
          <a:prstGeom prst="line">
            <a:avLst/>
          </a:prstGeom>
          <a:ln w="50800">
            <a:solidFill>
              <a:srgbClr val="66FF33"/>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a:stCxn id="6" idx="3"/>
          </p:cNvCxnSpPr>
          <p:nvPr/>
        </p:nvCxnSpPr>
        <p:spPr>
          <a:xfrm flipH="1">
            <a:off x="4876800" y="3554413"/>
            <a:ext cx="1216025" cy="2171700"/>
          </a:xfrm>
          <a:prstGeom prst="line">
            <a:avLst/>
          </a:prstGeom>
          <a:ln w="50800">
            <a:solidFill>
              <a:srgbClr val="66FF33"/>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a:stCxn id="6" idx="3"/>
            <a:endCxn id="5" idx="2"/>
          </p:cNvCxnSpPr>
          <p:nvPr/>
        </p:nvCxnSpPr>
        <p:spPr>
          <a:xfrm flipV="1">
            <a:off x="6092825" y="1997075"/>
            <a:ext cx="2335213" cy="1557338"/>
          </a:xfrm>
          <a:prstGeom prst="line">
            <a:avLst/>
          </a:prstGeom>
          <a:ln w="50800">
            <a:solidFill>
              <a:srgbClr val="66FF33"/>
            </a:solidFill>
          </a:ln>
        </p:spPr>
        <p:style>
          <a:lnRef idx="1">
            <a:schemeClr val="accent1"/>
          </a:lnRef>
          <a:fillRef idx="0">
            <a:schemeClr val="accent1"/>
          </a:fillRef>
          <a:effectRef idx="0">
            <a:schemeClr val="accent1"/>
          </a:effectRef>
          <a:fontRef idx="minor">
            <a:schemeClr val="tx1"/>
          </a:fontRef>
        </p:style>
      </p:cxnSp>
      <p:sp>
        <p:nvSpPr>
          <p:cNvPr id="6175" name="Text Box 2"/>
          <p:cNvSpPr txBox="1">
            <a:spLocks noChangeArrowheads="1"/>
          </p:cNvSpPr>
          <p:nvPr/>
        </p:nvSpPr>
        <p:spPr bwMode="auto">
          <a:xfrm>
            <a:off x="0" y="1447800"/>
            <a:ext cx="1981200" cy="1016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000" dirty="0"/>
              <a:t>H</a:t>
            </a:r>
            <a:r>
              <a:rPr lang="en-US" sz="2000" baseline="-25000" dirty="0"/>
              <a:t>5</a:t>
            </a:r>
            <a:r>
              <a:rPr lang="en-US" sz="2000" dirty="0"/>
              <a:t>: ISW</a:t>
            </a:r>
          </a:p>
          <a:p>
            <a:pPr eaLnBrk="1" hangingPunct="1"/>
            <a:r>
              <a:rPr lang="en-US" sz="2000" dirty="0"/>
              <a:t>H</a:t>
            </a:r>
            <a:r>
              <a:rPr lang="en-US" sz="2000" baseline="-25000" dirty="0"/>
              <a:t>6</a:t>
            </a:r>
            <a:r>
              <a:rPr lang="en-US" sz="2000" dirty="0"/>
              <a:t>: Dry Valleys</a:t>
            </a:r>
          </a:p>
          <a:p>
            <a:pPr eaLnBrk="1" hangingPunct="1"/>
            <a:r>
              <a:rPr lang="en-US" sz="2000" dirty="0"/>
              <a:t>H</a:t>
            </a:r>
            <a:r>
              <a:rPr lang="en-US" sz="2000" baseline="-25000" dirty="0"/>
              <a:t>7</a:t>
            </a:r>
            <a:r>
              <a:rPr lang="en-US" sz="2000" dirty="0"/>
              <a:t>: Vents</a:t>
            </a:r>
          </a:p>
        </p:txBody>
      </p:sp>
      <p:sp>
        <p:nvSpPr>
          <p:cNvPr id="6176" name="TextBox 24"/>
          <p:cNvSpPr txBox="1">
            <a:spLocks noChangeArrowheads="1"/>
          </p:cNvSpPr>
          <p:nvPr/>
        </p:nvSpPr>
        <p:spPr bwMode="auto">
          <a:xfrm>
            <a:off x="8402638" y="2057400"/>
            <a:ext cx="4365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solidFill>
                  <a:schemeClr val="bg1"/>
                </a:solidFill>
              </a:rPr>
              <a:t>H</a:t>
            </a:r>
            <a:r>
              <a:rPr lang="en-US" baseline="-25000">
                <a:solidFill>
                  <a:schemeClr val="bg1"/>
                </a:solidFill>
              </a:rPr>
              <a:t>1</a:t>
            </a:r>
            <a:endParaRPr lang="en-US">
              <a:solidFill>
                <a:schemeClr val="bg1"/>
              </a:solidFill>
            </a:endParaRPr>
          </a:p>
        </p:txBody>
      </p:sp>
      <p:sp>
        <p:nvSpPr>
          <p:cNvPr id="6177" name="TextBox 24"/>
          <p:cNvSpPr txBox="1">
            <a:spLocks noChangeArrowheads="1"/>
          </p:cNvSpPr>
          <p:nvPr/>
        </p:nvSpPr>
        <p:spPr bwMode="auto">
          <a:xfrm>
            <a:off x="6040438" y="2971800"/>
            <a:ext cx="4365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solidFill>
                  <a:schemeClr val="bg1"/>
                </a:solidFill>
              </a:rPr>
              <a:t>H</a:t>
            </a:r>
            <a:r>
              <a:rPr lang="en-US" baseline="-25000">
                <a:solidFill>
                  <a:schemeClr val="bg1"/>
                </a:solidFill>
              </a:rPr>
              <a:t>1</a:t>
            </a:r>
            <a:endParaRPr lang="en-US">
              <a:solidFill>
                <a:schemeClr val="bg1"/>
              </a:solidFill>
            </a:endParaRPr>
          </a:p>
        </p:txBody>
      </p:sp>
      <p:sp>
        <p:nvSpPr>
          <p:cNvPr id="6178" name="TextBox 25"/>
          <p:cNvSpPr txBox="1">
            <a:spLocks noChangeArrowheads="1"/>
          </p:cNvSpPr>
          <p:nvPr/>
        </p:nvSpPr>
        <p:spPr bwMode="auto">
          <a:xfrm>
            <a:off x="4953000" y="5486400"/>
            <a:ext cx="4365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solidFill>
                  <a:schemeClr val="bg1"/>
                </a:solidFill>
              </a:rPr>
              <a:t>H</a:t>
            </a:r>
            <a:r>
              <a:rPr lang="en-US" baseline="-25000">
                <a:solidFill>
                  <a:schemeClr val="bg1"/>
                </a:solidFill>
              </a:rPr>
              <a:t>5</a:t>
            </a:r>
            <a:endParaRPr lang="en-US">
              <a:solidFill>
                <a:schemeClr val="bg1"/>
              </a:solidFill>
            </a:endParaRPr>
          </a:p>
        </p:txBody>
      </p:sp>
    </p:spTree>
    <p:extLst>
      <p:ext uri="{BB962C8B-B14F-4D97-AF65-F5344CB8AC3E}">
        <p14:creationId xmlns:p14="http://schemas.microsoft.com/office/powerpoint/2010/main" val="2577686955"/>
      </p:ext>
    </p:extLst>
  </p:cSld>
  <p:clrMapOvr>
    <a:masterClrMapping/>
  </p:clrMapOvr>
  <p:timing>
    <p:tnLst>
      <p:par>
        <p:cTn id="1" dur="indefinite" restart="never" nodeType="tmRoot"/>
      </p:par>
    </p:tn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14500" y="1447800"/>
            <a:ext cx="5715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1" name="Rectangle 3"/>
          <p:cNvSpPr>
            <a:spLocks noGrp="1" noChangeArrowheads="1"/>
          </p:cNvSpPr>
          <p:nvPr>
            <p:ph type="title" idx="4294967295"/>
          </p:nvPr>
        </p:nvSpPr>
        <p:spPr>
          <a:xfrm>
            <a:off x="457200" y="76200"/>
            <a:ext cx="8229600" cy="1143000"/>
          </a:xfrm>
        </p:spPr>
        <p:txBody>
          <a:bodyPr/>
          <a:lstStyle/>
          <a:p>
            <a:pPr eaLnBrk="1" hangingPunct="1"/>
            <a:r>
              <a:rPr lang="en-US" sz="4000" smtClean="0"/>
              <a:t>Simulation of CDW penetration onto the continental shelf</a:t>
            </a:r>
          </a:p>
        </p:txBody>
      </p:sp>
    </p:spTree>
  </p:cSld>
  <p:clrMapOvr>
    <a:masterClrMapping/>
  </p:clrMapOvr>
  <p:timing>
    <p:tnLst>
      <p:par>
        <p:cTn id="1" dur="indefinite" restart="never" nodeType="tmRoot"/>
      </p:par>
    </p:tn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1"/>
          <p:cNvPicPr>
            <a:picLocks noChangeAspect="1"/>
          </p:cNvPicPr>
          <p:nvPr/>
        </p:nvPicPr>
        <p:blipFill>
          <a:blip r:embed="rId2">
            <a:extLst>
              <a:ext uri="{28A0092B-C50C-407E-A947-70E740481C1C}">
                <a14:useLocalDpi xmlns:a14="http://schemas.microsoft.com/office/drawing/2010/main" val="0"/>
              </a:ext>
            </a:extLst>
          </a:blip>
          <a:srcRect l="40047" t="9013" r="34601" b="63756"/>
          <a:stretch>
            <a:fillRect/>
          </a:stretch>
        </p:blipFill>
        <p:spPr bwMode="auto">
          <a:xfrm>
            <a:off x="2016125" y="838200"/>
            <a:ext cx="5532438"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5" name="Title 2"/>
          <p:cNvSpPr>
            <a:spLocks noGrp="1"/>
          </p:cNvSpPr>
          <p:nvPr>
            <p:ph type="title" idx="4294967295"/>
          </p:nvPr>
        </p:nvSpPr>
        <p:spPr>
          <a:xfrm>
            <a:off x="0" y="-106363"/>
            <a:ext cx="9144000" cy="944563"/>
          </a:xfrm>
        </p:spPr>
        <p:txBody>
          <a:bodyPr/>
          <a:lstStyle/>
          <a:p>
            <a:r>
              <a:rPr lang="en-US" sz="4000" smtClean="0"/>
              <a:t>Cruise track on CDW tracer simulation</a:t>
            </a:r>
          </a:p>
        </p:txBody>
      </p:sp>
    </p:spTree>
  </p:cSld>
  <p:clrMapOvr>
    <a:masterClrMapping/>
  </p:clrMapOvr>
  <p:timing>
    <p:tnLst>
      <p:par>
        <p:cTn id="1" dur="indefinite" restart="never" nodeType="tmRoot"/>
      </p:par>
    </p:tn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idx="4294967295"/>
          </p:nvPr>
        </p:nvSpPr>
        <p:spPr>
          <a:xfrm>
            <a:off x="457200" y="-76200"/>
            <a:ext cx="8229600" cy="1143000"/>
          </a:xfrm>
        </p:spPr>
        <p:txBody>
          <a:bodyPr/>
          <a:lstStyle/>
          <a:p>
            <a:r>
              <a:rPr lang="en-US" smtClean="0"/>
              <a:t>Phase 1 sampling overview</a:t>
            </a:r>
          </a:p>
        </p:txBody>
      </p:sp>
      <p:sp>
        <p:nvSpPr>
          <p:cNvPr id="13315" name="TextBox 2"/>
          <p:cNvSpPr txBox="1">
            <a:spLocks noChangeArrowheads="1"/>
          </p:cNvSpPr>
          <p:nvPr/>
        </p:nvSpPr>
        <p:spPr bwMode="auto">
          <a:xfrm>
            <a:off x="533400" y="581025"/>
            <a:ext cx="8377238" cy="612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2900" indent="-342900"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indent="0" eaLnBrk="1" hangingPunct="1">
              <a:defRPr/>
            </a:pPr>
            <a:endParaRPr lang="en-US" sz="2800" dirty="0" smtClean="0"/>
          </a:p>
          <a:p>
            <a:pPr eaLnBrk="1" hangingPunct="1">
              <a:buFontTx/>
              <a:buAutoNum type="arabicPeriod"/>
              <a:defRPr/>
            </a:pPr>
            <a:r>
              <a:rPr lang="en-US" sz="2800" dirty="0" smtClean="0"/>
              <a:t>	Station #1 – offshore of sea ice</a:t>
            </a:r>
          </a:p>
          <a:p>
            <a:pPr eaLnBrk="1" hangingPunct="1">
              <a:buFontTx/>
              <a:buAutoNum type="arabicPeriod"/>
              <a:defRPr/>
            </a:pPr>
            <a:r>
              <a:rPr lang="en-US" sz="2800" dirty="0" smtClean="0"/>
              <a:t>	Station #2 – inside sea ice</a:t>
            </a:r>
          </a:p>
          <a:p>
            <a:pPr eaLnBrk="1" hangingPunct="1">
              <a:buFontTx/>
              <a:buAutoNum type="arabicPeriod"/>
              <a:defRPr/>
            </a:pPr>
            <a:r>
              <a:rPr lang="en-US" sz="2800" dirty="0" smtClean="0"/>
              <a:t>	Station #3 – inshore of sea ice</a:t>
            </a:r>
          </a:p>
          <a:p>
            <a:pPr eaLnBrk="1" hangingPunct="1">
              <a:buFontTx/>
              <a:buAutoNum type="arabicPeriod"/>
              <a:defRPr/>
            </a:pPr>
            <a:endParaRPr lang="en-US" sz="2800" dirty="0" smtClean="0"/>
          </a:p>
          <a:p>
            <a:pPr eaLnBrk="1" hangingPunct="1">
              <a:buFontTx/>
              <a:buAutoNum type="arabicPeriod"/>
              <a:defRPr/>
            </a:pPr>
            <a:r>
              <a:rPr lang="en-US" sz="2800" dirty="0" smtClean="0"/>
              <a:t>	Deploy TM </a:t>
            </a:r>
            <a:r>
              <a:rPr lang="en-US" sz="2800" dirty="0" err="1" smtClean="0"/>
              <a:t>Towfish</a:t>
            </a:r>
            <a:endParaRPr lang="en-US" sz="2800" dirty="0" smtClean="0"/>
          </a:p>
          <a:p>
            <a:pPr eaLnBrk="1" hangingPunct="1">
              <a:buFontTx/>
              <a:buAutoNum type="arabicPeriod"/>
              <a:defRPr/>
            </a:pPr>
            <a:r>
              <a:rPr lang="en-US" sz="2800" dirty="0" smtClean="0"/>
              <a:t>	Deploy MVP</a:t>
            </a:r>
          </a:p>
          <a:p>
            <a:pPr eaLnBrk="1" hangingPunct="1">
              <a:buFontTx/>
              <a:buAutoNum type="arabicPeriod"/>
              <a:defRPr/>
            </a:pPr>
            <a:r>
              <a:rPr lang="en-US" sz="2800" dirty="0" smtClean="0"/>
              <a:t>	Underway XBTs</a:t>
            </a:r>
          </a:p>
          <a:p>
            <a:pPr eaLnBrk="1" hangingPunct="1">
              <a:buFontTx/>
              <a:buAutoNum type="arabicPeriod"/>
              <a:defRPr/>
            </a:pPr>
            <a:endParaRPr lang="en-US" sz="2800" dirty="0" smtClean="0"/>
          </a:p>
          <a:p>
            <a:pPr eaLnBrk="1" hangingPunct="1">
              <a:buFontTx/>
              <a:buAutoNum type="arabicPeriod"/>
              <a:defRPr/>
            </a:pPr>
            <a:r>
              <a:rPr lang="en-US" sz="2800" dirty="0" smtClean="0"/>
              <a:t>	Survey toward Ross Ice Shelf, ca. 78S, 175W</a:t>
            </a:r>
          </a:p>
          <a:p>
            <a:pPr eaLnBrk="1" hangingPunct="1">
              <a:buFontTx/>
              <a:buAutoNum type="arabicPeriod"/>
              <a:defRPr/>
            </a:pPr>
            <a:r>
              <a:rPr lang="en-US" sz="2800" dirty="0" smtClean="0"/>
              <a:t>	Stations in MCDW along the way</a:t>
            </a:r>
          </a:p>
          <a:p>
            <a:pPr eaLnBrk="1" hangingPunct="1">
              <a:buFontTx/>
              <a:buAutoNum type="arabicPeriod"/>
              <a:defRPr/>
            </a:pPr>
            <a:endParaRPr lang="en-US" sz="2800" dirty="0" smtClean="0"/>
          </a:p>
          <a:p>
            <a:pPr eaLnBrk="1" hangingPunct="1">
              <a:buFontTx/>
              <a:buAutoNum type="arabicPeriod"/>
              <a:defRPr/>
            </a:pPr>
            <a:r>
              <a:rPr lang="en-US" sz="2800" dirty="0" smtClean="0"/>
              <a:t>	Survey along Ross Ice Shelf</a:t>
            </a:r>
          </a:p>
          <a:p>
            <a:pPr eaLnBrk="1" hangingPunct="1">
              <a:buFontTx/>
              <a:buAutoNum type="arabicPeriod"/>
              <a:defRPr/>
            </a:pPr>
            <a:r>
              <a:rPr lang="en-US" sz="2800" dirty="0" smtClean="0"/>
              <a:t>	Transect of stations across ISW outflow</a:t>
            </a:r>
          </a:p>
        </p:txBody>
      </p:sp>
    </p:spTree>
  </p:cSld>
  <p:clrMapOvr>
    <a:masterClrMapping/>
  </p:clrMapOvr>
  <p:timing>
    <p:tnLst>
      <p:par>
        <p:cTn id="1" dur="indefinite" restart="never" nodeType="tmRoot"/>
      </p:par>
    </p:tn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idx="4294967295"/>
          </p:nvPr>
        </p:nvSpPr>
        <p:spPr/>
        <p:txBody>
          <a:bodyPr/>
          <a:lstStyle/>
          <a:p>
            <a:r>
              <a:rPr lang="en-US" smtClean="0"/>
              <a:t>Station #1</a:t>
            </a:r>
          </a:p>
        </p:txBody>
      </p:sp>
      <p:sp>
        <p:nvSpPr>
          <p:cNvPr id="10243" name="TextBox 2"/>
          <p:cNvSpPr txBox="1">
            <a:spLocks noChangeArrowheads="1"/>
          </p:cNvSpPr>
          <p:nvPr/>
        </p:nvSpPr>
        <p:spPr bwMode="auto">
          <a:xfrm>
            <a:off x="914400" y="1739900"/>
            <a:ext cx="7002463"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2900" indent="-342900"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buFontTx/>
              <a:buAutoNum type="arabicPeriod"/>
            </a:pPr>
            <a:r>
              <a:rPr lang="en-US" sz="2800"/>
              <a:t>Surface TMC for incubation water - 1200</a:t>
            </a:r>
          </a:p>
          <a:p>
            <a:pPr eaLnBrk="1" hangingPunct="1">
              <a:buFontTx/>
              <a:buAutoNum type="arabicPeriod"/>
            </a:pPr>
            <a:r>
              <a:rPr lang="en-US" sz="2800"/>
              <a:t>CTD</a:t>
            </a:r>
          </a:p>
          <a:p>
            <a:pPr eaLnBrk="1" hangingPunct="1">
              <a:buFontTx/>
              <a:buAutoNum type="arabicPeriod"/>
            </a:pPr>
            <a:r>
              <a:rPr lang="en-US" sz="2800"/>
              <a:t>TMC cast</a:t>
            </a:r>
          </a:p>
        </p:txBody>
      </p:sp>
      <p:sp>
        <p:nvSpPr>
          <p:cNvPr id="10244" name="TextBox 1"/>
          <p:cNvSpPr txBox="1">
            <a:spLocks noChangeArrowheads="1"/>
          </p:cNvSpPr>
          <p:nvPr/>
        </p:nvSpPr>
        <p:spPr bwMode="auto">
          <a:xfrm>
            <a:off x="7223125" y="5943600"/>
            <a:ext cx="153987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Work permits</a:t>
            </a:r>
          </a:p>
          <a:p>
            <a:pPr eaLnBrk="1" hangingPunct="1"/>
            <a:r>
              <a:rPr lang="en-US"/>
              <a:t>Lunch</a:t>
            </a:r>
          </a:p>
        </p:txBody>
      </p:sp>
    </p:spTree>
  </p:cSld>
  <p:clrMapOvr>
    <a:masterClrMapping/>
  </p:clrMapOvr>
  <p:timing>
    <p:tnLst>
      <p:par>
        <p:cTn id="1" dur="indefinite" restart="never" nodeType="tmRoot"/>
      </p:par>
    </p:tn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idx="4294967295"/>
          </p:nvPr>
        </p:nvSpPr>
        <p:spPr/>
        <p:txBody>
          <a:bodyPr/>
          <a:lstStyle/>
          <a:p>
            <a:r>
              <a:rPr lang="en-US" smtClean="0"/>
              <a:t>Mission planning 1/3/12</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10296" y="91440"/>
            <a:ext cx="5228704" cy="6766560"/>
          </a:xfrm>
          <a:prstGeom prst="rect">
            <a:avLst/>
          </a:prstGeom>
        </p:spPr>
      </p:pic>
      <p:sp>
        <p:nvSpPr>
          <p:cNvPr id="3" name="Title 2"/>
          <p:cNvSpPr>
            <a:spLocks noGrp="1"/>
          </p:cNvSpPr>
          <p:nvPr>
            <p:ph type="title" idx="4294967295"/>
          </p:nvPr>
        </p:nvSpPr>
        <p:spPr>
          <a:xfrm>
            <a:off x="457200" y="0"/>
            <a:ext cx="8229600" cy="1143000"/>
          </a:xfrm>
        </p:spPr>
        <p:txBody>
          <a:bodyPr/>
          <a:lstStyle/>
          <a:p>
            <a:r>
              <a:rPr lang="en-US" dirty="0" err="1" smtClean="0"/>
              <a:t>Joides</a:t>
            </a:r>
            <a:r>
              <a:rPr lang="en-US" dirty="0" smtClean="0"/>
              <a:t> Trough</a:t>
            </a:r>
            <a:endParaRPr lang="en-US" dirty="0"/>
          </a:p>
        </p:txBody>
      </p:sp>
    </p:spTree>
    <p:extLst>
      <p:ext uri="{BB962C8B-B14F-4D97-AF65-F5344CB8AC3E}">
        <p14:creationId xmlns:p14="http://schemas.microsoft.com/office/powerpoint/2010/main" val="1784110056"/>
      </p:ext>
    </p:extLst>
  </p:cSld>
  <p:clrMapOvr>
    <a:masterClrMapping/>
  </p:clrMapOvr>
  <p:timing>
    <p:tnLst>
      <p:par>
        <p:cTn id="1" dur="indefinite" restart="never" nodeType="tmRoot"/>
      </p:par>
    </p:tn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54363" y="0"/>
            <a:ext cx="59896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1" name="Title 3"/>
          <p:cNvSpPr>
            <a:spLocks noGrp="1"/>
          </p:cNvSpPr>
          <p:nvPr>
            <p:ph type="title" idx="4294967295"/>
          </p:nvPr>
        </p:nvSpPr>
        <p:spPr>
          <a:xfrm>
            <a:off x="0" y="0"/>
            <a:ext cx="2819400" cy="4068763"/>
          </a:xfrm>
        </p:spPr>
        <p:txBody>
          <a:bodyPr/>
          <a:lstStyle/>
          <a:p>
            <a:r>
              <a:rPr lang="en-US" smtClean="0"/>
              <a:t>SSSMI Ice Coverage</a:t>
            </a:r>
            <a:br>
              <a:rPr lang="en-US" smtClean="0"/>
            </a:br>
            <a:r>
              <a:rPr lang="en-US" smtClean="0"/>
              <a:t>1/1/12</a:t>
            </a:r>
          </a:p>
        </p:txBody>
      </p:sp>
    </p:spTree>
  </p:cSld>
  <p:clrMapOvr>
    <a:masterClrMapping/>
  </p:clrMapOvr>
  <p:timing>
    <p:tnLst>
      <p:par>
        <p:cTn id="1" dur="indefinite" restart="never" nodeType="tmRoot"/>
      </p:par>
    </p:tn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p:cNvPicPr>
          <p:nvPr/>
        </p:nvPicPr>
        <p:blipFill>
          <a:blip r:embed="rId2">
            <a:extLst>
              <a:ext uri="{28A0092B-C50C-407E-A947-70E740481C1C}">
                <a14:useLocalDpi xmlns:a14="http://schemas.microsoft.com/office/drawing/2010/main" val="0"/>
              </a:ext>
            </a:extLst>
          </a:blip>
          <a:srcRect t="54272"/>
          <a:stretch>
            <a:fillRect/>
          </a:stretch>
        </p:blipFill>
        <p:spPr bwMode="auto">
          <a:xfrm>
            <a:off x="-11113" y="1905000"/>
            <a:ext cx="9144001" cy="478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5" name="Title 3"/>
          <p:cNvSpPr>
            <a:spLocks noGrp="1"/>
          </p:cNvSpPr>
          <p:nvPr>
            <p:ph type="title" idx="4294967295"/>
          </p:nvPr>
        </p:nvSpPr>
        <p:spPr>
          <a:xfrm>
            <a:off x="0" y="0"/>
            <a:ext cx="9067800" cy="1981200"/>
          </a:xfrm>
        </p:spPr>
        <p:txBody>
          <a:bodyPr/>
          <a:lstStyle/>
          <a:p>
            <a:r>
              <a:rPr lang="en-US" smtClean="0"/>
              <a:t>SSSMI Ice Coverage</a:t>
            </a:r>
            <a:br>
              <a:rPr lang="en-US" smtClean="0"/>
            </a:br>
            <a:r>
              <a:rPr lang="en-US" smtClean="0"/>
              <a:t>1/1/12</a:t>
            </a:r>
          </a:p>
        </p:txBody>
      </p:sp>
    </p:spTree>
  </p:cSld>
  <p:clrMapOvr>
    <a:masterClrMapping/>
  </p:clrMapOvr>
  <p:timing>
    <p:tnLst>
      <p:par>
        <p:cTn id="1" dur="indefinite" restart="never" nodeType="tmRoot"/>
      </p:par>
    </p:tn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14363" y="914400"/>
            <a:ext cx="7691437"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9" name="Title 2"/>
          <p:cNvSpPr>
            <a:spLocks noGrp="1"/>
          </p:cNvSpPr>
          <p:nvPr>
            <p:ph type="title" idx="4294967295"/>
          </p:nvPr>
        </p:nvSpPr>
        <p:spPr>
          <a:xfrm>
            <a:off x="457200" y="-76200"/>
            <a:ext cx="8229600" cy="1143000"/>
          </a:xfrm>
        </p:spPr>
        <p:txBody>
          <a:bodyPr/>
          <a:lstStyle/>
          <a:p>
            <a:r>
              <a:rPr lang="en-US" smtClean="0"/>
              <a:t>SSMI Ice Coverage 1/3/12</a:t>
            </a:r>
          </a:p>
        </p:txBody>
      </p:sp>
    </p:spTree>
  </p:cSld>
  <p:clrMapOvr>
    <a:masterClrMapping/>
  </p:clrMapOvr>
  <p:timing>
    <p:tnLst>
      <p:par>
        <p:cTn id="1" dur="indefinite" restart="never" nodeType="tmRoot"/>
      </p:par>
    </p:tn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idx="4294967295"/>
          </p:nvPr>
        </p:nvSpPr>
        <p:spPr/>
        <p:txBody>
          <a:bodyPr/>
          <a:lstStyle/>
          <a:p>
            <a:r>
              <a:rPr lang="en-US" smtClean="0"/>
              <a:t>Initial VPR results</a:t>
            </a:r>
          </a:p>
        </p:txBody>
      </p:sp>
    </p:spTree>
  </p:cSld>
  <p:clrMapOvr>
    <a:masterClrMapping/>
  </p:clrMapOvr>
  <p:timing>
    <p:tnLst>
      <p:par>
        <p:cTn id="1" dur="indefinite" restart="never" nodeType="tmRoot"/>
      </p:par>
    </p:tn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000" y="3962400"/>
            <a:ext cx="36576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7" name="Picture 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86400" y="0"/>
            <a:ext cx="36576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8" name="Picture 4"/>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2000" y="1066800"/>
            <a:ext cx="36576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9" name="Picture 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029200" y="2743200"/>
            <a:ext cx="41148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0" name="Title 6"/>
          <p:cNvSpPr>
            <a:spLocks noGrp="1"/>
          </p:cNvSpPr>
          <p:nvPr>
            <p:ph type="title" idx="4294967295"/>
          </p:nvPr>
        </p:nvSpPr>
        <p:spPr>
          <a:xfrm>
            <a:off x="152400" y="76200"/>
            <a:ext cx="4953000" cy="792163"/>
          </a:xfrm>
        </p:spPr>
        <p:txBody>
          <a:bodyPr/>
          <a:lstStyle/>
          <a:p>
            <a:r>
              <a:rPr lang="en-US" smtClean="0"/>
              <a:t>VPR data Jan 1-3</a:t>
            </a:r>
          </a:p>
        </p:txBody>
      </p:sp>
      <p:sp>
        <p:nvSpPr>
          <p:cNvPr id="16391" name="TextBox 7"/>
          <p:cNvSpPr txBox="1">
            <a:spLocks noChangeArrowheads="1"/>
          </p:cNvSpPr>
          <p:nvPr/>
        </p:nvSpPr>
        <p:spPr bwMode="auto">
          <a:xfrm>
            <a:off x="1884363" y="1154113"/>
            <a:ext cx="1481137" cy="369887"/>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solidFill>
                  <a:schemeClr val="bg1"/>
                </a:solidFill>
              </a:rPr>
              <a:t>Temperature</a:t>
            </a:r>
          </a:p>
        </p:txBody>
      </p:sp>
      <p:sp>
        <p:nvSpPr>
          <p:cNvPr id="16392" name="TextBox 8"/>
          <p:cNvSpPr txBox="1">
            <a:spLocks noChangeArrowheads="1"/>
          </p:cNvSpPr>
          <p:nvPr/>
        </p:nvSpPr>
        <p:spPr bwMode="auto">
          <a:xfrm>
            <a:off x="1782763" y="4038600"/>
            <a:ext cx="1570037" cy="369888"/>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solidFill>
                  <a:schemeClr val="bg1"/>
                </a:solidFill>
              </a:rPr>
              <a:t>Fluorescence</a:t>
            </a:r>
          </a:p>
        </p:txBody>
      </p:sp>
      <p:sp>
        <p:nvSpPr>
          <p:cNvPr id="16393" name="TextBox 9"/>
          <p:cNvSpPr txBox="1">
            <a:spLocks noChangeArrowheads="1"/>
          </p:cNvSpPr>
          <p:nvPr/>
        </p:nvSpPr>
        <p:spPr bwMode="auto">
          <a:xfrm>
            <a:off x="6934200" y="76200"/>
            <a:ext cx="928688" cy="369888"/>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solidFill>
                  <a:schemeClr val="bg1"/>
                </a:solidFill>
              </a:rPr>
              <a:t>Salinity</a:t>
            </a:r>
          </a:p>
        </p:txBody>
      </p:sp>
      <p:sp>
        <p:nvSpPr>
          <p:cNvPr id="11" name="Oval 10"/>
          <p:cNvSpPr>
            <a:spLocks noChangeAspect="1"/>
          </p:cNvSpPr>
          <p:nvPr/>
        </p:nvSpPr>
        <p:spPr>
          <a:xfrm>
            <a:off x="7573963" y="4525963"/>
            <a:ext cx="274637" cy="274637"/>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 name="Oval 11"/>
          <p:cNvSpPr>
            <a:spLocks noChangeAspect="1"/>
          </p:cNvSpPr>
          <p:nvPr/>
        </p:nvSpPr>
        <p:spPr>
          <a:xfrm>
            <a:off x="7116763" y="4953000"/>
            <a:ext cx="274637" cy="274638"/>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 name="Oval 12"/>
          <p:cNvSpPr>
            <a:spLocks noChangeAspect="1"/>
          </p:cNvSpPr>
          <p:nvPr/>
        </p:nvSpPr>
        <p:spPr>
          <a:xfrm>
            <a:off x="6888163" y="5059363"/>
            <a:ext cx="274637" cy="274637"/>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15" name="Straight Arrow Connector 14"/>
          <p:cNvCxnSpPr/>
          <p:nvPr/>
        </p:nvCxnSpPr>
        <p:spPr>
          <a:xfrm>
            <a:off x="7391400" y="6248400"/>
            <a:ext cx="1279525" cy="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6398" name="TextBox 21"/>
          <p:cNvSpPr txBox="1">
            <a:spLocks noChangeArrowheads="1"/>
          </p:cNvSpPr>
          <p:nvPr/>
        </p:nvSpPr>
        <p:spPr bwMode="auto">
          <a:xfrm>
            <a:off x="7620000" y="5954713"/>
            <a:ext cx="8858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1 m s</a:t>
            </a:r>
            <a:r>
              <a:rPr lang="en-US" baseline="30000"/>
              <a:t>-1</a:t>
            </a:r>
          </a:p>
        </p:txBody>
      </p:sp>
    </p:spTree>
  </p:cSld>
  <p:clrMapOvr>
    <a:masterClrMapping/>
  </p:clrMapOvr>
  <p:timing>
    <p:tnLst>
      <p:par>
        <p:cTn id="1" dur="indefinite" restart="never" nodeType="tmRoot"/>
      </p:par>
    </p:tn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1"/>
          <p:cNvPicPr>
            <a:picLocks noChangeAspect="1"/>
          </p:cNvPicPr>
          <p:nvPr/>
        </p:nvPicPr>
        <p:blipFill>
          <a:blip r:embed="rId2">
            <a:extLst>
              <a:ext uri="{28A0092B-C50C-407E-A947-70E740481C1C}">
                <a14:useLocalDpi xmlns:a14="http://schemas.microsoft.com/office/drawing/2010/main" val="0"/>
              </a:ext>
            </a:extLst>
          </a:blip>
          <a:srcRect l="25105" t="17670" r="19865" b="19591"/>
          <a:stretch>
            <a:fillRect/>
          </a:stretch>
        </p:blipFill>
        <p:spPr bwMode="auto">
          <a:xfrm>
            <a:off x="3005138" y="5740400"/>
            <a:ext cx="1566862"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1"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976938" y="152400"/>
            <a:ext cx="2835275" cy="2471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2" name="Picture 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270125" y="5426075"/>
            <a:ext cx="320675" cy="127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3" name="Picture 10"/>
          <p:cNvPicPr>
            <a:picLocks noChangeAspect="1"/>
          </p:cNvPicPr>
          <p:nvPr/>
        </p:nvPicPr>
        <p:blipFill>
          <a:blip r:embed="rId5">
            <a:extLst>
              <a:ext uri="{28A0092B-C50C-407E-A947-70E740481C1C}">
                <a14:useLocalDpi xmlns:a14="http://schemas.microsoft.com/office/drawing/2010/main" val="0"/>
              </a:ext>
            </a:extLst>
          </a:blip>
          <a:srcRect r="28517"/>
          <a:stretch>
            <a:fillRect/>
          </a:stretch>
        </p:blipFill>
        <p:spPr bwMode="auto">
          <a:xfrm>
            <a:off x="168275" y="5351463"/>
            <a:ext cx="1846263"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4" name="Picture 13"/>
          <p:cNvPicPr>
            <a:picLocks noChangeAspect="1"/>
          </p:cNvPicPr>
          <p:nvPr/>
        </p:nvPicPr>
        <p:blipFill>
          <a:blip r:embed="rId6">
            <a:extLst>
              <a:ext uri="{28A0092B-C50C-407E-A947-70E740481C1C}">
                <a14:useLocalDpi xmlns:a14="http://schemas.microsoft.com/office/drawing/2010/main" val="0"/>
              </a:ext>
            </a:extLst>
          </a:blip>
          <a:srcRect l="29343" r="28667" b="20760"/>
          <a:stretch>
            <a:fillRect/>
          </a:stretch>
        </p:blipFill>
        <p:spPr bwMode="auto">
          <a:xfrm>
            <a:off x="3124200" y="3810000"/>
            <a:ext cx="1439863" cy="166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5" name="Picture 14"/>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007225" y="3133725"/>
            <a:ext cx="2011363" cy="353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6" name="Picture 15"/>
          <p:cNvPicPr>
            <a:picLocks noChangeAspect="1"/>
          </p:cNvPicPr>
          <p:nvPr/>
        </p:nvPicPr>
        <p:blipFill>
          <a:blip r:embed="rId8">
            <a:extLst>
              <a:ext uri="{28A0092B-C50C-407E-A947-70E740481C1C}">
                <a14:useLocalDpi xmlns:a14="http://schemas.microsoft.com/office/drawing/2010/main" val="0"/>
              </a:ext>
            </a:extLst>
          </a:blip>
          <a:srcRect l="28021" t="27957" r="21831" b="29839"/>
          <a:stretch>
            <a:fillRect/>
          </a:stretch>
        </p:blipFill>
        <p:spPr bwMode="auto">
          <a:xfrm>
            <a:off x="4748213" y="4279900"/>
            <a:ext cx="2085975" cy="2392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7" name="Picture 16"/>
          <p:cNvPicPr>
            <a:picLocks noChangeAspect="1"/>
          </p:cNvPicPr>
          <p:nvPr/>
        </p:nvPicPr>
        <p:blipFill>
          <a:blip r:embed="rId9">
            <a:extLst>
              <a:ext uri="{28A0092B-C50C-407E-A947-70E740481C1C}">
                <a14:useLocalDpi xmlns:a14="http://schemas.microsoft.com/office/drawing/2010/main" val="0"/>
              </a:ext>
            </a:extLst>
          </a:blip>
          <a:srcRect l="42368" t="35161" r="6563" b="22832"/>
          <a:stretch>
            <a:fillRect/>
          </a:stretch>
        </p:blipFill>
        <p:spPr bwMode="auto">
          <a:xfrm>
            <a:off x="3048000" y="2092325"/>
            <a:ext cx="1528763" cy="148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8" name="Picture 18"/>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168275" y="1828800"/>
            <a:ext cx="2697163" cy="333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9" name="Title 19"/>
          <p:cNvSpPr>
            <a:spLocks noGrp="1"/>
          </p:cNvSpPr>
          <p:nvPr>
            <p:ph type="title" idx="4294967295"/>
          </p:nvPr>
        </p:nvSpPr>
        <p:spPr>
          <a:xfrm>
            <a:off x="0" y="76200"/>
            <a:ext cx="5976938" cy="1676400"/>
          </a:xfrm>
        </p:spPr>
        <p:txBody>
          <a:bodyPr/>
          <a:lstStyle/>
          <a:p>
            <a:r>
              <a:rPr lang="en-US" smtClean="0"/>
              <a:t>NBP1201 Plankton images: VPR2 Jan 1-3</a:t>
            </a:r>
          </a:p>
        </p:txBody>
      </p:sp>
      <p:sp>
        <p:nvSpPr>
          <p:cNvPr id="17420" name="TextBox 20"/>
          <p:cNvSpPr txBox="1">
            <a:spLocks noChangeArrowheads="1"/>
          </p:cNvSpPr>
          <p:nvPr/>
        </p:nvSpPr>
        <p:spPr bwMode="auto">
          <a:xfrm>
            <a:off x="4191000" y="1676400"/>
            <a:ext cx="16716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Scale 1-10mm</a:t>
            </a:r>
          </a:p>
        </p:txBody>
      </p:sp>
      <p:pic>
        <p:nvPicPr>
          <p:cNvPr id="17421" name="Picture 21"/>
          <p:cNvPicPr>
            <a:picLocks noChangeAspect="1"/>
          </p:cNvPicPr>
          <p:nvPr/>
        </p:nvPicPr>
        <p:blipFill>
          <a:blip r:embed="rId11">
            <a:extLst>
              <a:ext uri="{28A0092B-C50C-407E-A947-70E740481C1C}">
                <a14:useLocalDpi xmlns:a14="http://schemas.microsoft.com/office/drawing/2010/main" val="0"/>
              </a:ext>
            </a:extLst>
          </a:blip>
          <a:srcRect t="41370" r="43202"/>
          <a:stretch>
            <a:fillRect/>
          </a:stretch>
        </p:blipFill>
        <p:spPr bwMode="auto">
          <a:xfrm>
            <a:off x="4953000" y="2743200"/>
            <a:ext cx="1371600" cy="145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idx="4294967295"/>
          </p:nvPr>
        </p:nvSpPr>
        <p:spPr/>
        <p:txBody>
          <a:bodyPr/>
          <a:lstStyle/>
          <a:p>
            <a:r>
              <a:rPr lang="en-US" smtClean="0"/>
              <a:t>Overview Presentation</a:t>
            </a:r>
          </a:p>
        </p:txBody>
      </p:sp>
    </p:spTree>
  </p:cSld>
  <p:clrMapOvr>
    <a:masterClrMapping/>
  </p:clrMapOvr>
  <p:timing>
    <p:tnLst>
      <p:par>
        <p:cTn id="1" dur="indefinite" restart="never" nodeType="tmRoot"/>
      </p:par>
    </p:tnLst>
  </p:timing>
</p:sld>
</file>

<file path=ppt/slides/slide227.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graphicFrame>
        <p:nvGraphicFramePr>
          <p:cNvPr id="19458" name="Object 2"/>
          <p:cNvGraphicFramePr>
            <a:graphicFrameLocks noChangeAspect="1"/>
          </p:cNvGraphicFramePr>
          <p:nvPr/>
        </p:nvGraphicFramePr>
        <p:xfrm>
          <a:off x="1981200" y="2286000"/>
          <a:ext cx="3684588" cy="1000125"/>
        </p:xfrm>
        <a:graphic>
          <a:graphicData uri="http://schemas.openxmlformats.org/presentationml/2006/ole">
            <mc:AlternateContent xmlns:mc="http://schemas.openxmlformats.org/markup-compatibility/2006">
              <mc:Choice xmlns:v="urn:schemas-microsoft-com:vml" Requires="v">
                <p:oleObj spid="_x0000_s19889" name="Equation" r:id="rId4" imgW="1592526" imgH="388620" progId="Equation.3">
                  <p:embed/>
                </p:oleObj>
              </mc:Choice>
              <mc:Fallback>
                <p:oleObj name="Equation" r:id="rId4" imgW="1592526" imgH="388620" progId="Equation.3">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81200" y="2286000"/>
                        <a:ext cx="3684588" cy="1000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9459" name="Line 3"/>
          <p:cNvSpPr>
            <a:spLocks noChangeShapeType="1"/>
          </p:cNvSpPr>
          <p:nvPr/>
        </p:nvSpPr>
        <p:spPr bwMode="auto">
          <a:xfrm>
            <a:off x="762000" y="2057400"/>
            <a:ext cx="71628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460" name="Line 4"/>
          <p:cNvSpPr>
            <a:spLocks noChangeShapeType="1"/>
          </p:cNvSpPr>
          <p:nvPr/>
        </p:nvSpPr>
        <p:spPr bwMode="auto">
          <a:xfrm>
            <a:off x="914400" y="6400800"/>
            <a:ext cx="71628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aphicFrame>
        <p:nvGraphicFramePr>
          <p:cNvPr id="19461" name="Object 5"/>
          <p:cNvGraphicFramePr>
            <a:graphicFrameLocks noChangeAspect="1"/>
          </p:cNvGraphicFramePr>
          <p:nvPr/>
        </p:nvGraphicFramePr>
        <p:xfrm>
          <a:off x="2438400" y="5334000"/>
          <a:ext cx="2833688" cy="982663"/>
        </p:xfrm>
        <a:graphic>
          <a:graphicData uri="http://schemas.openxmlformats.org/presentationml/2006/ole">
            <mc:AlternateContent xmlns:mc="http://schemas.openxmlformats.org/markup-compatibility/2006">
              <mc:Choice xmlns:v="urn:schemas-microsoft-com:vml" Requires="v">
                <p:oleObj spid="_x0000_s19890" name="Equation" r:id="rId6" imgW="1196286" imgH="388620" progId="Equation.3">
                  <p:embed/>
                </p:oleObj>
              </mc:Choice>
              <mc:Fallback>
                <p:oleObj name="Equation" r:id="rId6" imgW="1196286" imgH="388620" progId="Equation.3">
                  <p:embed/>
                  <p:pic>
                    <p:nvPicPr>
                      <p:cNvPr id="0" name="Object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438400" y="5334000"/>
                        <a:ext cx="2833688" cy="982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9462" name="Line 6"/>
          <p:cNvSpPr>
            <a:spLocks noChangeShapeType="1"/>
          </p:cNvSpPr>
          <p:nvPr/>
        </p:nvSpPr>
        <p:spPr bwMode="auto">
          <a:xfrm>
            <a:off x="838200" y="3962400"/>
            <a:ext cx="7162800" cy="0"/>
          </a:xfrm>
          <a:prstGeom prst="line">
            <a:avLst/>
          </a:prstGeom>
          <a:noFill/>
          <a:ln w="9525">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463" name="AutoShape 7"/>
          <p:cNvSpPr>
            <a:spLocks noChangeArrowheads="1"/>
          </p:cNvSpPr>
          <p:nvPr/>
        </p:nvSpPr>
        <p:spPr bwMode="auto">
          <a:xfrm>
            <a:off x="3276600" y="457200"/>
            <a:ext cx="914400" cy="914400"/>
          </a:xfrm>
          <a:prstGeom prst="sun">
            <a:avLst>
              <a:gd name="adj" fmla="val 25000"/>
            </a:avLst>
          </a:prstGeom>
          <a:solidFill>
            <a:srgbClr val="FFFF00"/>
          </a:solidFill>
          <a:ln w="9525">
            <a:solidFill>
              <a:schemeClr val="tx1"/>
            </a:solidFill>
            <a:miter lim="800000"/>
            <a:headEnd/>
            <a:tailEnd/>
          </a:ln>
        </p:spPr>
        <p:txBody>
          <a:bodyPr wrap="none" anchor="ctr"/>
          <a:lstStyle/>
          <a:p>
            <a:endParaRPr lang="en-US"/>
          </a:p>
        </p:txBody>
      </p:sp>
      <p:sp>
        <p:nvSpPr>
          <p:cNvPr id="19464" name="Line 8"/>
          <p:cNvSpPr>
            <a:spLocks noChangeShapeType="1"/>
          </p:cNvSpPr>
          <p:nvPr/>
        </p:nvSpPr>
        <p:spPr bwMode="auto">
          <a:xfrm>
            <a:off x="3733800" y="1447800"/>
            <a:ext cx="0" cy="5334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aphicFrame>
        <p:nvGraphicFramePr>
          <p:cNvPr id="19465" name="Object 9"/>
          <p:cNvGraphicFramePr>
            <a:graphicFrameLocks noChangeAspect="1"/>
          </p:cNvGraphicFramePr>
          <p:nvPr/>
        </p:nvGraphicFramePr>
        <p:xfrm>
          <a:off x="5943600" y="2819400"/>
          <a:ext cx="3006725" cy="385763"/>
        </p:xfrm>
        <a:graphic>
          <a:graphicData uri="http://schemas.openxmlformats.org/presentationml/2006/ole">
            <mc:AlternateContent xmlns:mc="http://schemas.openxmlformats.org/markup-compatibility/2006">
              <mc:Choice xmlns:v="urn:schemas-microsoft-com:vml" Requires="v">
                <p:oleObj spid="_x0000_s19891" name="Equation" r:id="rId8" imgW="1539348" imgH="160020" progId="Equation.3">
                  <p:embed/>
                </p:oleObj>
              </mc:Choice>
              <mc:Fallback>
                <p:oleObj name="Equation" r:id="rId8" imgW="1539348" imgH="160020" progId="Equation.3">
                  <p:embed/>
                  <p:pic>
                    <p:nvPicPr>
                      <p:cNvPr id="0" name="Object 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943600" y="2819400"/>
                        <a:ext cx="3006725" cy="3857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9466" name="Line 10"/>
          <p:cNvSpPr>
            <a:spLocks noChangeShapeType="1"/>
          </p:cNvSpPr>
          <p:nvPr/>
        </p:nvSpPr>
        <p:spPr bwMode="auto">
          <a:xfrm flipV="1">
            <a:off x="3810000" y="4038600"/>
            <a:ext cx="0" cy="1066800"/>
          </a:xfrm>
          <a:prstGeom prst="line">
            <a:avLst/>
          </a:prstGeom>
          <a:noFill/>
          <a:ln w="952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2827" name="Text Box 11"/>
          <p:cNvSpPr txBox="1">
            <a:spLocks noChangeArrowheads="1"/>
          </p:cNvSpPr>
          <p:nvPr/>
        </p:nvSpPr>
        <p:spPr bwMode="auto">
          <a:xfrm>
            <a:off x="4648200" y="533400"/>
            <a:ext cx="4383088" cy="954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sz="2800" dirty="0">
                <a:solidFill>
                  <a:schemeClr val="bg1"/>
                </a:solidFill>
                <a:effectLst>
                  <a:outerShdw blurRad="38100" dist="38100" dir="2700000" algn="tl">
                    <a:srgbClr val="000000"/>
                  </a:outerShdw>
                </a:effectLst>
              </a:rPr>
              <a:t>Plankton Production in the</a:t>
            </a:r>
          </a:p>
          <a:p>
            <a:pPr>
              <a:defRPr/>
            </a:pPr>
            <a:r>
              <a:rPr lang="en-US" sz="2800" dirty="0">
                <a:solidFill>
                  <a:schemeClr val="bg1"/>
                </a:solidFill>
                <a:effectLst>
                  <a:outerShdw blurRad="38100" dist="38100" dir="2700000" algn="tl">
                    <a:srgbClr val="000000"/>
                  </a:outerShdw>
                </a:effectLst>
              </a:rPr>
              <a:t>Open Ocean</a:t>
            </a:r>
          </a:p>
        </p:txBody>
      </p:sp>
      <p:sp>
        <p:nvSpPr>
          <p:cNvPr id="19468" name="Line 12"/>
          <p:cNvSpPr>
            <a:spLocks noChangeShapeType="1"/>
          </p:cNvSpPr>
          <p:nvPr/>
        </p:nvSpPr>
        <p:spPr bwMode="auto">
          <a:xfrm flipH="1">
            <a:off x="838200" y="6400800"/>
            <a:ext cx="152400" cy="228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469" name="Line 13"/>
          <p:cNvSpPr>
            <a:spLocks noChangeShapeType="1"/>
          </p:cNvSpPr>
          <p:nvPr/>
        </p:nvSpPr>
        <p:spPr bwMode="auto">
          <a:xfrm flipH="1">
            <a:off x="7391400" y="6400800"/>
            <a:ext cx="152400" cy="228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470" name="Line 14"/>
          <p:cNvSpPr>
            <a:spLocks noChangeShapeType="1"/>
          </p:cNvSpPr>
          <p:nvPr/>
        </p:nvSpPr>
        <p:spPr bwMode="auto">
          <a:xfrm flipH="1">
            <a:off x="1600200" y="6400800"/>
            <a:ext cx="152400" cy="228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471" name="Line 15"/>
          <p:cNvSpPr>
            <a:spLocks noChangeShapeType="1"/>
          </p:cNvSpPr>
          <p:nvPr/>
        </p:nvSpPr>
        <p:spPr bwMode="auto">
          <a:xfrm flipH="1">
            <a:off x="1219200" y="6400800"/>
            <a:ext cx="152400" cy="228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472" name="Line 16"/>
          <p:cNvSpPr>
            <a:spLocks noChangeShapeType="1"/>
          </p:cNvSpPr>
          <p:nvPr/>
        </p:nvSpPr>
        <p:spPr bwMode="auto">
          <a:xfrm flipH="1">
            <a:off x="4800600" y="6400800"/>
            <a:ext cx="152400" cy="228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473" name="Line 17"/>
          <p:cNvSpPr>
            <a:spLocks noChangeShapeType="1"/>
          </p:cNvSpPr>
          <p:nvPr/>
        </p:nvSpPr>
        <p:spPr bwMode="auto">
          <a:xfrm flipH="1">
            <a:off x="4343400" y="6400800"/>
            <a:ext cx="152400" cy="228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474" name="Line 18"/>
          <p:cNvSpPr>
            <a:spLocks noChangeShapeType="1"/>
          </p:cNvSpPr>
          <p:nvPr/>
        </p:nvSpPr>
        <p:spPr bwMode="auto">
          <a:xfrm flipH="1">
            <a:off x="3886200" y="6400800"/>
            <a:ext cx="152400" cy="228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475" name="Line 19"/>
          <p:cNvSpPr>
            <a:spLocks noChangeShapeType="1"/>
          </p:cNvSpPr>
          <p:nvPr/>
        </p:nvSpPr>
        <p:spPr bwMode="auto">
          <a:xfrm flipH="1">
            <a:off x="3429000" y="6400800"/>
            <a:ext cx="152400" cy="228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476" name="Line 20"/>
          <p:cNvSpPr>
            <a:spLocks noChangeShapeType="1"/>
          </p:cNvSpPr>
          <p:nvPr/>
        </p:nvSpPr>
        <p:spPr bwMode="auto">
          <a:xfrm flipH="1">
            <a:off x="2971800" y="6400800"/>
            <a:ext cx="152400" cy="228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477" name="Line 21"/>
          <p:cNvSpPr>
            <a:spLocks noChangeShapeType="1"/>
          </p:cNvSpPr>
          <p:nvPr/>
        </p:nvSpPr>
        <p:spPr bwMode="auto">
          <a:xfrm flipH="1">
            <a:off x="2057400" y="6400800"/>
            <a:ext cx="152400" cy="228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478" name="Line 22"/>
          <p:cNvSpPr>
            <a:spLocks noChangeShapeType="1"/>
          </p:cNvSpPr>
          <p:nvPr/>
        </p:nvSpPr>
        <p:spPr bwMode="auto">
          <a:xfrm flipH="1">
            <a:off x="7772400" y="6400800"/>
            <a:ext cx="152400" cy="228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479" name="Line 23"/>
          <p:cNvSpPr>
            <a:spLocks noChangeShapeType="1"/>
          </p:cNvSpPr>
          <p:nvPr/>
        </p:nvSpPr>
        <p:spPr bwMode="auto">
          <a:xfrm flipH="1">
            <a:off x="2514600" y="6400800"/>
            <a:ext cx="152400" cy="228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480" name="Line 24"/>
          <p:cNvSpPr>
            <a:spLocks noChangeShapeType="1"/>
          </p:cNvSpPr>
          <p:nvPr/>
        </p:nvSpPr>
        <p:spPr bwMode="auto">
          <a:xfrm flipH="1">
            <a:off x="6934200" y="6400800"/>
            <a:ext cx="152400" cy="228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481" name="Line 25"/>
          <p:cNvSpPr>
            <a:spLocks noChangeShapeType="1"/>
          </p:cNvSpPr>
          <p:nvPr/>
        </p:nvSpPr>
        <p:spPr bwMode="auto">
          <a:xfrm flipH="1">
            <a:off x="6477000" y="6400800"/>
            <a:ext cx="152400" cy="228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482" name="Line 26"/>
          <p:cNvSpPr>
            <a:spLocks noChangeShapeType="1"/>
          </p:cNvSpPr>
          <p:nvPr/>
        </p:nvSpPr>
        <p:spPr bwMode="auto">
          <a:xfrm flipH="1">
            <a:off x="5715000" y="6400800"/>
            <a:ext cx="152400" cy="228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483" name="Line 27"/>
          <p:cNvSpPr>
            <a:spLocks noChangeShapeType="1"/>
          </p:cNvSpPr>
          <p:nvPr/>
        </p:nvSpPr>
        <p:spPr bwMode="auto">
          <a:xfrm flipH="1">
            <a:off x="5257800" y="6400800"/>
            <a:ext cx="152400" cy="228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484" name="Line 28"/>
          <p:cNvSpPr>
            <a:spLocks noChangeShapeType="1"/>
          </p:cNvSpPr>
          <p:nvPr/>
        </p:nvSpPr>
        <p:spPr bwMode="auto">
          <a:xfrm flipH="1">
            <a:off x="6096000" y="6400800"/>
            <a:ext cx="152400" cy="228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485" name="Text Box 29"/>
          <p:cNvSpPr txBox="1">
            <a:spLocks noChangeArrowheads="1"/>
          </p:cNvSpPr>
          <p:nvPr/>
        </p:nvSpPr>
        <p:spPr bwMode="auto">
          <a:xfrm>
            <a:off x="212725" y="1676400"/>
            <a:ext cx="1454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solidFill>
                  <a:schemeClr val="bg1"/>
                </a:solidFill>
              </a:rPr>
              <a:t>Sea Surface</a:t>
            </a:r>
          </a:p>
        </p:txBody>
      </p:sp>
      <p:sp>
        <p:nvSpPr>
          <p:cNvPr id="19486" name="Text Box 30"/>
          <p:cNvSpPr txBox="1">
            <a:spLocks noChangeArrowheads="1"/>
          </p:cNvSpPr>
          <p:nvPr/>
        </p:nvSpPr>
        <p:spPr bwMode="auto">
          <a:xfrm>
            <a:off x="304800" y="3546475"/>
            <a:ext cx="762000" cy="36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solidFill>
                  <a:schemeClr val="bg1"/>
                </a:solidFill>
              </a:rPr>
              <a:t>100m</a:t>
            </a:r>
          </a:p>
        </p:txBody>
      </p:sp>
    </p:spTree>
  </p:cSld>
  <p:clrMapOvr>
    <a:masterClrMapping/>
  </p:clrMapOvr>
  <p:timing>
    <p:tnLst>
      <p:par>
        <p:cTn id="1" dur="indefinite" restart="never" nodeType="tmRoot"/>
      </p:par>
    </p:tnLst>
  </p:timing>
</p:sld>
</file>

<file path=ppt/slides/slide228.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graphicFrame>
        <p:nvGraphicFramePr>
          <p:cNvPr id="20482" name="Object 2"/>
          <p:cNvGraphicFramePr>
            <a:graphicFrameLocks noChangeAspect="1"/>
          </p:cNvGraphicFramePr>
          <p:nvPr/>
        </p:nvGraphicFramePr>
        <p:xfrm>
          <a:off x="1981200" y="2852738"/>
          <a:ext cx="3684588" cy="500062"/>
        </p:xfrm>
        <a:graphic>
          <a:graphicData uri="http://schemas.openxmlformats.org/presentationml/2006/ole">
            <mc:AlternateContent xmlns:mc="http://schemas.openxmlformats.org/markup-compatibility/2006">
              <mc:Choice xmlns:v="urn:schemas-microsoft-com:vml" Requires="v">
                <p:oleObj spid="_x0000_s20780" name="Equation" r:id="rId4" imgW="1592526" imgH="167568" progId="Equation.3">
                  <p:embed/>
                </p:oleObj>
              </mc:Choice>
              <mc:Fallback>
                <p:oleObj name="Equation" r:id="rId4" imgW="1592526" imgH="167568" progId="Equation.3">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81200" y="2852738"/>
                        <a:ext cx="3684588" cy="500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0483" name="Line 3"/>
          <p:cNvSpPr>
            <a:spLocks noChangeShapeType="1"/>
          </p:cNvSpPr>
          <p:nvPr/>
        </p:nvSpPr>
        <p:spPr bwMode="auto">
          <a:xfrm>
            <a:off x="762000" y="2057400"/>
            <a:ext cx="71628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484" name="Line 4"/>
          <p:cNvSpPr>
            <a:spLocks noChangeShapeType="1"/>
          </p:cNvSpPr>
          <p:nvPr/>
        </p:nvSpPr>
        <p:spPr bwMode="auto">
          <a:xfrm>
            <a:off x="914400" y="6400800"/>
            <a:ext cx="71628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485" name="Line 6"/>
          <p:cNvSpPr>
            <a:spLocks noChangeShapeType="1"/>
          </p:cNvSpPr>
          <p:nvPr/>
        </p:nvSpPr>
        <p:spPr bwMode="auto">
          <a:xfrm>
            <a:off x="838200" y="3962400"/>
            <a:ext cx="7162800" cy="0"/>
          </a:xfrm>
          <a:prstGeom prst="line">
            <a:avLst/>
          </a:prstGeom>
          <a:noFill/>
          <a:ln w="9525">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486" name="AutoShape 7"/>
          <p:cNvSpPr>
            <a:spLocks noChangeArrowheads="1"/>
          </p:cNvSpPr>
          <p:nvPr/>
        </p:nvSpPr>
        <p:spPr bwMode="auto">
          <a:xfrm>
            <a:off x="3276600" y="457200"/>
            <a:ext cx="914400" cy="914400"/>
          </a:xfrm>
          <a:prstGeom prst="sun">
            <a:avLst>
              <a:gd name="adj" fmla="val 25000"/>
            </a:avLst>
          </a:prstGeom>
          <a:solidFill>
            <a:srgbClr val="FFFF00"/>
          </a:solidFill>
          <a:ln w="9525">
            <a:solidFill>
              <a:schemeClr val="tx1"/>
            </a:solidFill>
            <a:miter lim="800000"/>
            <a:headEnd/>
            <a:tailEnd/>
          </a:ln>
        </p:spPr>
        <p:txBody>
          <a:bodyPr wrap="none" anchor="ctr"/>
          <a:lstStyle/>
          <a:p>
            <a:endParaRPr lang="en-US"/>
          </a:p>
        </p:txBody>
      </p:sp>
      <p:sp>
        <p:nvSpPr>
          <p:cNvPr id="20487" name="Line 8"/>
          <p:cNvSpPr>
            <a:spLocks noChangeShapeType="1"/>
          </p:cNvSpPr>
          <p:nvPr/>
        </p:nvSpPr>
        <p:spPr bwMode="auto">
          <a:xfrm>
            <a:off x="3733800" y="1447800"/>
            <a:ext cx="0" cy="5334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488" name="Line 10"/>
          <p:cNvSpPr>
            <a:spLocks noChangeShapeType="1"/>
          </p:cNvSpPr>
          <p:nvPr/>
        </p:nvSpPr>
        <p:spPr bwMode="auto">
          <a:xfrm rot="10800000" flipV="1">
            <a:off x="4419600" y="3505200"/>
            <a:ext cx="0" cy="1066800"/>
          </a:xfrm>
          <a:prstGeom prst="line">
            <a:avLst/>
          </a:prstGeom>
          <a:noFill/>
          <a:ln w="952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4875" name="Text Box 11"/>
          <p:cNvSpPr txBox="1">
            <a:spLocks noChangeArrowheads="1"/>
          </p:cNvSpPr>
          <p:nvPr/>
        </p:nvSpPr>
        <p:spPr bwMode="auto">
          <a:xfrm>
            <a:off x="5105400" y="533400"/>
            <a:ext cx="340677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sz="2800" dirty="0">
                <a:solidFill>
                  <a:schemeClr val="bg1"/>
                </a:solidFill>
                <a:effectLst>
                  <a:outerShdw blurRad="38100" dist="38100" dir="2700000" algn="tl">
                    <a:srgbClr val="000000"/>
                  </a:outerShdw>
                </a:effectLst>
              </a:rPr>
              <a:t>The biological pump</a:t>
            </a:r>
          </a:p>
        </p:txBody>
      </p:sp>
      <p:sp>
        <p:nvSpPr>
          <p:cNvPr id="20490" name="Line 12"/>
          <p:cNvSpPr>
            <a:spLocks noChangeShapeType="1"/>
          </p:cNvSpPr>
          <p:nvPr/>
        </p:nvSpPr>
        <p:spPr bwMode="auto">
          <a:xfrm flipH="1">
            <a:off x="838200" y="6400800"/>
            <a:ext cx="152400" cy="228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491" name="Line 13"/>
          <p:cNvSpPr>
            <a:spLocks noChangeShapeType="1"/>
          </p:cNvSpPr>
          <p:nvPr/>
        </p:nvSpPr>
        <p:spPr bwMode="auto">
          <a:xfrm flipH="1">
            <a:off x="7391400" y="6400800"/>
            <a:ext cx="152400" cy="228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492" name="Line 14"/>
          <p:cNvSpPr>
            <a:spLocks noChangeShapeType="1"/>
          </p:cNvSpPr>
          <p:nvPr/>
        </p:nvSpPr>
        <p:spPr bwMode="auto">
          <a:xfrm flipH="1">
            <a:off x="1600200" y="6400800"/>
            <a:ext cx="152400" cy="228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493" name="Line 15"/>
          <p:cNvSpPr>
            <a:spLocks noChangeShapeType="1"/>
          </p:cNvSpPr>
          <p:nvPr/>
        </p:nvSpPr>
        <p:spPr bwMode="auto">
          <a:xfrm flipH="1">
            <a:off x="1219200" y="6400800"/>
            <a:ext cx="152400" cy="228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494" name="Line 16"/>
          <p:cNvSpPr>
            <a:spLocks noChangeShapeType="1"/>
          </p:cNvSpPr>
          <p:nvPr/>
        </p:nvSpPr>
        <p:spPr bwMode="auto">
          <a:xfrm flipH="1">
            <a:off x="4800600" y="6400800"/>
            <a:ext cx="152400" cy="228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495" name="Line 17"/>
          <p:cNvSpPr>
            <a:spLocks noChangeShapeType="1"/>
          </p:cNvSpPr>
          <p:nvPr/>
        </p:nvSpPr>
        <p:spPr bwMode="auto">
          <a:xfrm flipH="1">
            <a:off x="4343400" y="6400800"/>
            <a:ext cx="152400" cy="228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496" name="Line 18"/>
          <p:cNvSpPr>
            <a:spLocks noChangeShapeType="1"/>
          </p:cNvSpPr>
          <p:nvPr/>
        </p:nvSpPr>
        <p:spPr bwMode="auto">
          <a:xfrm flipH="1">
            <a:off x="3886200" y="6400800"/>
            <a:ext cx="152400" cy="228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497" name="Line 19"/>
          <p:cNvSpPr>
            <a:spLocks noChangeShapeType="1"/>
          </p:cNvSpPr>
          <p:nvPr/>
        </p:nvSpPr>
        <p:spPr bwMode="auto">
          <a:xfrm flipH="1">
            <a:off x="3429000" y="6400800"/>
            <a:ext cx="152400" cy="228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498" name="Line 20"/>
          <p:cNvSpPr>
            <a:spLocks noChangeShapeType="1"/>
          </p:cNvSpPr>
          <p:nvPr/>
        </p:nvSpPr>
        <p:spPr bwMode="auto">
          <a:xfrm flipH="1">
            <a:off x="2971800" y="6400800"/>
            <a:ext cx="152400" cy="228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499" name="Line 21"/>
          <p:cNvSpPr>
            <a:spLocks noChangeShapeType="1"/>
          </p:cNvSpPr>
          <p:nvPr/>
        </p:nvSpPr>
        <p:spPr bwMode="auto">
          <a:xfrm flipH="1">
            <a:off x="2057400" y="6400800"/>
            <a:ext cx="152400" cy="228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500" name="Line 22"/>
          <p:cNvSpPr>
            <a:spLocks noChangeShapeType="1"/>
          </p:cNvSpPr>
          <p:nvPr/>
        </p:nvSpPr>
        <p:spPr bwMode="auto">
          <a:xfrm flipH="1">
            <a:off x="7772400" y="6400800"/>
            <a:ext cx="152400" cy="228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501" name="Line 23"/>
          <p:cNvSpPr>
            <a:spLocks noChangeShapeType="1"/>
          </p:cNvSpPr>
          <p:nvPr/>
        </p:nvSpPr>
        <p:spPr bwMode="auto">
          <a:xfrm flipH="1">
            <a:off x="2514600" y="6400800"/>
            <a:ext cx="152400" cy="228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502" name="Line 24"/>
          <p:cNvSpPr>
            <a:spLocks noChangeShapeType="1"/>
          </p:cNvSpPr>
          <p:nvPr/>
        </p:nvSpPr>
        <p:spPr bwMode="auto">
          <a:xfrm flipH="1">
            <a:off x="6934200" y="6400800"/>
            <a:ext cx="152400" cy="228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503" name="Line 25"/>
          <p:cNvSpPr>
            <a:spLocks noChangeShapeType="1"/>
          </p:cNvSpPr>
          <p:nvPr/>
        </p:nvSpPr>
        <p:spPr bwMode="auto">
          <a:xfrm flipH="1">
            <a:off x="6477000" y="6400800"/>
            <a:ext cx="152400" cy="228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504" name="Line 26"/>
          <p:cNvSpPr>
            <a:spLocks noChangeShapeType="1"/>
          </p:cNvSpPr>
          <p:nvPr/>
        </p:nvSpPr>
        <p:spPr bwMode="auto">
          <a:xfrm flipH="1">
            <a:off x="5715000" y="6400800"/>
            <a:ext cx="152400" cy="228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505" name="Line 27"/>
          <p:cNvSpPr>
            <a:spLocks noChangeShapeType="1"/>
          </p:cNvSpPr>
          <p:nvPr/>
        </p:nvSpPr>
        <p:spPr bwMode="auto">
          <a:xfrm flipH="1">
            <a:off x="5257800" y="6400800"/>
            <a:ext cx="152400" cy="228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506" name="Line 28"/>
          <p:cNvSpPr>
            <a:spLocks noChangeShapeType="1"/>
          </p:cNvSpPr>
          <p:nvPr/>
        </p:nvSpPr>
        <p:spPr bwMode="auto">
          <a:xfrm flipH="1">
            <a:off x="6096000" y="6400800"/>
            <a:ext cx="152400" cy="228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507" name="Text Box 29"/>
          <p:cNvSpPr txBox="1">
            <a:spLocks noChangeArrowheads="1"/>
          </p:cNvSpPr>
          <p:nvPr/>
        </p:nvSpPr>
        <p:spPr bwMode="auto">
          <a:xfrm>
            <a:off x="212725" y="1676400"/>
            <a:ext cx="1454150" cy="36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solidFill>
                  <a:schemeClr val="bg1"/>
                </a:solidFill>
              </a:rPr>
              <a:t>Sea Surface</a:t>
            </a:r>
          </a:p>
        </p:txBody>
      </p:sp>
      <p:sp>
        <p:nvSpPr>
          <p:cNvPr id="20508" name="Text Box 30"/>
          <p:cNvSpPr txBox="1">
            <a:spLocks noChangeArrowheads="1"/>
          </p:cNvSpPr>
          <p:nvPr/>
        </p:nvSpPr>
        <p:spPr bwMode="auto">
          <a:xfrm>
            <a:off x="304800" y="3546475"/>
            <a:ext cx="762000" cy="36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solidFill>
                  <a:schemeClr val="bg1"/>
                </a:solidFill>
              </a:rPr>
              <a:t>100m</a:t>
            </a:r>
          </a:p>
        </p:txBody>
      </p:sp>
      <p:graphicFrame>
        <p:nvGraphicFramePr>
          <p:cNvPr id="20509" name="Object 31"/>
          <p:cNvGraphicFramePr>
            <a:graphicFrameLocks noChangeAspect="1"/>
          </p:cNvGraphicFramePr>
          <p:nvPr/>
        </p:nvGraphicFramePr>
        <p:xfrm>
          <a:off x="1981200" y="4800600"/>
          <a:ext cx="3684588" cy="500063"/>
        </p:xfrm>
        <a:graphic>
          <a:graphicData uri="http://schemas.openxmlformats.org/presentationml/2006/ole">
            <mc:AlternateContent xmlns:mc="http://schemas.openxmlformats.org/markup-compatibility/2006">
              <mc:Choice xmlns:v="urn:schemas-microsoft-com:vml" Requires="v">
                <p:oleObj spid="_x0000_s20781" name="Equation" r:id="rId6" imgW="1592526" imgH="167568" progId="Equation.3">
                  <p:embed/>
                </p:oleObj>
              </mc:Choice>
              <mc:Fallback>
                <p:oleObj name="Equation" r:id="rId6" imgW="1592526" imgH="167568" progId="Equation.3">
                  <p:embed/>
                  <p:pic>
                    <p:nvPicPr>
                      <p:cNvPr id="0" name="Object 3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81200" y="4800600"/>
                        <a:ext cx="3684588" cy="500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0510" name="Text Box 32"/>
          <p:cNvSpPr txBox="1">
            <a:spLocks noChangeArrowheads="1"/>
          </p:cNvSpPr>
          <p:nvPr/>
        </p:nvSpPr>
        <p:spPr bwMode="auto">
          <a:xfrm>
            <a:off x="2667000" y="2235200"/>
            <a:ext cx="2622550"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800">
                <a:solidFill>
                  <a:schemeClr val="bg1"/>
                </a:solidFill>
              </a:rPr>
              <a:t>Photosynthesis</a:t>
            </a:r>
          </a:p>
        </p:txBody>
      </p:sp>
      <p:sp>
        <p:nvSpPr>
          <p:cNvPr id="20511" name="Text Box 33"/>
          <p:cNvSpPr txBox="1">
            <a:spLocks noChangeArrowheads="1"/>
          </p:cNvSpPr>
          <p:nvPr/>
        </p:nvSpPr>
        <p:spPr bwMode="auto">
          <a:xfrm>
            <a:off x="2971800" y="5272088"/>
            <a:ext cx="2005013"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800">
                <a:solidFill>
                  <a:schemeClr val="bg1"/>
                </a:solidFill>
              </a:rPr>
              <a:t>Respiration</a:t>
            </a:r>
          </a:p>
        </p:txBody>
      </p:sp>
    </p:spTree>
  </p:cSld>
  <p:clrMapOvr>
    <a:masterClrMapping/>
  </p:clrMapOvr>
  <p:timing>
    <p:tnLst>
      <p:par>
        <p:cTn id="1" dur="indefinite" restart="never" nodeType="tmRoot"/>
      </p:par>
    </p:tnLst>
  </p:timing>
</p:sld>
</file>

<file path=ppt/slides/slide229.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21506" name="Line 3"/>
          <p:cNvSpPr>
            <a:spLocks noChangeShapeType="1"/>
          </p:cNvSpPr>
          <p:nvPr/>
        </p:nvSpPr>
        <p:spPr bwMode="auto">
          <a:xfrm>
            <a:off x="762000" y="2057400"/>
            <a:ext cx="71628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507" name="Line 4"/>
          <p:cNvSpPr>
            <a:spLocks noChangeShapeType="1"/>
          </p:cNvSpPr>
          <p:nvPr/>
        </p:nvSpPr>
        <p:spPr bwMode="auto">
          <a:xfrm>
            <a:off x="914400" y="6400800"/>
            <a:ext cx="71628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aphicFrame>
        <p:nvGraphicFramePr>
          <p:cNvPr id="21508" name="Object 5"/>
          <p:cNvGraphicFramePr>
            <a:graphicFrameLocks noChangeAspect="1"/>
          </p:cNvGraphicFramePr>
          <p:nvPr/>
        </p:nvGraphicFramePr>
        <p:xfrm>
          <a:off x="2438400" y="5334000"/>
          <a:ext cx="2833688" cy="982663"/>
        </p:xfrm>
        <a:graphic>
          <a:graphicData uri="http://schemas.openxmlformats.org/presentationml/2006/ole">
            <mc:AlternateContent xmlns:mc="http://schemas.openxmlformats.org/markup-compatibility/2006">
              <mc:Choice xmlns:v="urn:schemas-microsoft-com:vml" Requires="v">
                <p:oleObj spid="_x0000_s21805" name="Equation" r:id="rId4" imgW="1196286" imgH="388620" progId="Equation.3">
                  <p:embed/>
                </p:oleObj>
              </mc:Choice>
              <mc:Fallback>
                <p:oleObj name="Equation" r:id="rId4" imgW="1196286" imgH="388620" progId="Equation.3">
                  <p:embed/>
                  <p:pic>
                    <p:nvPicPr>
                      <p:cNvPr id="0"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38400" y="5334000"/>
                        <a:ext cx="2833688" cy="982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1509" name="Line 6"/>
          <p:cNvSpPr>
            <a:spLocks noChangeShapeType="1"/>
          </p:cNvSpPr>
          <p:nvPr/>
        </p:nvSpPr>
        <p:spPr bwMode="auto">
          <a:xfrm>
            <a:off x="838200" y="3962400"/>
            <a:ext cx="7162800" cy="0"/>
          </a:xfrm>
          <a:prstGeom prst="line">
            <a:avLst/>
          </a:prstGeom>
          <a:noFill/>
          <a:ln w="9525">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510" name="AutoShape 7"/>
          <p:cNvSpPr>
            <a:spLocks noChangeArrowheads="1"/>
          </p:cNvSpPr>
          <p:nvPr/>
        </p:nvSpPr>
        <p:spPr bwMode="auto">
          <a:xfrm>
            <a:off x="3276600" y="457200"/>
            <a:ext cx="914400" cy="914400"/>
          </a:xfrm>
          <a:prstGeom prst="sun">
            <a:avLst>
              <a:gd name="adj" fmla="val 25000"/>
            </a:avLst>
          </a:prstGeom>
          <a:solidFill>
            <a:srgbClr val="FFFF00"/>
          </a:solidFill>
          <a:ln w="9525">
            <a:solidFill>
              <a:schemeClr val="tx1"/>
            </a:solidFill>
            <a:miter lim="800000"/>
            <a:headEnd/>
            <a:tailEnd/>
          </a:ln>
        </p:spPr>
        <p:txBody>
          <a:bodyPr wrap="none" anchor="ctr"/>
          <a:lstStyle/>
          <a:p>
            <a:endParaRPr lang="en-US"/>
          </a:p>
        </p:txBody>
      </p:sp>
      <p:sp>
        <p:nvSpPr>
          <p:cNvPr id="21511" name="Line 8"/>
          <p:cNvSpPr>
            <a:spLocks noChangeShapeType="1"/>
          </p:cNvSpPr>
          <p:nvPr/>
        </p:nvSpPr>
        <p:spPr bwMode="auto">
          <a:xfrm>
            <a:off x="3733800" y="1447800"/>
            <a:ext cx="0" cy="5334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aphicFrame>
        <p:nvGraphicFramePr>
          <p:cNvPr id="21512" name="Object 9"/>
          <p:cNvGraphicFramePr>
            <a:graphicFrameLocks noChangeAspect="1"/>
          </p:cNvGraphicFramePr>
          <p:nvPr/>
        </p:nvGraphicFramePr>
        <p:xfrm>
          <a:off x="5943600" y="3043238"/>
          <a:ext cx="3006725" cy="385762"/>
        </p:xfrm>
        <a:graphic>
          <a:graphicData uri="http://schemas.openxmlformats.org/presentationml/2006/ole">
            <mc:AlternateContent xmlns:mc="http://schemas.openxmlformats.org/markup-compatibility/2006">
              <mc:Choice xmlns:v="urn:schemas-microsoft-com:vml" Requires="v">
                <p:oleObj spid="_x0000_s21806" name="Equation" r:id="rId6" imgW="1539348" imgH="160020" progId="Equation.3">
                  <p:embed/>
                </p:oleObj>
              </mc:Choice>
              <mc:Fallback>
                <p:oleObj name="Equation" r:id="rId6" imgW="1539348" imgH="160020" progId="Equation.3">
                  <p:embed/>
                  <p:pic>
                    <p:nvPicPr>
                      <p:cNvPr id="0" name="Object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43600" y="3043238"/>
                        <a:ext cx="3006725" cy="3857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1513" name="Line 10"/>
          <p:cNvSpPr>
            <a:spLocks noChangeShapeType="1"/>
          </p:cNvSpPr>
          <p:nvPr/>
        </p:nvSpPr>
        <p:spPr bwMode="auto">
          <a:xfrm flipV="1">
            <a:off x="3810000" y="4038600"/>
            <a:ext cx="0" cy="1066800"/>
          </a:xfrm>
          <a:prstGeom prst="line">
            <a:avLst/>
          </a:prstGeom>
          <a:noFill/>
          <a:ln w="952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2827" name="Text Box 11"/>
          <p:cNvSpPr txBox="1">
            <a:spLocks noChangeArrowheads="1"/>
          </p:cNvSpPr>
          <p:nvPr/>
        </p:nvSpPr>
        <p:spPr bwMode="auto">
          <a:xfrm>
            <a:off x="4648200" y="533400"/>
            <a:ext cx="4383088" cy="954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sz="2800" dirty="0">
                <a:solidFill>
                  <a:schemeClr val="bg1"/>
                </a:solidFill>
                <a:effectLst>
                  <a:outerShdw blurRad="38100" dist="38100" dir="2700000" algn="tl">
                    <a:srgbClr val="000000"/>
                  </a:outerShdw>
                </a:effectLst>
              </a:rPr>
              <a:t>Plankton Production in the</a:t>
            </a:r>
          </a:p>
          <a:p>
            <a:pPr>
              <a:defRPr/>
            </a:pPr>
            <a:r>
              <a:rPr lang="en-US" sz="2800" dirty="0">
                <a:solidFill>
                  <a:schemeClr val="bg1"/>
                </a:solidFill>
                <a:effectLst>
                  <a:outerShdw blurRad="38100" dist="38100" dir="2700000" algn="tl">
                    <a:srgbClr val="000000"/>
                  </a:outerShdw>
                </a:effectLst>
              </a:rPr>
              <a:t>Open Ocean</a:t>
            </a:r>
          </a:p>
        </p:txBody>
      </p:sp>
      <p:sp>
        <p:nvSpPr>
          <p:cNvPr id="21515" name="Line 12"/>
          <p:cNvSpPr>
            <a:spLocks noChangeShapeType="1"/>
          </p:cNvSpPr>
          <p:nvPr/>
        </p:nvSpPr>
        <p:spPr bwMode="auto">
          <a:xfrm flipH="1">
            <a:off x="838200" y="6400800"/>
            <a:ext cx="152400" cy="228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516" name="Line 13"/>
          <p:cNvSpPr>
            <a:spLocks noChangeShapeType="1"/>
          </p:cNvSpPr>
          <p:nvPr/>
        </p:nvSpPr>
        <p:spPr bwMode="auto">
          <a:xfrm flipH="1">
            <a:off x="7391400" y="6400800"/>
            <a:ext cx="152400" cy="228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517" name="Line 14"/>
          <p:cNvSpPr>
            <a:spLocks noChangeShapeType="1"/>
          </p:cNvSpPr>
          <p:nvPr/>
        </p:nvSpPr>
        <p:spPr bwMode="auto">
          <a:xfrm flipH="1">
            <a:off x="1600200" y="6400800"/>
            <a:ext cx="152400" cy="228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518" name="Line 15"/>
          <p:cNvSpPr>
            <a:spLocks noChangeShapeType="1"/>
          </p:cNvSpPr>
          <p:nvPr/>
        </p:nvSpPr>
        <p:spPr bwMode="auto">
          <a:xfrm flipH="1">
            <a:off x="1219200" y="6400800"/>
            <a:ext cx="152400" cy="228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519" name="Line 16"/>
          <p:cNvSpPr>
            <a:spLocks noChangeShapeType="1"/>
          </p:cNvSpPr>
          <p:nvPr/>
        </p:nvSpPr>
        <p:spPr bwMode="auto">
          <a:xfrm flipH="1">
            <a:off x="4800600" y="6400800"/>
            <a:ext cx="152400" cy="228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520" name="Line 17"/>
          <p:cNvSpPr>
            <a:spLocks noChangeShapeType="1"/>
          </p:cNvSpPr>
          <p:nvPr/>
        </p:nvSpPr>
        <p:spPr bwMode="auto">
          <a:xfrm flipH="1">
            <a:off x="4343400" y="6400800"/>
            <a:ext cx="152400" cy="228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521" name="Line 18"/>
          <p:cNvSpPr>
            <a:spLocks noChangeShapeType="1"/>
          </p:cNvSpPr>
          <p:nvPr/>
        </p:nvSpPr>
        <p:spPr bwMode="auto">
          <a:xfrm flipH="1">
            <a:off x="3886200" y="6400800"/>
            <a:ext cx="152400" cy="228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522" name="Line 19"/>
          <p:cNvSpPr>
            <a:spLocks noChangeShapeType="1"/>
          </p:cNvSpPr>
          <p:nvPr/>
        </p:nvSpPr>
        <p:spPr bwMode="auto">
          <a:xfrm flipH="1">
            <a:off x="3429000" y="6400800"/>
            <a:ext cx="152400" cy="228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523" name="Line 20"/>
          <p:cNvSpPr>
            <a:spLocks noChangeShapeType="1"/>
          </p:cNvSpPr>
          <p:nvPr/>
        </p:nvSpPr>
        <p:spPr bwMode="auto">
          <a:xfrm flipH="1">
            <a:off x="2971800" y="6400800"/>
            <a:ext cx="152400" cy="228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524" name="Line 21"/>
          <p:cNvSpPr>
            <a:spLocks noChangeShapeType="1"/>
          </p:cNvSpPr>
          <p:nvPr/>
        </p:nvSpPr>
        <p:spPr bwMode="auto">
          <a:xfrm flipH="1">
            <a:off x="2057400" y="6400800"/>
            <a:ext cx="152400" cy="228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525" name="Line 22"/>
          <p:cNvSpPr>
            <a:spLocks noChangeShapeType="1"/>
          </p:cNvSpPr>
          <p:nvPr/>
        </p:nvSpPr>
        <p:spPr bwMode="auto">
          <a:xfrm flipH="1">
            <a:off x="7772400" y="6400800"/>
            <a:ext cx="152400" cy="228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526" name="Line 23"/>
          <p:cNvSpPr>
            <a:spLocks noChangeShapeType="1"/>
          </p:cNvSpPr>
          <p:nvPr/>
        </p:nvSpPr>
        <p:spPr bwMode="auto">
          <a:xfrm flipH="1">
            <a:off x="2514600" y="6400800"/>
            <a:ext cx="152400" cy="228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527" name="Line 24"/>
          <p:cNvSpPr>
            <a:spLocks noChangeShapeType="1"/>
          </p:cNvSpPr>
          <p:nvPr/>
        </p:nvSpPr>
        <p:spPr bwMode="auto">
          <a:xfrm flipH="1">
            <a:off x="6934200" y="6400800"/>
            <a:ext cx="152400" cy="228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528" name="Line 25"/>
          <p:cNvSpPr>
            <a:spLocks noChangeShapeType="1"/>
          </p:cNvSpPr>
          <p:nvPr/>
        </p:nvSpPr>
        <p:spPr bwMode="auto">
          <a:xfrm flipH="1">
            <a:off x="6477000" y="6400800"/>
            <a:ext cx="152400" cy="228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529" name="Line 26"/>
          <p:cNvSpPr>
            <a:spLocks noChangeShapeType="1"/>
          </p:cNvSpPr>
          <p:nvPr/>
        </p:nvSpPr>
        <p:spPr bwMode="auto">
          <a:xfrm flipH="1">
            <a:off x="5715000" y="6400800"/>
            <a:ext cx="152400" cy="228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530" name="Line 27"/>
          <p:cNvSpPr>
            <a:spLocks noChangeShapeType="1"/>
          </p:cNvSpPr>
          <p:nvPr/>
        </p:nvSpPr>
        <p:spPr bwMode="auto">
          <a:xfrm flipH="1">
            <a:off x="5257800" y="6400800"/>
            <a:ext cx="152400" cy="228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531" name="Line 28"/>
          <p:cNvSpPr>
            <a:spLocks noChangeShapeType="1"/>
          </p:cNvSpPr>
          <p:nvPr/>
        </p:nvSpPr>
        <p:spPr bwMode="auto">
          <a:xfrm flipH="1">
            <a:off x="6096000" y="6400800"/>
            <a:ext cx="152400" cy="228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532" name="Text Box 29"/>
          <p:cNvSpPr txBox="1">
            <a:spLocks noChangeArrowheads="1"/>
          </p:cNvSpPr>
          <p:nvPr/>
        </p:nvSpPr>
        <p:spPr bwMode="auto">
          <a:xfrm>
            <a:off x="212725" y="1676400"/>
            <a:ext cx="1454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solidFill>
                  <a:schemeClr val="bg1"/>
                </a:solidFill>
              </a:rPr>
              <a:t>Sea Surface</a:t>
            </a:r>
          </a:p>
        </p:txBody>
      </p:sp>
      <p:sp>
        <p:nvSpPr>
          <p:cNvPr id="21533" name="Text Box 30"/>
          <p:cNvSpPr txBox="1">
            <a:spLocks noChangeArrowheads="1"/>
          </p:cNvSpPr>
          <p:nvPr/>
        </p:nvSpPr>
        <p:spPr bwMode="auto">
          <a:xfrm>
            <a:off x="304800" y="3546475"/>
            <a:ext cx="762000" cy="36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solidFill>
                  <a:schemeClr val="bg1"/>
                </a:solidFill>
              </a:rPr>
              <a:t>100m</a:t>
            </a:r>
          </a:p>
        </p:txBody>
      </p:sp>
      <p:sp>
        <p:nvSpPr>
          <p:cNvPr id="21534" name="TextBox 1"/>
          <p:cNvSpPr txBox="1">
            <a:spLocks noChangeArrowheads="1"/>
          </p:cNvSpPr>
          <p:nvPr/>
        </p:nvSpPr>
        <p:spPr bwMode="auto">
          <a:xfrm>
            <a:off x="3429000" y="2438400"/>
            <a:ext cx="782638"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4000" b="1">
                <a:solidFill>
                  <a:srgbClr val="C00000"/>
                </a:solidFill>
              </a:rPr>
              <a:t>Fe</a:t>
            </a:r>
          </a:p>
        </p:txBody>
      </p:sp>
      <p:sp>
        <p:nvSpPr>
          <p:cNvPr id="21535" name="TextBox 2"/>
          <p:cNvSpPr txBox="1">
            <a:spLocks noChangeArrowheads="1"/>
          </p:cNvSpPr>
          <p:nvPr/>
        </p:nvSpPr>
        <p:spPr bwMode="auto">
          <a:xfrm>
            <a:off x="1752600" y="2971800"/>
            <a:ext cx="43846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800">
                <a:solidFill>
                  <a:schemeClr val="bg1"/>
                </a:solidFill>
              </a:rPr>
              <a:t>CO</a:t>
            </a:r>
            <a:r>
              <a:rPr lang="en-US" sz="2800" baseline="-25000">
                <a:solidFill>
                  <a:schemeClr val="bg1"/>
                </a:solidFill>
              </a:rPr>
              <a:t>2</a:t>
            </a:r>
            <a:r>
              <a:rPr lang="en-US" sz="2800">
                <a:solidFill>
                  <a:schemeClr val="bg1"/>
                </a:solidFill>
              </a:rPr>
              <a:t> + H</a:t>
            </a:r>
            <a:r>
              <a:rPr lang="en-US" sz="2800" baseline="-25000">
                <a:solidFill>
                  <a:schemeClr val="bg1"/>
                </a:solidFill>
              </a:rPr>
              <a:t>2</a:t>
            </a:r>
            <a:r>
              <a:rPr lang="en-US" sz="2800">
                <a:solidFill>
                  <a:schemeClr val="bg1"/>
                </a:solidFill>
              </a:rPr>
              <a:t>O      CH</a:t>
            </a:r>
            <a:r>
              <a:rPr lang="en-US" sz="2800" baseline="-25000">
                <a:solidFill>
                  <a:schemeClr val="bg1"/>
                </a:solidFill>
              </a:rPr>
              <a:t>2</a:t>
            </a:r>
            <a:r>
              <a:rPr lang="en-US" sz="2800">
                <a:solidFill>
                  <a:schemeClr val="bg1"/>
                </a:solidFill>
              </a:rPr>
              <a:t>O + O</a:t>
            </a:r>
            <a:r>
              <a:rPr lang="en-US" sz="2800" baseline="-25000">
                <a:solidFill>
                  <a:schemeClr val="bg1"/>
                </a:solidFill>
              </a:rPr>
              <a:t>2</a:t>
            </a:r>
            <a:r>
              <a:rPr lang="en-US" sz="2800">
                <a:solidFill>
                  <a:schemeClr val="bg1"/>
                </a:solidFill>
              </a:rPr>
              <a:t> </a:t>
            </a:r>
          </a:p>
        </p:txBody>
      </p:sp>
      <p:cxnSp>
        <p:nvCxnSpPr>
          <p:cNvPr id="5" name="Straight Arrow Connector 4"/>
          <p:cNvCxnSpPr/>
          <p:nvPr/>
        </p:nvCxnSpPr>
        <p:spPr>
          <a:xfrm>
            <a:off x="3657600" y="3233738"/>
            <a:ext cx="457200" cy="0"/>
          </a:xfrm>
          <a:prstGeom prst="straightConnector1">
            <a:avLst/>
          </a:prstGeom>
          <a:ln w="25400">
            <a:solidFill>
              <a:schemeClr val="bg1"/>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152400"/>
            <a:ext cx="9144000" cy="1104475"/>
          </a:xfrm>
        </p:spPr>
        <p:txBody>
          <a:bodyPr/>
          <a:lstStyle/>
          <a:p>
            <a:r>
              <a:rPr lang="en-US" sz="4400" dirty="0" err="1" smtClean="0">
                <a:solidFill>
                  <a:srgbClr val="000000"/>
                </a:solidFill>
                <a:effectLst/>
                <a:latin typeface="Arial"/>
                <a:ea typeface="+mj-ea"/>
                <a:cs typeface="+mj-cs"/>
              </a:rPr>
              <a:t>Sedwick</a:t>
            </a:r>
            <a:r>
              <a:rPr lang="en-US" sz="4400" dirty="0" smtClean="0">
                <a:solidFill>
                  <a:srgbClr val="000000"/>
                </a:solidFill>
                <a:effectLst/>
                <a:latin typeface="Arial"/>
                <a:ea typeface="+mj-ea"/>
                <a:cs typeface="+mj-cs"/>
              </a:rPr>
              <a:t> group Fe data  </a:t>
            </a:r>
            <a:br>
              <a:rPr lang="en-US" sz="4400" dirty="0" smtClean="0">
                <a:solidFill>
                  <a:srgbClr val="000000"/>
                </a:solidFill>
                <a:effectLst/>
                <a:latin typeface="Arial"/>
                <a:ea typeface="+mj-ea"/>
                <a:cs typeface="+mj-cs"/>
              </a:rPr>
            </a:br>
            <a:r>
              <a:rPr lang="en-US" sz="4400" dirty="0" err="1" smtClean="0">
                <a:solidFill>
                  <a:srgbClr val="000000"/>
                </a:solidFill>
                <a:effectLst/>
                <a:latin typeface="Arial"/>
                <a:ea typeface="+mj-ea"/>
                <a:cs typeface="+mj-cs"/>
              </a:rPr>
              <a:t>towfish</a:t>
            </a:r>
            <a:r>
              <a:rPr lang="en-US" sz="4400" dirty="0" smtClean="0">
                <a:solidFill>
                  <a:srgbClr val="000000"/>
                </a:solidFill>
                <a:effectLst/>
                <a:latin typeface="Arial"/>
                <a:ea typeface="+mj-ea"/>
                <a:cs typeface="+mj-cs"/>
              </a:rPr>
              <a:t> samples</a:t>
            </a:r>
            <a:endParaRPr lang="en-US"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0" y="1379113"/>
            <a:ext cx="5970572" cy="5486400"/>
          </a:xfrm>
          <a:prstGeom prst="rect">
            <a:avLst/>
          </a:prstGeom>
        </p:spPr>
      </p:pic>
    </p:spTree>
    <p:extLst>
      <p:ext uri="{BB962C8B-B14F-4D97-AF65-F5344CB8AC3E}">
        <p14:creationId xmlns:p14="http://schemas.microsoft.com/office/powerpoint/2010/main" val="3135181306"/>
      </p:ext>
    </p:extLst>
  </p:cSld>
  <p:clrMapOvr>
    <a:masterClrMapping/>
  </p:clrMapOvr>
  <p:timing>
    <p:tnLst>
      <p:par>
        <p:cTn id="1" dur="indefinite" restart="never" nodeType="tmRoot"/>
      </p:par>
    </p:tn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idx="4294967295"/>
          </p:nvPr>
        </p:nvSpPr>
        <p:spPr/>
        <p:txBody>
          <a:bodyPr/>
          <a:lstStyle/>
          <a:p>
            <a:pPr eaLnBrk="1" hangingPunct="1"/>
            <a:r>
              <a:rPr lang="en-US" smtClean="0"/>
              <a:t>Scientific Background</a:t>
            </a:r>
          </a:p>
        </p:txBody>
      </p:sp>
      <p:sp>
        <p:nvSpPr>
          <p:cNvPr id="22531" name="Text Box 3"/>
          <p:cNvSpPr txBox="1">
            <a:spLocks noChangeArrowheads="1"/>
          </p:cNvSpPr>
          <p:nvPr/>
        </p:nvSpPr>
        <p:spPr bwMode="auto">
          <a:xfrm>
            <a:off x="517525" y="1447800"/>
            <a:ext cx="8245475" cy="435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000"/>
              <a:t>Productivity of the Southern Ocean mediates changes in atmospheric CO</a:t>
            </a:r>
            <a:r>
              <a:rPr lang="en-US" sz="2000" baseline="-25000"/>
              <a:t>2</a:t>
            </a:r>
            <a:r>
              <a:rPr lang="en-US" sz="2000"/>
              <a:t> over glacial to interglacial time scales</a:t>
            </a:r>
          </a:p>
          <a:p>
            <a:pPr eaLnBrk="1" hangingPunct="1"/>
            <a:r>
              <a:rPr lang="en-US" sz="2000"/>
              <a:t>	</a:t>
            </a:r>
            <a:r>
              <a:rPr lang="da-DK"/>
              <a:t>Brovkin et al., 2007; Kohfeld et al., 2005; Kumar et al., 1995; Martin, 	1990; Sigman and Boyle, 2000; Watson and Liss, 1998</a:t>
            </a:r>
            <a:endParaRPr lang="en-US"/>
          </a:p>
          <a:p>
            <a:pPr eaLnBrk="1" hangingPunct="1"/>
            <a:endParaRPr lang="en-US" sz="2400"/>
          </a:p>
          <a:p>
            <a:pPr eaLnBrk="1" hangingPunct="1"/>
            <a:r>
              <a:rPr lang="en-US" sz="2000"/>
              <a:t>Future warming may impact Southern Ocean productivity due to changes in stratification, ice, and dust deposition</a:t>
            </a:r>
          </a:p>
          <a:p>
            <a:pPr eaLnBrk="1" hangingPunct="1"/>
            <a:r>
              <a:rPr lang="en-US" sz="2000"/>
              <a:t>	</a:t>
            </a:r>
            <a:r>
              <a:rPr lang="da-DK"/>
              <a:t>Boyd and Doney, 2002; Boyd et al., 2008; Mahowald and Luo, 	2003; 	Sarmiento et al., 1998; Sarmiento et al., 2004; Tagliabue et al., 2008</a:t>
            </a:r>
            <a:endParaRPr lang="en-US"/>
          </a:p>
          <a:p>
            <a:pPr eaLnBrk="1" hangingPunct="1"/>
            <a:endParaRPr lang="en-US" sz="2000"/>
          </a:p>
          <a:p>
            <a:pPr eaLnBrk="1" hangingPunct="1"/>
            <a:r>
              <a:rPr lang="en-US" sz="2000"/>
              <a:t>Mechanistic understanding of the underlying processes and feedbacks between physical forcing, phytoplankton productivity, and the biological pump are needed to understand past variations and predict future changes.</a:t>
            </a:r>
          </a:p>
        </p:txBody>
      </p:sp>
    </p:spTree>
  </p:cSld>
  <p:clrMapOvr>
    <a:masterClrMapping/>
  </p:clrMapOvr>
  <p:timing>
    <p:tnLst>
      <p:par>
        <p:cTn id="1" dur="indefinite" restart="never" nodeType="tmRoot"/>
      </p:par>
    </p:tnLst>
  </p:timing>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47800"/>
            <a:ext cx="2601913" cy="5303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555" name="Rectangle 5"/>
          <p:cNvSpPr>
            <a:spLocks noGrp="1" noChangeArrowheads="1"/>
          </p:cNvSpPr>
          <p:nvPr>
            <p:ph type="title" idx="4294967295"/>
          </p:nvPr>
        </p:nvSpPr>
        <p:spPr>
          <a:xfrm>
            <a:off x="0" y="0"/>
            <a:ext cx="9144000" cy="1249363"/>
          </a:xfrm>
        </p:spPr>
        <p:txBody>
          <a:bodyPr/>
          <a:lstStyle/>
          <a:p>
            <a:pPr eaLnBrk="1" hangingPunct="1"/>
            <a:r>
              <a:rPr lang="en-US" sz="3200" smtClean="0"/>
              <a:t>Antarctic continental shelves are among the most productive regions of the Southern Ocean</a:t>
            </a:r>
          </a:p>
        </p:txBody>
      </p:sp>
      <p:sp>
        <p:nvSpPr>
          <p:cNvPr id="23556" name="Text Box 6"/>
          <p:cNvSpPr txBox="1">
            <a:spLocks noChangeArrowheads="1"/>
          </p:cNvSpPr>
          <p:nvPr/>
        </p:nvSpPr>
        <p:spPr bwMode="auto">
          <a:xfrm>
            <a:off x="3605213" y="1295400"/>
            <a:ext cx="4243387" cy="2225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000"/>
              <a:t>Summertime polynya</a:t>
            </a:r>
          </a:p>
          <a:p>
            <a:pPr eaLnBrk="1" hangingPunct="1"/>
            <a:r>
              <a:rPr lang="en-US" sz="2000"/>
              <a:t>	</a:t>
            </a:r>
            <a:r>
              <a:rPr lang="en-US" sz="2000" i="1"/>
              <a:t>Phaeocystis antarctica</a:t>
            </a:r>
          </a:p>
          <a:p>
            <a:pPr eaLnBrk="1" hangingPunct="1"/>
            <a:r>
              <a:rPr lang="en-US" sz="2000"/>
              <a:t>	diatoms</a:t>
            </a:r>
          </a:p>
          <a:p>
            <a:pPr eaLnBrk="1" hangingPunct="1"/>
            <a:endParaRPr lang="en-US" sz="2000"/>
          </a:p>
          <a:p>
            <a:pPr eaLnBrk="1" hangingPunct="1"/>
            <a:r>
              <a:rPr lang="en-US" sz="2000"/>
              <a:t>Fe regulation</a:t>
            </a:r>
          </a:p>
          <a:p>
            <a:pPr eaLnBrk="1" hangingPunct="1"/>
            <a:r>
              <a:rPr lang="en-US" sz="2000"/>
              <a:t>	macronutrients not depleted</a:t>
            </a:r>
          </a:p>
          <a:p>
            <a:pPr eaLnBrk="1" hangingPunct="1"/>
            <a:r>
              <a:rPr lang="en-US" sz="2000"/>
              <a:t>	low grazing pressure</a:t>
            </a:r>
          </a:p>
        </p:txBody>
      </p:sp>
      <p:pic>
        <p:nvPicPr>
          <p:cNvPr id="23557"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7000" y="4198938"/>
            <a:ext cx="6399213" cy="2378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558" name="Text Box 8"/>
          <p:cNvSpPr txBox="1">
            <a:spLocks noChangeArrowheads="1"/>
          </p:cNvSpPr>
          <p:nvPr/>
        </p:nvSpPr>
        <p:spPr bwMode="auto">
          <a:xfrm>
            <a:off x="3219450" y="3900488"/>
            <a:ext cx="5619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Polynya area           Chlorophyll     Primary Production</a:t>
            </a:r>
          </a:p>
        </p:txBody>
      </p:sp>
    </p:spTree>
  </p:cSld>
  <p:clrMapOvr>
    <a:masterClrMapping/>
  </p:clrMapOvr>
  <p:timing>
    <p:tnLst>
      <p:par>
        <p:cTn id="1" dur="indefinite" restart="never" nodeType="tmRoot"/>
      </p:par>
    </p:tnLst>
  </p:timing>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1143000"/>
            <a:ext cx="7997825" cy="5483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579" name="Rectangle 3"/>
          <p:cNvSpPr>
            <a:spLocks noGrp="1" noChangeArrowheads="1"/>
          </p:cNvSpPr>
          <p:nvPr>
            <p:ph type="title" idx="4294967295"/>
          </p:nvPr>
        </p:nvSpPr>
        <p:spPr>
          <a:xfrm>
            <a:off x="457200" y="76200"/>
            <a:ext cx="8229600" cy="1143000"/>
          </a:xfrm>
        </p:spPr>
        <p:txBody>
          <a:bodyPr/>
          <a:lstStyle/>
          <a:p>
            <a:pPr eaLnBrk="1" hangingPunct="1"/>
            <a:r>
              <a:rPr lang="en-US" smtClean="0"/>
              <a:t>CORSACS data</a:t>
            </a:r>
          </a:p>
        </p:txBody>
      </p:sp>
    </p:spTree>
  </p:cSld>
  <p:clrMapOvr>
    <a:masterClrMapping/>
  </p:clrMapOvr>
  <p:timing>
    <p:tnLst>
      <p:par>
        <p:cTn id="1" dur="indefinite" restart="never" nodeType="tmRoot"/>
      </p:par>
    </p:tnLst>
  </p:timing>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14500" y="1447800"/>
            <a:ext cx="5715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3" name="Rectangle 3"/>
          <p:cNvSpPr>
            <a:spLocks noGrp="1" noChangeArrowheads="1"/>
          </p:cNvSpPr>
          <p:nvPr>
            <p:ph type="title" idx="4294967295"/>
          </p:nvPr>
        </p:nvSpPr>
        <p:spPr>
          <a:xfrm>
            <a:off x="457200" y="76200"/>
            <a:ext cx="8229600" cy="1143000"/>
          </a:xfrm>
        </p:spPr>
        <p:txBody>
          <a:bodyPr/>
          <a:lstStyle/>
          <a:p>
            <a:pPr eaLnBrk="1" hangingPunct="1"/>
            <a:r>
              <a:rPr lang="en-US" sz="4000" dirty="0" smtClean="0"/>
              <a:t>Simulation of CDW penetration onto the continental shelf</a:t>
            </a:r>
          </a:p>
        </p:txBody>
      </p:sp>
    </p:spTree>
  </p:cSld>
  <p:clrMapOvr>
    <a:masterClrMapping/>
  </p:clrMapOvr>
  <p:timing>
    <p:tnLst>
      <p:par>
        <p:cTn id="1" dur="indefinite" restart="never" nodeType="tmRoot"/>
      </p:par>
    </p:tnLst>
  </p:timing>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ext Box 2"/>
          <p:cNvSpPr txBox="1">
            <a:spLocks noChangeArrowheads="1"/>
          </p:cNvSpPr>
          <p:nvPr/>
        </p:nvSpPr>
        <p:spPr bwMode="auto">
          <a:xfrm>
            <a:off x="533400" y="1082675"/>
            <a:ext cx="8077200" cy="5273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000"/>
              <a:t>H</a:t>
            </a:r>
            <a:r>
              <a:rPr lang="en-US" sz="2000" baseline="-25000"/>
              <a:t>1</a:t>
            </a:r>
            <a:r>
              <a:rPr lang="en-US" sz="2000"/>
              <a:t>: Iron is supplied via episodic intrusions of CDW at specific sites along the shelf break. Mesoscale processes provide the vertical and horizontal transport of the CDW and associated iron to surface waters of the polynya.</a:t>
            </a:r>
          </a:p>
          <a:p>
            <a:pPr eaLnBrk="1" hangingPunct="1"/>
            <a:endParaRPr lang="en-US" sz="2000"/>
          </a:p>
          <a:p>
            <a:pPr eaLnBrk="1" hangingPunct="1"/>
            <a:r>
              <a:rPr lang="en-US" sz="2000"/>
              <a:t>H</a:t>
            </a:r>
            <a:r>
              <a:rPr lang="en-US" sz="2000" baseline="-25000"/>
              <a:t>2</a:t>
            </a:r>
            <a:r>
              <a:rPr lang="en-US" sz="2000"/>
              <a:t>: Iron is supplied by sediment on banks and in nearshore areas. Mesoscale processes provide a conduit for transporting this iron into the euphotic zone.</a:t>
            </a:r>
          </a:p>
          <a:p>
            <a:pPr eaLnBrk="1" hangingPunct="1"/>
            <a:endParaRPr lang="en-US" sz="2000"/>
          </a:p>
          <a:p>
            <a:pPr eaLnBrk="1" hangingPunct="1"/>
            <a:r>
              <a:rPr lang="en-US" sz="2000"/>
              <a:t>H</a:t>
            </a:r>
            <a:r>
              <a:rPr lang="en-US" sz="2000" baseline="-25000"/>
              <a:t>3</a:t>
            </a:r>
            <a:r>
              <a:rPr lang="en-US" sz="2000"/>
              <a:t>: Iron is supplied to the surface waters of the Ross Sea via melting of sea ice on the perimeter of the polynya. Mesoscale processes drive lateral transport of the iron-enriched surface meltwaters to the central polynya.</a:t>
            </a:r>
          </a:p>
          <a:p>
            <a:pPr eaLnBrk="1" hangingPunct="1"/>
            <a:endParaRPr lang="en-US" sz="2000"/>
          </a:p>
          <a:p>
            <a:pPr eaLnBrk="1" hangingPunct="1"/>
            <a:r>
              <a:rPr lang="en-US" sz="2000"/>
              <a:t>H</a:t>
            </a:r>
            <a:r>
              <a:rPr lang="en-US" sz="2000" baseline="-25000"/>
              <a:t>4</a:t>
            </a:r>
            <a:r>
              <a:rPr lang="en-US" sz="2000"/>
              <a:t>: Iron is supplied to the Ross Sea through glacial ice-shelf meltwater. Mesoscale processes transport this iron-enriched meltwater laterally and vertically to surface waters of the polynya.</a:t>
            </a:r>
          </a:p>
        </p:txBody>
      </p:sp>
      <p:sp>
        <p:nvSpPr>
          <p:cNvPr id="26627" name="Rectangle 3"/>
          <p:cNvSpPr>
            <a:spLocks noGrp="1" noChangeArrowheads="1"/>
          </p:cNvSpPr>
          <p:nvPr>
            <p:ph type="title" idx="4294967295"/>
          </p:nvPr>
        </p:nvSpPr>
        <p:spPr>
          <a:xfrm>
            <a:off x="457200" y="-76200"/>
            <a:ext cx="8229600" cy="1143000"/>
          </a:xfrm>
        </p:spPr>
        <p:txBody>
          <a:bodyPr/>
          <a:lstStyle/>
          <a:p>
            <a:pPr eaLnBrk="1" hangingPunct="1"/>
            <a:r>
              <a:rPr lang="en-US" smtClean="0"/>
              <a:t>Hypotheses</a:t>
            </a:r>
          </a:p>
        </p:txBody>
      </p:sp>
    </p:spTree>
  </p:cSld>
  <p:clrMapOvr>
    <a:masterClrMapping/>
  </p:clrMapOvr>
  <p:timing>
    <p:tnLst>
      <p:par>
        <p:cTn id="1" dur="indefinite" restart="never" nodeType="tmRoot"/>
      </p:par>
    </p:tnLst>
  </p:timing>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3"/>
          <p:cNvSpPr>
            <a:spLocks noGrp="1"/>
          </p:cNvSpPr>
          <p:nvPr>
            <p:ph type="title" idx="4294967295"/>
          </p:nvPr>
        </p:nvSpPr>
        <p:spPr>
          <a:xfrm>
            <a:off x="457200" y="-76200"/>
            <a:ext cx="8229600" cy="1143000"/>
          </a:xfrm>
        </p:spPr>
        <p:txBody>
          <a:bodyPr/>
          <a:lstStyle/>
          <a:p>
            <a:pPr eaLnBrk="1" hangingPunct="1"/>
            <a:r>
              <a:rPr lang="en-US" smtClean="0"/>
              <a:t>The PRISM Team</a:t>
            </a:r>
          </a:p>
        </p:txBody>
      </p:sp>
      <p:sp>
        <p:nvSpPr>
          <p:cNvPr id="27651" name="TextBox 4"/>
          <p:cNvSpPr txBox="1">
            <a:spLocks noChangeArrowheads="1"/>
          </p:cNvSpPr>
          <p:nvPr/>
        </p:nvSpPr>
        <p:spPr bwMode="auto">
          <a:xfrm>
            <a:off x="76200" y="1143000"/>
            <a:ext cx="9150350" cy="554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800"/>
              <a:t>Sedwick – Iron: TMC Rosette, TM Towfish</a:t>
            </a:r>
          </a:p>
          <a:p>
            <a:pPr eaLnBrk="1" hangingPunct="1"/>
            <a:r>
              <a:rPr lang="en-US" sz="2800"/>
              <a:t>Smith – Phytoplankton community, biomass, productivity</a:t>
            </a:r>
          </a:p>
          <a:p>
            <a:pPr eaLnBrk="1" hangingPunct="1"/>
            <a:r>
              <a:rPr lang="en-US" sz="2800"/>
              <a:t>Bibby – Phytoplankton physiological status / response</a:t>
            </a:r>
          </a:p>
          <a:p>
            <a:pPr eaLnBrk="1" hangingPunct="1"/>
            <a:r>
              <a:rPr lang="en-US" sz="2800"/>
              <a:t>Klinck – Physical oceanography / O</a:t>
            </a:r>
            <a:r>
              <a:rPr lang="en-US" sz="2800" baseline="-25000"/>
              <a:t>2</a:t>
            </a:r>
            <a:r>
              <a:rPr lang="en-US" sz="2800"/>
              <a:t> / multibeam</a:t>
            </a:r>
          </a:p>
          <a:p>
            <a:pPr eaLnBrk="1" hangingPunct="1"/>
            <a:r>
              <a:rPr lang="en-US" sz="2800"/>
              <a:t>Greenan – Phys. oceanogr., bio-topics: MVP,SeaHorse</a:t>
            </a:r>
          </a:p>
          <a:p>
            <a:pPr eaLnBrk="1" hangingPunct="1"/>
            <a:r>
              <a:rPr lang="en-US" sz="2800"/>
              <a:t>McGillicuddy – Plankton community structure: VPR</a:t>
            </a:r>
          </a:p>
          <a:p>
            <a:pPr eaLnBrk="1" hangingPunct="1"/>
            <a:endParaRPr lang="en-US" sz="2800"/>
          </a:p>
          <a:p>
            <a:pPr eaLnBrk="1" hangingPunct="1"/>
            <a:r>
              <a:rPr lang="en-US" sz="2800"/>
              <a:t>Adaptive sampling</a:t>
            </a:r>
          </a:p>
          <a:p>
            <a:pPr eaLnBrk="1" hangingPunct="1"/>
            <a:r>
              <a:rPr lang="en-US" sz="2800"/>
              <a:t>	Ice</a:t>
            </a:r>
          </a:p>
          <a:p>
            <a:pPr eaLnBrk="1" hangingPunct="1"/>
            <a:r>
              <a:rPr lang="en-US" sz="2800"/>
              <a:t>	Mesoscale structure</a:t>
            </a:r>
          </a:p>
          <a:p>
            <a:pPr eaLnBrk="1" hangingPunct="1"/>
            <a:r>
              <a:rPr lang="en-US" sz="2800"/>
              <a:t>		MVP, VPR, ADCP</a:t>
            </a:r>
          </a:p>
          <a:p>
            <a:pPr eaLnBrk="1" hangingPunct="1"/>
            <a:r>
              <a:rPr lang="en-US" sz="2800"/>
              <a:t>		MODIS imagery</a:t>
            </a:r>
          </a:p>
          <a:p>
            <a:pPr eaLnBrk="1" hangingPunct="1"/>
            <a:endParaRPr lang="en-US"/>
          </a:p>
        </p:txBody>
      </p:sp>
    </p:spTree>
  </p:cSld>
  <p:clrMapOvr>
    <a:masterClrMapping/>
  </p:clrMapOvr>
  <p:timing>
    <p:tnLst>
      <p:par>
        <p:cTn id="1" dur="indefinite" restart="never" nodeType="tmRoot"/>
      </p:par>
    </p:tnLst>
  </p:timing>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3"/>
          <p:cNvSpPr>
            <a:spLocks noGrp="1" noChangeArrowheads="1"/>
          </p:cNvSpPr>
          <p:nvPr>
            <p:ph type="title" idx="4294967295"/>
          </p:nvPr>
        </p:nvSpPr>
        <p:spPr>
          <a:xfrm>
            <a:off x="457200" y="-76200"/>
            <a:ext cx="8229600" cy="1143000"/>
          </a:xfrm>
        </p:spPr>
        <p:txBody>
          <a:bodyPr/>
          <a:lstStyle/>
          <a:p>
            <a:pPr eaLnBrk="1" hangingPunct="1"/>
            <a:r>
              <a:rPr lang="en-US" smtClean="0"/>
              <a:t>Cruise plan in an ice-free ocean</a:t>
            </a:r>
          </a:p>
        </p:txBody>
      </p:sp>
      <p:sp>
        <p:nvSpPr>
          <p:cNvPr id="28675" name="Text Box 5"/>
          <p:cNvSpPr txBox="1">
            <a:spLocks noChangeArrowheads="1"/>
          </p:cNvSpPr>
          <p:nvPr/>
        </p:nvSpPr>
        <p:spPr bwMode="auto">
          <a:xfrm>
            <a:off x="2563813" y="2286000"/>
            <a:ext cx="560387"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H</a:t>
            </a:r>
            <a:r>
              <a:rPr lang="en-US" baseline="-25000"/>
              <a:t>2</a:t>
            </a:r>
            <a:r>
              <a:rPr lang="en-US"/>
              <a:t>, </a:t>
            </a:r>
          </a:p>
          <a:p>
            <a:pPr eaLnBrk="1" hangingPunct="1"/>
            <a:r>
              <a:rPr lang="en-US"/>
              <a:t>H</a:t>
            </a:r>
            <a:r>
              <a:rPr lang="en-US" baseline="-25000"/>
              <a:t>3</a:t>
            </a:r>
          </a:p>
        </p:txBody>
      </p:sp>
      <p:sp>
        <p:nvSpPr>
          <p:cNvPr id="28676" name="Text Box 6"/>
          <p:cNvSpPr txBox="1">
            <a:spLocks noChangeArrowheads="1"/>
          </p:cNvSpPr>
          <p:nvPr/>
        </p:nvSpPr>
        <p:spPr bwMode="auto">
          <a:xfrm>
            <a:off x="4267200" y="3900488"/>
            <a:ext cx="433388"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H</a:t>
            </a:r>
            <a:r>
              <a:rPr lang="en-US" baseline="-25000"/>
              <a:t>2</a:t>
            </a:r>
          </a:p>
        </p:txBody>
      </p:sp>
      <p:sp>
        <p:nvSpPr>
          <p:cNvPr id="28677" name="Text Box 7"/>
          <p:cNvSpPr txBox="1">
            <a:spLocks noChangeArrowheads="1"/>
          </p:cNvSpPr>
          <p:nvPr/>
        </p:nvSpPr>
        <p:spPr bwMode="auto">
          <a:xfrm>
            <a:off x="3352800" y="1295400"/>
            <a:ext cx="560388"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H</a:t>
            </a:r>
            <a:r>
              <a:rPr lang="en-US" baseline="-25000"/>
              <a:t>1</a:t>
            </a:r>
            <a:r>
              <a:rPr lang="en-US"/>
              <a:t>, </a:t>
            </a:r>
          </a:p>
          <a:p>
            <a:pPr eaLnBrk="1" hangingPunct="1"/>
            <a:r>
              <a:rPr lang="en-US"/>
              <a:t>H</a:t>
            </a:r>
            <a:r>
              <a:rPr lang="en-US" baseline="-25000"/>
              <a:t>3</a:t>
            </a:r>
          </a:p>
        </p:txBody>
      </p:sp>
      <p:sp>
        <p:nvSpPr>
          <p:cNvPr id="28678" name="Text Box 8"/>
          <p:cNvSpPr txBox="1">
            <a:spLocks noChangeArrowheads="1"/>
          </p:cNvSpPr>
          <p:nvPr/>
        </p:nvSpPr>
        <p:spPr bwMode="auto">
          <a:xfrm>
            <a:off x="4291013" y="4343400"/>
            <a:ext cx="433387"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H</a:t>
            </a:r>
            <a:r>
              <a:rPr lang="en-US" baseline="-25000"/>
              <a:t>4</a:t>
            </a:r>
          </a:p>
        </p:txBody>
      </p:sp>
      <p:sp>
        <p:nvSpPr>
          <p:cNvPr id="28679" name="Text Box 10"/>
          <p:cNvSpPr txBox="1">
            <a:spLocks noChangeArrowheads="1"/>
          </p:cNvSpPr>
          <p:nvPr/>
        </p:nvSpPr>
        <p:spPr bwMode="auto">
          <a:xfrm>
            <a:off x="6096000" y="3810000"/>
            <a:ext cx="433388"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H</a:t>
            </a:r>
            <a:r>
              <a:rPr lang="en-US" baseline="-25000"/>
              <a:t>1</a:t>
            </a:r>
          </a:p>
        </p:txBody>
      </p:sp>
      <p:grpSp>
        <p:nvGrpSpPr>
          <p:cNvPr id="28680" name="Group 14"/>
          <p:cNvGrpSpPr>
            <a:grpSpLocks/>
          </p:cNvGrpSpPr>
          <p:nvPr/>
        </p:nvGrpSpPr>
        <p:grpSpPr bwMode="auto">
          <a:xfrm>
            <a:off x="1600200" y="3581400"/>
            <a:ext cx="4648200" cy="2622550"/>
            <a:chOff x="1008" y="2256"/>
            <a:chExt cx="2928" cy="1652"/>
          </a:xfrm>
        </p:grpSpPr>
        <p:sp>
          <p:nvSpPr>
            <p:cNvPr id="28690" name="Text Box 11"/>
            <p:cNvSpPr txBox="1">
              <a:spLocks noChangeArrowheads="1"/>
            </p:cNvSpPr>
            <p:nvPr/>
          </p:nvSpPr>
          <p:spPr bwMode="auto">
            <a:xfrm>
              <a:off x="1556" y="2448"/>
              <a:ext cx="31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HV</a:t>
              </a:r>
            </a:p>
          </p:txBody>
        </p:sp>
        <p:sp>
          <p:nvSpPr>
            <p:cNvPr id="28691" name="Text Box 12"/>
            <p:cNvSpPr txBox="1">
              <a:spLocks noChangeArrowheads="1"/>
            </p:cNvSpPr>
            <p:nvPr/>
          </p:nvSpPr>
          <p:spPr bwMode="auto">
            <a:xfrm>
              <a:off x="1008" y="2256"/>
              <a:ext cx="412"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PHS</a:t>
              </a:r>
            </a:p>
          </p:txBody>
        </p:sp>
        <p:sp>
          <p:nvSpPr>
            <p:cNvPr id="28692" name="Text Box 13"/>
            <p:cNvSpPr txBox="1">
              <a:spLocks noChangeArrowheads="1"/>
            </p:cNvSpPr>
            <p:nvPr/>
          </p:nvSpPr>
          <p:spPr bwMode="auto">
            <a:xfrm>
              <a:off x="1060" y="3504"/>
              <a:ext cx="2876" cy="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HV: Hydrothermal vent near Franklin Island</a:t>
              </a:r>
            </a:p>
            <a:p>
              <a:pPr eaLnBrk="1" hangingPunct="1"/>
              <a:r>
                <a:rPr lang="en-US"/>
                <a:t>PHS: penguin hotspots - WOS</a:t>
              </a:r>
            </a:p>
          </p:txBody>
        </p:sp>
      </p:grpSp>
      <p:pic>
        <p:nvPicPr>
          <p:cNvPr id="28681" name="Picture 15" descr="ross_sections2"/>
          <p:cNvPicPr>
            <a:picLocks noChangeAspect="1" noChangeArrowheads="1"/>
          </p:cNvPicPr>
          <p:nvPr/>
        </p:nvPicPr>
        <p:blipFill>
          <a:blip r:embed="rId2">
            <a:extLst>
              <a:ext uri="{28A0092B-C50C-407E-A947-70E740481C1C}">
                <a14:useLocalDpi xmlns:a14="http://schemas.microsoft.com/office/drawing/2010/main" val="0"/>
              </a:ext>
            </a:extLst>
          </a:blip>
          <a:srcRect l="7436" t="10852" r="7574" b="12558"/>
          <a:stretch>
            <a:fillRect/>
          </a:stretch>
        </p:blipFill>
        <p:spPr bwMode="auto">
          <a:xfrm>
            <a:off x="685800" y="1020763"/>
            <a:ext cx="7734300" cy="5761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8682" name="Group 10"/>
          <p:cNvGrpSpPr>
            <a:grpSpLocks/>
          </p:cNvGrpSpPr>
          <p:nvPr/>
        </p:nvGrpSpPr>
        <p:grpSpPr bwMode="auto">
          <a:xfrm>
            <a:off x="1676400" y="3505200"/>
            <a:ext cx="4648200" cy="2622550"/>
            <a:chOff x="1008" y="2256"/>
            <a:chExt cx="2928" cy="1652"/>
          </a:xfrm>
        </p:grpSpPr>
        <p:sp>
          <p:nvSpPr>
            <p:cNvPr id="28687" name="Text Box 11"/>
            <p:cNvSpPr txBox="1">
              <a:spLocks noChangeArrowheads="1"/>
            </p:cNvSpPr>
            <p:nvPr/>
          </p:nvSpPr>
          <p:spPr bwMode="auto">
            <a:xfrm>
              <a:off x="1556" y="2448"/>
              <a:ext cx="31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HV</a:t>
              </a:r>
            </a:p>
          </p:txBody>
        </p:sp>
        <p:sp>
          <p:nvSpPr>
            <p:cNvPr id="28688" name="Text Box 12"/>
            <p:cNvSpPr txBox="1">
              <a:spLocks noChangeArrowheads="1"/>
            </p:cNvSpPr>
            <p:nvPr/>
          </p:nvSpPr>
          <p:spPr bwMode="auto">
            <a:xfrm>
              <a:off x="1008" y="2256"/>
              <a:ext cx="412"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PHS</a:t>
              </a:r>
            </a:p>
          </p:txBody>
        </p:sp>
        <p:sp>
          <p:nvSpPr>
            <p:cNvPr id="28689" name="Text Box 13"/>
            <p:cNvSpPr txBox="1">
              <a:spLocks noChangeArrowheads="1"/>
            </p:cNvSpPr>
            <p:nvPr/>
          </p:nvSpPr>
          <p:spPr bwMode="auto">
            <a:xfrm>
              <a:off x="1060" y="3504"/>
              <a:ext cx="2876" cy="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HV: Hydrothermal vent near Franklin Island</a:t>
              </a:r>
            </a:p>
            <a:p>
              <a:pPr eaLnBrk="1" hangingPunct="1"/>
              <a:r>
                <a:rPr lang="en-US"/>
                <a:t>PHS: penguin hotspots - WOS</a:t>
              </a:r>
            </a:p>
          </p:txBody>
        </p:sp>
      </p:grpSp>
      <p:sp>
        <p:nvSpPr>
          <p:cNvPr id="28683" name="Text Box 6"/>
          <p:cNvSpPr txBox="1">
            <a:spLocks noChangeArrowheads="1"/>
          </p:cNvSpPr>
          <p:nvPr/>
        </p:nvSpPr>
        <p:spPr bwMode="auto">
          <a:xfrm>
            <a:off x="2944813" y="1371600"/>
            <a:ext cx="560387"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H</a:t>
            </a:r>
            <a:r>
              <a:rPr lang="en-US" baseline="-25000"/>
              <a:t>1</a:t>
            </a:r>
            <a:r>
              <a:rPr lang="en-US"/>
              <a:t>, </a:t>
            </a:r>
          </a:p>
          <a:p>
            <a:pPr eaLnBrk="1" hangingPunct="1"/>
            <a:r>
              <a:rPr lang="en-US"/>
              <a:t>H</a:t>
            </a:r>
            <a:r>
              <a:rPr lang="en-US" baseline="-25000"/>
              <a:t>3</a:t>
            </a:r>
          </a:p>
        </p:txBody>
      </p:sp>
      <p:sp>
        <p:nvSpPr>
          <p:cNvPr id="28684" name="Text Box 4"/>
          <p:cNvSpPr txBox="1">
            <a:spLocks noChangeArrowheads="1"/>
          </p:cNvSpPr>
          <p:nvPr/>
        </p:nvSpPr>
        <p:spPr bwMode="auto">
          <a:xfrm>
            <a:off x="2792413" y="2406650"/>
            <a:ext cx="560387"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H</a:t>
            </a:r>
            <a:r>
              <a:rPr lang="en-US" baseline="-25000"/>
              <a:t>2</a:t>
            </a:r>
            <a:r>
              <a:rPr lang="en-US"/>
              <a:t>, </a:t>
            </a:r>
          </a:p>
          <a:p>
            <a:pPr eaLnBrk="1" hangingPunct="1"/>
            <a:r>
              <a:rPr lang="en-US"/>
              <a:t>H</a:t>
            </a:r>
            <a:r>
              <a:rPr lang="en-US" baseline="-25000"/>
              <a:t>3</a:t>
            </a:r>
          </a:p>
        </p:txBody>
      </p:sp>
      <p:sp>
        <p:nvSpPr>
          <p:cNvPr id="28685" name="Text Box 5"/>
          <p:cNvSpPr txBox="1">
            <a:spLocks noChangeArrowheads="1"/>
          </p:cNvSpPr>
          <p:nvPr/>
        </p:nvSpPr>
        <p:spPr bwMode="auto">
          <a:xfrm>
            <a:off x="3810000" y="3505200"/>
            <a:ext cx="433388"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H</a:t>
            </a:r>
            <a:r>
              <a:rPr lang="en-US" baseline="-25000"/>
              <a:t>2</a:t>
            </a:r>
          </a:p>
        </p:txBody>
      </p:sp>
      <p:sp>
        <p:nvSpPr>
          <p:cNvPr id="28686" name="Text Box 7"/>
          <p:cNvSpPr txBox="1">
            <a:spLocks noChangeArrowheads="1"/>
          </p:cNvSpPr>
          <p:nvPr/>
        </p:nvSpPr>
        <p:spPr bwMode="auto">
          <a:xfrm>
            <a:off x="3810000" y="4357688"/>
            <a:ext cx="433388"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H</a:t>
            </a:r>
            <a:r>
              <a:rPr lang="en-US" baseline="-25000"/>
              <a:t>4</a:t>
            </a:r>
          </a:p>
        </p:txBody>
      </p:sp>
    </p:spTree>
  </p:cSld>
  <p:clrMapOvr>
    <a:masterClrMapping/>
  </p:clrMapOvr>
  <p:timing>
    <p:tnLst>
      <p:par>
        <p:cTn id="1" dur="indefinite" restart="never" nodeType="tmRoot"/>
      </p:par>
    </p:tnLst>
  </p:timing>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85788" y="1387475"/>
            <a:ext cx="8024812" cy="539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99" name="Title 2"/>
          <p:cNvSpPr>
            <a:spLocks noGrp="1"/>
          </p:cNvSpPr>
          <p:nvPr>
            <p:ph type="title" idx="4294967295"/>
          </p:nvPr>
        </p:nvSpPr>
        <p:spPr>
          <a:xfrm>
            <a:off x="457200" y="76200"/>
            <a:ext cx="8229600" cy="1143000"/>
          </a:xfrm>
        </p:spPr>
        <p:txBody>
          <a:bodyPr/>
          <a:lstStyle/>
          <a:p>
            <a:pPr eaLnBrk="1" hangingPunct="1"/>
            <a:r>
              <a:rPr lang="en-US" dirty="0" smtClean="0"/>
              <a:t>Yesterday’s MODIS Image</a:t>
            </a:r>
          </a:p>
        </p:txBody>
      </p:sp>
      <p:pic>
        <p:nvPicPr>
          <p:cNvPr id="29700"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419600" y="6210300"/>
            <a:ext cx="45720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9188" y="1295400"/>
            <a:ext cx="5484812" cy="5289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723" name="Rectangle 3"/>
          <p:cNvSpPr>
            <a:spLocks noGrp="1" noChangeArrowheads="1"/>
          </p:cNvSpPr>
          <p:nvPr>
            <p:ph type="title" idx="4294967295"/>
          </p:nvPr>
        </p:nvSpPr>
        <p:spPr>
          <a:xfrm>
            <a:off x="457200" y="-76200"/>
            <a:ext cx="8229600" cy="1143000"/>
          </a:xfrm>
        </p:spPr>
        <p:txBody>
          <a:bodyPr/>
          <a:lstStyle/>
          <a:p>
            <a:pPr eaLnBrk="1" hangingPunct="1"/>
            <a:r>
              <a:rPr lang="en-US" smtClean="0"/>
              <a:t>Summary of Measurements</a:t>
            </a:r>
          </a:p>
        </p:txBody>
      </p:sp>
      <p:sp>
        <p:nvSpPr>
          <p:cNvPr id="30724" name="Text Box 4"/>
          <p:cNvSpPr txBox="1">
            <a:spLocks noChangeArrowheads="1"/>
          </p:cNvSpPr>
          <p:nvPr/>
        </p:nvSpPr>
        <p:spPr bwMode="auto">
          <a:xfrm>
            <a:off x="0" y="1487488"/>
            <a:ext cx="3711575" cy="480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Large-scale surveys</a:t>
            </a:r>
          </a:p>
          <a:p>
            <a:pPr eaLnBrk="1" hangingPunct="1"/>
            <a:r>
              <a:rPr lang="en-US"/>
              <a:t>	MVP</a:t>
            </a:r>
          </a:p>
          <a:p>
            <a:pPr eaLnBrk="1" hangingPunct="1"/>
            <a:r>
              <a:rPr lang="en-US"/>
              <a:t>	Trace metal towfish</a:t>
            </a:r>
          </a:p>
          <a:p>
            <a:pPr eaLnBrk="1" hangingPunct="1"/>
            <a:r>
              <a:rPr lang="en-US"/>
              <a:t>	Underway FRRF</a:t>
            </a:r>
          </a:p>
          <a:p>
            <a:pPr eaLnBrk="1" hangingPunct="1"/>
            <a:r>
              <a:rPr lang="en-US"/>
              <a:t>	ADCP</a:t>
            </a:r>
          </a:p>
          <a:p>
            <a:pPr eaLnBrk="1" hangingPunct="1"/>
            <a:r>
              <a:rPr lang="en-US"/>
              <a:t>	Multi-beam</a:t>
            </a:r>
          </a:p>
          <a:p>
            <a:pPr eaLnBrk="1" hangingPunct="1"/>
            <a:r>
              <a:rPr lang="en-US"/>
              <a:t>	Alongtrack CTD</a:t>
            </a:r>
          </a:p>
          <a:p>
            <a:pPr eaLnBrk="1" hangingPunct="1"/>
            <a:endParaRPr lang="en-US"/>
          </a:p>
          <a:p>
            <a:pPr eaLnBrk="1" hangingPunct="1"/>
            <a:r>
              <a:rPr lang="en-US"/>
              <a:t>Process studies – 5d each</a:t>
            </a:r>
          </a:p>
          <a:p>
            <a:pPr eaLnBrk="1" hangingPunct="1"/>
            <a:r>
              <a:rPr lang="en-US"/>
              <a:t>	VPR – 1.5 d</a:t>
            </a:r>
          </a:p>
          <a:p>
            <a:pPr eaLnBrk="1" hangingPunct="1"/>
            <a:r>
              <a:rPr lang="en-US"/>
              <a:t>	Deploy SeaHorse – 0.1d</a:t>
            </a:r>
          </a:p>
          <a:p>
            <a:pPr eaLnBrk="1" hangingPunct="1"/>
            <a:r>
              <a:rPr lang="en-US"/>
              <a:t>	CTD – 1d</a:t>
            </a:r>
          </a:p>
          <a:p>
            <a:pPr eaLnBrk="1" hangingPunct="1"/>
            <a:r>
              <a:rPr lang="en-US"/>
              <a:t>	VPR – 1d</a:t>
            </a:r>
          </a:p>
          <a:p>
            <a:pPr eaLnBrk="1" hangingPunct="1"/>
            <a:r>
              <a:rPr lang="en-US"/>
              <a:t>	CTD – 1d</a:t>
            </a:r>
          </a:p>
          <a:p>
            <a:pPr eaLnBrk="1" hangingPunct="1"/>
            <a:r>
              <a:rPr lang="en-US"/>
              <a:t>	Recover SeaHorse - 0.4d</a:t>
            </a:r>
          </a:p>
          <a:p>
            <a:pPr eaLnBrk="1" hangingPunct="1"/>
            <a:endParaRPr lang="en-US"/>
          </a:p>
          <a:p>
            <a:pPr eaLnBrk="1" hangingPunct="1"/>
            <a:r>
              <a:rPr lang="en-US"/>
              <a:t>	</a:t>
            </a:r>
          </a:p>
        </p:txBody>
      </p:sp>
    </p:spTree>
  </p:cSld>
  <p:clrMapOvr>
    <a:masterClrMapping/>
  </p:clrMapOvr>
  <p:timing>
    <p:tnLst>
      <p:par>
        <p:cTn id="1" dur="indefinite" restart="never" nodeType="tmRoot"/>
      </p:par>
    </p:tnLst>
  </p:timing>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1371600"/>
            <a:ext cx="3775075" cy="5483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1747" name="Rectangle 4"/>
          <p:cNvSpPr>
            <a:spLocks noGrp="1" noChangeArrowheads="1"/>
          </p:cNvSpPr>
          <p:nvPr>
            <p:ph type="title" idx="4294967295"/>
          </p:nvPr>
        </p:nvSpPr>
        <p:spPr>
          <a:xfrm>
            <a:off x="0" y="-152400"/>
            <a:ext cx="9144000" cy="1295400"/>
          </a:xfrm>
        </p:spPr>
        <p:txBody>
          <a:bodyPr/>
          <a:lstStyle/>
          <a:p>
            <a:pPr eaLnBrk="1" hangingPunct="1"/>
            <a:r>
              <a:rPr lang="en-US" sz="3200" smtClean="0"/>
              <a:t>Towed instrumentation: Large Scale Surveys</a:t>
            </a:r>
          </a:p>
        </p:txBody>
      </p:sp>
      <p:sp>
        <p:nvSpPr>
          <p:cNvPr id="31748" name="Text Box 5"/>
          <p:cNvSpPr txBox="1">
            <a:spLocks noChangeArrowheads="1"/>
          </p:cNvSpPr>
          <p:nvPr/>
        </p:nvSpPr>
        <p:spPr bwMode="auto">
          <a:xfrm>
            <a:off x="5562600" y="1903413"/>
            <a:ext cx="971550" cy="915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Trace </a:t>
            </a:r>
          </a:p>
          <a:p>
            <a:pPr eaLnBrk="1" hangingPunct="1"/>
            <a:r>
              <a:rPr lang="en-US"/>
              <a:t>Metal</a:t>
            </a:r>
          </a:p>
          <a:p>
            <a:pPr eaLnBrk="1" hangingPunct="1"/>
            <a:r>
              <a:rPr lang="en-US"/>
              <a:t>Towfish</a:t>
            </a:r>
          </a:p>
        </p:txBody>
      </p:sp>
      <p:sp>
        <p:nvSpPr>
          <p:cNvPr id="31749" name="Text Box 6"/>
          <p:cNvSpPr txBox="1">
            <a:spLocks noChangeArrowheads="1"/>
          </p:cNvSpPr>
          <p:nvPr/>
        </p:nvSpPr>
        <p:spPr bwMode="auto">
          <a:xfrm>
            <a:off x="946150" y="1004888"/>
            <a:ext cx="31686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Moving Vessel Profiler (MVP)</a:t>
            </a:r>
          </a:p>
        </p:txBody>
      </p:sp>
      <p:pic>
        <p:nvPicPr>
          <p:cNvPr id="31750" name="Picture 7" descr="DSC0250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5988" y="3659188"/>
            <a:ext cx="3656012" cy="2741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1" name="Picture 8" descr="NBP towfish launch"/>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35750" y="989013"/>
            <a:ext cx="2432050" cy="3659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p:txBody>
          <a:bodyPr/>
          <a:lstStyle/>
          <a:p>
            <a:r>
              <a:rPr lang="en-US" dirty="0" smtClean="0"/>
              <a:t>Science Meeting Feb 8</a:t>
            </a:r>
            <a:endParaRPr lang="en-US" dirty="0"/>
          </a:p>
        </p:txBody>
      </p:sp>
    </p:spTree>
    <p:extLst>
      <p:ext uri="{BB962C8B-B14F-4D97-AF65-F5344CB8AC3E}">
        <p14:creationId xmlns:p14="http://schemas.microsoft.com/office/powerpoint/2010/main" val="3373577248"/>
      </p:ext>
    </p:extLst>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1370013"/>
            <a:ext cx="4414838" cy="5487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2771" name="Rectangle 4"/>
          <p:cNvSpPr>
            <a:spLocks noGrp="1" noChangeArrowheads="1"/>
          </p:cNvSpPr>
          <p:nvPr>
            <p:ph type="title" idx="4294967295"/>
          </p:nvPr>
        </p:nvSpPr>
        <p:spPr>
          <a:xfrm>
            <a:off x="0" y="-152400"/>
            <a:ext cx="9144000" cy="1219200"/>
          </a:xfrm>
        </p:spPr>
        <p:txBody>
          <a:bodyPr/>
          <a:lstStyle/>
          <a:p>
            <a:pPr eaLnBrk="1" hangingPunct="1"/>
            <a:r>
              <a:rPr lang="en-US" sz="3200" smtClean="0"/>
              <a:t>Towed instrumentation: process studies</a:t>
            </a:r>
          </a:p>
        </p:txBody>
      </p:sp>
      <p:sp>
        <p:nvSpPr>
          <p:cNvPr id="32772" name="Text Box 5"/>
          <p:cNvSpPr txBox="1">
            <a:spLocks noChangeArrowheads="1"/>
          </p:cNvSpPr>
          <p:nvPr/>
        </p:nvSpPr>
        <p:spPr bwMode="auto">
          <a:xfrm>
            <a:off x="1524000" y="1066800"/>
            <a:ext cx="2724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Video Plankton Recorder</a:t>
            </a:r>
          </a:p>
        </p:txBody>
      </p:sp>
      <p:pic>
        <p:nvPicPr>
          <p:cNvPr id="32773" name="Picture 7" descr="davis_vpr2UW"/>
          <p:cNvPicPr>
            <a:picLocks noChangeAspect="1" noChangeArrowheads="1"/>
          </p:cNvPicPr>
          <p:nvPr/>
        </p:nvPicPr>
        <p:blipFill>
          <a:blip r:embed="rId3">
            <a:lum bright="-8000" contrast="30000"/>
            <a:extLst>
              <a:ext uri="{28A0092B-C50C-407E-A947-70E740481C1C}">
                <a14:useLocalDpi xmlns:a14="http://schemas.microsoft.com/office/drawing/2010/main" val="0"/>
              </a:ext>
            </a:extLst>
          </a:blip>
          <a:srcRect l="21919" t="5714" r="17120"/>
          <a:stretch>
            <a:fillRect/>
          </a:stretch>
        </p:blipFill>
        <p:spPr bwMode="auto">
          <a:xfrm>
            <a:off x="5715000" y="4114800"/>
            <a:ext cx="2593975"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4" name="Picture 8"/>
          <p:cNvPicPr>
            <a:picLocks noChangeAspect="1" noChangeArrowheads="1"/>
          </p:cNvPicPr>
          <p:nvPr/>
        </p:nvPicPr>
        <p:blipFill>
          <a:blip r:embed="rId4">
            <a:extLst>
              <a:ext uri="{28A0092B-C50C-407E-A947-70E740481C1C}">
                <a14:useLocalDpi xmlns:a14="http://schemas.microsoft.com/office/drawing/2010/main" val="0"/>
              </a:ext>
            </a:extLst>
          </a:blip>
          <a:srcRect t="4686"/>
          <a:stretch>
            <a:fillRect/>
          </a:stretch>
        </p:blipFill>
        <p:spPr bwMode="auto">
          <a:xfrm>
            <a:off x="5867400" y="862013"/>
            <a:ext cx="2390775" cy="3100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idx="4294967295"/>
          </p:nvPr>
        </p:nvSpPr>
        <p:spPr>
          <a:xfrm>
            <a:off x="0" y="0"/>
            <a:ext cx="9144000" cy="1096963"/>
          </a:xfrm>
        </p:spPr>
        <p:txBody>
          <a:bodyPr/>
          <a:lstStyle/>
          <a:p>
            <a:pPr eaLnBrk="1" hangingPunct="1"/>
            <a:r>
              <a:rPr lang="en-US" sz="3600" smtClean="0"/>
              <a:t>Process Studies: SeaHorse Buoy</a:t>
            </a:r>
          </a:p>
        </p:txBody>
      </p:sp>
      <p:pic>
        <p:nvPicPr>
          <p:cNvPr id="33795" name="Picture 2" descr="Seahorse_schematic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4025" y="914400"/>
            <a:ext cx="4416425" cy="329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6" name="Picture 3" descr="IMG_559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0013" y="1000125"/>
            <a:ext cx="3660775"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7" name="Picture 4" descr="IMG_561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6250" y="4400550"/>
            <a:ext cx="2919413" cy="219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8" name="Picture 5" descr="DSC0206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57800" y="4017963"/>
            <a:ext cx="3659188"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idx="4294967295"/>
          </p:nvPr>
        </p:nvSpPr>
        <p:spPr/>
        <p:txBody>
          <a:bodyPr/>
          <a:lstStyle/>
          <a:p>
            <a:r>
              <a:rPr lang="en-US" smtClean="0"/>
              <a:t>Sedwick Fe Climatology</a:t>
            </a:r>
          </a:p>
        </p:txBody>
      </p:sp>
    </p:spTree>
  </p:cSld>
  <p:clrMapOvr>
    <a:masterClrMapping/>
  </p:clrMapOvr>
  <p:timing>
    <p:tnLst>
      <p:par>
        <p:cTn id="1" dur="indefinite" restart="never" nodeType="tmRoot"/>
      </p:par>
    </p:tnLst>
  </p:timing>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914400"/>
            <a:ext cx="6421438"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3" name="Title 2"/>
          <p:cNvSpPr>
            <a:spLocks noGrp="1"/>
          </p:cNvSpPr>
          <p:nvPr>
            <p:ph type="title" idx="4294967295"/>
          </p:nvPr>
        </p:nvSpPr>
        <p:spPr>
          <a:xfrm>
            <a:off x="0" y="-76200"/>
            <a:ext cx="9144000" cy="1020763"/>
          </a:xfrm>
        </p:spPr>
        <p:txBody>
          <a:bodyPr/>
          <a:lstStyle/>
          <a:p>
            <a:r>
              <a:rPr lang="en-US" sz="4000" smtClean="0"/>
              <a:t>Sedwick Fe data on Orsi Climatology</a:t>
            </a:r>
          </a:p>
        </p:txBody>
      </p:sp>
      <p:sp>
        <p:nvSpPr>
          <p:cNvPr id="35844" name="TextBox 1"/>
          <p:cNvSpPr txBox="1">
            <a:spLocks noChangeArrowheads="1"/>
          </p:cNvSpPr>
          <p:nvPr/>
        </p:nvSpPr>
        <p:spPr bwMode="auto">
          <a:xfrm>
            <a:off x="5791200" y="1524000"/>
            <a:ext cx="736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CDW</a:t>
            </a:r>
          </a:p>
        </p:txBody>
      </p:sp>
      <p:sp>
        <p:nvSpPr>
          <p:cNvPr id="35845" name="TextBox 4"/>
          <p:cNvSpPr txBox="1">
            <a:spLocks noChangeArrowheads="1"/>
          </p:cNvSpPr>
          <p:nvPr/>
        </p:nvSpPr>
        <p:spPr bwMode="auto">
          <a:xfrm>
            <a:off x="5715000" y="2678113"/>
            <a:ext cx="9286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dirty="0"/>
              <a:t>MCDW</a:t>
            </a:r>
          </a:p>
        </p:txBody>
      </p:sp>
      <p:sp>
        <p:nvSpPr>
          <p:cNvPr id="35846" name="TextBox 5"/>
          <p:cNvSpPr txBox="1">
            <a:spLocks noChangeArrowheads="1"/>
          </p:cNvSpPr>
          <p:nvPr/>
        </p:nvSpPr>
        <p:spPr bwMode="auto">
          <a:xfrm>
            <a:off x="5287963" y="5116513"/>
            <a:ext cx="16462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LSSW, HSSW</a:t>
            </a:r>
          </a:p>
        </p:txBody>
      </p:sp>
      <p:sp>
        <p:nvSpPr>
          <p:cNvPr id="35847" name="TextBox 6"/>
          <p:cNvSpPr txBox="1">
            <a:spLocks noChangeArrowheads="1"/>
          </p:cNvSpPr>
          <p:nvPr/>
        </p:nvSpPr>
        <p:spPr bwMode="auto">
          <a:xfrm>
            <a:off x="2728913" y="4419600"/>
            <a:ext cx="86518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dirty="0"/>
              <a:t>AASW</a:t>
            </a:r>
          </a:p>
        </p:txBody>
      </p:sp>
      <p:sp>
        <p:nvSpPr>
          <p:cNvPr id="35848" name="TextBox 7"/>
          <p:cNvSpPr txBox="1">
            <a:spLocks noChangeArrowheads="1"/>
          </p:cNvSpPr>
          <p:nvPr/>
        </p:nvSpPr>
        <p:spPr bwMode="auto">
          <a:xfrm>
            <a:off x="5575300" y="5715000"/>
            <a:ext cx="6207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ISW</a:t>
            </a:r>
          </a:p>
        </p:txBody>
      </p:sp>
      <p:sp>
        <p:nvSpPr>
          <p:cNvPr id="35849" name="TextBox 2"/>
          <p:cNvSpPr txBox="1">
            <a:spLocks noChangeArrowheads="1"/>
          </p:cNvSpPr>
          <p:nvPr/>
        </p:nvSpPr>
        <p:spPr bwMode="auto">
          <a:xfrm>
            <a:off x="7543800" y="1570038"/>
            <a:ext cx="1427163" cy="147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Note change in contour interval at 0.3nM</a:t>
            </a:r>
          </a:p>
        </p:txBody>
      </p:sp>
    </p:spTree>
  </p:cSld>
  <p:clrMapOvr>
    <a:masterClrMapping/>
  </p:clrMapOvr>
  <p:timing>
    <p:tnLst>
      <p:par>
        <p:cTn id="1" dur="indefinite" restart="never" nodeType="tmRoot"/>
      </p:par>
    </p:tnLst>
  </p:timing>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9638" y="1123950"/>
            <a:ext cx="7324725" cy="5734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6867" name="Title 1"/>
          <p:cNvSpPr>
            <a:spLocks noGrp="1"/>
          </p:cNvSpPr>
          <p:nvPr>
            <p:ph type="title" idx="4294967295"/>
          </p:nvPr>
        </p:nvSpPr>
        <p:spPr>
          <a:xfrm>
            <a:off x="457200" y="0"/>
            <a:ext cx="8229600" cy="1143000"/>
          </a:xfrm>
        </p:spPr>
        <p:txBody>
          <a:bodyPr/>
          <a:lstStyle/>
          <a:p>
            <a:r>
              <a:rPr lang="en-US" smtClean="0"/>
              <a:t>Orsi water mass volumes</a:t>
            </a:r>
          </a:p>
        </p:txBody>
      </p:sp>
    </p:spTree>
  </p:cSld>
  <p:clrMapOvr>
    <a:masterClrMapping/>
  </p:clrMapOvr>
  <p:timing>
    <p:tnLst>
      <p:par>
        <p:cTn id="1" dur="indefinite" restart="never" nodeType="tmRoot"/>
      </p:par>
    </p:tnLst>
  </p:timing>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25600" y="52388"/>
            <a:ext cx="5892800" cy="675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971675" y="0"/>
            <a:ext cx="52006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971675" y="0"/>
            <a:ext cx="52006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3413" y="3352800"/>
            <a:ext cx="36576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3" name="Picture 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53000" y="304800"/>
            <a:ext cx="36576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4" name="Picture 3"/>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53000" y="3352800"/>
            <a:ext cx="36576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5" name="Picture 4"/>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33413" y="304800"/>
            <a:ext cx="36576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t="18289" b="23943"/>
          <a:stretch/>
        </p:blipFill>
        <p:spPr>
          <a:xfrm>
            <a:off x="609600" y="914400"/>
            <a:ext cx="7950425" cy="5943600"/>
          </a:xfrm>
          <a:prstGeom prst="rect">
            <a:avLst/>
          </a:prstGeom>
        </p:spPr>
      </p:pic>
      <p:sp>
        <p:nvSpPr>
          <p:cNvPr id="3" name="Title 2"/>
          <p:cNvSpPr>
            <a:spLocks noGrp="1"/>
          </p:cNvSpPr>
          <p:nvPr>
            <p:ph type="title" idx="4294967295"/>
          </p:nvPr>
        </p:nvSpPr>
        <p:spPr>
          <a:xfrm>
            <a:off x="457200" y="-76200"/>
            <a:ext cx="8229600" cy="1143000"/>
          </a:xfrm>
        </p:spPr>
        <p:txBody>
          <a:bodyPr/>
          <a:lstStyle/>
          <a:p>
            <a:r>
              <a:rPr lang="en-US" dirty="0" smtClean="0"/>
              <a:t>PRISM cruis</a:t>
            </a:r>
            <a:r>
              <a:rPr lang="en-US" baseline="0" dirty="0" smtClean="0"/>
              <a:t>e track</a:t>
            </a:r>
            <a:endParaRPr lang="en-US" dirty="0"/>
          </a:p>
        </p:txBody>
      </p:sp>
      <p:sp>
        <p:nvSpPr>
          <p:cNvPr id="4" name="TextBox 3"/>
          <p:cNvSpPr txBox="1"/>
          <p:nvPr/>
        </p:nvSpPr>
        <p:spPr>
          <a:xfrm>
            <a:off x="6073929" y="4826675"/>
            <a:ext cx="3070071" cy="2031325"/>
          </a:xfrm>
          <a:prstGeom prst="rect">
            <a:avLst/>
          </a:prstGeom>
          <a:solidFill>
            <a:schemeClr val="bg1"/>
          </a:solidFill>
        </p:spPr>
        <p:txBody>
          <a:bodyPr wrap="none" rtlCol="0">
            <a:spAutoFit/>
          </a:bodyPr>
          <a:lstStyle/>
          <a:p>
            <a:r>
              <a:rPr lang="en-US" dirty="0" smtClean="0"/>
              <a:t>I. ACC Sea Ice</a:t>
            </a:r>
          </a:p>
          <a:p>
            <a:r>
              <a:rPr lang="en-US" dirty="0" smtClean="0"/>
              <a:t>II. Eastern Ross Sea Eddies</a:t>
            </a:r>
          </a:p>
          <a:p>
            <a:r>
              <a:rPr lang="en-US" dirty="0" smtClean="0"/>
              <a:t>III. Western Ross Sea</a:t>
            </a:r>
          </a:p>
          <a:p>
            <a:r>
              <a:rPr lang="en-US" dirty="0" smtClean="0"/>
              <a:t>IV. Ross Bank</a:t>
            </a:r>
          </a:p>
          <a:p>
            <a:r>
              <a:rPr lang="en-US" dirty="0" smtClean="0"/>
              <a:t>V. Ross Ice Shelf</a:t>
            </a:r>
          </a:p>
          <a:p>
            <a:r>
              <a:rPr lang="en-US" dirty="0" smtClean="0"/>
              <a:t>VI. </a:t>
            </a:r>
            <a:r>
              <a:rPr lang="en-US" dirty="0" err="1" smtClean="0"/>
              <a:t>Joides</a:t>
            </a:r>
            <a:r>
              <a:rPr lang="en-US" dirty="0" smtClean="0"/>
              <a:t> Trough</a:t>
            </a:r>
          </a:p>
          <a:p>
            <a:r>
              <a:rPr lang="en-US" dirty="0" smtClean="0"/>
              <a:t>VII. Western Ross Sea II</a:t>
            </a:r>
            <a:endParaRPr lang="en-US" dirty="0"/>
          </a:p>
        </p:txBody>
      </p:sp>
    </p:spTree>
    <p:extLst>
      <p:ext uri="{BB962C8B-B14F-4D97-AF65-F5344CB8AC3E}">
        <p14:creationId xmlns:p14="http://schemas.microsoft.com/office/powerpoint/2010/main" val="468516329"/>
      </p:ext>
    </p:extLst>
  </p:cSld>
  <p:clrMapOvr>
    <a:masterClrMapping/>
  </p:clrMapOvr>
  <p:timing>
    <p:tnLst>
      <p:par>
        <p:cTn id="1" dur="indefinite" restart="never" nodeType="tmRoot"/>
      </p:par>
    </p:tnLst>
  </p:timing>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1"/>
          <p:cNvSpPr>
            <a:spLocks noGrp="1"/>
          </p:cNvSpPr>
          <p:nvPr>
            <p:ph type="title" idx="4294967295"/>
          </p:nvPr>
        </p:nvSpPr>
        <p:spPr>
          <a:xfrm>
            <a:off x="457200" y="0"/>
            <a:ext cx="8229600" cy="1143000"/>
          </a:xfrm>
        </p:spPr>
        <p:txBody>
          <a:bodyPr/>
          <a:lstStyle/>
          <a:p>
            <a:r>
              <a:rPr lang="en-US" sz="3600" dirty="0" smtClean="0"/>
              <a:t>Eddy 3 Water mass distribution</a:t>
            </a:r>
            <a:br>
              <a:rPr lang="en-US" sz="3600" dirty="0" smtClean="0"/>
            </a:br>
            <a:r>
              <a:rPr lang="en-US" sz="3600" dirty="0" smtClean="0"/>
              <a:t>VPR 4-5-6-7</a:t>
            </a:r>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l="12112" r="13803" b="3662"/>
          <a:stretch/>
        </p:blipFill>
        <p:spPr>
          <a:xfrm>
            <a:off x="1785" y="1143000"/>
            <a:ext cx="5625432" cy="5486400"/>
          </a:xfrm>
          <a:prstGeom prst="rect">
            <a:avLst/>
          </a:prstGeom>
        </p:spPr>
      </p:pic>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17375" t="9953" r="16401" b="16808"/>
          <a:stretch/>
        </p:blipFill>
        <p:spPr>
          <a:xfrm>
            <a:off x="5562600" y="1835239"/>
            <a:ext cx="3503055" cy="5022761"/>
          </a:xfrm>
          <a:prstGeom prst="rect">
            <a:avLst/>
          </a:prstGeom>
        </p:spPr>
      </p:pic>
      <p:sp>
        <p:nvSpPr>
          <p:cNvPr id="5" name="TextBox 4"/>
          <p:cNvSpPr txBox="1"/>
          <p:nvPr/>
        </p:nvSpPr>
        <p:spPr>
          <a:xfrm>
            <a:off x="6096000" y="1371600"/>
            <a:ext cx="2565767" cy="369332"/>
          </a:xfrm>
          <a:prstGeom prst="rect">
            <a:avLst/>
          </a:prstGeom>
          <a:noFill/>
        </p:spPr>
        <p:txBody>
          <a:bodyPr wrap="none" rtlCol="0">
            <a:spAutoFit/>
          </a:bodyPr>
          <a:lstStyle/>
          <a:p>
            <a:r>
              <a:rPr lang="en-US" dirty="0" err="1" smtClean="0"/>
              <a:t>Weiderwohl</a:t>
            </a:r>
            <a:r>
              <a:rPr lang="en-US" dirty="0" smtClean="0"/>
              <a:t> PhD thesis</a:t>
            </a:r>
            <a:endParaRPr lang="en-US" dirty="0"/>
          </a:p>
        </p:txBody>
      </p:sp>
      <p:cxnSp>
        <p:nvCxnSpPr>
          <p:cNvPr id="7" name="Straight Arrow Connector 6"/>
          <p:cNvCxnSpPr>
            <a:cxnSpLocks noChangeAspect="1"/>
          </p:cNvCxnSpPr>
          <p:nvPr/>
        </p:nvCxnSpPr>
        <p:spPr>
          <a:xfrm>
            <a:off x="4419600" y="4953000"/>
            <a:ext cx="2194560" cy="378372"/>
          </a:xfrm>
          <a:prstGeom prst="straightConnector1">
            <a:avLst/>
          </a:prstGeom>
          <a:ln w="444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6400800" y="4355068"/>
            <a:ext cx="1390124" cy="369332"/>
          </a:xfrm>
          <a:prstGeom prst="rect">
            <a:avLst/>
          </a:prstGeom>
          <a:noFill/>
        </p:spPr>
        <p:txBody>
          <a:bodyPr wrap="none" rtlCol="0">
            <a:spAutoFit/>
          </a:bodyPr>
          <a:lstStyle/>
          <a:p>
            <a:r>
              <a:rPr lang="en-US" dirty="0" smtClean="0"/>
              <a:t>Climatology</a:t>
            </a:r>
            <a:endParaRPr lang="en-US" dirty="0"/>
          </a:p>
        </p:txBody>
      </p:sp>
      <p:sp>
        <p:nvSpPr>
          <p:cNvPr id="10" name="TextBox 9"/>
          <p:cNvSpPr txBox="1"/>
          <p:nvPr/>
        </p:nvSpPr>
        <p:spPr>
          <a:xfrm>
            <a:off x="6477000" y="1981200"/>
            <a:ext cx="954107" cy="369332"/>
          </a:xfrm>
          <a:prstGeom prst="rect">
            <a:avLst/>
          </a:prstGeom>
          <a:noFill/>
        </p:spPr>
        <p:txBody>
          <a:bodyPr wrap="none" rtlCol="0">
            <a:spAutoFit/>
          </a:bodyPr>
          <a:lstStyle/>
          <a:p>
            <a:r>
              <a:rPr lang="en-US" dirty="0" smtClean="0"/>
              <a:t>All data</a:t>
            </a:r>
            <a:endParaRPr lang="en-US" dirty="0"/>
          </a:p>
        </p:txBody>
      </p:sp>
    </p:spTree>
    <p:extLst>
      <p:ext uri="{BB962C8B-B14F-4D97-AF65-F5344CB8AC3E}">
        <p14:creationId xmlns:p14="http://schemas.microsoft.com/office/powerpoint/2010/main" val="1948698623"/>
      </p:ext>
    </p:extLst>
  </p:cSld>
  <p:clrMapOvr>
    <a:masterClrMapping/>
  </p:clrMapOvr>
  <p:timing>
    <p:tnLst>
      <p:par>
        <p:cTn id="1" dur="indefinite" restart="never" nodeType="tmRoot"/>
      </p:par>
    </p:tnLst>
  </p:timing>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13078" t="44575" r="54697" b="36148"/>
          <a:stretch/>
        </p:blipFill>
        <p:spPr>
          <a:xfrm>
            <a:off x="780348" y="914400"/>
            <a:ext cx="7677852" cy="5943600"/>
          </a:xfrm>
          <a:prstGeom prst="rect">
            <a:avLst/>
          </a:prstGeom>
        </p:spPr>
      </p:pic>
      <p:sp>
        <p:nvSpPr>
          <p:cNvPr id="3" name="Title 2"/>
          <p:cNvSpPr>
            <a:spLocks noGrp="1"/>
          </p:cNvSpPr>
          <p:nvPr>
            <p:ph type="title" idx="4294967295"/>
          </p:nvPr>
        </p:nvSpPr>
        <p:spPr>
          <a:xfrm>
            <a:off x="457200" y="-76200"/>
            <a:ext cx="8229600" cy="1143000"/>
          </a:xfrm>
        </p:spPr>
        <p:txBody>
          <a:bodyPr/>
          <a:lstStyle/>
          <a:p>
            <a:r>
              <a:rPr lang="en-US" dirty="0" smtClean="0"/>
              <a:t>PRISM cruis</a:t>
            </a:r>
            <a:r>
              <a:rPr lang="en-US" baseline="0" dirty="0" smtClean="0"/>
              <a:t>e track</a:t>
            </a:r>
            <a:endParaRPr lang="en-US" dirty="0"/>
          </a:p>
        </p:txBody>
      </p:sp>
    </p:spTree>
    <p:extLst>
      <p:ext uri="{BB962C8B-B14F-4D97-AF65-F5344CB8AC3E}">
        <p14:creationId xmlns:p14="http://schemas.microsoft.com/office/powerpoint/2010/main" val="197520767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rotWithShape="1">
          <a:blip r:embed="rId2">
            <a:extLst>
              <a:ext uri="{28A0092B-C50C-407E-A947-70E740481C1C}">
                <a14:useLocalDpi xmlns:a14="http://schemas.microsoft.com/office/drawing/2010/main" val="0"/>
              </a:ext>
            </a:extLst>
          </a:blip>
          <a:srcRect l="17645" t="11697" r="4040" b="8574"/>
          <a:stretch/>
        </p:blipFill>
        <p:spPr>
          <a:xfrm>
            <a:off x="423929" y="3810000"/>
            <a:ext cx="3952027" cy="3017520"/>
          </a:xfrm>
          <a:prstGeom prst="rect">
            <a:avLst/>
          </a:prstGeom>
        </p:spPr>
      </p:pic>
      <p:pic>
        <p:nvPicPr>
          <p:cNvPr id="19" name="Picture 18"/>
          <p:cNvPicPr>
            <a:picLocks noChangeAspect="1"/>
          </p:cNvPicPr>
          <p:nvPr/>
        </p:nvPicPr>
        <p:blipFill rotWithShape="1">
          <a:blip r:embed="rId3">
            <a:extLst>
              <a:ext uri="{28A0092B-C50C-407E-A947-70E740481C1C}">
                <a14:useLocalDpi xmlns:a14="http://schemas.microsoft.com/office/drawing/2010/main" val="0"/>
              </a:ext>
            </a:extLst>
          </a:blip>
          <a:srcRect l="18307" t="15061" r="4750" b="9680"/>
          <a:stretch/>
        </p:blipFill>
        <p:spPr>
          <a:xfrm>
            <a:off x="4725765" y="613172"/>
            <a:ext cx="4113435" cy="3017520"/>
          </a:xfrm>
          <a:prstGeom prst="rect">
            <a:avLst/>
          </a:prstGeom>
        </p:spPr>
      </p:pic>
      <p:pic>
        <p:nvPicPr>
          <p:cNvPr id="18" name="Picture 17"/>
          <p:cNvPicPr>
            <a:picLocks noChangeAspect="1"/>
          </p:cNvPicPr>
          <p:nvPr/>
        </p:nvPicPr>
        <p:blipFill rotWithShape="1">
          <a:blip r:embed="rId4">
            <a:extLst>
              <a:ext uri="{28A0092B-C50C-407E-A947-70E740481C1C}">
                <a14:useLocalDpi xmlns:a14="http://schemas.microsoft.com/office/drawing/2010/main" val="0"/>
              </a:ext>
            </a:extLst>
          </a:blip>
          <a:srcRect l="16547" t="11696" r="4926" b="9210"/>
          <a:stretch/>
        </p:blipFill>
        <p:spPr>
          <a:xfrm>
            <a:off x="4724400" y="3810000"/>
            <a:ext cx="3994568" cy="3017520"/>
          </a:xfrm>
          <a:prstGeom prst="rect">
            <a:avLst/>
          </a:prstGeom>
        </p:spPr>
      </p:pic>
      <p:pic>
        <p:nvPicPr>
          <p:cNvPr id="20" name="Picture 19"/>
          <p:cNvPicPr>
            <a:picLocks noChangeAspect="1"/>
          </p:cNvPicPr>
          <p:nvPr/>
        </p:nvPicPr>
        <p:blipFill rotWithShape="1">
          <a:blip r:embed="rId5">
            <a:extLst>
              <a:ext uri="{28A0092B-C50C-407E-A947-70E740481C1C}">
                <a14:useLocalDpi xmlns:a14="http://schemas.microsoft.com/office/drawing/2010/main" val="0"/>
              </a:ext>
            </a:extLst>
          </a:blip>
          <a:srcRect l="16018" t="11696" r="4926" b="9915"/>
          <a:stretch/>
        </p:blipFill>
        <p:spPr>
          <a:xfrm>
            <a:off x="333417" y="686152"/>
            <a:ext cx="4057565" cy="3017520"/>
          </a:xfrm>
          <a:prstGeom prst="rect">
            <a:avLst/>
          </a:prstGeom>
        </p:spPr>
      </p:pic>
      <p:sp>
        <p:nvSpPr>
          <p:cNvPr id="2050" name="Title 1"/>
          <p:cNvSpPr>
            <a:spLocks noGrp="1"/>
          </p:cNvSpPr>
          <p:nvPr>
            <p:ph type="title" idx="4294967295"/>
          </p:nvPr>
        </p:nvSpPr>
        <p:spPr>
          <a:xfrm>
            <a:off x="457200" y="-381000"/>
            <a:ext cx="8229600" cy="1143000"/>
          </a:xfrm>
        </p:spPr>
        <p:txBody>
          <a:bodyPr/>
          <a:lstStyle/>
          <a:p>
            <a:r>
              <a:rPr lang="en-US" sz="2400" dirty="0" smtClean="0"/>
              <a:t>MVP Survey: Ice Edge / High Biomass / Low Biomass</a:t>
            </a:r>
          </a:p>
        </p:txBody>
      </p:sp>
      <p:sp>
        <p:nvSpPr>
          <p:cNvPr id="7" name="TextBox 6"/>
          <p:cNvSpPr txBox="1"/>
          <p:nvPr/>
        </p:nvSpPr>
        <p:spPr>
          <a:xfrm>
            <a:off x="1586141" y="609600"/>
            <a:ext cx="928459" cy="369332"/>
          </a:xfrm>
          <a:prstGeom prst="rect">
            <a:avLst/>
          </a:prstGeom>
          <a:solidFill>
            <a:schemeClr val="tx1"/>
          </a:solidFill>
        </p:spPr>
        <p:txBody>
          <a:bodyPr wrap="none" rtlCol="0">
            <a:spAutoFit/>
          </a:bodyPr>
          <a:lstStyle/>
          <a:p>
            <a:r>
              <a:rPr lang="en-US" dirty="0" smtClean="0">
                <a:solidFill>
                  <a:schemeClr val="bg1"/>
                </a:solidFill>
              </a:rPr>
              <a:t>Salinity</a:t>
            </a:r>
            <a:endParaRPr lang="en-US" dirty="0">
              <a:solidFill>
                <a:schemeClr val="bg1"/>
              </a:solidFill>
            </a:endParaRPr>
          </a:p>
        </p:txBody>
      </p:sp>
      <p:sp>
        <p:nvSpPr>
          <p:cNvPr id="9" name="TextBox 8"/>
          <p:cNvSpPr txBox="1"/>
          <p:nvPr/>
        </p:nvSpPr>
        <p:spPr>
          <a:xfrm>
            <a:off x="5638800" y="457200"/>
            <a:ext cx="1479957" cy="369332"/>
          </a:xfrm>
          <a:prstGeom prst="rect">
            <a:avLst/>
          </a:prstGeom>
          <a:solidFill>
            <a:schemeClr val="tx1"/>
          </a:solidFill>
        </p:spPr>
        <p:txBody>
          <a:bodyPr wrap="none" rtlCol="0">
            <a:spAutoFit/>
          </a:bodyPr>
          <a:lstStyle/>
          <a:p>
            <a:r>
              <a:rPr lang="en-US" dirty="0" smtClean="0">
                <a:solidFill>
                  <a:schemeClr val="bg1"/>
                </a:solidFill>
              </a:rPr>
              <a:t>Temperature</a:t>
            </a:r>
            <a:endParaRPr lang="en-US" dirty="0">
              <a:solidFill>
                <a:schemeClr val="bg1"/>
              </a:solidFill>
            </a:endParaRPr>
          </a:p>
        </p:txBody>
      </p:sp>
      <p:sp>
        <p:nvSpPr>
          <p:cNvPr id="10" name="TextBox 9"/>
          <p:cNvSpPr txBox="1"/>
          <p:nvPr/>
        </p:nvSpPr>
        <p:spPr>
          <a:xfrm>
            <a:off x="1143000" y="3821668"/>
            <a:ext cx="1826141" cy="369332"/>
          </a:xfrm>
          <a:prstGeom prst="rect">
            <a:avLst/>
          </a:prstGeom>
          <a:solidFill>
            <a:schemeClr val="tx1"/>
          </a:solidFill>
        </p:spPr>
        <p:txBody>
          <a:bodyPr wrap="none" rtlCol="0">
            <a:spAutoFit/>
          </a:bodyPr>
          <a:lstStyle/>
          <a:p>
            <a:r>
              <a:rPr lang="en-US" dirty="0" smtClean="0">
                <a:solidFill>
                  <a:schemeClr val="bg1"/>
                </a:solidFill>
              </a:rPr>
              <a:t>  Fluorescence  </a:t>
            </a:r>
            <a:endParaRPr lang="en-US" dirty="0">
              <a:solidFill>
                <a:schemeClr val="bg1"/>
              </a:solidFill>
            </a:endParaRPr>
          </a:p>
        </p:txBody>
      </p:sp>
      <p:sp>
        <p:nvSpPr>
          <p:cNvPr id="11" name="TextBox 10"/>
          <p:cNvSpPr txBox="1"/>
          <p:nvPr/>
        </p:nvSpPr>
        <p:spPr>
          <a:xfrm>
            <a:off x="4983540" y="3733800"/>
            <a:ext cx="3249608" cy="369332"/>
          </a:xfrm>
          <a:prstGeom prst="rect">
            <a:avLst/>
          </a:prstGeom>
          <a:solidFill>
            <a:schemeClr val="tx1"/>
          </a:solidFill>
        </p:spPr>
        <p:txBody>
          <a:bodyPr wrap="none" rtlCol="0">
            <a:spAutoFit/>
          </a:bodyPr>
          <a:lstStyle/>
          <a:p>
            <a:r>
              <a:rPr lang="en-US" dirty="0" smtClean="0">
                <a:solidFill>
                  <a:schemeClr val="bg1"/>
                </a:solidFill>
              </a:rPr>
              <a:t>                 LOPC                     </a:t>
            </a:r>
            <a:endParaRPr lang="en-US" dirty="0">
              <a:solidFill>
                <a:schemeClr val="bg1"/>
              </a:solidFill>
            </a:endParaRPr>
          </a:p>
        </p:txBody>
      </p:sp>
      <p:grpSp>
        <p:nvGrpSpPr>
          <p:cNvPr id="21" name="Group 20"/>
          <p:cNvGrpSpPr/>
          <p:nvPr/>
        </p:nvGrpSpPr>
        <p:grpSpPr>
          <a:xfrm>
            <a:off x="609600" y="4812268"/>
            <a:ext cx="2852063" cy="826532"/>
            <a:chOff x="609600" y="2362200"/>
            <a:chExt cx="2852063" cy="826532"/>
          </a:xfrm>
        </p:grpSpPr>
        <p:sp>
          <p:nvSpPr>
            <p:cNvPr id="13" name="TextBox 12"/>
            <p:cNvSpPr txBox="1"/>
            <p:nvPr/>
          </p:nvSpPr>
          <p:spPr>
            <a:xfrm>
              <a:off x="609600" y="2819400"/>
              <a:ext cx="2852063" cy="369332"/>
            </a:xfrm>
            <a:prstGeom prst="rect">
              <a:avLst/>
            </a:prstGeom>
            <a:noFill/>
          </p:spPr>
          <p:txBody>
            <a:bodyPr wrap="none" rtlCol="0">
              <a:spAutoFit/>
            </a:bodyPr>
            <a:lstStyle/>
            <a:p>
              <a:r>
                <a:rPr lang="en-US" dirty="0" smtClean="0">
                  <a:solidFill>
                    <a:schemeClr val="bg1"/>
                  </a:solidFill>
                </a:rPr>
                <a:t>Ice Edge     HB1        LB1</a:t>
              </a:r>
              <a:endParaRPr lang="en-US" dirty="0">
                <a:solidFill>
                  <a:schemeClr val="bg1"/>
                </a:solidFill>
              </a:endParaRPr>
            </a:p>
          </p:txBody>
        </p:sp>
        <p:cxnSp>
          <p:nvCxnSpPr>
            <p:cNvPr id="14" name="Straight Arrow Connector 13"/>
            <p:cNvCxnSpPr/>
            <p:nvPr/>
          </p:nvCxnSpPr>
          <p:spPr>
            <a:xfrm flipV="1">
              <a:off x="2028571" y="2372932"/>
              <a:ext cx="5700" cy="457200"/>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flipV="1">
              <a:off x="1066800" y="2383664"/>
              <a:ext cx="5700" cy="457200"/>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flipV="1">
              <a:off x="3118500" y="2362200"/>
              <a:ext cx="5700" cy="457200"/>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69444254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4"/>
          <p:cNvPicPr>
            <a:picLocks noChangeAspect="1" noChangeArrowheads="1"/>
          </p:cNvPicPr>
          <p:nvPr/>
        </p:nvPicPr>
        <p:blipFill rotWithShape="1">
          <a:blip r:embed="rId2">
            <a:extLst>
              <a:ext uri="{28A0092B-C50C-407E-A947-70E740481C1C}">
                <a14:useLocalDpi xmlns:a14="http://schemas.microsoft.com/office/drawing/2010/main" val="0"/>
              </a:ext>
            </a:extLst>
          </a:blip>
          <a:srcRect l="47300" t="21784" r="5399" b="10235"/>
          <a:stretch/>
        </p:blipFill>
        <p:spPr bwMode="auto">
          <a:xfrm>
            <a:off x="831717" y="609600"/>
            <a:ext cx="3359283" cy="30175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 name="Picture 5"/>
          <p:cNvPicPr>
            <a:picLocks noChangeAspect="1" noChangeArrowheads="1"/>
          </p:cNvPicPr>
          <p:nvPr/>
        </p:nvPicPr>
        <p:blipFill rotWithShape="1">
          <a:blip r:embed="rId3">
            <a:extLst>
              <a:ext uri="{28A0092B-C50C-407E-A947-70E740481C1C}">
                <a14:useLocalDpi xmlns:a14="http://schemas.microsoft.com/office/drawing/2010/main" val="0"/>
              </a:ext>
            </a:extLst>
          </a:blip>
          <a:srcRect l="40258" t="23474" r="5165" b="9108"/>
          <a:stretch/>
        </p:blipFill>
        <p:spPr bwMode="auto">
          <a:xfrm>
            <a:off x="4321114" y="616039"/>
            <a:ext cx="3908486" cy="30175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6"/>
          <p:cNvPicPr>
            <a:picLocks noChangeAspect="1" noChangeArrowheads="1"/>
          </p:cNvPicPr>
          <p:nvPr/>
        </p:nvPicPr>
        <p:blipFill rotWithShape="1">
          <a:blip r:embed="rId4">
            <a:extLst>
              <a:ext uri="{28A0092B-C50C-407E-A947-70E740481C1C}">
                <a14:useLocalDpi xmlns:a14="http://schemas.microsoft.com/office/drawing/2010/main" val="0"/>
              </a:ext>
            </a:extLst>
          </a:blip>
          <a:srcRect l="48356" t="23474" r="5399" b="12113"/>
          <a:stretch/>
        </p:blipFill>
        <p:spPr bwMode="auto">
          <a:xfrm>
            <a:off x="4611012" y="3764280"/>
            <a:ext cx="3466188" cy="30175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8"/>
          <p:cNvPicPr>
            <a:picLocks noChangeAspect="1" noChangeArrowheads="1"/>
          </p:cNvPicPr>
          <p:nvPr/>
        </p:nvPicPr>
        <p:blipFill rotWithShape="1">
          <a:blip r:embed="rId5">
            <a:extLst>
              <a:ext uri="{28A0092B-C50C-407E-A947-70E740481C1C}">
                <a14:useLocalDpi xmlns:a14="http://schemas.microsoft.com/office/drawing/2010/main" val="0"/>
              </a:ext>
            </a:extLst>
          </a:blip>
          <a:srcRect l="47653" t="22911" r="6455" b="6291"/>
          <a:stretch/>
        </p:blipFill>
        <p:spPr bwMode="auto">
          <a:xfrm>
            <a:off x="838200" y="3810000"/>
            <a:ext cx="3129577" cy="30175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50" name="Title 1"/>
          <p:cNvSpPr>
            <a:spLocks noGrp="1"/>
          </p:cNvSpPr>
          <p:nvPr>
            <p:ph type="title" idx="4294967295"/>
          </p:nvPr>
        </p:nvSpPr>
        <p:spPr>
          <a:xfrm>
            <a:off x="0" y="-381000"/>
            <a:ext cx="9144000" cy="1207532"/>
          </a:xfrm>
        </p:spPr>
        <p:txBody>
          <a:bodyPr/>
          <a:lstStyle/>
          <a:p>
            <a:r>
              <a:rPr lang="en-US" sz="2400" dirty="0" smtClean="0"/>
              <a:t>MVP Survey: Ice Edge / High Biomass / Low Biomass – 2nd</a:t>
            </a:r>
          </a:p>
        </p:txBody>
      </p:sp>
      <p:sp>
        <p:nvSpPr>
          <p:cNvPr id="7" name="TextBox 6"/>
          <p:cNvSpPr txBox="1"/>
          <p:nvPr/>
        </p:nvSpPr>
        <p:spPr>
          <a:xfrm>
            <a:off x="2043341" y="533400"/>
            <a:ext cx="928459" cy="369332"/>
          </a:xfrm>
          <a:prstGeom prst="rect">
            <a:avLst/>
          </a:prstGeom>
          <a:solidFill>
            <a:schemeClr val="tx1"/>
          </a:solidFill>
        </p:spPr>
        <p:txBody>
          <a:bodyPr wrap="none" rtlCol="0">
            <a:spAutoFit/>
          </a:bodyPr>
          <a:lstStyle/>
          <a:p>
            <a:r>
              <a:rPr lang="en-US" dirty="0" smtClean="0">
                <a:solidFill>
                  <a:schemeClr val="bg1"/>
                </a:solidFill>
              </a:rPr>
              <a:t>Salinity</a:t>
            </a:r>
            <a:endParaRPr lang="en-US" dirty="0">
              <a:solidFill>
                <a:schemeClr val="bg1"/>
              </a:solidFill>
            </a:endParaRPr>
          </a:p>
        </p:txBody>
      </p:sp>
      <p:sp>
        <p:nvSpPr>
          <p:cNvPr id="9" name="TextBox 8"/>
          <p:cNvSpPr txBox="1"/>
          <p:nvPr/>
        </p:nvSpPr>
        <p:spPr>
          <a:xfrm>
            <a:off x="5638800" y="457200"/>
            <a:ext cx="1479957" cy="369332"/>
          </a:xfrm>
          <a:prstGeom prst="rect">
            <a:avLst/>
          </a:prstGeom>
          <a:solidFill>
            <a:schemeClr val="tx1"/>
          </a:solidFill>
        </p:spPr>
        <p:txBody>
          <a:bodyPr wrap="none" rtlCol="0">
            <a:spAutoFit/>
          </a:bodyPr>
          <a:lstStyle/>
          <a:p>
            <a:r>
              <a:rPr lang="en-US" dirty="0" smtClean="0">
                <a:solidFill>
                  <a:schemeClr val="bg1"/>
                </a:solidFill>
              </a:rPr>
              <a:t>Temperature</a:t>
            </a:r>
            <a:endParaRPr lang="en-US" dirty="0">
              <a:solidFill>
                <a:schemeClr val="bg1"/>
              </a:solidFill>
            </a:endParaRPr>
          </a:p>
        </p:txBody>
      </p:sp>
      <p:sp>
        <p:nvSpPr>
          <p:cNvPr id="10" name="TextBox 9"/>
          <p:cNvSpPr txBox="1"/>
          <p:nvPr/>
        </p:nvSpPr>
        <p:spPr>
          <a:xfrm>
            <a:off x="1602859" y="3669268"/>
            <a:ext cx="1826141" cy="369332"/>
          </a:xfrm>
          <a:prstGeom prst="rect">
            <a:avLst/>
          </a:prstGeom>
          <a:solidFill>
            <a:schemeClr val="tx1"/>
          </a:solidFill>
        </p:spPr>
        <p:txBody>
          <a:bodyPr wrap="none" rtlCol="0">
            <a:spAutoFit/>
          </a:bodyPr>
          <a:lstStyle/>
          <a:p>
            <a:r>
              <a:rPr lang="en-US" dirty="0" smtClean="0">
                <a:solidFill>
                  <a:schemeClr val="bg1"/>
                </a:solidFill>
              </a:rPr>
              <a:t>  Fluorescence  </a:t>
            </a:r>
            <a:endParaRPr lang="en-US" dirty="0">
              <a:solidFill>
                <a:schemeClr val="bg1"/>
              </a:solidFill>
            </a:endParaRPr>
          </a:p>
        </p:txBody>
      </p:sp>
      <p:sp>
        <p:nvSpPr>
          <p:cNvPr id="11" name="TextBox 10"/>
          <p:cNvSpPr txBox="1"/>
          <p:nvPr/>
        </p:nvSpPr>
        <p:spPr>
          <a:xfrm>
            <a:off x="4724400" y="3733800"/>
            <a:ext cx="3249608" cy="369332"/>
          </a:xfrm>
          <a:prstGeom prst="rect">
            <a:avLst/>
          </a:prstGeom>
          <a:solidFill>
            <a:schemeClr val="tx1"/>
          </a:solidFill>
        </p:spPr>
        <p:txBody>
          <a:bodyPr wrap="none" rtlCol="0">
            <a:spAutoFit/>
          </a:bodyPr>
          <a:lstStyle/>
          <a:p>
            <a:r>
              <a:rPr lang="en-US" dirty="0" smtClean="0">
                <a:solidFill>
                  <a:schemeClr val="bg1"/>
                </a:solidFill>
              </a:rPr>
              <a:t>                 LOPC                     </a:t>
            </a:r>
            <a:endParaRPr lang="en-US" dirty="0">
              <a:solidFill>
                <a:schemeClr val="bg1"/>
              </a:solidFill>
            </a:endParaRPr>
          </a:p>
        </p:txBody>
      </p:sp>
      <p:grpSp>
        <p:nvGrpSpPr>
          <p:cNvPr id="21" name="Group 20"/>
          <p:cNvGrpSpPr/>
          <p:nvPr/>
        </p:nvGrpSpPr>
        <p:grpSpPr>
          <a:xfrm>
            <a:off x="914400" y="5117068"/>
            <a:ext cx="2852063" cy="826532"/>
            <a:chOff x="609600" y="2362200"/>
            <a:chExt cx="2852063" cy="826532"/>
          </a:xfrm>
        </p:grpSpPr>
        <p:sp>
          <p:nvSpPr>
            <p:cNvPr id="13" name="TextBox 12"/>
            <p:cNvSpPr txBox="1"/>
            <p:nvPr/>
          </p:nvSpPr>
          <p:spPr>
            <a:xfrm>
              <a:off x="609600" y="2819400"/>
              <a:ext cx="2852063" cy="369332"/>
            </a:xfrm>
            <a:prstGeom prst="rect">
              <a:avLst/>
            </a:prstGeom>
            <a:noFill/>
          </p:spPr>
          <p:txBody>
            <a:bodyPr wrap="none" rtlCol="0">
              <a:spAutoFit/>
            </a:bodyPr>
            <a:lstStyle/>
            <a:p>
              <a:r>
                <a:rPr lang="en-US" dirty="0" smtClean="0">
                  <a:solidFill>
                    <a:schemeClr val="bg1"/>
                  </a:solidFill>
                </a:rPr>
                <a:t>Ice Edge     HB1        LB1</a:t>
              </a:r>
              <a:endParaRPr lang="en-US" dirty="0">
                <a:solidFill>
                  <a:schemeClr val="bg1"/>
                </a:solidFill>
              </a:endParaRPr>
            </a:p>
          </p:txBody>
        </p:sp>
        <p:cxnSp>
          <p:nvCxnSpPr>
            <p:cNvPr id="14" name="Straight Arrow Connector 13"/>
            <p:cNvCxnSpPr/>
            <p:nvPr/>
          </p:nvCxnSpPr>
          <p:spPr>
            <a:xfrm flipV="1">
              <a:off x="2051700" y="2372932"/>
              <a:ext cx="5700" cy="457200"/>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flipV="1">
              <a:off x="1066800" y="2383664"/>
              <a:ext cx="5700" cy="457200"/>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flipV="1">
              <a:off x="3118500" y="2362200"/>
              <a:ext cx="5700" cy="457200"/>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00695659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1"/>
          <p:cNvSpPr>
            <a:spLocks noGrp="1"/>
          </p:cNvSpPr>
          <p:nvPr>
            <p:ph type="title" idx="4294967295"/>
          </p:nvPr>
        </p:nvSpPr>
        <p:spPr>
          <a:xfrm>
            <a:off x="0" y="-30162"/>
            <a:ext cx="9113520" cy="1173162"/>
          </a:xfrm>
        </p:spPr>
        <p:txBody>
          <a:bodyPr/>
          <a:lstStyle/>
          <a:p>
            <a:r>
              <a:rPr lang="en-US" sz="3200" dirty="0" smtClean="0"/>
              <a:t>Ice Edge – High Biomass – Low Biomass</a:t>
            </a:r>
          </a:p>
        </p:txBody>
      </p:sp>
      <p:sp>
        <p:nvSpPr>
          <p:cNvPr id="4" name="TextBox 3"/>
          <p:cNvSpPr txBox="1"/>
          <p:nvPr/>
        </p:nvSpPr>
        <p:spPr>
          <a:xfrm>
            <a:off x="1623869" y="914400"/>
            <a:ext cx="966931" cy="369332"/>
          </a:xfrm>
          <a:prstGeom prst="rect">
            <a:avLst/>
          </a:prstGeom>
          <a:noFill/>
        </p:spPr>
        <p:txBody>
          <a:bodyPr wrap="none" rtlCol="0">
            <a:spAutoFit/>
          </a:bodyPr>
          <a:lstStyle/>
          <a:p>
            <a:r>
              <a:rPr lang="en-US" dirty="0" smtClean="0"/>
              <a:t>0-150m</a:t>
            </a:r>
            <a:endParaRPr lang="en-US" dirty="0"/>
          </a:p>
        </p:txBody>
      </p:sp>
      <p:sp>
        <p:nvSpPr>
          <p:cNvPr id="6" name="TextBox 5"/>
          <p:cNvSpPr txBox="1"/>
          <p:nvPr/>
        </p:nvSpPr>
        <p:spPr>
          <a:xfrm>
            <a:off x="6500669" y="914400"/>
            <a:ext cx="966931" cy="369332"/>
          </a:xfrm>
          <a:prstGeom prst="rect">
            <a:avLst/>
          </a:prstGeom>
          <a:noFill/>
        </p:spPr>
        <p:txBody>
          <a:bodyPr wrap="none" rtlCol="0">
            <a:spAutoFit/>
          </a:bodyPr>
          <a:lstStyle/>
          <a:p>
            <a:r>
              <a:rPr lang="en-US" dirty="0" smtClean="0"/>
              <a:t>0-700m</a:t>
            </a:r>
            <a:endParaRPr lang="en-US"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69154"/>
            <a:ext cx="4389120" cy="5588846"/>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54880" y="1279886"/>
            <a:ext cx="4389120" cy="5588846"/>
          </a:xfrm>
          <a:prstGeom prst="rect">
            <a:avLst/>
          </a:prstGeom>
        </p:spPr>
      </p:pic>
    </p:spTree>
    <p:extLst>
      <p:ext uri="{BB962C8B-B14F-4D97-AF65-F5344CB8AC3E}">
        <p14:creationId xmlns:p14="http://schemas.microsoft.com/office/powerpoint/2010/main" val="203251938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1"/>
          <p:cNvSpPr>
            <a:spLocks noGrp="1"/>
          </p:cNvSpPr>
          <p:nvPr>
            <p:ph type="title" idx="4294967295"/>
          </p:nvPr>
        </p:nvSpPr>
        <p:spPr>
          <a:xfrm>
            <a:off x="0" y="-30162"/>
            <a:ext cx="9113520" cy="1173162"/>
          </a:xfrm>
        </p:spPr>
        <p:txBody>
          <a:bodyPr/>
          <a:lstStyle/>
          <a:p>
            <a:r>
              <a:rPr lang="en-US" sz="3200" dirty="0" smtClean="0"/>
              <a:t>Ice Edge – High Biomass – Low Biomass: 2nd</a:t>
            </a:r>
          </a:p>
        </p:txBody>
      </p:sp>
      <p:sp>
        <p:nvSpPr>
          <p:cNvPr id="4" name="TextBox 3"/>
          <p:cNvSpPr txBox="1"/>
          <p:nvPr/>
        </p:nvSpPr>
        <p:spPr>
          <a:xfrm>
            <a:off x="1623869" y="914400"/>
            <a:ext cx="966931" cy="369332"/>
          </a:xfrm>
          <a:prstGeom prst="rect">
            <a:avLst/>
          </a:prstGeom>
          <a:noFill/>
        </p:spPr>
        <p:txBody>
          <a:bodyPr wrap="none" rtlCol="0">
            <a:spAutoFit/>
          </a:bodyPr>
          <a:lstStyle/>
          <a:p>
            <a:r>
              <a:rPr lang="en-US" dirty="0" smtClean="0"/>
              <a:t>0-150m</a:t>
            </a:r>
            <a:endParaRPr lang="en-US" dirty="0"/>
          </a:p>
        </p:txBody>
      </p:sp>
      <p:sp>
        <p:nvSpPr>
          <p:cNvPr id="6" name="TextBox 5"/>
          <p:cNvSpPr txBox="1"/>
          <p:nvPr/>
        </p:nvSpPr>
        <p:spPr>
          <a:xfrm>
            <a:off x="6500669" y="914400"/>
            <a:ext cx="966931" cy="369332"/>
          </a:xfrm>
          <a:prstGeom prst="rect">
            <a:avLst/>
          </a:prstGeom>
          <a:noFill/>
        </p:spPr>
        <p:txBody>
          <a:bodyPr wrap="none" rtlCol="0">
            <a:spAutoFit/>
          </a:bodyPr>
          <a:lstStyle/>
          <a:p>
            <a:r>
              <a:rPr lang="en-US" dirty="0" smtClean="0"/>
              <a:t>0-700m</a:t>
            </a:r>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69154"/>
            <a:ext cx="4389120" cy="5588846"/>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54880" y="1269154"/>
            <a:ext cx="4389120" cy="5588846"/>
          </a:xfrm>
          <a:prstGeom prst="rect">
            <a:avLst/>
          </a:prstGeom>
        </p:spPr>
      </p:pic>
    </p:spTree>
    <p:extLst>
      <p:ext uri="{BB962C8B-B14F-4D97-AF65-F5344CB8AC3E}">
        <p14:creationId xmlns:p14="http://schemas.microsoft.com/office/powerpoint/2010/main" val="59078708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57200" y="-76200"/>
            <a:ext cx="8229600" cy="1143000"/>
          </a:xfrm>
        </p:spPr>
        <p:txBody>
          <a:bodyPr/>
          <a:lstStyle/>
          <a:p>
            <a:r>
              <a:rPr lang="en-US" dirty="0" smtClean="0"/>
              <a:t>Eastern Ross Sea Eddies</a:t>
            </a:r>
            <a:endParaRPr lang="en-US" dirty="0"/>
          </a:p>
        </p:txBody>
      </p:sp>
      <p:sp>
        <p:nvSpPr>
          <p:cNvPr id="4" name="TextBox 3"/>
          <p:cNvSpPr txBox="1"/>
          <p:nvPr/>
        </p:nvSpPr>
        <p:spPr>
          <a:xfrm>
            <a:off x="0" y="3164681"/>
            <a:ext cx="9144000" cy="3693319"/>
          </a:xfrm>
          <a:prstGeom prst="rect">
            <a:avLst/>
          </a:prstGeom>
          <a:noFill/>
        </p:spPr>
        <p:txBody>
          <a:bodyPr wrap="square" rtlCol="0">
            <a:spAutoFit/>
          </a:bodyPr>
          <a:lstStyle/>
          <a:p>
            <a:r>
              <a:rPr lang="en-US" dirty="0"/>
              <a:t>	</a:t>
            </a:r>
            <a:r>
              <a:rPr lang="en-US" dirty="0" smtClean="0"/>
              <a:t>Cyclonic eddies driven by doming of the halocline yield elevated </a:t>
            </a:r>
            <a:r>
              <a:rPr lang="en-US" dirty="0" err="1" smtClean="0"/>
              <a:t>Chl</a:t>
            </a:r>
            <a:endParaRPr lang="en-US" dirty="0" smtClean="0"/>
          </a:p>
          <a:p>
            <a:endParaRPr lang="en-US" dirty="0" smtClean="0"/>
          </a:p>
          <a:p>
            <a:r>
              <a:rPr lang="en-US" dirty="0"/>
              <a:t>	</a:t>
            </a:r>
            <a:r>
              <a:rPr lang="en-US" i="1" dirty="0" err="1" smtClean="0"/>
              <a:t>Phaeocystis</a:t>
            </a:r>
            <a:r>
              <a:rPr lang="en-US" dirty="0" smtClean="0"/>
              <a:t> present as both individual colonies and aggregated colonies</a:t>
            </a:r>
          </a:p>
          <a:p>
            <a:endParaRPr lang="en-US" dirty="0" smtClean="0"/>
          </a:p>
          <a:p>
            <a:r>
              <a:rPr lang="en-US" dirty="0"/>
              <a:t>	</a:t>
            </a:r>
            <a:r>
              <a:rPr lang="en-US" dirty="0" smtClean="0"/>
              <a:t>Covariance in the distribution of individual and aggregated colonies, both 	deeper in the eddy interior than outside the eddy</a:t>
            </a:r>
          </a:p>
          <a:p>
            <a:endParaRPr lang="en-US" dirty="0"/>
          </a:p>
          <a:p>
            <a:r>
              <a:rPr lang="en-US" dirty="0" smtClean="0"/>
              <a:t>	High abundance of abandoned colonies and marine snow at depth at eddy 	center</a:t>
            </a:r>
          </a:p>
          <a:p>
            <a:endParaRPr lang="en-US" dirty="0"/>
          </a:p>
          <a:p>
            <a:r>
              <a:rPr lang="en-US" dirty="0" smtClean="0"/>
              <a:t>	Near-surface iron concentrations of 0.3-0.4 </a:t>
            </a:r>
            <a:r>
              <a:rPr lang="en-US" dirty="0" err="1" smtClean="0"/>
              <a:t>nM</a:t>
            </a:r>
            <a:r>
              <a:rPr lang="en-US" dirty="0" smtClean="0"/>
              <a:t> both inside and outside eddies</a:t>
            </a:r>
          </a:p>
          <a:p>
            <a:endParaRPr lang="en-US" dirty="0"/>
          </a:p>
          <a:p>
            <a:endParaRPr lang="en-US" dirty="0"/>
          </a:p>
        </p:txBody>
      </p:sp>
    </p:spTree>
    <p:extLst>
      <p:ext uri="{BB962C8B-B14F-4D97-AF65-F5344CB8AC3E}">
        <p14:creationId xmlns:p14="http://schemas.microsoft.com/office/powerpoint/2010/main" val="106547818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PRISM St 7-8-9-10-12-14-19-20-21 section dFe.png"/>
          <p:cNvPicPr>
            <a:picLocks noChangeAspect="1"/>
          </p:cNvPicPr>
          <p:nvPr/>
        </p:nvPicPr>
        <p:blipFill rotWithShape="1">
          <a:blip r:embed="rId3"/>
          <a:srcRect l="10051" r="34456"/>
          <a:stretch/>
        </p:blipFill>
        <p:spPr>
          <a:xfrm>
            <a:off x="2075802" y="914400"/>
            <a:ext cx="4965102" cy="2743200"/>
          </a:xfrm>
          <a:prstGeom prst="rect">
            <a:avLst/>
          </a:prstGeom>
        </p:spPr>
      </p:pic>
      <p:sp>
        <p:nvSpPr>
          <p:cNvPr id="2" name="Title 1"/>
          <p:cNvSpPr>
            <a:spLocks noGrp="1"/>
          </p:cNvSpPr>
          <p:nvPr>
            <p:ph type="ctrTitle"/>
          </p:nvPr>
        </p:nvSpPr>
        <p:spPr>
          <a:xfrm>
            <a:off x="152400" y="0"/>
            <a:ext cx="9144000" cy="990600"/>
          </a:xfrm>
        </p:spPr>
        <p:txBody>
          <a:bodyPr/>
          <a:lstStyle/>
          <a:p>
            <a:r>
              <a:rPr lang="en-US" dirty="0" err="1" smtClean="0"/>
              <a:t>Sedwick</a:t>
            </a:r>
            <a:r>
              <a:rPr lang="en-US" dirty="0" smtClean="0"/>
              <a:t> group Fe data</a:t>
            </a:r>
            <a:endParaRPr lang="en-US" dirty="0"/>
          </a:p>
        </p:txBody>
      </p:sp>
      <p:sp>
        <p:nvSpPr>
          <p:cNvPr id="3" name="TextBox 2"/>
          <p:cNvSpPr txBox="1"/>
          <p:nvPr/>
        </p:nvSpPr>
        <p:spPr>
          <a:xfrm>
            <a:off x="616039" y="2133600"/>
            <a:ext cx="1193468" cy="369332"/>
          </a:xfrm>
          <a:prstGeom prst="rect">
            <a:avLst/>
          </a:prstGeom>
          <a:noFill/>
        </p:spPr>
        <p:txBody>
          <a:bodyPr wrap="none" rtlCol="0">
            <a:spAutoFit/>
          </a:bodyPr>
          <a:lstStyle/>
          <a:p>
            <a:r>
              <a:rPr lang="en-US" dirty="0" smtClean="0"/>
              <a:t>Jan 11-20</a:t>
            </a:r>
            <a:endParaRPr lang="en-US" dirty="0"/>
          </a:p>
        </p:txBody>
      </p:sp>
      <p:sp>
        <p:nvSpPr>
          <p:cNvPr id="10" name="TextBox 9"/>
          <p:cNvSpPr txBox="1"/>
          <p:nvPr/>
        </p:nvSpPr>
        <p:spPr>
          <a:xfrm>
            <a:off x="685800" y="5306216"/>
            <a:ext cx="1723549" cy="369332"/>
          </a:xfrm>
          <a:prstGeom prst="rect">
            <a:avLst/>
          </a:prstGeom>
          <a:noFill/>
        </p:spPr>
        <p:txBody>
          <a:bodyPr wrap="none" rtlCol="0">
            <a:spAutoFit/>
          </a:bodyPr>
          <a:lstStyle/>
          <a:p>
            <a:r>
              <a:rPr lang="en-US" dirty="0" smtClean="0"/>
              <a:t>Jan 30 – Feb 6</a:t>
            </a:r>
            <a:endParaRPr lang="en-US" dirty="0"/>
          </a:p>
        </p:txBody>
      </p:sp>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l="32688"/>
          <a:stretch/>
        </p:blipFill>
        <p:spPr>
          <a:xfrm>
            <a:off x="2825530" y="4114800"/>
            <a:ext cx="3317985" cy="2743200"/>
          </a:xfrm>
          <a:prstGeom prst="rect">
            <a:avLst/>
          </a:prstGeom>
        </p:spPr>
      </p:pic>
      <p:cxnSp>
        <p:nvCxnSpPr>
          <p:cNvPr id="12" name="Straight Arrow Connector 11"/>
          <p:cNvCxnSpPr/>
          <p:nvPr/>
        </p:nvCxnSpPr>
        <p:spPr>
          <a:xfrm>
            <a:off x="2667000" y="3505200"/>
            <a:ext cx="1447800" cy="7620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H="1">
            <a:off x="5867400" y="3657600"/>
            <a:ext cx="457201" cy="6096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8454489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83479" y="1055087"/>
            <a:ext cx="6577041" cy="5802913"/>
          </a:xfrm>
          <a:prstGeom prst="rect">
            <a:avLst/>
          </a:prstGeom>
        </p:spPr>
      </p:pic>
      <p:sp>
        <p:nvSpPr>
          <p:cNvPr id="3" name="Title 2"/>
          <p:cNvSpPr>
            <a:spLocks noGrp="1"/>
          </p:cNvSpPr>
          <p:nvPr>
            <p:ph type="title" idx="4294967295"/>
          </p:nvPr>
        </p:nvSpPr>
        <p:spPr>
          <a:xfrm>
            <a:off x="457200" y="0"/>
            <a:ext cx="8229600" cy="1143000"/>
          </a:xfrm>
        </p:spPr>
        <p:txBody>
          <a:bodyPr/>
          <a:lstStyle/>
          <a:p>
            <a:r>
              <a:rPr lang="en-US" dirty="0" smtClean="0"/>
              <a:t>Underway</a:t>
            </a:r>
            <a:r>
              <a:rPr lang="en-US" baseline="0" dirty="0" smtClean="0"/>
              <a:t> pCO</a:t>
            </a:r>
            <a:r>
              <a:rPr lang="en-US" baseline="-25000" dirty="0" smtClean="0"/>
              <a:t>2</a:t>
            </a:r>
            <a:r>
              <a:rPr lang="en-US" baseline="0" dirty="0" smtClean="0"/>
              <a:t> and salinity</a:t>
            </a:r>
            <a:endParaRPr lang="en-US" dirty="0"/>
          </a:p>
        </p:txBody>
      </p:sp>
      <p:sp>
        <p:nvSpPr>
          <p:cNvPr id="4" name="TextBox 3"/>
          <p:cNvSpPr txBox="1"/>
          <p:nvPr/>
        </p:nvSpPr>
        <p:spPr>
          <a:xfrm>
            <a:off x="2133600" y="1055087"/>
            <a:ext cx="1957587" cy="461665"/>
          </a:xfrm>
          <a:prstGeom prst="rect">
            <a:avLst/>
          </a:prstGeom>
          <a:solidFill>
            <a:schemeClr val="bg1"/>
          </a:solidFill>
        </p:spPr>
        <p:txBody>
          <a:bodyPr wrap="none" rtlCol="0">
            <a:spAutoFit/>
          </a:bodyPr>
          <a:lstStyle/>
          <a:p>
            <a:r>
              <a:rPr lang="en-US" sz="2400" dirty="0" smtClean="0"/>
              <a:t>        pCO</a:t>
            </a:r>
            <a:r>
              <a:rPr lang="en-US" sz="2400" baseline="-25000" dirty="0" smtClean="0"/>
              <a:t>2      </a:t>
            </a:r>
            <a:endParaRPr lang="en-US" sz="2400" baseline="-25000" dirty="0"/>
          </a:p>
        </p:txBody>
      </p:sp>
      <p:sp>
        <p:nvSpPr>
          <p:cNvPr id="5" name="TextBox 4"/>
          <p:cNvSpPr txBox="1"/>
          <p:nvPr/>
        </p:nvSpPr>
        <p:spPr>
          <a:xfrm>
            <a:off x="5029200" y="1062335"/>
            <a:ext cx="2031325" cy="461665"/>
          </a:xfrm>
          <a:prstGeom prst="rect">
            <a:avLst/>
          </a:prstGeom>
          <a:solidFill>
            <a:schemeClr val="bg1"/>
          </a:solidFill>
        </p:spPr>
        <p:txBody>
          <a:bodyPr wrap="none" rtlCol="0">
            <a:spAutoFit/>
          </a:bodyPr>
          <a:lstStyle/>
          <a:p>
            <a:r>
              <a:rPr lang="en-US" sz="2400" dirty="0" smtClean="0"/>
              <a:t>        Salinity</a:t>
            </a:r>
            <a:r>
              <a:rPr lang="en-US" sz="2400" baseline="-25000" dirty="0" smtClean="0"/>
              <a:t>   </a:t>
            </a:r>
            <a:endParaRPr lang="en-US" sz="2400" baseline="-25000" dirty="0"/>
          </a:p>
        </p:txBody>
      </p:sp>
      <p:sp>
        <p:nvSpPr>
          <p:cNvPr id="6" name="TextBox 5"/>
          <p:cNvSpPr txBox="1"/>
          <p:nvPr/>
        </p:nvSpPr>
        <p:spPr>
          <a:xfrm>
            <a:off x="1928613" y="3805535"/>
            <a:ext cx="1957587" cy="461665"/>
          </a:xfrm>
          <a:prstGeom prst="rect">
            <a:avLst/>
          </a:prstGeom>
          <a:solidFill>
            <a:schemeClr val="bg1"/>
          </a:solidFill>
        </p:spPr>
        <p:txBody>
          <a:bodyPr wrap="none" rtlCol="0">
            <a:spAutoFit/>
          </a:bodyPr>
          <a:lstStyle/>
          <a:p>
            <a:r>
              <a:rPr lang="en-US" sz="2400" dirty="0" smtClean="0"/>
              <a:t>        pCO</a:t>
            </a:r>
            <a:r>
              <a:rPr lang="en-US" sz="2400" baseline="-25000" dirty="0" smtClean="0"/>
              <a:t>2      </a:t>
            </a:r>
            <a:endParaRPr lang="en-US" sz="2400" baseline="-25000" dirty="0"/>
          </a:p>
        </p:txBody>
      </p:sp>
      <p:sp>
        <p:nvSpPr>
          <p:cNvPr id="7" name="TextBox 6"/>
          <p:cNvSpPr txBox="1"/>
          <p:nvPr/>
        </p:nvSpPr>
        <p:spPr>
          <a:xfrm>
            <a:off x="4800600" y="3805535"/>
            <a:ext cx="2031325" cy="461665"/>
          </a:xfrm>
          <a:prstGeom prst="rect">
            <a:avLst/>
          </a:prstGeom>
          <a:solidFill>
            <a:schemeClr val="bg1"/>
          </a:solidFill>
        </p:spPr>
        <p:txBody>
          <a:bodyPr wrap="none" rtlCol="0">
            <a:spAutoFit/>
          </a:bodyPr>
          <a:lstStyle/>
          <a:p>
            <a:r>
              <a:rPr lang="en-US" sz="2400" dirty="0" smtClean="0"/>
              <a:t>        Salinity</a:t>
            </a:r>
            <a:r>
              <a:rPr lang="en-US" sz="2400" baseline="-25000" dirty="0" smtClean="0"/>
              <a:t>   </a:t>
            </a:r>
            <a:endParaRPr lang="en-US" sz="2400" baseline="-25000" dirty="0"/>
          </a:p>
        </p:txBody>
      </p:sp>
      <p:sp>
        <p:nvSpPr>
          <p:cNvPr id="9" name="TextBox 8"/>
          <p:cNvSpPr txBox="1"/>
          <p:nvPr/>
        </p:nvSpPr>
        <p:spPr>
          <a:xfrm>
            <a:off x="174459" y="4723103"/>
            <a:ext cx="1109020" cy="646331"/>
          </a:xfrm>
          <a:prstGeom prst="rect">
            <a:avLst/>
          </a:prstGeom>
          <a:noFill/>
        </p:spPr>
        <p:txBody>
          <a:bodyPr wrap="square" rtlCol="0">
            <a:spAutoFit/>
          </a:bodyPr>
          <a:lstStyle/>
          <a:p>
            <a:r>
              <a:rPr lang="en-US" dirty="0" smtClean="0"/>
              <a:t>Jan 30 – Feb 6</a:t>
            </a:r>
            <a:endParaRPr lang="en-US" dirty="0"/>
          </a:p>
        </p:txBody>
      </p:sp>
      <p:sp>
        <p:nvSpPr>
          <p:cNvPr id="10" name="TextBox 9"/>
          <p:cNvSpPr txBox="1"/>
          <p:nvPr/>
        </p:nvSpPr>
        <p:spPr>
          <a:xfrm>
            <a:off x="0" y="2526268"/>
            <a:ext cx="1210588" cy="369332"/>
          </a:xfrm>
          <a:prstGeom prst="rect">
            <a:avLst/>
          </a:prstGeom>
          <a:noFill/>
        </p:spPr>
        <p:txBody>
          <a:bodyPr wrap="none" rtlCol="0">
            <a:spAutoFit/>
          </a:bodyPr>
          <a:lstStyle/>
          <a:p>
            <a:r>
              <a:rPr lang="en-US" dirty="0" smtClean="0"/>
              <a:t>Jan 15-20</a:t>
            </a:r>
            <a:endParaRPr lang="en-US" dirty="0"/>
          </a:p>
        </p:txBody>
      </p:sp>
    </p:spTree>
    <p:extLst>
      <p:ext uri="{BB962C8B-B14F-4D97-AF65-F5344CB8AC3E}">
        <p14:creationId xmlns:p14="http://schemas.microsoft.com/office/powerpoint/2010/main" val="18883422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1"/>
          <p:cNvSpPr>
            <a:spLocks noGrp="1"/>
          </p:cNvSpPr>
          <p:nvPr>
            <p:ph type="title" idx="4294967295"/>
          </p:nvPr>
        </p:nvSpPr>
        <p:spPr>
          <a:xfrm>
            <a:off x="0" y="-182562"/>
            <a:ext cx="9113520" cy="1173162"/>
          </a:xfrm>
        </p:spPr>
        <p:txBody>
          <a:bodyPr/>
          <a:lstStyle/>
          <a:p>
            <a:r>
              <a:rPr lang="en-US" sz="3200" dirty="0" smtClean="0"/>
              <a:t>Western Ross Sea</a:t>
            </a:r>
          </a:p>
        </p:txBody>
      </p:sp>
      <p:sp>
        <p:nvSpPr>
          <p:cNvPr id="4" name="TextBox 3"/>
          <p:cNvSpPr txBox="1"/>
          <p:nvPr/>
        </p:nvSpPr>
        <p:spPr>
          <a:xfrm>
            <a:off x="1623869" y="914400"/>
            <a:ext cx="966931" cy="369332"/>
          </a:xfrm>
          <a:prstGeom prst="rect">
            <a:avLst/>
          </a:prstGeom>
          <a:noFill/>
        </p:spPr>
        <p:txBody>
          <a:bodyPr wrap="none" rtlCol="0">
            <a:spAutoFit/>
          </a:bodyPr>
          <a:lstStyle/>
          <a:p>
            <a:r>
              <a:rPr lang="en-US" dirty="0" smtClean="0"/>
              <a:t>0-150m</a:t>
            </a:r>
            <a:endParaRPr lang="en-US" dirty="0"/>
          </a:p>
        </p:txBody>
      </p:sp>
      <p:sp>
        <p:nvSpPr>
          <p:cNvPr id="6" name="TextBox 5"/>
          <p:cNvSpPr txBox="1"/>
          <p:nvPr/>
        </p:nvSpPr>
        <p:spPr>
          <a:xfrm>
            <a:off x="6500669" y="914400"/>
            <a:ext cx="966931" cy="369332"/>
          </a:xfrm>
          <a:prstGeom prst="rect">
            <a:avLst/>
          </a:prstGeom>
          <a:noFill/>
        </p:spPr>
        <p:txBody>
          <a:bodyPr wrap="none" rtlCol="0">
            <a:spAutoFit/>
          </a:bodyPr>
          <a:lstStyle/>
          <a:p>
            <a:r>
              <a:rPr lang="en-US" dirty="0" smtClean="0"/>
              <a:t>0-700m</a:t>
            </a:r>
            <a:endParaRPr lang="en-US"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69154"/>
            <a:ext cx="4389120" cy="5588846"/>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54880" y="1269154"/>
            <a:ext cx="4389120" cy="5588846"/>
          </a:xfrm>
          <a:prstGeom prst="rect">
            <a:avLst/>
          </a:prstGeom>
        </p:spPr>
      </p:pic>
    </p:spTree>
    <p:extLst>
      <p:ext uri="{BB962C8B-B14F-4D97-AF65-F5344CB8AC3E}">
        <p14:creationId xmlns:p14="http://schemas.microsoft.com/office/powerpoint/2010/main" val="245541692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PRISM St 7-8-9-10-12-14-19-20-21 section dFe.png"/>
          <p:cNvPicPr>
            <a:picLocks noChangeAspect="1"/>
          </p:cNvPicPr>
          <p:nvPr/>
        </p:nvPicPr>
        <p:blipFill rotWithShape="1">
          <a:blip r:embed="rId3"/>
          <a:srcRect l="10051" r="34456"/>
          <a:stretch/>
        </p:blipFill>
        <p:spPr>
          <a:xfrm>
            <a:off x="2075802" y="914400"/>
            <a:ext cx="4965102" cy="2743200"/>
          </a:xfrm>
          <a:prstGeom prst="rect">
            <a:avLst/>
          </a:prstGeom>
        </p:spPr>
      </p:pic>
      <p:sp>
        <p:nvSpPr>
          <p:cNvPr id="2" name="Title 1"/>
          <p:cNvSpPr>
            <a:spLocks noGrp="1"/>
          </p:cNvSpPr>
          <p:nvPr>
            <p:ph type="ctrTitle"/>
          </p:nvPr>
        </p:nvSpPr>
        <p:spPr>
          <a:xfrm>
            <a:off x="152400" y="0"/>
            <a:ext cx="9144000" cy="990600"/>
          </a:xfrm>
        </p:spPr>
        <p:txBody>
          <a:bodyPr/>
          <a:lstStyle/>
          <a:p>
            <a:r>
              <a:rPr lang="en-US" dirty="0" err="1" smtClean="0"/>
              <a:t>Sedwick</a:t>
            </a:r>
            <a:r>
              <a:rPr lang="en-US" dirty="0" smtClean="0"/>
              <a:t> group Fe data</a:t>
            </a:r>
            <a:endParaRPr lang="en-US" dirty="0"/>
          </a:p>
        </p:txBody>
      </p:sp>
      <p:sp>
        <p:nvSpPr>
          <p:cNvPr id="3" name="TextBox 2"/>
          <p:cNvSpPr txBox="1"/>
          <p:nvPr/>
        </p:nvSpPr>
        <p:spPr>
          <a:xfrm>
            <a:off x="616039" y="2133600"/>
            <a:ext cx="1193468" cy="369332"/>
          </a:xfrm>
          <a:prstGeom prst="rect">
            <a:avLst/>
          </a:prstGeom>
          <a:noFill/>
        </p:spPr>
        <p:txBody>
          <a:bodyPr wrap="none" rtlCol="0">
            <a:spAutoFit/>
          </a:bodyPr>
          <a:lstStyle/>
          <a:p>
            <a:r>
              <a:rPr lang="en-US" dirty="0" smtClean="0"/>
              <a:t>Jan 11-20</a:t>
            </a:r>
            <a:endParaRPr lang="en-US" dirty="0"/>
          </a:p>
        </p:txBody>
      </p:sp>
      <p:sp>
        <p:nvSpPr>
          <p:cNvPr id="10" name="TextBox 9"/>
          <p:cNvSpPr txBox="1"/>
          <p:nvPr/>
        </p:nvSpPr>
        <p:spPr>
          <a:xfrm>
            <a:off x="685800" y="5306216"/>
            <a:ext cx="1723549" cy="369332"/>
          </a:xfrm>
          <a:prstGeom prst="rect">
            <a:avLst/>
          </a:prstGeom>
          <a:noFill/>
        </p:spPr>
        <p:txBody>
          <a:bodyPr wrap="none" rtlCol="0">
            <a:spAutoFit/>
          </a:bodyPr>
          <a:lstStyle/>
          <a:p>
            <a:r>
              <a:rPr lang="en-US" dirty="0" smtClean="0"/>
              <a:t>Jan 30 – Feb 6</a:t>
            </a:r>
            <a:endParaRPr lang="en-US" dirty="0"/>
          </a:p>
        </p:txBody>
      </p:sp>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l="32688"/>
          <a:stretch/>
        </p:blipFill>
        <p:spPr>
          <a:xfrm>
            <a:off x="2825530" y="4114800"/>
            <a:ext cx="3317985" cy="2743200"/>
          </a:xfrm>
          <a:prstGeom prst="rect">
            <a:avLst/>
          </a:prstGeom>
        </p:spPr>
      </p:pic>
      <p:cxnSp>
        <p:nvCxnSpPr>
          <p:cNvPr id="12" name="Straight Arrow Connector 11"/>
          <p:cNvCxnSpPr/>
          <p:nvPr/>
        </p:nvCxnSpPr>
        <p:spPr>
          <a:xfrm>
            <a:off x="2667000" y="3505200"/>
            <a:ext cx="1447800" cy="7620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H="1">
            <a:off x="5867400" y="3657600"/>
            <a:ext cx="457201" cy="6096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4460459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3" name="Picture 5"/>
          <p:cNvPicPr>
            <a:picLocks noChangeAspect="1" noChangeArrowheads="1"/>
          </p:cNvPicPr>
          <p:nvPr/>
        </p:nvPicPr>
        <p:blipFill rotWithShape="1">
          <a:blip r:embed="rId3">
            <a:extLst>
              <a:ext uri="{28A0092B-C50C-407E-A947-70E740481C1C}">
                <a14:useLocalDpi xmlns:a14="http://schemas.microsoft.com/office/drawing/2010/main" val="0"/>
              </a:ext>
            </a:extLst>
          </a:blip>
          <a:srcRect l="56819" t="24462" r="5000" b="19859"/>
          <a:stretch/>
        </p:blipFill>
        <p:spPr bwMode="auto">
          <a:xfrm>
            <a:off x="1227786" y="1066800"/>
            <a:ext cx="3344214" cy="274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532"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56819" t="23803" r="5000" b="21211"/>
          <a:stretch/>
        </p:blipFill>
        <p:spPr bwMode="auto">
          <a:xfrm>
            <a:off x="4648200" y="1066800"/>
            <a:ext cx="3386326" cy="274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531"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l="56819" t="22204" r="5000" b="17436"/>
          <a:stretch/>
        </p:blipFill>
        <p:spPr bwMode="auto">
          <a:xfrm>
            <a:off x="4687594" y="3886200"/>
            <a:ext cx="3084806" cy="274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530"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l="56388" t="25435" r="5944" b="19408"/>
          <a:stretch/>
        </p:blipFill>
        <p:spPr bwMode="auto">
          <a:xfrm>
            <a:off x="1241471" y="3886200"/>
            <a:ext cx="3330529" cy="274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50" name="Title 1"/>
          <p:cNvSpPr>
            <a:spLocks noGrp="1"/>
          </p:cNvSpPr>
          <p:nvPr>
            <p:ph type="title" idx="4294967295"/>
          </p:nvPr>
        </p:nvSpPr>
        <p:spPr>
          <a:xfrm>
            <a:off x="0" y="-4293"/>
            <a:ext cx="9144000" cy="1299693"/>
          </a:xfrm>
        </p:spPr>
        <p:txBody>
          <a:bodyPr/>
          <a:lstStyle/>
          <a:p>
            <a:r>
              <a:rPr lang="en-US" sz="3200" dirty="0" smtClean="0"/>
              <a:t>Ice Edge Eddy VPR Survey (VPR11)</a:t>
            </a:r>
            <a:endParaRPr lang="en-US" sz="3200" dirty="0"/>
          </a:p>
        </p:txBody>
      </p:sp>
      <p:sp>
        <p:nvSpPr>
          <p:cNvPr id="11" name="TextBox 10"/>
          <p:cNvSpPr txBox="1"/>
          <p:nvPr/>
        </p:nvSpPr>
        <p:spPr>
          <a:xfrm>
            <a:off x="5943600" y="1066800"/>
            <a:ext cx="928459" cy="369332"/>
          </a:xfrm>
          <a:prstGeom prst="rect">
            <a:avLst/>
          </a:prstGeom>
          <a:solidFill>
            <a:schemeClr val="tx1"/>
          </a:solidFill>
        </p:spPr>
        <p:txBody>
          <a:bodyPr wrap="none" rtlCol="0">
            <a:spAutoFit/>
          </a:bodyPr>
          <a:lstStyle/>
          <a:p>
            <a:r>
              <a:rPr lang="en-US" dirty="0" smtClean="0">
                <a:solidFill>
                  <a:schemeClr val="bg1"/>
                </a:solidFill>
              </a:rPr>
              <a:t>Salinity</a:t>
            </a:r>
            <a:endParaRPr lang="en-US" dirty="0">
              <a:solidFill>
                <a:schemeClr val="bg1"/>
              </a:solidFill>
            </a:endParaRPr>
          </a:p>
        </p:txBody>
      </p:sp>
      <p:sp>
        <p:nvSpPr>
          <p:cNvPr id="13" name="TextBox 12"/>
          <p:cNvSpPr txBox="1"/>
          <p:nvPr/>
        </p:nvSpPr>
        <p:spPr>
          <a:xfrm>
            <a:off x="1905000" y="3897868"/>
            <a:ext cx="2210862" cy="369332"/>
          </a:xfrm>
          <a:prstGeom prst="rect">
            <a:avLst/>
          </a:prstGeom>
          <a:solidFill>
            <a:schemeClr val="tx1"/>
          </a:solidFill>
        </p:spPr>
        <p:txBody>
          <a:bodyPr wrap="none" rtlCol="0">
            <a:spAutoFit/>
          </a:bodyPr>
          <a:lstStyle/>
          <a:p>
            <a:r>
              <a:rPr lang="en-US" dirty="0" smtClean="0">
                <a:solidFill>
                  <a:schemeClr val="bg1"/>
                </a:solidFill>
              </a:rPr>
              <a:t>    Fluorescence      </a:t>
            </a:r>
            <a:endParaRPr lang="en-US" dirty="0">
              <a:solidFill>
                <a:schemeClr val="bg1"/>
              </a:solidFill>
            </a:endParaRPr>
          </a:p>
        </p:txBody>
      </p:sp>
      <p:sp>
        <p:nvSpPr>
          <p:cNvPr id="14" name="TextBox 13"/>
          <p:cNvSpPr txBox="1"/>
          <p:nvPr/>
        </p:nvSpPr>
        <p:spPr>
          <a:xfrm>
            <a:off x="5259715" y="3897868"/>
            <a:ext cx="1903085" cy="369332"/>
          </a:xfrm>
          <a:prstGeom prst="rect">
            <a:avLst/>
          </a:prstGeom>
          <a:solidFill>
            <a:schemeClr val="tx1"/>
          </a:solidFill>
        </p:spPr>
        <p:txBody>
          <a:bodyPr wrap="none" rtlCol="0">
            <a:spAutoFit/>
          </a:bodyPr>
          <a:lstStyle/>
          <a:p>
            <a:r>
              <a:rPr lang="en-US" dirty="0" smtClean="0">
                <a:solidFill>
                  <a:schemeClr val="bg1"/>
                </a:solidFill>
              </a:rPr>
              <a:t>     Backscatter   </a:t>
            </a:r>
            <a:endParaRPr lang="en-US" dirty="0">
              <a:solidFill>
                <a:schemeClr val="bg1"/>
              </a:solidFill>
            </a:endParaRPr>
          </a:p>
        </p:txBody>
      </p:sp>
      <p:sp>
        <p:nvSpPr>
          <p:cNvPr id="12" name="TextBox 11"/>
          <p:cNvSpPr txBox="1"/>
          <p:nvPr/>
        </p:nvSpPr>
        <p:spPr>
          <a:xfrm>
            <a:off x="2253843" y="1066800"/>
            <a:ext cx="1479957" cy="369332"/>
          </a:xfrm>
          <a:prstGeom prst="rect">
            <a:avLst/>
          </a:prstGeom>
          <a:solidFill>
            <a:schemeClr val="tx1"/>
          </a:solidFill>
        </p:spPr>
        <p:txBody>
          <a:bodyPr wrap="none" rtlCol="0">
            <a:spAutoFit/>
          </a:bodyPr>
          <a:lstStyle/>
          <a:p>
            <a:r>
              <a:rPr lang="en-US" dirty="0" smtClean="0">
                <a:solidFill>
                  <a:schemeClr val="bg1"/>
                </a:solidFill>
              </a:rPr>
              <a:t>Temperature</a:t>
            </a:r>
            <a:endParaRPr lang="en-US" dirty="0">
              <a:solidFill>
                <a:schemeClr val="bg1"/>
              </a:solidFill>
            </a:endParaRPr>
          </a:p>
        </p:txBody>
      </p:sp>
    </p:spTree>
    <p:extLst>
      <p:ext uri="{BB962C8B-B14F-4D97-AF65-F5344CB8AC3E}">
        <p14:creationId xmlns:p14="http://schemas.microsoft.com/office/powerpoint/2010/main" val="359953404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50361" y="1015448"/>
            <a:ext cx="5443278" cy="5613952"/>
          </a:xfrm>
          <a:prstGeom prst="rect">
            <a:avLst/>
          </a:prstGeom>
        </p:spPr>
      </p:pic>
      <p:sp>
        <p:nvSpPr>
          <p:cNvPr id="3" name="Title 2"/>
          <p:cNvSpPr>
            <a:spLocks noGrp="1"/>
          </p:cNvSpPr>
          <p:nvPr>
            <p:ph type="title" idx="4294967295"/>
          </p:nvPr>
        </p:nvSpPr>
        <p:spPr>
          <a:xfrm>
            <a:off x="457200" y="-76200"/>
            <a:ext cx="8229600" cy="1143000"/>
          </a:xfrm>
        </p:spPr>
        <p:txBody>
          <a:bodyPr/>
          <a:lstStyle/>
          <a:p>
            <a:r>
              <a:rPr lang="en-US" dirty="0" smtClean="0"/>
              <a:t>Ice</a:t>
            </a:r>
            <a:r>
              <a:rPr lang="en-US" baseline="0" dirty="0" smtClean="0"/>
              <a:t> Edge Eddy ADCP Survey</a:t>
            </a:r>
            <a:endParaRPr lang="en-US" dirty="0"/>
          </a:p>
        </p:txBody>
      </p:sp>
      <p:sp>
        <p:nvSpPr>
          <p:cNvPr id="4" name="TextBox 3"/>
          <p:cNvSpPr txBox="1"/>
          <p:nvPr/>
        </p:nvSpPr>
        <p:spPr>
          <a:xfrm>
            <a:off x="7458923" y="6477000"/>
            <a:ext cx="1685077" cy="369332"/>
          </a:xfrm>
          <a:prstGeom prst="rect">
            <a:avLst/>
          </a:prstGeom>
          <a:noFill/>
        </p:spPr>
        <p:txBody>
          <a:bodyPr wrap="none" rtlCol="0">
            <a:spAutoFit/>
          </a:bodyPr>
          <a:lstStyle/>
          <a:p>
            <a:r>
              <a:rPr lang="en-US" dirty="0" smtClean="0"/>
              <a:t>Anticyclone #2</a:t>
            </a:r>
            <a:endParaRPr lang="en-US" dirty="0"/>
          </a:p>
        </p:txBody>
      </p:sp>
    </p:spTree>
    <p:extLst>
      <p:ext uri="{BB962C8B-B14F-4D97-AF65-F5344CB8AC3E}">
        <p14:creationId xmlns:p14="http://schemas.microsoft.com/office/powerpoint/2010/main" val="179895841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1"/>
          <p:cNvSpPr>
            <a:spLocks noGrp="1"/>
          </p:cNvSpPr>
          <p:nvPr>
            <p:ph type="title" idx="4294967295"/>
          </p:nvPr>
        </p:nvSpPr>
        <p:spPr>
          <a:xfrm>
            <a:off x="0" y="-182562"/>
            <a:ext cx="9113520" cy="1173162"/>
          </a:xfrm>
        </p:spPr>
        <p:txBody>
          <a:bodyPr/>
          <a:lstStyle/>
          <a:p>
            <a:r>
              <a:rPr lang="en-US" sz="3200" dirty="0" smtClean="0"/>
              <a:t>Ice Edge Eddy: East-West</a:t>
            </a:r>
          </a:p>
        </p:txBody>
      </p:sp>
      <p:sp>
        <p:nvSpPr>
          <p:cNvPr id="4" name="TextBox 3"/>
          <p:cNvSpPr txBox="1"/>
          <p:nvPr/>
        </p:nvSpPr>
        <p:spPr>
          <a:xfrm>
            <a:off x="1623869" y="914400"/>
            <a:ext cx="966931" cy="369332"/>
          </a:xfrm>
          <a:prstGeom prst="rect">
            <a:avLst/>
          </a:prstGeom>
          <a:noFill/>
        </p:spPr>
        <p:txBody>
          <a:bodyPr wrap="none" rtlCol="0">
            <a:spAutoFit/>
          </a:bodyPr>
          <a:lstStyle/>
          <a:p>
            <a:r>
              <a:rPr lang="en-US" dirty="0" smtClean="0"/>
              <a:t>0-150m</a:t>
            </a:r>
            <a:endParaRPr lang="en-US" dirty="0"/>
          </a:p>
        </p:txBody>
      </p:sp>
      <p:sp>
        <p:nvSpPr>
          <p:cNvPr id="6" name="TextBox 5"/>
          <p:cNvSpPr txBox="1"/>
          <p:nvPr/>
        </p:nvSpPr>
        <p:spPr>
          <a:xfrm>
            <a:off x="6500669" y="914400"/>
            <a:ext cx="966931" cy="369332"/>
          </a:xfrm>
          <a:prstGeom prst="rect">
            <a:avLst/>
          </a:prstGeom>
          <a:noFill/>
        </p:spPr>
        <p:txBody>
          <a:bodyPr wrap="none" rtlCol="0">
            <a:spAutoFit/>
          </a:bodyPr>
          <a:lstStyle/>
          <a:p>
            <a:r>
              <a:rPr lang="en-US" dirty="0" smtClean="0"/>
              <a:t>0-700m</a:t>
            </a:r>
            <a:endParaRPr lang="en-US"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69154"/>
            <a:ext cx="4389120" cy="5588846"/>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54880" y="1269154"/>
            <a:ext cx="4389120" cy="5588846"/>
          </a:xfrm>
          <a:prstGeom prst="rect">
            <a:avLst/>
          </a:prstGeom>
        </p:spPr>
      </p:pic>
    </p:spTree>
    <p:extLst>
      <p:ext uri="{BB962C8B-B14F-4D97-AF65-F5344CB8AC3E}">
        <p14:creationId xmlns:p14="http://schemas.microsoft.com/office/powerpoint/2010/main" val="241785158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1"/>
          <p:cNvSpPr>
            <a:spLocks noGrp="1"/>
          </p:cNvSpPr>
          <p:nvPr>
            <p:ph type="title" idx="4294967295"/>
          </p:nvPr>
        </p:nvSpPr>
        <p:spPr>
          <a:xfrm>
            <a:off x="0" y="-182562"/>
            <a:ext cx="9113520" cy="1173162"/>
          </a:xfrm>
        </p:spPr>
        <p:txBody>
          <a:bodyPr/>
          <a:lstStyle/>
          <a:p>
            <a:r>
              <a:rPr lang="en-US" sz="3200" dirty="0" smtClean="0"/>
              <a:t>Ice Edge Eddy: North-South</a:t>
            </a:r>
          </a:p>
        </p:txBody>
      </p:sp>
      <p:sp>
        <p:nvSpPr>
          <p:cNvPr id="4" name="TextBox 3"/>
          <p:cNvSpPr txBox="1"/>
          <p:nvPr/>
        </p:nvSpPr>
        <p:spPr>
          <a:xfrm>
            <a:off x="1623869" y="914400"/>
            <a:ext cx="966931" cy="369332"/>
          </a:xfrm>
          <a:prstGeom prst="rect">
            <a:avLst/>
          </a:prstGeom>
          <a:noFill/>
        </p:spPr>
        <p:txBody>
          <a:bodyPr wrap="none" rtlCol="0">
            <a:spAutoFit/>
          </a:bodyPr>
          <a:lstStyle/>
          <a:p>
            <a:r>
              <a:rPr lang="en-US" dirty="0" smtClean="0"/>
              <a:t>0-150m</a:t>
            </a:r>
            <a:endParaRPr lang="en-US" dirty="0"/>
          </a:p>
        </p:txBody>
      </p:sp>
      <p:sp>
        <p:nvSpPr>
          <p:cNvPr id="6" name="TextBox 5"/>
          <p:cNvSpPr txBox="1"/>
          <p:nvPr/>
        </p:nvSpPr>
        <p:spPr>
          <a:xfrm>
            <a:off x="6500669" y="914400"/>
            <a:ext cx="966931" cy="369332"/>
          </a:xfrm>
          <a:prstGeom prst="rect">
            <a:avLst/>
          </a:prstGeom>
          <a:noFill/>
        </p:spPr>
        <p:txBody>
          <a:bodyPr wrap="none" rtlCol="0">
            <a:spAutoFit/>
          </a:bodyPr>
          <a:lstStyle/>
          <a:p>
            <a:r>
              <a:rPr lang="en-US" dirty="0" smtClean="0"/>
              <a:t>0-700m</a:t>
            </a: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69154"/>
            <a:ext cx="4389120" cy="5588846"/>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37708" y="1269154"/>
            <a:ext cx="4389120" cy="5588846"/>
          </a:xfrm>
          <a:prstGeom prst="rect">
            <a:avLst/>
          </a:prstGeom>
        </p:spPr>
      </p:pic>
    </p:spTree>
    <p:extLst>
      <p:ext uri="{BB962C8B-B14F-4D97-AF65-F5344CB8AC3E}">
        <p14:creationId xmlns:p14="http://schemas.microsoft.com/office/powerpoint/2010/main" val="383318613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30162"/>
            <a:ext cx="9144000" cy="1173162"/>
          </a:xfrm>
        </p:spPr>
        <p:txBody>
          <a:bodyPr/>
          <a:lstStyle/>
          <a:p>
            <a:r>
              <a:rPr lang="en-US" sz="4000" dirty="0" smtClean="0"/>
              <a:t>Ice Edge Eddy </a:t>
            </a:r>
            <a:r>
              <a:rPr lang="en-US" sz="4000" dirty="0" err="1" smtClean="0"/>
              <a:t>SeaHorse</a:t>
            </a:r>
            <a:r>
              <a:rPr lang="en-US" sz="4000" dirty="0" smtClean="0"/>
              <a:t> Deployment</a:t>
            </a:r>
            <a:endParaRPr lang="en-US" sz="4000" dirty="0"/>
          </a:p>
        </p:txBody>
      </p:sp>
      <p:sp>
        <p:nvSpPr>
          <p:cNvPr id="7" name="TextBox 6"/>
          <p:cNvSpPr txBox="1"/>
          <p:nvPr/>
        </p:nvSpPr>
        <p:spPr>
          <a:xfrm>
            <a:off x="1981200" y="1002268"/>
            <a:ext cx="1479957" cy="369332"/>
          </a:xfrm>
          <a:prstGeom prst="rect">
            <a:avLst/>
          </a:prstGeom>
          <a:solidFill>
            <a:schemeClr val="bg1"/>
          </a:solidFill>
        </p:spPr>
        <p:txBody>
          <a:bodyPr wrap="none" rtlCol="0">
            <a:spAutoFit/>
          </a:bodyPr>
          <a:lstStyle/>
          <a:p>
            <a:r>
              <a:rPr lang="en-US" dirty="0" smtClean="0"/>
              <a:t>Temperature</a:t>
            </a:r>
            <a:endParaRPr lang="en-US" dirty="0"/>
          </a:p>
        </p:txBody>
      </p:sp>
      <p:sp>
        <p:nvSpPr>
          <p:cNvPr id="8" name="TextBox 7"/>
          <p:cNvSpPr txBox="1"/>
          <p:nvPr/>
        </p:nvSpPr>
        <p:spPr>
          <a:xfrm>
            <a:off x="2209800" y="3733800"/>
            <a:ext cx="928459" cy="369332"/>
          </a:xfrm>
          <a:prstGeom prst="rect">
            <a:avLst/>
          </a:prstGeom>
          <a:solidFill>
            <a:schemeClr val="bg1"/>
          </a:solidFill>
        </p:spPr>
        <p:txBody>
          <a:bodyPr wrap="none" rtlCol="0">
            <a:spAutoFit/>
          </a:bodyPr>
          <a:lstStyle/>
          <a:p>
            <a:r>
              <a:rPr lang="en-US" dirty="0" smtClean="0"/>
              <a:t>Salinity</a:t>
            </a:r>
            <a:endParaRPr lang="en-US" dirty="0"/>
          </a:p>
        </p:txBody>
      </p:sp>
      <p:sp>
        <p:nvSpPr>
          <p:cNvPr id="10" name="TextBox 9"/>
          <p:cNvSpPr txBox="1"/>
          <p:nvPr/>
        </p:nvSpPr>
        <p:spPr>
          <a:xfrm>
            <a:off x="5715000" y="3745468"/>
            <a:ext cx="979755" cy="369332"/>
          </a:xfrm>
          <a:prstGeom prst="rect">
            <a:avLst/>
          </a:prstGeom>
          <a:solidFill>
            <a:schemeClr val="bg1"/>
          </a:solidFill>
        </p:spPr>
        <p:txBody>
          <a:bodyPr wrap="none" rtlCol="0">
            <a:spAutoFit/>
          </a:bodyPr>
          <a:lstStyle/>
          <a:p>
            <a:r>
              <a:rPr lang="en-US" dirty="0" smtClean="0"/>
              <a:t>Oxygen</a:t>
            </a:r>
            <a:endParaRPr lang="en-US" dirty="0"/>
          </a:p>
        </p:txBody>
      </p:sp>
      <p:sp>
        <p:nvSpPr>
          <p:cNvPr id="9" name="TextBox 8"/>
          <p:cNvSpPr txBox="1"/>
          <p:nvPr/>
        </p:nvSpPr>
        <p:spPr>
          <a:xfrm>
            <a:off x="5519172" y="990600"/>
            <a:ext cx="1338828" cy="369332"/>
          </a:xfrm>
          <a:prstGeom prst="rect">
            <a:avLst/>
          </a:prstGeom>
          <a:solidFill>
            <a:schemeClr val="bg1"/>
          </a:solidFill>
        </p:spPr>
        <p:txBody>
          <a:bodyPr wrap="none" rtlCol="0">
            <a:spAutoFit/>
          </a:bodyPr>
          <a:lstStyle/>
          <a:p>
            <a:r>
              <a:rPr lang="en-US" dirty="0" smtClean="0"/>
              <a:t>Chlorophyll</a:t>
            </a:r>
            <a:endParaRPr lang="en-US"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14392" y="1066789"/>
            <a:ext cx="7315215" cy="5486411"/>
          </a:xfrm>
          <a:prstGeom prst="rect">
            <a:avLst/>
          </a:prstGeom>
        </p:spPr>
      </p:pic>
    </p:spTree>
    <p:extLst>
      <p:ext uri="{BB962C8B-B14F-4D97-AF65-F5344CB8AC3E}">
        <p14:creationId xmlns:p14="http://schemas.microsoft.com/office/powerpoint/2010/main" val="404312908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30162"/>
            <a:ext cx="9144000" cy="1173162"/>
          </a:xfrm>
        </p:spPr>
        <p:txBody>
          <a:bodyPr/>
          <a:lstStyle/>
          <a:p>
            <a:r>
              <a:rPr lang="en-US" sz="4000" dirty="0" smtClean="0"/>
              <a:t>Ice Edge Eddy </a:t>
            </a:r>
            <a:r>
              <a:rPr lang="en-US" sz="4000" dirty="0" err="1" smtClean="0"/>
              <a:t>SeaHorse</a:t>
            </a:r>
            <a:r>
              <a:rPr lang="en-US" sz="4000" dirty="0" smtClean="0"/>
              <a:t> Deployment</a:t>
            </a:r>
            <a:endParaRPr lang="en-US" sz="4000" dirty="0"/>
          </a:p>
        </p:txBody>
      </p:sp>
      <p:sp>
        <p:nvSpPr>
          <p:cNvPr id="7" name="TextBox 6"/>
          <p:cNvSpPr txBox="1"/>
          <p:nvPr/>
        </p:nvSpPr>
        <p:spPr>
          <a:xfrm>
            <a:off x="1981200" y="1002268"/>
            <a:ext cx="1479957" cy="369332"/>
          </a:xfrm>
          <a:prstGeom prst="rect">
            <a:avLst/>
          </a:prstGeom>
          <a:solidFill>
            <a:schemeClr val="bg1"/>
          </a:solidFill>
        </p:spPr>
        <p:txBody>
          <a:bodyPr wrap="none" rtlCol="0">
            <a:spAutoFit/>
          </a:bodyPr>
          <a:lstStyle/>
          <a:p>
            <a:r>
              <a:rPr lang="en-US" dirty="0" smtClean="0"/>
              <a:t>Temperature</a:t>
            </a:r>
            <a:endParaRPr lang="en-US" dirty="0"/>
          </a:p>
        </p:txBody>
      </p:sp>
      <p:sp>
        <p:nvSpPr>
          <p:cNvPr id="8" name="TextBox 7"/>
          <p:cNvSpPr txBox="1"/>
          <p:nvPr/>
        </p:nvSpPr>
        <p:spPr>
          <a:xfrm>
            <a:off x="2209800" y="3733800"/>
            <a:ext cx="928459" cy="369332"/>
          </a:xfrm>
          <a:prstGeom prst="rect">
            <a:avLst/>
          </a:prstGeom>
          <a:solidFill>
            <a:schemeClr val="bg1"/>
          </a:solidFill>
        </p:spPr>
        <p:txBody>
          <a:bodyPr wrap="none" rtlCol="0">
            <a:spAutoFit/>
          </a:bodyPr>
          <a:lstStyle/>
          <a:p>
            <a:r>
              <a:rPr lang="en-US" dirty="0" smtClean="0"/>
              <a:t>Salinity</a:t>
            </a:r>
            <a:endParaRPr lang="en-US" dirty="0"/>
          </a:p>
        </p:txBody>
      </p:sp>
      <p:sp>
        <p:nvSpPr>
          <p:cNvPr id="10" name="TextBox 9"/>
          <p:cNvSpPr txBox="1"/>
          <p:nvPr/>
        </p:nvSpPr>
        <p:spPr>
          <a:xfrm>
            <a:off x="5715000" y="3745468"/>
            <a:ext cx="979755" cy="369332"/>
          </a:xfrm>
          <a:prstGeom prst="rect">
            <a:avLst/>
          </a:prstGeom>
          <a:solidFill>
            <a:schemeClr val="bg1"/>
          </a:solidFill>
        </p:spPr>
        <p:txBody>
          <a:bodyPr wrap="none" rtlCol="0">
            <a:spAutoFit/>
          </a:bodyPr>
          <a:lstStyle/>
          <a:p>
            <a:r>
              <a:rPr lang="en-US" dirty="0" smtClean="0"/>
              <a:t>Oxygen</a:t>
            </a:r>
            <a:endParaRPr lang="en-US" dirty="0"/>
          </a:p>
        </p:txBody>
      </p:sp>
      <p:sp>
        <p:nvSpPr>
          <p:cNvPr id="9" name="TextBox 8"/>
          <p:cNvSpPr txBox="1"/>
          <p:nvPr/>
        </p:nvSpPr>
        <p:spPr>
          <a:xfrm>
            <a:off x="5519172" y="990600"/>
            <a:ext cx="1338828" cy="369332"/>
          </a:xfrm>
          <a:prstGeom prst="rect">
            <a:avLst/>
          </a:prstGeom>
          <a:solidFill>
            <a:schemeClr val="bg1"/>
          </a:solidFill>
        </p:spPr>
        <p:txBody>
          <a:bodyPr wrap="none" rtlCol="0">
            <a:spAutoFit/>
          </a:bodyPr>
          <a:lstStyle/>
          <a:p>
            <a:r>
              <a:rPr lang="en-US" dirty="0" smtClean="0"/>
              <a:t>Chlorophyll</a:t>
            </a:r>
            <a:endParaRPr lang="en-US" dirty="0"/>
          </a:p>
        </p:txBody>
      </p:sp>
      <p:pic>
        <p:nvPicPr>
          <p:cNvPr id="11" name="Pictur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0585" y="990594"/>
            <a:ext cx="7315215" cy="5486411"/>
          </a:xfrm>
          <a:prstGeom prst="rect">
            <a:avLst/>
          </a:prstGeom>
        </p:spPr>
      </p:pic>
    </p:spTree>
    <p:extLst>
      <p:ext uri="{BB962C8B-B14F-4D97-AF65-F5344CB8AC3E}">
        <p14:creationId xmlns:p14="http://schemas.microsoft.com/office/powerpoint/2010/main" val="90812895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381000"/>
            <a:ext cx="9144000" cy="1447800"/>
          </a:xfrm>
        </p:spPr>
        <p:txBody>
          <a:bodyPr/>
          <a:lstStyle/>
          <a:p>
            <a:r>
              <a:rPr lang="en-US" dirty="0" smtClean="0"/>
              <a:t>Western Ross Sea Process Study</a:t>
            </a:r>
            <a:endParaRPr lang="en-US" dirty="0"/>
          </a:p>
        </p:txBody>
      </p:sp>
      <p:sp>
        <p:nvSpPr>
          <p:cNvPr id="4" name="TextBox 3"/>
          <p:cNvSpPr txBox="1"/>
          <p:nvPr/>
        </p:nvSpPr>
        <p:spPr>
          <a:xfrm>
            <a:off x="0" y="685800"/>
            <a:ext cx="9144000" cy="6186309"/>
          </a:xfrm>
          <a:prstGeom prst="rect">
            <a:avLst/>
          </a:prstGeom>
          <a:noFill/>
        </p:spPr>
        <p:txBody>
          <a:bodyPr wrap="square" rtlCol="0">
            <a:spAutoFit/>
          </a:bodyPr>
          <a:lstStyle/>
          <a:p>
            <a:r>
              <a:rPr lang="en-US" dirty="0" smtClean="0"/>
              <a:t>Frontal boundary separates warm, fresh, higher iron (0.2 </a:t>
            </a:r>
            <a:r>
              <a:rPr lang="en-US" dirty="0" err="1" smtClean="0"/>
              <a:t>nM</a:t>
            </a:r>
            <a:r>
              <a:rPr lang="en-US" dirty="0" smtClean="0"/>
              <a:t>) surface waters to the west from cold, salty, lower iron (0.1 </a:t>
            </a:r>
            <a:r>
              <a:rPr lang="en-US" dirty="0" err="1" smtClean="0"/>
              <a:t>nM</a:t>
            </a:r>
            <a:r>
              <a:rPr lang="en-US" dirty="0" smtClean="0"/>
              <a:t>) surface waters to the east; pattern consistent with a wake of retreating sea ice</a:t>
            </a:r>
          </a:p>
          <a:p>
            <a:endParaRPr lang="en-US" dirty="0"/>
          </a:p>
          <a:p>
            <a:r>
              <a:rPr lang="en-US" dirty="0" smtClean="0"/>
              <a:t>At depth, zonal trends are reversed: salinity decreases and iron increases to the east (HSSW production, bathymetry, respectively)</a:t>
            </a:r>
          </a:p>
          <a:p>
            <a:endParaRPr lang="en-US" dirty="0"/>
          </a:p>
          <a:p>
            <a:r>
              <a:rPr lang="en-US" dirty="0" smtClean="0"/>
              <a:t>Warm, fresh, higher iron near-surface waters high in biomass: diatoms near the surface, </a:t>
            </a:r>
            <a:r>
              <a:rPr lang="en-US" i="1" dirty="0" err="1" smtClean="0"/>
              <a:t>Phaeocystis</a:t>
            </a:r>
            <a:r>
              <a:rPr lang="en-US" dirty="0" smtClean="0"/>
              <a:t> down deep; phytoplankton condition better than in low-biomass waters</a:t>
            </a:r>
          </a:p>
          <a:p>
            <a:endParaRPr lang="en-US" dirty="0"/>
          </a:p>
          <a:p>
            <a:r>
              <a:rPr lang="en-US" dirty="0" smtClean="0"/>
              <a:t>Trends </a:t>
            </a:r>
            <a:r>
              <a:rPr lang="en-US" dirty="0"/>
              <a:t>in macronutrient data consistent with a diatom bloom (silicate </a:t>
            </a:r>
            <a:r>
              <a:rPr lang="en-US" dirty="0" smtClean="0"/>
              <a:t>drawdown)</a:t>
            </a:r>
          </a:p>
          <a:p>
            <a:endParaRPr lang="en-US" dirty="0"/>
          </a:p>
          <a:p>
            <a:r>
              <a:rPr lang="en-US" dirty="0" smtClean="0"/>
              <a:t>Cyclonic eddy further elevates biomass in the high-biomass region; domed halocline and </a:t>
            </a:r>
            <a:r>
              <a:rPr lang="en-US" dirty="0" err="1" smtClean="0"/>
              <a:t>ferrocline</a:t>
            </a:r>
            <a:r>
              <a:rPr lang="en-US" dirty="0" smtClean="0"/>
              <a:t> consistent with increased iron supply, yet near-surface waters depleted in iron</a:t>
            </a:r>
          </a:p>
          <a:p>
            <a:endParaRPr lang="en-US" dirty="0" smtClean="0"/>
          </a:p>
          <a:p>
            <a:r>
              <a:rPr lang="en-US" dirty="0" smtClean="0"/>
              <a:t>Temporal </a:t>
            </a:r>
            <a:r>
              <a:rPr lang="en-US" dirty="0"/>
              <a:t>increase  (ca. 50%) in nitrite concentration 50-150m</a:t>
            </a:r>
          </a:p>
          <a:p>
            <a:endParaRPr lang="en-US" dirty="0"/>
          </a:p>
          <a:p>
            <a:r>
              <a:rPr lang="en-US" dirty="0" smtClean="0"/>
              <a:t>Eddy heat content distinct from surrounding waters, indicating non-local origin; deep salinity suggests formation to the west</a:t>
            </a:r>
          </a:p>
          <a:p>
            <a:endParaRPr lang="en-US" dirty="0"/>
          </a:p>
          <a:p>
            <a:r>
              <a:rPr lang="en-US" dirty="0" smtClean="0"/>
              <a:t>Eastward </a:t>
            </a:r>
            <a:r>
              <a:rPr lang="en-US" dirty="0"/>
              <a:t>eddy flux of warm, fresh, (previously) high-iron </a:t>
            </a:r>
            <a:r>
              <a:rPr lang="en-US" dirty="0" err="1"/>
              <a:t>meltwater</a:t>
            </a:r>
            <a:r>
              <a:rPr lang="en-US" dirty="0"/>
              <a:t>? </a:t>
            </a:r>
            <a:endParaRPr lang="en-US" dirty="0" smtClean="0"/>
          </a:p>
          <a:p>
            <a:endParaRPr lang="en-US" dirty="0"/>
          </a:p>
        </p:txBody>
      </p:sp>
    </p:spTree>
    <p:extLst>
      <p:ext uri="{BB962C8B-B14F-4D97-AF65-F5344CB8AC3E}">
        <p14:creationId xmlns:p14="http://schemas.microsoft.com/office/powerpoint/2010/main" val="205967566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14400" y="990600"/>
            <a:ext cx="3657600" cy="274320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4400" y="3720921"/>
            <a:ext cx="3657600" cy="2743200"/>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19600" y="3733800"/>
            <a:ext cx="3657600" cy="2743200"/>
          </a:xfrm>
          <a:prstGeom prst="rect">
            <a:avLst/>
          </a:prstGeom>
        </p:spPr>
      </p:pic>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76077" y="1066800"/>
            <a:ext cx="3657600" cy="2743200"/>
          </a:xfrm>
          <a:prstGeom prst="rect">
            <a:avLst/>
          </a:prstGeom>
        </p:spPr>
      </p:pic>
      <p:sp>
        <p:nvSpPr>
          <p:cNvPr id="2" name="Title 1"/>
          <p:cNvSpPr>
            <a:spLocks noGrp="1"/>
          </p:cNvSpPr>
          <p:nvPr>
            <p:ph type="title" idx="4294967295"/>
          </p:nvPr>
        </p:nvSpPr>
        <p:spPr>
          <a:xfrm>
            <a:off x="0" y="-228600"/>
            <a:ext cx="9144000" cy="1173162"/>
          </a:xfrm>
        </p:spPr>
        <p:txBody>
          <a:bodyPr/>
          <a:lstStyle/>
          <a:p>
            <a:r>
              <a:rPr lang="en-US" sz="4000" dirty="0" smtClean="0"/>
              <a:t>Ice Edge Eddy </a:t>
            </a:r>
            <a:r>
              <a:rPr lang="en-US" sz="4000" dirty="0" err="1" smtClean="0"/>
              <a:t>SeaHorse</a:t>
            </a:r>
            <a:r>
              <a:rPr lang="en-US" sz="4000" dirty="0" smtClean="0"/>
              <a:t> Deployment</a:t>
            </a:r>
            <a:endParaRPr lang="en-US" sz="4000" dirty="0"/>
          </a:p>
        </p:txBody>
      </p:sp>
      <p:sp>
        <p:nvSpPr>
          <p:cNvPr id="7" name="TextBox 6"/>
          <p:cNvSpPr txBox="1"/>
          <p:nvPr/>
        </p:nvSpPr>
        <p:spPr>
          <a:xfrm>
            <a:off x="1981200" y="849868"/>
            <a:ext cx="1479957" cy="369332"/>
          </a:xfrm>
          <a:prstGeom prst="rect">
            <a:avLst/>
          </a:prstGeom>
          <a:solidFill>
            <a:schemeClr val="bg1"/>
          </a:solidFill>
        </p:spPr>
        <p:txBody>
          <a:bodyPr wrap="none" rtlCol="0">
            <a:spAutoFit/>
          </a:bodyPr>
          <a:lstStyle/>
          <a:p>
            <a:r>
              <a:rPr lang="en-US" dirty="0" smtClean="0"/>
              <a:t>Temperature</a:t>
            </a:r>
            <a:endParaRPr lang="en-US" dirty="0"/>
          </a:p>
        </p:txBody>
      </p:sp>
      <p:sp>
        <p:nvSpPr>
          <p:cNvPr id="8" name="TextBox 7"/>
          <p:cNvSpPr txBox="1"/>
          <p:nvPr/>
        </p:nvSpPr>
        <p:spPr>
          <a:xfrm>
            <a:off x="2271941" y="3593068"/>
            <a:ext cx="928459" cy="369332"/>
          </a:xfrm>
          <a:prstGeom prst="rect">
            <a:avLst/>
          </a:prstGeom>
          <a:solidFill>
            <a:schemeClr val="bg1"/>
          </a:solidFill>
        </p:spPr>
        <p:txBody>
          <a:bodyPr wrap="none" rtlCol="0">
            <a:spAutoFit/>
          </a:bodyPr>
          <a:lstStyle/>
          <a:p>
            <a:r>
              <a:rPr lang="en-US" dirty="0" smtClean="0"/>
              <a:t>Salinity</a:t>
            </a:r>
            <a:endParaRPr lang="en-US" dirty="0"/>
          </a:p>
        </p:txBody>
      </p:sp>
      <p:sp>
        <p:nvSpPr>
          <p:cNvPr id="10" name="TextBox 9"/>
          <p:cNvSpPr txBox="1"/>
          <p:nvPr/>
        </p:nvSpPr>
        <p:spPr>
          <a:xfrm>
            <a:off x="5802045" y="3581400"/>
            <a:ext cx="979755" cy="369332"/>
          </a:xfrm>
          <a:prstGeom prst="rect">
            <a:avLst/>
          </a:prstGeom>
          <a:solidFill>
            <a:schemeClr val="bg1"/>
          </a:solidFill>
        </p:spPr>
        <p:txBody>
          <a:bodyPr wrap="none" rtlCol="0">
            <a:spAutoFit/>
          </a:bodyPr>
          <a:lstStyle/>
          <a:p>
            <a:r>
              <a:rPr lang="en-US" dirty="0" smtClean="0"/>
              <a:t>Oxygen</a:t>
            </a:r>
            <a:endParaRPr lang="en-US" dirty="0"/>
          </a:p>
        </p:txBody>
      </p:sp>
      <p:sp>
        <p:nvSpPr>
          <p:cNvPr id="9" name="TextBox 8"/>
          <p:cNvSpPr txBox="1"/>
          <p:nvPr/>
        </p:nvSpPr>
        <p:spPr>
          <a:xfrm>
            <a:off x="5595372" y="926068"/>
            <a:ext cx="1338828" cy="369332"/>
          </a:xfrm>
          <a:prstGeom prst="rect">
            <a:avLst/>
          </a:prstGeom>
          <a:solidFill>
            <a:schemeClr val="bg1"/>
          </a:solidFill>
        </p:spPr>
        <p:txBody>
          <a:bodyPr wrap="none" rtlCol="0">
            <a:spAutoFit/>
          </a:bodyPr>
          <a:lstStyle/>
          <a:p>
            <a:r>
              <a:rPr lang="en-US" dirty="0" smtClean="0"/>
              <a:t>Chlorophyll</a:t>
            </a:r>
            <a:endParaRPr lang="en-US" dirty="0"/>
          </a:p>
        </p:txBody>
      </p:sp>
    </p:spTree>
    <p:extLst>
      <p:ext uri="{BB962C8B-B14F-4D97-AF65-F5344CB8AC3E}">
        <p14:creationId xmlns:p14="http://schemas.microsoft.com/office/powerpoint/2010/main" val="142457797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6" name="Picture 4"/>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3536" t="9381" r="6013" b="9944"/>
          <a:stretch/>
        </p:blipFill>
        <p:spPr bwMode="auto">
          <a:xfrm>
            <a:off x="4648200" y="1143000"/>
            <a:ext cx="3049702" cy="274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557" name="Picture 5"/>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44929" t="12085" r="5000" b="11070"/>
          <a:stretch/>
        </p:blipFill>
        <p:spPr bwMode="auto">
          <a:xfrm>
            <a:off x="1318192" y="1143000"/>
            <a:ext cx="3177608" cy="274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555" name="Picture 3"/>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42015" t="10056" r="6014" b="9944"/>
          <a:stretch/>
        </p:blipFill>
        <p:spPr bwMode="auto">
          <a:xfrm>
            <a:off x="4648200" y="3962400"/>
            <a:ext cx="3168202" cy="274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554"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l="36634" t="12535" r="6197" b="15352"/>
          <a:stretch/>
        </p:blipFill>
        <p:spPr bwMode="auto">
          <a:xfrm>
            <a:off x="685800" y="3962400"/>
            <a:ext cx="3866198" cy="274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50" name="Title 1"/>
          <p:cNvSpPr>
            <a:spLocks noGrp="1"/>
          </p:cNvSpPr>
          <p:nvPr>
            <p:ph type="title" idx="4294967295"/>
          </p:nvPr>
        </p:nvSpPr>
        <p:spPr>
          <a:xfrm>
            <a:off x="0" y="-152400"/>
            <a:ext cx="9144000" cy="1299693"/>
          </a:xfrm>
        </p:spPr>
        <p:txBody>
          <a:bodyPr/>
          <a:lstStyle/>
          <a:p>
            <a:r>
              <a:rPr lang="en-US" sz="3200" dirty="0" smtClean="0"/>
              <a:t>Ice Edge Eddy VPR Survey (VPR13)</a:t>
            </a:r>
            <a:endParaRPr lang="en-US" sz="3200" dirty="0"/>
          </a:p>
        </p:txBody>
      </p:sp>
      <p:sp>
        <p:nvSpPr>
          <p:cNvPr id="11" name="TextBox 10"/>
          <p:cNvSpPr txBox="1"/>
          <p:nvPr/>
        </p:nvSpPr>
        <p:spPr>
          <a:xfrm>
            <a:off x="5700941" y="1143000"/>
            <a:ext cx="928459" cy="369332"/>
          </a:xfrm>
          <a:prstGeom prst="rect">
            <a:avLst/>
          </a:prstGeom>
          <a:solidFill>
            <a:schemeClr val="tx1"/>
          </a:solidFill>
        </p:spPr>
        <p:txBody>
          <a:bodyPr wrap="none" rtlCol="0">
            <a:spAutoFit/>
          </a:bodyPr>
          <a:lstStyle/>
          <a:p>
            <a:r>
              <a:rPr lang="en-US" dirty="0" smtClean="0">
                <a:solidFill>
                  <a:schemeClr val="bg1"/>
                </a:solidFill>
              </a:rPr>
              <a:t>Salinity</a:t>
            </a:r>
            <a:endParaRPr lang="en-US" dirty="0">
              <a:solidFill>
                <a:schemeClr val="bg1"/>
              </a:solidFill>
            </a:endParaRPr>
          </a:p>
        </p:txBody>
      </p:sp>
      <p:sp>
        <p:nvSpPr>
          <p:cNvPr id="13" name="TextBox 12"/>
          <p:cNvSpPr txBox="1"/>
          <p:nvPr/>
        </p:nvSpPr>
        <p:spPr>
          <a:xfrm>
            <a:off x="1828800" y="3974068"/>
            <a:ext cx="1633781" cy="369332"/>
          </a:xfrm>
          <a:prstGeom prst="rect">
            <a:avLst/>
          </a:prstGeom>
          <a:solidFill>
            <a:schemeClr val="tx1"/>
          </a:solidFill>
        </p:spPr>
        <p:txBody>
          <a:bodyPr wrap="none" rtlCol="0">
            <a:spAutoFit/>
          </a:bodyPr>
          <a:lstStyle/>
          <a:p>
            <a:r>
              <a:rPr lang="en-US" dirty="0" smtClean="0">
                <a:solidFill>
                  <a:schemeClr val="bg1"/>
                </a:solidFill>
              </a:rPr>
              <a:t>Fluorescence </a:t>
            </a:r>
            <a:endParaRPr lang="en-US" dirty="0">
              <a:solidFill>
                <a:schemeClr val="bg1"/>
              </a:solidFill>
            </a:endParaRPr>
          </a:p>
        </p:txBody>
      </p:sp>
      <p:sp>
        <p:nvSpPr>
          <p:cNvPr id="14" name="TextBox 13"/>
          <p:cNvSpPr txBox="1"/>
          <p:nvPr/>
        </p:nvSpPr>
        <p:spPr>
          <a:xfrm>
            <a:off x="5467876" y="3974068"/>
            <a:ext cx="1390124" cy="369332"/>
          </a:xfrm>
          <a:prstGeom prst="rect">
            <a:avLst/>
          </a:prstGeom>
          <a:solidFill>
            <a:schemeClr val="tx1"/>
          </a:solidFill>
        </p:spPr>
        <p:txBody>
          <a:bodyPr wrap="none" rtlCol="0">
            <a:spAutoFit/>
          </a:bodyPr>
          <a:lstStyle/>
          <a:p>
            <a:r>
              <a:rPr lang="en-US" dirty="0" smtClean="0">
                <a:solidFill>
                  <a:schemeClr val="bg1"/>
                </a:solidFill>
              </a:rPr>
              <a:t>Backscatter</a:t>
            </a:r>
            <a:endParaRPr lang="en-US" dirty="0">
              <a:solidFill>
                <a:schemeClr val="bg1"/>
              </a:solidFill>
            </a:endParaRPr>
          </a:p>
        </p:txBody>
      </p:sp>
      <p:sp>
        <p:nvSpPr>
          <p:cNvPr id="12" name="TextBox 11"/>
          <p:cNvSpPr txBox="1"/>
          <p:nvPr/>
        </p:nvSpPr>
        <p:spPr>
          <a:xfrm>
            <a:off x="2025243" y="1143000"/>
            <a:ext cx="1479957" cy="369332"/>
          </a:xfrm>
          <a:prstGeom prst="rect">
            <a:avLst/>
          </a:prstGeom>
          <a:solidFill>
            <a:schemeClr val="tx1"/>
          </a:solidFill>
        </p:spPr>
        <p:txBody>
          <a:bodyPr wrap="none" rtlCol="0">
            <a:spAutoFit/>
          </a:bodyPr>
          <a:lstStyle/>
          <a:p>
            <a:r>
              <a:rPr lang="en-US" dirty="0" smtClean="0">
                <a:solidFill>
                  <a:schemeClr val="bg1"/>
                </a:solidFill>
              </a:rPr>
              <a:t>Temperature</a:t>
            </a:r>
            <a:endParaRPr lang="en-US" dirty="0">
              <a:solidFill>
                <a:schemeClr val="bg1"/>
              </a:solidFill>
            </a:endParaRPr>
          </a:p>
        </p:txBody>
      </p:sp>
      <p:sp>
        <p:nvSpPr>
          <p:cNvPr id="2" name="TextBox 1"/>
          <p:cNvSpPr txBox="1"/>
          <p:nvPr/>
        </p:nvSpPr>
        <p:spPr>
          <a:xfrm>
            <a:off x="8001000" y="5791200"/>
            <a:ext cx="800347" cy="646331"/>
          </a:xfrm>
          <a:prstGeom prst="rect">
            <a:avLst/>
          </a:prstGeom>
          <a:noFill/>
        </p:spPr>
        <p:txBody>
          <a:bodyPr wrap="none" rtlCol="0">
            <a:spAutoFit/>
          </a:bodyPr>
          <a:lstStyle/>
          <a:p>
            <a:r>
              <a:rPr lang="en-US" dirty="0" smtClean="0"/>
              <a:t>W,F,H</a:t>
            </a:r>
          </a:p>
          <a:p>
            <a:r>
              <a:rPr lang="en-US" dirty="0" smtClean="0"/>
              <a:t>C,S,L</a:t>
            </a:r>
            <a:endParaRPr lang="en-US" dirty="0"/>
          </a:p>
        </p:txBody>
      </p:sp>
    </p:spTree>
    <p:extLst>
      <p:ext uri="{BB962C8B-B14F-4D97-AF65-F5344CB8AC3E}">
        <p14:creationId xmlns:p14="http://schemas.microsoft.com/office/powerpoint/2010/main" val="95793023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14564" r="44859" b="8141"/>
          <a:stretch/>
        </p:blipFill>
        <p:spPr bwMode="auto">
          <a:xfrm>
            <a:off x="4602480" y="2362200"/>
            <a:ext cx="4389120" cy="34608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579"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t="14564" r="44859" b="8140"/>
          <a:stretch/>
        </p:blipFill>
        <p:spPr bwMode="auto">
          <a:xfrm>
            <a:off x="152400" y="2362200"/>
            <a:ext cx="4389120" cy="34608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idx="4294967295"/>
          </p:nvPr>
        </p:nvSpPr>
        <p:spPr>
          <a:xfrm>
            <a:off x="457200" y="609600"/>
            <a:ext cx="8229600" cy="1143000"/>
          </a:xfrm>
        </p:spPr>
        <p:txBody>
          <a:bodyPr/>
          <a:lstStyle/>
          <a:p>
            <a:r>
              <a:rPr lang="en-US" dirty="0" smtClean="0"/>
              <a:t>Ice Edge</a:t>
            </a:r>
            <a:r>
              <a:rPr lang="en-US" baseline="0" dirty="0" smtClean="0"/>
              <a:t> Eddy – Feb 4 MODIS</a:t>
            </a:r>
            <a:endParaRPr lang="en-US" dirty="0"/>
          </a:p>
        </p:txBody>
      </p:sp>
      <p:sp>
        <p:nvSpPr>
          <p:cNvPr id="3" name="TextBox 2"/>
          <p:cNvSpPr txBox="1"/>
          <p:nvPr/>
        </p:nvSpPr>
        <p:spPr>
          <a:xfrm>
            <a:off x="1295400" y="1828800"/>
            <a:ext cx="1986441" cy="523220"/>
          </a:xfrm>
          <a:prstGeom prst="rect">
            <a:avLst/>
          </a:prstGeom>
          <a:noFill/>
        </p:spPr>
        <p:txBody>
          <a:bodyPr wrap="none" rtlCol="0">
            <a:spAutoFit/>
          </a:bodyPr>
          <a:lstStyle/>
          <a:p>
            <a:r>
              <a:rPr lang="en-US" sz="2800" dirty="0" smtClean="0"/>
              <a:t>Chlorophyll</a:t>
            </a:r>
            <a:endParaRPr lang="en-US" sz="2800" dirty="0"/>
          </a:p>
        </p:txBody>
      </p:sp>
      <p:sp>
        <p:nvSpPr>
          <p:cNvPr id="6" name="TextBox 5"/>
          <p:cNvSpPr txBox="1"/>
          <p:nvPr/>
        </p:nvSpPr>
        <p:spPr>
          <a:xfrm>
            <a:off x="6433227" y="1828800"/>
            <a:ext cx="881973" cy="523220"/>
          </a:xfrm>
          <a:prstGeom prst="rect">
            <a:avLst/>
          </a:prstGeom>
          <a:noFill/>
        </p:spPr>
        <p:txBody>
          <a:bodyPr wrap="none" rtlCol="0">
            <a:spAutoFit/>
          </a:bodyPr>
          <a:lstStyle/>
          <a:p>
            <a:r>
              <a:rPr lang="en-US" sz="2800" dirty="0" smtClean="0"/>
              <a:t>SST</a:t>
            </a:r>
            <a:endParaRPr lang="en-US" sz="2800" dirty="0"/>
          </a:p>
        </p:txBody>
      </p:sp>
      <p:grpSp>
        <p:nvGrpSpPr>
          <p:cNvPr id="10" name="Group 9"/>
          <p:cNvGrpSpPr/>
          <p:nvPr/>
        </p:nvGrpSpPr>
        <p:grpSpPr>
          <a:xfrm>
            <a:off x="396240" y="3657600"/>
            <a:ext cx="1965960" cy="609600"/>
            <a:chOff x="381000" y="3657600"/>
            <a:chExt cx="1965960" cy="609600"/>
          </a:xfrm>
        </p:grpSpPr>
        <p:sp>
          <p:nvSpPr>
            <p:cNvPr id="4" name="Oval 3"/>
            <p:cNvSpPr/>
            <p:nvPr/>
          </p:nvSpPr>
          <p:spPr>
            <a:xfrm>
              <a:off x="2057400" y="3657600"/>
              <a:ext cx="289560" cy="304800"/>
            </a:xfrm>
            <a:prstGeom prst="ellipse">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Arrow Connector 6"/>
            <p:cNvCxnSpPr/>
            <p:nvPr/>
          </p:nvCxnSpPr>
          <p:spPr>
            <a:xfrm flipV="1">
              <a:off x="1601967" y="3962400"/>
              <a:ext cx="455433" cy="304800"/>
            </a:xfrm>
            <a:prstGeom prst="straightConnector1">
              <a:avLst/>
            </a:prstGeom>
            <a:ln w="22225">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381000" y="3897868"/>
              <a:ext cx="1415772" cy="369332"/>
            </a:xfrm>
            <a:prstGeom prst="rect">
              <a:avLst/>
            </a:prstGeom>
            <a:noFill/>
          </p:spPr>
          <p:txBody>
            <a:bodyPr wrap="none" rtlCol="0">
              <a:spAutoFit/>
            </a:bodyPr>
            <a:lstStyle/>
            <a:p>
              <a:r>
                <a:rPr lang="en-US" dirty="0" smtClean="0">
                  <a:solidFill>
                    <a:schemeClr val="bg1"/>
                  </a:solidFill>
                </a:rPr>
                <a:t>Eddy center</a:t>
              </a:r>
              <a:endParaRPr lang="en-US" dirty="0">
                <a:solidFill>
                  <a:schemeClr val="bg1"/>
                </a:solidFill>
              </a:endParaRPr>
            </a:p>
          </p:txBody>
        </p:sp>
      </p:grpSp>
      <p:grpSp>
        <p:nvGrpSpPr>
          <p:cNvPr id="13" name="Group 12"/>
          <p:cNvGrpSpPr/>
          <p:nvPr/>
        </p:nvGrpSpPr>
        <p:grpSpPr>
          <a:xfrm>
            <a:off x="4892040" y="3733800"/>
            <a:ext cx="1965960" cy="609600"/>
            <a:chOff x="381000" y="3657600"/>
            <a:chExt cx="1965960" cy="609600"/>
          </a:xfrm>
        </p:grpSpPr>
        <p:sp>
          <p:nvSpPr>
            <p:cNvPr id="14" name="Oval 13"/>
            <p:cNvSpPr/>
            <p:nvPr/>
          </p:nvSpPr>
          <p:spPr>
            <a:xfrm>
              <a:off x="2057400" y="3657600"/>
              <a:ext cx="289560" cy="304800"/>
            </a:xfrm>
            <a:prstGeom prst="ellipse">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Arrow Connector 14"/>
            <p:cNvCxnSpPr/>
            <p:nvPr/>
          </p:nvCxnSpPr>
          <p:spPr>
            <a:xfrm flipV="1">
              <a:off x="1601967" y="3962400"/>
              <a:ext cx="455433" cy="304800"/>
            </a:xfrm>
            <a:prstGeom prst="straightConnector1">
              <a:avLst/>
            </a:prstGeom>
            <a:ln w="22225">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381000" y="3897868"/>
              <a:ext cx="1415772" cy="369332"/>
            </a:xfrm>
            <a:prstGeom prst="rect">
              <a:avLst/>
            </a:prstGeom>
            <a:noFill/>
          </p:spPr>
          <p:txBody>
            <a:bodyPr wrap="none" rtlCol="0">
              <a:spAutoFit/>
            </a:bodyPr>
            <a:lstStyle/>
            <a:p>
              <a:r>
                <a:rPr lang="en-US" dirty="0" smtClean="0">
                  <a:solidFill>
                    <a:schemeClr val="bg1"/>
                  </a:solidFill>
                </a:rPr>
                <a:t>Eddy center</a:t>
              </a:r>
              <a:endParaRPr lang="en-US" dirty="0">
                <a:solidFill>
                  <a:schemeClr val="bg1"/>
                </a:solidFill>
              </a:endParaRPr>
            </a:p>
          </p:txBody>
        </p:sp>
      </p:grpSp>
    </p:spTree>
    <p:extLst>
      <p:ext uri="{BB962C8B-B14F-4D97-AF65-F5344CB8AC3E}">
        <p14:creationId xmlns:p14="http://schemas.microsoft.com/office/powerpoint/2010/main" val="207936108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1"/>
          <p:cNvSpPr>
            <a:spLocks noGrp="1"/>
          </p:cNvSpPr>
          <p:nvPr>
            <p:ph type="title" idx="4294967295"/>
          </p:nvPr>
        </p:nvSpPr>
        <p:spPr>
          <a:xfrm>
            <a:off x="0" y="-182562"/>
            <a:ext cx="9113520" cy="1173162"/>
          </a:xfrm>
        </p:spPr>
        <p:txBody>
          <a:bodyPr/>
          <a:lstStyle/>
          <a:p>
            <a:r>
              <a:rPr lang="en-US" sz="3200" dirty="0" smtClean="0"/>
              <a:t>N-S Section at 169E</a:t>
            </a:r>
          </a:p>
        </p:txBody>
      </p:sp>
      <p:sp>
        <p:nvSpPr>
          <p:cNvPr id="4" name="TextBox 3"/>
          <p:cNvSpPr txBox="1"/>
          <p:nvPr/>
        </p:nvSpPr>
        <p:spPr>
          <a:xfrm>
            <a:off x="1623869" y="914400"/>
            <a:ext cx="966931" cy="369332"/>
          </a:xfrm>
          <a:prstGeom prst="rect">
            <a:avLst/>
          </a:prstGeom>
          <a:noFill/>
        </p:spPr>
        <p:txBody>
          <a:bodyPr wrap="none" rtlCol="0">
            <a:spAutoFit/>
          </a:bodyPr>
          <a:lstStyle/>
          <a:p>
            <a:r>
              <a:rPr lang="en-US" dirty="0" smtClean="0"/>
              <a:t>0-150m</a:t>
            </a:r>
            <a:endParaRPr lang="en-US" dirty="0"/>
          </a:p>
        </p:txBody>
      </p:sp>
      <p:sp>
        <p:nvSpPr>
          <p:cNvPr id="6" name="TextBox 5"/>
          <p:cNvSpPr txBox="1"/>
          <p:nvPr/>
        </p:nvSpPr>
        <p:spPr>
          <a:xfrm>
            <a:off x="6500669" y="914400"/>
            <a:ext cx="966931" cy="369332"/>
          </a:xfrm>
          <a:prstGeom prst="rect">
            <a:avLst/>
          </a:prstGeom>
          <a:noFill/>
        </p:spPr>
        <p:txBody>
          <a:bodyPr wrap="none" rtlCol="0">
            <a:spAutoFit/>
          </a:bodyPr>
          <a:lstStyle/>
          <a:p>
            <a:r>
              <a:rPr lang="en-US" dirty="0" smtClean="0"/>
              <a:t>0-700m</a:t>
            </a: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59" y="1269154"/>
            <a:ext cx="4389120" cy="5588846"/>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54880" y="1269154"/>
            <a:ext cx="4389120" cy="5588846"/>
          </a:xfrm>
          <a:prstGeom prst="rect">
            <a:avLst/>
          </a:prstGeom>
        </p:spPr>
      </p:pic>
    </p:spTree>
    <p:extLst>
      <p:ext uri="{BB962C8B-B14F-4D97-AF65-F5344CB8AC3E}">
        <p14:creationId xmlns:p14="http://schemas.microsoft.com/office/powerpoint/2010/main" val="64777677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1"/>
          <p:cNvSpPr>
            <a:spLocks noGrp="1"/>
          </p:cNvSpPr>
          <p:nvPr>
            <p:ph type="title" idx="4294967295"/>
          </p:nvPr>
        </p:nvSpPr>
        <p:spPr>
          <a:xfrm>
            <a:off x="0" y="-182562"/>
            <a:ext cx="9113520" cy="1173162"/>
          </a:xfrm>
        </p:spPr>
        <p:txBody>
          <a:bodyPr/>
          <a:lstStyle/>
          <a:p>
            <a:r>
              <a:rPr lang="en-US" sz="3200" dirty="0" smtClean="0"/>
              <a:t>North-South Section at 169E</a:t>
            </a:r>
          </a:p>
        </p:txBody>
      </p:sp>
      <p:sp>
        <p:nvSpPr>
          <p:cNvPr id="6" name="TextBox 5"/>
          <p:cNvSpPr txBox="1"/>
          <p:nvPr/>
        </p:nvSpPr>
        <p:spPr>
          <a:xfrm>
            <a:off x="6500669" y="914400"/>
            <a:ext cx="966931" cy="369332"/>
          </a:xfrm>
          <a:prstGeom prst="rect">
            <a:avLst/>
          </a:prstGeom>
          <a:noFill/>
        </p:spPr>
        <p:txBody>
          <a:bodyPr wrap="none" rtlCol="0">
            <a:spAutoFit/>
          </a:bodyPr>
          <a:lstStyle/>
          <a:p>
            <a:r>
              <a:rPr lang="en-US" dirty="0" smtClean="0"/>
              <a:t>0-700m</a:t>
            </a:r>
            <a:endParaRPr lang="en-US" dirty="0"/>
          </a:p>
        </p:txBody>
      </p:sp>
      <p:sp>
        <p:nvSpPr>
          <p:cNvPr id="8" name="TextBox 7"/>
          <p:cNvSpPr txBox="1"/>
          <p:nvPr/>
        </p:nvSpPr>
        <p:spPr>
          <a:xfrm>
            <a:off x="1279282" y="1219200"/>
            <a:ext cx="2454518" cy="369332"/>
          </a:xfrm>
          <a:prstGeom prst="rect">
            <a:avLst/>
          </a:prstGeom>
          <a:noFill/>
        </p:spPr>
        <p:txBody>
          <a:bodyPr wrap="none" rtlCol="0">
            <a:spAutoFit/>
          </a:bodyPr>
          <a:lstStyle/>
          <a:p>
            <a:r>
              <a:rPr lang="en-US" dirty="0" err="1" smtClean="0"/>
              <a:t>Sedwick</a:t>
            </a:r>
            <a:r>
              <a:rPr lang="en-US" dirty="0" smtClean="0"/>
              <a:t> et al. Fe data</a:t>
            </a:r>
            <a:endParaRPr lang="en-US"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765407"/>
            <a:ext cx="4389120" cy="3483591"/>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54880" y="1269154"/>
            <a:ext cx="4389120" cy="5588846"/>
          </a:xfrm>
          <a:prstGeom prst="rect">
            <a:avLst/>
          </a:prstGeom>
        </p:spPr>
      </p:pic>
    </p:spTree>
    <p:extLst>
      <p:ext uri="{BB962C8B-B14F-4D97-AF65-F5344CB8AC3E}">
        <p14:creationId xmlns:p14="http://schemas.microsoft.com/office/powerpoint/2010/main" val="50686827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29436" r="61592" b="7915"/>
          <a:stretch/>
        </p:blipFill>
        <p:spPr bwMode="auto">
          <a:xfrm>
            <a:off x="136301" y="2253803"/>
            <a:ext cx="3902299" cy="3580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idx="4294967295"/>
          </p:nvPr>
        </p:nvSpPr>
        <p:spPr/>
        <p:txBody>
          <a:bodyPr/>
          <a:lstStyle/>
          <a:p>
            <a:r>
              <a:rPr lang="en-US" dirty="0" smtClean="0"/>
              <a:t>VPR Frontal </a:t>
            </a:r>
            <a:r>
              <a:rPr lang="en-US" dirty="0"/>
              <a:t>S</a:t>
            </a:r>
            <a:r>
              <a:rPr lang="en-US" dirty="0" smtClean="0"/>
              <a:t>urvey</a:t>
            </a:r>
            <a:r>
              <a:rPr lang="en-US" baseline="0" dirty="0" smtClean="0"/>
              <a:t> Feb 3</a:t>
            </a:r>
            <a:endParaRPr lang="en-US" dirty="0"/>
          </a:p>
        </p:txBody>
      </p:sp>
      <p:sp>
        <p:nvSpPr>
          <p:cNvPr id="3" name="TextBox 2"/>
          <p:cNvSpPr txBox="1"/>
          <p:nvPr/>
        </p:nvSpPr>
        <p:spPr>
          <a:xfrm>
            <a:off x="1224091" y="1828800"/>
            <a:ext cx="1595309" cy="369332"/>
          </a:xfrm>
          <a:prstGeom prst="rect">
            <a:avLst/>
          </a:prstGeom>
          <a:noFill/>
        </p:spPr>
        <p:txBody>
          <a:bodyPr wrap="none" rtlCol="0">
            <a:spAutoFit/>
          </a:bodyPr>
          <a:lstStyle/>
          <a:p>
            <a:r>
              <a:rPr lang="en-US" dirty="0" smtClean="0"/>
              <a:t>MODIS Feb 1</a:t>
            </a:r>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19600" y="1676400"/>
            <a:ext cx="4572000" cy="4572000"/>
          </a:xfrm>
          <a:prstGeom prst="rect">
            <a:avLst/>
          </a:prstGeom>
        </p:spPr>
      </p:pic>
      <p:sp>
        <p:nvSpPr>
          <p:cNvPr id="7" name="Oval 6"/>
          <p:cNvSpPr/>
          <p:nvPr/>
        </p:nvSpPr>
        <p:spPr>
          <a:xfrm>
            <a:off x="1447800" y="3048000"/>
            <a:ext cx="228600" cy="2286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2652310" y="2455400"/>
            <a:ext cx="676404" cy="461665"/>
          </a:xfrm>
          <a:prstGeom prst="rect">
            <a:avLst/>
          </a:prstGeom>
          <a:noFill/>
        </p:spPr>
        <p:txBody>
          <a:bodyPr wrap="none" rtlCol="0">
            <a:spAutoFit/>
          </a:bodyPr>
          <a:lstStyle/>
          <a:p>
            <a:pPr algn="ctr"/>
            <a:r>
              <a:rPr lang="en-US" sz="2400" dirty="0" smtClean="0">
                <a:solidFill>
                  <a:schemeClr val="bg1"/>
                </a:solidFill>
              </a:rPr>
              <a:t>112</a:t>
            </a:r>
          </a:p>
        </p:txBody>
      </p:sp>
      <p:sp>
        <p:nvSpPr>
          <p:cNvPr id="10" name="Oval 9"/>
          <p:cNvSpPr/>
          <p:nvPr/>
        </p:nvSpPr>
        <p:spPr>
          <a:xfrm>
            <a:off x="1525073" y="3420951"/>
            <a:ext cx="228600" cy="2286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1600200" y="3848100"/>
            <a:ext cx="228600" cy="2286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2600996" y="3721458"/>
            <a:ext cx="228600" cy="2286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2509234" y="3238500"/>
            <a:ext cx="228600" cy="2286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2438400" y="2802765"/>
            <a:ext cx="228600" cy="2286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609600" y="4025185"/>
            <a:ext cx="228600" cy="2286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2754614" y="3048000"/>
            <a:ext cx="653577" cy="461665"/>
          </a:xfrm>
          <a:prstGeom prst="rect">
            <a:avLst/>
          </a:prstGeom>
          <a:noFill/>
        </p:spPr>
        <p:txBody>
          <a:bodyPr wrap="none" rtlCol="0">
            <a:spAutoFit/>
          </a:bodyPr>
          <a:lstStyle/>
          <a:p>
            <a:pPr algn="ctr"/>
            <a:r>
              <a:rPr lang="en-US" sz="2400" dirty="0" smtClean="0">
                <a:solidFill>
                  <a:schemeClr val="bg1"/>
                </a:solidFill>
              </a:rPr>
              <a:t>111</a:t>
            </a:r>
          </a:p>
        </p:txBody>
      </p:sp>
      <p:sp>
        <p:nvSpPr>
          <p:cNvPr id="17" name="TextBox 16"/>
          <p:cNvSpPr txBox="1"/>
          <p:nvPr/>
        </p:nvSpPr>
        <p:spPr>
          <a:xfrm>
            <a:off x="2833414" y="3604925"/>
            <a:ext cx="676404" cy="461665"/>
          </a:xfrm>
          <a:prstGeom prst="rect">
            <a:avLst/>
          </a:prstGeom>
          <a:noFill/>
        </p:spPr>
        <p:txBody>
          <a:bodyPr wrap="none" rtlCol="0">
            <a:spAutoFit/>
          </a:bodyPr>
          <a:lstStyle/>
          <a:p>
            <a:pPr algn="ctr"/>
            <a:r>
              <a:rPr lang="en-US" sz="2400" dirty="0" smtClean="0">
                <a:solidFill>
                  <a:schemeClr val="bg1"/>
                </a:solidFill>
              </a:rPr>
              <a:t>110</a:t>
            </a:r>
          </a:p>
        </p:txBody>
      </p:sp>
      <p:sp>
        <p:nvSpPr>
          <p:cNvPr id="18" name="TextBox 17"/>
          <p:cNvSpPr txBox="1"/>
          <p:nvPr/>
        </p:nvSpPr>
        <p:spPr>
          <a:xfrm>
            <a:off x="369587" y="3581400"/>
            <a:ext cx="699230" cy="461665"/>
          </a:xfrm>
          <a:prstGeom prst="rect">
            <a:avLst/>
          </a:prstGeom>
          <a:noFill/>
        </p:spPr>
        <p:txBody>
          <a:bodyPr wrap="none" rtlCol="0">
            <a:spAutoFit/>
          </a:bodyPr>
          <a:lstStyle/>
          <a:p>
            <a:pPr algn="ctr"/>
            <a:r>
              <a:rPr lang="en-US" sz="2400" dirty="0" smtClean="0">
                <a:solidFill>
                  <a:schemeClr val="bg1"/>
                </a:solidFill>
              </a:rPr>
              <a:t>109</a:t>
            </a:r>
          </a:p>
        </p:txBody>
      </p:sp>
      <p:sp>
        <p:nvSpPr>
          <p:cNvPr id="19" name="TextBox 18"/>
          <p:cNvSpPr txBox="1"/>
          <p:nvPr/>
        </p:nvSpPr>
        <p:spPr>
          <a:xfrm>
            <a:off x="1587192" y="2814935"/>
            <a:ext cx="699230" cy="461665"/>
          </a:xfrm>
          <a:prstGeom prst="rect">
            <a:avLst/>
          </a:prstGeom>
          <a:noFill/>
        </p:spPr>
        <p:txBody>
          <a:bodyPr wrap="none" rtlCol="0">
            <a:spAutoFit/>
          </a:bodyPr>
          <a:lstStyle/>
          <a:p>
            <a:pPr algn="ctr"/>
            <a:r>
              <a:rPr lang="en-US" sz="2400" dirty="0" smtClean="0">
                <a:solidFill>
                  <a:schemeClr val="bg1"/>
                </a:solidFill>
              </a:rPr>
              <a:t>106</a:t>
            </a:r>
          </a:p>
        </p:txBody>
      </p:sp>
      <p:sp>
        <p:nvSpPr>
          <p:cNvPr id="20" name="TextBox 19"/>
          <p:cNvSpPr txBox="1"/>
          <p:nvPr/>
        </p:nvSpPr>
        <p:spPr>
          <a:xfrm>
            <a:off x="1662970" y="3272135"/>
            <a:ext cx="699230" cy="461665"/>
          </a:xfrm>
          <a:prstGeom prst="rect">
            <a:avLst/>
          </a:prstGeom>
          <a:noFill/>
        </p:spPr>
        <p:txBody>
          <a:bodyPr wrap="none" rtlCol="0">
            <a:spAutoFit/>
          </a:bodyPr>
          <a:lstStyle/>
          <a:p>
            <a:pPr algn="ctr"/>
            <a:r>
              <a:rPr lang="en-US" sz="2400" dirty="0" smtClean="0">
                <a:solidFill>
                  <a:schemeClr val="bg1"/>
                </a:solidFill>
              </a:rPr>
              <a:t>107</a:t>
            </a:r>
          </a:p>
        </p:txBody>
      </p:sp>
      <p:sp>
        <p:nvSpPr>
          <p:cNvPr id="21" name="TextBox 20"/>
          <p:cNvSpPr txBox="1"/>
          <p:nvPr/>
        </p:nvSpPr>
        <p:spPr>
          <a:xfrm>
            <a:off x="1753673" y="3719225"/>
            <a:ext cx="699230" cy="461665"/>
          </a:xfrm>
          <a:prstGeom prst="rect">
            <a:avLst/>
          </a:prstGeom>
          <a:noFill/>
        </p:spPr>
        <p:txBody>
          <a:bodyPr wrap="none" rtlCol="0">
            <a:spAutoFit/>
          </a:bodyPr>
          <a:lstStyle/>
          <a:p>
            <a:pPr algn="ctr"/>
            <a:r>
              <a:rPr lang="en-US" sz="2400" dirty="0" smtClean="0">
                <a:solidFill>
                  <a:schemeClr val="bg1"/>
                </a:solidFill>
              </a:rPr>
              <a:t>108</a:t>
            </a:r>
          </a:p>
        </p:txBody>
      </p:sp>
    </p:spTree>
    <p:extLst>
      <p:ext uri="{BB962C8B-B14F-4D97-AF65-F5344CB8AC3E}">
        <p14:creationId xmlns:p14="http://schemas.microsoft.com/office/powerpoint/2010/main" val="163334299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3" name="Picture 5"/>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3210" t="25435" r="5750" b="17606"/>
          <a:stretch/>
        </p:blipFill>
        <p:spPr bwMode="auto">
          <a:xfrm>
            <a:off x="106680" y="1721287"/>
            <a:ext cx="4389120" cy="19795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532" name="Picture 4"/>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0466" t="22204" r="6141" b="19183"/>
          <a:stretch/>
        </p:blipFill>
        <p:spPr bwMode="auto">
          <a:xfrm>
            <a:off x="4572000" y="1676400"/>
            <a:ext cx="4389120" cy="19716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531" name="Picture 3"/>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1606" t="18394" r="6014" b="12873"/>
          <a:stretch/>
        </p:blipFill>
        <p:spPr bwMode="auto">
          <a:xfrm>
            <a:off x="4572000" y="3767160"/>
            <a:ext cx="4389120" cy="23444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530" name="Picture 2"/>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6605" t="25435" r="5564" b="16478"/>
          <a:stretch/>
        </p:blipFill>
        <p:spPr bwMode="auto">
          <a:xfrm>
            <a:off x="106680" y="3733800"/>
            <a:ext cx="4389120" cy="1842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50" name="Title 1"/>
          <p:cNvSpPr>
            <a:spLocks noGrp="1"/>
          </p:cNvSpPr>
          <p:nvPr>
            <p:ph type="title" idx="4294967295"/>
          </p:nvPr>
        </p:nvSpPr>
        <p:spPr>
          <a:xfrm>
            <a:off x="0" y="224307"/>
            <a:ext cx="9144000" cy="1299693"/>
          </a:xfrm>
        </p:spPr>
        <p:txBody>
          <a:bodyPr/>
          <a:lstStyle/>
          <a:p>
            <a:r>
              <a:rPr lang="en-US" sz="3200" dirty="0" smtClean="0"/>
              <a:t>Frontal Area VPR Survey (VPR12)</a:t>
            </a:r>
            <a:endParaRPr lang="en-US" sz="3200" dirty="0"/>
          </a:p>
        </p:txBody>
      </p:sp>
      <p:sp>
        <p:nvSpPr>
          <p:cNvPr id="11" name="TextBox 10"/>
          <p:cNvSpPr txBox="1"/>
          <p:nvPr/>
        </p:nvSpPr>
        <p:spPr>
          <a:xfrm>
            <a:off x="6462941" y="1676400"/>
            <a:ext cx="928459" cy="369332"/>
          </a:xfrm>
          <a:prstGeom prst="rect">
            <a:avLst/>
          </a:prstGeom>
          <a:solidFill>
            <a:schemeClr val="tx1"/>
          </a:solidFill>
        </p:spPr>
        <p:txBody>
          <a:bodyPr wrap="none" rtlCol="0">
            <a:spAutoFit/>
          </a:bodyPr>
          <a:lstStyle/>
          <a:p>
            <a:r>
              <a:rPr lang="en-US" dirty="0" smtClean="0">
                <a:solidFill>
                  <a:schemeClr val="bg1"/>
                </a:solidFill>
              </a:rPr>
              <a:t>Salinity</a:t>
            </a:r>
            <a:endParaRPr lang="en-US" dirty="0">
              <a:solidFill>
                <a:schemeClr val="bg1"/>
              </a:solidFill>
            </a:endParaRPr>
          </a:p>
        </p:txBody>
      </p:sp>
      <p:sp>
        <p:nvSpPr>
          <p:cNvPr id="13" name="TextBox 12"/>
          <p:cNvSpPr txBox="1"/>
          <p:nvPr/>
        </p:nvSpPr>
        <p:spPr>
          <a:xfrm>
            <a:off x="1414219" y="3745468"/>
            <a:ext cx="1633781" cy="369332"/>
          </a:xfrm>
          <a:prstGeom prst="rect">
            <a:avLst/>
          </a:prstGeom>
          <a:solidFill>
            <a:schemeClr val="tx1"/>
          </a:solidFill>
        </p:spPr>
        <p:txBody>
          <a:bodyPr wrap="none" rtlCol="0">
            <a:spAutoFit/>
          </a:bodyPr>
          <a:lstStyle/>
          <a:p>
            <a:r>
              <a:rPr lang="en-US" dirty="0" smtClean="0">
                <a:solidFill>
                  <a:schemeClr val="bg1"/>
                </a:solidFill>
              </a:rPr>
              <a:t>Fluorescence </a:t>
            </a:r>
            <a:endParaRPr lang="en-US" dirty="0">
              <a:solidFill>
                <a:schemeClr val="bg1"/>
              </a:solidFill>
            </a:endParaRPr>
          </a:p>
        </p:txBody>
      </p:sp>
      <p:sp>
        <p:nvSpPr>
          <p:cNvPr id="14" name="TextBox 13"/>
          <p:cNvSpPr txBox="1"/>
          <p:nvPr/>
        </p:nvSpPr>
        <p:spPr>
          <a:xfrm>
            <a:off x="6153676" y="3821668"/>
            <a:ext cx="1390124" cy="369332"/>
          </a:xfrm>
          <a:prstGeom prst="rect">
            <a:avLst/>
          </a:prstGeom>
          <a:solidFill>
            <a:schemeClr val="tx1"/>
          </a:solidFill>
        </p:spPr>
        <p:txBody>
          <a:bodyPr wrap="none" rtlCol="0">
            <a:spAutoFit/>
          </a:bodyPr>
          <a:lstStyle/>
          <a:p>
            <a:r>
              <a:rPr lang="en-US" dirty="0" smtClean="0">
                <a:solidFill>
                  <a:schemeClr val="bg1"/>
                </a:solidFill>
              </a:rPr>
              <a:t>Backscatter</a:t>
            </a:r>
            <a:endParaRPr lang="en-US" dirty="0">
              <a:solidFill>
                <a:schemeClr val="bg1"/>
              </a:solidFill>
            </a:endParaRPr>
          </a:p>
        </p:txBody>
      </p:sp>
      <p:sp>
        <p:nvSpPr>
          <p:cNvPr id="12" name="TextBox 11"/>
          <p:cNvSpPr txBox="1"/>
          <p:nvPr/>
        </p:nvSpPr>
        <p:spPr>
          <a:xfrm>
            <a:off x="1491843" y="1752600"/>
            <a:ext cx="1479957" cy="369332"/>
          </a:xfrm>
          <a:prstGeom prst="rect">
            <a:avLst/>
          </a:prstGeom>
          <a:solidFill>
            <a:schemeClr val="tx1"/>
          </a:solidFill>
        </p:spPr>
        <p:txBody>
          <a:bodyPr wrap="none" rtlCol="0">
            <a:spAutoFit/>
          </a:bodyPr>
          <a:lstStyle/>
          <a:p>
            <a:r>
              <a:rPr lang="en-US" dirty="0" smtClean="0">
                <a:solidFill>
                  <a:schemeClr val="bg1"/>
                </a:solidFill>
              </a:rPr>
              <a:t>Temperature</a:t>
            </a:r>
            <a:endParaRPr lang="en-US" dirty="0">
              <a:solidFill>
                <a:schemeClr val="bg1"/>
              </a:solidFill>
            </a:endParaRPr>
          </a:p>
        </p:txBody>
      </p:sp>
    </p:spTree>
    <p:extLst>
      <p:ext uri="{BB962C8B-B14F-4D97-AF65-F5344CB8AC3E}">
        <p14:creationId xmlns:p14="http://schemas.microsoft.com/office/powerpoint/2010/main" val="231708306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1"/>
          <p:cNvSpPr>
            <a:spLocks noGrp="1"/>
          </p:cNvSpPr>
          <p:nvPr>
            <p:ph type="title" idx="4294967295"/>
          </p:nvPr>
        </p:nvSpPr>
        <p:spPr>
          <a:xfrm>
            <a:off x="0" y="-182562"/>
            <a:ext cx="9113520" cy="1173162"/>
          </a:xfrm>
        </p:spPr>
        <p:txBody>
          <a:bodyPr/>
          <a:lstStyle/>
          <a:p>
            <a:r>
              <a:rPr lang="en-US" sz="3200" dirty="0" smtClean="0"/>
              <a:t>Front - North</a:t>
            </a:r>
          </a:p>
        </p:txBody>
      </p:sp>
      <p:sp>
        <p:nvSpPr>
          <p:cNvPr id="4" name="TextBox 3"/>
          <p:cNvSpPr txBox="1"/>
          <p:nvPr/>
        </p:nvSpPr>
        <p:spPr>
          <a:xfrm>
            <a:off x="1623869" y="914400"/>
            <a:ext cx="966931" cy="369332"/>
          </a:xfrm>
          <a:prstGeom prst="rect">
            <a:avLst/>
          </a:prstGeom>
          <a:noFill/>
        </p:spPr>
        <p:txBody>
          <a:bodyPr wrap="none" rtlCol="0">
            <a:spAutoFit/>
          </a:bodyPr>
          <a:lstStyle/>
          <a:p>
            <a:r>
              <a:rPr lang="en-US" dirty="0" smtClean="0"/>
              <a:t>0-150m</a:t>
            </a:r>
            <a:endParaRPr lang="en-US" dirty="0"/>
          </a:p>
        </p:txBody>
      </p:sp>
      <p:sp>
        <p:nvSpPr>
          <p:cNvPr id="6" name="TextBox 5"/>
          <p:cNvSpPr txBox="1"/>
          <p:nvPr/>
        </p:nvSpPr>
        <p:spPr>
          <a:xfrm>
            <a:off x="6500669" y="914400"/>
            <a:ext cx="966931" cy="369332"/>
          </a:xfrm>
          <a:prstGeom prst="rect">
            <a:avLst/>
          </a:prstGeom>
          <a:noFill/>
        </p:spPr>
        <p:txBody>
          <a:bodyPr wrap="none" rtlCol="0">
            <a:spAutoFit/>
          </a:bodyPr>
          <a:lstStyle/>
          <a:p>
            <a:r>
              <a:rPr lang="en-US" dirty="0" smtClean="0"/>
              <a:t>0-700m</a:t>
            </a:r>
            <a:endParaRPr lang="en-US"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55202"/>
            <a:ext cx="4389120" cy="5588846"/>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36635" y="1269154"/>
            <a:ext cx="4389120" cy="5588846"/>
          </a:xfrm>
          <a:prstGeom prst="rect">
            <a:avLst/>
          </a:prstGeom>
        </p:spPr>
      </p:pic>
    </p:spTree>
    <p:extLst>
      <p:ext uri="{BB962C8B-B14F-4D97-AF65-F5344CB8AC3E}">
        <p14:creationId xmlns:p14="http://schemas.microsoft.com/office/powerpoint/2010/main" val="245560382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1"/>
          <p:cNvSpPr>
            <a:spLocks noGrp="1"/>
          </p:cNvSpPr>
          <p:nvPr>
            <p:ph type="title" idx="4294967295"/>
          </p:nvPr>
        </p:nvSpPr>
        <p:spPr>
          <a:xfrm>
            <a:off x="0" y="-182562"/>
            <a:ext cx="9113520" cy="1173162"/>
          </a:xfrm>
        </p:spPr>
        <p:txBody>
          <a:bodyPr/>
          <a:lstStyle/>
          <a:p>
            <a:r>
              <a:rPr lang="en-US" sz="3200" dirty="0" smtClean="0"/>
              <a:t>Front - middle</a:t>
            </a:r>
          </a:p>
        </p:txBody>
      </p:sp>
      <p:sp>
        <p:nvSpPr>
          <p:cNvPr id="4" name="TextBox 3"/>
          <p:cNvSpPr txBox="1"/>
          <p:nvPr/>
        </p:nvSpPr>
        <p:spPr>
          <a:xfrm>
            <a:off x="1623869" y="914400"/>
            <a:ext cx="966931" cy="369332"/>
          </a:xfrm>
          <a:prstGeom prst="rect">
            <a:avLst/>
          </a:prstGeom>
          <a:noFill/>
        </p:spPr>
        <p:txBody>
          <a:bodyPr wrap="none" rtlCol="0">
            <a:spAutoFit/>
          </a:bodyPr>
          <a:lstStyle/>
          <a:p>
            <a:r>
              <a:rPr lang="en-US" dirty="0" smtClean="0"/>
              <a:t>0-150m</a:t>
            </a:r>
            <a:endParaRPr lang="en-US" dirty="0"/>
          </a:p>
        </p:txBody>
      </p:sp>
      <p:sp>
        <p:nvSpPr>
          <p:cNvPr id="6" name="TextBox 5"/>
          <p:cNvSpPr txBox="1"/>
          <p:nvPr/>
        </p:nvSpPr>
        <p:spPr>
          <a:xfrm>
            <a:off x="6500669" y="914400"/>
            <a:ext cx="966931" cy="369332"/>
          </a:xfrm>
          <a:prstGeom prst="rect">
            <a:avLst/>
          </a:prstGeom>
          <a:noFill/>
        </p:spPr>
        <p:txBody>
          <a:bodyPr wrap="none" rtlCol="0">
            <a:spAutoFit/>
          </a:bodyPr>
          <a:lstStyle/>
          <a:p>
            <a:r>
              <a:rPr lang="en-US" dirty="0" smtClean="0"/>
              <a:t>0-700m</a:t>
            </a:r>
            <a:endParaRPr lang="en-US"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69154"/>
            <a:ext cx="4389120" cy="5588846"/>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54880" y="1295400"/>
            <a:ext cx="4389120" cy="5588846"/>
          </a:xfrm>
          <a:prstGeom prst="rect">
            <a:avLst/>
          </a:prstGeom>
        </p:spPr>
      </p:pic>
    </p:spTree>
    <p:extLst>
      <p:ext uri="{BB962C8B-B14F-4D97-AF65-F5344CB8AC3E}">
        <p14:creationId xmlns:p14="http://schemas.microsoft.com/office/powerpoint/2010/main" val="433483910"/>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1"/>
          <p:cNvSpPr>
            <a:spLocks noGrp="1"/>
          </p:cNvSpPr>
          <p:nvPr>
            <p:ph type="title" idx="4294967295"/>
          </p:nvPr>
        </p:nvSpPr>
        <p:spPr>
          <a:xfrm>
            <a:off x="0" y="-182562"/>
            <a:ext cx="9113520" cy="1173162"/>
          </a:xfrm>
        </p:spPr>
        <p:txBody>
          <a:bodyPr/>
          <a:lstStyle/>
          <a:p>
            <a:r>
              <a:rPr lang="en-US" sz="3200" dirty="0" smtClean="0"/>
              <a:t>Front - South</a:t>
            </a:r>
          </a:p>
        </p:txBody>
      </p:sp>
      <p:sp>
        <p:nvSpPr>
          <p:cNvPr id="4" name="TextBox 3"/>
          <p:cNvSpPr txBox="1"/>
          <p:nvPr/>
        </p:nvSpPr>
        <p:spPr>
          <a:xfrm>
            <a:off x="1623869" y="914400"/>
            <a:ext cx="966931" cy="369332"/>
          </a:xfrm>
          <a:prstGeom prst="rect">
            <a:avLst/>
          </a:prstGeom>
          <a:noFill/>
        </p:spPr>
        <p:txBody>
          <a:bodyPr wrap="none" rtlCol="0">
            <a:spAutoFit/>
          </a:bodyPr>
          <a:lstStyle/>
          <a:p>
            <a:r>
              <a:rPr lang="en-US" dirty="0" smtClean="0"/>
              <a:t>0-150m</a:t>
            </a:r>
            <a:endParaRPr lang="en-US" dirty="0"/>
          </a:p>
        </p:txBody>
      </p:sp>
      <p:sp>
        <p:nvSpPr>
          <p:cNvPr id="6" name="TextBox 5"/>
          <p:cNvSpPr txBox="1"/>
          <p:nvPr/>
        </p:nvSpPr>
        <p:spPr>
          <a:xfrm>
            <a:off x="6500669" y="914400"/>
            <a:ext cx="966931" cy="369332"/>
          </a:xfrm>
          <a:prstGeom prst="rect">
            <a:avLst/>
          </a:prstGeom>
          <a:noFill/>
        </p:spPr>
        <p:txBody>
          <a:bodyPr wrap="none" rtlCol="0">
            <a:spAutoFit/>
          </a:bodyPr>
          <a:lstStyle/>
          <a:p>
            <a:r>
              <a:rPr lang="en-US" dirty="0" smtClean="0"/>
              <a:t>0-700m</a:t>
            </a:r>
            <a:endParaRPr lang="en-US"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60568"/>
            <a:ext cx="4389120" cy="5588846"/>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54880" y="1269154"/>
            <a:ext cx="4389120" cy="5588846"/>
          </a:xfrm>
          <a:prstGeom prst="rect">
            <a:avLst/>
          </a:prstGeom>
        </p:spPr>
      </p:pic>
    </p:spTree>
    <p:extLst>
      <p:ext uri="{BB962C8B-B14F-4D97-AF65-F5344CB8AC3E}">
        <p14:creationId xmlns:p14="http://schemas.microsoft.com/office/powerpoint/2010/main" val="245560382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p:txBody>
          <a:bodyPr/>
          <a:lstStyle/>
          <a:p>
            <a:r>
              <a:rPr lang="en-US" dirty="0" smtClean="0"/>
              <a:t>Ross Bank</a:t>
            </a:r>
            <a:endParaRPr lang="en-US" dirty="0"/>
          </a:p>
        </p:txBody>
      </p:sp>
      <p:sp>
        <p:nvSpPr>
          <p:cNvPr id="3" name="TextBox 2"/>
          <p:cNvSpPr txBox="1"/>
          <p:nvPr/>
        </p:nvSpPr>
        <p:spPr>
          <a:xfrm>
            <a:off x="32197" y="1447800"/>
            <a:ext cx="8883203" cy="4247317"/>
          </a:xfrm>
          <a:prstGeom prst="rect">
            <a:avLst/>
          </a:prstGeom>
          <a:noFill/>
        </p:spPr>
        <p:txBody>
          <a:bodyPr wrap="square" rtlCol="0">
            <a:spAutoFit/>
          </a:bodyPr>
          <a:lstStyle/>
          <a:p>
            <a:r>
              <a:rPr lang="en-US" dirty="0" smtClean="0"/>
              <a:t>Detailed hydrographic characterization</a:t>
            </a:r>
          </a:p>
          <a:p>
            <a:r>
              <a:rPr lang="en-US" dirty="0"/>
              <a:t>	</a:t>
            </a:r>
            <a:r>
              <a:rPr lang="en-US" dirty="0" smtClean="0"/>
              <a:t>Crest colder, saltier, less stratified</a:t>
            </a:r>
          </a:p>
          <a:p>
            <a:r>
              <a:rPr lang="en-US" dirty="0"/>
              <a:t>	</a:t>
            </a:r>
            <a:r>
              <a:rPr lang="en-US" dirty="0" smtClean="0"/>
              <a:t>Fluorescence enhanced on the more stratified periphery</a:t>
            </a:r>
          </a:p>
          <a:p>
            <a:r>
              <a:rPr lang="en-US" dirty="0"/>
              <a:t>	</a:t>
            </a:r>
            <a:r>
              <a:rPr lang="en-US" dirty="0" smtClean="0"/>
              <a:t>ADCP velocity suggests counter-clockwise around-bank flow</a:t>
            </a:r>
          </a:p>
          <a:p>
            <a:r>
              <a:rPr lang="en-US" dirty="0"/>
              <a:t>	</a:t>
            </a:r>
            <a:r>
              <a:rPr lang="en-US" dirty="0" smtClean="0"/>
              <a:t>Strong spring-neap cycle, tidal speeds ranging from 35 to 15 cm s</a:t>
            </a:r>
            <a:r>
              <a:rPr lang="en-US" baseline="30000" dirty="0" smtClean="0"/>
              <a:t>-1</a:t>
            </a:r>
          </a:p>
          <a:p>
            <a:endParaRPr lang="en-US" dirty="0"/>
          </a:p>
          <a:p>
            <a:r>
              <a:rPr lang="en-US" dirty="0" smtClean="0"/>
              <a:t>Dissolved iron enhanced on the crest during spring tides, much less on neap tide</a:t>
            </a:r>
          </a:p>
          <a:p>
            <a:endParaRPr lang="en-US" dirty="0"/>
          </a:p>
          <a:p>
            <a:r>
              <a:rPr lang="en-US" dirty="0" smtClean="0"/>
              <a:t>Rapid removal of iron from the aphotic zone on the crest suggests </a:t>
            </a:r>
            <a:r>
              <a:rPr lang="en-US" dirty="0" err="1" smtClean="0"/>
              <a:t>advective</a:t>
            </a:r>
            <a:r>
              <a:rPr lang="en-US" dirty="0" smtClean="0"/>
              <a:t> loss; hydrographic time-series also indicative of advection</a:t>
            </a:r>
          </a:p>
          <a:p>
            <a:endParaRPr lang="en-US" dirty="0"/>
          </a:p>
          <a:p>
            <a:r>
              <a:rPr lang="en-US" dirty="0" smtClean="0"/>
              <a:t>Impact of iron supply from Ross Bank could be spread into the interior Ross Sea via advection</a:t>
            </a:r>
          </a:p>
          <a:p>
            <a:endParaRPr lang="en-US" dirty="0"/>
          </a:p>
          <a:p>
            <a:r>
              <a:rPr lang="en-US" dirty="0" smtClean="0"/>
              <a:t>Iron also enhanced in benthic </a:t>
            </a:r>
            <a:r>
              <a:rPr lang="en-US" dirty="0" err="1" smtClean="0"/>
              <a:t>nepheloid</a:t>
            </a:r>
            <a:r>
              <a:rPr lang="en-US" dirty="0" smtClean="0"/>
              <a:t> layers on the flanks of Ross Bank</a:t>
            </a:r>
            <a:endParaRPr lang="en-US" dirty="0"/>
          </a:p>
        </p:txBody>
      </p:sp>
    </p:spTree>
    <p:extLst>
      <p:ext uri="{BB962C8B-B14F-4D97-AF65-F5344CB8AC3E}">
        <p14:creationId xmlns:p14="http://schemas.microsoft.com/office/powerpoint/2010/main" val="3924476832"/>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1"/>
          <p:cNvSpPr>
            <a:spLocks noGrp="1"/>
          </p:cNvSpPr>
          <p:nvPr>
            <p:ph type="title" idx="4294967295"/>
          </p:nvPr>
        </p:nvSpPr>
        <p:spPr>
          <a:xfrm>
            <a:off x="0" y="-182562"/>
            <a:ext cx="9113520" cy="1173162"/>
          </a:xfrm>
        </p:spPr>
        <p:txBody>
          <a:bodyPr/>
          <a:lstStyle/>
          <a:p>
            <a:r>
              <a:rPr lang="en-US" sz="3200" dirty="0" smtClean="0"/>
              <a:t>N-S Section at 170E</a:t>
            </a:r>
          </a:p>
        </p:txBody>
      </p:sp>
      <p:sp>
        <p:nvSpPr>
          <p:cNvPr id="4" name="TextBox 3"/>
          <p:cNvSpPr txBox="1"/>
          <p:nvPr/>
        </p:nvSpPr>
        <p:spPr>
          <a:xfrm>
            <a:off x="1623869" y="914400"/>
            <a:ext cx="966931" cy="369332"/>
          </a:xfrm>
          <a:prstGeom prst="rect">
            <a:avLst/>
          </a:prstGeom>
          <a:noFill/>
        </p:spPr>
        <p:txBody>
          <a:bodyPr wrap="none" rtlCol="0">
            <a:spAutoFit/>
          </a:bodyPr>
          <a:lstStyle/>
          <a:p>
            <a:r>
              <a:rPr lang="en-US" dirty="0" smtClean="0"/>
              <a:t>0-150m</a:t>
            </a:r>
            <a:endParaRPr lang="en-US" dirty="0"/>
          </a:p>
        </p:txBody>
      </p:sp>
      <p:sp>
        <p:nvSpPr>
          <p:cNvPr id="6" name="TextBox 5"/>
          <p:cNvSpPr txBox="1"/>
          <p:nvPr/>
        </p:nvSpPr>
        <p:spPr>
          <a:xfrm>
            <a:off x="6500669" y="914400"/>
            <a:ext cx="966931" cy="369332"/>
          </a:xfrm>
          <a:prstGeom prst="rect">
            <a:avLst/>
          </a:prstGeom>
          <a:noFill/>
        </p:spPr>
        <p:txBody>
          <a:bodyPr wrap="none" rtlCol="0">
            <a:spAutoFit/>
          </a:bodyPr>
          <a:lstStyle/>
          <a:p>
            <a:r>
              <a:rPr lang="en-US" dirty="0" smtClean="0"/>
              <a:t>0-700m</a:t>
            </a:r>
            <a:endParaRPr lang="en-US"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69154"/>
            <a:ext cx="4389120" cy="5588846"/>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54880" y="1269154"/>
            <a:ext cx="4389120" cy="5588846"/>
          </a:xfrm>
          <a:prstGeom prst="rect">
            <a:avLst/>
          </a:prstGeom>
        </p:spPr>
      </p:pic>
    </p:spTree>
    <p:extLst>
      <p:ext uri="{BB962C8B-B14F-4D97-AF65-F5344CB8AC3E}">
        <p14:creationId xmlns:p14="http://schemas.microsoft.com/office/powerpoint/2010/main" val="2455603820"/>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647" t="16592" r="51958" b="8366"/>
          <a:stretch/>
        </p:blipFill>
        <p:spPr bwMode="auto">
          <a:xfrm>
            <a:off x="1589904" y="1371600"/>
            <a:ext cx="6030096" cy="548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idx="4294967295"/>
          </p:nvPr>
        </p:nvSpPr>
        <p:spPr>
          <a:xfrm>
            <a:off x="0" y="76200"/>
            <a:ext cx="9144000" cy="1245070"/>
          </a:xfrm>
        </p:spPr>
        <p:txBody>
          <a:bodyPr/>
          <a:lstStyle/>
          <a:p>
            <a:r>
              <a:rPr lang="en-US" sz="2800" dirty="0" smtClean="0">
                <a:solidFill>
                  <a:srgbClr val="000000"/>
                </a:solidFill>
                <a:effectLst/>
                <a:latin typeface="Arial"/>
                <a:ea typeface="+mj-ea"/>
                <a:cs typeface="+mj-cs"/>
              </a:rPr>
              <a:t>Western Ross Sea – McMurdo Sound</a:t>
            </a:r>
            <a:br>
              <a:rPr lang="en-US" sz="2800" dirty="0" smtClean="0">
                <a:solidFill>
                  <a:srgbClr val="000000"/>
                </a:solidFill>
                <a:effectLst/>
                <a:latin typeface="Arial"/>
                <a:ea typeface="+mj-ea"/>
                <a:cs typeface="+mj-cs"/>
              </a:rPr>
            </a:br>
            <a:r>
              <a:rPr lang="en-US" sz="2800" dirty="0" smtClean="0">
                <a:solidFill>
                  <a:srgbClr val="000000"/>
                </a:solidFill>
                <a:effectLst/>
                <a:latin typeface="Arial"/>
                <a:ea typeface="+mj-ea"/>
                <a:cs typeface="+mj-cs"/>
              </a:rPr>
              <a:t>VPR Survey </a:t>
            </a:r>
            <a:r>
              <a:rPr lang="en-US" sz="2800" dirty="0" err="1" smtClean="0">
                <a:solidFill>
                  <a:srgbClr val="000000"/>
                </a:solidFill>
                <a:effectLst/>
                <a:latin typeface="Arial"/>
                <a:ea typeface="+mj-ea"/>
                <a:cs typeface="+mj-cs"/>
              </a:rPr>
              <a:t>trackline</a:t>
            </a:r>
            <a:r>
              <a:rPr lang="en-US" sz="2800" dirty="0" smtClean="0">
                <a:solidFill>
                  <a:srgbClr val="000000"/>
                </a:solidFill>
                <a:effectLst/>
                <a:latin typeface="Arial"/>
                <a:ea typeface="+mj-ea"/>
                <a:cs typeface="+mj-cs"/>
              </a:rPr>
              <a:t> </a:t>
            </a:r>
            <a:r>
              <a:rPr lang="en-US" sz="2800" dirty="0" err="1" smtClean="0">
                <a:solidFill>
                  <a:srgbClr val="000000"/>
                </a:solidFill>
                <a:effectLst/>
                <a:latin typeface="Arial"/>
                <a:ea typeface="+mj-ea"/>
                <a:cs typeface="+mj-cs"/>
              </a:rPr>
              <a:t>overlayed</a:t>
            </a:r>
            <a:r>
              <a:rPr lang="en-US" sz="2800" dirty="0" smtClean="0">
                <a:solidFill>
                  <a:srgbClr val="000000"/>
                </a:solidFill>
                <a:effectLst/>
                <a:latin typeface="Arial"/>
                <a:ea typeface="+mj-ea"/>
                <a:cs typeface="+mj-cs"/>
              </a:rPr>
              <a:t> on Feb 4 MODIS image</a:t>
            </a:r>
            <a:endParaRPr lang="en-US" sz="4000" dirty="0"/>
          </a:p>
        </p:txBody>
      </p:sp>
    </p:spTree>
    <p:extLst>
      <p:ext uri="{BB962C8B-B14F-4D97-AF65-F5344CB8AC3E}">
        <p14:creationId xmlns:p14="http://schemas.microsoft.com/office/powerpoint/2010/main" val="153318139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12669" r="4929"/>
          <a:stretch/>
        </p:blipFill>
        <p:spPr>
          <a:xfrm>
            <a:off x="1634239" y="1219200"/>
            <a:ext cx="3013961" cy="2743200"/>
          </a:xfrm>
          <a:prstGeom prst="rect">
            <a:avLst/>
          </a:prstGeom>
        </p:spPr>
      </p:pic>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l="12668" r="4366"/>
          <a:stretch/>
        </p:blipFill>
        <p:spPr>
          <a:xfrm>
            <a:off x="4737832" y="1219200"/>
            <a:ext cx="3034568" cy="2743200"/>
          </a:xfrm>
          <a:prstGeom prst="rect">
            <a:avLst/>
          </a:prstGeom>
        </p:spPr>
      </p:pic>
      <p:pic>
        <p:nvPicPr>
          <p:cNvPr id="4" name="Picture 3"/>
          <p:cNvPicPr>
            <a:picLocks noChangeAspect="1"/>
          </p:cNvPicPr>
          <p:nvPr/>
        </p:nvPicPr>
        <p:blipFill rotWithShape="1">
          <a:blip r:embed="rId5" cstate="print">
            <a:extLst>
              <a:ext uri="{28A0092B-C50C-407E-A947-70E740481C1C}">
                <a14:useLocalDpi xmlns:a14="http://schemas.microsoft.com/office/drawing/2010/main" val="0"/>
              </a:ext>
            </a:extLst>
          </a:blip>
          <a:srcRect l="14366" r="4648"/>
          <a:stretch/>
        </p:blipFill>
        <p:spPr>
          <a:xfrm>
            <a:off x="4810259" y="4038600"/>
            <a:ext cx="2962141" cy="2743200"/>
          </a:xfrm>
          <a:prstGeom prst="rect">
            <a:avLst/>
          </a:prstGeom>
        </p:spPr>
      </p:pic>
      <p:pic>
        <p:nvPicPr>
          <p:cNvPr id="3" name="Picture 2"/>
          <p:cNvPicPr>
            <a:picLocks noChangeAspect="1"/>
          </p:cNvPicPr>
          <p:nvPr/>
        </p:nvPicPr>
        <p:blipFill rotWithShape="1">
          <a:blip r:embed="rId6" cstate="print">
            <a:extLst>
              <a:ext uri="{28A0092B-C50C-407E-A947-70E740481C1C}">
                <a14:useLocalDpi xmlns:a14="http://schemas.microsoft.com/office/drawing/2010/main" val="0"/>
              </a:ext>
            </a:extLst>
          </a:blip>
          <a:srcRect l="13521" r="4789"/>
          <a:stretch/>
        </p:blipFill>
        <p:spPr>
          <a:xfrm>
            <a:off x="1660302" y="4038600"/>
            <a:ext cx="2987898" cy="2743200"/>
          </a:xfrm>
          <a:prstGeom prst="rect">
            <a:avLst/>
          </a:prstGeom>
        </p:spPr>
      </p:pic>
      <p:sp>
        <p:nvSpPr>
          <p:cNvPr id="2050" name="Title 1"/>
          <p:cNvSpPr>
            <a:spLocks noGrp="1"/>
          </p:cNvSpPr>
          <p:nvPr>
            <p:ph type="title" idx="4294967295"/>
          </p:nvPr>
        </p:nvSpPr>
        <p:spPr>
          <a:xfrm>
            <a:off x="0" y="-76201"/>
            <a:ext cx="9144000" cy="1299693"/>
          </a:xfrm>
        </p:spPr>
        <p:txBody>
          <a:bodyPr/>
          <a:lstStyle/>
          <a:p>
            <a:r>
              <a:rPr lang="en-US" sz="3200" dirty="0" smtClean="0"/>
              <a:t>Western Ross Sea – McMurdo Sound</a:t>
            </a:r>
            <a:br>
              <a:rPr lang="en-US" sz="3200" dirty="0" smtClean="0"/>
            </a:br>
            <a:r>
              <a:rPr lang="en-US" sz="3200" dirty="0" smtClean="0"/>
              <a:t>VPR Survey (VPR14-15)</a:t>
            </a:r>
            <a:endParaRPr lang="en-US" sz="3200" dirty="0"/>
          </a:p>
        </p:txBody>
      </p:sp>
      <p:sp>
        <p:nvSpPr>
          <p:cNvPr id="11" name="TextBox 10"/>
          <p:cNvSpPr txBox="1"/>
          <p:nvPr/>
        </p:nvSpPr>
        <p:spPr>
          <a:xfrm>
            <a:off x="5638800" y="1219200"/>
            <a:ext cx="928459" cy="369332"/>
          </a:xfrm>
          <a:prstGeom prst="rect">
            <a:avLst/>
          </a:prstGeom>
          <a:solidFill>
            <a:schemeClr val="tx1"/>
          </a:solidFill>
        </p:spPr>
        <p:txBody>
          <a:bodyPr wrap="none" rtlCol="0">
            <a:spAutoFit/>
          </a:bodyPr>
          <a:lstStyle/>
          <a:p>
            <a:r>
              <a:rPr lang="en-US" dirty="0" smtClean="0">
                <a:solidFill>
                  <a:schemeClr val="bg1"/>
                </a:solidFill>
              </a:rPr>
              <a:t>Salinity</a:t>
            </a:r>
            <a:endParaRPr lang="en-US" dirty="0">
              <a:solidFill>
                <a:schemeClr val="bg1"/>
              </a:solidFill>
            </a:endParaRPr>
          </a:p>
        </p:txBody>
      </p:sp>
      <p:sp>
        <p:nvSpPr>
          <p:cNvPr id="12" name="TextBox 11"/>
          <p:cNvSpPr txBox="1"/>
          <p:nvPr/>
        </p:nvSpPr>
        <p:spPr>
          <a:xfrm>
            <a:off x="2406243" y="1219200"/>
            <a:ext cx="1479957" cy="369332"/>
          </a:xfrm>
          <a:prstGeom prst="rect">
            <a:avLst/>
          </a:prstGeom>
          <a:solidFill>
            <a:schemeClr val="tx1"/>
          </a:solidFill>
        </p:spPr>
        <p:txBody>
          <a:bodyPr wrap="none" rtlCol="0">
            <a:spAutoFit/>
          </a:bodyPr>
          <a:lstStyle/>
          <a:p>
            <a:r>
              <a:rPr lang="en-US" dirty="0" smtClean="0">
                <a:solidFill>
                  <a:schemeClr val="bg1"/>
                </a:solidFill>
              </a:rPr>
              <a:t>Temperature</a:t>
            </a:r>
            <a:endParaRPr lang="en-US" dirty="0">
              <a:solidFill>
                <a:schemeClr val="bg1"/>
              </a:solidFill>
            </a:endParaRPr>
          </a:p>
        </p:txBody>
      </p:sp>
      <p:sp>
        <p:nvSpPr>
          <p:cNvPr id="13" name="TextBox 12"/>
          <p:cNvSpPr txBox="1"/>
          <p:nvPr/>
        </p:nvSpPr>
        <p:spPr>
          <a:xfrm>
            <a:off x="2328619" y="4050268"/>
            <a:ext cx="1633781" cy="369332"/>
          </a:xfrm>
          <a:prstGeom prst="rect">
            <a:avLst/>
          </a:prstGeom>
          <a:solidFill>
            <a:schemeClr val="tx1"/>
          </a:solidFill>
        </p:spPr>
        <p:txBody>
          <a:bodyPr wrap="none" rtlCol="0">
            <a:spAutoFit/>
          </a:bodyPr>
          <a:lstStyle/>
          <a:p>
            <a:r>
              <a:rPr lang="en-US" dirty="0" smtClean="0">
                <a:solidFill>
                  <a:schemeClr val="bg1"/>
                </a:solidFill>
              </a:rPr>
              <a:t>Fluorescence </a:t>
            </a:r>
            <a:endParaRPr lang="en-US" dirty="0">
              <a:solidFill>
                <a:schemeClr val="bg1"/>
              </a:solidFill>
            </a:endParaRPr>
          </a:p>
        </p:txBody>
      </p:sp>
      <p:sp>
        <p:nvSpPr>
          <p:cNvPr id="14" name="TextBox 13"/>
          <p:cNvSpPr txBox="1"/>
          <p:nvPr/>
        </p:nvSpPr>
        <p:spPr>
          <a:xfrm>
            <a:off x="5257800" y="4038600"/>
            <a:ext cx="1967205" cy="369332"/>
          </a:xfrm>
          <a:prstGeom prst="rect">
            <a:avLst/>
          </a:prstGeom>
          <a:solidFill>
            <a:schemeClr val="tx1"/>
          </a:solidFill>
        </p:spPr>
        <p:txBody>
          <a:bodyPr wrap="none" rtlCol="0">
            <a:spAutoFit/>
          </a:bodyPr>
          <a:lstStyle/>
          <a:p>
            <a:r>
              <a:rPr lang="en-US" dirty="0" smtClean="0">
                <a:solidFill>
                  <a:schemeClr val="bg1"/>
                </a:solidFill>
              </a:rPr>
              <a:t>     Backscatter    </a:t>
            </a:r>
            <a:endParaRPr lang="en-US" dirty="0">
              <a:solidFill>
                <a:schemeClr val="bg1"/>
              </a:solidFill>
            </a:endParaRPr>
          </a:p>
        </p:txBody>
      </p:sp>
    </p:spTree>
    <p:extLst>
      <p:ext uri="{BB962C8B-B14F-4D97-AF65-F5344CB8AC3E}">
        <p14:creationId xmlns:p14="http://schemas.microsoft.com/office/powerpoint/2010/main" val="2264085942"/>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152400"/>
            <a:ext cx="9144000" cy="1706562"/>
          </a:xfrm>
        </p:spPr>
        <p:txBody>
          <a:bodyPr/>
          <a:lstStyle/>
          <a:p>
            <a:r>
              <a:rPr lang="en-US" sz="4000" dirty="0" smtClean="0"/>
              <a:t>And now for the exciting conclusion of the mystery of the planktonic beans…</a:t>
            </a:r>
            <a:endParaRPr lang="en-US" sz="4000" dirty="0"/>
          </a:p>
        </p:txBody>
      </p:sp>
      <p:pic>
        <p:nvPicPr>
          <p:cNvPr id="23554" name="Picture 2" descr="beamsFi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1371600"/>
            <a:ext cx="7596554"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10548598"/>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C:\data\NBPCL3\rho.png"/>
          <p:cNvPicPr>
            <a:picLocks noChangeAspect="1" noChangeArrowheads="1"/>
          </p:cNvPicPr>
          <p:nvPr/>
        </p:nvPicPr>
        <p:blipFill rotWithShape="1">
          <a:blip r:embed="rId2">
            <a:extLst>
              <a:ext uri="{28A0092B-C50C-407E-A947-70E740481C1C}">
                <a14:useLocalDpi xmlns:a14="http://schemas.microsoft.com/office/drawing/2010/main" val="0"/>
              </a:ext>
            </a:extLst>
          </a:blip>
          <a:srcRect l="18151" t="10271" r="20796" b="8479"/>
          <a:stretch/>
        </p:blipFill>
        <p:spPr bwMode="auto">
          <a:xfrm>
            <a:off x="1" y="3772"/>
            <a:ext cx="4484077" cy="2286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C:\data\NBPCL3\rho.png"/>
          <p:cNvPicPr>
            <a:picLocks noChangeAspect="1" noChangeArrowheads="1"/>
          </p:cNvPicPr>
          <p:nvPr/>
        </p:nvPicPr>
        <p:blipFill rotWithShape="1">
          <a:blip r:embed="rId2">
            <a:extLst>
              <a:ext uri="{28A0092B-C50C-407E-A947-70E740481C1C}">
                <a14:useLocalDpi xmlns:a14="http://schemas.microsoft.com/office/drawing/2010/main" val="0"/>
              </a:ext>
            </a:extLst>
          </a:blip>
          <a:srcRect l="87983" t="10271" r="44" b="8479"/>
          <a:stretch/>
        </p:blipFill>
        <p:spPr bwMode="auto">
          <a:xfrm>
            <a:off x="4419600" y="0"/>
            <a:ext cx="879231" cy="2286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5562600" y="-304800"/>
            <a:ext cx="3352800" cy="1223027"/>
          </a:xfrm>
        </p:spPr>
        <p:txBody>
          <a:bodyPr/>
          <a:lstStyle/>
          <a:p>
            <a:r>
              <a:rPr lang="en-US" dirty="0" smtClean="0"/>
              <a:t>Eddy 2</a:t>
            </a:r>
            <a:endParaRPr lang="en-US" dirty="0"/>
          </a:p>
        </p:txBody>
      </p:sp>
      <p:sp>
        <p:nvSpPr>
          <p:cNvPr id="3" name="TextBox 2"/>
          <p:cNvSpPr txBox="1"/>
          <p:nvPr/>
        </p:nvSpPr>
        <p:spPr>
          <a:xfrm>
            <a:off x="3712335" y="307222"/>
            <a:ext cx="800219" cy="646331"/>
          </a:xfrm>
          <a:prstGeom prst="rect">
            <a:avLst/>
          </a:prstGeom>
          <a:noFill/>
        </p:spPr>
        <p:txBody>
          <a:bodyPr wrap="none" rtlCol="0">
            <a:spAutoFit/>
          </a:bodyPr>
          <a:lstStyle/>
          <a:p>
            <a:r>
              <a:rPr lang="en-US" dirty="0" smtClean="0">
                <a:solidFill>
                  <a:schemeClr val="bg1"/>
                </a:solidFill>
              </a:rPr>
              <a:t>Inside</a:t>
            </a:r>
          </a:p>
          <a:p>
            <a:r>
              <a:rPr lang="en-US" dirty="0" smtClean="0">
                <a:solidFill>
                  <a:schemeClr val="bg1"/>
                </a:solidFill>
              </a:rPr>
              <a:t>Eddy</a:t>
            </a:r>
            <a:endParaRPr lang="en-US" dirty="0">
              <a:solidFill>
                <a:schemeClr val="bg1"/>
              </a:solidFill>
            </a:endParaRPr>
          </a:p>
        </p:txBody>
      </p:sp>
      <p:sp>
        <p:nvSpPr>
          <p:cNvPr id="13" name="TextBox 12"/>
          <p:cNvSpPr txBox="1"/>
          <p:nvPr/>
        </p:nvSpPr>
        <p:spPr>
          <a:xfrm>
            <a:off x="76200" y="152400"/>
            <a:ext cx="1569660" cy="369332"/>
          </a:xfrm>
          <a:prstGeom prst="rect">
            <a:avLst/>
          </a:prstGeom>
          <a:noFill/>
        </p:spPr>
        <p:txBody>
          <a:bodyPr wrap="none" rtlCol="0">
            <a:spAutoFit/>
          </a:bodyPr>
          <a:lstStyle/>
          <a:p>
            <a:r>
              <a:rPr lang="en-US" dirty="0" smtClean="0">
                <a:solidFill>
                  <a:schemeClr val="bg1"/>
                </a:solidFill>
              </a:rPr>
              <a:t>Outside Eddy</a:t>
            </a:r>
            <a:endParaRPr lang="en-US" dirty="0">
              <a:solidFill>
                <a:schemeClr val="bg1"/>
              </a:solidFill>
            </a:endParaRPr>
          </a:p>
        </p:txBody>
      </p:sp>
      <p:cxnSp>
        <p:nvCxnSpPr>
          <p:cNvPr id="12" name="Straight Arrow Connector 11"/>
          <p:cNvCxnSpPr/>
          <p:nvPr/>
        </p:nvCxnSpPr>
        <p:spPr>
          <a:xfrm flipH="1">
            <a:off x="3276600" y="953552"/>
            <a:ext cx="835844" cy="548640"/>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a:stCxn id="13" idx="2"/>
          </p:cNvCxnSpPr>
          <p:nvPr/>
        </p:nvCxnSpPr>
        <p:spPr>
          <a:xfrm>
            <a:off x="861030" y="521732"/>
            <a:ext cx="662970" cy="108655"/>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pic>
        <p:nvPicPr>
          <p:cNvPr id="14" name="Picture 2" descr="C:\data\NBPCL3\PhaeIndiv.png"/>
          <p:cNvPicPr>
            <a:picLocks noChangeAspect="1" noChangeArrowheads="1"/>
          </p:cNvPicPr>
          <p:nvPr/>
        </p:nvPicPr>
        <p:blipFill rotWithShape="1">
          <a:blip r:embed="rId3">
            <a:extLst>
              <a:ext uri="{28A0092B-C50C-407E-A947-70E740481C1C}">
                <a14:useLocalDpi xmlns:a14="http://schemas.microsoft.com/office/drawing/2010/main" val="0"/>
              </a:ext>
            </a:extLst>
          </a:blip>
          <a:srcRect l="19865" t="19039" r="6123" b="14379"/>
          <a:stretch/>
        </p:blipFill>
        <p:spPr bwMode="auto">
          <a:xfrm>
            <a:off x="2" y="2524259"/>
            <a:ext cx="5042987" cy="2047741"/>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C:\data\NBPCL3\squashed.png"/>
          <p:cNvPicPr>
            <a:picLocks noChangeAspect="1" noChangeArrowheads="1"/>
          </p:cNvPicPr>
          <p:nvPr/>
        </p:nvPicPr>
        <p:blipFill rotWithShape="1">
          <a:blip r:embed="rId4">
            <a:extLst>
              <a:ext uri="{28A0092B-C50C-407E-A947-70E740481C1C}">
                <a14:useLocalDpi xmlns:a14="http://schemas.microsoft.com/office/drawing/2010/main" val="0"/>
              </a:ext>
            </a:extLst>
          </a:blip>
          <a:srcRect l="14552" t="19013" r="5845" b="13189"/>
          <a:stretch/>
        </p:blipFill>
        <p:spPr bwMode="auto">
          <a:xfrm>
            <a:off x="0" y="4803820"/>
            <a:ext cx="5343430" cy="205418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410200" y="1066800"/>
            <a:ext cx="3062057" cy="4893647"/>
          </a:xfrm>
          <a:prstGeom prst="rect">
            <a:avLst/>
          </a:prstGeom>
          <a:noFill/>
        </p:spPr>
        <p:txBody>
          <a:bodyPr wrap="none" rtlCol="0">
            <a:spAutoFit/>
          </a:bodyPr>
          <a:lstStyle/>
          <a:p>
            <a:r>
              <a:rPr lang="en-US" sz="2400" dirty="0" smtClean="0"/>
              <a:t>Density</a:t>
            </a:r>
          </a:p>
          <a:p>
            <a:endParaRPr lang="en-US" sz="2400" dirty="0"/>
          </a:p>
          <a:p>
            <a:endParaRPr lang="en-US" sz="2400" dirty="0" smtClean="0"/>
          </a:p>
          <a:p>
            <a:endParaRPr lang="en-US" sz="2400" dirty="0"/>
          </a:p>
          <a:p>
            <a:endParaRPr lang="en-US" sz="2400" dirty="0" smtClean="0"/>
          </a:p>
          <a:p>
            <a:endParaRPr lang="en-US" sz="2400" dirty="0" smtClean="0"/>
          </a:p>
          <a:p>
            <a:r>
              <a:rPr lang="en-US" sz="2400" i="1" dirty="0" err="1" smtClean="0"/>
              <a:t>Phaeocystis</a:t>
            </a:r>
            <a:r>
              <a:rPr lang="en-US" sz="2400" dirty="0" smtClean="0"/>
              <a:t> colonies</a:t>
            </a:r>
          </a:p>
          <a:p>
            <a:endParaRPr lang="en-US" sz="2400" dirty="0"/>
          </a:p>
          <a:p>
            <a:endParaRPr lang="en-US" sz="2400" dirty="0" smtClean="0"/>
          </a:p>
          <a:p>
            <a:endParaRPr lang="en-US" sz="2400" dirty="0"/>
          </a:p>
          <a:p>
            <a:endParaRPr lang="en-US" sz="2400" dirty="0" smtClean="0"/>
          </a:p>
          <a:p>
            <a:endParaRPr lang="en-US" sz="2400" dirty="0"/>
          </a:p>
          <a:p>
            <a:r>
              <a:rPr lang="en-US" sz="2400" dirty="0" smtClean="0"/>
              <a:t>“Kidney beans”</a:t>
            </a:r>
            <a:endParaRPr lang="en-US" sz="2400" dirty="0"/>
          </a:p>
        </p:txBody>
      </p:sp>
    </p:spTree>
    <p:extLst>
      <p:ext uri="{BB962C8B-B14F-4D97-AF65-F5344CB8AC3E}">
        <p14:creationId xmlns:p14="http://schemas.microsoft.com/office/powerpoint/2010/main" val="2033487271"/>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57200" y="0"/>
            <a:ext cx="8229600" cy="1143000"/>
          </a:xfrm>
        </p:spPr>
        <p:txBody>
          <a:bodyPr/>
          <a:lstStyle/>
          <a:p>
            <a:r>
              <a:rPr lang="en-US" dirty="0" smtClean="0"/>
              <a:t>Images from dissecting scope</a:t>
            </a:r>
            <a:endParaRPr lang="en-US" dirty="0"/>
          </a:p>
        </p:txBody>
      </p:sp>
      <p:sp>
        <p:nvSpPr>
          <p:cNvPr id="3"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pic>
        <p:nvPicPr>
          <p:cNvPr id="24577" name="Picture 1" descr="beansMicroscop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1196975"/>
            <a:ext cx="5486400" cy="566102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a:spLocks noChangeArrowheads="1"/>
          </p:cNvSpPr>
          <p:nvPr/>
        </p:nvSpPr>
        <p:spPr bwMode="auto">
          <a:xfrm>
            <a:off x="0" y="61182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r>
            <a:br>
              <a:rPr kumimoji="0" lang="en-US" sz="1200" b="0" i="0" u="none" strike="noStrike" cap="none" normalizeH="0" baseline="0" smtClean="0">
                <a:ln>
                  <a:noFill/>
                </a:ln>
                <a:solidFill>
                  <a:schemeClr val="tx1"/>
                </a:solidFill>
                <a:effectLst/>
                <a:latin typeface="Arial" pitchFamily="34" charset="0"/>
                <a:ea typeface="Times New Roman" pitchFamily="18" charset="0"/>
                <a:cs typeface="Arial" pitchFamily="34" charset="0"/>
              </a:rPr>
            </a:b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5" name="TextBox 4"/>
          <p:cNvSpPr txBox="1"/>
          <p:nvPr/>
        </p:nvSpPr>
        <p:spPr>
          <a:xfrm>
            <a:off x="1828800" y="2667000"/>
            <a:ext cx="1197764" cy="369332"/>
          </a:xfrm>
          <a:prstGeom prst="rect">
            <a:avLst/>
          </a:prstGeom>
          <a:solidFill>
            <a:schemeClr val="bg1"/>
          </a:solidFill>
          <a:ln>
            <a:solidFill>
              <a:schemeClr val="bg1"/>
            </a:solidFill>
          </a:ln>
        </p:spPr>
        <p:txBody>
          <a:bodyPr wrap="none" rtlCol="0">
            <a:spAutoFit/>
          </a:bodyPr>
          <a:lstStyle/>
          <a:p>
            <a:r>
              <a:rPr lang="en-US" dirty="0" smtClean="0"/>
              <a:t>16x, 1mm</a:t>
            </a:r>
            <a:endParaRPr lang="en-US" dirty="0"/>
          </a:p>
        </p:txBody>
      </p:sp>
      <p:sp>
        <p:nvSpPr>
          <p:cNvPr id="7" name="TextBox 6"/>
          <p:cNvSpPr txBox="1"/>
          <p:nvPr/>
        </p:nvSpPr>
        <p:spPr>
          <a:xfrm>
            <a:off x="4486155" y="2667000"/>
            <a:ext cx="556563" cy="369332"/>
          </a:xfrm>
          <a:prstGeom prst="rect">
            <a:avLst/>
          </a:prstGeom>
          <a:solidFill>
            <a:schemeClr val="bg1"/>
          </a:solidFill>
          <a:ln>
            <a:solidFill>
              <a:schemeClr val="bg1"/>
            </a:solidFill>
          </a:ln>
        </p:spPr>
        <p:txBody>
          <a:bodyPr wrap="none" rtlCol="0">
            <a:spAutoFit/>
          </a:bodyPr>
          <a:lstStyle/>
          <a:p>
            <a:r>
              <a:rPr lang="en-US" dirty="0" smtClean="0"/>
              <a:t>16x</a:t>
            </a:r>
            <a:endParaRPr lang="en-US" dirty="0"/>
          </a:p>
        </p:txBody>
      </p:sp>
      <p:sp>
        <p:nvSpPr>
          <p:cNvPr id="8" name="TextBox 7"/>
          <p:cNvSpPr txBox="1"/>
          <p:nvPr/>
        </p:nvSpPr>
        <p:spPr>
          <a:xfrm>
            <a:off x="1835879" y="4572000"/>
            <a:ext cx="556563" cy="369332"/>
          </a:xfrm>
          <a:prstGeom prst="rect">
            <a:avLst/>
          </a:prstGeom>
          <a:solidFill>
            <a:schemeClr val="bg1"/>
          </a:solidFill>
          <a:ln>
            <a:solidFill>
              <a:schemeClr val="bg1"/>
            </a:solidFill>
          </a:ln>
        </p:spPr>
        <p:txBody>
          <a:bodyPr wrap="none" rtlCol="0">
            <a:spAutoFit/>
          </a:bodyPr>
          <a:lstStyle/>
          <a:p>
            <a:r>
              <a:rPr lang="en-US" dirty="0" smtClean="0"/>
              <a:t>16x</a:t>
            </a:r>
            <a:endParaRPr lang="en-US" dirty="0"/>
          </a:p>
        </p:txBody>
      </p:sp>
      <p:sp>
        <p:nvSpPr>
          <p:cNvPr id="9" name="TextBox 8"/>
          <p:cNvSpPr txBox="1"/>
          <p:nvPr/>
        </p:nvSpPr>
        <p:spPr>
          <a:xfrm>
            <a:off x="4472637" y="4583668"/>
            <a:ext cx="556563" cy="369332"/>
          </a:xfrm>
          <a:prstGeom prst="rect">
            <a:avLst/>
          </a:prstGeom>
          <a:solidFill>
            <a:schemeClr val="bg1"/>
          </a:solidFill>
          <a:ln>
            <a:solidFill>
              <a:schemeClr val="bg1"/>
            </a:solidFill>
          </a:ln>
        </p:spPr>
        <p:txBody>
          <a:bodyPr wrap="none" rtlCol="0">
            <a:spAutoFit/>
          </a:bodyPr>
          <a:lstStyle/>
          <a:p>
            <a:r>
              <a:rPr lang="en-US" dirty="0" smtClean="0"/>
              <a:t>40x</a:t>
            </a:r>
            <a:endParaRPr lang="en-US" dirty="0"/>
          </a:p>
        </p:txBody>
      </p:sp>
      <p:sp>
        <p:nvSpPr>
          <p:cNvPr id="10" name="TextBox 9"/>
          <p:cNvSpPr txBox="1"/>
          <p:nvPr/>
        </p:nvSpPr>
        <p:spPr>
          <a:xfrm>
            <a:off x="4495800" y="6488668"/>
            <a:ext cx="1197764" cy="369332"/>
          </a:xfrm>
          <a:prstGeom prst="rect">
            <a:avLst/>
          </a:prstGeom>
          <a:solidFill>
            <a:schemeClr val="bg1"/>
          </a:solidFill>
          <a:ln>
            <a:solidFill>
              <a:schemeClr val="bg1"/>
            </a:solidFill>
          </a:ln>
        </p:spPr>
        <p:txBody>
          <a:bodyPr wrap="none" rtlCol="0">
            <a:spAutoFit/>
          </a:bodyPr>
          <a:lstStyle/>
          <a:p>
            <a:r>
              <a:rPr lang="en-US" dirty="0" smtClean="0"/>
              <a:t>16x, 1mm</a:t>
            </a:r>
            <a:endParaRPr lang="en-US" dirty="0"/>
          </a:p>
        </p:txBody>
      </p:sp>
    </p:spTree>
    <p:extLst>
      <p:ext uri="{BB962C8B-B14F-4D97-AF65-F5344CB8AC3E}">
        <p14:creationId xmlns:p14="http://schemas.microsoft.com/office/powerpoint/2010/main" val="395819490"/>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57200" y="0"/>
            <a:ext cx="8229600" cy="1143000"/>
          </a:xfrm>
        </p:spPr>
        <p:txBody>
          <a:bodyPr/>
          <a:lstStyle/>
          <a:p>
            <a:r>
              <a:rPr lang="en-US" sz="3600" dirty="0" smtClean="0"/>
              <a:t>High (</a:t>
            </a:r>
            <a:r>
              <a:rPr lang="en-US" sz="3600" dirty="0" err="1" smtClean="0"/>
              <a:t>Hai</a:t>
            </a:r>
            <a:r>
              <a:rPr lang="en-US" sz="3600" dirty="0" smtClean="0"/>
              <a:t>) magnification image of bean from St. 96, 100/120m pooled sample</a:t>
            </a:r>
            <a:endParaRPr lang="en-US" sz="3600" dirty="0"/>
          </a:p>
        </p:txBody>
      </p:sp>
      <p:pic>
        <p:nvPicPr>
          <p:cNvPr id="25602" name="Picture 2" descr="beanHighMag"/>
          <p:cNvPicPr>
            <a:picLocks noChangeAspect="1" noChangeArrowheads="1"/>
          </p:cNvPicPr>
          <p:nvPr/>
        </p:nvPicPr>
        <p:blipFill>
          <a:blip r:embed="rId2">
            <a:extLst>
              <a:ext uri="{28A0092B-C50C-407E-A947-70E740481C1C}">
                <a14:useLocalDpi xmlns:a14="http://schemas.microsoft.com/office/drawing/2010/main" val="0"/>
              </a:ext>
            </a:extLst>
          </a:blip>
          <a:srcRect r="10887"/>
          <a:stretch>
            <a:fillRect/>
          </a:stretch>
        </p:blipFill>
        <p:spPr bwMode="auto">
          <a:xfrm>
            <a:off x="2096192" y="1371600"/>
            <a:ext cx="5066608"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5819490"/>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274638"/>
            <a:ext cx="9144000" cy="1935162"/>
          </a:xfrm>
        </p:spPr>
        <p:txBody>
          <a:bodyPr/>
          <a:lstStyle/>
          <a:p>
            <a:r>
              <a:rPr lang="en-US" dirty="0" smtClean="0"/>
              <a:t>Gut</a:t>
            </a:r>
            <a:r>
              <a:rPr lang="en-US" baseline="0" dirty="0" smtClean="0"/>
              <a:t> content analysis (</a:t>
            </a:r>
            <a:r>
              <a:rPr lang="en-US" baseline="0" dirty="0" err="1" smtClean="0"/>
              <a:t>Hai</a:t>
            </a:r>
            <a:r>
              <a:rPr lang="en-US" baseline="0" dirty="0" smtClean="0"/>
              <a:t>)</a:t>
            </a:r>
            <a:br>
              <a:rPr lang="en-US" baseline="0" dirty="0" smtClean="0"/>
            </a:br>
            <a:r>
              <a:rPr lang="en-US" baseline="0" dirty="0" smtClean="0"/>
              <a:t>Hoop net, station 113</a:t>
            </a:r>
            <a:br>
              <a:rPr lang="en-US" baseline="0" dirty="0" smtClean="0"/>
            </a:br>
            <a:r>
              <a:rPr lang="en-US" baseline="0" dirty="0" smtClean="0"/>
              <a:t>Ice Edge Eddy Center</a:t>
            </a:r>
            <a:endParaRPr lang="en-US" dirty="0"/>
          </a:p>
        </p:txBody>
      </p:sp>
      <p:sp>
        <p:nvSpPr>
          <p:cNvPr id="4" name="TextBox 3"/>
          <p:cNvSpPr txBox="1"/>
          <p:nvPr/>
        </p:nvSpPr>
        <p:spPr>
          <a:xfrm>
            <a:off x="1143000" y="3276600"/>
            <a:ext cx="5126724" cy="1569660"/>
          </a:xfrm>
          <a:prstGeom prst="rect">
            <a:avLst/>
          </a:prstGeom>
          <a:noFill/>
        </p:spPr>
        <p:txBody>
          <a:bodyPr wrap="none" rtlCol="0">
            <a:spAutoFit/>
          </a:bodyPr>
          <a:lstStyle/>
          <a:p>
            <a:r>
              <a:rPr lang="en-US" sz="3200" dirty="0" smtClean="0"/>
              <a:t>Krill – empty</a:t>
            </a:r>
          </a:p>
          <a:p>
            <a:r>
              <a:rPr lang="en-US" sz="3200" dirty="0" err="1" smtClean="0"/>
              <a:t>Pteropod</a:t>
            </a:r>
            <a:r>
              <a:rPr lang="en-US" sz="3200" dirty="0" smtClean="0"/>
              <a:t> – empty</a:t>
            </a:r>
          </a:p>
          <a:p>
            <a:r>
              <a:rPr lang="en-US" sz="3200" dirty="0" smtClean="0"/>
              <a:t>Amphipod – lots of diatoms</a:t>
            </a:r>
            <a:endParaRPr lang="en-US" sz="3200" dirty="0"/>
          </a:p>
        </p:txBody>
      </p:sp>
    </p:spTree>
    <p:extLst>
      <p:ext uri="{BB962C8B-B14F-4D97-AF65-F5344CB8AC3E}">
        <p14:creationId xmlns:p14="http://schemas.microsoft.com/office/powerpoint/2010/main" val="1792550825"/>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t="18289" b="23943"/>
          <a:stretch/>
        </p:blipFill>
        <p:spPr>
          <a:xfrm>
            <a:off x="609600" y="914400"/>
            <a:ext cx="7950425" cy="5943600"/>
          </a:xfrm>
          <a:prstGeom prst="rect">
            <a:avLst/>
          </a:prstGeom>
        </p:spPr>
      </p:pic>
      <p:sp>
        <p:nvSpPr>
          <p:cNvPr id="3" name="Title 2"/>
          <p:cNvSpPr>
            <a:spLocks noGrp="1"/>
          </p:cNvSpPr>
          <p:nvPr>
            <p:ph type="title" idx="4294967295"/>
          </p:nvPr>
        </p:nvSpPr>
        <p:spPr>
          <a:xfrm>
            <a:off x="457200" y="-76200"/>
            <a:ext cx="8229600" cy="1143000"/>
          </a:xfrm>
        </p:spPr>
        <p:txBody>
          <a:bodyPr/>
          <a:lstStyle/>
          <a:p>
            <a:r>
              <a:rPr lang="en-US" dirty="0" smtClean="0"/>
              <a:t>PRISM cruis</a:t>
            </a:r>
            <a:r>
              <a:rPr lang="en-US" baseline="0" dirty="0" smtClean="0"/>
              <a:t>e track</a:t>
            </a:r>
            <a:endParaRPr lang="en-US" dirty="0"/>
          </a:p>
        </p:txBody>
      </p:sp>
      <p:sp>
        <p:nvSpPr>
          <p:cNvPr id="4" name="TextBox 3"/>
          <p:cNvSpPr txBox="1"/>
          <p:nvPr/>
        </p:nvSpPr>
        <p:spPr>
          <a:xfrm>
            <a:off x="6073929" y="4826675"/>
            <a:ext cx="3070071" cy="2031325"/>
          </a:xfrm>
          <a:prstGeom prst="rect">
            <a:avLst/>
          </a:prstGeom>
          <a:solidFill>
            <a:schemeClr val="bg1"/>
          </a:solidFill>
        </p:spPr>
        <p:txBody>
          <a:bodyPr wrap="none" rtlCol="0">
            <a:spAutoFit/>
          </a:bodyPr>
          <a:lstStyle/>
          <a:p>
            <a:r>
              <a:rPr lang="en-US" dirty="0" smtClean="0"/>
              <a:t>I. ACC Sea Ice</a:t>
            </a:r>
          </a:p>
          <a:p>
            <a:r>
              <a:rPr lang="en-US" dirty="0" smtClean="0"/>
              <a:t>II. Eastern Ross Sea Eddies</a:t>
            </a:r>
          </a:p>
          <a:p>
            <a:r>
              <a:rPr lang="en-US" dirty="0" smtClean="0"/>
              <a:t>III. Western Ross Sea</a:t>
            </a:r>
          </a:p>
          <a:p>
            <a:r>
              <a:rPr lang="en-US" dirty="0" smtClean="0"/>
              <a:t>IV. Ross Bank</a:t>
            </a:r>
          </a:p>
          <a:p>
            <a:r>
              <a:rPr lang="en-US" dirty="0" smtClean="0"/>
              <a:t>V. Ross Ice Shelf</a:t>
            </a:r>
          </a:p>
          <a:p>
            <a:r>
              <a:rPr lang="en-US" dirty="0" smtClean="0"/>
              <a:t>VI. </a:t>
            </a:r>
            <a:r>
              <a:rPr lang="en-US" dirty="0" err="1" smtClean="0"/>
              <a:t>Joides</a:t>
            </a:r>
            <a:r>
              <a:rPr lang="en-US" dirty="0" smtClean="0"/>
              <a:t> Trough</a:t>
            </a:r>
          </a:p>
          <a:p>
            <a:r>
              <a:rPr lang="en-US" dirty="0" smtClean="0"/>
              <a:t>VII. Western Ross Sea II</a:t>
            </a:r>
            <a:endParaRPr lang="en-US" dirty="0"/>
          </a:p>
        </p:txBody>
      </p:sp>
    </p:spTree>
    <p:extLst>
      <p:ext uri="{BB962C8B-B14F-4D97-AF65-F5344CB8AC3E}">
        <p14:creationId xmlns:p14="http://schemas.microsoft.com/office/powerpoint/2010/main" val="1988973348"/>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Title 1"/>
          <p:cNvSpPr>
            <a:spLocks noGrp="1"/>
          </p:cNvSpPr>
          <p:nvPr>
            <p:ph type="title"/>
          </p:nvPr>
        </p:nvSpPr>
        <p:spPr>
          <a:xfrm>
            <a:off x="457200" y="26988"/>
            <a:ext cx="8229600" cy="877887"/>
          </a:xfrm>
        </p:spPr>
        <p:txBody>
          <a:bodyPr/>
          <a:lstStyle/>
          <a:p>
            <a:r>
              <a:rPr lang="en-US" smtClean="0"/>
              <a:t>Short Term Experiment Locations</a:t>
            </a:r>
          </a:p>
        </p:txBody>
      </p:sp>
      <p:pic>
        <p:nvPicPr>
          <p:cNvPr id="13314" name="Picture 4" descr="PRISM_Exp_locations.tif"/>
          <p:cNvPicPr>
            <a:picLocks noChangeAspect="1"/>
          </p:cNvPicPr>
          <p:nvPr/>
        </p:nvPicPr>
        <p:blipFill>
          <a:blip r:embed="rId2">
            <a:extLst>
              <a:ext uri="{28A0092B-C50C-407E-A947-70E740481C1C}">
                <a14:useLocalDpi xmlns:a14="http://schemas.microsoft.com/office/drawing/2010/main" val="0"/>
              </a:ext>
            </a:extLst>
          </a:blip>
          <a:srcRect l="16718" t="3798" r="16026" b="7907"/>
          <a:stretch>
            <a:fillRect/>
          </a:stretch>
        </p:blipFill>
        <p:spPr bwMode="auto">
          <a:xfrm>
            <a:off x="393700" y="784225"/>
            <a:ext cx="8293100" cy="607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4116402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p:txBody>
          <a:bodyPr/>
          <a:lstStyle/>
          <a:p>
            <a:r>
              <a:rPr lang="en-US" dirty="0" smtClean="0"/>
              <a:t>Ross Ice Shelf</a:t>
            </a:r>
            <a:endParaRPr lang="en-US" dirty="0"/>
          </a:p>
        </p:txBody>
      </p:sp>
      <p:sp>
        <p:nvSpPr>
          <p:cNvPr id="3" name="TextBox 2"/>
          <p:cNvSpPr txBox="1"/>
          <p:nvPr/>
        </p:nvSpPr>
        <p:spPr>
          <a:xfrm>
            <a:off x="304800" y="1524000"/>
            <a:ext cx="7848600" cy="2308324"/>
          </a:xfrm>
          <a:prstGeom prst="rect">
            <a:avLst/>
          </a:prstGeom>
          <a:noFill/>
        </p:spPr>
        <p:txBody>
          <a:bodyPr wrap="square" rtlCol="0">
            <a:spAutoFit/>
          </a:bodyPr>
          <a:lstStyle/>
          <a:p>
            <a:r>
              <a:rPr lang="en-US" dirty="0" smtClean="0"/>
              <a:t>First ever iron measurements in Ice Shelf Water; concentrations similar to the MCDW end-member at 0.3-0.5 </a:t>
            </a:r>
            <a:r>
              <a:rPr lang="en-US" dirty="0" err="1" smtClean="0"/>
              <a:t>nM</a:t>
            </a:r>
            <a:endParaRPr lang="en-US" dirty="0" smtClean="0"/>
          </a:p>
          <a:p>
            <a:endParaRPr lang="en-US" dirty="0"/>
          </a:p>
          <a:p>
            <a:r>
              <a:rPr lang="en-US" dirty="0" smtClean="0"/>
              <a:t>Near-surface waters adjacent to the RIS were cold, fresh, and relatively enhanced in iron (ca. 0.2 </a:t>
            </a:r>
            <a:r>
              <a:rPr lang="en-US" dirty="0" err="1" smtClean="0"/>
              <a:t>nM</a:t>
            </a:r>
            <a:r>
              <a:rPr lang="en-US" dirty="0" smtClean="0"/>
              <a:t>) apparently due to glacial </a:t>
            </a:r>
            <a:r>
              <a:rPr lang="en-US" dirty="0" err="1" smtClean="0"/>
              <a:t>meltwater</a:t>
            </a:r>
            <a:endParaRPr lang="en-US" dirty="0" smtClean="0"/>
          </a:p>
          <a:p>
            <a:endParaRPr lang="en-US" dirty="0"/>
          </a:p>
          <a:p>
            <a:r>
              <a:rPr lang="en-US" dirty="0" smtClean="0"/>
              <a:t>Upper-ocean </a:t>
            </a:r>
            <a:r>
              <a:rPr lang="en-US" dirty="0" err="1" smtClean="0"/>
              <a:t>anticyclonic</a:t>
            </a:r>
            <a:r>
              <a:rPr lang="en-US" dirty="0" smtClean="0"/>
              <a:t> eddies can transport (previously) iron-rich waters northward, producing substantial blooms of </a:t>
            </a:r>
            <a:r>
              <a:rPr lang="en-US" i="1" dirty="0" err="1" smtClean="0"/>
              <a:t>Phaeocystis</a:t>
            </a:r>
            <a:endParaRPr lang="en-US" i="1" dirty="0"/>
          </a:p>
        </p:txBody>
      </p:sp>
    </p:spTree>
    <p:extLst>
      <p:ext uri="{BB962C8B-B14F-4D97-AF65-F5344CB8AC3E}">
        <p14:creationId xmlns:p14="http://schemas.microsoft.com/office/powerpoint/2010/main" val="3924476832"/>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Title 1"/>
          <p:cNvSpPr>
            <a:spLocks noGrp="1"/>
          </p:cNvSpPr>
          <p:nvPr>
            <p:ph type="title"/>
          </p:nvPr>
        </p:nvSpPr>
        <p:spPr/>
        <p:txBody>
          <a:bodyPr/>
          <a:lstStyle/>
          <a:p>
            <a:r>
              <a:rPr lang="en-US" sz="4000" smtClean="0"/>
              <a:t>Long-Term: Incubation Experiment 1 – Eddy 2</a:t>
            </a:r>
          </a:p>
        </p:txBody>
      </p:sp>
      <p:graphicFrame>
        <p:nvGraphicFramePr>
          <p:cNvPr id="4" name="Chart 3"/>
          <p:cNvGraphicFramePr>
            <a:graphicFrameLocks noGrp="1"/>
          </p:cNvGraphicFramePr>
          <p:nvPr/>
        </p:nvGraphicFramePr>
        <p:xfrm>
          <a:off x="0" y="2198793"/>
          <a:ext cx="5009283" cy="36000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Chart 5"/>
          <p:cNvGraphicFramePr>
            <a:graphicFrameLocks noGrp="1"/>
          </p:cNvGraphicFramePr>
          <p:nvPr/>
        </p:nvGraphicFramePr>
        <p:xfrm>
          <a:off x="4768178" y="2198792"/>
          <a:ext cx="4264027" cy="343258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817571063"/>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000" smtClean="0"/>
              <a:t>Long-Term: Incubation Experiment 2 – Ross Bank</a:t>
            </a:r>
          </a:p>
        </p:txBody>
      </p:sp>
      <p:graphicFrame>
        <p:nvGraphicFramePr>
          <p:cNvPr id="4" name="Chart 3"/>
          <p:cNvGraphicFramePr>
            <a:graphicFrameLocks noGrp="1"/>
          </p:cNvGraphicFramePr>
          <p:nvPr/>
        </p:nvGraphicFramePr>
        <p:xfrm>
          <a:off x="4374305" y="1851473"/>
          <a:ext cx="4769695" cy="346325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Chart 4"/>
          <p:cNvGraphicFramePr>
            <a:graphicFrameLocks noGrp="1"/>
          </p:cNvGraphicFramePr>
          <p:nvPr/>
        </p:nvGraphicFramePr>
        <p:xfrm>
          <a:off x="-35331" y="1851473"/>
          <a:ext cx="5040000" cy="3600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640248931"/>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000" smtClean="0"/>
              <a:t>Long-Term: Incubation Experiment 3 – Ross Ice Shelf</a:t>
            </a:r>
          </a:p>
        </p:txBody>
      </p:sp>
      <p:graphicFrame>
        <p:nvGraphicFramePr>
          <p:cNvPr id="4" name="Chart 3"/>
          <p:cNvGraphicFramePr>
            <a:graphicFrameLocks/>
          </p:cNvGraphicFramePr>
          <p:nvPr/>
        </p:nvGraphicFramePr>
        <p:xfrm>
          <a:off x="4644758" y="1908982"/>
          <a:ext cx="4500835" cy="3640704"/>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Chart 4"/>
          <p:cNvGraphicFramePr>
            <a:graphicFrameLocks noGrp="1"/>
          </p:cNvGraphicFramePr>
          <p:nvPr/>
        </p:nvGraphicFramePr>
        <p:xfrm>
          <a:off x="-35331" y="1949686"/>
          <a:ext cx="4856472" cy="3600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365379294"/>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p:txBody>
          <a:bodyPr/>
          <a:lstStyle/>
          <a:p>
            <a:r>
              <a:rPr lang="en-US" dirty="0" smtClean="0"/>
              <a:t>Extras</a:t>
            </a:r>
            <a:endParaRPr lang="en-US" dirty="0"/>
          </a:p>
        </p:txBody>
      </p:sp>
    </p:spTree>
    <p:extLst>
      <p:ext uri="{BB962C8B-B14F-4D97-AF65-F5344CB8AC3E}">
        <p14:creationId xmlns:p14="http://schemas.microsoft.com/office/powerpoint/2010/main" val="87121956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4112" r="47775" b="8366"/>
          <a:stretch/>
        </p:blipFill>
        <p:spPr bwMode="auto">
          <a:xfrm>
            <a:off x="1905000" y="1400576"/>
            <a:ext cx="5306096" cy="44303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idx="4294967295"/>
          </p:nvPr>
        </p:nvSpPr>
        <p:spPr/>
        <p:txBody>
          <a:bodyPr/>
          <a:lstStyle/>
          <a:p>
            <a:r>
              <a:rPr lang="en-US" dirty="0" smtClean="0"/>
              <a:t>Feb 5 MODIS</a:t>
            </a:r>
            <a:endParaRPr lang="en-US" dirty="0"/>
          </a:p>
        </p:txBody>
      </p:sp>
    </p:spTree>
    <p:extLst>
      <p:ext uri="{BB962C8B-B14F-4D97-AF65-F5344CB8AC3E}">
        <p14:creationId xmlns:p14="http://schemas.microsoft.com/office/powerpoint/2010/main" val="1991098550"/>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0" y="0"/>
            <a:ext cx="9144000" cy="1249362"/>
          </a:xfrm>
        </p:spPr>
        <p:txBody>
          <a:bodyPr/>
          <a:lstStyle/>
          <a:p>
            <a:r>
              <a:rPr lang="en-US" sz="4000" dirty="0" smtClean="0"/>
              <a:t>Extracted</a:t>
            </a:r>
            <a:r>
              <a:rPr lang="en-US" sz="4000" baseline="0" dirty="0" smtClean="0"/>
              <a:t> </a:t>
            </a:r>
            <a:r>
              <a:rPr lang="en-US" sz="4000" baseline="0" dirty="0" err="1" smtClean="0"/>
              <a:t>Chl</a:t>
            </a:r>
            <a:r>
              <a:rPr lang="en-US" sz="4000" baseline="0" dirty="0" smtClean="0"/>
              <a:t> versus CTD </a:t>
            </a:r>
            <a:r>
              <a:rPr lang="en-US" sz="4000" baseline="0" dirty="0" err="1" smtClean="0"/>
              <a:t>Fluorometer</a:t>
            </a:r>
            <a:endParaRPr lang="en-US" sz="4000"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55209"/>
            <a:ext cx="9144000" cy="4544670"/>
          </a:xfrm>
          <a:prstGeom prst="rect">
            <a:avLst/>
          </a:prstGeom>
        </p:spPr>
      </p:pic>
    </p:spTree>
    <p:extLst>
      <p:ext uri="{BB962C8B-B14F-4D97-AF65-F5344CB8AC3E}">
        <p14:creationId xmlns:p14="http://schemas.microsoft.com/office/powerpoint/2010/main" val="1002552754"/>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1"/>
          <p:cNvSpPr>
            <a:spLocks noGrp="1"/>
          </p:cNvSpPr>
          <p:nvPr>
            <p:ph type="title" idx="4294967295"/>
          </p:nvPr>
        </p:nvSpPr>
        <p:spPr>
          <a:xfrm>
            <a:off x="0" y="-30162"/>
            <a:ext cx="9113520" cy="1173162"/>
          </a:xfrm>
        </p:spPr>
        <p:txBody>
          <a:bodyPr/>
          <a:lstStyle/>
          <a:p>
            <a:r>
              <a:rPr lang="en-US" sz="3200" dirty="0" smtClean="0"/>
              <a:t>Ice Edge – High Biomass – Low Biomass: 2nd</a:t>
            </a:r>
          </a:p>
        </p:txBody>
      </p:sp>
      <p:sp>
        <p:nvSpPr>
          <p:cNvPr id="6" name="TextBox 5"/>
          <p:cNvSpPr txBox="1"/>
          <p:nvPr/>
        </p:nvSpPr>
        <p:spPr>
          <a:xfrm>
            <a:off x="6500669" y="914400"/>
            <a:ext cx="966931" cy="369332"/>
          </a:xfrm>
          <a:prstGeom prst="rect">
            <a:avLst/>
          </a:prstGeom>
          <a:noFill/>
        </p:spPr>
        <p:txBody>
          <a:bodyPr wrap="none" rtlCol="0">
            <a:spAutoFit/>
          </a:bodyPr>
          <a:lstStyle/>
          <a:p>
            <a:r>
              <a:rPr lang="en-US" dirty="0" smtClean="0"/>
              <a:t>0-700m</a:t>
            </a:r>
            <a:endParaRPr lang="en-US" dirty="0"/>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54880" y="1269154"/>
            <a:ext cx="4389120" cy="5588846"/>
          </a:xfrm>
          <a:prstGeom prst="rect">
            <a:avLst/>
          </a:prstGeom>
        </p:spPr>
      </p:pic>
      <p:grpSp>
        <p:nvGrpSpPr>
          <p:cNvPr id="7" name="Group 6"/>
          <p:cNvGrpSpPr/>
          <p:nvPr/>
        </p:nvGrpSpPr>
        <p:grpSpPr>
          <a:xfrm>
            <a:off x="106680" y="1828800"/>
            <a:ext cx="4389120" cy="4153972"/>
            <a:chOff x="311981" y="1219200"/>
            <a:chExt cx="4389120" cy="4153972"/>
          </a:xfrm>
        </p:grpSpPr>
        <p:sp>
          <p:nvSpPr>
            <p:cNvPr id="9" name="TextBox 8"/>
            <p:cNvSpPr txBox="1"/>
            <p:nvPr/>
          </p:nvSpPr>
          <p:spPr>
            <a:xfrm>
              <a:off x="1279282" y="1219200"/>
              <a:ext cx="2454518" cy="369332"/>
            </a:xfrm>
            <a:prstGeom prst="rect">
              <a:avLst/>
            </a:prstGeom>
            <a:noFill/>
          </p:spPr>
          <p:txBody>
            <a:bodyPr wrap="none" rtlCol="0">
              <a:spAutoFit/>
            </a:bodyPr>
            <a:lstStyle/>
            <a:p>
              <a:r>
                <a:rPr lang="en-US" dirty="0" err="1" smtClean="0"/>
                <a:t>Sedwick</a:t>
              </a:r>
              <a:r>
                <a:rPr lang="en-US" dirty="0" smtClean="0"/>
                <a:t> et al. Fe data</a:t>
              </a:r>
              <a:endParaRPr lang="en-US" dirty="0"/>
            </a:p>
          </p:txBody>
        </p:sp>
        <p:pic>
          <p:nvPicPr>
            <p:cNvPr id="10" name="Picture 9"/>
            <p:cNvPicPr>
              <a:picLocks noChangeAspect="1"/>
            </p:cNvPicPr>
            <p:nvPr/>
          </p:nvPicPr>
          <p:blipFill rotWithShape="1">
            <a:blip r:embed="rId4" cstate="print">
              <a:extLst>
                <a:ext uri="{28A0092B-C50C-407E-A947-70E740481C1C}">
                  <a14:useLocalDpi xmlns:a14="http://schemas.microsoft.com/office/drawing/2010/main" val="0"/>
                </a:ext>
              </a:extLst>
            </a:blip>
            <a:srcRect l="32535"/>
            <a:stretch/>
          </p:blipFill>
          <p:spPr>
            <a:xfrm>
              <a:off x="311981" y="1752600"/>
              <a:ext cx="4389120" cy="3620572"/>
            </a:xfrm>
            <a:prstGeom prst="rect">
              <a:avLst/>
            </a:prstGeom>
          </p:spPr>
        </p:pic>
      </p:grpSp>
    </p:spTree>
    <p:extLst>
      <p:ext uri="{BB962C8B-B14F-4D97-AF65-F5344CB8AC3E}">
        <p14:creationId xmlns:p14="http://schemas.microsoft.com/office/powerpoint/2010/main" val="2854606734"/>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1"/>
          <p:cNvSpPr>
            <a:spLocks noGrp="1"/>
          </p:cNvSpPr>
          <p:nvPr>
            <p:ph type="title" idx="4294967295"/>
          </p:nvPr>
        </p:nvSpPr>
        <p:spPr>
          <a:xfrm>
            <a:off x="0" y="-182562"/>
            <a:ext cx="9113520" cy="1173162"/>
          </a:xfrm>
        </p:spPr>
        <p:txBody>
          <a:bodyPr/>
          <a:lstStyle/>
          <a:p>
            <a:r>
              <a:rPr lang="en-US" sz="3200" dirty="0" smtClean="0"/>
              <a:t>Ross Bank Survey: E-W transect</a:t>
            </a:r>
          </a:p>
        </p:txBody>
      </p:sp>
      <p:sp>
        <p:nvSpPr>
          <p:cNvPr id="4" name="TextBox 3"/>
          <p:cNvSpPr txBox="1"/>
          <p:nvPr/>
        </p:nvSpPr>
        <p:spPr>
          <a:xfrm>
            <a:off x="1623869" y="914400"/>
            <a:ext cx="966931" cy="369332"/>
          </a:xfrm>
          <a:prstGeom prst="rect">
            <a:avLst/>
          </a:prstGeom>
          <a:noFill/>
        </p:spPr>
        <p:txBody>
          <a:bodyPr wrap="none" rtlCol="0">
            <a:spAutoFit/>
          </a:bodyPr>
          <a:lstStyle/>
          <a:p>
            <a:r>
              <a:rPr lang="en-US" dirty="0" smtClean="0"/>
              <a:t>0-150m</a:t>
            </a:r>
            <a:endParaRPr lang="en-US" dirty="0"/>
          </a:p>
        </p:txBody>
      </p:sp>
      <p:sp>
        <p:nvSpPr>
          <p:cNvPr id="6" name="TextBox 5"/>
          <p:cNvSpPr txBox="1"/>
          <p:nvPr/>
        </p:nvSpPr>
        <p:spPr>
          <a:xfrm>
            <a:off x="6500669" y="914400"/>
            <a:ext cx="966931" cy="369332"/>
          </a:xfrm>
          <a:prstGeom prst="rect">
            <a:avLst/>
          </a:prstGeom>
          <a:noFill/>
        </p:spPr>
        <p:txBody>
          <a:bodyPr wrap="none" rtlCol="0">
            <a:spAutoFit/>
          </a:bodyPr>
          <a:lstStyle/>
          <a:p>
            <a:r>
              <a:rPr lang="en-US" dirty="0" smtClean="0"/>
              <a:t>0-700m</a:t>
            </a:r>
            <a:endParaRPr lang="en-US"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69154"/>
            <a:ext cx="4389120" cy="5588846"/>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54880" y="1269154"/>
            <a:ext cx="4389120" cy="5588846"/>
          </a:xfrm>
          <a:prstGeom prst="rect">
            <a:avLst/>
          </a:prstGeom>
        </p:spPr>
      </p:pic>
    </p:spTree>
    <p:extLst>
      <p:ext uri="{BB962C8B-B14F-4D97-AF65-F5344CB8AC3E}">
        <p14:creationId xmlns:p14="http://schemas.microsoft.com/office/powerpoint/2010/main" val="2587242372"/>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1"/>
          <p:cNvSpPr>
            <a:spLocks noGrp="1"/>
          </p:cNvSpPr>
          <p:nvPr>
            <p:ph type="title" idx="4294967295"/>
          </p:nvPr>
        </p:nvSpPr>
        <p:spPr>
          <a:xfrm>
            <a:off x="0" y="-182562"/>
            <a:ext cx="9113520" cy="1173162"/>
          </a:xfrm>
        </p:spPr>
        <p:txBody>
          <a:bodyPr/>
          <a:lstStyle/>
          <a:p>
            <a:r>
              <a:rPr lang="en-US" sz="3200" dirty="0" smtClean="0"/>
              <a:t>Ross Bank Survey: N-S transect</a:t>
            </a:r>
          </a:p>
        </p:txBody>
      </p:sp>
      <p:sp>
        <p:nvSpPr>
          <p:cNvPr id="4" name="TextBox 3"/>
          <p:cNvSpPr txBox="1"/>
          <p:nvPr/>
        </p:nvSpPr>
        <p:spPr>
          <a:xfrm>
            <a:off x="1623869" y="914400"/>
            <a:ext cx="966931" cy="369332"/>
          </a:xfrm>
          <a:prstGeom prst="rect">
            <a:avLst/>
          </a:prstGeom>
          <a:noFill/>
        </p:spPr>
        <p:txBody>
          <a:bodyPr wrap="none" rtlCol="0">
            <a:spAutoFit/>
          </a:bodyPr>
          <a:lstStyle/>
          <a:p>
            <a:r>
              <a:rPr lang="en-US" dirty="0" smtClean="0"/>
              <a:t>0-150m</a:t>
            </a:r>
            <a:endParaRPr lang="en-US" dirty="0"/>
          </a:p>
        </p:txBody>
      </p:sp>
      <p:sp>
        <p:nvSpPr>
          <p:cNvPr id="6" name="TextBox 5"/>
          <p:cNvSpPr txBox="1"/>
          <p:nvPr/>
        </p:nvSpPr>
        <p:spPr>
          <a:xfrm>
            <a:off x="6500669" y="914400"/>
            <a:ext cx="966931" cy="369332"/>
          </a:xfrm>
          <a:prstGeom prst="rect">
            <a:avLst/>
          </a:prstGeom>
          <a:noFill/>
        </p:spPr>
        <p:txBody>
          <a:bodyPr wrap="none" rtlCol="0">
            <a:spAutoFit/>
          </a:bodyPr>
          <a:lstStyle/>
          <a:p>
            <a:r>
              <a:rPr lang="en-US" dirty="0" smtClean="0"/>
              <a:t>0-700m</a:t>
            </a:r>
            <a:endParaRPr lang="en-US"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69154"/>
            <a:ext cx="4389120" cy="5588846"/>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54880" y="1269154"/>
            <a:ext cx="4389120" cy="5588846"/>
          </a:xfrm>
          <a:prstGeom prst="rect">
            <a:avLst/>
          </a:prstGeom>
        </p:spPr>
      </p:pic>
    </p:spTree>
    <p:extLst>
      <p:ext uri="{BB962C8B-B14F-4D97-AF65-F5344CB8AC3E}">
        <p14:creationId xmlns:p14="http://schemas.microsoft.com/office/powerpoint/2010/main" val="2342258331"/>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1"/>
          <p:cNvSpPr>
            <a:spLocks noGrp="1"/>
          </p:cNvSpPr>
          <p:nvPr>
            <p:ph type="title" idx="4294967295"/>
          </p:nvPr>
        </p:nvSpPr>
        <p:spPr>
          <a:xfrm>
            <a:off x="0" y="-182562"/>
            <a:ext cx="9113520" cy="1173162"/>
          </a:xfrm>
        </p:spPr>
        <p:txBody>
          <a:bodyPr/>
          <a:lstStyle/>
          <a:p>
            <a:r>
              <a:rPr lang="en-US" sz="3200" dirty="0" smtClean="0"/>
              <a:t>Ross Bank Survey: SE-NW transect</a:t>
            </a:r>
          </a:p>
        </p:txBody>
      </p:sp>
      <p:sp>
        <p:nvSpPr>
          <p:cNvPr id="4" name="TextBox 3"/>
          <p:cNvSpPr txBox="1"/>
          <p:nvPr/>
        </p:nvSpPr>
        <p:spPr>
          <a:xfrm>
            <a:off x="1623869" y="914400"/>
            <a:ext cx="966931" cy="369332"/>
          </a:xfrm>
          <a:prstGeom prst="rect">
            <a:avLst/>
          </a:prstGeom>
          <a:noFill/>
        </p:spPr>
        <p:txBody>
          <a:bodyPr wrap="none" rtlCol="0">
            <a:spAutoFit/>
          </a:bodyPr>
          <a:lstStyle/>
          <a:p>
            <a:r>
              <a:rPr lang="en-US" dirty="0" smtClean="0"/>
              <a:t>0-150m</a:t>
            </a:r>
            <a:endParaRPr lang="en-US" dirty="0"/>
          </a:p>
        </p:txBody>
      </p:sp>
      <p:sp>
        <p:nvSpPr>
          <p:cNvPr id="6" name="TextBox 5"/>
          <p:cNvSpPr txBox="1"/>
          <p:nvPr/>
        </p:nvSpPr>
        <p:spPr>
          <a:xfrm>
            <a:off x="6500669" y="914400"/>
            <a:ext cx="966931" cy="369332"/>
          </a:xfrm>
          <a:prstGeom prst="rect">
            <a:avLst/>
          </a:prstGeom>
          <a:noFill/>
        </p:spPr>
        <p:txBody>
          <a:bodyPr wrap="none" rtlCol="0">
            <a:spAutoFit/>
          </a:bodyPr>
          <a:lstStyle/>
          <a:p>
            <a:r>
              <a:rPr lang="en-US" dirty="0" smtClean="0"/>
              <a:t>0-700m</a:t>
            </a: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69154"/>
            <a:ext cx="4389120" cy="5588846"/>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39425" y="1269154"/>
            <a:ext cx="4389120" cy="5588846"/>
          </a:xfrm>
          <a:prstGeom prst="rect">
            <a:avLst/>
          </a:prstGeom>
        </p:spPr>
      </p:pic>
    </p:spTree>
    <p:extLst>
      <p:ext uri="{BB962C8B-B14F-4D97-AF65-F5344CB8AC3E}">
        <p14:creationId xmlns:p14="http://schemas.microsoft.com/office/powerpoint/2010/main" val="376865654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p:txBody>
          <a:bodyPr/>
          <a:lstStyle/>
          <a:p>
            <a:r>
              <a:rPr lang="en-US" dirty="0" err="1" smtClean="0"/>
              <a:t>Joides</a:t>
            </a:r>
            <a:r>
              <a:rPr lang="en-US" dirty="0" smtClean="0"/>
              <a:t> Trough</a:t>
            </a:r>
            <a:endParaRPr lang="en-US" dirty="0"/>
          </a:p>
        </p:txBody>
      </p:sp>
      <p:sp>
        <p:nvSpPr>
          <p:cNvPr id="3" name="TextBox 2"/>
          <p:cNvSpPr txBox="1"/>
          <p:nvPr/>
        </p:nvSpPr>
        <p:spPr>
          <a:xfrm>
            <a:off x="152400" y="1447800"/>
            <a:ext cx="8763000" cy="4247317"/>
          </a:xfrm>
          <a:prstGeom prst="rect">
            <a:avLst/>
          </a:prstGeom>
          <a:noFill/>
        </p:spPr>
        <p:txBody>
          <a:bodyPr wrap="square" rtlCol="0">
            <a:spAutoFit/>
          </a:bodyPr>
          <a:lstStyle/>
          <a:p>
            <a:r>
              <a:rPr lang="en-US" dirty="0" smtClean="0"/>
              <a:t>MCDW present on both eastern and western flanks of Pennell Bank, as well as its crest</a:t>
            </a:r>
          </a:p>
          <a:p>
            <a:endParaRPr lang="en-US" dirty="0"/>
          </a:p>
          <a:p>
            <a:r>
              <a:rPr lang="en-US" dirty="0" smtClean="0"/>
              <a:t>Most prominent expression of MCDW on the crest of </a:t>
            </a:r>
            <a:r>
              <a:rPr lang="en-US" dirty="0" err="1" smtClean="0"/>
              <a:t>Mawson</a:t>
            </a:r>
            <a:r>
              <a:rPr lang="en-US" dirty="0" smtClean="0"/>
              <a:t> Bank; also present on the eastern flank (western flank not sampled).</a:t>
            </a:r>
          </a:p>
          <a:p>
            <a:endParaRPr lang="en-US" dirty="0"/>
          </a:p>
          <a:p>
            <a:r>
              <a:rPr lang="en-US" dirty="0" smtClean="0"/>
              <a:t>Except for an area of high </a:t>
            </a:r>
            <a:r>
              <a:rPr lang="en-US" i="1" dirty="0" err="1" smtClean="0"/>
              <a:t>Phaeocystis</a:t>
            </a:r>
            <a:r>
              <a:rPr lang="en-US" dirty="0" smtClean="0"/>
              <a:t> abundance on the southwestern transect across Pennell Bank, VPR observations suggest high abundance of  small chain-forming diatoms and copepods, particularly in the northwest part of the survey</a:t>
            </a:r>
          </a:p>
          <a:p>
            <a:endParaRPr lang="en-US" dirty="0"/>
          </a:p>
          <a:p>
            <a:r>
              <a:rPr lang="en-US" dirty="0"/>
              <a:t>S</a:t>
            </a:r>
            <a:r>
              <a:rPr lang="en-US" dirty="0" smtClean="0"/>
              <a:t>urface </a:t>
            </a:r>
            <a:r>
              <a:rPr lang="en-US" dirty="0"/>
              <a:t>dissolved Fe values </a:t>
            </a:r>
            <a:r>
              <a:rPr lang="en-US" dirty="0" smtClean="0"/>
              <a:t>higher (~</a:t>
            </a:r>
            <a:r>
              <a:rPr lang="en-US" dirty="0"/>
              <a:t>0.2 </a:t>
            </a:r>
            <a:r>
              <a:rPr lang="en-US" dirty="0" err="1"/>
              <a:t>nM</a:t>
            </a:r>
            <a:r>
              <a:rPr lang="en-US" dirty="0"/>
              <a:t>) on the northern transect, perhaps reflecting the lesser time that these waters have been free of sea ice cover.  </a:t>
            </a:r>
            <a:endParaRPr lang="en-US" dirty="0" smtClean="0"/>
          </a:p>
          <a:p>
            <a:endParaRPr lang="en-US" dirty="0"/>
          </a:p>
          <a:p>
            <a:r>
              <a:rPr lang="en-US" dirty="0"/>
              <a:t>B</a:t>
            </a:r>
            <a:r>
              <a:rPr lang="en-US" dirty="0" smtClean="0"/>
              <a:t>enthic </a:t>
            </a:r>
            <a:r>
              <a:rPr lang="en-US" dirty="0"/>
              <a:t>Fe sources from shelf depressions (rather than banks) may be at least as important in supplying Fe to surface waters as intrusions of MCDW.</a:t>
            </a:r>
          </a:p>
        </p:txBody>
      </p:sp>
    </p:spTree>
    <p:extLst>
      <p:ext uri="{BB962C8B-B14F-4D97-AF65-F5344CB8AC3E}">
        <p14:creationId xmlns:p14="http://schemas.microsoft.com/office/powerpoint/2010/main" val="2556290414"/>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1"/>
          <p:cNvSpPr>
            <a:spLocks noGrp="1"/>
          </p:cNvSpPr>
          <p:nvPr>
            <p:ph type="title" idx="4294967295"/>
          </p:nvPr>
        </p:nvSpPr>
        <p:spPr>
          <a:xfrm>
            <a:off x="457200" y="-152400"/>
            <a:ext cx="8229600" cy="1143000"/>
          </a:xfrm>
        </p:spPr>
        <p:txBody>
          <a:bodyPr/>
          <a:lstStyle/>
          <a:p>
            <a:r>
              <a:rPr lang="en-US" dirty="0" smtClean="0"/>
              <a:t>Science Meeting 2/5/12</a:t>
            </a:r>
          </a:p>
        </p:txBody>
      </p:sp>
      <p:sp>
        <p:nvSpPr>
          <p:cNvPr id="2" name="TextBox 1"/>
          <p:cNvSpPr txBox="1"/>
          <p:nvPr/>
        </p:nvSpPr>
        <p:spPr>
          <a:xfrm>
            <a:off x="228600" y="1648361"/>
            <a:ext cx="8305800" cy="400110"/>
          </a:xfrm>
          <a:prstGeom prst="rect">
            <a:avLst/>
          </a:prstGeom>
          <a:noFill/>
        </p:spPr>
        <p:txBody>
          <a:bodyPr wrap="square" rtlCol="0">
            <a:spAutoFit/>
          </a:bodyPr>
          <a:lstStyle/>
          <a:p>
            <a:r>
              <a:rPr lang="en-US" sz="2000" dirty="0" err="1" smtClean="0"/>
              <a:t>Joides</a:t>
            </a:r>
            <a:r>
              <a:rPr lang="en-US" sz="2000" dirty="0" smtClean="0"/>
              <a:t> Trough</a:t>
            </a:r>
          </a:p>
        </p:txBody>
      </p:sp>
    </p:spTree>
    <p:extLst>
      <p:ext uri="{BB962C8B-B14F-4D97-AF65-F5344CB8AC3E}">
        <p14:creationId xmlns:p14="http://schemas.microsoft.com/office/powerpoint/2010/main" val="1455760037"/>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3" name="Picture 5"/>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7296" t="29662" r="14612" b="13099"/>
          <a:stretch/>
        </p:blipFill>
        <p:spPr bwMode="auto">
          <a:xfrm>
            <a:off x="4419600" y="4236815"/>
            <a:ext cx="3931920" cy="18591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531" name="Picture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7929" t="27409" r="14612" b="14225"/>
          <a:stretch/>
        </p:blipFill>
        <p:spPr bwMode="auto">
          <a:xfrm>
            <a:off x="4419600" y="1820205"/>
            <a:ext cx="3931920" cy="19135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530"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8127" t="17871" r="14564" b="9718"/>
          <a:stretch/>
        </p:blipFill>
        <p:spPr bwMode="auto">
          <a:xfrm>
            <a:off x="381000" y="1521921"/>
            <a:ext cx="3931920" cy="2379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532" name="Picture 4"/>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7423" t="20461" r="14612" b="12198"/>
          <a:stretch/>
        </p:blipFill>
        <p:spPr bwMode="auto">
          <a:xfrm>
            <a:off x="381000" y="4050268"/>
            <a:ext cx="3931920" cy="219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50" name="Title 1"/>
          <p:cNvSpPr>
            <a:spLocks noGrp="1"/>
          </p:cNvSpPr>
          <p:nvPr>
            <p:ph type="title" idx="4294967295"/>
          </p:nvPr>
        </p:nvSpPr>
        <p:spPr>
          <a:xfrm>
            <a:off x="0" y="-76201"/>
            <a:ext cx="9144000" cy="1299693"/>
          </a:xfrm>
        </p:spPr>
        <p:txBody>
          <a:bodyPr/>
          <a:lstStyle/>
          <a:p>
            <a:r>
              <a:rPr lang="en-US" sz="3200" dirty="0"/>
              <a:t>Ross Bank – Pennell Bank – </a:t>
            </a:r>
            <a:r>
              <a:rPr lang="en-US" sz="3200" dirty="0" err="1"/>
              <a:t>Joides</a:t>
            </a:r>
            <a:r>
              <a:rPr lang="en-US" sz="3200" dirty="0"/>
              <a:t> Trough – </a:t>
            </a:r>
            <a:r>
              <a:rPr lang="en-US" sz="3200" dirty="0" err="1"/>
              <a:t>Mawson</a:t>
            </a:r>
            <a:r>
              <a:rPr lang="en-US" sz="3200" dirty="0"/>
              <a:t> Bank </a:t>
            </a:r>
            <a:r>
              <a:rPr lang="en-US" sz="3200" dirty="0" smtClean="0"/>
              <a:t>VPR Survey (VPR10)</a:t>
            </a:r>
            <a:endParaRPr lang="en-US" sz="3200" dirty="0"/>
          </a:p>
        </p:txBody>
      </p:sp>
      <p:sp>
        <p:nvSpPr>
          <p:cNvPr id="11" name="TextBox 10"/>
          <p:cNvSpPr txBox="1"/>
          <p:nvPr/>
        </p:nvSpPr>
        <p:spPr>
          <a:xfrm>
            <a:off x="6158141" y="1840468"/>
            <a:ext cx="928459" cy="369332"/>
          </a:xfrm>
          <a:prstGeom prst="rect">
            <a:avLst/>
          </a:prstGeom>
          <a:solidFill>
            <a:schemeClr val="tx1"/>
          </a:solidFill>
        </p:spPr>
        <p:txBody>
          <a:bodyPr wrap="none" rtlCol="0">
            <a:spAutoFit/>
          </a:bodyPr>
          <a:lstStyle/>
          <a:p>
            <a:r>
              <a:rPr lang="en-US" dirty="0" smtClean="0">
                <a:solidFill>
                  <a:schemeClr val="bg1"/>
                </a:solidFill>
              </a:rPr>
              <a:t>Salinity</a:t>
            </a:r>
            <a:endParaRPr lang="en-US" dirty="0">
              <a:solidFill>
                <a:schemeClr val="bg1"/>
              </a:solidFill>
            </a:endParaRPr>
          </a:p>
        </p:txBody>
      </p:sp>
      <p:sp>
        <p:nvSpPr>
          <p:cNvPr id="12" name="TextBox 11"/>
          <p:cNvSpPr txBox="1"/>
          <p:nvPr/>
        </p:nvSpPr>
        <p:spPr>
          <a:xfrm>
            <a:off x="1905000" y="1535668"/>
            <a:ext cx="1479957" cy="369332"/>
          </a:xfrm>
          <a:prstGeom prst="rect">
            <a:avLst/>
          </a:prstGeom>
          <a:solidFill>
            <a:schemeClr val="tx1"/>
          </a:solidFill>
        </p:spPr>
        <p:txBody>
          <a:bodyPr wrap="none" rtlCol="0">
            <a:spAutoFit/>
          </a:bodyPr>
          <a:lstStyle/>
          <a:p>
            <a:r>
              <a:rPr lang="en-US" dirty="0" smtClean="0">
                <a:solidFill>
                  <a:schemeClr val="bg1"/>
                </a:solidFill>
              </a:rPr>
              <a:t>Temperature</a:t>
            </a:r>
            <a:endParaRPr lang="en-US" dirty="0">
              <a:solidFill>
                <a:schemeClr val="bg1"/>
              </a:solidFill>
            </a:endParaRPr>
          </a:p>
        </p:txBody>
      </p:sp>
      <p:sp>
        <p:nvSpPr>
          <p:cNvPr id="13" name="TextBox 12"/>
          <p:cNvSpPr txBox="1"/>
          <p:nvPr/>
        </p:nvSpPr>
        <p:spPr>
          <a:xfrm>
            <a:off x="1752600" y="4050268"/>
            <a:ext cx="1633781" cy="369332"/>
          </a:xfrm>
          <a:prstGeom prst="rect">
            <a:avLst/>
          </a:prstGeom>
          <a:solidFill>
            <a:schemeClr val="tx1"/>
          </a:solidFill>
        </p:spPr>
        <p:txBody>
          <a:bodyPr wrap="none" rtlCol="0">
            <a:spAutoFit/>
          </a:bodyPr>
          <a:lstStyle/>
          <a:p>
            <a:r>
              <a:rPr lang="en-US" dirty="0" smtClean="0">
                <a:solidFill>
                  <a:schemeClr val="bg1"/>
                </a:solidFill>
              </a:rPr>
              <a:t>Fluorescence </a:t>
            </a:r>
            <a:endParaRPr lang="en-US" dirty="0">
              <a:solidFill>
                <a:schemeClr val="bg1"/>
              </a:solidFill>
            </a:endParaRPr>
          </a:p>
        </p:txBody>
      </p:sp>
      <p:sp>
        <p:nvSpPr>
          <p:cNvPr id="14" name="TextBox 13"/>
          <p:cNvSpPr txBox="1"/>
          <p:nvPr/>
        </p:nvSpPr>
        <p:spPr>
          <a:xfrm>
            <a:off x="5772676" y="4191000"/>
            <a:ext cx="1390124" cy="369332"/>
          </a:xfrm>
          <a:prstGeom prst="rect">
            <a:avLst/>
          </a:prstGeom>
          <a:solidFill>
            <a:schemeClr val="tx1"/>
          </a:solidFill>
        </p:spPr>
        <p:txBody>
          <a:bodyPr wrap="none" rtlCol="0">
            <a:spAutoFit/>
          </a:bodyPr>
          <a:lstStyle/>
          <a:p>
            <a:r>
              <a:rPr lang="en-US" dirty="0" smtClean="0">
                <a:solidFill>
                  <a:schemeClr val="bg1"/>
                </a:solidFill>
              </a:rPr>
              <a:t>Backscatter</a:t>
            </a:r>
            <a:endParaRPr lang="en-US" dirty="0">
              <a:solidFill>
                <a:schemeClr val="bg1"/>
              </a:solidFill>
            </a:endParaRPr>
          </a:p>
        </p:txBody>
      </p:sp>
    </p:spTree>
    <p:extLst>
      <p:ext uri="{BB962C8B-B14F-4D97-AF65-F5344CB8AC3E}">
        <p14:creationId xmlns:p14="http://schemas.microsoft.com/office/powerpoint/2010/main" val="109136304"/>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286000"/>
            <a:ext cx="3101115" cy="4572000"/>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08654" y="2257023"/>
            <a:ext cx="6335346" cy="4572000"/>
          </a:xfrm>
          <a:prstGeom prst="rect">
            <a:avLst/>
          </a:prstGeom>
        </p:spPr>
      </p:pic>
      <p:sp>
        <p:nvSpPr>
          <p:cNvPr id="4" name="Title 3"/>
          <p:cNvSpPr>
            <a:spLocks noGrp="1"/>
          </p:cNvSpPr>
          <p:nvPr>
            <p:ph type="title" idx="4294967295"/>
          </p:nvPr>
        </p:nvSpPr>
        <p:spPr>
          <a:xfrm>
            <a:off x="457200" y="685800"/>
            <a:ext cx="8229600" cy="1143000"/>
          </a:xfrm>
        </p:spPr>
        <p:txBody>
          <a:bodyPr/>
          <a:lstStyle/>
          <a:p>
            <a:r>
              <a:rPr lang="en-US" dirty="0" smtClean="0"/>
              <a:t>Ross Bank</a:t>
            </a:r>
            <a:r>
              <a:rPr lang="en-US" baseline="0" dirty="0" smtClean="0"/>
              <a:t> – Pennell Bank – </a:t>
            </a:r>
            <a:r>
              <a:rPr lang="en-US" baseline="0" dirty="0" err="1" smtClean="0"/>
              <a:t>Joides</a:t>
            </a:r>
            <a:r>
              <a:rPr lang="en-US" baseline="0" dirty="0" smtClean="0"/>
              <a:t> Trough – </a:t>
            </a:r>
            <a:r>
              <a:rPr lang="en-US" baseline="0" dirty="0" err="1" smtClean="0"/>
              <a:t>Mawson</a:t>
            </a:r>
            <a:r>
              <a:rPr lang="en-US" baseline="0" dirty="0" smtClean="0"/>
              <a:t> Bank XBT section</a:t>
            </a:r>
            <a:endParaRPr lang="en-US" dirty="0"/>
          </a:p>
        </p:txBody>
      </p:sp>
      <p:sp>
        <p:nvSpPr>
          <p:cNvPr id="5" name="TextBox 4"/>
          <p:cNvSpPr txBox="1"/>
          <p:nvPr/>
        </p:nvSpPr>
        <p:spPr>
          <a:xfrm>
            <a:off x="3276600" y="5638800"/>
            <a:ext cx="5840060" cy="369332"/>
          </a:xfrm>
          <a:prstGeom prst="rect">
            <a:avLst/>
          </a:prstGeom>
          <a:noFill/>
        </p:spPr>
        <p:txBody>
          <a:bodyPr wrap="none" rtlCol="0">
            <a:spAutoFit/>
          </a:bodyPr>
          <a:lstStyle/>
          <a:p>
            <a:r>
              <a:rPr lang="en-US" dirty="0" smtClean="0"/>
              <a:t>Ross                  Pennell              </a:t>
            </a:r>
            <a:r>
              <a:rPr lang="en-US" dirty="0" err="1" smtClean="0"/>
              <a:t>Mawson</a:t>
            </a:r>
            <a:r>
              <a:rPr lang="en-US" dirty="0" smtClean="0"/>
              <a:t>           Pennell</a:t>
            </a:r>
            <a:endParaRPr lang="en-US" dirty="0"/>
          </a:p>
        </p:txBody>
      </p:sp>
    </p:spTree>
    <p:extLst>
      <p:ext uri="{BB962C8B-B14F-4D97-AF65-F5344CB8AC3E}">
        <p14:creationId xmlns:p14="http://schemas.microsoft.com/office/powerpoint/2010/main" val="3837132050"/>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1"/>
          <p:cNvSpPr>
            <a:spLocks noGrp="1"/>
          </p:cNvSpPr>
          <p:nvPr>
            <p:ph type="title" idx="4294967295"/>
          </p:nvPr>
        </p:nvSpPr>
        <p:spPr>
          <a:xfrm>
            <a:off x="0" y="-182562"/>
            <a:ext cx="9113520" cy="1173162"/>
          </a:xfrm>
        </p:spPr>
        <p:txBody>
          <a:bodyPr/>
          <a:lstStyle/>
          <a:p>
            <a:r>
              <a:rPr lang="en-US" sz="3200" dirty="0" err="1" smtClean="0"/>
              <a:t>Joides</a:t>
            </a:r>
            <a:r>
              <a:rPr lang="en-US" sz="3200" dirty="0" smtClean="0"/>
              <a:t> Trough – Northeastern Section</a:t>
            </a:r>
          </a:p>
        </p:txBody>
      </p:sp>
      <p:sp>
        <p:nvSpPr>
          <p:cNvPr id="6" name="TextBox 5"/>
          <p:cNvSpPr txBox="1"/>
          <p:nvPr/>
        </p:nvSpPr>
        <p:spPr>
          <a:xfrm>
            <a:off x="6500669" y="914400"/>
            <a:ext cx="966931" cy="369332"/>
          </a:xfrm>
          <a:prstGeom prst="rect">
            <a:avLst/>
          </a:prstGeom>
          <a:noFill/>
        </p:spPr>
        <p:txBody>
          <a:bodyPr wrap="none" rtlCol="0">
            <a:spAutoFit/>
          </a:bodyPr>
          <a:lstStyle/>
          <a:p>
            <a:r>
              <a:rPr lang="en-US" dirty="0" smtClean="0"/>
              <a:t>0-700m</a:t>
            </a:r>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54880" y="1269154"/>
            <a:ext cx="4389120" cy="5588846"/>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 y="1752600"/>
            <a:ext cx="4389120" cy="3483591"/>
          </a:xfrm>
          <a:prstGeom prst="rect">
            <a:avLst/>
          </a:prstGeom>
        </p:spPr>
      </p:pic>
      <p:sp>
        <p:nvSpPr>
          <p:cNvPr id="5" name="TextBox 4"/>
          <p:cNvSpPr txBox="1"/>
          <p:nvPr/>
        </p:nvSpPr>
        <p:spPr>
          <a:xfrm>
            <a:off x="1550075" y="5638800"/>
            <a:ext cx="2031325" cy="369332"/>
          </a:xfrm>
          <a:prstGeom prst="rect">
            <a:avLst/>
          </a:prstGeom>
          <a:noFill/>
        </p:spPr>
        <p:txBody>
          <a:bodyPr wrap="none" rtlCol="0">
            <a:spAutoFit/>
          </a:bodyPr>
          <a:lstStyle/>
          <a:p>
            <a:r>
              <a:rPr lang="en-US" dirty="0" smtClean="0"/>
              <a:t>Note axis reversal</a:t>
            </a:r>
            <a:endParaRPr lang="en-US" dirty="0"/>
          </a:p>
        </p:txBody>
      </p:sp>
      <p:sp>
        <p:nvSpPr>
          <p:cNvPr id="8" name="TextBox 7"/>
          <p:cNvSpPr txBox="1"/>
          <p:nvPr/>
        </p:nvSpPr>
        <p:spPr>
          <a:xfrm>
            <a:off x="1279282" y="1219200"/>
            <a:ext cx="2454518" cy="369332"/>
          </a:xfrm>
          <a:prstGeom prst="rect">
            <a:avLst/>
          </a:prstGeom>
          <a:noFill/>
        </p:spPr>
        <p:txBody>
          <a:bodyPr wrap="none" rtlCol="0">
            <a:spAutoFit/>
          </a:bodyPr>
          <a:lstStyle/>
          <a:p>
            <a:r>
              <a:rPr lang="en-US" dirty="0" err="1" smtClean="0"/>
              <a:t>Sedwick</a:t>
            </a:r>
            <a:r>
              <a:rPr lang="en-US" dirty="0" smtClean="0"/>
              <a:t> et al. Fe data</a:t>
            </a:r>
            <a:endParaRPr lang="en-US" dirty="0"/>
          </a:p>
        </p:txBody>
      </p:sp>
    </p:spTree>
    <p:extLst>
      <p:ext uri="{BB962C8B-B14F-4D97-AF65-F5344CB8AC3E}">
        <p14:creationId xmlns:p14="http://schemas.microsoft.com/office/powerpoint/2010/main" val="2897945430"/>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1"/>
          <p:cNvSpPr>
            <a:spLocks noGrp="1"/>
          </p:cNvSpPr>
          <p:nvPr>
            <p:ph type="title" idx="4294967295"/>
          </p:nvPr>
        </p:nvSpPr>
        <p:spPr>
          <a:xfrm>
            <a:off x="0" y="-182562"/>
            <a:ext cx="9113520" cy="1173162"/>
          </a:xfrm>
        </p:spPr>
        <p:txBody>
          <a:bodyPr/>
          <a:lstStyle/>
          <a:p>
            <a:r>
              <a:rPr lang="en-US" sz="3200" dirty="0" err="1" smtClean="0"/>
              <a:t>Joides</a:t>
            </a:r>
            <a:r>
              <a:rPr lang="en-US" sz="3200" dirty="0" smtClean="0"/>
              <a:t> Trough – Southwestern Section</a:t>
            </a:r>
          </a:p>
        </p:txBody>
      </p:sp>
      <p:sp>
        <p:nvSpPr>
          <p:cNvPr id="4" name="TextBox 3"/>
          <p:cNvSpPr txBox="1"/>
          <p:nvPr/>
        </p:nvSpPr>
        <p:spPr>
          <a:xfrm>
            <a:off x="1279282" y="1383268"/>
            <a:ext cx="2454518" cy="369332"/>
          </a:xfrm>
          <a:prstGeom prst="rect">
            <a:avLst/>
          </a:prstGeom>
          <a:noFill/>
        </p:spPr>
        <p:txBody>
          <a:bodyPr wrap="none" rtlCol="0">
            <a:spAutoFit/>
          </a:bodyPr>
          <a:lstStyle/>
          <a:p>
            <a:r>
              <a:rPr lang="en-US" dirty="0" err="1" smtClean="0"/>
              <a:t>Sedwick</a:t>
            </a:r>
            <a:r>
              <a:rPr lang="en-US" dirty="0" smtClean="0"/>
              <a:t> et al. Fe data</a:t>
            </a:r>
            <a:endParaRPr lang="en-US" dirty="0"/>
          </a:p>
        </p:txBody>
      </p:sp>
      <p:sp>
        <p:nvSpPr>
          <p:cNvPr id="6" name="TextBox 5"/>
          <p:cNvSpPr txBox="1"/>
          <p:nvPr/>
        </p:nvSpPr>
        <p:spPr>
          <a:xfrm>
            <a:off x="6500669" y="914400"/>
            <a:ext cx="966931" cy="369332"/>
          </a:xfrm>
          <a:prstGeom prst="rect">
            <a:avLst/>
          </a:prstGeom>
          <a:noFill/>
        </p:spPr>
        <p:txBody>
          <a:bodyPr wrap="none" rtlCol="0">
            <a:spAutoFit/>
          </a:bodyPr>
          <a:lstStyle/>
          <a:p>
            <a:r>
              <a:rPr lang="en-US" dirty="0" smtClean="0"/>
              <a:t>0-700m</a:t>
            </a:r>
            <a:endParaRPr lang="en-US"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54880" y="1259495"/>
            <a:ext cx="4389120" cy="5588846"/>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 y="1676400"/>
            <a:ext cx="4389120" cy="3483591"/>
          </a:xfrm>
          <a:prstGeom prst="rect">
            <a:avLst/>
          </a:prstGeom>
        </p:spPr>
      </p:pic>
      <p:sp>
        <p:nvSpPr>
          <p:cNvPr id="9" name="TextBox 8"/>
          <p:cNvSpPr txBox="1"/>
          <p:nvPr/>
        </p:nvSpPr>
        <p:spPr>
          <a:xfrm>
            <a:off x="1371600" y="5486400"/>
            <a:ext cx="2031325" cy="369332"/>
          </a:xfrm>
          <a:prstGeom prst="rect">
            <a:avLst/>
          </a:prstGeom>
          <a:noFill/>
        </p:spPr>
        <p:txBody>
          <a:bodyPr wrap="none" rtlCol="0">
            <a:spAutoFit/>
          </a:bodyPr>
          <a:lstStyle/>
          <a:p>
            <a:r>
              <a:rPr lang="en-US" dirty="0" smtClean="0"/>
              <a:t>Note axis reversal</a:t>
            </a:r>
            <a:endParaRPr lang="en-US" dirty="0"/>
          </a:p>
        </p:txBody>
      </p:sp>
    </p:spTree>
    <p:extLst>
      <p:ext uri="{BB962C8B-B14F-4D97-AF65-F5344CB8AC3E}">
        <p14:creationId xmlns:p14="http://schemas.microsoft.com/office/powerpoint/2010/main" val="3042866567"/>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14507"/>
          <a:stretch/>
        </p:blipFill>
        <p:spPr>
          <a:xfrm>
            <a:off x="1326524" y="1143000"/>
            <a:ext cx="3126990" cy="2743200"/>
          </a:xfrm>
          <a:prstGeom prst="rect">
            <a:avLst/>
          </a:prstGeom>
        </p:spPr>
      </p:pic>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l="14648"/>
          <a:stretch/>
        </p:blipFill>
        <p:spPr>
          <a:xfrm>
            <a:off x="4572000" y="1143000"/>
            <a:ext cx="3121839" cy="2743200"/>
          </a:xfrm>
          <a:prstGeom prst="rect">
            <a:avLst/>
          </a:prstGeom>
        </p:spPr>
      </p:pic>
      <p:pic>
        <p:nvPicPr>
          <p:cNvPr id="3" name="Picture 2"/>
          <p:cNvPicPr>
            <a:picLocks noChangeAspect="1"/>
          </p:cNvPicPr>
          <p:nvPr/>
        </p:nvPicPr>
        <p:blipFill rotWithShape="1">
          <a:blip r:embed="rId5" cstate="print">
            <a:extLst>
              <a:ext uri="{28A0092B-C50C-407E-A947-70E740481C1C}">
                <a14:useLocalDpi xmlns:a14="http://schemas.microsoft.com/office/drawing/2010/main" val="0"/>
              </a:ext>
            </a:extLst>
          </a:blip>
          <a:srcRect l="13662" r="4930"/>
          <a:stretch/>
        </p:blipFill>
        <p:spPr>
          <a:xfrm>
            <a:off x="4566205" y="3962400"/>
            <a:ext cx="2977595" cy="2743200"/>
          </a:xfrm>
          <a:prstGeom prst="rect">
            <a:avLst/>
          </a:prstGeom>
        </p:spPr>
      </p:pic>
      <p:pic>
        <p:nvPicPr>
          <p:cNvPr id="2" name="Picture 1"/>
          <p:cNvPicPr>
            <a:picLocks noChangeAspect="1"/>
          </p:cNvPicPr>
          <p:nvPr/>
        </p:nvPicPr>
        <p:blipFill rotWithShape="1">
          <a:blip r:embed="rId6" cstate="print">
            <a:extLst>
              <a:ext uri="{28A0092B-C50C-407E-A947-70E740481C1C}">
                <a14:useLocalDpi xmlns:a14="http://schemas.microsoft.com/office/drawing/2010/main" val="0"/>
              </a:ext>
            </a:extLst>
          </a:blip>
          <a:srcRect l="14648" r="4930"/>
          <a:stretch/>
        </p:blipFill>
        <p:spPr>
          <a:xfrm>
            <a:off x="1478065" y="3962400"/>
            <a:ext cx="2941535" cy="2743200"/>
          </a:xfrm>
          <a:prstGeom prst="rect">
            <a:avLst/>
          </a:prstGeom>
        </p:spPr>
      </p:pic>
      <p:sp>
        <p:nvSpPr>
          <p:cNvPr id="2050" name="Title 1"/>
          <p:cNvSpPr>
            <a:spLocks noGrp="1"/>
          </p:cNvSpPr>
          <p:nvPr>
            <p:ph type="title" idx="4294967295"/>
          </p:nvPr>
        </p:nvSpPr>
        <p:spPr>
          <a:xfrm>
            <a:off x="0" y="-228600"/>
            <a:ext cx="9144000" cy="1299693"/>
          </a:xfrm>
        </p:spPr>
        <p:txBody>
          <a:bodyPr/>
          <a:lstStyle/>
          <a:p>
            <a:r>
              <a:rPr lang="en-US" sz="3200" dirty="0" err="1" smtClean="0"/>
              <a:t>Joides</a:t>
            </a:r>
            <a:r>
              <a:rPr lang="en-US" sz="3200" dirty="0" smtClean="0"/>
              <a:t> </a:t>
            </a:r>
            <a:r>
              <a:rPr lang="en-US" sz="3200" dirty="0"/>
              <a:t>Trough </a:t>
            </a:r>
            <a:r>
              <a:rPr lang="en-US" sz="3200" dirty="0" smtClean="0"/>
              <a:t>to Western Ross Sea MVP Survey </a:t>
            </a:r>
            <a:endParaRPr lang="en-US" sz="3200" dirty="0"/>
          </a:p>
        </p:txBody>
      </p:sp>
      <p:sp>
        <p:nvSpPr>
          <p:cNvPr id="11" name="TextBox 10"/>
          <p:cNvSpPr txBox="1"/>
          <p:nvPr/>
        </p:nvSpPr>
        <p:spPr>
          <a:xfrm>
            <a:off x="5548541" y="1002268"/>
            <a:ext cx="928459" cy="369332"/>
          </a:xfrm>
          <a:prstGeom prst="rect">
            <a:avLst/>
          </a:prstGeom>
          <a:solidFill>
            <a:schemeClr val="tx1"/>
          </a:solidFill>
        </p:spPr>
        <p:txBody>
          <a:bodyPr wrap="none" rtlCol="0">
            <a:spAutoFit/>
          </a:bodyPr>
          <a:lstStyle/>
          <a:p>
            <a:r>
              <a:rPr lang="en-US" dirty="0" smtClean="0">
                <a:solidFill>
                  <a:schemeClr val="bg1"/>
                </a:solidFill>
              </a:rPr>
              <a:t>Salinity</a:t>
            </a:r>
            <a:endParaRPr lang="en-US" dirty="0">
              <a:solidFill>
                <a:schemeClr val="bg1"/>
              </a:solidFill>
            </a:endParaRPr>
          </a:p>
        </p:txBody>
      </p:sp>
      <p:sp>
        <p:nvSpPr>
          <p:cNvPr id="12" name="TextBox 11"/>
          <p:cNvSpPr txBox="1"/>
          <p:nvPr/>
        </p:nvSpPr>
        <p:spPr>
          <a:xfrm>
            <a:off x="1905000" y="990600"/>
            <a:ext cx="1479957" cy="369332"/>
          </a:xfrm>
          <a:prstGeom prst="rect">
            <a:avLst/>
          </a:prstGeom>
          <a:solidFill>
            <a:schemeClr val="tx1"/>
          </a:solidFill>
        </p:spPr>
        <p:txBody>
          <a:bodyPr wrap="none" rtlCol="0">
            <a:spAutoFit/>
          </a:bodyPr>
          <a:lstStyle/>
          <a:p>
            <a:r>
              <a:rPr lang="en-US" dirty="0" smtClean="0">
                <a:solidFill>
                  <a:schemeClr val="bg1"/>
                </a:solidFill>
              </a:rPr>
              <a:t>Temperature</a:t>
            </a:r>
            <a:endParaRPr lang="en-US" dirty="0">
              <a:solidFill>
                <a:schemeClr val="bg1"/>
              </a:solidFill>
            </a:endParaRPr>
          </a:p>
        </p:txBody>
      </p:sp>
      <p:sp>
        <p:nvSpPr>
          <p:cNvPr id="13" name="TextBox 12"/>
          <p:cNvSpPr txBox="1"/>
          <p:nvPr/>
        </p:nvSpPr>
        <p:spPr>
          <a:xfrm>
            <a:off x="1947619" y="3886200"/>
            <a:ext cx="1633781" cy="369332"/>
          </a:xfrm>
          <a:prstGeom prst="rect">
            <a:avLst/>
          </a:prstGeom>
          <a:solidFill>
            <a:schemeClr val="tx1"/>
          </a:solidFill>
        </p:spPr>
        <p:txBody>
          <a:bodyPr wrap="none" rtlCol="0">
            <a:spAutoFit/>
          </a:bodyPr>
          <a:lstStyle/>
          <a:p>
            <a:r>
              <a:rPr lang="en-US" dirty="0" smtClean="0">
                <a:solidFill>
                  <a:schemeClr val="bg1"/>
                </a:solidFill>
              </a:rPr>
              <a:t>Fluorescence </a:t>
            </a:r>
            <a:endParaRPr lang="en-US" dirty="0">
              <a:solidFill>
                <a:schemeClr val="bg1"/>
              </a:solidFill>
            </a:endParaRPr>
          </a:p>
        </p:txBody>
      </p:sp>
      <p:sp>
        <p:nvSpPr>
          <p:cNvPr id="14" name="TextBox 13"/>
          <p:cNvSpPr txBox="1"/>
          <p:nvPr/>
        </p:nvSpPr>
        <p:spPr>
          <a:xfrm>
            <a:off x="4953000" y="3886200"/>
            <a:ext cx="1903085" cy="369332"/>
          </a:xfrm>
          <a:prstGeom prst="rect">
            <a:avLst/>
          </a:prstGeom>
          <a:solidFill>
            <a:schemeClr val="tx1"/>
          </a:solidFill>
        </p:spPr>
        <p:txBody>
          <a:bodyPr wrap="none" rtlCol="0">
            <a:spAutoFit/>
          </a:bodyPr>
          <a:lstStyle/>
          <a:p>
            <a:r>
              <a:rPr lang="en-US" dirty="0" smtClean="0">
                <a:solidFill>
                  <a:schemeClr val="bg1"/>
                </a:solidFill>
              </a:rPr>
              <a:t>         LOPC        </a:t>
            </a:r>
            <a:endParaRPr lang="en-US" dirty="0">
              <a:solidFill>
                <a:schemeClr val="bg1"/>
              </a:solidFill>
            </a:endParaRPr>
          </a:p>
        </p:txBody>
      </p:sp>
    </p:spTree>
    <p:extLst>
      <p:ext uri="{BB962C8B-B14F-4D97-AF65-F5344CB8AC3E}">
        <p14:creationId xmlns:p14="http://schemas.microsoft.com/office/powerpoint/2010/main" val="866054924"/>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43200" y="1676400"/>
            <a:ext cx="6400800" cy="4619237"/>
          </a:xfrm>
          <a:prstGeom prst="rect">
            <a:avLst/>
          </a:prstGeom>
        </p:spPr>
      </p:pic>
      <p:sp>
        <p:nvSpPr>
          <p:cNvPr id="4" name="Title 3"/>
          <p:cNvSpPr>
            <a:spLocks noGrp="1"/>
          </p:cNvSpPr>
          <p:nvPr>
            <p:ph type="title" idx="4294967295"/>
          </p:nvPr>
        </p:nvSpPr>
        <p:spPr>
          <a:xfrm>
            <a:off x="0" y="0"/>
            <a:ext cx="9144000" cy="1219200"/>
          </a:xfrm>
        </p:spPr>
        <p:txBody>
          <a:bodyPr/>
          <a:lstStyle/>
          <a:p>
            <a:r>
              <a:rPr lang="en-US" baseline="0" dirty="0" smtClean="0"/>
              <a:t>Pennell Bank – Western Ross Sea XBT section</a:t>
            </a:r>
            <a:endParaRPr lang="en-US" dirty="0"/>
          </a:p>
        </p:txBody>
      </p:sp>
      <p:sp>
        <p:nvSpPr>
          <p:cNvPr id="5" name="TextBox 4"/>
          <p:cNvSpPr txBox="1"/>
          <p:nvPr/>
        </p:nvSpPr>
        <p:spPr>
          <a:xfrm>
            <a:off x="3200400" y="5105400"/>
            <a:ext cx="5852884" cy="369332"/>
          </a:xfrm>
          <a:prstGeom prst="rect">
            <a:avLst/>
          </a:prstGeom>
          <a:noFill/>
        </p:spPr>
        <p:txBody>
          <a:bodyPr wrap="none" rtlCol="0">
            <a:spAutoFit/>
          </a:bodyPr>
          <a:lstStyle/>
          <a:p>
            <a:r>
              <a:rPr lang="en-US" dirty="0" smtClean="0"/>
              <a:t>Pennell                                                                    WRS</a:t>
            </a:r>
            <a:endParaRPr lang="en-US" dirty="0"/>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200" y="1828800"/>
            <a:ext cx="2743200" cy="4400991"/>
          </a:xfrm>
          <a:prstGeom prst="rect">
            <a:avLst/>
          </a:prstGeom>
        </p:spPr>
      </p:pic>
    </p:spTree>
    <p:extLst>
      <p:ext uri="{BB962C8B-B14F-4D97-AF65-F5344CB8AC3E}">
        <p14:creationId xmlns:p14="http://schemas.microsoft.com/office/powerpoint/2010/main" val="3169103404"/>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1"/>
          <p:cNvSpPr>
            <a:spLocks noGrp="1"/>
          </p:cNvSpPr>
          <p:nvPr>
            <p:ph type="title" idx="4294967295"/>
          </p:nvPr>
        </p:nvSpPr>
        <p:spPr>
          <a:xfrm>
            <a:off x="0" y="-182562"/>
            <a:ext cx="9113520" cy="1173162"/>
          </a:xfrm>
        </p:spPr>
        <p:txBody>
          <a:bodyPr/>
          <a:lstStyle/>
          <a:p>
            <a:r>
              <a:rPr lang="en-US" sz="3200" dirty="0" err="1" smtClean="0"/>
              <a:t>Joides</a:t>
            </a:r>
            <a:r>
              <a:rPr lang="en-US" sz="3200" dirty="0" smtClean="0"/>
              <a:t> Trough – Southwestern Section</a:t>
            </a:r>
          </a:p>
        </p:txBody>
      </p:sp>
      <p:sp>
        <p:nvSpPr>
          <p:cNvPr id="4" name="TextBox 3"/>
          <p:cNvSpPr txBox="1"/>
          <p:nvPr/>
        </p:nvSpPr>
        <p:spPr>
          <a:xfrm>
            <a:off x="1623869" y="914400"/>
            <a:ext cx="966931" cy="369332"/>
          </a:xfrm>
          <a:prstGeom prst="rect">
            <a:avLst/>
          </a:prstGeom>
          <a:noFill/>
        </p:spPr>
        <p:txBody>
          <a:bodyPr wrap="none" rtlCol="0">
            <a:spAutoFit/>
          </a:bodyPr>
          <a:lstStyle/>
          <a:p>
            <a:r>
              <a:rPr lang="en-US" dirty="0" smtClean="0"/>
              <a:t>0-150m</a:t>
            </a:r>
            <a:endParaRPr lang="en-US" dirty="0"/>
          </a:p>
        </p:txBody>
      </p:sp>
      <p:sp>
        <p:nvSpPr>
          <p:cNvPr id="6" name="TextBox 5"/>
          <p:cNvSpPr txBox="1"/>
          <p:nvPr/>
        </p:nvSpPr>
        <p:spPr>
          <a:xfrm>
            <a:off x="6500669" y="914400"/>
            <a:ext cx="966931" cy="369332"/>
          </a:xfrm>
          <a:prstGeom prst="rect">
            <a:avLst/>
          </a:prstGeom>
          <a:noFill/>
        </p:spPr>
        <p:txBody>
          <a:bodyPr wrap="none" rtlCol="0">
            <a:spAutoFit/>
          </a:bodyPr>
          <a:lstStyle/>
          <a:p>
            <a:r>
              <a:rPr lang="en-US" dirty="0" smtClean="0"/>
              <a:t>0-700m</a:t>
            </a: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69154"/>
            <a:ext cx="4389120" cy="5588846"/>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54880" y="1259495"/>
            <a:ext cx="4389120" cy="5588846"/>
          </a:xfrm>
          <a:prstGeom prst="rect">
            <a:avLst/>
          </a:prstGeom>
        </p:spPr>
      </p:pic>
    </p:spTree>
    <p:extLst>
      <p:ext uri="{BB962C8B-B14F-4D97-AF65-F5344CB8AC3E}">
        <p14:creationId xmlns:p14="http://schemas.microsoft.com/office/powerpoint/2010/main" val="3337836036"/>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1"/>
          <p:cNvSpPr>
            <a:spLocks noGrp="1"/>
          </p:cNvSpPr>
          <p:nvPr>
            <p:ph type="title" idx="4294967295"/>
          </p:nvPr>
        </p:nvSpPr>
        <p:spPr>
          <a:xfrm>
            <a:off x="0" y="-182562"/>
            <a:ext cx="9113520" cy="1173162"/>
          </a:xfrm>
        </p:spPr>
        <p:txBody>
          <a:bodyPr/>
          <a:lstStyle/>
          <a:p>
            <a:r>
              <a:rPr lang="en-US" sz="3200" dirty="0" err="1" smtClean="0"/>
              <a:t>Joides</a:t>
            </a:r>
            <a:r>
              <a:rPr lang="en-US" sz="3200" dirty="0" smtClean="0"/>
              <a:t> Trough – Northeastern Section</a:t>
            </a:r>
          </a:p>
        </p:txBody>
      </p:sp>
      <p:sp>
        <p:nvSpPr>
          <p:cNvPr id="4" name="TextBox 3"/>
          <p:cNvSpPr txBox="1"/>
          <p:nvPr/>
        </p:nvSpPr>
        <p:spPr>
          <a:xfrm>
            <a:off x="1623869" y="914400"/>
            <a:ext cx="966931" cy="369332"/>
          </a:xfrm>
          <a:prstGeom prst="rect">
            <a:avLst/>
          </a:prstGeom>
          <a:noFill/>
        </p:spPr>
        <p:txBody>
          <a:bodyPr wrap="none" rtlCol="0">
            <a:spAutoFit/>
          </a:bodyPr>
          <a:lstStyle/>
          <a:p>
            <a:r>
              <a:rPr lang="en-US" dirty="0" smtClean="0"/>
              <a:t>0-150m</a:t>
            </a:r>
            <a:endParaRPr lang="en-US" dirty="0"/>
          </a:p>
        </p:txBody>
      </p:sp>
      <p:sp>
        <p:nvSpPr>
          <p:cNvPr id="6" name="TextBox 5"/>
          <p:cNvSpPr txBox="1"/>
          <p:nvPr/>
        </p:nvSpPr>
        <p:spPr>
          <a:xfrm>
            <a:off x="6500669" y="914400"/>
            <a:ext cx="966931" cy="369332"/>
          </a:xfrm>
          <a:prstGeom prst="rect">
            <a:avLst/>
          </a:prstGeom>
          <a:noFill/>
        </p:spPr>
        <p:txBody>
          <a:bodyPr wrap="none" rtlCol="0">
            <a:spAutoFit/>
          </a:bodyPr>
          <a:lstStyle/>
          <a:p>
            <a:r>
              <a:rPr lang="en-US" dirty="0" smtClean="0"/>
              <a:t>0-700m</a:t>
            </a: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58422"/>
            <a:ext cx="4389120" cy="5588846"/>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54880" y="1274073"/>
            <a:ext cx="4389120" cy="5588846"/>
          </a:xfrm>
          <a:prstGeom prst="rect">
            <a:avLst/>
          </a:prstGeom>
        </p:spPr>
      </p:pic>
    </p:spTree>
    <p:extLst>
      <p:ext uri="{BB962C8B-B14F-4D97-AF65-F5344CB8AC3E}">
        <p14:creationId xmlns:p14="http://schemas.microsoft.com/office/powerpoint/2010/main" val="321406154"/>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1"/>
          <p:cNvSpPr>
            <a:spLocks noGrp="1"/>
          </p:cNvSpPr>
          <p:nvPr>
            <p:ph type="title" idx="4294967295"/>
          </p:nvPr>
        </p:nvSpPr>
        <p:spPr>
          <a:xfrm>
            <a:off x="0" y="-182562"/>
            <a:ext cx="9113520" cy="1173162"/>
          </a:xfrm>
        </p:spPr>
        <p:txBody>
          <a:bodyPr/>
          <a:lstStyle/>
          <a:p>
            <a:r>
              <a:rPr lang="en-US" sz="3200" dirty="0" err="1" smtClean="0"/>
              <a:t>Joides</a:t>
            </a:r>
            <a:r>
              <a:rPr lang="en-US" sz="3200" dirty="0" smtClean="0"/>
              <a:t> Trough – Northeastern Section</a:t>
            </a:r>
          </a:p>
        </p:txBody>
      </p:sp>
      <p:sp>
        <p:nvSpPr>
          <p:cNvPr id="4" name="TextBox 3"/>
          <p:cNvSpPr txBox="1"/>
          <p:nvPr/>
        </p:nvSpPr>
        <p:spPr>
          <a:xfrm>
            <a:off x="1623869" y="914400"/>
            <a:ext cx="966931" cy="369332"/>
          </a:xfrm>
          <a:prstGeom prst="rect">
            <a:avLst/>
          </a:prstGeom>
          <a:noFill/>
        </p:spPr>
        <p:txBody>
          <a:bodyPr wrap="none" rtlCol="0">
            <a:spAutoFit/>
          </a:bodyPr>
          <a:lstStyle/>
          <a:p>
            <a:r>
              <a:rPr lang="en-US" dirty="0" smtClean="0"/>
              <a:t>0-150m</a:t>
            </a:r>
            <a:endParaRPr lang="en-US" dirty="0"/>
          </a:p>
        </p:txBody>
      </p:sp>
      <p:sp>
        <p:nvSpPr>
          <p:cNvPr id="6" name="TextBox 5"/>
          <p:cNvSpPr txBox="1"/>
          <p:nvPr/>
        </p:nvSpPr>
        <p:spPr>
          <a:xfrm>
            <a:off x="6500669" y="914400"/>
            <a:ext cx="966931" cy="369332"/>
          </a:xfrm>
          <a:prstGeom prst="rect">
            <a:avLst/>
          </a:prstGeom>
          <a:noFill/>
        </p:spPr>
        <p:txBody>
          <a:bodyPr wrap="none" rtlCol="0">
            <a:spAutoFit/>
          </a:bodyPr>
          <a:lstStyle/>
          <a:p>
            <a:r>
              <a:rPr lang="en-US" dirty="0" smtClean="0"/>
              <a:t>0-700m</a:t>
            </a:r>
            <a:endParaRPr lang="en-US"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6" y="1269154"/>
            <a:ext cx="4389120" cy="5588846"/>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54880" y="1269154"/>
            <a:ext cx="4389120" cy="5588846"/>
          </a:xfrm>
          <a:prstGeom prst="rect">
            <a:avLst/>
          </a:prstGeom>
        </p:spPr>
      </p:pic>
    </p:spTree>
    <p:extLst>
      <p:ext uri="{BB962C8B-B14F-4D97-AF65-F5344CB8AC3E}">
        <p14:creationId xmlns:p14="http://schemas.microsoft.com/office/powerpoint/2010/main" val="316018208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0"/>
            <a:ext cx="9144000" cy="1249362"/>
          </a:xfrm>
        </p:spPr>
        <p:txBody>
          <a:bodyPr/>
          <a:lstStyle/>
          <a:p>
            <a:r>
              <a:rPr lang="en-US" sz="4000" dirty="0" smtClean="0"/>
              <a:t>Evidence for iron supply from sea ice</a:t>
            </a:r>
            <a:endParaRPr lang="en-US" sz="4000" dirty="0"/>
          </a:p>
        </p:txBody>
      </p:sp>
      <p:sp>
        <p:nvSpPr>
          <p:cNvPr id="3" name="TextBox 2"/>
          <p:cNvSpPr txBox="1"/>
          <p:nvPr/>
        </p:nvSpPr>
        <p:spPr>
          <a:xfrm>
            <a:off x="152400" y="1447800"/>
            <a:ext cx="8763000" cy="5262979"/>
          </a:xfrm>
          <a:prstGeom prst="rect">
            <a:avLst/>
          </a:prstGeom>
          <a:noFill/>
        </p:spPr>
        <p:txBody>
          <a:bodyPr wrap="square" rtlCol="0">
            <a:spAutoFit/>
          </a:bodyPr>
          <a:lstStyle/>
          <a:p>
            <a:r>
              <a:rPr lang="en-US" sz="2800" dirty="0" smtClean="0"/>
              <a:t>Pre-bloom conditions consist of</a:t>
            </a:r>
          </a:p>
          <a:p>
            <a:r>
              <a:rPr lang="en-US" sz="2800" dirty="0"/>
              <a:t>	</a:t>
            </a:r>
            <a:r>
              <a:rPr lang="en-US" sz="2800" dirty="0" smtClean="0"/>
              <a:t>High Fe</a:t>
            </a:r>
          </a:p>
          <a:p>
            <a:r>
              <a:rPr lang="en-US" sz="2800" dirty="0" smtClean="0"/>
              <a:t>	High </a:t>
            </a:r>
            <a:r>
              <a:rPr lang="en-US" sz="2800" dirty="0" err="1" smtClean="0"/>
              <a:t>Fv</a:t>
            </a:r>
            <a:r>
              <a:rPr lang="en-US" sz="2800" dirty="0" smtClean="0"/>
              <a:t>/</a:t>
            </a:r>
            <a:r>
              <a:rPr lang="en-US" sz="2800" dirty="0" err="1" smtClean="0"/>
              <a:t>Fm</a:t>
            </a:r>
            <a:endParaRPr lang="en-US" sz="2800" dirty="0" smtClean="0"/>
          </a:p>
          <a:p>
            <a:r>
              <a:rPr lang="en-US" sz="2800" dirty="0" smtClean="0"/>
              <a:t>	Low </a:t>
            </a:r>
            <a:r>
              <a:rPr lang="en-US" sz="2800" dirty="0" err="1" smtClean="0"/>
              <a:t>Chl</a:t>
            </a:r>
            <a:endParaRPr lang="en-US" sz="2800" dirty="0" smtClean="0"/>
          </a:p>
          <a:p>
            <a:endParaRPr lang="en-US" sz="2800" dirty="0" smtClean="0"/>
          </a:p>
          <a:p>
            <a:r>
              <a:rPr lang="en-US" sz="2800" dirty="0" smtClean="0"/>
              <a:t>Where did we find those conditions?</a:t>
            </a:r>
            <a:endParaRPr lang="en-US" sz="2800" dirty="0"/>
          </a:p>
          <a:p>
            <a:r>
              <a:rPr lang="en-US" sz="2800" dirty="0" smtClean="0"/>
              <a:t>	Offshore sea ice</a:t>
            </a:r>
          </a:p>
          <a:p>
            <a:r>
              <a:rPr lang="en-US" sz="2800" dirty="0" smtClean="0"/>
              <a:t>	Franklin Island</a:t>
            </a:r>
          </a:p>
          <a:p>
            <a:r>
              <a:rPr lang="en-US" sz="2800" dirty="0" smtClean="0"/>
              <a:t>	</a:t>
            </a:r>
            <a:r>
              <a:rPr lang="en-US" sz="2800" dirty="0" err="1" smtClean="0"/>
              <a:t>Joides</a:t>
            </a:r>
            <a:r>
              <a:rPr lang="en-US" sz="2800" dirty="0" smtClean="0"/>
              <a:t> Trough, northern transect</a:t>
            </a:r>
          </a:p>
          <a:p>
            <a:endParaRPr lang="en-US" sz="2800" dirty="0"/>
          </a:p>
          <a:p>
            <a:r>
              <a:rPr lang="en-US" sz="2800" dirty="0" smtClean="0"/>
              <a:t>All areas in which ice was melting or recently </a:t>
            </a:r>
            <a:r>
              <a:rPr lang="en-US" sz="2800" dirty="0" smtClean="0"/>
              <a:t>cleared</a:t>
            </a:r>
          </a:p>
          <a:p>
            <a:r>
              <a:rPr lang="en-US" sz="2800" dirty="0" smtClean="0"/>
              <a:t>						[sea ice movie]</a:t>
            </a:r>
            <a:endParaRPr lang="en-US" sz="2800" dirty="0"/>
          </a:p>
        </p:txBody>
      </p:sp>
    </p:spTree>
    <p:extLst>
      <p:ext uri="{BB962C8B-B14F-4D97-AF65-F5344CB8AC3E}">
        <p14:creationId xmlns:p14="http://schemas.microsoft.com/office/powerpoint/2010/main" val="3389898537"/>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1"/>
          <p:cNvSpPr>
            <a:spLocks noGrp="1"/>
          </p:cNvSpPr>
          <p:nvPr>
            <p:ph type="title" idx="4294967295"/>
          </p:nvPr>
        </p:nvSpPr>
        <p:spPr>
          <a:xfrm>
            <a:off x="457200" y="-152400"/>
            <a:ext cx="8229600" cy="1143000"/>
          </a:xfrm>
        </p:spPr>
        <p:txBody>
          <a:bodyPr/>
          <a:lstStyle/>
          <a:p>
            <a:r>
              <a:rPr lang="en-US" dirty="0" smtClean="0"/>
              <a:t>Science Meeting1/29/12</a:t>
            </a:r>
          </a:p>
        </p:txBody>
      </p:sp>
      <p:sp>
        <p:nvSpPr>
          <p:cNvPr id="2" name="TextBox 1"/>
          <p:cNvSpPr txBox="1"/>
          <p:nvPr/>
        </p:nvSpPr>
        <p:spPr>
          <a:xfrm>
            <a:off x="228600" y="1648361"/>
            <a:ext cx="8305800" cy="1323439"/>
          </a:xfrm>
          <a:prstGeom prst="rect">
            <a:avLst/>
          </a:prstGeom>
          <a:noFill/>
        </p:spPr>
        <p:txBody>
          <a:bodyPr wrap="square" rtlCol="0">
            <a:spAutoFit/>
          </a:bodyPr>
          <a:lstStyle/>
          <a:p>
            <a:r>
              <a:rPr lang="en-US" sz="2000" dirty="0" smtClean="0"/>
              <a:t>Ross Bank Process Study</a:t>
            </a:r>
          </a:p>
          <a:p>
            <a:endParaRPr lang="en-US" sz="2000" dirty="0" smtClean="0"/>
          </a:p>
          <a:p>
            <a:r>
              <a:rPr lang="en-US" sz="2000" dirty="0" smtClean="0"/>
              <a:t>Ross Ice Shelf Process Study</a:t>
            </a:r>
          </a:p>
          <a:p>
            <a:endParaRPr lang="en-US" sz="2000" dirty="0"/>
          </a:p>
        </p:txBody>
      </p:sp>
    </p:spTree>
    <p:extLst>
      <p:ext uri="{BB962C8B-B14F-4D97-AF65-F5344CB8AC3E}">
        <p14:creationId xmlns:p14="http://schemas.microsoft.com/office/powerpoint/2010/main" val="1806656108"/>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24648" t="28761" r="12986" b="11747"/>
          <a:stretch/>
        </p:blipFill>
        <p:spPr bwMode="auto">
          <a:xfrm>
            <a:off x="76200" y="3817062"/>
            <a:ext cx="4389120" cy="235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28324" t="31014" r="12986" b="11747"/>
          <a:stretch/>
        </p:blipFill>
        <p:spPr bwMode="auto">
          <a:xfrm>
            <a:off x="4638112" y="3733800"/>
            <a:ext cx="4389120" cy="24078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 name="Picture 5"/>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0338" t="31015" r="12986" b="9493"/>
          <a:stretch/>
        </p:blipFill>
        <p:spPr bwMode="auto">
          <a:xfrm>
            <a:off x="4678680" y="1219200"/>
            <a:ext cx="4389120" cy="22029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6"/>
          <p:cNvPicPr>
            <a:picLocks noChangeAspect="1" noChangeArrowheads="1"/>
          </p:cNvPicPr>
          <p:nvPr/>
        </p:nvPicPr>
        <p:blipFill rotWithShape="1">
          <a:blip r:embed="rId5">
            <a:extLst>
              <a:ext uri="{28A0092B-C50C-407E-A947-70E740481C1C}">
                <a14:useLocalDpi xmlns:a14="http://schemas.microsoft.com/office/drawing/2010/main" val="0"/>
              </a:ext>
            </a:extLst>
          </a:blip>
          <a:srcRect l="29845" t="31015" r="12986" b="9493"/>
          <a:stretch/>
        </p:blipFill>
        <p:spPr bwMode="auto">
          <a:xfrm>
            <a:off x="76200" y="1012160"/>
            <a:ext cx="4389120" cy="25692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50" name="Title 1"/>
          <p:cNvSpPr>
            <a:spLocks noGrp="1"/>
          </p:cNvSpPr>
          <p:nvPr>
            <p:ph type="title" idx="4294967295"/>
          </p:nvPr>
        </p:nvSpPr>
        <p:spPr>
          <a:xfrm>
            <a:off x="457200" y="-304800"/>
            <a:ext cx="8229600" cy="1143000"/>
          </a:xfrm>
        </p:spPr>
        <p:txBody>
          <a:bodyPr/>
          <a:lstStyle/>
          <a:p>
            <a:r>
              <a:rPr lang="en-US" sz="3200" dirty="0" smtClean="0"/>
              <a:t>Ross Bank VPR Survey (VPR9, 1/20-1/21)</a:t>
            </a:r>
          </a:p>
        </p:txBody>
      </p:sp>
      <p:sp>
        <p:nvSpPr>
          <p:cNvPr id="11" name="TextBox 10"/>
          <p:cNvSpPr txBox="1"/>
          <p:nvPr/>
        </p:nvSpPr>
        <p:spPr>
          <a:xfrm>
            <a:off x="7239000" y="1371600"/>
            <a:ext cx="928459" cy="369332"/>
          </a:xfrm>
          <a:prstGeom prst="rect">
            <a:avLst/>
          </a:prstGeom>
          <a:solidFill>
            <a:schemeClr val="tx1"/>
          </a:solidFill>
        </p:spPr>
        <p:txBody>
          <a:bodyPr wrap="none" rtlCol="0">
            <a:spAutoFit/>
          </a:bodyPr>
          <a:lstStyle/>
          <a:p>
            <a:r>
              <a:rPr lang="en-US" dirty="0" smtClean="0">
                <a:solidFill>
                  <a:schemeClr val="bg1"/>
                </a:solidFill>
              </a:rPr>
              <a:t>Salinity</a:t>
            </a:r>
            <a:endParaRPr lang="en-US" dirty="0">
              <a:solidFill>
                <a:schemeClr val="bg1"/>
              </a:solidFill>
            </a:endParaRPr>
          </a:p>
        </p:txBody>
      </p:sp>
      <p:sp>
        <p:nvSpPr>
          <p:cNvPr id="12" name="TextBox 11"/>
          <p:cNvSpPr txBox="1"/>
          <p:nvPr/>
        </p:nvSpPr>
        <p:spPr>
          <a:xfrm>
            <a:off x="1960602" y="1223493"/>
            <a:ext cx="1479957" cy="369332"/>
          </a:xfrm>
          <a:prstGeom prst="rect">
            <a:avLst/>
          </a:prstGeom>
          <a:solidFill>
            <a:schemeClr val="tx1"/>
          </a:solidFill>
        </p:spPr>
        <p:txBody>
          <a:bodyPr wrap="none" rtlCol="0">
            <a:spAutoFit/>
          </a:bodyPr>
          <a:lstStyle/>
          <a:p>
            <a:r>
              <a:rPr lang="en-US" dirty="0" smtClean="0">
                <a:solidFill>
                  <a:schemeClr val="bg1"/>
                </a:solidFill>
              </a:rPr>
              <a:t>Temperature</a:t>
            </a:r>
            <a:endParaRPr lang="en-US" dirty="0">
              <a:solidFill>
                <a:schemeClr val="bg1"/>
              </a:solidFill>
            </a:endParaRPr>
          </a:p>
        </p:txBody>
      </p:sp>
      <p:sp>
        <p:nvSpPr>
          <p:cNvPr id="13" name="TextBox 12"/>
          <p:cNvSpPr txBox="1"/>
          <p:nvPr/>
        </p:nvSpPr>
        <p:spPr>
          <a:xfrm>
            <a:off x="1143000" y="3810000"/>
            <a:ext cx="1633781" cy="369332"/>
          </a:xfrm>
          <a:prstGeom prst="rect">
            <a:avLst/>
          </a:prstGeom>
          <a:solidFill>
            <a:schemeClr val="tx1"/>
          </a:solidFill>
        </p:spPr>
        <p:txBody>
          <a:bodyPr wrap="none" rtlCol="0">
            <a:spAutoFit/>
          </a:bodyPr>
          <a:lstStyle/>
          <a:p>
            <a:r>
              <a:rPr lang="en-US" dirty="0" smtClean="0">
                <a:solidFill>
                  <a:schemeClr val="bg1"/>
                </a:solidFill>
              </a:rPr>
              <a:t>Fluorescence </a:t>
            </a:r>
            <a:endParaRPr lang="en-US" dirty="0">
              <a:solidFill>
                <a:schemeClr val="bg1"/>
              </a:solidFill>
            </a:endParaRPr>
          </a:p>
        </p:txBody>
      </p:sp>
      <p:sp>
        <p:nvSpPr>
          <p:cNvPr id="14" name="TextBox 13"/>
          <p:cNvSpPr txBox="1"/>
          <p:nvPr/>
        </p:nvSpPr>
        <p:spPr>
          <a:xfrm>
            <a:off x="6915676" y="4050268"/>
            <a:ext cx="1390124" cy="369332"/>
          </a:xfrm>
          <a:prstGeom prst="rect">
            <a:avLst/>
          </a:prstGeom>
          <a:solidFill>
            <a:schemeClr val="tx1"/>
          </a:solidFill>
        </p:spPr>
        <p:txBody>
          <a:bodyPr wrap="none" rtlCol="0">
            <a:spAutoFit/>
          </a:bodyPr>
          <a:lstStyle/>
          <a:p>
            <a:r>
              <a:rPr lang="en-US" dirty="0" smtClean="0">
                <a:solidFill>
                  <a:schemeClr val="bg1"/>
                </a:solidFill>
              </a:rPr>
              <a:t>Backscatter</a:t>
            </a:r>
            <a:endParaRPr lang="en-US" dirty="0">
              <a:solidFill>
                <a:schemeClr val="bg1"/>
              </a:solidFill>
            </a:endParaRPr>
          </a:p>
        </p:txBody>
      </p:sp>
      <p:pic>
        <p:nvPicPr>
          <p:cNvPr id="23555" name="Picture 3"/>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35043" t="34169" r="42521" b="27070"/>
          <a:stretch/>
        </p:blipFill>
        <p:spPr bwMode="auto">
          <a:xfrm>
            <a:off x="2788920" y="4039118"/>
            <a:ext cx="1097280" cy="10662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2788920" y="3994666"/>
            <a:ext cx="1097280" cy="111021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34223227"/>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1"/>
          <p:cNvSpPr>
            <a:spLocks noGrp="1"/>
          </p:cNvSpPr>
          <p:nvPr>
            <p:ph type="title" idx="4294967295"/>
          </p:nvPr>
        </p:nvSpPr>
        <p:spPr>
          <a:xfrm>
            <a:off x="0" y="-182562"/>
            <a:ext cx="9113520" cy="1173162"/>
          </a:xfrm>
        </p:spPr>
        <p:txBody>
          <a:bodyPr/>
          <a:lstStyle/>
          <a:p>
            <a:r>
              <a:rPr lang="en-US" sz="3200" dirty="0" smtClean="0"/>
              <a:t>Ross Bank Survey: E-W transect</a:t>
            </a:r>
          </a:p>
        </p:txBody>
      </p:sp>
      <p:sp>
        <p:nvSpPr>
          <p:cNvPr id="4" name="TextBox 3"/>
          <p:cNvSpPr txBox="1"/>
          <p:nvPr/>
        </p:nvSpPr>
        <p:spPr>
          <a:xfrm>
            <a:off x="1623869" y="914400"/>
            <a:ext cx="966931" cy="369332"/>
          </a:xfrm>
          <a:prstGeom prst="rect">
            <a:avLst/>
          </a:prstGeom>
          <a:noFill/>
        </p:spPr>
        <p:txBody>
          <a:bodyPr wrap="none" rtlCol="0">
            <a:spAutoFit/>
          </a:bodyPr>
          <a:lstStyle/>
          <a:p>
            <a:r>
              <a:rPr lang="en-US" dirty="0" smtClean="0"/>
              <a:t>0-150m</a:t>
            </a:r>
            <a:endParaRPr lang="en-US" dirty="0"/>
          </a:p>
        </p:txBody>
      </p:sp>
      <p:sp>
        <p:nvSpPr>
          <p:cNvPr id="6" name="TextBox 5"/>
          <p:cNvSpPr txBox="1"/>
          <p:nvPr/>
        </p:nvSpPr>
        <p:spPr>
          <a:xfrm>
            <a:off x="6500669" y="914400"/>
            <a:ext cx="966931" cy="369332"/>
          </a:xfrm>
          <a:prstGeom prst="rect">
            <a:avLst/>
          </a:prstGeom>
          <a:noFill/>
        </p:spPr>
        <p:txBody>
          <a:bodyPr wrap="none" rtlCol="0">
            <a:spAutoFit/>
          </a:bodyPr>
          <a:lstStyle/>
          <a:p>
            <a:r>
              <a:rPr lang="en-US" dirty="0" smtClean="0"/>
              <a:t>0-700m</a:t>
            </a:r>
            <a:endParaRPr lang="en-US"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69154"/>
            <a:ext cx="4389120" cy="5588846"/>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54880" y="1269154"/>
            <a:ext cx="4389120" cy="5588846"/>
          </a:xfrm>
          <a:prstGeom prst="rect">
            <a:avLst/>
          </a:prstGeom>
        </p:spPr>
      </p:pic>
    </p:spTree>
    <p:extLst>
      <p:ext uri="{BB962C8B-B14F-4D97-AF65-F5344CB8AC3E}">
        <p14:creationId xmlns:p14="http://schemas.microsoft.com/office/powerpoint/2010/main" val="3587572314"/>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1"/>
          <p:cNvSpPr>
            <a:spLocks noGrp="1"/>
          </p:cNvSpPr>
          <p:nvPr>
            <p:ph type="title" idx="4294967295"/>
          </p:nvPr>
        </p:nvSpPr>
        <p:spPr>
          <a:xfrm>
            <a:off x="0" y="-182562"/>
            <a:ext cx="9113520" cy="1173162"/>
          </a:xfrm>
        </p:spPr>
        <p:txBody>
          <a:bodyPr/>
          <a:lstStyle/>
          <a:p>
            <a:r>
              <a:rPr lang="en-US" sz="3200" dirty="0" smtClean="0"/>
              <a:t>Ross Bank Survey: N-S transect</a:t>
            </a:r>
          </a:p>
        </p:txBody>
      </p:sp>
      <p:sp>
        <p:nvSpPr>
          <p:cNvPr id="4" name="TextBox 3"/>
          <p:cNvSpPr txBox="1"/>
          <p:nvPr/>
        </p:nvSpPr>
        <p:spPr>
          <a:xfrm>
            <a:off x="1623869" y="914400"/>
            <a:ext cx="966931" cy="369332"/>
          </a:xfrm>
          <a:prstGeom prst="rect">
            <a:avLst/>
          </a:prstGeom>
          <a:noFill/>
        </p:spPr>
        <p:txBody>
          <a:bodyPr wrap="none" rtlCol="0">
            <a:spAutoFit/>
          </a:bodyPr>
          <a:lstStyle/>
          <a:p>
            <a:r>
              <a:rPr lang="en-US" dirty="0" smtClean="0"/>
              <a:t>0-150m</a:t>
            </a:r>
            <a:endParaRPr lang="en-US" dirty="0"/>
          </a:p>
        </p:txBody>
      </p:sp>
      <p:sp>
        <p:nvSpPr>
          <p:cNvPr id="6" name="TextBox 5"/>
          <p:cNvSpPr txBox="1"/>
          <p:nvPr/>
        </p:nvSpPr>
        <p:spPr>
          <a:xfrm>
            <a:off x="6500669" y="914400"/>
            <a:ext cx="966931" cy="369332"/>
          </a:xfrm>
          <a:prstGeom prst="rect">
            <a:avLst/>
          </a:prstGeom>
          <a:noFill/>
        </p:spPr>
        <p:txBody>
          <a:bodyPr wrap="none" rtlCol="0">
            <a:spAutoFit/>
          </a:bodyPr>
          <a:lstStyle/>
          <a:p>
            <a:r>
              <a:rPr lang="en-US" dirty="0" smtClean="0"/>
              <a:t>0-700m</a:t>
            </a: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69154"/>
            <a:ext cx="4389120" cy="5588846"/>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54880" y="1269154"/>
            <a:ext cx="4389120" cy="5588846"/>
          </a:xfrm>
          <a:prstGeom prst="rect">
            <a:avLst/>
          </a:prstGeom>
        </p:spPr>
      </p:pic>
    </p:spTree>
    <p:extLst>
      <p:ext uri="{BB962C8B-B14F-4D97-AF65-F5344CB8AC3E}">
        <p14:creationId xmlns:p14="http://schemas.microsoft.com/office/powerpoint/2010/main" val="884682044"/>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1"/>
          <p:cNvSpPr>
            <a:spLocks noGrp="1"/>
          </p:cNvSpPr>
          <p:nvPr>
            <p:ph type="title" idx="4294967295"/>
          </p:nvPr>
        </p:nvSpPr>
        <p:spPr>
          <a:xfrm>
            <a:off x="0" y="-182562"/>
            <a:ext cx="9113520" cy="1173162"/>
          </a:xfrm>
        </p:spPr>
        <p:txBody>
          <a:bodyPr/>
          <a:lstStyle/>
          <a:p>
            <a:r>
              <a:rPr lang="en-US" sz="3200" dirty="0" smtClean="0"/>
              <a:t>Ross Bank Survey: SE-NW transect</a:t>
            </a:r>
          </a:p>
        </p:txBody>
      </p:sp>
      <p:sp>
        <p:nvSpPr>
          <p:cNvPr id="4" name="TextBox 3"/>
          <p:cNvSpPr txBox="1"/>
          <p:nvPr/>
        </p:nvSpPr>
        <p:spPr>
          <a:xfrm>
            <a:off x="1623869" y="914400"/>
            <a:ext cx="966931" cy="369332"/>
          </a:xfrm>
          <a:prstGeom prst="rect">
            <a:avLst/>
          </a:prstGeom>
          <a:noFill/>
        </p:spPr>
        <p:txBody>
          <a:bodyPr wrap="none" rtlCol="0">
            <a:spAutoFit/>
          </a:bodyPr>
          <a:lstStyle/>
          <a:p>
            <a:r>
              <a:rPr lang="en-US" dirty="0" smtClean="0"/>
              <a:t>0-150m</a:t>
            </a:r>
            <a:endParaRPr lang="en-US" dirty="0"/>
          </a:p>
        </p:txBody>
      </p:sp>
      <p:sp>
        <p:nvSpPr>
          <p:cNvPr id="6" name="TextBox 5"/>
          <p:cNvSpPr txBox="1"/>
          <p:nvPr/>
        </p:nvSpPr>
        <p:spPr>
          <a:xfrm>
            <a:off x="6500669" y="914400"/>
            <a:ext cx="966931" cy="369332"/>
          </a:xfrm>
          <a:prstGeom prst="rect">
            <a:avLst/>
          </a:prstGeom>
          <a:noFill/>
        </p:spPr>
        <p:txBody>
          <a:bodyPr wrap="none" rtlCol="0">
            <a:spAutoFit/>
          </a:bodyPr>
          <a:lstStyle/>
          <a:p>
            <a:r>
              <a:rPr lang="en-US" dirty="0" smtClean="0"/>
              <a:t>0-700m</a:t>
            </a:r>
            <a:endParaRPr lang="en-US"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69154"/>
            <a:ext cx="4389120" cy="5588846"/>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54880" y="1269154"/>
            <a:ext cx="4389120" cy="5588846"/>
          </a:xfrm>
          <a:prstGeom prst="rect">
            <a:avLst/>
          </a:prstGeom>
        </p:spPr>
      </p:pic>
    </p:spTree>
    <p:extLst>
      <p:ext uri="{BB962C8B-B14F-4D97-AF65-F5344CB8AC3E}">
        <p14:creationId xmlns:p14="http://schemas.microsoft.com/office/powerpoint/2010/main" val="4000832381"/>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1"/>
          <p:cNvSpPr>
            <a:spLocks noGrp="1"/>
          </p:cNvSpPr>
          <p:nvPr>
            <p:ph type="title" idx="4294967295"/>
          </p:nvPr>
        </p:nvSpPr>
        <p:spPr>
          <a:xfrm>
            <a:off x="457200" y="-152400"/>
            <a:ext cx="8229600" cy="1143000"/>
          </a:xfrm>
        </p:spPr>
        <p:txBody>
          <a:bodyPr/>
          <a:lstStyle/>
          <a:p>
            <a:r>
              <a:rPr lang="en-US" dirty="0" smtClean="0"/>
              <a:t>Dissolved Fe on Ross Bank </a:t>
            </a:r>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31667"/>
          <a:stretch/>
        </p:blipFill>
        <p:spPr>
          <a:xfrm>
            <a:off x="0" y="2463023"/>
            <a:ext cx="4389120" cy="3423302"/>
          </a:xfrm>
          <a:prstGeom prst="rect">
            <a:avLst/>
          </a:prstGeom>
        </p:spPr>
      </p:pic>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l="33333"/>
          <a:stretch/>
        </p:blipFill>
        <p:spPr>
          <a:xfrm>
            <a:off x="4480560" y="2362200"/>
            <a:ext cx="4389120" cy="3508885"/>
          </a:xfrm>
          <a:prstGeom prst="rect">
            <a:avLst/>
          </a:prstGeom>
        </p:spPr>
      </p:pic>
      <p:sp>
        <p:nvSpPr>
          <p:cNvPr id="4" name="TextBox 3"/>
          <p:cNvSpPr txBox="1"/>
          <p:nvPr/>
        </p:nvSpPr>
        <p:spPr>
          <a:xfrm>
            <a:off x="1676400" y="1981200"/>
            <a:ext cx="1749197" cy="369332"/>
          </a:xfrm>
          <a:prstGeom prst="rect">
            <a:avLst/>
          </a:prstGeom>
          <a:noFill/>
        </p:spPr>
        <p:txBody>
          <a:bodyPr wrap="none" rtlCol="0">
            <a:spAutoFit/>
          </a:bodyPr>
          <a:lstStyle/>
          <a:p>
            <a:r>
              <a:rPr lang="en-US" dirty="0" smtClean="0"/>
              <a:t>SE-NW section</a:t>
            </a:r>
            <a:endParaRPr lang="en-US" dirty="0"/>
          </a:p>
        </p:txBody>
      </p:sp>
      <p:sp>
        <p:nvSpPr>
          <p:cNvPr id="6" name="TextBox 5"/>
          <p:cNvSpPr txBox="1"/>
          <p:nvPr/>
        </p:nvSpPr>
        <p:spPr>
          <a:xfrm>
            <a:off x="6099403" y="1981200"/>
            <a:ext cx="1377300" cy="369332"/>
          </a:xfrm>
          <a:prstGeom prst="rect">
            <a:avLst/>
          </a:prstGeom>
          <a:noFill/>
        </p:spPr>
        <p:txBody>
          <a:bodyPr wrap="none" rtlCol="0">
            <a:spAutoFit/>
          </a:bodyPr>
          <a:lstStyle/>
          <a:p>
            <a:r>
              <a:rPr lang="en-US" dirty="0" smtClean="0"/>
              <a:t>N-S section</a:t>
            </a:r>
            <a:endParaRPr lang="en-US" dirty="0"/>
          </a:p>
        </p:txBody>
      </p:sp>
    </p:spTree>
    <p:extLst>
      <p:ext uri="{BB962C8B-B14F-4D97-AF65-F5344CB8AC3E}">
        <p14:creationId xmlns:p14="http://schemas.microsoft.com/office/powerpoint/2010/main" val="4015725572"/>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t="34742" b="36714"/>
          <a:stretch/>
        </p:blipFill>
        <p:spPr>
          <a:xfrm>
            <a:off x="0" y="1447800"/>
            <a:ext cx="9144000" cy="3425779"/>
          </a:xfrm>
          <a:prstGeom prst="rect">
            <a:avLst/>
          </a:prstGeom>
        </p:spPr>
      </p:pic>
      <p:sp>
        <p:nvSpPr>
          <p:cNvPr id="3" name="Title 2"/>
          <p:cNvSpPr>
            <a:spLocks noGrp="1"/>
          </p:cNvSpPr>
          <p:nvPr>
            <p:ph type="title" idx="4294967295"/>
          </p:nvPr>
        </p:nvSpPr>
        <p:spPr>
          <a:xfrm>
            <a:off x="0" y="0"/>
            <a:ext cx="9144000" cy="1173162"/>
          </a:xfrm>
        </p:spPr>
        <p:txBody>
          <a:bodyPr/>
          <a:lstStyle/>
          <a:p>
            <a:r>
              <a:rPr lang="en-US" dirty="0" smtClean="0"/>
              <a:t>Ross Bank tidal</a:t>
            </a:r>
            <a:r>
              <a:rPr lang="en-US" baseline="0" dirty="0" smtClean="0"/>
              <a:t> velocity amplitude</a:t>
            </a:r>
            <a:endParaRPr lang="en-US" dirty="0"/>
          </a:p>
        </p:txBody>
      </p:sp>
      <p:cxnSp>
        <p:nvCxnSpPr>
          <p:cNvPr id="5" name="Straight Connector 4"/>
          <p:cNvCxnSpPr/>
          <p:nvPr/>
        </p:nvCxnSpPr>
        <p:spPr>
          <a:xfrm>
            <a:off x="2133600" y="4191000"/>
            <a:ext cx="990600" cy="0"/>
          </a:xfrm>
          <a:prstGeom prst="line">
            <a:avLst/>
          </a:prstGeom>
          <a:ln w="50800">
            <a:solidFill>
              <a:schemeClr val="accent2"/>
            </a:solidFill>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1981200" y="3733800"/>
            <a:ext cx="1210588" cy="369332"/>
          </a:xfrm>
          <a:prstGeom prst="rect">
            <a:avLst/>
          </a:prstGeom>
          <a:noFill/>
        </p:spPr>
        <p:txBody>
          <a:bodyPr wrap="none" rtlCol="0">
            <a:spAutoFit/>
          </a:bodyPr>
          <a:lstStyle/>
          <a:p>
            <a:r>
              <a:rPr lang="en-US" dirty="0" err="1" smtClean="0"/>
              <a:t>SeaHorse</a:t>
            </a:r>
            <a:endParaRPr lang="en-US" dirty="0"/>
          </a:p>
        </p:txBody>
      </p:sp>
    </p:spTree>
    <p:extLst>
      <p:ext uri="{BB962C8B-B14F-4D97-AF65-F5344CB8AC3E}">
        <p14:creationId xmlns:p14="http://schemas.microsoft.com/office/powerpoint/2010/main" val="3019546219"/>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30162"/>
            <a:ext cx="9144000" cy="1173162"/>
          </a:xfrm>
        </p:spPr>
        <p:txBody>
          <a:bodyPr/>
          <a:lstStyle/>
          <a:p>
            <a:r>
              <a:rPr lang="en-US" dirty="0" smtClean="0"/>
              <a:t>Ross Bank </a:t>
            </a:r>
            <a:r>
              <a:rPr lang="en-US" dirty="0" err="1" smtClean="0"/>
              <a:t>SeaHorse</a:t>
            </a:r>
            <a:r>
              <a:rPr lang="en-US" dirty="0" smtClean="0"/>
              <a:t> Deployment</a:t>
            </a:r>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19600" y="3810000"/>
            <a:ext cx="3657600" cy="274320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4400" y="3810000"/>
            <a:ext cx="3657600" cy="2743200"/>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4400" y="1143000"/>
            <a:ext cx="3657600" cy="2743200"/>
          </a:xfrm>
          <a:prstGeom prst="rect">
            <a:avLst/>
          </a:prstGeom>
        </p:spPr>
      </p:pic>
      <p:sp>
        <p:nvSpPr>
          <p:cNvPr id="7" name="TextBox 6"/>
          <p:cNvSpPr txBox="1"/>
          <p:nvPr/>
        </p:nvSpPr>
        <p:spPr>
          <a:xfrm>
            <a:off x="1981200" y="1002268"/>
            <a:ext cx="1479957" cy="369332"/>
          </a:xfrm>
          <a:prstGeom prst="rect">
            <a:avLst/>
          </a:prstGeom>
          <a:solidFill>
            <a:schemeClr val="bg1"/>
          </a:solidFill>
        </p:spPr>
        <p:txBody>
          <a:bodyPr wrap="none" rtlCol="0">
            <a:spAutoFit/>
          </a:bodyPr>
          <a:lstStyle/>
          <a:p>
            <a:r>
              <a:rPr lang="en-US" dirty="0" smtClean="0"/>
              <a:t>Temperature</a:t>
            </a:r>
            <a:endParaRPr lang="en-US" dirty="0"/>
          </a:p>
        </p:txBody>
      </p:sp>
      <p:sp>
        <p:nvSpPr>
          <p:cNvPr id="8" name="TextBox 7"/>
          <p:cNvSpPr txBox="1"/>
          <p:nvPr/>
        </p:nvSpPr>
        <p:spPr>
          <a:xfrm>
            <a:off x="2209800" y="3733800"/>
            <a:ext cx="928459" cy="369332"/>
          </a:xfrm>
          <a:prstGeom prst="rect">
            <a:avLst/>
          </a:prstGeom>
          <a:solidFill>
            <a:schemeClr val="bg1"/>
          </a:solidFill>
        </p:spPr>
        <p:txBody>
          <a:bodyPr wrap="none" rtlCol="0">
            <a:spAutoFit/>
          </a:bodyPr>
          <a:lstStyle/>
          <a:p>
            <a:r>
              <a:rPr lang="en-US" dirty="0" smtClean="0"/>
              <a:t>Salinity</a:t>
            </a:r>
            <a:endParaRPr lang="en-US" dirty="0"/>
          </a:p>
        </p:txBody>
      </p:sp>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19600" y="1143000"/>
            <a:ext cx="3657600" cy="2743200"/>
          </a:xfrm>
          <a:prstGeom prst="rect">
            <a:avLst/>
          </a:prstGeom>
        </p:spPr>
      </p:pic>
      <p:sp>
        <p:nvSpPr>
          <p:cNvPr id="10" name="TextBox 9"/>
          <p:cNvSpPr txBox="1"/>
          <p:nvPr/>
        </p:nvSpPr>
        <p:spPr>
          <a:xfrm>
            <a:off x="5715000" y="3745468"/>
            <a:ext cx="979755" cy="369332"/>
          </a:xfrm>
          <a:prstGeom prst="rect">
            <a:avLst/>
          </a:prstGeom>
          <a:solidFill>
            <a:schemeClr val="bg1"/>
          </a:solidFill>
        </p:spPr>
        <p:txBody>
          <a:bodyPr wrap="none" rtlCol="0">
            <a:spAutoFit/>
          </a:bodyPr>
          <a:lstStyle/>
          <a:p>
            <a:r>
              <a:rPr lang="en-US" dirty="0" smtClean="0"/>
              <a:t>Oxygen</a:t>
            </a:r>
            <a:endParaRPr lang="en-US" dirty="0"/>
          </a:p>
        </p:txBody>
      </p:sp>
      <p:sp>
        <p:nvSpPr>
          <p:cNvPr id="9" name="TextBox 8"/>
          <p:cNvSpPr txBox="1"/>
          <p:nvPr/>
        </p:nvSpPr>
        <p:spPr>
          <a:xfrm>
            <a:off x="5519172" y="990600"/>
            <a:ext cx="1338828" cy="369332"/>
          </a:xfrm>
          <a:prstGeom prst="rect">
            <a:avLst/>
          </a:prstGeom>
          <a:solidFill>
            <a:schemeClr val="bg1"/>
          </a:solidFill>
        </p:spPr>
        <p:txBody>
          <a:bodyPr wrap="none" rtlCol="0">
            <a:spAutoFit/>
          </a:bodyPr>
          <a:lstStyle/>
          <a:p>
            <a:r>
              <a:rPr lang="en-US" dirty="0" smtClean="0"/>
              <a:t>Chlorophyll</a:t>
            </a:r>
            <a:endParaRPr lang="en-US" dirty="0"/>
          </a:p>
        </p:txBody>
      </p:sp>
    </p:spTree>
    <p:extLst>
      <p:ext uri="{BB962C8B-B14F-4D97-AF65-F5344CB8AC3E}">
        <p14:creationId xmlns:p14="http://schemas.microsoft.com/office/powerpoint/2010/main" val="4010006104"/>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1"/>
          <p:cNvSpPr>
            <a:spLocks noGrp="1"/>
          </p:cNvSpPr>
          <p:nvPr>
            <p:ph type="title" idx="4294967295"/>
          </p:nvPr>
        </p:nvSpPr>
        <p:spPr>
          <a:xfrm>
            <a:off x="0" y="-182562"/>
            <a:ext cx="9113520" cy="1173162"/>
          </a:xfrm>
        </p:spPr>
        <p:txBody>
          <a:bodyPr/>
          <a:lstStyle/>
          <a:p>
            <a:r>
              <a:rPr lang="en-US" sz="3200" dirty="0" smtClean="0"/>
              <a:t>Ross Bank Survey: SE-NW transect</a:t>
            </a:r>
          </a:p>
        </p:txBody>
      </p:sp>
      <p:sp>
        <p:nvSpPr>
          <p:cNvPr id="4" name="TextBox 3"/>
          <p:cNvSpPr txBox="1"/>
          <p:nvPr/>
        </p:nvSpPr>
        <p:spPr>
          <a:xfrm>
            <a:off x="1623869" y="914400"/>
            <a:ext cx="966931" cy="369332"/>
          </a:xfrm>
          <a:prstGeom prst="rect">
            <a:avLst/>
          </a:prstGeom>
          <a:noFill/>
        </p:spPr>
        <p:txBody>
          <a:bodyPr wrap="none" rtlCol="0">
            <a:spAutoFit/>
          </a:bodyPr>
          <a:lstStyle/>
          <a:p>
            <a:r>
              <a:rPr lang="en-US" dirty="0" smtClean="0"/>
              <a:t>0-150m</a:t>
            </a:r>
            <a:endParaRPr lang="en-US" dirty="0"/>
          </a:p>
        </p:txBody>
      </p:sp>
      <p:sp>
        <p:nvSpPr>
          <p:cNvPr id="6" name="TextBox 5"/>
          <p:cNvSpPr txBox="1"/>
          <p:nvPr/>
        </p:nvSpPr>
        <p:spPr>
          <a:xfrm>
            <a:off x="6500669" y="914400"/>
            <a:ext cx="966931" cy="369332"/>
          </a:xfrm>
          <a:prstGeom prst="rect">
            <a:avLst/>
          </a:prstGeom>
          <a:noFill/>
        </p:spPr>
        <p:txBody>
          <a:bodyPr wrap="none" rtlCol="0">
            <a:spAutoFit/>
          </a:bodyPr>
          <a:lstStyle/>
          <a:p>
            <a:r>
              <a:rPr lang="en-US" dirty="0" smtClean="0"/>
              <a:t>0-700m</a:t>
            </a:r>
            <a:endParaRPr lang="en-US"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69154"/>
            <a:ext cx="4389120" cy="5588846"/>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54880" y="1269154"/>
            <a:ext cx="4389120" cy="5588846"/>
          </a:xfrm>
          <a:prstGeom prst="rect">
            <a:avLst/>
          </a:prstGeom>
        </p:spPr>
      </p:pic>
    </p:spTree>
    <p:extLst>
      <p:ext uri="{BB962C8B-B14F-4D97-AF65-F5344CB8AC3E}">
        <p14:creationId xmlns:p14="http://schemas.microsoft.com/office/powerpoint/2010/main" val="2822767000"/>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1"/>
          <p:cNvSpPr>
            <a:spLocks noGrp="1"/>
          </p:cNvSpPr>
          <p:nvPr>
            <p:ph type="title" idx="4294967295"/>
          </p:nvPr>
        </p:nvSpPr>
        <p:spPr>
          <a:xfrm>
            <a:off x="0" y="-182562"/>
            <a:ext cx="9113520" cy="1173162"/>
          </a:xfrm>
        </p:spPr>
        <p:txBody>
          <a:bodyPr/>
          <a:lstStyle/>
          <a:p>
            <a:r>
              <a:rPr lang="en-US" sz="3200" dirty="0" smtClean="0"/>
              <a:t>Ross Bank Survey #2: SE-NW transect</a:t>
            </a:r>
          </a:p>
        </p:txBody>
      </p:sp>
      <p:sp>
        <p:nvSpPr>
          <p:cNvPr id="4" name="TextBox 3"/>
          <p:cNvSpPr txBox="1"/>
          <p:nvPr/>
        </p:nvSpPr>
        <p:spPr>
          <a:xfrm>
            <a:off x="1623869" y="914400"/>
            <a:ext cx="966931" cy="369332"/>
          </a:xfrm>
          <a:prstGeom prst="rect">
            <a:avLst/>
          </a:prstGeom>
          <a:noFill/>
        </p:spPr>
        <p:txBody>
          <a:bodyPr wrap="none" rtlCol="0">
            <a:spAutoFit/>
          </a:bodyPr>
          <a:lstStyle/>
          <a:p>
            <a:r>
              <a:rPr lang="en-US" dirty="0" smtClean="0"/>
              <a:t>0-150m</a:t>
            </a:r>
            <a:endParaRPr lang="en-US" dirty="0"/>
          </a:p>
        </p:txBody>
      </p:sp>
      <p:sp>
        <p:nvSpPr>
          <p:cNvPr id="6" name="TextBox 5"/>
          <p:cNvSpPr txBox="1"/>
          <p:nvPr/>
        </p:nvSpPr>
        <p:spPr>
          <a:xfrm>
            <a:off x="6500669" y="914400"/>
            <a:ext cx="966931" cy="369332"/>
          </a:xfrm>
          <a:prstGeom prst="rect">
            <a:avLst/>
          </a:prstGeom>
          <a:noFill/>
        </p:spPr>
        <p:txBody>
          <a:bodyPr wrap="none" rtlCol="0">
            <a:spAutoFit/>
          </a:bodyPr>
          <a:lstStyle/>
          <a:p>
            <a:r>
              <a:rPr lang="en-US" dirty="0" smtClean="0"/>
              <a:t>0-700m</a:t>
            </a:r>
            <a:endParaRPr lang="en-US" dirty="0"/>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59" y="1269154"/>
            <a:ext cx="4389120" cy="5588846"/>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54880" y="1269154"/>
            <a:ext cx="4389120" cy="5588846"/>
          </a:xfrm>
          <a:prstGeom prst="rect">
            <a:avLst/>
          </a:prstGeom>
        </p:spPr>
      </p:pic>
    </p:spTree>
    <p:extLst>
      <p:ext uri="{BB962C8B-B14F-4D97-AF65-F5344CB8AC3E}">
        <p14:creationId xmlns:p14="http://schemas.microsoft.com/office/powerpoint/2010/main" val="386070376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30" y="1759631"/>
            <a:ext cx="9144000" cy="4341643"/>
          </a:xfrm>
          <a:prstGeom prst="rect">
            <a:avLst/>
          </a:prstGeom>
        </p:spPr>
      </p:pic>
      <p:sp>
        <p:nvSpPr>
          <p:cNvPr id="2050" name="Title 1"/>
          <p:cNvSpPr>
            <a:spLocks noGrp="1"/>
          </p:cNvSpPr>
          <p:nvPr>
            <p:ph type="title" idx="4294967295"/>
          </p:nvPr>
        </p:nvSpPr>
        <p:spPr/>
        <p:txBody>
          <a:bodyPr/>
          <a:lstStyle/>
          <a:p>
            <a:r>
              <a:rPr lang="en-US" dirty="0" smtClean="0"/>
              <a:t>PRISM nutrient data</a:t>
            </a:r>
          </a:p>
        </p:txBody>
      </p:sp>
      <p:sp>
        <p:nvSpPr>
          <p:cNvPr id="4" name="TextBox 3"/>
          <p:cNvSpPr txBox="1"/>
          <p:nvPr/>
        </p:nvSpPr>
        <p:spPr>
          <a:xfrm>
            <a:off x="1699039" y="5867400"/>
            <a:ext cx="1729961" cy="369332"/>
          </a:xfrm>
          <a:prstGeom prst="rect">
            <a:avLst/>
          </a:prstGeom>
          <a:solidFill>
            <a:schemeClr val="bg1"/>
          </a:solidFill>
        </p:spPr>
        <p:txBody>
          <a:bodyPr wrap="none" rtlCol="0">
            <a:spAutoFit/>
          </a:bodyPr>
          <a:lstStyle/>
          <a:p>
            <a:r>
              <a:rPr lang="en-US" dirty="0" smtClean="0"/>
              <a:t>Nitrate + Nitrite</a:t>
            </a:r>
            <a:endParaRPr lang="en-US" dirty="0"/>
          </a:p>
        </p:txBody>
      </p:sp>
      <p:sp>
        <p:nvSpPr>
          <p:cNvPr id="6" name="TextBox 5"/>
          <p:cNvSpPr txBox="1"/>
          <p:nvPr/>
        </p:nvSpPr>
        <p:spPr>
          <a:xfrm>
            <a:off x="6096000" y="5867400"/>
            <a:ext cx="1729961" cy="369332"/>
          </a:xfrm>
          <a:prstGeom prst="rect">
            <a:avLst/>
          </a:prstGeom>
          <a:solidFill>
            <a:schemeClr val="bg1"/>
          </a:solidFill>
        </p:spPr>
        <p:txBody>
          <a:bodyPr wrap="none" rtlCol="0">
            <a:spAutoFit/>
          </a:bodyPr>
          <a:lstStyle/>
          <a:p>
            <a:r>
              <a:rPr lang="en-US" dirty="0" smtClean="0"/>
              <a:t>Nitrate + Nitrite</a:t>
            </a:r>
            <a:endParaRPr lang="en-US" dirty="0"/>
          </a:p>
        </p:txBody>
      </p:sp>
      <p:sp>
        <p:nvSpPr>
          <p:cNvPr id="7" name="TextBox 6"/>
          <p:cNvSpPr txBox="1"/>
          <p:nvPr/>
        </p:nvSpPr>
        <p:spPr>
          <a:xfrm rot="16200000">
            <a:off x="4292437" y="3632364"/>
            <a:ext cx="928459" cy="369332"/>
          </a:xfrm>
          <a:prstGeom prst="rect">
            <a:avLst/>
          </a:prstGeom>
          <a:solidFill>
            <a:schemeClr val="bg1"/>
          </a:solidFill>
        </p:spPr>
        <p:txBody>
          <a:bodyPr wrap="none" rtlCol="0">
            <a:spAutoFit/>
          </a:bodyPr>
          <a:lstStyle/>
          <a:p>
            <a:r>
              <a:rPr lang="en-US" dirty="0" smtClean="0"/>
              <a:t>Silicate</a:t>
            </a:r>
            <a:endParaRPr lang="en-US" dirty="0"/>
          </a:p>
        </p:txBody>
      </p:sp>
      <p:sp>
        <p:nvSpPr>
          <p:cNvPr id="8" name="TextBox 7"/>
          <p:cNvSpPr txBox="1"/>
          <p:nvPr/>
        </p:nvSpPr>
        <p:spPr>
          <a:xfrm rot="16200000">
            <a:off x="-306699" y="3556164"/>
            <a:ext cx="1287532" cy="369332"/>
          </a:xfrm>
          <a:prstGeom prst="rect">
            <a:avLst/>
          </a:prstGeom>
          <a:solidFill>
            <a:schemeClr val="bg1"/>
          </a:solidFill>
        </p:spPr>
        <p:txBody>
          <a:bodyPr wrap="none" rtlCol="0">
            <a:spAutoFit/>
          </a:bodyPr>
          <a:lstStyle/>
          <a:p>
            <a:r>
              <a:rPr lang="en-US" dirty="0" smtClean="0"/>
              <a:t>Phosphate</a:t>
            </a:r>
            <a:endParaRPr lang="en-US" dirty="0"/>
          </a:p>
        </p:txBody>
      </p:sp>
      <p:sp>
        <p:nvSpPr>
          <p:cNvPr id="5" name="TextBox 4"/>
          <p:cNvSpPr txBox="1"/>
          <p:nvPr/>
        </p:nvSpPr>
        <p:spPr>
          <a:xfrm>
            <a:off x="3505200" y="6488668"/>
            <a:ext cx="2377574" cy="369332"/>
          </a:xfrm>
          <a:prstGeom prst="rect">
            <a:avLst/>
          </a:prstGeom>
          <a:noFill/>
        </p:spPr>
        <p:txBody>
          <a:bodyPr wrap="none" rtlCol="0">
            <a:spAutoFit/>
          </a:bodyPr>
          <a:lstStyle/>
          <a:p>
            <a:r>
              <a:rPr lang="en-US" dirty="0" smtClean="0"/>
              <a:t>Thank you, Lindsey!!!</a:t>
            </a:r>
            <a:endParaRPr lang="en-US" dirty="0"/>
          </a:p>
        </p:txBody>
      </p:sp>
    </p:spTree>
    <p:extLst>
      <p:ext uri="{BB962C8B-B14F-4D97-AF65-F5344CB8AC3E}">
        <p14:creationId xmlns:p14="http://schemas.microsoft.com/office/powerpoint/2010/main" val="1046445442"/>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914400"/>
            <a:ext cx="6348846" cy="5943600"/>
          </a:xfrm>
          <a:prstGeom prst="rect">
            <a:avLst/>
          </a:prstGeom>
        </p:spPr>
      </p:pic>
      <p:sp>
        <p:nvSpPr>
          <p:cNvPr id="3" name="Title 2"/>
          <p:cNvSpPr>
            <a:spLocks noGrp="1"/>
          </p:cNvSpPr>
          <p:nvPr>
            <p:ph type="title" idx="4294967295"/>
          </p:nvPr>
        </p:nvSpPr>
        <p:spPr>
          <a:xfrm>
            <a:off x="0" y="-76200"/>
            <a:ext cx="9144000" cy="1173162"/>
          </a:xfrm>
        </p:spPr>
        <p:txBody>
          <a:bodyPr/>
          <a:lstStyle/>
          <a:p>
            <a:r>
              <a:rPr lang="en-US" sz="3200" dirty="0" smtClean="0"/>
              <a:t>Ross Bank SE-NW transect before and after</a:t>
            </a:r>
            <a:endParaRPr lang="en-US" sz="3200" dirty="0"/>
          </a:p>
        </p:txBody>
      </p:sp>
    </p:spTree>
    <p:extLst>
      <p:ext uri="{BB962C8B-B14F-4D97-AF65-F5344CB8AC3E}">
        <p14:creationId xmlns:p14="http://schemas.microsoft.com/office/powerpoint/2010/main" val="1825945070"/>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p:nvPr>
            <p:extLst>
              <p:ext uri="{D42A27DB-BD31-4B8C-83A1-F6EECF244321}">
                <p14:modId xmlns:p14="http://schemas.microsoft.com/office/powerpoint/2010/main" val="3495934065"/>
              </p:ext>
            </p:extLst>
          </p:nvPr>
        </p:nvGraphicFramePr>
        <p:xfrm>
          <a:off x="1981200" y="1386741"/>
          <a:ext cx="5310011" cy="2055812"/>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Chart 4"/>
          <p:cNvGraphicFramePr/>
          <p:nvPr/>
        </p:nvGraphicFramePr>
        <p:xfrm>
          <a:off x="1916995" y="3943351"/>
          <a:ext cx="5310011" cy="2055812"/>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p:cNvSpPr txBox="1"/>
          <p:nvPr/>
        </p:nvSpPr>
        <p:spPr>
          <a:xfrm>
            <a:off x="2409644" y="852220"/>
            <a:ext cx="3544560" cy="369332"/>
          </a:xfrm>
          <a:prstGeom prst="rect">
            <a:avLst/>
          </a:prstGeom>
          <a:noFill/>
        </p:spPr>
        <p:txBody>
          <a:bodyPr wrap="none" rtlCol="0">
            <a:spAutoFit/>
          </a:bodyPr>
          <a:lstStyle/>
          <a:p>
            <a:r>
              <a:rPr lang="en-US" dirty="0" smtClean="0"/>
              <a:t>Ross Bank Summit, 21 Jan 2012</a:t>
            </a:r>
            <a:endParaRPr lang="en-US" dirty="0"/>
          </a:p>
        </p:txBody>
      </p:sp>
      <p:sp>
        <p:nvSpPr>
          <p:cNvPr id="7" name="TextBox 6"/>
          <p:cNvSpPr txBox="1"/>
          <p:nvPr/>
        </p:nvSpPr>
        <p:spPr>
          <a:xfrm>
            <a:off x="2409644" y="3593068"/>
            <a:ext cx="3544560" cy="369332"/>
          </a:xfrm>
          <a:prstGeom prst="rect">
            <a:avLst/>
          </a:prstGeom>
          <a:noFill/>
        </p:spPr>
        <p:txBody>
          <a:bodyPr wrap="none" rtlCol="0">
            <a:spAutoFit/>
          </a:bodyPr>
          <a:lstStyle/>
          <a:p>
            <a:r>
              <a:rPr lang="en-US" dirty="0" smtClean="0"/>
              <a:t>Ross Bank Summit, 26 Jan 2012</a:t>
            </a:r>
            <a:endParaRPr lang="en-US" dirty="0"/>
          </a:p>
        </p:txBody>
      </p:sp>
      <p:sp>
        <p:nvSpPr>
          <p:cNvPr id="8" name="TextBox 7"/>
          <p:cNvSpPr txBox="1"/>
          <p:nvPr/>
        </p:nvSpPr>
        <p:spPr>
          <a:xfrm>
            <a:off x="3810000" y="1067664"/>
            <a:ext cx="1606530" cy="307777"/>
          </a:xfrm>
          <a:prstGeom prst="rect">
            <a:avLst/>
          </a:prstGeom>
          <a:noFill/>
        </p:spPr>
        <p:txBody>
          <a:bodyPr wrap="none" rtlCol="0">
            <a:spAutoFit/>
          </a:bodyPr>
          <a:lstStyle/>
          <a:p>
            <a:r>
              <a:rPr lang="en-US" sz="1400" dirty="0" smtClean="0"/>
              <a:t>dissolved Fe (</a:t>
            </a:r>
            <a:r>
              <a:rPr lang="en-US" sz="1400" dirty="0" err="1" smtClean="0"/>
              <a:t>nM</a:t>
            </a:r>
            <a:r>
              <a:rPr lang="en-US" sz="1400" dirty="0"/>
              <a:t>)</a:t>
            </a:r>
          </a:p>
        </p:txBody>
      </p:sp>
      <p:sp>
        <p:nvSpPr>
          <p:cNvPr id="9" name="TextBox 8"/>
          <p:cNvSpPr txBox="1"/>
          <p:nvPr/>
        </p:nvSpPr>
        <p:spPr>
          <a:xfrm>
            <a:off x="3594280" y="3827933"/>
            <a:ext cx="1606530" cy="307777"/>
          </a:xfrm>
          <a:prstGeom prst="rect">
            <a:avLst/>
          </a:prstGeom>
          <a:noFill/>
        </p:spPr>
        <p:txBody>
          <a:bodyPr wrap="none" rtlCol="0">
            <a:spAutoFit/>
          </a:bodyPr>
          <a:lstStyle/>
          <a:p>
            <a:r>
              <a:rPr lang="en-US" sz="1400" dirty="0" smtClean="0"/>
              <a:t>dissolved Fe (</a:t>
            </a:r>
            <a:r>
              <a:rPr lang="en-US" sz="1400" dirty="0" err="1" smtClean="0"/>
              <a:t>nM</a:t>
            </a:r>
            <a:r>
              <a:rPr lang="en-US" sz="1400" dirty="0"/>
              <a:t>)</a:t>
            </a:r>
          </a:p>
        </p:txBody>
      </p:sp>
      <p:sp>
        <p:nvSpPr>
          <p:cNvPr id="10" name="TextBox 9"/>
          <p:cNvSpPr txBox="1"/>
          <p:nvPr/>
        </p:nvSpPr>
        <p:spPr>
          <a:xfrm>
            <a:off x="1095227" y="4775048"/>
            <a:ext cx="631904" cy="523220"/>
          </a:xfrm>
          <a:prstGeom prst="rect">
            <a:avLst/>
          </a:prstGeom>
          <a:noFill/>
        </p:spPr>
        <p:txBody>
          <a:bodyPr wrap="none" rtlCol="0">
            <a:spAutoFit/>
          </a:bodyPr>
          <a:lstStyle/>
          <a:p>
            <a:r>
              <a:rPr lang="en-US" sz="1400" dirty="0" smtClean="0"/>
              <a:t>depth</a:t>
            </a:r>
          </a:p>
          <a:p>
            <a:r>
              <a:rPr lang="en-US" sz="1400" dirty="0" smtClean="0"/>
              <a:t>  (</a:t>
            </a:r>
            <a:r>
              <a:rPr lang="en-US" sz="1400" dirty="0" err="1"/>
              <a:t>m</a:t>
            </a:r>
            <a:r>
              <a:rPr lang="en-US" sz="1400" dirty="0" smtClean="0"/>
              <a:t>)</a:t>
            </a:r>
            <a:endParaRPr lang="en-US" sz="1400" dirty="0"/>
          </a:p>
        </p:txBody>
      </p:sp>
      <p:sp>
        <p:nvSpPr>
          <p:cNvPr id="11" name="TextBox 10"/>
          <p:cNvSpPr txBox="1"/>
          <p:nvPr/>
        </p:nvSpPr>
        <p:spPr>
          <a:xfrm>
            <a:off x="1095229" y="1803248"/>
            <a:ext cx="631904" cy="523220"/>
          </a:xfrm>
          <a:prstGeom prst="rect">
            <a:avLst/>
          </a:prstGeom>
          <a:noFill/>
        </p:spPr>
        <p:txBody>
          <a:bodyPr wrap="none" rtlCol="0">
            <a:spAutoFit/>
          </a:bodyPr>
          <a:lstStyle/>
          <a:p>
            <a:r>
              <a:rPr lang="en-US" sz="1400" dirty="0" smtClean="0"/>
              <a:t>depth</a:t>
            </a:r>
          </a:p>
          <a:p>
            <a:r>
              <a:rPr lang="en-US" sz="1400" dirty="0" smtClean="0"/>
              <a:t>  (</a:t>
            </a:r>
            <a:r>
              <a:rPr lang="en-US" sz="1400" dirty="0" err="1"/>
              <a:t>m</a:t>
            </a:r>
            <a:r>
              <a:rPr lang="en-US" sz="1400" dirty="0" smtClean="0"/>
              <a:t>)</a:t>
            </a:r>
            <a:endParaRPr lang="en-US" sz="1400" dirty="0"/>
          </a:p>
        </p:txBody>
      </p:sp>
      <p:sp>
        <p:nvSpPr>
          <p:cNvPr id="2" name="Title 1"/>
          <p:cNvSpPr>
            <a:spLocks noGrp="1"/>
          </p:cNvSpPr>
          <p:nvPr>
            <p:ph type="ctrTitle"/>
          </p:nvPr>
        </p:nvSpPr>
        <p:spPr>
          <a:xfrm>
            <a:off x="0" y="-397391"/>
            <a:ext cx="9144000" cy="1540391"/>
          </a:xfrm>
        </p:spPr>
        <p:txBody>
          <a:bodyPr/>
          <a:lstStyle/>
          <a:p>
            <a:r>
              <a:rPr lang="en-US" sz="3200" dirty="0" smtClean="0">
                <a:solidFill>
                  <a:srgbClr val="000000"/>
                </a:solidFill>
                <a:effectLst/>
                <a:latin typeface="Arial"/>
                <a:ea typeface="+mj-ea"/>
                <a:cs typeface="+mj-cs"/>
              </a:rPr>
              <a:t>Fe on the crest of Ross Bank: before and after</a:t>
            </a:r>
            <a:endParaRPr lang="en-US" dirty="0"/>
          </a:p>
        </p:txBody>
      </p:sp>
    </p:spTree>
    <p:extLst>
      <p:ext uri="{BB962C8B-B14F-4D97-AF65-F5344CB8AC3E}">
        <p14:creationId xmlns:p14="http://schemas.microsoft.com/office/powerpoint/2010/main" val="3296294173"/>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1"/>
          <p:cNvSpPr>
            <a:spLocks noGrp="1"/>
          </p:cNvSpPr>
          <p:nvPr>
            <p:ph type="title" idx="4294967295"/>
          </p:nvPr>
        </p:nvSpPr>
        <p:spPr>
          <a:xfrm>
            <a:off x="457200" y="-152400"/>
            <a:ext cx="8229600" cy="1143000"/>
          </a:xfrm>
        </p:spPr>
        <p:txBody>
          <a:bodyPr/>
          <a:lstStyle/>
          <a:p>
            <a:r>
              <a:rPr lang="en-US" dirty="0" smtClean="0"/>
              <a:t>Ross Bank VPR/ADCP Survey </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362200"/>
            <a:ext cx="2926080" cy="2786742"/>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17520" y="2318658"/>
            <a:ext cx="2926080" cy="2786742"/>
          </a:xfrm>
          <a:prstGeom prst="rect">
            <a:avLst/>
          </a:prstGeom>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43600" y="2391177"/>
            <a:ext cx="2926080" cy="2786742"/>
          </a:xfrm>
          <a:prstGeom prst="rect">
            <a:avLst/>
          </a:prstGeom>
        </p:spPr>
      </p:pic>
      <p:sp>
        <p:nvSpPr>
          <p:cNvPr id="5" name="TextBox 4"/>
          <p:cNvSpPr txBox="1"/>
          <p:nvPr/>
        </p:nvSpPr>
        <p:spPr>
          <a:xfrm>
            <a:off x="855107" y="2133600"/>
            <a:ext cx="7836504" cy="369332"/>
          </a:xfrm>
          <a:prstGeom prst="rect">
            <a:avLst/>
          </a:prstGeom>
          <a:noFill/>
        </p:spPr>
        <p:txBody>
          <a:bodyPr wrap="none" rtlCol="0">
            <a:spAutoFit/>
          </a:bodyPr>
          <a:lstStyle/>
          <a:p>
            <a:r>
              <a:rPr lang="en-US" dirty="0" smtClean="0"/>
              <a:t>ADCP, 0-200m             </a:t>
            </a:r>
            <a:r>
              <a:rPr lang="en-US" dirty="0" err="1" smtClean="0"/>
              <a:t>Padman</a:t>
            </a:r>
            <a:r>
              <a:rPr lang="en-US" dirty="0" smtClean="0"/>
              <a:t> et al. tidal model               </a:t>
            </a:r>
            <a:r>
              <a:rPr lang="en-US" dirty="0" err="1" smtClean="0"/>
              <a:t>Subtidal</a:t>
            </a:r>
            <a:r>
              <a:rPr lang="en-US" dirty="0" smtClean="0"/>
              <a:t> currents</a:t>
            </a:r>
            <a:endParaRPr lang="en-US" dirty="0"/>
          </a:p>
        </p:txBody>
      </p:sp>
      <p:cxnSp>
        <p:nvCxnSpPr>
          <p:cNvPr id="15" name="Straight Arrow Connector 14"/>
          <p:cNvCxnSpPr/>
          <p:nvPr/>
        </p:nvCxnSpPr>
        <p:spPr>
          <a:xfrm flipH="1" flipV="1">
            <a:off x="5105400" y="4267200"/>
            <a:ext cx="381000" cy="4572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H="1" flipV="1">
            <a:off x="5181600" y="3962400"/>
            <a:ext cx="381000" cy="4572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61240851"/>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80"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24297" t="45886" r="8762" b="24592"/>
          <a:stretch/>
        </p:blipFill>
        <p:spPr bwMode="auto">
          <a:xfrm>
            <a:off x="1580832" y="1970467"/>
            <a:ext cx="6801168" cy="16871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579"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20211" t="44761" r="12583" b="25718"/>
          <a:stretch/>
        </p:blipFill>
        <p:spPr bwMode="auto">
          <a:xfrm>
            <a:off x="1587271" y="3646867"/>
            <a:ext cx="6828056" cy="16871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578"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13183" t="46563" r="19612" b="30226"/>
          <a:stretch/>
        </p:blipFill>
        <p:spPr bwMode="auto">
          <a:xfrm>
            <a:off x="1553944" y="5302875"/>
            <a:ext cx="6828056" cy="1326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50" name="Title 1"/>
          <p:cNvSpPr>
            <a:spLocks noGrp="1"/>
          </p:cNvSpPr>
          <p:nvPr>
            <p:ph type="title" idx="4294967295"/>
          </p:nvPr>
        </p:nvSpPr>
        <p:spPr>
          <a:xfrm>
            <a:off x="0" y="457200"/>
            <a:ext cx="9144000" cy="1251466"/>
          </a:xfrm>
        </p:spPr>
        <p:txBody>
          <a:bodyPr/>
          <a:lstStyle/>
          <a:p>
            <a:r>
              <a:rPr lang="en-US" sz="3200" dirty="0" smtClean="0"/>
              <a:t>VPR Section toward Ross Bank </a:t>
            </a:r>
            <a:br>
              <a:rPr lang="en-US" sz="3200" dirty="0" smtClean="0"/>
            </a:br>
            <a:r>
              <a:rPr lang="en-US" sz="3200" dirty="0" smtClean="0"/>
              <a:t>(VPR8, 1/20-1/21)</a:t>
            </a:r>
          </a:p>
        </p:txBody>
      </p:sp>
      <p:sp>
        <p:nvSpPr>
          <p:cNvPr id="11" name="TextBox 10"/>
          <p:cNvSpPr txBox="1"/>
          <p:nvPr/>
        </p:nvSpPr>
        <p:spPr>
          <a:xfrm>
            <a:off x="6224616" y="3669268"/>
            <a:ext cx="928459" cy="369332"/>
          </a:xfrm>
          <a:prstGeom prst="rect">
            <a:avLst/>
          </a:prstGeom>
          <a:solidFill>
            <a:schemeClr val="tx1"/>
          </a:solidFill>
        </p:spPr>
        <p:txBody>
          <a:bodyPr wrap="none" rtlCol="0">
            <a:spAutoFit/>
          </a:bodyPr>
          <a:lstStyle/>
          <a:p>
            <a:r>
              <a:rPr lang="en-US" dirty="0" smtClean="0">
                <a:solidFill>
                  <a:schemeClr val="bg1"/>
                </a:solidFill>
              </a:rPr>
              <a:t>Salinity</a:t>
            </a:r>
            <a:endParaRPr lang="en-US" dirty="0">
              <a:solidFill>
                <a:schemeClr val="bg1"/>
              </a:solidFill>
            </a:endParaRPr>
          </a:p>
        </p:txBody>
      </p:sp>
      <p:sp>
        <p:nvSpPr>
          <p:cNvPr id="12" name="TextBox 11"/>
          <p:cNvSpPr txBox="1"/>
          <p:nvPr/>
        </p:nvSpPr>
        <p:spPr>
          <a:xfrm>
            <a:off x="5911443" y="1992868"/>
            <a:ext cx="1479957" cy="369332"/>
          </a:xfrm>
          <a:prstGeom prst="rect">
            <a:avLst/>
          </a:prstGeom>
          <a:solidFill>
            <a:schemeClr val="tx1"/>
          </a:solidFill>
        </p:spPr>
        <p:txBody>
          <a:bodyPr wrap="none" rtlCol="0">
            <a:spAutoFit/>
          </a:bodyPr>
          <a:lstStyle/>
          <a:p>
            <a:r>
              <a:rPr lang="en-US" dirty="0" smtClean="0">
                <a:solidFill>
                  <a:schemeClr val="bg1"/>
                </a:solidFill>
              </a:rPr>
              <a:t>Temperature</a:t>
            </a:r>
            <a:endParaRPr lang="en-US" dirty="0">
              <a:solidFill>
                <a:schemeClr val="bg1"/>
              </a:solidFill>
            </a:endParaRPr>
          </a:p>
        </p:txBody>
      </p:sp>
      <p:sp>
        <p:nvSpPr>
          <p:cNvPr id="13" name="TextBox 12"/>
          <p:cNvSpPr txBox="1"/>
          <p:nvPr/>
        </p:nvSpPr>
        <p:spPr>
          <a:xfrm>
            <a:off x="5519294" y="5269468"/>
            <a:ext cx="2146742" cy="369332"/>
          </a:xfrm>
          <a:prstGeom prst="rect">
            <a:avLst/>
          </a:prstGeom>
          <a:solidFill>
            <a:schemeClr val="tx1"/>
          </a:solidFill>
        </p:spPr>
        <p:txBody>
          <a:bodyPr wrap="none" rtlCol="0">
            <a:spAutoFit/>
          </a:bodyPr>
          <a:lstStyle/>
          <a:p>
            <a:r>
              <a:rPr lang="en-US" dirty="0" smtClean="0">
                <a:solidFill>
                  <a:schemeClr val="bg1"/>
                </a:solidFill>
              </a:rPr>
              <a:t>        Fluorescence </a:t>
            </a:r>
            <a:endParaRPr lang="en-US" dirty="0">
              <a:solidFill>
                <a:schemeClr val="bg1"/>
              </a:solidFill>
            </a:endParaRPr>
          </a:p>
        </p:txBody>
      </p:sp>
    </p:spTree>
    <p:extLst>
      <p:ext uri="{BB962C8B-B14F-4D97-AF65-F5344CB8AC3E}">
        <p14:creationId xmlns:p14="http://schemas.microsoft.com/office/powerpoint/2010/main" val="3978174691"/>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26258" t="15931" r="13845" b="5172"/>
          <a:stretch/>
        </p:blipFill>
        <p:spPr bwMode="auto">
          <a:xfrm>
            <a:off x="4754880" y="3605957"/>
            <a:ext cx="4389120" cy="32520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5"/>
          <p:cNvPicPr>
            <a:picLocks noChangeAspect="1" noChangeArrowheads="1"/>
          </p:cNvPicPr>
          <p:nvPr/>
        </p:nvPicPr>
        <p:blipFill rotWithShape="1">
          <a:blip r:embed="rId3">
            <a:extLst>
              <a:ext uri="{28A0092B-C50C-407E-A947-70E740481C1C}">
                <a14:useLocalDpi xmlns:a14="http://schemas.microsoft.com/office/drawing/2010/main" val="0"/>
              </a:ext>
            </a:extLst>
          </a:blip>
          <a:srcRect l="24500" t="16667" r="13100" b="5334"/>
          <a:stretch/>
        </p:blipFill>
        <p:spPr bwMode="auto">
          <a:xfrm>
            <a:off x="4754880" y="571500"/>
            <a:ext cx="4389120" cy="3086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4672" t="13172" r="3948" b="5172"/>
          <a:stretch/>
        </p:blipFill>
        <p:spPr bwMode="auto">
          <a:xfrm>
            <a:off x="411480" y="3733800"/>
            <a:ext cx="4389120" cy="28243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 name="Picture 4"/>
          <p:cNvPicPr>
            <a:picLocks noChangeAspect="1" noChangeArrowheads="1"/>
          </p:cNvPicPr>
          <p:nvPr/>
        </p:nvPicPr>
        <p:blipFill rotWithShape="1">
          <a:blip r:embed="rId5">
            <a:extLst>
              <a:ext uri="{28A0092B-C50C-407E-A947-70E740481C1C}">
                <a14:useLocalDpi xmlns:a14="http://schemas.microsoft.com/office/drawing/2010/main" val="0"/>
              </a:ext>
            </a:extLst>
          </a:blip>
          <a:srcRect l="23673" t="16298" r="13017" b="7289"/>
          <a:stretch/>
        </p:blipFill>
        <p:spPr bwMode="auto">
          <a:xfrm>
            <a:off x="411480" y="753931"/>
            <a:ext cx="4389120" cy="29798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50" name="Title 1"/>
          <p:cNvSpPr>
            <a:spLocks noGrp="1"/>
          </p:cNvSpPr>
          <p:nvPr>
            <p:ph type="title" idx="4294967295"/>
          </p:nvPr>
        </p:nvSpPr>
        <p:spPr>
          <a:xfrm>
            <a:off x="457200" y="-381000"/>
            <a:ext cx="8229600" cy="1143000"/>
          </a:xfrm>
        </p:spPr>
        <p:txBody>
          <a:bodyPr/>
          <a:lstStyle/>
          <a:p>
            <a:r>
              <a:rPr lang="en-US" sz="2400" dirty="0" smtClean="0"/>
              <a:t>Ross Ice Shelf MVP Survey</a:t>
            </a:r>
          </a:p>
        </p:txBody>
      </p:sp>
      <p:sp>
        <p:nvSpPr>
          <p:cNvPr id="7" name="TextBox 6"/>
          <p:cNvSpPr txBox="1"/>
          <p:nvPr/>
        </p:nvSpPr>
        <p:spPr>
          <a:xfrm>
            <a:off x="1814741" y="926068"/>
            <a:ext cx="928459" cy="369332"/>
          </a:xfrm>
          <a:prstGeom prst="rect">
            <a:avLst/>
          </a:prstGeom>
          <a:solidFill>
            <a:schemeClr val="tx1"/>
          </a:solidFill>
        </p:spPr>
        <p:txBody>
          <a:bodyPr wrap="none" rtlCol="0">
            <a:spAutoFit/>
          </a:bodyPr>
          <a:lstStyle/>
          <a:p>
            <a:r>
              <a:rPr lang="en-US" dirty="0" smtClean="0">
                <a:solidFill>
                  <a:schemeClr val="bg1"/>
                </a:solidFill>
              </a:rPr>
              <a:t>Salinity</a:t>
            </a:r>
            <a:endParaRPr lang="en-US" dirty="0">
              <a:solidFill>
                <a:schemeClr val="bg1"/>
              </a:solidFill>
            </a:endParaRPr>
          </a:p>
        </p:txBody>
      </p:sp>
      <p:sp>
        <p:nvSpPr>
          <p:cNvPr id="9" name="TextBox 8"/>
          <p:cNvSpPr txBox="1"/>
          <p:nvPr/>
        </p:nvSpPr>
        <p:spPr>
          <a:xfrm>
            <a:off x="5682843" y="697468"/>
            <a:ext cx="1479957" cy="369332"/>
          </a:xfrm>
          <a:prstGeom prst="rect">
            <a:avLst/>
          </a:prstGeom>
          <a:solidFill>
            <a:schemeClr val="tx1"/>
          </a:solidFill>
        </p:spPr>
        <p:txBody>
          <a:bodyPr wrap="none" rtlCol="0">
            <a:spAutoFit/>
          </a:bodyPr>
          <a:lstStyle/>
          <a:p>
            <a:r>
              <a:rPr lang="en-US" dirty="0" smtClean="0">
                <a:solidFill>
                  <a:schemeClr val="bg1"/>
                </a:solidFill>
              </a:rPr>
              <a:t>Temperature</a:t>
            </a:r>
            <a:endParaRPr lang="en-US" dirty="0">
              <a:solidFill>
                <a:schemeClr val="bg1"/>
              </a:solidFill>
            </a:endParaRPr>
          </a:p>
        </p:txBody>
      </p:sp>
      <p:sp>
        <p:nvSpPr>
          <p:cNvPr id="10" name="TextBox 9"/>
          <p:cNvSpPr txBox="1"/>
          <p:nvPr/>
        </p:nvSpPr>
        <p:spPr>
          <a:xfrm>
            <a:off x="1143000" y="4050268"/>
            <a:ext cx="1826141" cy="369332"/>
          </a:xfrm>
          <a:prstGeom prst="rect">
            <a:avLst/>
          </a:prstGeom>
          <a:solidFill>
            <a:schemeClr val="tx1"/>
          </a:solidFill>
        </p:spPr>
        <p:txBody>
          <a:bodyPr wrap="none" rtlCol="0">
            <a:spAutoFit/>
          </a:bodyPr>
          <a:lstStyle/>
          <a:p>
            <a:r>
              <a:rPr lang="en-US" dirty="0" smtClean="0">
                <a:solidFill>
                  <a:schemeClr val="bg1"/>
                </a:solidFill>
              </a:rPr>
              <a:t>  Fluorescence  </a:t>
            </a:r>
            <a:endParaRPr lang="en-US" dirty="0">
              <a:solidFill>
                <a:schemeClr val="bg1"/>
              </a:solidFill>
            </a:endParaRPr>
          </a:p>
        </p:txBody>
      </p:sp>
      <p:sp>
        <p:nvSpPr>
          <p:cNvPr id="11" name="TextBox 10"/>
          <p:cNvSpPr txBox="1"/>
          <p:nvPr/>
        </p:nvSpPr>
        <p:spPr>
          <a:xfrm>
            <a:off x="5875883" y="3886200"/>
            <a:ext cx="877163" cy="369332"/>
          </a:xfrm>
          <a:prstGeom prst="rect">
            <a:avLst/>
          </a:prstGeom>
          <a:solidFill>
            <a:schemeClr val="tx1"/>
          </a:solidFill>
        </p:spPr>
        <p:txBody>
          <a:bodyPr wrap="none" rtlCol="0">
            <a:spAutoFit/>
          </a:bodyPr>
          <a:lstStyle/>
          <a:p>
            <a:r>
              <a:rPr lang="en-US" dirty="0" smtClean="0">
                <a:solidFill>
                  <a:schemeClr val="bg1"/>
                </a:solidFill>
              </a:rPr>
              <a:t>LOPC </a:t>
            </a:r>
            <a:endParaRPr lang="en-US" dirty="0">
              <a:solidFill>
                <a:schemeClr val="bg1"/>
              </a:solidFill>
            </a:endParaRPr>
          </a:p>
        </p:txBody>
      </p:sp>
    </p:spTree>
    <p:extLst>
      <p:ext uri="{BB962C8B-B14F-4D97-AF65-F5344CB8AC3E}">
        <p14:creationId xmlns:p14="http://schemas.microsoft.com/office/powerpoint/2010/main" val="2178910549"/>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1"/>
          <p:cNvSpPr>
            <a:spLocks noGrp="1"/>
          </p:cNvSpPr>
          <p:nvPr>
            <p:ph type="title" idx="4294967295"/>
          </p:nvPr>
        </p:nvSpPr>
        <p:spPr>
          <a:xfrm>
            <a:off x="457200" y="-152400"/>
            <a:ext cx="8229600" cy="1143000"/>
          </a:xfrm>
        </p:spPr>
        <p:txBody>
          <a:bodyPr/>
          <a:lstStyle/>
          <a:p>
            <a:r>
              <a:rPr lang="en-US" dirty="0" smtClean="0"/>
              <a:t>Ross Ice Shelf MVP Survey </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914400"/>
            <a:ext cx="7680960" cy="5760720"/>
          </a:xfrm>
          <a:prstGeom prst="rect">
            <a:avLst/>
          </a:prstGeom>
        </p:spPr>
      </p:pic>
      <p:cxnSp>
        <p:nvCxnSpPr>
          <p:cNvPr id="4" name="Straight Arrow Connector 3"/>
          <p:cNvCxnSpPr/>
          <p:nvPr/>
        </p:nvCxnSpPr>
        <p:spPr>
          <a:xfrm flipH="1">
            <a:off x="5334000" y="4191000"/>
            <a:ext cx="457200" cy="15240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24989018"/>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1"/>
          <p:cNvSpPr>
            <a:spLocks noGrp="1"/>
          </p:cNvSpPr>
          <p:nvPr>
            <p:ph type="title" idx="4294967295"/>
          </p:nvPr>
        </p:nvSpPr>
        <p:spPr>
          <a:xfrm>
            <a:off x="0" y="-381000"/>
            <a:ext cx="9135208" cy="1447800"/>
          </a:xfrm>
        </p:spPr>
        <p:txBody>
          <a:bodyPr/>
          <a:lstStyle/>
          <a:p>
            <a:r>
              <a:rPr lang="en-US" sz="3600" dirty="0" smtClean="0"/>
              <a:t>Ross Bank to Ice Shelf XBT Survey </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53000" y="609600"/>
            <a:ext cx="4181329" cy="3017520"/>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53000" y="3840480"/>
            <a:ext cx="4181329" cy="3017520"/>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905000"/>
            <a:ext cx="4754880" cy="3536018"/>
          </a:xfrm>
          <a:prstGeom prst="rect">
            <a:avLst/>
          </a:prstGeom>
        </p:spPr>
      </p:pic>
      <p:cxnSp>
        <p:nvCxnSpPr>
          <p:cNvPr id="8" name="Straight Arrow Connector 7"/>
          <p:cNvCxnSpPr/>
          <p:nvPr/>
        </p:nvCxnSpPr>
        <p:spPr>
          <a:xfrm flipV="1">
            <a:off x="2667000" y="2819400"/>
            <a:ext cx="6324600" cy="30480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V="1">
            <a:off x="1600200" y="3124200"/>
            <a:ext cx="3657600" cy="91440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1600200" y="4191000"/>
            <a:ext cx="3657600" cy="213360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4267200" y="4876800"/>
            <a:ext cx="4724400" cy="144780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51937056"/>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1"/>
          <p:cNvSpPr>
            <a:spLocks noGrp="1"/>
          </p:cNvSpPr>
          <p:nvPr>
            <p:ph type="title" idx="4294967295"/>
          </p:nvPr>
        </p:nvSpPr>
        <p:spPr>
          <a:xfrm>
            <a:off x="0" y="-30162"/>
            <a:ext cx="9113520" cy="1173162"/>
          </a:xfrm>
        </p:spPr>
        <p:txBody>
          <a:bodyPr/>
          <a:lstStyle/>
          <a:p>
            <a:r>
              <a:rPr lang="en-US" sz="3200" dirty="0" smtClean="0"/>
              <a:t>Ice Shelf Survey</a:t>
            </a:r>
          </a:p>
        </p:txBody>
      </p:sp>
      <p:sp>
        <p:nvSpPr>
          <p:cNvPr id="4" name="TextBox 3"/>
          <p:cNvSpPr txBox="1"/>
          <p:nvPr/>
        </p:nvSpPr>
        <p:spPr>
          <a:xfrm>
            <a:off x="1623869" y="914400"/>
            <a:ext cx="966931" cy="369332"/>
          </a:xfrm>
          <a:prstGeom prst="rect">
            <a:avLst/>
          </a:prstGeom>
          <a:noFill/>
        </p:spPr>
        <p:txBody>
          <a:bodyPr wrap="none" rtlCol="0">
            <a:spAutoFit/>
          </a:bodyPr>
          <a:lstStyle/>
          <a:p>
            <a:r>
              <a:rPr lang="en-US" dirty="0" smtClean="0"/>
              <a:t>0-150m</a:t>
            </a:r>
            <a:endParaRPr lang="en-US" dirty="0"/>
          </a:p>
        </p:txBody>
      </p:sp>
      <p:sp>
        <p:nvSpPr>
          <p:cNvPr id="6" name="TextBox 5"/>
          <p:cNvSpPr txBox="1"/>
          <p:nvPr/>
        </p:nvSpPr>
        <p:spPr>
          <a:xfrm>
            <a:off x="6500669" y="914400"/>
            <a:ext cx="966931" cy="369332"/>
          </a:xfrm>
          <a:prstGeom prst="rect">
            <a:avLst/>
          </a:prstGeom>
          <a:noFill/>
        </p:spPr>
        <p:txBody>
          <a:bodyPr wrap="none" rtlCol="0">
            <a:spAutoFit/>
          </a:bodyPr>
          <a:lstStyle/>
          <a:p>
            <a:r>
              <a:rPr lang="en-US" dirty="0" smtClean="0"/>
              <a:t>0-700m</a:t>
            </a:r>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69154"/>
            <a:ext cx="4389120" cy="5588846"/>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54880" y="1269154"/>
            <a:ext cx="4389120" cy="5588846"/>
          </a:xfrm>
          <a:prstGeom prst="rect">
            <a:avLst/>
          </a:prstGeom>
        </p:spPr>
      </p:pic>
    </p:spTree>
    <p:extLst>
      <p:ext uri="{BB962C8B-B14F-4D97-AF65-F5344CB8AC3E}">
        <p14:creationId xmlns:p14="http://schemas.microsoft.com/office/powerpoint/2010/main" val="394855214"/>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1"/>
          <p:cNvSpPr>
            <a:spLocks noGrp="1"/>
          </p:cNvSpPr>
          <p:nvPr>
            <p:ph type="title" idx="4294967295"/>
          </p:nvPr>
        </p:nvSpPr>
        <p:spPr>
          <a:xfrm>
            <a:off x="0" y="-30162"/>
            <a:ext cx="9113520" cy="1173162"/>
          </a:xfrm>
        </p:spPr>
        <p:txBody>
          <a:bodyPr/>
          <a:lstStyle/>
          <a:p>
            <a:r>
              <a:rPr lang="en-US" sz="3200" dirty="0" smtClean="0"/>
              <a:t>Ice Shelf Survey</a:t>
            </a:r>
          </a:p>
        </p:txBody>
      </p:sp>
      <p:sp>
        <p:nvSpPr>
          <p:cNvPr id="4" name="TextBox 3"/>
          <p:cNvSpPr txBox="1"/>
          <p:nvPr/>
        </p:nvSpPr>
        <p:spPr>
          <a:xfrm>
            <a:off x="1335043" y="1002268"/>
            <a:ext cx="1941557" cy="369332"/>
          </a:xfrm>
          <a:prstGeom prst="rect">
            <a:avLst/>
          </a:prstGeom>
          <a:noFill/>
        </p:spPr>
        <p:txBody>
          <a:bodyPr wrap="none" rtlCol="0">
            <a:spAutoFit/>
          </a:bodyPr>
          <a:lstStyle/>
          <a:p>
            <a:r>
              <a:rPr lang="en-US" dirty="0" err="1" smtClean="0"/>
              <a:t>Sedwick</a:t>
            </a:r>
            <a:r>
              <a:rPr lang="en-US" dirty="0" smtClean="0"/>
              <a:t> et al. Fe</a:t>
            </a:r>
            <a:endParaRPr lang="en-US" dirty="0"/>
          </a:p>
        </p:txBody>
      </p:sp>
      <p:sp>
        <p:nvSpPr>
          <p:cNvPr id="6" name="TextBox 5"/>
          <p:cNvSpPr txBox="1"/>
          <p:nvPr/>
        </p:nvSpPr>
        <p:spPr>
          <a:xfrm>
            <a:off x="6500669" y="914400"/>
            <a:ext cx="966931" cy="369332"/>
          </a:xfrm>
          <a:prstGeom prst="rect">
            <a:avLst/>
          </a:prstGeom>
          <a:noFill/>
        </p:spPr>
        <p:txBody>
          <a:bodyPr wrap="none" rtlCol="0">
            <a:spAutoFit/>
          </a:bodyPr>
          <a:lstStyle/>
          <a:p>
            <a:r>
              <a:rPr lang="en-US" dirty="0" smtClean="0"/>
              <a:t>0-700m</a:t>
            </a:r>
            <a:endParaRPr lang="en-US"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54880" y="1269154"/>
            <a:ext cx="4389120" cy="5588846"/>
          </a:xfrm>
          <a:prstGeom prst="rect">
            <a:avLst/>
          </a:prstGeom>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3400" y="4032453"/>
            <a:ext cx="3456271" cy="2743200"/>
          </a:xfrm>
          <a:prstGeom prst="rect">
            <a:avLst/>
          </a:prstGeom>
        </p:spPr>
      </p:pic>
      <p:pic>
        <p:nvPicPr>
          <p:cNvPr id="8" name="Picture 7"/>
          <p:cNvPicPr>
            <a:picLocks noChangeAspect="1"/>
          </p:cNvPicPr>
          <p:nvPr/>
        </p:nvPicPr>
        <p:blipFill rotWithShape="1">
          <a:blip r:embed="rId5" cstate="print">
            <a:extLst>
              <a:ext uri="{28A0092B-C50C-407E-A947-70E740481C1C}">
                <a14:useLocalDpi xmlns:a14="http://schemas.microsoft.com/office/drawing/2010/main" val="0"/>
              </a:ext>
            </a:extLst>
          </a:blip>
          <a:srcRect r="52535"/>
          <a:stretch/>
        </p:blipFill>
        <p:spPr>
          <a:xfrm>
            <a:off x="545682" y="1295400"/>
            <a:ext cx="3492918" cy="2743200"/>
          </a:xfrm>
          <a:prstGeom prst="rect">
            <a:avLst/>
          </a:prstGeom>
        </p:spPr>
      </p:pic>
    </p:spTree>
    <p:extLst>
      <p:ext uri="{BB962C8B-B14F-4D97-AF65-F5344CB8AC3E}">
        <p14:creationId xmlns:p14="http://schemas.microsoft.com/office/powerpoint/2010/main" val="1872426081"/>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1"/>
          <p:cNvSpPr>
            <a:spLocks noGrp="1"/>
          </p:cNvSpPr>
          <p:nvPr>
            <p:ph type="title" idx="4294967295"/>
          </p:nvPr>
        </p:nvSpPr>
        <p:spPr>
          <a:xfrm>
            <a:off x="0" y="-228600"/>
            <a:ext cx="9144000" cy="1371600"/>
          </a:xfrm>
        </p:spPr>
        <p:txBody>
          <a:bodyPr/>
          <a:lstStyle/>
          <a:p>
            <a:r>
              <a:rPr lang="en-US" sz="3600" dirty="0" smtClean="0"/>
              <a:t>Ross Ice Shelf </a:t>
            </a:r>
            <a:r>
              <a:rPr lang="en-US" sz="3600" dirty="0"/>
              <a:t>s</a:t>
            </a:r>
            <a:r>
              <a:rPr lang="en-US" sz="3600" dirty="0" smtClean="0"/>
              <a:t>atellite imagery – Jan 22</a:t>
            </a:r>
          </a:p>
        </p:txBody>
      </p:sp>
      <p:pic>
        <p:nvPicPr>
          <p:cNvPr id="23554"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6133" b="8134"/>
          <a:stretch/>
        </p:blipFill>
        <p:spPr bwMode="auto">
          <a:xfrm>
            <a:off x="1332963" y="929640"/>
            <a:ext cx="6439437" cy="274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555"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6132" b="8133"/>
          <a:stretch/>
        </p:blipFill>
        <p:spPr bwMode="auto">
          <a:xfrm>
            <a:off x="1332963" y="3962400"/>
            <a:ext cx="6439437" cy="274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261027" y="1752600"/>
            <a:ext cx="881973" cy="3539430"/>
          </a:xfrm>
          <a:prstGeom prst="rect">
            <a:avLst/>
          </a:prstGeom>
          <a:noFill/>
        </p:spPr>
        <p:txBody>
          <a:bodyPr wrap="none" rtlCol="0">
            <a:spAutoFit/>
          </a:bodyPr>
          <a:lstStyle/>
          <a:p>
            <a:r>
              <a:rPr lang="en-US" sz="2800" dirty="0" err="1" smtClean="0"/>
              <a:t>Chl</a:t>
            </a:r>
            <a:endParaRPr lang="en-US" sz="2800" dirty="0" smtClean="0"/>
          </a:p>
          <a:p>
            <a:endParaRPr lang="en-US" sz="2800" dirty="0"/>
          </a:p>
          <a:p>
            <a:endParaRPr lang="en-US" sz="2800" dirty="0" smtClean="0"/>
          </a:p>
          <a:p>
            <a:endParaRPr lang="en-US" sz="2800" dirty="0"/>
          </a:p>
          <a:p>
            <a:endParaRPr lang="en-US" sz="2800" dirty="0" smtClean="0"/>
          </a:p>
          <a:p>
            <a:endParaRPr lang="en-US" sz="2800" dirty="0"/>
          </a:p>
          <a:p>
            <a:endParaRPr lang="en-US" sz="2800" dirty="0" smtClean="0"/>
          </a:p>
          <a:p>
            <a:r>
              <a:rPr lang="en-US" sz="2800" dirty="0" smtClean="0"/>
              <a:t>SST</a:t>
            </a:r>
            <a:endParaRPr lang="en-US" sz="2800" dirty="0"/>
          </a:p>
        </p:txBody>
      </p:sp>
    </p:spTree>
    <p:extLst>
      <p:ext uri="{BB962C8B-B14F-4D97-AF65-F5344CB8AC3E}">
        <p14:creationId xmlns:p14="http://schemas.microsoft.com/office/powerpoint/2010/main" val="4057072208"/>
      </p:ext>
    </p:extLst>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36614</TotalTime>
  <Words>4340</Words>
  <Application>Microsoft Office PowerPoint</Application>
  <PresentationFormat>On-screen Show (4:3)</PresentationFormat>
  <Paragraphs>1338</Paragraphs>
  <Slides>253</Slides>
  <Notes>42</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253</vt:i4>
      </vt:variant>
    </vt:vector>
  </HeadingPairs>
  <TitlesOfParts>
    <vt:vector size="255" baseType="lpstr">
      <vt:lpstr>Default Design</vt:lpstr>
      <vt:lpstr>Equation</vt:lpstr>
      <vt:lpstr>PRISM cruise track</vt:lpstr>
      <vt:lpstr>ACC Sea Ice</vt:lpstr>
      <vt:lpstr>Eastern Ross Sea Eddies</vt:lpstr>
      <vt:lpstr>Western Ross Sea Process Study</vt:lpstr>
      <vt:lpstr>Ross Bank</vt:lpstr>
      <vt:lpstr>Ross Ice Shelf</vt:lpstr>
      <vt:lpstr>Joides Trough</vt:lpstr>
      <vt:lpstr>Evidence for iron supply from sea ice</vt:lpstr>
      <vt:lpstr>PRISM nutrient data</vt:lpstr>
      <vt:lpstr>PRISM NutrientsChl, Fe</vt:lpstr>
      <vt:lpstr>PRISM Iron Observations</vt:lpstr>
      <vt:lpstr>PRISM Iron Observations Deepest Sample at Every Cast</vt:lpstr>
      <vt:lpstr>Orsi water mass volumes</vt:lpstr>
      <vt:lpstr>Iron Sources</vt:lpstr>
      <vt:lpstr>Extras</vt:lpstr>
      <vt:lpstr>PRISM Iron Observations</vt:lpstr>
      <vt:lpstr>Sea Ice and Chlorophyll Climatologies</vt:lpstr>
      <vt:lpstr>Western Ross Sea Process Study</vt:lpstr>
      <vt:lpstr>Ross Bank</vt:lpstr>
      <vt:lpstr>Eddy 1 and Eddy 2</vt:lpstr>
      <vt:lpstr>Ross Ice Shelf</vt:lpstr>
      <vt:lpstr>Joides Trough</vt:lpstr>
      <vt:lpstr>Sedwick group Fe data   towfish samples</vt:lpstr>
      <vt:lpstr>Science Meeting Feb 8</vt:lpstr>
      <vt:lpstr>PRISM cruise track</vt:lpstr>
      <vt:lpstr>MVP Survey: Ice Edge / High Biomass / Low Biomass</vt:lpstr>
      <vt:lpstr>MVP Survey: Ice Edge / High Biomass / Low Biomass – 2nd</vt:lpstr>
      <vt:lpstr>Ice Edge – High Biomass – Low Biomass</vt:lpstr>
      <vt:lpstr>Ice Edge – High Biomass – Low Biomass: 2nd</vt:lpstr>
      <vt:lpstr>Sedwick group Fe data</vt:lpstr>
      <vt:lpstr>Underway pCO2 and salinity</vt:lpstr>
      <vt:lpstr>Western Ross Sea</vt:lpstr>
      <vt:lpstr>Sedwick group Fe data</vt:lpstr>
      <vt:lpstr>Ice Edge Eddy VPR Survey (VPR11)</vt:lpstr>
      <vt:lpstr>Ice Edge Eddy ADCP Survey</vt:lpstr>
      <vt:lpstr>Ice Edge Eddy: East-West</vt:lpstr>
      <vt:lpstr>Ice Edge Eddy: North-South</vt:lpstr>
      <vt:lpstr>Ice Edge Eddy SeaHorse Deployment</vt:lpstr>
      <vt:lpstr>Ice Edge Eddy SeaHorse Deployment</vt:lpstr>
      <vt:lpstr>Ice Edge Eddy SeaHorse Deployment</vt:lpstr>
      <vt:lpstr>Ice Edge Eddy VPR Survey (VPR13)</vt:lpstr>
      <vt:lpstr>Ice Edge Eddy – Feb 4 MODIS</vt:lpstr>
      <vt:lpstr>N-S Section at 169E</vt:lpstr>
      <vt:lpstr>North-South Section at 169E</vt:lpstr>
      <vt:lpstr>VPR Frontal Survey Feb 3</vt:lpstr>
      <vt:lpstr>Frontal Area VPR Survey (VPR12)</vt:lpstr>
      <vt:lpstr>Front - North</vt:lpstr>
      <vt:lpstr>Front - middle</vt:lpstr>
      <vt:lpstr>Front - South</vt:lpstr>
      <vt:lpstr>N-S Section at 170E</vt:lpstr>
      <vt:lpstr>Western Ross Sea – McMurdo Sound VPR Survey trackline overlayed on Feb 4 MODIS image</vt:lpstr>
      <vt:lpstr>Western Ross Sea – McMurdo Sound VPR Survey (VPR14-15)</vt:lpstr>
      <vt:lpstr>And now for the exciting conclusion of the mystery of the planktonic beans…</vt:lpstr>
      <vt:lpstr>Eddy 2</vt:lpstr>
      <vt:lpstr>Images from dissecting scope</vt:lpstr>
      <vt:lpstr>High (Hai) magnification image of bean from St. 96, 100/120m pooled sample</vt:lpstr>
      <vt:lpstr>Gut content analysis (Hai) Hoop net, station 113 Ice Edge Eddy Center</vt:lpstr>
      <vt:lpstr>PRISM cruise track</vt:lpstr>
      <vt:lpstr>Short Term Experiment Locations</vt:lpstr>
      <vt:lpstr>Long-Term: Incubation Experiment 1 – Eddy 2</vt:lpstr>
      <vt:lpstr>Long-Term: Incubation Experiment 2 – Ross Bank</vt:lpstr>
      <vt:lpstr>Long-Term: Incubation Experiment 3 – Ross Ice Shelf</vt:lpstr>
      <vt:lpstr>Extras</vt:lpstr>
      <vt:lpstr>Feb 5 MODIS</vt:lpstr>
      <vt:lpstr>Extracted Chl versus CTD Fluorometer</vt:lpstr>
      <vt:lpstr>Ice Edge – High Biomass – Low Biomass: 2nd</vt:lpstr>
      <vt:lpstr>Ross Bank Survey: E-W transect</vt:lpstr>
      <vt:lpstr>Ross Bank Survey: N-S transect</vt:lpstr>
      <vt:lpstr>Ross Bank Survey: SE-NW transect</vt:lpstr>
      <vt:lpstr>Science Meeting 2/5/12</vt:lpstr>
      <vt:lpstr>Ross Bank – Pennell Bank – Joides Trough – Mawson Bank VPR Survey (VPR10)</vt:lpstr>
      <vt:lpstr>Ross Bank – Pennell Bank – Joides Trough – Mawson Bank XBT section</vt:lpstr>
      <vt:lpstr>Joides Trough – Northeastern Section</vt:lpstr>
      <vt:lpstr>Joides Trough – Southwestern Section</vt:lpstr>
      <vt:lpstr>Joides Trough to Western Ross Sea MVP Survey </vt:lpstr>
      <vt:lpstr>Pennell Bank – Western Ross Sea XBT section</vt:lpstr>
      <vt:lpstr>Joides Trough – Southwestern Section</vt:lpstr>
      <vt:lpstr>Joides Trough – Northeastern Section</vt:lpstr>
      <vt:lpstr>Joides Trough – Northeastern Section</vt:lpstr>
      <vt:lpstr>Science Meeting1/29/12</vt:lpstr>
      <vt:lpstr>Ross Bank VPR Survey (VPR9, 1/20-1/21)</vt:lpstr>
      <vt:lpstr>Ross Bank Survey: E-W transect</vt:lpstr>
      <vt:lpstr>Ross Bank Survey: N-S transect</vt:lpstr>
      <vt:lpstr>Ross Bank Survey: SE-NW transect</vt:lpstr>
      <vt:lpstr>Dissolved Fe on Ross Bank </vt:lpstr>
      <vt:lpstr>Ross Bank tidal velocity amplitude</vt:lpstr>
      <vt:lpstr>Ross Bank SeaHorse Deployment</vt:lpstr>
      <vt:lpstr>Ross Bank Survey: SE-NW transect</vt:lpstr>
      <vt:lpstr>Ross Bank Survey #2: SE-NW transect</vt:lpstr>
      <vt:lpstr>Ross Bank SE-NW transect before and after</vt:lpstr>
      <vt:lpstr>Fe on the crest of Ross Bank: before and after</vt:lpstr>
      <vt:lpstr>Ross Bank VPR/ADCP Survey </vt:lpstr>
      <vt:lpstr>VPR Section toward Ross Bank  (VPR8, 1/20-1/21)</vt:lpstr>
      <vt:lpstr>Ross Ice Shelf MVP Survey</vt:lpstr>
      <vt:lpstr>Ross Ice Shelf MVP Survey </vt:lpstr>
      <vt:lpstr>Ross Bank to Ice Shelf XBT Survey </vt:lpstr>
      <vt:lpstr>Ice Shelf Survey</vt:lpstr>
      <vt:lpstr>Ice Shelf Survey</vt:lpstr>
      <vt:lpstr>Ross Ice Shelf satellite imagery – Jan 22</vt:lpstr>
      <vt:lpstr>Ross Ice Shelf satellite imagery – Jan 25</vt:lpstr>
      <vt:lpstr>Ross Ice Shelf Eddy (VPR9, 1/26)</vt:lpstr>
      <vt:lpstr>Ice Shelf Eddy: East- West Section</vt:lpstr>
      <vt:lpstr>Ice Shelf Eddy: North-South Section</vt:lpstr>
      <vt:lpstr>Ice Shelf Eddy: East- West Section</vt:lpstr>
      <vt:lpstr>Extras</vt:lpstr>
      <vt:lpstr>Ice Edge – High Biomass – Low Biomass</vt:lpstr>
      <vt:lpstr>Ice Edge – High Biomass – Low Biomass</vt:lpstr>
      <vt:lpstr>SST Jan 13   MODIS Chl Jan 12 </vt:lpstr>
      <vt:lpstr>SSMI Time-series Dec 24-Jan 26</vt:lpstr>
      <vt:lpstr>Ross Ice Shelf ADCP Survey </vt:lpstr>
      <vt:lpstr>Ross Ice Shelf ADCP Survey </vt:lpstr>
      <vt:lpstr>Science Meeting1/22/12</vt:lpstr>
      <vt:lpstr>SeaHorse Deployment in Eddy 3</vt:lpstr>
      <vt:lpstr>SeaHorse Deployment in Eddy 3</vt:lpstr>
      <vt:lpstr>Ross Bank Survey</vt:lpstr>
      <vt:lpstr>PRISM cruise plan</vt:lpstr>
      <vt:lpstr>PRISM Sampling</vt:lpstr>
      <vt:lpstr>Science Meeting1/19/12</vt:lpstr>
      <vt:lpstr>Western Ross Sea Process Study: Jan 11-19</vt:lpstr>
      <vt:lpstr>Western Ross Sea Process study Jan 11-19</vt:lpstr>
      <vt:lpstr>MVP Survey: Ice Edge / High Biomass / Low Biomass</vt:lpstr>
      <vt:lpstr>Sedwick group Fe data</vt:lpstr>
      <vt:lpstr>PowerPoint Presentation</vt:lpstr>
      <vt:lpstr>Frontal and low-biomass area surveys</vt:lpstr>
      <vt:lpstr>VPR Frontal Survey 1/16-17</vt:lpstr>
      <vt:lpstr>Frontal ADCP Survey (VPR5)</vt:lpstr>
      <vt:lpstr>High Biomass / Low Biomass Frontal Region</vt:lpstr>
      <vt:lpstr>High Biomass / Low Biomass Frontal Region</vt:lpstr>
      <vt:lpstr>High Biomass / Low Biomass Frontal Region</vt:lpstr>
      <vt:lpstr>Nutrient data  stations 1-12</vt:lpstr>
      <vt:lpstr>Nutrient data stations 1-12</vt:lpstr>
      <vt:lpstr>Low biomass area survey – 1/17/12</vt:lpstr>
      <vt:lpstr>Low Biomass  ADCP Survey (VPR6)</vt:lpstr>
      <vt:lpstr>Low Biomass CTD transect</vt:lpstr>
      <vt:lpstr>Low Biomass Area</vt:lpstr>
      <vt:lpstr>PowerPoint Presentation</vt:lpstr>
      <vt:lpstr>CTD Fluorometer vs. Extracted Pigments</vt:lpstr>
      <vt:lpstr>Eddy 3 VPR Survey:  VPR 4, Jan 14-15 </vt:lpstr>
      <vt:lpstr>VPR Survey of Eddy 3</vt:lpstr>
      <vt:lpstr>Eddy 3 CTD Survey, 1st occupation </vt:lpstr>
      <vt:lpstr>Eddy 3, First Occupation: East-West Transect</vt:lpstr>
      <vt:lpstr>Eddy 3, First Occupation: East-West Transect</vt:lpstr>
      <vt:lpstr>Eddy 3, First Occupation: North-South Transect</vt:lpstr>
      <vt:lpstr>Eddy 3, First Occupation: North-South Transect</vt:lpstr>
      <vt:lpstr>Eddy 3, First Occupation: East-West Transect</vt:lpstr>
      <vt:lpstr>PowerPoint Presentation</vt:lpstr>
      <vt:lpstr>CTD Fluorometer vs. Extracted Pigments</vt:lpstr>
      <vt:lpstr>MODIS 1/18/11</vt:lpstr>
      <vt:lpstr>VPR Survey of Eddy 3</vt:lpstr>
      <vt:lpstr>ADCP from 2nd VPR Survey of Eddy 3</vt:lpstr>
      <vt:lpstr>SeaHorse Trajectory</vt:lpstr>
      <vt:lpstr>Eddy 3, 2nd Occupation: East-West Transect</vt:lpstr>
      <vt:lpstr>Eddy 3, 2nd Occupation: East-West Transect</vt:lpstr>
      <vt:lpstr>Eddy 3, 2nd Occupation: North-South Transect</vt:lpstr>
      <vt:lpstr>Eddy 3, 2nd Occupation: North-South Transect</vt:lpstr>
      <vt:lpstr>Eddy 3, 2nd Occupation: East-West Transect</vt:lpstr>
      <vt:lpstr>Hai’s microscopy</vt:lpstr>
      <vt:lpstr>PowerPoint Presentation</vt:lpstr>
      <vt:lpstr>PowerPoint Presentation</vt:lpstr>
      <vt:lpstr>PowerPoint Presentation</vt:lpstr>
      <vt:lpstr>PowerPoint Presentation</vt:lpstr>
      <vt:lpstr>PowerPoint Presentation</vt:lpstr>
      <vt:lpstr>PowerPoint Presentation</vt:lpstr>
      <vt:lpstr>Where did the warm water  in Eddy 3 come from?</vt:lpstr>
      <vt:lpstr>Well, how did it get here?</vt:lpstr>
      <vt:lpstr>Eddy 2</vt:lpstr>
      <vt:lpstr>Eddy 2 VPR Survey</vt:lpstr>
      <vt:lpstr>Eddy 2 (VPR 3) Image Categories</vt:lpstr>
      <vt:lpstr>Phaeocystis distribution</vt:lpstr>
      <vt:lpstr>Kidney beans  and marine snow</vt:lpstr>
      <vt:lpstr>PowerPoint Presentation</vt:lpstr>
      <vt:lpstr>Next Up</vt:lpstr>
      <vt:lpstr>Ross Bank Survey</vt:lpstr>
      <vt:lpstr>PRISM Cruise Track</vt:lpstr>
      <vt:lpstr>Ice edge – High Biomass – Low Biomass</vt:lpstr>
      <vt:lpstr>Fuel Earlier?</vt:lpstr>
      <vt:lpstr>Science Meeting1/15/12</vt:lpstr>
      <vt:lpstr>Ice edge – High Biomass – Low Biomass</vt:lpstr>
      <vt:lpstr>MVP Survey: Ice Edge / High Biomass / Low Biomass</vt:lpstr>
      <vt:lpstr>Eddy 3 VPR Survey:  Jan 14-15 </vt:lpstr>
      <vt:lpstr>Eddy 3 VPR Survey:  Jan 14-15 </vt:lpstr>
      <vt:lpstr>VPR Survey of Eddy 3</vt:lpstr>
      <vt:lpstr>Hai’s microscopy</vt:lpstr>
      <vt:lpstr>Next Up</vt:lpstr>
      <vt:lpstr>Science Meeting1/11/12</vt:lpstr>
      <vt:lpstr>PRISM Sampling of Eddies 1 and 2</vt:lpstr>
      <vt:lpstr>MVP Survey of Eddies 1 and 2: View from the SW</vt:lpstr>
      <vt:lpstr>The MVP MCDW-o-meter</vt:lpstr>
      <vt:lpstr>Sedwick Fe data</vt:lpstr>
      <vt:lpstr>Eddy 1 “Geordie”</vt:lpstr>
      <vt:lpstr>Geordie’s Velocity Field</vt:lpstr>
      <vt:lpstr>Tom and Tommy</vt:lpstr>
      <vt:lpstr>Eddy 2</vt:lpstr>
      <vt:lpstr>Eddy 2’s Velocity Field</vt:lpstr>
      <vt:lpstr>VPR Survey of Eddy 2</vt:lpstr>
      <vt:lpstr>Sample VPR Images 1/10/12</vt:lpstr>
      <vt:lpstr>Science Planning 1/11/12</vt:lpstr>
      <vt:lpstr>MODIS 1/11/12</vt:lpstr>
      <vt:lpstr>MODIS 1/11/12</vt:lpstr>
      <vt:lpstr>MODIS 1/11/12</vt:lpstr>
      <vt:lpstr>Science Planning 1/11/12</vt:lpstr>
      <vt:lpstr>Lost science time</vt:lpstr>
      <vt:lpstr>Science Meeting1/8/12</vt:lpstr>
      <vt:lpstr>SSMI Ice Coverage 1/6/12</vt:lpstr>
      <vt:lpstr>Sedwick et al. Fe data</vt:lpstr>
      <vt:lpstr>Tom &amp; Tommy</vt:lpstr>
      <vt:lpstr>Sedwick &amp; Di Tullio (1997)</vt:lpstr>
      <vt:lpstr>PRISM Sampling</vt:lpstr>
      <vt:lpstr>The MVP MCDW-o-meter</vt:lpstr>
      <vt:lpstr>Mission planning 1/6/12</vt:lpstr>
      <vt:lpstr>SSMI Ice Coverage 1/6/12</vt:lpstr>
      <vt:lpstr>Orsi water mass volumes Ross Sea &lt; 2000m</vt:lpstr>
      <vt:lpstr>Sedwick Fe data on Orsi Climatology</vt:lpstr>
      <vt:lpstr>PRISM Sampling</vt:lpstr>
      <vt:lpstr>Simulation of CDW penetration onto the continental shelf</vt:lpstr>
      <vt:lpstr>Cruise track on CDW tracer simulation</vt:lpstr>
      <vt:lpstr>Phase 1 sampling overview</vt:lpstr>
      <vt:lpstr>Station #1</vt:lpstr>
      <vt:lpstr>Mission planning 1/3/12</vt:lpstr>
      <vt:lpstr>SSSMI Ice Coverage 1/1/12</vt:lpstr>
      <vt:lpstr>SSSMI Ice Coverage 1/1/12</vt:lpstr>
      <vt:lpstr>SSMI Ice Coverage 1/3/12</vt:lpstr>
      <vt:lpstr>Initial VPR results</vt:lpstr>
      <vt:lpstr>VPR data Jan 1-3</vt:lpstr>
      <vt:lpstr>NBP1201 Plankton images: VPR2 Jan 1-3</vt:lpstr>
      <vt:lpstr>Overview Presentation</vt:lpstr>
      <vt:lpstr>PowerPoint Presentation</vt:lpstr>
      <vt:lpstr>PowerPoint Presentation</vt:lpstr>
      <vt:lpstr>PowerPoint Presentation</vt:lpstr>
      <vt:lpstr>Scientific Background</vt:lpstr>
      <vt:lpstr>Antarctic continental shelves are among the most productive regions of the Southern Ocean</vt:lpstr>
      <vt:lpstr>CORSACS data</vt:lpstr>
      <vt:lpstr>Simulation of CDW penetration onto the continental shelf</vt:lpstr>
      <vt:lpstr>Hypotheses</vt:lpstr>
      <vt:lpstr>The PRISM Team</vt:lpstr>
      <vt:lpstr>Cruise plan in an ice-free ocean</vt:lpstr>
      <vt:lpstr>Yesterday’s MODIS Image</vt:lpstr>
      <vt:lpstr>Summary of Measurements</vt:lpstr>
      <vt:lpstr>Towed instrumentation: Large Scale Surveys</vt:lpstr>
      <vt:lpstr>Towed instrumentation: process studies</vt:lpstr>
      <vt:lpstr>Process Studies: SeaHorse Buoy</vt:lpstr>
      <vt:lpstr>Sedwick Fe Climatology</vt:lpstr>
      <vt:lpstr>Sedwick Fe data on Orsi Climatology</vt:lpstr>
      <vt:lpstr>Orsi water mass volumes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Eddy 3 Water mass distribution VPR 4-5-6-7</vt:lpstr>
      <vt:lpstr>PRISM cruise track</vt:lpstr>
    </vt:vector>
  </TitlesOfParts>
  <Company>WHOI</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Dennis McGillicuddy</dc:creator>
  <cp:lastModifiedBy>Dennis</cp:lastModifiedBy>
  <cp:revision>303</cp:revision>
  <cp:lastPrinted>2012-02-08T16:30:29Z</cp:lastPrinted>
  <dcterms:created xsi:type="dcterms:W3CDTF">2011-04-05T18:15:21Z</dcterms:created>
  <dcterms:modified xsi:type="dcterms:W3CDTF">2012-02-08T17:07:24Z</dcterms:modified>
</cp:coreProperties>
</file>