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7" r:id="rId2"/>
    <p:sldId id="301" r:id="rId3"/>
    <p:sldId id="276" r:id="rId4"/>
    <p:sldId id="284" r:id="rId5"/>
    <p:sldId id="283" r:id="rId6"/>
    <p:sldId id="299" r:id="rId7"/>
    <p:sldId id="286" r:id="rId8"/>
    <p:sldId id="289" r:id="rId9"/>
    <p:sldId id="292" r:id="rId10"/>
    <p:sldId id="259" r:id="rId11"/>
    <p:sldId id="260" r:id="rId12"/>
    <p:sldId id="261" r:id="rId13"/>
    <p:sldId id="282" r:id="rId14"/>
    <p:sldId id="280" r:id="rId15"/>
    <p:sldId id="281" r:id="rId16"/>
    <p:sldId id="300" r:id="rId17"/>
    <p:sldId id="262" r:id="rId18"/>
    <p:sldId id="263" r:id="rId19"/>
    <p:sldId id="264" r:id="rId20"/>
    <p:sldId id="265" r:id="rId21"/>
    <p:sldId id="266" r:id="rId22"/>
    <p:sldId id="268" r:id="rId23"/>
    <p:sldId id="267" r:id="rId24"/>
    <p:sldId id="269" r:id="rId25"/>
    <p:sldId id="270" r:id="rId26"/>
    <p:sldId id="271" r:id="rId27"/>
    <p:sldId id="272" r:id="rId28"/>
    <p:sldId id="273" r:id="rId29"/>
    <p:sldId id="274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7" autoAdjust="0"/>
  </p:normalViewPr>
  <p:slideViewPr>
    <p:cSldViewPr showGuides="1">
      <p:cViewPr>
        <p:scale>
          <a:sx n="80" d="100"/>
          <a:sy n="80" d="100"/>
        </p:scale>
        <p:origin x="-7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DF759-C793-4969-8EAC-C693CC637A26}" type="datetimeFigureOut">
              <a:rPr lang="en-US" smtClean="0"/>
              <a:pPr/>
              <a:t>12/28/2011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A4282-A189-4E63-8374-FFBC81D6D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3249B-772A-47CD-B9B5-229B044037B8}" type="slidenum">
              <a:rPr lang="en-US"/>
              <a:pPr/>
              <a:t>8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A70C8-EFD7-4828-A2F4-C3884A6C96B3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7950-9764-4732-83ED-EB430ED6DECF}" type="datetime4">
              <a:rPr lang="en-US" smtClean="0"/>
              <a:pPr/>
              <a:t>December 28,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Ocean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EE91-C5DC-466C-A668-7E5BF3A5FAA4}" type="datetime4">
              <a:rPr lang="en-US" smtClean="0"/>
              <a:pPr/>
              <a:t>December 28,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Ocean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15BD-8692-4D93-A134-A0956621E3A7}" type="datetime4">
              <a:rPr lang="en-US" smtClean="0"/>
              <a:pPr/>
              <a:t>December 28,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Ocean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7294-5503-405E-A7DB-09F1B115314D}" type="datetime4">
              <a:rPr lang="en-US" smtClean="0"/>
              <a:pPr/>
              <a:t>December 28,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Ocean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2DA3-48A3-488F-97DB-F8342AB48C67}" type="datetime4">
              <a:rPr lang="en-US" smtClean="0"/>
              <a:pPr/>
              <a:t>December 28,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Ocean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8584-38A1-4CE0-849F-C344F00D3255}" type="datetime4">
              <a:rPr lang="en-US" smtClean="0"/>
              <a:pPr/>
              <a:t>December 28,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Ocean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7538-6E8F-4776-A2B4-D690C1D6C412}" type="datetime4">
              <a:rPr lang="en-US" smtClean="0"/>
              <a:pPr/>
              <a:t>December 28,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Ocean Sciences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CC66-DD51-4FEE-8BFF-7B82B98F84FD}" type="datetime4">
              <a:rPr lang="en-US" smtClean="0"/>
              <a:pPr/>
              <a:t>December 28,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Ocean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2FE4-5780-4500-9D29-FA73A711E435}" type="datetime4">
              <a:rPr lang="en-US" smtClean="0"/>
              <a:pPr/>
              <a:t>December 28,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Ocean Sciences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52AC-0417-461B-8551-B1897A220E11}" type="datetime4">
              <a:rPr lang="en-US" smtClean="0"/>
              <a:pPr/>
              <a:t>December 28,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Ocean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4D18-45E6-411A-8C82-D715A8F0F3A8}" type="datetime4">
              <a:rPr lang="en-US" smtClean="0"/>
              <a:pPr/>
              <a:t>December 28,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Ocean Sciences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3E034-768E-44D4-BCBB-EF578E9F34B3}" type="datetime4">
              <a:rPr lang="en-US" smtClean="0"/>
              <a:pPr/>
              <a:t>December 28,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Ocean Sciences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72E9A-6A79-449B-877E-CEDD49A55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5.xls"/><Relationship Id="rId4" Type="http://schemas.openxmlformats.org/officeDocument/2006/relationships/oleObject" Target="../embeddings/Microsoft_Office_Excel_97-2003_Worksheet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A1FC-7B91-4D2B-BE94-7DD5E7F09E41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1</a:t>
            </a:fld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US" sz="32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Phytoplankton Growth and Oceanographic Variability in the Ross Sea: </a:t>
            </a:r>
          </a:p>
          <a:p>
            <a:pPr algn="ctr"/>
            <a:r>
              <a:rPr lang="en-US" sz="3200" b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More than Expected?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Walker O. Smith, Jr. </a:t>
            </a:r>
          </a:p>
          <a:p>
            <a:pPr algn="ctr"/>
            <a:endParaRPr lang="en-US" b="1" dirty="0" smtClean="0">
              <a:latin typeface="Comic Sans MS" pitchFamily="66" charset="0"/>
            </a:endParaRPr>
          </a:p>
          <a:p>
            <a:pPr algn="ctr"/>
            <a:r>
              <a:rPr lang="en-US" b="1" dirty="0" smtClean="0">
                <a:latin typeface="Comic Sans MS" pitchFamily="66" charset="0"/>
              </a:rPr>
              <a:t>Virginia Institute of Marine Science </a:t>
            </a:r>
          </a:p>
          <a:p>
            <a:pPr algn="ctr"/>
            <a:r>
              <a:rPr lang="en-US" b="1" dirty="0" smtClean="0">
                <a:latin typeface="Comic Sans MS" pitchFamily="66" charset="0"/>
              </a:rPr>
              <a:t>College of William and Mary </a:t>
            </a:r>
          </a:p>
          <a:p>
            <a:pPr algn="ctr"/>
            <a:r>
              <a:rPr lang="en-US" b="1" dirty="0" smtClean="0">
                <a:latin typeface="Comic Sans MS" pitchFamily="66" charset="0"/>
              </a:rPr>
              <a:t>Gloucester Pt., VA 23062</a:t>
            </a:r>
          </a:p>
          <a:p>
            <a:pPr algn="ctr"/>
            <a:endParaRPr lang="en-US" b="1" dirty="0">
              <a:latin typeface="Comic Sans MS" pitchFamily="66" charset="0"/>
            </a:endParaRPr>
          </a:p>
        </p:txBody>
      </p:sp>
      <p:pic>
        <p:nvPicPr>
          <p:cNvPr id="6" name="Picture 5" descr="vim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3928" y="4648200"/>
            <a:ext cx="2676144" cy="127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630F-43BA-4F89-8621-5DCBD1F6E8A9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10</a:t>
            </a:fld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Climatology of southern Ross Sea - ice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f3"/>
          <p:cNvPicPr>
            <a:picLocks noChangeAspect="1" noChangeArrowheads="1"/>
          </p:cNvPicPr>
          <p:nvPr/>
        </p:nvPicPr>
        <p:blipFill>
          <a:blip r:embed="rId2" cstate="print"/>
          <a:srcRect l="3082" t="7515" r="2921" b="6771"/>
          <a:stretch>
            <a:fillRect/>
          </a:stretch>
        </p:blipFill>
        <p:spPr bwMode="auto">
          <a:xfrm>
            <a:off x="152400" y="914400"/>
            <a:ext cx="464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95400" y="49530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49530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25146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25146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e figure.jpg"/>
          <p:cNvPicPr>
            <a:picLocks noChangeAspect="1"/>
          </p:cNvPicPr>
          <p:nvPr/>
        </p:nvPicPr>
        <p:blipFill>
          <a:blip r:embed="rId3" cstate="print"/>
          <a:srcRect l="1852" r="1852" b="4167"/>
          <a:stretch>
            <a:fillRect/>
          </a:stretch>
        </p:blipFill>
        <p:spPr>
          <a:xfrm>
            <a:off x="4876800" y="914400"/>
            <a:ext cx="4134678" cy="5486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10400" y="990600"/>
            <a:ext cx="1981200" cy="464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FE6C-FC4E-48CE-A975-439DDAB449AB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11</a:t>
            </a:fld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241327" y="228600"/>
            <a:ext cx="8661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Climatology of southern Ross Sea - Winds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2578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Comic Sans MS" pitchFamily="66" charset="0"/>
              </a:rPr>
              <a:t>Winds are for two locations where moorings were placed, and derived from </a:t>
            </a:r>
            <a:r>
              <a:rPr lang="en-US" sz="2000" b="1" i="1" dirty="0" err="1">
                <a:latin typeface="Comic Sans MS" pitchFamily="66" charset="0"/>
              </a:rPr>
              <a:t>QuikSCAT</a:t>
            </a:r>
            <a:r>
              <a:rPr lang="en-US" sz="2000" b="1" i="1" dirty="0">
                <a:latin typeface="Comic Sans MS" pitchFamily="66" charset="0"/>
              </a:rPr>
              <a:t> </a:t>
            </a:r>
            <a:r>
              <a:rPr lang="en-US" sz="2000" b="1" i="1" dirty="0" smtClean="0">
                <a:latin typeface="Comic Sans MS" pitchFamily="66" charset="0"/>
              </a:rPr>
              <a:t>three-day values averaged for the 2000-2008 time period</a:t>
            </a:r>
            <a:endParaRPr lang="en-US" sz="2000" b="1" i="1" dirty="0">
              <a:latin typeface="Comic Sans MS" pitchFamily="66" charset="0"/>
            </a:endParaRPr>
          </a:p>
        </p:txBody>
      </p:sp>
      <p:pic>
        <p:nvPicPr>
          <p:cNvPr id="9" name="Picture 8" descr="winds plus stdev.JPG"/>
          <p:cNvPicPr>
            <a:picLocks noChangeAspect="1"/>
          </p:cNvPicPr>
          <p:nvPr/>
        </p:nvPicPr>
        <p:blipFill>
          <a:blip r:embed="rId2" cstate="print"/>
          <a:srcRect l="9739" t="28889" r="16928" b="28889"/>
          <a:stretch>
            <a:fillRect/>
          </a:stretch>
        </p:blipFill>
        <p:spPr>
          <a:xfrm>
            <a:off x="152400" y="990600"/>
            <a:ext cx="5749088" cy="4283635"/>
          </a:xfrm>
          <a:prstGeom prst="rect">
            <a:avLst/>
          </a:prstGeom>
        </p:spPr>
      </p:pic>
      <p:pic>
        <p:nvPicPr>
          <p:cNvPr id="8" name="Picture 7" descr="Fig. 1 final.jpg"/>
          <p:cNvPicPr>
            <a:picLocks noChangeAspect="1"/>
          </p:cNvPicPr>
          <p:nvPr/>
        </p:nvPicPr>
        <p:blipFill>
          <a:blip r:embed="rId3" cstate="print"/>
          <a:srcRect l="13333" t="12222" r="10833" b="11111"/>
          <a:stretch>
            <a:fillRect/>
          </a:stretch>
        </p:blipFill>
        <p:spPr>
          <a:xfrm>
            <a:off x="6172200" y="2133600"/>
            <a:ext cx="2713383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B0AC-F255-473D-A44F-306661A782BF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12</a:t>
            </a:fld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Climatology of southern Ross Sea – Sea Surface Temperature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Picture 5" descr="SST with dev.JPG"/>
          <p:cNvPicPr>
            <a:picLocks noChangeAspect="1"/>
          </p:cNvPicPr>
          <p:nvPr/>
        </p:nvPicPr>
        <p:blipFill>
          <a:blip r:embed="rId2" cstate="print"/>
          <a:srcRect l="11176" t="27778" r="19804" b="29048"/>
          <a:stretch>
            <a:fillRect/>
          </a:stretch>
        </p:blipFill>
        <p:spPr>
          <a:xfrm>
            <a:off x="2171700" y="990600"/>
            <a:ext cx="4800600" cy="3886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53340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omic Sans MS" pitchFamily="66" charset="0"/>
              </a:rPr>
              <a:t>SST for two locations where moorings were deployed; derived </a:t>
            </a:r>
            <a:r>
              <a:rPr lang="en-US" b="1" i="1" dirty="0">
                <a:latin typeface="Comic Sans MS" pitchFamily="66" charset="0"/>
              </a:rPr>
              <a:t>from Aqua MODIS SST </a:t>
            </a:r>
            <a:r>
              <a:rPr lang="en-US" b="1" i="1" dirty="0" smtClean="0">
                <a:latin typeface="Comic Sans MS" pitchFamily="66" charset="0"/>
              </a:rPr>
              <a:t>9 km weekly climatology from 2002-2008</a:t>
            </a:r>
            <a:endParaRPr lang="en-US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FF00"/>
                </a:solidFill>
              </a:rPr>
              <a:t>The Ross Sea Climatology: Nitrate</a:t>
            </a:r>
          </a:p>
        </p:txBody>
      </p:sp>
      <p:pic>
        <p:nvPicPr>
          <p:cNvPr id="55299" name="Picture 3" descr="Figure 2 fin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128" t="6735" r="10840" b="7401"/>
          <a:stretch>
            <a:fillRect/>
          </a:stretch>
        </p:blipFill>
        <p:spPr>
          <a:xfrm>
            <a:off x="990600" y="1060450"/>
            <a:ext cx="7010400" cy="5797550"/>
          </a:xfrm>
          <a:noFill/>
          <a:ln/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315200" y="35814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µM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953000" y="1524000"/>
            <a:ext cx="304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600200" y="4343400"/>
            <a:ext cx="304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4953000" y="4343400"/>
            <a:ext cx="304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981200" y="3429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November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334000" y="34290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December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133600" y="6248400"/>
            <a:ext cx="132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January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5410200" y="6248400"/>
            <a:ext cx="148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February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64770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Comic Sans MS" pitchFamily="66" charset="0"/>
              </a:rPr>
              <a:t>Smith et al., 2003b</a:t>
            </a:r>
            <a:endParaRPr lang="en-US" sz="12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600200" y="1524000"/>
            <a:ext cx="304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3505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3429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6324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624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Feb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FF00"/>
                </a:solidFill>
              </a:rPr>
              <a:t>The Ross Sea Climatology: Silicic Acid</a:t>
            </a:r>
          </a:p>
        </p:txBody>
      </p:sp>
      <p:pic>
        <p:nvPicPr>
          <p:cNvPr id="56323" name="Picture 3" descr="Fig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36" t="25555" r="4475" b="20000"/>
          <a:stretch>
            <a:fillRect/>
          </a:stretch>
        </p:blipFill>
        <p:spPr>
          <a:xfrm>
            <a:off x="990600" y="1009650"/>
            <a:ext cx="7162800" cy="5848350"/>
          </a:xfrm>
          <a:noFill/>
          <a:ln/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467600" y="365760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µM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600200" y="1447800"/>
            <a:ext cx="304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029200" y="1371600"/>
            <a:ext cx="304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600200" y="4419600"/>
            <a:ext cx="304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029200" y="4419600"/>
            <a:ext cx="304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1981200" y="3429000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November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5334000" y="34290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December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2133600" y="6400800"/>
            <a:ext cx="132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January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5486400" y="6400800"/>
            <a:ext cx="148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February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Comic Sans MS" pitchFamily="66" charset="0"/>
              </a:rPr>
              <a:t>Smith et al., 2003b</a:t>
            </a:r>
            <a:endParaRPr lang="en-US" sz="12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3429000"/>
            <a:ext cx="568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3352800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6324600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0" y="6324600"/>
            <a:ext cx="52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Feb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FF00"/>
                </a:solidFill>
              </a:rPr>
              <a:t>The Ross Sea Climatology: Chlorophyll</a:t>
            </a:r>
          </a:p>
        </p:txBody>
      </p:sp>
      <p:pic>
        <p:nvPicPr>
          <p:cNvPr id="57347" name="Picture 3" descr="Fig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98" t="25255" r="5098" b="18889"/>
          <a:stretch>
            <a:fillRect/>
          </a:stretch>
        </p:blipFill>
        <p:spPr>
          <a:xfrm>
            <a:off x="1066800" y="1017588"/>
            <a:ext cx="7086600" cy="5840412"/>
          </a:xfrm>
          <a:noFill/>
          <a:ln/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7467600" y="3657600"/>
            <a:ext cx="633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µg L</a:t>
            </a:r>
            <a:r>
              <a:rPr lang="en-US" sz="1200" b="1" baseline="30000"/>
              <a:t>-1</a:t>
            </a:r>
            <a:endParaRPr lang="en-US" sz="1200" b="1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737360" y="1524000"/>
            <a:ext cx="301752" cy="3383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105400" y="1447800"/>
            <a:ext cx="365760" cy="42062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737360" y="4343400"/>
            <a:ext cx="274320" cy="42062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105400" y="4343400"/>
            <a:ext cx="365760" cy="42062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2057400" y="3429000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November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410200" y="34290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December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2209800" y="6400800"/>
            <a:ext cx="132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January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5562600" y="6400800"/>
            <a:ext cx="148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February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6581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Comic Sans MS" pitchFamily="66" charset="0"/>
              </a:rPr>
              <a:t>Smith et al., 2003b</a:t>
            </a:r>
            <a:endParaRPr lang="en-US" sz="12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429000"/>
            <a:ext cx="568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3429000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6324600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6248400"/>
            <a:ext cx="52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Feb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7294-5503-405E-A7DB-09F1B115314D}" type="datetime4">
              <a:rPr lang="en-US" smtClean="0"/>
              <a:pPr/>
              <a:t>December 28,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Fig 3 smith et al JMS.JPG"/>
          <p:cNvPicPr>
            <a:picLocks noChangeAspect="1"/>
          </p:cNvPicPr>
          <p:nvPr/>
        </p:nvPicPr>
        <p:blipFill>
          <a:blip r:embed="rId2" cstate="print"/>
          <a:srcRect l="14444" t="16667" r="14445" b="8889"/>
          <a:stretch>
            <a:fillRect/>
          </a:stretch>
        </p:blipFill>
        <p:spPr>
          <a:xfrm>
            <a:off x="0" y="762004"/>
            <a:ext cx="3017520" cy="421195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Picture 6" descr="Fig 4 Smith et al JMS.JPG"/>
          <p:cNvPicPr>
            <a:picLocks noChangeAspect="1"/>
          </p:cNvPicPr>
          <p:nvPr/>
        </p:nvPicPr>
        <p:blipFill>
          <a:blip r:embed="rId3" cstate="print"/>
          <a:srcRect l="14815" t="16667" r="14074" b="8889"/>
          <a:stretch>
            <a:fillRect/>
          </a:stretch>
        </p:blipFill>
        <p:spPr>
          <a:xfrm>
            <a:off x="2971800" y="762001"/>
            <a:ext cx="3017520" cy="421195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Picture 7" descr="Fig 6 smith et al JMS.JPG"/>
          <p:cNvPicPr>
            <a:picLocks noChangeAspect="1"/>
          </p:cNvPicPr>
          <p:nvPr/>
        </p:nvPicPr>
        <p:blipFill>
          <a:blip r:embed="rId4" cstate="print"/>
          <a:srcRect l="14444" t="16667" r="14445" b="8889"/>
          <a:stretch>
            <a:fillRect/>
          </a:stretch>
        </p:blipFill>
        <p:spPr>
          <a:xfrm>
            <a:off x="6019800" y="762000"/>
            <a:ext cx="3017520" cy="421195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14400" y="228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Pigment Climatology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181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19’-Hex: 19’-hexanoyloxyfucoxanthin;    </a:t>
            </a:r>
            <a:r>
              <a:rPr lang="en-US" b="1" dirty="0" err="1" smtClean="0"/>
              <a:t>Fuco</a:t>
            </a:r>
            <a:r>
              <a:rPr lang="en-US" b="1" dirty="0" smtClean="0"/>
              <a:t>: Fucoxanthin</a:t>
            </a:r>
          </a:p>
          <a:p>
            <a:pPr algn="ctr"/>
            <a:r>
              <a:rPr lang="en-US" b="1" i="1" dirty="0" smtClean="0"/>
              <a:t>Note scale is logarithmic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Interpretation problem: interconversion of 19’-Hex to </a:t>
            </a:r>
            <a:r>
              <a:rPr lang="en-US" b="1" dirty="0" err="1" smtClean="0">
                <a:solidFill>
                  <a:schemeClr val="tx1">
                    <a:lumMod val="85000"/>
                  </a:schemeClr>
                </a:solidFill>
              </a:rPr>
              <a:t>Fuco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 at high [Fe] and perhaps other factors influencing the interconversion</a:t>
            </a: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64008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FFFF00"/>
                </a:solidFill>
                <a:latin typeface="Comic Sans MS" pitchFamily="66" charset="0"/>
              </a:rPr>
              <a:t>Smith et al. 2010</a:t>
            </a:r>
            <a:endParaRPr lang="en-US" sz="12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7298-FBE2-41DC-A351-90CCD029AE7A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17</a:t>
            </a:fld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0" y="-45720"/>
            <a:ext cx="91440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Climatology of southern Ross Sea – Pigments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9" name="Picture 8" descr="December.png"/>
          <p:cNvPicPr>
            <a:picLocks noChangeAspect="1"/>
          </p:cNvPicPr>
          <p:nvPr/>
        </p:nvPicPr>
        <p:blipFill>
          <a:blip r:embed="rId2" cstate="print"/>
          <a:srcRect l="11667" t="7141" r="15583" b="8855"/>
          <a:stretch>
            <a:fillRect/>
          </a:stretch>
        </p:blipFill>
        <p:spPr>
          <a:xfrm>
            <a:off x="0" y="2743200"/>
            <a:ext cx="4114800" cy="2309567"/>
          </a:xfrm>
          <a:prstGeom prst="rect">
            <a:avLst/>
          </a:prstGeom>
        </p:spPr>
      </p:pic>
      <p:pic>
        <p:nvPicPr>
          <p:cNvPr id="10" name="Picture 9" descr="november.png"/>
          <p:cNvPicPr>
            <a:picLocks noChangeAspect="1"/>
          </p:cNvPicPr>
          <p:nvPr/>
        </p:nvPicPr>
        <p:blipFill>
          <a:blip r:embed="rId3" cstate="print"/>
          <a:srcRect l="11667" t="7141" r="15000" b="7141"/>
          <a:stretch>
            <a:fillRect/>
          </a:stretch>
        </p:blipFill>
        <p:spPr>
          <a:xfrm>
            <a:off x="0" y="457200"/>
            <a:ext cx="4114800" cy="2337953"/>
          </a:xfrm>
          <a:prstGeom prst="rect">
            <a:avLst/>
          </a:prstGeom>
        </p:spPr>
      </p:pic>
      <p:pic>
        <p:nvPicPr>
          <p:cNvPr id="11" name="Picture 10" descr="january.png"/>
          <p:cNvPicPr>
            <a:picLocks noChangeAspect="1"/>
          </p:cNvPicPr>
          <p:nvPr/>
        </p:nvPicPr>
        <p:blipFill>
          <a:blip r:embed="rId4" cstate="print"/>
          <a:srcRect l="11667" t="7141" r="15000" b="7141"/>
          <a:stretch>
            <a:fillRect/>
          </a:stretch>
        </p:blipFill>
        <p:spPr>
          <a:xfrm>
            <a:off x="5029200" y="381000"/>
            <a:ext cx="4114800" cy="2337955"/>
          </a:xfrm>
          <a:prstGeom prst="rect">
            <a:avLst/>
          </a:prstGeom>
        </p:spPr>
      </p:pic>
      <p:pic>
        <p:nvPicPr>
          <p:cNvPr id="12" name="Picture 11" descr="february.png"/>
          <p:cNvPicPr>
            <a:picLocks noChangeAspect="1"/>
          </p:cNvPicPr>
          <p:nvPr/>
        </p:nvPicPr>
        <p:blipFill>
          <a:blip r:embed="rId5" cstate="print"/>
          <a:srcRect l="11667" t="7141" r="15000" b="7141"/>
          <a:stretch>
            <a:fillRect/>
          </a:stretch>
        </p:blipFill>
        <p:spPr>
          <a:xfrm>
            <a:off x="5029200" y="2667000"/>
            <a:ext cx="4114800" cy="2337955"/>
          </a:xfrm>
          <a:prstGeom prst="rect">
            <a:avLst/>
          </a:prstGeom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>
          <a:blip r:embed="rId6" cstate="print"/>
          <a:srcRect l="21721" t="17408" r="14052" b="30741"/>
          <a:stretch>
            <a:fillRect/>
          </a:stretch>
        </p:blipFill>
        <p:spPr>
          <a:xfrm>
            <a:off x="3511296" y="4469642"/>
            <a:ext cx="2286000" cy="2388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0" y="6019800"/>
            <a:ext cx="4191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51816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omic Sans MS" pitchFamily="66" charset="0"/>
              </a:rPr>
              <a:t>Pigments from merged SeaWiFS-MODIS data, 1998-2009</a:t>
            </a:r>
            <a:endParaRPr lang="en-US" dirty="0"/>
          </a:p>
        </p:txBody>
      </p:sp>
      <p:pic>
        <p:nvPicPr>
          <p:cNvPr id="14" name="Picture 13" descr="january.png"/>
          <p:cNvPicPr>
            <a:picLocks noChangeAspect="1"/>
          </p:cNvPicPr>
          <p:nvPr/>
        </p:nvPicPr>
        <p:blipFill>
          <a:blip r:embed="rId4" cstate="print"/>
          <a:srcRect l="85000" t="5427" r="7500" b="8855"/>
          <a:stretch>
            <a:fillRect/>
          </a:stretch>
        </p:blipFill>
        <p:spPr>
          <a:xfrm>
            <a:off x="4229100" y="533400"/>
            <a:ext cx="685800" cy="381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80560" y="533401"/>
            <a:ext cx="228600" cy="3809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pPr>
              <a:spcBef>
                <a:spcPts val="15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endParaRPr lang="en-US" sz="1400" b="1" dirty="0"/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4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2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3840480" y="2377440"/>
            <a:ext cx="19050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Chlorophyll (</a:t>
            </a:r>
            <a:r>
              <a:rPr lang="el-GR" sz="1200" b="1" dirty="0" smtClean="0">
                <a:solidFill>
                  <a:schemeClr val="bg1"/>
                </a:solidFill>
              </a:rPr>
              <a:t>μ</a:t>
            </a:r>
            <a:r>
              <a:rPr lang="en-US" sz="1200" b="1" dirty="0" smtClean="0">
                <a:solidFill>
                  <a:schemeClr val="bg1"/>
                </a:solidFill>
              </a:rPr>
              <a:t>g L</a:t>
            </a:r>
            <a:r>
              <a:rPr lang="en-US" sz="1200" b="1" baseline="30000" dirty="0" smtClean="0">
                <a:solidFill>
                  <a:schemeClr val="bg1"/>
                </a:solidFill>
              </a:rPr>
              <a:t>-1</a:t>
            </a:r>
            <a:r>
              <a:rPr lang="en-US" sz="1200" b="1" dirty="0" smtClean="0">
                <a:solidFill>
                  <a:schemeClr val="bg1"/>
                </a:solidFill>
              </a:rPr>
              <a:t>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762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November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31212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December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533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January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2819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February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65532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omic Sans MS" pitchFamily="66" charset="0"/>
              </a:rPr>
              <a:t>Smith and </a:t>
            </a:r>
            <a:r>
              <a:rPr lang="en-US" sz="1400" b="1" i="1" dirty="0" err="1" smtClean="0">
                <a:latin typeface="Comic Sans MS" pitchFamily="66" charset="0"/>
              </a:rPr>
              <a:t>Comiso</a:t>
            </a:r>
            <a:r>
              <a:rPr lang="en-US" sz="1400" b="1" i="1" dirty="0" smtClean="0">
                <a:latin typeface="Comic Sans MS" pitchFamily="66" charset="0"/>
              </a:rPr>
              <a:t>, 2008</a:t>
            </a:r>
            <a:endParaRPr lang="en-US" sz="1400" b="1" i="1" dirty="0"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90600" y="1600200"/>
            <a:ext cx="1600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33600" y="3505200"/>
            <a:ext cx="9906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86000" y="3657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???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CC63-8D89-4A6D-95C8-89BC571B285F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18</a:t>
            </a:fld>
            <a:endParaRPr lang="en-US" i="1" dirty="0"/>
          </a:p>
        </p:txBody>
      </p:sp>
      <p:pic>
        <p:nvPicPr>
          <p:cNvPr id="6" name="Picture 5" descr="sat chl at moorings.JPG"/>
          <p:cNvPicPr>
            <a:picLocks noChangeAspect="1"/>
          </p:cNvPicPr>
          <p:nvPr/>
        </p:nvPicPr>
        <p:blipFill>
          <a:blip r:embed="rId2" cstate="print"/>
          <a:srcRect l="8301" t="30000" r="15490" b="28889"/>
          <a:stretch>
            <a:fillRect/>
          </a:stretch>
        </p:blipFill>
        <p:spPr>
          <a:xfrm>
            <a:off x="1188308" y="838200"/>
            <a:ext cx="6767384" cy="472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Climatology of southern Ross Sea – Pigments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638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omic Sans MS" pitchFamily="66" charset="0"/>
              </a:rPr>
              <a:t>Pigments from merged SeaWiFS-MODIS data, 1998-2009 &amp; sampled from 3 pixels around the two moorings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2AD4-E572-4488-A150-79D7156ABEBA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19</a:t>
            </a:fld>
            <a:endParaRPr lang="en-US" i="1" dirty="0"/>
          </a:p>
        </p:txBody>
      </p:sp>
      <p:pic>
        <p:nvPicPr>
          <p:cNvPr id="5" name="Picture 4" descr="ivar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28600"/>
            <a:ext cx="1847865" cy="1833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371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Data were collected in three seasons, 2003-04, 2004-05, and 2005-06 in the southern Ross Sea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0"/>
            <a:ext cx="5202553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IVARS</a:t>
            </a:r>
          </a:p>
          <a:p>
            <a:pPr algn="ctr"/>
            <a:r>
              <a:rPr lang="en-US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Interannual Variability in the Ross Sea</a:t>
            </a:r>
            <a:endParaRPr lang="en-US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Picture 8" descr="Fig. 1 final.jpg"/>
          <p:cNvPicPr>
            <a:picLocks noChangeAspect="1"/>
          </p:cNvPicPr>
          <p:nvPr/>
        </p:nvPicPr>
        <p:blipFill>
          <a:blip r:embed="rId3" cstate="print"/>
          <a:srcRect l="13333" t="12222" r="10833" b="11111"/>
          <a:stretch>
            <a:fillRect/>
          </a:stretch>
        </p:blipFill>
        <p:spPr>
          <a:xfrm>
            <a:off x="5105401" y="3581400"/>
            <a:ext cx="4038600" cy="30622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048" y="2667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Two moorings were deployed at two sites: </a:t>
            </a: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Callinectes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 at 76.6</a:t>
            </a:r>
            <a:r>
              <a:rPr lang="en-US" sz="2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o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S, 172.7</a:t>
            </a:r>
            <a:r>
              <a:rPr lang="en-US" sz="2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o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W, and </a:t>
            </a: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Xiphius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 at 77</a:t>
            </a:r>
            <a:r>
              <a:rPr lang="en-US" sz="2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o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S, 180</a:t>
            </a:r>
            <a:r>
              <a:rPr lang="en-US" sz="2400" b="1" baseline="30000" dirty="0" smtClean="0">
                <a:solidFill>
                  <a:srgbClr val="FFFF00"/>
                </a:solidFill>
                <a:latin typeface="Comic Sans MS" pitchFamily="66" charset="0"/>
              </a:rPr>
              <a:t>o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; both sites were ca. 600 m deep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048" y="39624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Each mooring was deployed in late December, and recovered in early February; water samples were collected between the two sites during both cruises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2FE4-5780-4500-9D29-FA73A711E435}" type="datetime4">
              <a:rPr lang="en-US" smtClean="0"/>
              <a:pPr/>
              <a:t>December 28, 2011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1600200"/>
            <a:ext cx="50292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57000">
                      <a:srgbClr val="FFF200">
                        <a:alpha val="85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380</a:t>
            </a:r>
            <a:endParaRPr lang="en-US" sz="20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57000">
                    <a:srgbClr val="FFF200">
                      <a:alpha val="85000"/>
                    </a:srgbClr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AE7D-D9B6-438A-B2A0-2EED56A709FD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20</a:t>
            </a:fld>
            <a:endParaRPr lang="en-US" i="1" dirty="0"/>
          </a:p>
        </p:txBody>
      </p:sp>
      <p:pic>
        <p:nvPicPr>
          <p:cNvPr id="6" name="Picture 5" descr="ivar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2739121"/>
            <a:ext cx="1390665" cy="1379758"/>
          </a:xfrm>
          <a:prstGeom prst="rect">
            <a:avLst/>
          </a:prstGeom>
        </p:spPr>
      </p:pic>
      <p:pic>
        <p:nvPicPr>
          <p:cNvPr id="7" name="Picture 6" descr="Generic Mooring fig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28600"/>
            <a:ext cx="4457700" cy="594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81000"/>
            <a:ext cx="297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Each mooring had a surface float, fluorometers, a FRRF, and in two years, a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M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</a:rPr>
              <a:t>icrocat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 CTD at 25 m</a:t>
            </a:r>
          </a:p>
          <a:p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A S-tether connected the deep-water portion and anchor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9440" y="32766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1676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Surface portion extended to ca. 50 m; float at ca. 175 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334000" y="3048000"/>
            <a:ext cx="1524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10200" y="3124200"/>
            <a:ext cx="1524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whalesx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95800"/>
            <a:ext cx="2590800" cy="220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3225-2471-475F-B50E-4EDD9D7D6211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21</a:t>
            </a:fld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Results – Physical Forcing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fig 3a,b final"/>
          <p:cNvPicPr>
            <a:picLocks noChangeAspect="1" noChangeArrowheads="1"/>
          </p:cNvPicPr>
          <p:nvPr/>
        </p:nvPicPr>
        <p:blipFill>
          <a:blip r:embed="rId2" cstate="print"/>
          <a:srcRect l="8984" t="3966" r="16578" b="12745"/>
          <a:stretch>
            <a:fillRect/>
          </a:stretch>
        </p:blipFill>
        <p:spPr bwMode="auto">
          <a:xfrm>
            <a:off x="152400" y="762000"/>
            <a:ext cx="40513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43400" y="914400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Ice concentrations were not markedly different from the long-term mean, although in 2003 ice persisted for longer in the west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In general there was always some ice remaining in the west, but ice nearly always completely disappeared in the east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We found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no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relationship between biological variables and ice</a:t>
            </a:r>
            <a:endParaRPr lang="en-US" sz="2400" b="1" dirty="0">
              <a:solidFill>
                <a:srgbClr val="FFFFCC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990600"/>
            <a:ext cx="1208536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Callinectes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733800"/>
            <a:ext cx="88036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Xiphius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2667000" y="5029200"/>
            <a:ext cx="8382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2819400" y="2286000"/>
            <a:ext cx="7620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90800" y="4572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Comic Sans MS" pitchFamily="66" charset="0"/>
              </a:rPr>
              <a:t>Mooring Duration</a:t>
            </a:r>
            <a:endParaRPr lang="en-US" sz="1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1299-38B7-4F17-A536-EEAA62193F32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22</a:t>
            </a:fld>
            <a:endParaRPr lang="en-US" i="1" dirty="0"/>
          </a:p>
        </p:txBody>
      </p:sp>
      <p:pic>
        <p:nvPicPr>
          <p:cNvPr id="5" name="Picture 4" descr="2003 winds.JPG"/>
          <p:cNvPicPr>
            <a:picLocks noChangeAspect="1"/>
          </p:cNvPicPr>
          <p:nvPr/>
        </p:nvPicPr>
        <p:blipFill>
          <a:blip r:embed="rId2" cstate="print"/>
          <a:srcRect l="11176" t="31111" r="18366" b="30000"/>
          <a:stretch>
            <a:fillRect/>
          </a:stretch>
        </p:blipFill>
        <p:spPr>
          <a:xfrm>
            <a:off x="0" y="685800"/>
            <a:ext cx="3456432" cy="2468880"/>
          </a:xfrm>
          <a:prstGeom prst="rect">
            <a:avLst/>
          </a:prstGeom>
        </p:spPr>
      </p:pic>
      <p:pic>
        <p:nvPicPr>
          <p:cNvPr id="6" name="Picture 5" descr="2004 winds.JPG"/>
          <p:cNvPicPr>
            <a:picLocks noChangeAspect="1"/>
          </p:cNvPicPr>
          <p:nvPr/>
        </p:nvPicPr>
        <p:blipFill>
          <a:blip r:embed="rId3" cstate="print"/>
          <a:srcRect l="8127" t="8815" r="9167"/>
          <a:stretch>
            <a:fillRect/>
          </a:stretch>
        </p:blipFill>
        <p:spPr>
          <a:xfrm>
            <a:off x="3429000" y="685800"/>
            <a:ext cx="2991140" cy="2468880"/>
          </a:xfrm>
          <a:prstGeom prst="rect">
            <a:avLst/>
          </a:prstGeom>
        </p:spPr>
      </p:pic>
      <p:pic>
        <p:nvPicPr>
          <p:cNvPr id="7" name="Picture 6" descr="2005 winds.JPG"/>
          <p:cNvPicPr>
            <a:picLocks noChangeAspect="1"/>
          </p:cNvPicPr>
          <p:nvPr/>
        </p:nvPicPr>
        <p:blipFill>
          <a:blip r:embed="rId4" cstate="print"/>
          <a:srcRect l="16928" t="30000" r="19804" b="28889"/>
          <a:stretch>
            <a:fillRect/>
          </a:stretch>
        </p:blipFill>
        <p:spPr>
          <a:xfrm>
            <a:off x="6208033" y="685800"/>
            <a:ext cx="2935967" cy="2468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52400"/>
            <a:ext cx="4006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Results – Physical Forcing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fig 11"/>
          <p:cNvPicPr>
            <a:picLocks noChangeAspect="1" noChangeArrowheads="1"/>
          </p:cNvPicPr>
          <p:nvPr/>
        </p:nvPicPr>
        <p:blipFill>
          <a:blip r:embed="rId5" cstate="print"/>
          <a:srcRect l="2567" t="2975" r="3743" b="8779"/>
          <a:stretch>
            <a:fillRect/>
          </a:stretch>
        </p:blipFill>
        <p:spPr bwMode="auto">
          <a:xfrm>
            <a:off x="152400" y="3124200"/>
            <a:ext cx="300005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00400" y="34290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Winds were characterized by strong variability over the event scale; we defined “storms” as having mean velocities over 12 m s</a:t>
            </a:r>
            <a:r>
              <a:rPr lang="en-US" sz="2000" b="1" baseline="30000" dirty="0" smtClean="0">
                <a:latin typeface="Comic Sans MS" pitchFamily="66" charset="0"/>
              </a:rPr>
              <a:t>-1</a:t>
            </a:r>
            <a:r>
              <a:rPr lang="en-US" sz="2000" b="1" dirty="0" smtClean="0">
                <a:latin typeface="Comic Sans MS" pitchFamily="66" charset="0"/>
              </a:rPr>
              <a:t>; those occurred largely in the west (2,2, &amp; 3 times) relative to the west (once per season) </a:t>
            </a:r>
          </a:p>
          <a:p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Potentially more influenced by </a:t>
            </a:r>
            <a:r>
              <a:rPr lang="en-US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katabatics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?</a:t>
            </a: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8D75-6C7A-4B08-BB77-C8EB25BEA922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23</a:t>
            </a:fld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Results – Physical Forcing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" name="Picture 7" descr="T-S 2005.JPG"/>
          <p:cNvPicPr>
            <a:picLocks noChangeAspect="1"/>
          </p:cNvPicPr>
          <p:nvPr/>
        </p:nvPicPr>
        <p:blipFill>
          <a:blip r:embed="rId2" cstate="print"/>
          <a:srcRect t="8889" r="4173"/>
          <a:stretch>
            <a:fillRect/>
          </a:stretch>
        </p:blipFill>
        <p:spPr>
          <a:xfrm>
            <a:off x="4572000" y="914400"/>
            <a:ext cx="4572652" cy="3383280"/>
          </a:xfrm>
          <a:prstGeom prst="rect">
            <a:avLst/>
          </a:prstGeom>
        </p:spPr>
      </p:pic>
      <p:pic>
        <p:nvPicPr>
          <p:cNvPr id="6" name="Picture 5" descr="T-S 2004.JPG"/>
          <p:cNvPicPr>
            <a:picLocks noChangeAspect="1"/>
          </p:cNvPicPr>
          <p:nvPr/>
        </p:nvPicPr>
        <p:blipFill>
          <a:blip r:embed="rId3" cstate="print"/>
          <a:srcRect t="7001" r="19167"/>
          <a:stretch>
            <a:fillRect/>
          </a:stretch>
        </p:blipFill>
        <p:spPr>
          <a:xfrm>
            <a:off x="0" y="914400"/>
            <a:ext cx="4571999" cy="3383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4572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Simple water mass properties suggested that the two sites had markedly different surface water mass signatures in both years, with less overlap in 2004-05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1143000"/>
            <a:ext cx="4572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1143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2004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1143000"/>
            <a:ext cx="533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86400" y="1143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2005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24</a:t>
            </a:fld>
            <a:endParaRPr lang="en-US" i="1" dirty="0"/>
          </a:p>
        </p:txBody>
      </p:sp>
      <p:pic>
        <p:nvPicPr>
          <p:cNvPr id="5" name="Picture 4" descr="2004 T only.JPG"/>
          <p:cNvPicPr>
            <a:picLocks noChangeAspect="1"/>
          </p:cNvPicPr>
          <p:nvPr/>
        </p:nvPicPr>
        <p:blipFill>
          <a:blip r:embed="rId2" cstate="print"/>
          <a:srcRect t="7778" r="6501"/>
          <a:stretch>
            <a:fillRect/>
          </a:stretch>
        </p:blipFill>
        <p:spPr>
          <a:xfrm>
            <a:off x="1524000" y="685800"/>
            <a:ext cx="3623083" cy="2743200"/>
          </a:xfrm>
          <a:prstGeom prst="rect">
            <a:avLst/>
          </a:prstGeom>
        </p:spPr>
      </p:pic>
      <p:pic>
        <p:nvPicPr>
          <p:cNvPr id="6" name="Picture 5" descr="2004 S only.JPG"/>
          <p:cNvPicPr>
            <a:picLocks noChangeAspect="1"/>
          </p:cNvPicPr>
          <p:nvPr/>
        </p:nvPicPr>
        <p:blipFill>
          <a:blip r:embed="rId3" cstate="print"/>
          <a:srcRect l="5000" t="10268" r="5833"/>
          <a:stretch>
            <a:fillRect/>
          </a:stretch>
        </p:blipFill>
        <p:spPr>
          <a:xfrm>
            <a:off x="5257800" y="685800"/>
            <a:ext cx="3713337" cy="2743200"/>
          </a:xfrm>
          <a:prstGeom prst="rect">
            <a:avLst/>
          </a:prstGeom>
        </p:spPr>
      </p:pic>
      <p:pic>
        <p:nvPicPr>
          <p:cNvPr id="7" name="Picture 6" descr="2005 T only.JPG"/>
          <p:cNvPicPr>
            <a:picLocks noChangeAspect="1"/>
          </p:cNvPicPr>
          <p:nvPr/>
        </p:nvPicPr>
        <p:blipFill>
          <a:blip r:embed="rId4" cstate="print"/>
          <a:srcRect t="7702" r="6667"/>
          <a:stretch>
            <a:fillRect/>
          </a:stretch>
        </p:blipFill>
        <p:spPr>
          <a:xfrm>
            <a:off x="1524000" y="3581400"/>
            <a:ext cx="3629089" cy="2743200"/>
          </a:xfrm>
          <a:prstGeom prst="rect">
            <a:avLst/>
          </a:prstGeom>
        </p:spPr>
      </p:pic>
      <p:pic>
        <p:nvPicPr>
          <p:cNvPr id="8" name="Picture 7" descr="2005 S only.JPG"/>
          <p:cNvPicPr>
            <a:picLocks noChangeAspect="1"/>
          </p:cNvPicPr>
          <p:nvPr/>
        </p:nvPicPr>
        <p:blipFill>
          <a:blip r:embed="rId5" cstate="print"/>
          <a:srcRect l="4167" t="7756" r="16667"/>
          <a:stretch>
            <a:fillRect/>
          </a:stretch>
        </p:blipFill>
        <p:spPr>
          <a:xfrm>
            <a:off x="5257800" y="3581400"/>
            <a:ext cx="3733800" cy="2743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8887" y="152400"/>
            <a:ext cx="4006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Results – Physical Forcing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108960"/>
            <a:ext cx="990600" cy="3200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2004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5998464"/>
            <a:ext cx="990600" cy="3291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2005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28600"/>
            <a:ext cx="152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Surface layer SST (25 m) generally increased and salinity decreased</a:t>
            </a:r>
          </a:p>
          <a:p>
            <a:endParaRPr lang="en-US" b="1" dirty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Interrupted by rapid changes linked to winds and advective events</a:t>
            </a:r>
          </a:p>
          <a:p>
            <a:endParaRPr lang="en-US" b="1" dirty="0">
              <a:latin typeface="Comic Sans MS" pitchFamily="66" charset="0"/>
            </a:endParaRPr>
          </a:p>
          <a:p>
            <a:r>
              <a:rPr lang="en-US" b="1" i="1" dirty="0" smtClean="0">
                <a:latin typeface="Comic Sans MS" pitchFamily="66" charset="0"/>
              </a:rPr>
              <a:t>Xiphius </a:t>
            </a:r>
            <a:r>
              <a:rPr lang="en-US" b="1" dirty="0" smtClean="0">
                <a:latin typeface="Comic Sans MS" pitchFamily="66" charset="0"/>
              </a:rPr>
              <a:t>similar both years; </a:t>
            </a:r>
            <a:r>
              <a:rPr lang="en-US" b="1" i="1" dirty="0" smtClean="0">
                <a:latin typeface="Comic Sans MS" pitchFamily="66" charset="0"/>
              </a:rPr>
              <a:t>Callinectes</a:t>
            </a:r>
            <a:r>
              <a:rPr lang="en-US" b="1" dirty="0" smtClean="0">
                <a:latin typeface="Comic Sans MS" pitchFamily="66" charset="0"/>
              </a:rPr>
              <a:t> showed differences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82DF-2EF1-4DEF-BC66-1163C74F0A97}" type="datetime4">
              <a:rPr lang="en-US" smtClean="0"/>
              <a:pPr/>
              <a:t>December 28, 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25</a:t>
            </a:fld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4458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Results – Biological Response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fig 4a,b final"/>
          <p:cNvPicPr>
            <a:picLocks noChangeAspect="1" noChangeArrowheads="1"/>
          </p:cNvPicPr>
          <p:nvPr/>
        </p:nvPicPr>
        <p:blipFill>
          <a:blip r:embed="rId2" cstate="print"/>
          <a:srcRect l="10267" t="10907" r="17861" b="8779"/>
          <a:stretch>
            <a:fillRect/>
          </a:stretch>
        </p:blipFill>
        <p:spPr bwMode="auto">
          <a:xfrm>
            <a:off x="4724400" y="228600"/>
            <a:ext cx="4267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10200" y="381000"/>
            <a:ext cx="1295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Callinectes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352800"/>
            <a:ext cx="1066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Xiphius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9600"/>
            <a:ext cx="4724400" cy="605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In all seasons biomass is initially low and evenly distributed due to mixing</a:t>
            </a:r>
          </a:p>
          <a:p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In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2003</a:t>
            </a:r>
            <a:r>
              <a:rPr lang="en-US" sz="2000" b="1" dirty="0" smtClean="0">
                <a:latin typeface="Comic Sans MS" pitchFamily="66" charset="0"/>
              </a:rPr>
              <a:t> the fluorometers showed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High fluorescence in west which decreased rapidly through mid-January, at which time biomass began to increase at the surface again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Biomass in the east started out less, but increased in the upper 25 m to levels similar to that of the west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Similarity within the upper 41 m in west suggested that the water column was dominated by </a:t>
            </a:r>
            <a:r>
              <a:rPr lang="en-US" sz="2000" b="1" i="1" dirty="0" smtClean="0">
                <a:latin typeface="Comic Sans MS" pitchFamily="66" charset="0"/>
              </a:rPr>
              <a:t>Phaeocystis</a:t>
            </a:r>
            <a:r>
              <a:rPr lang="en-US" sz="2000" b="1" dirty="0" smtClean="0">
                <a:latin typeface="Comic Sans MS" pitchFamily="66" charset="0"/>
              </a:rPr>
              <a:t>; depth variance due to dominance by diatoms (confirmed by discrete sampling)</a:t>
            </a:r>
            <a:endParaRPr lang="en-US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983A-1BAD-4E94-BBDC-266A535AEC9A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26</a:t>
            </a:fld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113728" y="152400"/>
            <a:ext cx="4458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Results – Biological Response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Fig 5a,b final"/>
          <p:cNvPicPr>
            <a:picLocks noChangeAspect="1" noChangeArrowheads="1"/>
          </p:cNvPicPr>
          <p:nvPr/>
        </p:nvPicPr>
        <p:blipFill>
          <a:blip r:embed="rId2" cstate="print"/>
          <a:srcRect l="10267" t="7932" r="11444" b="10762"/>
          <a:stretch>
            <a:fillRect/>
          </a:stretch>
        </p:blipFill>
        <p:spPr bwMode="auto">
          <a:xfrm>
            <a:off x="4480560" y="228600"/>
            <a:ext cx="4557504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838200"/>
            <a:ext cx="44196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omic Sans MS" pitchFamily="66" charset="0"/>
              </a:rPr>
              <a:t>In </a:t>
            </a:r>
            <a:r>
              <a:rPr lang="en-US" sz="2000" b="1" i="1" dirty="0" smtClean="0">
                <a:solidFill>
                  <a:srgbClr val="FF0000"/>
                </a:solidFill>
                <a:latin typeface="Comic Sans MS" pitchFamily="66" charset="0"/>
              </a:rPr>
              <a:t>2004 </a:t>
            </a:r>
            <a:r>
              <a:rPr lang="en-US" sz="2000" b="1" i="1" dirty="0" smtClean="0">
                <a:latin typeface="Comic Sans MS" pitchFamily="66" charset="0"/>
              </a:rPr>
              <a:t>the fluorometers showed</a:t>
            </a:r>
          </a:p>
          <a:p>
            <a:endParaRPr lang="en-US" sz="2000" b="1" i="1" dirty="0" smtClean="0">
              <a:latin typeface="Comic Sans MS" pitchFamily="66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i="1" dirty="0" smtClean="0">
                <a:latin typeface="Comic Sans MS" pitchFamily="66" charset="0"/>
              </a:rPr>
              <a:t>Similar features to 2003 – that is, large initial bloom, followed by a rapid decrease; </a:t>
            </a:r>
            <a:r>
              <a:rPr lang="en-US" sz="2000" b="1" i="1" dirty="0" smtClean="0">
                <a:solidFill>
                  <a:srgbClr val="FF0000"/>
                </a:solidFill>
                <a:latin typeface="Comic Sans MS" pitchFamily="66" charset="0"/>
              </a:rPr>
              <a:t>no secondary bloom</a:t>
            </a:r>
            <a:endParaRPr lang="en-US" sz="2000" b="1" i="1" dirty="0" smtClean="0">
              <a:latin typeface="Comic Sans MS" pitchFamily="66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i="1" dirty="0">
                <a:latin typeface="Comic Sans MS" pitchFamily="66" charset="0"/>
              </a:rPr>
              <a:t> </a:t>
            </a:r>
            <a:r>
              <a:rPr lang="en-US" sz="2000" b="1" i="1" dirty="0" smtClean="0">
                <a:latin typeface="Comic Sans MS" pitchFamily="66" charset="0"/>
              </a:rPr>
              <a:t>greater coherence between the two sites than in 2003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i="1" dirty="0">
                <a:latin typeface="Comic Sans MS" pitchFamily="66" charset="0"/>
              </a:rPr>
              <a:t> </a:t>
            </a:r>
            <a:r>
              <a:rPr lang="en-US" sz="2000" b="1" i="1" dirty="0" smtClean="0">
                <a:latin typeface="Comic Sans MS" pitchFamily="66" charset="0"/>
              </a:rPr>
              <a:t>reduction to extremely low biomass at end of summer, suggestive of </a:t>
            </a:r>
            <a:r>
              <a:rPr lang="en-US" sz="2000" b="1" i="1" dirty="0" smtClean="0">
                <a:solidFill>
                  <a:srgbClr val="00B050"/>
                </a:solidFill>
                <a:latin typeface="Comic Sans MS" pitchFamily="66" charset="0"/>
              </a:rPr>
              <a:t>iron limitation</a:t>
            </a:r>
            <a:endParaRPr lang="en-US" sz="2000" b="1" i="1" dirty="0" smtClean="0">
              <a:latin typeface="Comic Sans MS" pitchFamily="66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i="1" dirty="0">
                <a:latin typeface="Comic Sans MS" pitchFamily="66" charset="0"/>
              </a:rPr>
              <a:t> </a:t>
            </a:r>
            <a:r>
              <a:rPr lang="en-US" sz="2000" b="1" i="1" dirty="0" smtClean="0">
                <a:latin typeface="Comic Sans MS" pitchFamily="66" charset="0"/>
              </a:rPr>
              <a:t>large, event-scale variations, likely linked to winds and advective events</a:t>
            </a:r>
            <a:endParaRPr lang="en-US" sz="2000" b="1" i="1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228600"/>
            <a:ext cx="1208536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Callinectes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3244334"/>
            <a:ext cx="88036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Xiphius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090C-D5C3-49F1-8B07-11A215034B79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27</a:t>
            </a:fld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113728" y="152400"/>
            <a:ext cx="4458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Results – Biological Response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fig 6a,b final"/>
          <p:cNvPicPr>
            <a:picLocks noChangeAspect="1" noChangeArrowheads="1"/>
          </p:cNvPicPr>
          <p:nvPr/>
        </p:nvPicPr>
        <p:blipFill>
          <a:blip r:embed="rId2" cstate="print"/>
          <a:srcRect l="10267" t="5949" r="17861" b="13737"/>
          <a:stretch>
            <a:fillRect/>
          </a:stretch>
        </p:blipFill>
        <p:spPr bwMode="auto">
          <a:xfrm>
            <a:off x="4724400" y="152400"/>
            <a:ext cx="4267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10200" y="228600"/>
            <a:ext cx="1208536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Callinectes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244334"/>
            <a:ext cx="88036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Xiphius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762000"/>
            <a:ext cx="4572000" cy="34009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 smtClean="0">
                <a:latin typeface="Comic Sans MS" pitchFamily="66" charset="0"/>
              </a:rPr>
              <a:t>In </a:t>
            </a:r>
            <a:r>
              <a:rPr lang="en-US" sz="2000" b="1" i="1" dirty="0" smtClean="0">
                <a:solidFill>
                  <a:srgbClr val="FF0000"/>
                </a:solidFill>
                <a:latin typeface="Comic Sans MS" pitchFamily="66" charset="0"/>
              </a:rPr>
              <a:t>2005 </a:t>
            </a:r>
            <a:r>
              <a:rPr lang="en-US" sz="2000" b="1" i="1" dirty="0" smtClean="0">
                <a:latin typeface="Comic Sans MS" pitchFamily="66" charset="0"/>
              </a:rPr>
              <a:t>the fluorometers showed</a:t>
            </a:r>
          </a:p>
          <a:p>
            <a:endParaRPr lang="en-US" sz="2000" b="1" i="1" dirty="0" smtClean="0">
              <a:latin typeface="Comic Sans MS" pitchFamily="66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i="1" dirty="0" smtClean="0">
                <a:latin typeface="Comic Sans MS" pitchFamily="66" charset="0"/>
              </a:rPr>
              <a:t> Extremely low biomass in the surface layer (upper 10 m)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i="1" dirty="0" smtClean="0">
                <a:latin typeface="Comic Sans MS" pitchFamily="66" charset="0"/>
              </a:rPr>
              <a:t> Initial large bloom that decreased to low levels earlier than in other years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i="1" dirty="0">
                <a:latin typeface="Comic Sans MS" pitchFamily="66" charset="0"/>
              </a:rPr>
              <a:t> </a:t>
            </a:r>
            <a:r>
              <a:rPr lang="en-US" sz="2000" b="1" i="1" dirty="0" smtClean="0">
                <a:latin typeface="Comic Sans MS" pitchFamily="66" charset="0"/>
              </a:rPr>
              <a:t>Extreme </a:t>
            </a:r>
            <a:r>
              <a:rPr lang="en-US" sz="2000" b="1" i="1" dirty="0" smtClean="0">
                <a:solidFill>
                  <a:srgbClr val="FFFF00"/>
                </a:solidFill>
                <a:latin typeface="Comic Sans MS" pitchFamily="66" charset="0"/>
              </a:rPr>
              <a:t>diel variability </a:t>
            </a:r>
            <a:r>
              <a:rPr lang="en-US" sz="2000" b="1" i="1" dirty="0" smtClean="0">
                <a:latin typeface="Comic Sans MS" pitchFamily="66" charset="0"/>
              </a:rPr>
              <a:t>in surface fluorescence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i="1" dirty="0">
                <a:latin typeface="Comic Sans MS" pitchFamily="66" charset="0"/>
              </a:rPr>
              <a:t> </a:t>
            </a:r>
            <a:r>
              <a:rPr lang="en-US" sz="2000" b="1" i="1" dirty="0" smtClean="0">
                <a:latin typeface="Comic Sans MS" pitchFamily="66" charset="0"/>
              </a:rPr>
              <a:t>Similar patterns at both sites</a:t>
            </a:r>
          </a:p>
        </p:txBody>
      </p:sp>
      <p:pic>
        <p:nvPicPr>
          <p:cNvPr id="10" name="Picture 6" descr="wha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267200"/>
            <a:ext cx="2895600" cy="195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A4CD-F2F1-4E72-AC68-0B831C5D17FE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28</a:t>
            </a:fld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113728" y="152400"/>
            <a:ext cx="4458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Results – Biological Response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fig 9a,b final"/>
          <p:cNvPicPr>
            <a:picLocks noChangeAspect="1" noChangeArrowheads="1"/>
          </p:cNvPicPr>
          <p:nvPr/>
        </p:nvPicPr>
        <p:blipFill>
          <a:blip r:embed="rId2" cstate="print"/>
          <a:srcRect l="6417" t="6941" r="14011" b="12745"/>
          <a:stretch>
            <a:fillRect/>
          </a:stretch>
        </p:blipFill>
        <p:spPr bwMode="auto">
          <a:xfrm>
            <a:off x="4572000" y="590550"/>
            <a:ext cx="4345281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10200" y="609600"/>
            <a:ext cx="1208536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Callinectes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244334"/>
            <a:ext cx="88036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Xiphius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447800"/>
            <a:ext cx="441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omic Sans MS" pitchFamily="66" charset="0"/>
              </a:rPr>
              <a:t>Relative fluorescence (normalized to daily maximum) at 6 m approached 0.2 at the period of maximum solar radiance (GMT is 13 h behind local time)</a:t>
            </a:r>
          </a:p>
          <a:p>
            <a:endParaRPr lang="en-US" sz="2000" b="1" i="1" dirty="0">
              <a:latin typeface="Comic Sans MS" pitchFamily="66" charset="0"/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  <a:latin typeface="Comic Sans MS" pitchFamily="66" charset="0"/>
              </a:rPr>
              <a:t>Reflective of extreme Fe limitation???</a:t>
            </a:r>
            <a:endParaRPr lang="en-US" sz="2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590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Local Noon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486400" y="25146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800600" y="3505200"/>
            <a:ext cx="2362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mt-melbour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3048000" cy="20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2907-ED6B-439F-A1F1-44140CA4E5F9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29</a:t>
            </a:fld>
            <a:endParaRPr lang="en-US" i="1" dirty="0"/>
          </a:p>
        </p:txBody>
      </p:sp>
      <p:pic>
        <p:nvPicPr>
          <p:cNvPr id="8194" name="Picture 2" descr="fig 10"/>
          <p:cNvPicPr>
            <a:picLocks noChangeAspect="1" noChangeArrowheads="1"/>
          </p:cNvPicPr>
          <p:nvPr/>
        </p:nvPicPr>
        <p:blipFill>
          <a:blip r:embed="rId2" cstate="print"/>
          <a:srcRect l="8984" t="24788" r="11444" b="28610"/>
          <a:stretch>
            <a:fillRect/>
          </a:stretch>
        </p:blipFill>
        <p:spPr bwMode="auto">
          <a:xfrm>
            <a:off x="4114800" y="685800"/>
            <a:ext cx="472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52400"/>
            <a:ext cx="4458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Results – Biological Response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38200"/>
            <a:ext cx="403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i="1" dirty="0" smtClean="0">
                <a:latin typeface="Comic Sans MS" pitchFamily="66" charset="0"/>
              </a:rPr>
              <a:t> In situ FRRF functioned only in 2004 at Callinectes (west)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dirty="0">
                <a:latin typeface="Comic Sans MS" pitchFamily="66" charset="0"/>
              </a:rPr>
              <a:t> </a:t>
            </a:r>
            <a:r>
              <a:rPr lang="en-US" sz="2000" b="1" i="1" dirty="0" smtClean="0">
                <a:latin typeface="Comic Sans MS" pitchFamily="66" charset="0"/>
              </a:rPr>
              <a:t>Initial F</a:t>
            </a:r>
            <a:r>
              <a:rPr lang="en-US" sz="2000" b="1" i="1" baseline="-25000" dirty="0" smtClean="0">
                <a:latin typeface="Comic Sans MS" pitchFamily="66" charset="0"/>
              </a:rPr>
              <a:t>v</a:t>
            </a:r>
            <a:r>
              <a:rPr lang="en-US" sz="2000" b="1" i="1" dirty="0" smtClean="0">
                <a:latin typeface="Comic Sans MS" pitchFamily="66" charset="0"/>
              </a:rPr>
              <a:t>/F</a:t>
            </a:r>
            <a:r>
              <a:rPr lang="en-US" sz="2000" b="1" i="1" baseline="-25000" dirty="0" smtClean="0">
                <a:latin typeface="Comic Sans MS" pitchFamily="66" charset="0"/>
              </a:rPr>
              <a:t>m</a:t>
            </a:r>
            <a:r>
              <a:rPr lang="en-US" sz="2000" b="1" i="1" dirty="0" smtClean="0">
                <a:latin typeface="Comic Sans MS" pitchFamily="66" charset="0"/>
              </a:rPr>
              <a:t> values were ~0.45, but decreased abruptly around 1/3/05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dirty="0">
                <a:latin typeface="Comic Sans MS" pitchFamily="66" charset="0"/>
              </a:rPr>
              <a:t> </a:t>
            </a:r>
            <a:r>
              <a:rPr lang="en-US" sz="2000" b="1" i="1" dirty="0" smtClean="0">
                <a:latin typeface="Comic Sans MS" pitchFamily="66" charset="0"/>
              </a:rPr>
              <a:t>Simultaneously, fluorescence was modest, but then abruptly increased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dirty="0">
                <a:latin typeface="Comic Sans MS" pitchFamily="66" charset="0"/>
              </a:rPr>
              <a:t> </a:t>
            </a:r>
            <a:r>
              <a:rPr lang="en-US" sz="2000" b="1" i="1" dirty="0" smtClean="0">
                <a:latin typeface="Comic Sans MS" pitchFamily="66" charset="0"/>
              </a:rPr>
              <a:t>Change occurred with the passage of a storm</a:t>
            </a:r>
          </a:p>
          <a:p>
            <a:endParaRPr lang="en-US" sz="2000" b="1" i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267200"/>
            <a:ext cx="8839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  <a:latin typeface="Comic Sans MS" pitchFamily="66" charset="0"/>
              </a:rPr>
              <a:t>We suggest that the storm increased vertical mixing and diluted the surface plankton, providing for increased light for phytoplankton growth; the rapid growth quickly induced even stronger iron stress, which is reflected in the decreased F</a:t>
            </a:r>
            <a:r>
              <a:rPr lang="en-US" sz="2000" b="1" i="1" baseline="-25000" dirty="0" smtClean="0">
                <a:solidFill>
                  <a:srgbClr val="FFFF00"/>
                </a:solidFill>
                <a:latin typeface="Comic Sans MS" pitchFamily="66" charset="0"/>
              </a:rPr>
              <a:t>v</a:t>
            </a:r>
            <a:r>
              <a:rPr lang="en-US" sz="2000" b="1" i="1" dirty="0" smtClean="0">
                <a:solidFill>
                  <a:srgbClr val="FFFF00"/>
                </a:solidFill>
                <a:latin typeface="Comic Sans MS" pitchFamily="66" charset="0"/>
              </a:rPr>
              <a:t>/F</a:t>
            </a:r>
            <a:r>
              <a:rPr lang="en-US" sz="2000" b="1" i="1" baseline="-25000" dirty="0" smtClean="0">
                <a:solidFill>
                  <a:srgbClr val="FFFF00"/>
                </a:solidFill>
                <a:latin typeface="Comic Sans MS" pitchFamily="66" charset="0"/>
              </a:rPr>
              <a:t>m</a:t>
            </a:r>
            <a:r>
              <a:rPr lang="en-US" sz="2000" b="1" i="1" dirty="0" smtClean="0">
                <a:solidFill>
                  <a:srgbClr val="FFFF00"/>
                </a:solidFill>
                <a:latin typeface="Comic Sans MS" pitchFamily="66" charset="0"/>
              </a:rPr>
              <a:t> values</a:t>
            </a:r>
          </a:p>
          <a:p>
            <a:endParaRPr lang="en-US" sz="20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Note: </a:t>
            </a:r>
            <a:r>
              <a:rPr lang="en-US" b="1" dirty="0" err="1" smtClean="0">
                <a:solidFill>
                  <a:srgbClr val="002060"/>
                </a:solidFill>
                <a:latin typeface="Comic Sans MS" pitchFamily="66" charset="0"/>
              </a:rPr>
              <a:t>ferricline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is at ca. 90 m during summer in Ross Sea (Sedwick et al, in press), so mixing likely did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substantially affect [Fe] in upper 10 m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5" descr="ross sea"/>
          <p:cNvPicPr>
            <a:picLocks noChangeAspect="1" noChangeArrowheads="1"/>
          </p:cNvPicPr>
          <p:nvPr/>
        </p:nvPicPr>
        <p:blipFill>
          <a:blip r:embed="rId2" cstate="print"/>
          <a:srcRect l="8879" b="32222"/>
          <a:stretch>
            <a:fillRect/>
          </a:stretch>
        </p:blipFill>
        <p:spPr bwMode="auto">
          <a:xfrm>
            <a:off x="857250" y="9525"/>
            <a:ext cx="7429500" cy="6848475"/>
          </a:xfrm>
          <a:prstGeom prst="rect">
            <a:avLst/>
          </a:prstGeom>
          <a:noFill/>
        </p:spPr>
      </p:pic>
      <p:sp>
        <p:nvSpPr>
          <p:cNvPr id="3" name="6-Point Star 2"/>
          <p:cNvSpPr/>
          <p:nvPr/>
        </p:nvSpPr>
        <p:spPr>
          <a:xfrm>
            <a:off x="3276600" y="4191000"/>
            <a:ext cx="152400" cy="152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6-Point Star 3"/>
          <p:cNvSpPr/>
          <p:nvPr/>
        </p:nvSpPr>
        <p:spPr>
          <a:xfrm>
            <a:off x="4038600" y="4419600"/>
            <a:ext cx="152400" cy="152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29000" y="2667000"/>
            <a:ext cx="1600200" cy="1524000"/>
          </a:xfrm>
          <a:prstGeom prst="straightConnector1">
            <a:avLst/>
          </a:prstGeom>
          <a:ln w="254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67200" y="2362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accent1"/>
                </a:solidFill>
              </a:rPr>
              <a:t>Callinectes</a:t>
            </a:r>
            <a:endParaRPr lang="en-US" i="1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91000" y="2895600"/>
            <a:ext cx="1600200" cy="1524000"/>
          </a:xfrm>
          <a:prstGeom prst="straightConnector1">
            <a:avLst/>
          </a:prstGeom>
          <a:ln w="254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259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accent1"/>
                </a:solidFill>
              </a:rPr>
              <a:t>Xiphius</a:t>
            </a:r>
            <a:endParaRPr lang="en-US" i="1" dirty="0">
              <a:solidFill>
                <a:schemeClr val="accent1"/>
              </a:solidFill>
            </a:endParaRPr>
          </a:p>
        </p:txBody>
      </p:sp>
      <p:pic>
        <p:nvPicPr>
          <p:cNvPr id="10" name="Picture 9" descr="antarctic relie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C237-4C12-459D-8B03-B46842032461}" type="datetime4">
              <a:rPr lang="en-US" i="1" smtClean="0"/>
              <a:pPr/>
              <a:t>December 28, 2011</a:t>
            </a:fld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i="1" smtClean="0"/>
              <a:pPr/>
              <a:t>30</a:t>
            </a:fld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Conclusions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i="1" dirty="0" smtClean="0">
                <a:latin typeface="Comic Sans MS" pitchFamily="66" charset="0"/>
              </a:rPr>
              <a:t> A surprising amount of interannual variability was observed, suggesting that a substantial amount of environmental heterogeneity is introduced by oceanographic processes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i="1" dirty="0" smtClean="0">
                <a:latin typeface="Comic Sans MS" pitchFamily="66" charset="0"/>
              </a:rPr>
              <a:t> Patterns of biomass accumulation varied among years and sites; one year had a prominent secondary bloom, but the other two did not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i="1" dirty="0" smtClean="0">
                <a:latin typeface="Comic Sans MS" pitchFamily="66" charset="0"/>
              </a:rPr>
              <a:t> Diel variations were observed in all years, but were greatest under low biomass conditions at the surface in 2005-06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i="1" dirty="0" smtClean="0">
                <a:latin typeface="Comic Sans MS" pitchFamily="66" charset="0"/>
              </a:rPr>
              <a:t> Wind events had marked impacts on phytoplankton biomass, and may play large roles in the maintenance of blooms in the Ross Sea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i="1" dirty="0" smtClean="0">
                <a:latin typeface="Comic Sans MS" pitchFamily="66" charset="0"/>
              </a:rPr>
              <a:t> Advection may influence phytoplankton biomass on short time scales, but this is superimposed on the broad seasonal patterns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4876800"/>
            <a:ext cx="50756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 for your attention</a:t>
            </a:r>
            <a:endParaRPr lang="en-US" sz="32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7" descr="antarctica_animation_smal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681" y="5410200"/>
            <a:ext cx="1290638" cy="12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434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B0F0"/>
                </a:solidFill>
                <a:latin typeface="Comic Sans MS" pitchFamily="66" charset="0"/>
              </a:rPr>
              <a:t>Despite the large amount of data collected, variations within and between years suggest that our understanding of the Ross Sea is still evolving</a:t>
            </a:r>
            <a:endParaRPr lang="en-US" b="1" i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2FE4-5780-4500-9D29-FA73A711E435}" type="datetime4">
              <a:rPr lang="en-US" smtClean="0"/>
              <a:pPr/>
              <a:t>December 28, 2011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E9A-6A79-449B-877E-CEDD49A551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686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 pitchFamily="66" charset="0"/>
              </a:rPr>
              <a:t>What do we </a:t>
            </a:r>
            <a:r>
              <a:rPr lang="en-US" sz="3600" b="1" i="1" dirty="0" smtClean="0">
                <a:latin typeface="Comic Sans MS" pitchFamily="66" charset="0"/>
              </a:rPr>
              <a:t>think</a:t>
            </a:r>
            <a:r>
              <a:rPr lang="en-US" sz="3600" b="1" dirty="0" smtClean="0">
                <a:latin typeface="Comic Sans MS" pitchFamily="66" charset="0"/>
              </a:rPr>
              <a:t> we know about the Ross Sea, its phytoplankton, food web, physical forcing, and variability?</a:t>
            </a:r>
          </a:p>
          <a:p>
            <a:pPr algn="ctr"/>
            <a:endParaRPr lang="en-US" sz="3600" b="1" dirty="0" smtClean="0">
              <a:latin typeface="Comic Sans MS" pitchFamily="66" charset="0"/>
            </a:endParaRPr>
          </a:p>
          <a:p>
            <a:pPr algn="ctr"/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5" name="Picture 4" descr="adelies-divin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9606" y="4343400"/>
            <a:ext cx="2744787" cy="180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Distribution of </a:t>
            </a:r>
            <a:r>
              <a:rPr lang="en-US" sz="3200" b="1" i="1" dirty="0">
                <a:solidFill>
                  <a:srgbClr val="FFFF00"/>
                </a:solidFill>
                <a:latin typeface="Comic Sans MS" pitchFamily="66" charset="0"/>
              </a:rPr>
              <a:t>P. </a:t>
            </a:r>
            <a:r>
              <a:rPr lang="en-US" sz="3200" b="1" i="1" dirty="0" err="1" smtClean="0">
                <a:solidFill>
                  <a:srgbClr val="FFFF00"/>
                </a:solidFill>
                <a:latin typeface="Comic Sans MS" pitchFamily="66" charset="0"/>
              </a:rPr>
              <a:t>antarctica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3493" name="Picture 5" descr="arrigo"/>
          <p:cNvPicPr>
            <a:picLocks noChangeAspect="1" noChangeArrowheads="1"/>
          </p:cNvPicPr>
          <p:nvPr/>
        </p:nvPicPr>
        <p:blipFill>
          <a:blip r:embed="rId2" cstate="print"/>
          <a:srcRect t="31250" b="33000"/>
          <a:stretch>
            <a:fillRect/>
          </a:stretch>
        </p:blipFill>
        <p:spPr bwMode="auto">
          <a:xfrm>
            <a:off x="609600" y="1143000"/>
            <a:ext cx="7924800" cy="5149850"/>
          </a:xfrm>
          <a:prstGeom prst="rect">
            <a:avLst/>
          </a:prstGeom>
          <a:noFill/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096000" y="6324600"/>
            <a:ext cx="15876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i="1" dirty="0" err="1" smtClean="0">
                <a:solidFill>
                  <a:srgbClr val="FFFF00"/>
                </a:solidFill>
              </a:rPr>
              <a:t>Arrigo</a:t>
            </a:r>
            <a:r>
              <a:rPr lang="en-US" sz="1400" b="1" i="1" dirty="0" smtClean="0">
                <a:solidFill>
                  <a:srgbClr val="FFFF00"/>
                </a:solidFill>
              </a:rPr>
              <a:t> </a:t>
            </a:r>
            <a:r>
              <a:rPr lang="en-US" sz="1400" b="1" i="1" dirty="0">
                <a:solidFill>
                  <a:srgbClr val="FFFF00"/>
                </a:solidFill>
              </a:rPr>
              <a:t>et al. (1999)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lifecyclefinal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533400" y="990600"/>
            <a:ext cx="80772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FF00"/>
                </a:solidFill>
                <a:latin typeface="Arial" charset="0"/>
              </a:rPr>
              <a:t>Phaeocystis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 life 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cycle</a:t>
            </a:r>
            <a:endParaRPr lang="en-US" sz="2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400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Rousseau et al. 1994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10200" y="1447800"/>
            <a:ext cx="1447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31242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457200" y="228600"/>
            <a:ext cx="8305800" cy="387798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Occurrence </a:t>
            </a:r>
            <a:r>
              <a:rPr lang="en-US" sz="3200" b="1" dirty="0">
                <a:solidFill>
                  <a:srgbClr val="FFFF00"/>
                </a:solidFill>
              </a:rPr>
              <a:t>of </a:t>
            </a:r>
            <a:r>
              <a:rPr lang="en-US" sz="3200" b="1" i="1" dirty="0" err="1">
                <a:solidFill>
                  <a:srgbClr val="FFFF00"/>
                </a:solidFill>
              </a:rPr>
              <a:t>Phaeocystis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antarctica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in </a:t>
            </a:r>
            <a:r>
              <a:rPr lang="en-US" sz="3200" b="1" dirty="0">
                <a:solidFill>
                  <a:srgbClr val="FFFF00"/>
                </a:solidFill>
              </a:rPr>
              <a:t>the Ross Sea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Critical features: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….. Solitary, small (&lt; 5 </a:t>
            </a:r>
            <a:r>
              <a:rPr lang="en-US" sz="2800" b="1" dirty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m) stage, and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….. Colonial stage characterized by single cells encased in a mucilage and of large (&gt; 2 mm) size in many forms </a:t>
            </a:r>
          </a:p>
        </p:txBody>
      </p:sp>
      <p:pic>
        <p:nvPicPr>
          <p:cNvPr id="98307" name="Picture 3" descr="single cel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19600"/>
            <a:ext cx="2511425" cy="19065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8308" name="Picture 4" descr="colony8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4419600"/>
            <a:ext cx="2514600" cy="18780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8309" name="Picture 5" descr="phae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419600"/>
            <a:ext cx="2514600" cy="1905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0" y="0"/>
          <a:ext cx="4572000" cy="3429000"/>
        </p:xfrm>
        <a:graphic>
          <a:graphicData uri="http://schemas.openxmlformats.org/presentationml/2006/ole">
            <p:oleObj spid="_x0000_s1026" name="Worksheet" r:id="rId4" imgW="8663040" imgH="5934240" progId="Excel.Sheet.8">
              <p:embed/>
            </p:oleObj>
          </a:graphicData>
        </a:graphic>
      </p:graphicFrame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6477000" y="6477000"/>
            <a:ext cx="266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i="1" dirty="0">
                <a:solidFill>
                  <a:srgbClr val="FF0000"/>
                </a:solidFill>
                <a:latin typeface="Arial" charset="0"/>
              </a:rPr>
              <a:t>Smith et al., </a:t>
            </a:r>
            <a:r>
              <a:rPr lang="en-US" sz="1600" b="1" i="1" dirty="0" smtClean="0">
                <a:solidFill>
                  <a:srgbClr val="FF0000"/>
                </a:solidFill>
                <a:latin typeface="Arial" charset="0"/>
              </a:rPr>
              <a:t>2003a</a:t>
            </a:r>
            <a:endParaRPr lang="en-US" sz="1600" b="1" i="1" dirty="0">
              <a:latin typeface="Arial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676400" y="228600"/>
            <a:ext cx="28956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Solid line: Running Mean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3429000"/>
          <a:ext cx="4572000" cy="3429000"/>
        </p:xfrm>
        <a:graphic>
          <a:graphicData uri="http://schemas.openxmlformats.org/presentationml/2006/ole">
            <p:oleObj spid="_x0000_s1027" name="Worksheet" r:id="rId5" imgW="8663040" imgH="5934240" progId="Excel.Sheet.8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581400" y="3657600"/>
            <a:ext cx="6858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72000" y="1714500"/>
          <a:ext cx="4572000" cy="3429000"/>
        </p:xfrm>
        <a:graphic>
          <a:graphicData uri="http://schemas.openxmlformats.org/presentationml/2006/ole">
            <p:oleObj spid="_x0000_s1028" name="Worksheet" r:id="rId6" imgW="8663040" imgH="5934240" progId="Excel.Sheet.8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8001000" y="2057400"/>
            <a:ext cx="6858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162800" y="1905000"/>
            <a:ext cx="1828800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>
                <a:latin typeface="Arial" charset="0"/>
              </a:rPr>
              <a:t>Solid line: Polynomial Regression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0" y="0"/>
          <a:ext cx="4572000" cy="3429000"/>
        </p:xfrm>
        <a:graphic>
          <a:graphicData uri="http://schemas.openxmlformats.org/presentationml/2006/ole">
            <p:oleObj spid="_x0000_s4098" name="Worksheet" r:id="rId4" imgW="8663040" imgH="5934240" progId="Excel.Sheet.8">
              <p:embed/>
            </p:oleObj>
          </a:graphicData>
        </a:graphic>
      </p:graphicFrame>
      <p:sp>
        <p:nvSpPr>
          <p:cNvPr id="109571" name="Text Box 3" descr="Parchment"/>
          <p:cNvSpPr txBox="1">
            <a:spLocks noChangeArrowheads="1"/>
          </p:cNvSpPr>
          <p:nvPr/>
        </p:nvSpPr>
        <p:spPr bwMode="auto">
          <a:xfrm>
            <a:off x="0" y="3429000"/>
            <a:ext cx="4572000" cy="92333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Therefore as the number of flagellates increases, the grazing mortality from </a:t>
            </a:r>
            <a:r>
              <a:rPr lang="en-US" b="1" dirty="0" err="1">
                <a:solidFill>
                  <a:schemeClr val="bg1"/>
                </a:solidFill>
              </a:rPr>
              <a:t>microzooplankton</a:t>
            </a:r>
            <a:r>
              <a:rPr lang="en-US" b="1" dirty="0">
                <a:solidFill>
                  <a:schemeClr val="bg1"/>
                </a:solidFill>
              </a:rPr>
              <a:t> increases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559300" y="2133600"/>
          <a:ext cx="4584700" cy="3438525"/>
        </p:xfrm>
        <a:graphic>
          <a:graphicData uri="http://schemas.openxmlformats.org/presentationml/2006/ole">
            <p:oleObj spid="_x0000_s4099" name="Worksheet" r:id="rId5" imgW="8663040" imgH="5934240" progId="Excel.Sheet.8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5562600"/>
            <a:ext cx="4572000" cy="92333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Therefore, as the iron concentrations decrease, the percentage of flagellates increases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3678</TotalTime>
  <Words>1284</Words>
  <Application>Microsoft Office PowerPoint</Application>
  <PresentationFormat>On-screen Show (4:3)</PresentationFormat>
  <Paragraphs>224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The Ross Sea Climatology: Nitrate</vt:lpstr>
      <vt:lpstr>The Ross Sea Climatology: Silicic Acid</vt:lpstr>
      <vt:lpstr>The Ross Sea Climatology: Chlorophyll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Virginia Institute of Marine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Walker Smith</dc:creator>
  <cp:lastModifiedBy>wos</cp:lastModifiedBy>
  <cp:revision>62</cp:revision>
  <dcterms:created xsi:type="dcterms:W3CDTF">2010-02-17T13:54:12Z</dcterms:created>
  <dcterms:modified xsi:type="dcterms:W3CDTF">2011-12-28T16:03:41Z</dcterms:modified>
</cp:coreProperties>
</file>