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17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8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19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6"/>
  </p:notesMasterIdLst>
  <p:sldIdLst>
    <p:sldId id="283" r:id="rId2"/>
    <p:sldId id="265" r:id="rId3"/>
    <p:sldId id="272" r:id="rId4"/>
    <p:sldId id="273" r:id="rId5"/>
    <p:sldId id="257" r:id="rId6"/>
    <p:sldId id="270" r:id="rId7"/>
    <p:sldId id="271" r:id="rId8"/>
    <p:sldId id="258" r:id="rId9"/>
    <p:sldId id="262" r:id="rId10"/>
    <p:sldId id="282" r:id="rId11"/>
    <p:sldId id="259" r:id="rId12"/>
    <p:sldId id="278" r:id="rId13"/>
    <p:sldId id="279" r:id="rId14"/>
    <p:sldId id="280" r:id="rId15"/>
    <p:sldId id="260" r:id="rId16"/>
    <p:sldId id="276" r:id="rId17"/>
    <p:sldId id="268" r:id="rId18"/>
    <p:sldId id="266" r:id="rId19"/>
    <p:sldId id="281" r:id="rId20"/>
    <p:sldId id="261" r:id="rId21"/>
    <p:sldId id="274" r:id="rId22"/>
    <p:sldId id="277" r:id="rId23"/>
    <p:sldId id="269" r:id="rId24"/>
    <p:sldId id="275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8" d="100"/>
          <a:sy n="98" d="100"/>
        </p:scale>
        <p:origin x="-624" y="-112"/>
      </p:cViewPr>
      <p:guideLst>
        <p:guide orient="horz" pos="2225"/>
        <p:guide pos="282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D8E323-FAFE-994A-A125-E3732682F1CA}" type="datetimeFigureOut">
              <a:rPr lang="en-US" smtClean="0"/>
              <a:pPr/>
              <a:t>12/26/11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413F32-DD4C-8446-BED7-850CA1729C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81361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CCBA6E-C9F3-D84D-B986-6B072185B31F}" type="slidenum">
              <a:rPr lang="en-US"/>
              <a:pPr/>
              <a:t>2</a:t>
            </a:fld>
            <a:endParaRPr lang="en-US"/>
          </a:p>
        </p:txBody>
      </p:sp>
      <p:sp>
        <p:nvSpPr>
          <p:cNvPr id="215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2150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8" y="4344108"/>
            <a:ext cx="5028365" cy="411464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91438" tIns="45719" rIns="91438" bIns="45719"/>
          <a:lstStyle/>
          <a:p>
            <a:r>
              <a:rPr lang="en-US" dirty="0" smtClean="0"/>
              <a:t>Annual</a:t>
            </a:r>
            <a:r>
              <a:rPr lang="en-US" baseline="0" dirty="0" smtClean="0"/>
              <a:t> average temperature from two successive years of the Ross model. 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962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34480" indent="-282492" defTabSz="914962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9970" indent="-225994" defTabSz="914962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1958" indent="-225994" defTabSz="914962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3946" indent="-225994" defTabSz="914962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85934" indent="-225994" defTabSz="91496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7921" indent="-225994" defTabSz="91496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9909" indent="-225994" defTabSz="91496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1897" indent="-225994" defTabSz="91496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3A22BC1-A623-0F43-95FB-17F9E58CC985}" type="slidenum">
              <a:rPr lang="en-US" sz="1200">
                <a:solidFill>
                  <a:srgbClr val="000000"/>
                </a:solidFill>
              </a:rPr>
              <a:pPr eaLnBrk="1" hangingPunct="1"/>
              <a:t>13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1200 slow.  Shows a nice visualization of the pathways of CDW onto the shelf.  Note the water eventually making it under the RIS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7"/>
          <p:cNvSpPr txBox="1">
            <a:spLocks noGrp="1" noChangeArrowheads="1"/>
          </p:cNvSpPr>
          <p:nvPr/>
        </p:nvSpPr>
        <p:spPr bwMode="auto">
          <a:xfrm>
            <a:off x="3884842" y="8685071"/>
            <a:ext cx="2971592" cy="457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7" rIns="91354" bIns="45677" anchor="b"/>
          <a:lstStyle>
            <a:lvl1pPr defTabSz="925513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25513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25513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25513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25513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882818F6-B0EE-074B-833E-B6CF77B840D1}" type="slidenum">
              <a:rPr lang="en-US" sz="1200">
                <a:solidFill>
                  <a:srgbClr val="000000"/>
                </a:solidFill>
              </a:rPr>
              <a:pPr algn="r" eaLnBrk="1" hangingPunct="1"/>
              <a:t>14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81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Hint at what</a:t>
            </a:r>
            <a:r>
              <a:rPr lang="ja-JP" altLang="en-US"/>
              <a:t>’</a:t>
            </a:r>
            <a:r>
              <a:rPr lang="en-US"/>
              <a:t>s going on:  If anything, there was a higher concentration of CDW on the open shelf in the wAP model.  Yet, there</a:t>
            </a:r>
            <a:r>
              <a:rPr lang="ja-JP" altLang="en-US"/>
              <a:t>’</a:t>
            </a:r>
            <a:r>
              <a:rPr lang="en-US"/>
              <a:t>s much more CDW making it up into the surface in the Ross Sea, especially in the west=&gt;more vigorous vertical mixing going on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13F32-DD4C-8446-BED7-850CA1729CD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790434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8" y="4344108"/>
            <a:ext cx="5028365" cy="411464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91438" tIns="45719" rIns="91438" bIns="4571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Low</a:t>
            </a:r>
            <a:r>
              <a:rPr lang="en-US" baseline="0" dirty="0" smtClean="0"/>
              <a:t> temperature shows outflow of ice shelf water. Also is a bit lower in salinity.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13F32-DD4C-8446-BED7-850CA1729CD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65759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7C2DE1-01C7-254E-B89C-56EBFEF88427}" type="slidenum">
              <a:rPr lang="en-US"/>
              <a:pPr/>
              <a:t>18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90498" tIns="45249" rIns="90498" bIns="45249"/>
          <a:lstStyle/>
          <a:p>
            <a:r>
              <a:rPr lang="en-US" dirty="0" smtClean="0"/>
              <a:t>Carton of</a:t>
            </a:r>
            <a:r>
              <a:rPr lang="en-US" baseline="0" dirty="0" smtClean="0"/>
              <a:t> vertical circulation in a Ross Shelf system. There are lateral changes so not all of these processes happen in the same place (or the same vertical plane). </a:t>
            </a: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7"/>
          <p:cNvSpPr txBox="1">
            <a:spLocks noGrp="1" noChangeArrowheads="1"/>
          </p:cNvSpPr>
          <p:nvPr/>
        </p:nvSpPr>
        <p:spPr bwMode="auto">
          <a:xfrm>
            <a:off x="3884842" y="8685071"/>
            <a:ext cx="2971592" cy="457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7" rIns="91354" bIns="45677" anchor="b"/>
          <a:lstStyle>
            <a:lvl1pPr defTabSz="925513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25513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25513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25513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25513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7F887101-3E2E-EC48-A532-94508A9153B6}" type="slidenum">
              <a:rPr lang="en-US" sz="1200">
                <a:solidFill>
                  <a:srgbClr val="000000"/>
                </a:solidFill>
              </a:rPr>
              <a:pPr algn="r" eaLnBrk="1" hangingPunct="1"/>
              <a:t>21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22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3225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4" y="4344108"/>
            <a:ext cx="5485773" cy="4114643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lIns="91354" tIns="45677" rIns="91354" bIns="45677"/>
          <a:lstStyle/>
          <a:p>
            <a:pPr eaLnBrk="1" hangingPunct="1"/>
            <a:r>
              <a:rPr lang="en-US"/>
              <a:t>Shaded areas represent Ice Shelves.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8" y="4344108"/>
            <a:ext cx="5028365" cy="411464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91438" tIns="45719" rIns="91438" bIns="4571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962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34480" indent="-282492" defTabSz="914962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9970" indent="-225994" defTabSz="914962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1958" indent="-225994" defTabSz="914962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3946" indent="-225994" defTabSz="914962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85934" indent="-225994" defTabSz="91496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7921" indent="-225994" defTabSz="91496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9909" indent="-225994" defTabSz="91496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1897" indent="-225994" defTabSz="91496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CA8B42C-8117-1D4D-A36C-44FDB0E59126}" type="slidenum">
              <a:rPr lang="en-US" sz="1200">
                <a:solidFill>
                  <a:srgbClr val="000000"/>
                </a:solidFill>
              </a:rPr>
              <a:pPr eaLnBrk="1" hangingPunct="1"/>
              <a:t>24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This is a check on how the model is doing.  Model contours are same as observations (including -1.95/-2.0 for cold water).  Note: Slightly warmer MCDW going into the ice cavity and smaller amount of ISW coming out of the cavity.  Sfc. freezing pt. for this water around -1.88.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7"/>
          <p:cNvSpPr txBox="1">
            <a:spLocks noGrp="1" noChangeArrowheads="1"/>
          </p:cNvSpPr>
          <p:nvPr/>
        </p:nvSpPr>
        <p:spPr bwMode="auto">
          <a:xfrm>
            <a:off x="3884842" y="8685071"/>
            <a:ext cx="2971592" cy="457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7" rIns="91354" bIns="45677" anchor="b"/>
          <a:lstStyle>
            <a:lvl1pPr defTabSz="925513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25513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25513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25513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25513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29DC9D1C-F30A-814C-9E49-EEF91CAAF837}" type="slidenum">
              <a:rPr lang="en-US" sz="1200">
                <a:solidFill>
                  <a:srgbClr val="000000"/>
                </a:solidFill>
              </a:rPr>
              <a:pPr algn="r" eaLnBrk="1" hangingPunct="1"/>
              <a:t>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20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0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r>
              <a:rPr lang="en-US" dirty="0" smtClean="0"/>
              <a:t>General vertical</a:t>
            </a:r>
            <a:r>
              <a:rPr lang="en-US" baseline="0" dirty="0" smtClean="0"/>
              <a:t> slice across the Southern Ocean. 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 txBox="1">
            <a:spLocks noGrp="1" noChangeArrowheads="1"/>
          </p:cNvSpPr>
          <p:nvPr/>
        </p:nvSpPr>
        <p:spPr bwMode="auto">
          <a:xfrm>
            <a:off x="3884842" y="8685071"/>
            <a:ext cx="2971592" cy="457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4" tIns="45677" rIns="91354" bIns="45677" anchor="b"/>
          <a:lstStyle>
            <a:lvl1pPr defTabSz="925513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25513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25513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25513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25513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2D2D13F8-6184-5E43-856C-E3BCA9CDE182}" type="slidenum">
              <a:rPr lang="en-US" sz="1200">
                <a:solidFill>
                  <a:srgbClr val="000000"/>
                </a:solidFill>
              </a:rPr>
              <a:pPr algn="r" eaLnBrk="1" hangingPunct="1"/>
              <a:t>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Polar</a:t>
            </a:r>
            <a:r>
              <a:rPr lang="en-US" baseline="0" dirty="0" smtClean="0"/>
              <a:t> wind driven gyre.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13F32-DD4C-8446-BED7-850CA1729CD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8006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Warm</a:t>
            </a:r>
            <a:r>
              <a:rPr lang="en-US" baseline="0" dirty="0" smtClean="0"/>
              <a:t> CDW onto the shelf</a:t>
            </a:r>
          </a:p>
          <a:p>
            <a:r>
              <a:rPr lang="en-US" baseline="0" dirty="0" smtClean="0"/>
              <a:t>HSSW leaves along the west</a:t>
            </a:r>
          </a:p>
          <a:p>
            <a:r>
              <a:rPr lang="en-US" baseline="0" dirty="0" smtClean="0"/>
              <a:t>ISW from under the Ross Ice shelf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13F32-DD4C-8446-BED7-850CA1729CD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8006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</a:t>
            </a:r>
            <a:r>
              <a:rPr lang="en-US" baseline="0" dirty="0" smtClean="0"/>
              <a:t> data used for climatology. Surface water affected by atmosphere and change seasonally. CDW is old NADW that surfaces in the Southern Ocean. HSSW is created in </a:t>
            </a:r>
            <a:r>
              <a:rPr lang="en-US" baseline="0" dirty="0" err="1" smtClean="0"/>
              <a:t>polynyas</a:t>
            </a:r>
            <a:r>
              <a:rPr lang="en-US" baseline="0" dirty="0" smtClean="0"/>
              <a:t> to the west. ISW (SW) is created under the Ross Ice Shelf and is colder than the surface freezing point. Notice AABW is mixture of CDW, ISW and HSSW(MSW).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13F32-DD4C-8446-BED7-850CA1729CD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7220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Four general</a:t>
            </a:r>
            <a:r>
              <a:rPr lang="en-US" baseline="0" dirty="0" smtClean="0"/>
              <a:t> water masses. There are some regional variations of these general types.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13F32-DD4C-8446-BED7-850CA1729CD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45497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962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34480" indent="-282492" defTabSz="914962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9970" indent="-225994" defTabSz="914962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1958" indent="-225994" defTabSz="914962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3946" indent="-225994" defTabSz="914962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85934" indent="-225994" defTabSz="91496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37921" indent="-225994" defTabSz="91496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89909" indent="-225994" defTabSz="91496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1897" indent="-225994" defTabSz="914962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CA8B42C-8117-1D4D-A36C-44FDB0E59126}" type="slidenum">
              <a:rPr lang="en-US" sz="1200">
                <a:solidFill>
                  <a:srgbClr val="000000"/>
                </a:solidFill>
              </a:rPr>
              <a:pPr eaLnBrk="1" hangingPunct="1"/>
              <a:t>10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This is a check on how the model is doing.  Model contours are same as observations (including -1.95/-2.0 for cold water).  Note: Slightly warmer MCDW going into the ice cavity and smaller amount of ISW coming out of the cavity.  Sfc. freezing pt. for this water around -1.88.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Layer 2 is defined</a:t>
            </a:r>
            <a:r>
              <a:rPr lang="en-US" baseline="0" dirty="0" smtClean="0"/>
              <a:t> to cover the density range of CDW and modified forms. Flow is along density surfaces. Water is colder on shore so the flow direction is offshore to onshore.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13F32-DD4C-8446-BED7-850CA1729CD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41700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480-2768-6849-A20B-13C262DCC8C6}" type="datetimeFigureOut">
              <a:rPr lang="en-US" smtClean="0"/>
              <a:pPr/>
              <a:t>12/26/11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5326-F8E8-6B44-9037-1566855961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71287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480-2768-6849-A20B-13C262DCC8C6}" type="datetimeFigureOut">
              <a:rPr lang="en-US" smtClean="0"/>
              <a:pPr/>
              <a:t>12/26/11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5326-F8E8-6B44-9037-1566855961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39332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480-2768-6849-A20B-13C262DCC8C6}" type="datetimeFigureOut">
              <a:rPr lang="en-US" smtClean="0"/>
              <a:pPr/>
              <a:t>12/26/11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5326-F8E8-6B44-9037-1566855961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8828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480-2768-6849-A20B-13C262DCC8C6}" type="datetimeFigureOut">
              <a:rPr lang="en-US" smtClean="0"/>
              <a:pPr/>
              <a:t>12/26/11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5326-F8E8-6B44-9037-1566855961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95724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480-2768-6849-A20B-13C262DCC8C6}" type="datetimeFigureOut">
              <a:rPr lang="en-US" smtClean="0"/>
              <a:pPr/>
              <a:t>12/26/11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5326-F8E8-6B44-9037-1566855961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49935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480-2768-6849-A20B-13C262DCC8C6}" type="datetimeFigureOut">
              <a:rPr lang="en-US" smtClean="0"/>
              <a:pPr/>
              <a:t>12/26/11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5326-F8E8-6B44-9037-1566855961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96629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480-2768-6849-A20B-13C262DCC8C6}" type="datetimeFigureOut">
              <a:rPr lang="en-US" smtClean="0"/>
              <a:pPr/>
              <a:t>12/26/11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5326-F8E8-6B44-9037-1566855961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58227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480-2768-6849-A20B-13C262DCC8C6}" type="datetimeFigureOut">
              <a:rPr lang="en-US" smtClean="0"/>
              <a:pPr/>
              <a:t>12/26/11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5326-F8E8-6B44-9037-1566855961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46087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480-2768-6849-A20B-13C262DCC8C6}" type="datetimeFigureOut">
              <a:rPr lang="en-US" smtClean="0"/>
              <a:pPr/>
              <a:t>12/26/11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5326-F8E8-6B44-9037-1566855961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49309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480-2768-6849-A20B-13C262DCC8C6}" type="datetimeFigureOut">
              <a:rPr lang="en-US" smtClean="0"/>
              <a:pPr/>
              <a:t>12/26/11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5326-F8E8-6B44-9037-1566855961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81357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0B480-2768-6849-A20B-13C262DCC8C6}" type="datetimeFigureOut">
              <a:rPr lang="en-US" smtClean="0"/>
              <a:pPr/>
              <a:t>12/26/11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85326-F8E8-6B44-9037-1566855961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95496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0B480-2768-6849-A20B-13C262DCC8C6}" type="datetimeFigureOut">
              <a:rPr lang="en-US" smtClean="0"/>
              <a:pPr/>
              <a:t>12/26/11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85326-F8E8-6B44-9037-1566855961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66434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6245" y="561474"/>
            <a:ext cx="725688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90"/>
                </a:solidFill>
                <a:latin typeface="Comic Sans MS"/>
                <a:cs typeface="Comic Sans MS"/>
              </a:rPr>
              <a:t>PRISM Cruise Science Series</a:t>
            </a:r>
          </a:p>
          <a:p>
            <a:pPr algn="ctr"/>
            <a:r>
              <a:rPr lang="en-US" sz="2400" dirty="0" smtClean="0">
                <a:latin typeface="Comic Sans MS"/>
                <a:cs typeface="Comic Sans MS"/>
              </a:rPr>
              <a:t>Presents</a:t>
            </a:r>
          </a:p>
          <a:p>
            <a:pPr algn="ctr"/>
            <a:endParaRPr lang="en-US" sz="2400" dirty="0" smtClean="0">
              <a:latin typeface="Comic Sans MS"/>
              <a:cs typeface="Comic Sans MS"/>
            </a:endParaRPr>
          </a:p>
          <a:p>
            <a:pPr algn="ctr"/>
            <a:endParaRPr lang="en-US" sz="2400" dirty="0" smtClean="0">
              <a:latin typeface="Comic Sans MS"/>
              <a:cs typeface="Comic Sans MS"/>
            </a:endParaRPr>
          </a:p>
          <a:p>
            <a:pPr algn="ctr"/>
            <a:r>
              <a:rPr lang="en-US" sz="3600" dirty="0" smtClean="0">
                <a:solidFill>
                  <a:srgbClr val="FF0000"/>
                </a:solidFill>
                <a:latin typeface="Comic Sans MS"/>
                <a:cs typeface="Comic Sans MS"/>
              </a:rPr>
              <a:t>Physical Oceanography of the Ross Sea</a:t>
            </a:r>
          </a:p>
          <a:p>
            <a:pPr algn="ctr"/>
            <a:endParaRPr lang="en-US" sz="3600" dirty="0" smtClean="0">
              <a:latin typeface="Comic Sans MS"/>
              <a:cs typeface="Comic Sans MS"/>
            </a:endParaRPr>
          </a:p>
          <a:p>
            <a:pPr algn="ctr"/>
            <a:r>
              <a:rPr lang="en-US" sz="2800" dirty="0" smtClean="0">
                <a:latin typeface="Comic Sans MS"/>
                <a:cs typeface="Comic Sans MS"/>
              </a:rPr>
              <a:t>John Klinck</a:t>
            </a:r>
          </a:p>
          <a:p>
            <a:pPr algn="ctr"/>
            <a:r>
              <a:rPr lang="en-US" sz="2800" dirty="0" smtClean="0">
                <a:latin typeface="Comic Sans MS"/>
                <a:cs typeface="Comic Sans MS"/>
              </a:rPr>
              <a:t>Old Dominion University</a:t>
            </a:r>
          </a:p>
          <a:p>
            <a:endParaRPr lang="en-US" dirty="0"/>
          </a:p>
        </p:txBody>
      </p:sp>
      <p:pic>
        <p:nvPicPr>
          <p:cNvPr id="5" name="Picture 4" descr="ccpo_logo_wODU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91" y="5055012"/>
            <a:ext cx="2796514" cy="1562698"/>
          </a:xfrm>
          <a:prstGeom prst="rect">
            <a:avLst/>
          </a:prstGeom>
        </p:spPr>
      </p:pic>
      <p:pic>
        <p:nvPicPr>
          <p:cNvPr id="6" name="Picture 5" descr="nsf4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7510" y="5050151"/>
            <a:ext cx="1567559" cy="156755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2" descr="Jacobs_Giulivi"/>
          <p:cNvPicPr>
            <a:picLocks noChangeAspect="1" noChangeArrowheads="1"/>
          </p:cNvPicPr>
          <p:nvPr/>
        </p:nvPicPr>
        <p:blipFill>
          <a:blip r:embed="rId3">
            <a:lum bright="-20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386" t="49019" r="28639"/>
          <a:stretch>
            <a:fillRect/>
          </a:stretch>
        </p:blipFill>
        <p:spPr bwMode="auto">
          <a:xfrm>
            <a:off x="0" y="2104378"/>
            <a:ext cx="9094720" cy="475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0" y="398362"/>
            <a:ext cx="914399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000090"/>
                </a:solidFill>
                <a:latin typeface="Comic Sans MS" charset="0"/>
              </a:rPr>
              <a:t>Observed Ross Ice Shelf Front </a:t>
            </a:r>
            <a:endParaRPr lang="en-US" sz="2800" dirty="0" smtClean="0">
              <a:solidFill>
                <a:srgbClr val="000090"/>
              </a:solidFill>
              <a:latin typeface="Comic Sans MS" charset="0"/>
            </a:endParaRPr>
          </a:p>
          <a:p>
            <a:pPr algn="ctr" eaLnBrk="1" hangingPunct="1"/>
            <a:r>
              <a:rPr lang="en-US" sz="2800" dirty="0" smtClean="0">
                <a:solidFill>
                  <a:srgbClr val="000090"/>
                </a:solidFill>
                <a:latin typeface="Comic Sans MS" charset="0"/>
              </a:rPr>
              <a:t>temperature </a:t>
            </a:r>
            <a:r>
              <a:rPr lang="en-US" sz="2800" dirty="0">
                <a:solidFill>
                  <a:srgbClr val="000090"/>
                </a:solidFill>
                <a:latin typeface="Comic Sans MS" charset="0"/>
              </a:rPr>
              <a:t>cross </a:t>
            </a:r>
            <a:r>
              <a:rPr lang="en-US" sz="2800" dirty="0" smtClean="0">
                <a:solidFill>
                  <a:srgbClr val="000090"/>
                </a:solidFill>
                <a:latin typeface="Comic Sans MS" charset="0"/>
              </a:rPr>
              <a:t>section</a:t>
            </a:r>
          </a:p>
          <a:p>
            <a:pPr algn="ctr" eaLnBrk="1" hangingPunct="1"/>
            <a:r>
              <a:rPr lang="en-US" sz="2800" dirty="0" smtClean="0">
                <a:solidFill>
                  <a:srgbClr val="000090"/>
                </a:solidFill>
                <a:latin typeface="Comic Sans MS" charset="0"/>
              </a:rPr>
              <a:t>(</a:t>
            </a:r>
            <a:r>
              <a:rPr lang="en-US" sz="2800" dirty="0">
                <a:solidFill>
                  <a:srgbClr val="000090"/>
                </a:solidFill>
                <a:latin typeface="Comic Sans MS" charset="0"/>
              </a:rPr>
              <a:t>early Feb., 1984) (Jacobs and </a:t>
            </a:r>
            <a:r>
              <a:rPr lang="en-US" sz="2800" dirty="0" err="1">
                <a:solidFill>
                  <a:srgbClr val="000090"/>
                </a:solidFill>
                <a:latin typeface="Comic Sans MS" charset="0"/>
              </a:rPr>
              <a:t>Giulivi</a:t>
            </a:r>
            <a:r>
              <a:rPr lang="en-US" sz="2800" dirty="0">
                <a:solidFill>
                  <a:srgbClr val="000090"/>
                </a:solidFill>
                <a:latin typeface="Comic Sans MS" charset="0"/>
              </a:rPr>
              <a:t>, 1999)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2487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086" y="1341550"/>
            <a:ext cx="5491203" cy="55164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7534" y="429027"/>
            <a:ext cx="73289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Thickness and Temperature for CDW and MCDW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From climatology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7376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077200" cy="1143000"/>
          </a:xfrm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/>
                <a:latin typeface="Comic Sans MS" charset="0"/>
              </a:rPr>
              <a:t>Annual Mean Temp at 300 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Comic Sans MS" charset="0"/>
              </a:rPr>
              <a:t>m (model)</a:t>
            </a:r>
            <a:endParaRPr lang="en-US" sz="3200" dirty="0">
              <a:effectLst/>
              <a:latin typeface="Comic Sans MS" charset="0"/>
            </a:endParaRPr>
          </a:p>
        </p:txBody>
      </p:sp>
      <p:pic>
        <p:nvPicPr>
          <p:cNvPr id="256003" name="Picture 3" descr="fig5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219" y="1654799"/>
            <a:ext cx="8262937" cy="419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6006" name="Text Box 6"/>
          <p:cNvSpPr txBox="1">
            <a:spLocks noChangeArrowheads="1"/>
          </p:cNvSpPr>
          <p:nvPr/>
        </p:nvSpPr>
        <p:spPr bwMode="auto">
          <a:xfrm>
            <a:off x="2236788" y="1143000"/>
            <a:ext cx="449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400" dirty="0">
                <a:solidFill>
                  <a:srgbClr val="FF0000"/>
                </a:solidFill>
              </a:rPr>
              <a:t>2000                                2001</a:t>
            </a:r>
            <a:endParaRPr lang="en-US" sz="2400" dirty="0"/>
          </a:p>
        </p:txBody>
      </p:sp>
      <p:sp>
        <p:nvSpPr>
          <p:cNvPr id="256007" name="Text Box 7"/>
          <p:cNvSpPr txBox="1">
            <a:spLocks noChangeArrowheads="1"/>
          </p:cNvSpPr>
          <p:nvPr/>
        </p:nvSpPr>
        <p:spPr bwMode="auto">
          <a:xfrm>
            <a:off x="2476500" y="6126956"/>
            <a:ext cx="419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charset="0"/>
              </a:rPr>
              <a:t>Introduction of CDW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new.ncgm.ross094.frisp.level12.1200.slo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0355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8"/>
          <p:cNvSpPr txBox="1">
            <a:spLocks noChangeArrowheads="1"/>
          </p:cNvSpPr>
          <p:nvPr/>
        </p:nvSpPr>
        <p:spPr bwMode="auto">
          <a:xfrm>
            <a:off x="1170355" y="551967"/>
            <a:ext cx="6858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omic Sans MS" charset="0"/>
              </a:rPr>
              <a:t>Dye concentration at depth</a:t>
            </a:r>
            <a:r>
              <a:rPr lang="en-US" dirty="0">
                <a:solidFill>
                  <a:schemeClr val="bg1"/>
                </a:solidFill>
                <a:latin typeface="Comic Sans MS" charset="0"/>
              </a:rPr>
              <a:t> 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chemeClr val="tx2"/>
                </a:solidFill>
                <a:latin typeface="Comic Sans MS" charset="0"/>
              </a:rPr>
              <a:t>(model level 12): 9/15/2001 – </a:t>
            </a:r>
            <a:r>
              <a:rPr lang="en-US" dirty="0" smtClean="0">
                <a:solidFill>
                  <a:schemeClr val="tx2"/>
                </a:solidFill>
                <a:latin typeface="Comic Sans MS" charset="0"/>
              </a:rPr>
              <a:t>9</a:t>
            </a:r>
            <a:r>
              <a:rPr lang="en-US" dirty="0">
                <a:solidFill>
                  <a:schemeClr val="tx2"/>
                </a:solidFill>
                <a:latin typeface="Comic Sans MS" charset="0"/>
              </a:rPr>
              <a:t>/15/2003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8" name="Picture 3" descr="new.ncgm.ross094.frisp.surface.slo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65532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0581" name="Text Box 3"/>
          <p:cNvSpPr txBox="1">
            <a:spLocks noChangeArrowheads="1"/>
          </p:cNvSpPr>
          <p:nvPr/>
        </p:nvSpPr>
        <p:spPr bwMode="auto">
          <a:xfrm>
            <a:off x="2133600" y="493573"/>
            <a:ext cx="641395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0" dirty="0">
                <a:solidFill>
                  <a:srgbClr val="FF0000"/>
                </a:solidFill>
                <a:latin typeface="Comic Sans MS" charset="0"/>
              </a:rPr>
              <a:t>Ross model: surface dye concentration</a:t>
            </a:r>
          </a:p>
        </p:txBody>
      </p:sp>
      <p:sp>
        <p:nvSpPr>
          <p:cNvPr id="280582" name="Text Box 6"/>
          <p:cNvSpPr txBox="1">
            <a:spLocks noChangeArrowheads="1"/>
          </p:cNvSpPr>
          <p:nvPr/>
        </p:nvSpPr>
        <p:spPr bwMode="auto">
          <a:xfrm>
            <a:off x="0" y="324295"/>
            <a:ext cx="21336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90"/>
                </a:solidFill>
              </a:rPr>
              <a:t>Shows vertical exchange of CDW to the surface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379" y="1308613"/>
            <a:ext cx="4756618" cy="55493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839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Temperature and Salinity of bottom density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F</a:t>
            </a:r>
            <a:r>
              <a:rPr lang="en-US" sz="2800" dirty="0" smtClean="0">
                <a:solidFill>
                  <a:srgbClr val="FF0000"/>
                </a:solidFill>
              </a:rPr>
              <a:t>rom Climatology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1944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077200" cy="914400"/>
          </a:xfrm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/>
                <a:latin typeface="Comic Sans MS" charset="0"/>
              </a:rPr>
              <a:t>Annual Mean Salinity at 400 </a:t>
            </a:r>
            <a:r>
              <a:rPr lang="en-US" sz="3200" b="1" dirty="0" smtClean="0">
                <a:solidFill>
                  <a:srgbClr val="FF0000"/>
                </a:solidFill>
                <a:effectLst/>
                <a:latin typeface="Comic Sans MS" charset="0"/>
              </a:rPr>
              <a:t>m (model)</a:t>
            </a:r>
            <a:endParaRPr lang="en-US" sz="3200" dirty="0">
              <a:effectLst/>
              <a:latin typeface="Comic Sans MS" charset="0"/>
            </a:endParaRPr>
          </a:p>
        </p:txBody>
      </p:sp>
      <p:pic>
        <p:nvPicPr>
          <p:cNvPr id="258051" name="Picture 3" descr="fig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8686800" cy="441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8053" name="Text Box 5"/>
          <p:cNvSpPr txBox="1">
            <a:spLocks noChangeArrowheads="1"/>
          </p:cNvSpPr>
          <p:nvPr/>
        </p:nvSpPr>
        <p:spPr bwMode="auto">
          <a:xfrm>
            <a:off x="2628900" y="9906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400">
                <a:solidFill>
                  <a:srgbClr val="FF0000"/>
                </a:solidFill>
              </a:rPr>
              <a:t>2000                         2001</a:t>
            </a:r>
          </a:p>
        </p:txBody>
      </p:sp>
      <p:sp>
        <p:nvSpPr>
          <p:cNvPr id="258054" name="Text Box 6"/>
          <p:cNvSpPr txBox="1">
            <a:spLocks noChangeArrowheads="1"/>
          </p:cNvSpPr>
          <p:nvPr/>
        </p:nvSpPr>
        <p:spPr bwMode="auto">
          <a:xfrm>
            <a:off x="5257800" y="8382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endParaRPr lang="en-US" sz="2400"/>
          </a:p>
        </p:txBody>
      </p:sp>
      <p:sp>
        <p:nvSpPr>
          <p:cNvPr id="258055" name="Rectangle 7"/>
          <p:cNvSpPr>
            <a:spLocks noChangeArrowheads="1"/>
          </p:cNvSpPr>
          <p:nvPr/>
        </p:nvSpPr>
        <p:spPr bwMode="auto">
          <a:xfrm>
            <a:off x="1549400" y="6056313"/>
            <a:ext cx="60150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Formation of HSSW in the southwest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894" y="1027647"/>
            <a:ext cx="5236211" cy="5545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21811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Temperature and Salinity of Ice Shelf Water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From climatology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1367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4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457200" y="6172200"/>
            <a:ext cx="312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800">
                <a:solidFill>
                  <a:schemeClr val="bg1"/>
                </a:solidFill>
              </a:rPr>
              <a:t>Courtesy: Ben Galton-Fenzi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6114" y="1223864"/>
            <a:ext cx="70371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Thanks for your patience.</a:t>
            </a:r>
          </a:p>
          <a:p>
            <a:pPr algn="ctr"/>
            <a:endParaRPr lang="en-US" sz="4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sz="4800" dirty="0" smtClean="0">
                <a:solidFill>
                  <a:schemeClr val="accent2">
                    <a:lumMod val="50000"/>
                  </a:schemeClr>
                </a:solidFill>
              </a:rPr>
              <a:t>Are there any questions?</a:t>
            </a:r>
            <a:endParaRPr lang="en-US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9973" y="4839427"/>
            <a:ext cx="685328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 copy of the climatology paper is online.</a:t>
            </a:r>
          </a:p>
          <a:p>
            <a:pPr algn="ctr"/>
            <a:r>
              <a:rPr lang="en-US" sz="2400" dirty="0" smtClean="0"/>
              <a:t>A recount of Ross Sea waters</a:t>
            </a:r>
          </a:p>
          <a:p>
            <a:pPr algn="ctr"/>
            <a:r>
              <a:rPr lang="en-US" sz="2400" dirty="0" err="1" smtClean="0"/>
              <a:t>Orsi</a:t>
            </a:r>
            <a:r>
              <a:rPr lang="en-US" sz="2400" dirty="0" smtClean="0"/>
              <a:t> and </a:t>
            </a:r>
            <a:r>
              <a:rPr lang="en-US" sz="2400" dirty="0" err="1" smtClean="0"/>
              <a:t>Wiederwohl</a:t>
            </a:r>
            <a:r>
              <a:rPr lang="en-US" sz="2400" dirty="0" smtClean="0"/>
              <a:t>, DSR II, 2009.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8840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1143000"/>
            <a:ext cx="47244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93700" indent="-231775">
              <a:tabLst>
                <a:tab pos="1793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33413">
              <a:tabLst>
                <a:tab pos="1793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1793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1793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1793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latin typeface="Comic Sans MS" charset="0"/>
              </a:rPr>
              <a:t> Area south of Subtropical Front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latin typeface="Comic Sans MS" charset="0"/>
              </a:rPr>
              <a:t> Part of the global overturning circulation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latin typeface="Comic Sans MS" charset="0"/>
              </a:rPr>
              <a:t> Truly circumpolar  and </a:t>
            </a:r>
            <a:r>
              <a:rPr lang="en-US" dirty="0" smtClean="0">
                <a:latin typeface="Comic Sans MS" charset="0"/>
              </a:rPr>
              <a:t>path for inter</a:t>
            </a:r>
            <a:r>
              <a:rPr lang="en-US" dirty="0">
                <a:latin typeface="Comic Sans MS" charset="0"/>
              </a:rPr>
              <a:t>-ocean transport and exchange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latin typeface="Comic Sans MS" charset="0"/>
              </a:rPr>
              <a:t> </a:t>
            </a:r>
            <a:r>
              <a:rPr lang="en-US" dirty="0" smtClean="0">
                <a:latin typeface="Comic Sans MS" charset="0"/>
              </a:rPr>
              <a:t>ACC has narrow </a:t>
            </a:r>
            <a:r>
              <a:rPr lang="en-US" dirty="0">
                <a:latin typeface="Comic Sans MS" charset="0"/>
              </a:rPr>
              <a:t>frontal jets and </a:t>
            </a:r>
            <a:r>
              <a:rPr lang="en-US" dirty="0" err="1">
                <a:latin typeface="Comic Sans MS" charset="0"/>
              </a:rPr>
              <a:t>mesoscale</a:t>
            </a:r>
            <a:r>
              <a:rPr lang="en-US" dirty="0">
                <a:latin typeface="Comic Sans MS" charset="0"/>
              </a:rPr>
              <a:t> eddies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latin typeface="Comic Sans MS" charset="0"/>
              </a:rPr>
              <a:t> Composed of different regions with different processes </a:t>
            </a:r>
          </a:p>
        </p:txBody>
      </p:sp>
      <p:pic>
        <p:nvPicPr>
          <p:cNvPr id="3077" name="Picture 5" descr="AntPol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7725" y="1066800"/>
            <a:ext cx="4486275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304800" y="381000"/>
            <a:ext cx="8534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rgbClr val="FF0000"/>
                </a:solidFill>
              </a:rPr>
              <a:t>Southern Ocean Overview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4876800" y="5791200"/>
            <a:ext cx="4267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Historical front locations Orsi et al. 1995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53" y="1355726"/>
            <a:ext cx="7665493" cy="49180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18" y="549155"/>
            <a:ext cx="6934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T-S diagrams for different regions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8533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38" name="Picture 5" descr="watercolum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6050" t="12828" r="6050" b="8553"/>
          <a:stretch>
            <a:fillRect/>
          </a:stretch>
        </p:blipFill>
        <p:spPr bwMode="auto">
          <a:xfrm>
            <a:off x="4572000" y="1071563"/>
            <a:ext cx="457200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1539" name="Text Box 9"/>
          <p:cNvSpPr txBox="1">
            <a:spLocks noChangeArrowheads="1"/>
          </p:cNvSpPr>
          <p:nvPr/>
        </p:nvSpPr>
        <p:spPr bwMode="auto">
          <a:xfrm>
            <a:off x="1936750" y="228600"/>
            <a:ext cx="52689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solidFill>
                  <a:srgbClr val="FF0000"/>
                </a:solidFill>
                <a:latin typeface="Comic Sans MS" charset="0"/>
              </a:rPr>
              <a:t>Ross Sea bathymetry</a:t>
            </a:r>
          </a:p>
        </p:txBody>
      </p:sp>
      <p:sp>
        <p:nvSpPr>
          <p:cNvPr id="321542" name="Text Box 6"/>
          <p:cNvSpPr txBox="1">
            <a:spLocks noChangeArrowheads="1"/>
          </p:cNvSpPr>
          <p:nvPr/>
        </p:nvSpPr>
        <p:spPr bwMode="auto">
          <a:xfrm>
            <a:off x="457200" y="1600200"/>
            <a:ext cx="3886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0090"/>
                </a:solidFill>
              </a:rPr>
              <a:t>Shaded area is the Ross Ice Shelf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295400"/>
          </a:xfrm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sz="3600" b="1">
                <a:solidFill>
                  <a:srgbClr val="FF0000"/>
                </a:solidFill>
                <a:effectLst/>
                <a:latin typeface="Comic Sans MS" charset="0"/>
              </a:rPr>
              <a:t>Sea Ice Concentration and Movement</a:t>
            </a:r>
            <a:br>
              <a:rPr lang="en-US" sz="3600" b="1">
                <a:solidFill>
                  <a:srgbClr val="FF0000"/>
                </a:solidFill>
                <a:effectLst/>
                <a:latin typeface="Comic Sans MS" charset="0"/>
              </a:rPr>
            </a:br>
            <a:r>
              <a:rPr lang="en-US" sz="3600" b="1">
                <a:solidFill>
                  <a:srgbClr val="FF0000"/>
                </a:solidFill>
                <a:effectLst/>
                <a:latin typeface="Comic Sans MS" charset="0"/>
              </a:rPr>
              <a:t>Nov and Dec 2001</a:t>
            </a:r>
            <a:endParaRPr lang="en-US" sz="3800">
              <a:effectLst/>
              <a:latin typeface="Comic Sans MS" charset="0"/>
            </a:endParaRPr>
          </a:p>
        </p:txBody>
      </p:sp>
      <p:pic>
        <p:nvPicPr>
          <p:cNvPr id="251907" name="Picture 3" descr="fig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01813"/>
            <a:ext cx="8153400" cy="484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1908" name="Text Box 4"/>
          <p:cNvSpPr txBox="1">
            <a:spLocks noChangeArrowheads="1"/>
          </p:cNvSpPr>
          <p:nvPr/>
        </p:nvSpPr>
        <p:spPr bwMode="auto">
          <a:xfrm>
            <a:off x="1066800" y="1219200"/>
            <a:ext cx="777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400">
                <a:solidFill>
                  <a:srgbClr val="FF0000"/>
                </a:solidFill>
              </a:rPr>
              <a:t>Simulated                 Observed             Sim thickness</a:t>
            </a:r>
          </a:p>
        </p:txBody>
      </p:sp>
      <p:sp>
        <p:nvSpPr>
          <p:cNvPr id="251909" name="Text Box 5"/>
          <p:cNvSpPr txBox="1">
            <a:spLocks noChangeArrowheads="1"/>
          </p:cNvSpPr>
          <p:nvPr/>
        </p:nvSpPr>
        <p:spPr bwMode="auto">
          <a:xfrm>
            <a:off x="0" y="2895600"/>
            <a:ext cx="8382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400">
                <a:solidFill>
                  <a:srgbClr val="FF0000"/>
                </a:solidFill>
              </a:rPr>
              <a:t>Nov</a:t>
            </a:r>
          </a:p>
          <a:p>
            <a:pPr eaLnBrk="0" hangingPunct="0"/>
            <a:endParaRPr lang="en-US" sz="2400">
              <a:solidFill>
                <a:srgbClr val="FF0000"/>
              </a:solidFill>
            </a:endParaRPr>
          </a:p>
          <a:p>
            <a:pPr eaLnBrk="0" hangingPunct="0"/>
            <a:endParaRPr lang="en-US" sz="2400">
              <a:solidFill>
                <a:srgbClr val="FF0000"/>
              </a:solidFill>
            </a:endParaRPr>
          </a:p>
          <a:p>
            <a:pPr eaLnBrk="0" hangingPunct="0"/>
            <a:endParaRPr lang="en-US" sz="2400">
              <a:solidFill>
                <a:srgbClr val="FF0000"/>
              </a:solidFill>
            </a:endParaRPr>
          </a:p>
          <a:p>
            <a:pPr eaLnBrk="0" hangingPunct="0"/>
            <a:r>
              <a:rPr lang="en-US" sz="2400">
                <a:solidFill>
                  <a:srgbClr val="FF0000"/>
                </a:solidFill>
              </a:rPr>
              <a:t>Dec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17" y="1338565"/>
            <a:ext cx="7760966" cy="38529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3033" y="514833"/>
            <a:ext cx="5337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Surface Layer Thickness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5301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 descr="ro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3639" r="5882" b="51848"/>
          <a:stretch>
            <a:fillRect/>
          </a:stretch>
        </p:blipFill>
        <p:spPr bwMode="auto">
          <a:xfrm>
            <a:off x="2895600" y="3036888"/>
            <a:ext cx="6248400" cy="382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2" descr="Jacobs_Giulivi"/>
          <p:cNvPicPr>
            <a:picLocks noChangeAspect="1" noChangeArrowheads="1"/>
          </p:cNvPicPr>
          <p:nvPr/>
        </p:nvPicPr>
        <p:blipFill>
          <a:blip r:embed="rId4">
            <a:lum bright="-20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386" t="49019" r="28639"/>
          <a:stretch>
            <a:fillRect/>
          </a:stretch>
        </p:blipFill>
        <p:spPr bwMode="auto">
          <a:xfrm>
            <a:off x="3124200" y="0"/>
            <a:ext cx="601980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6324600" y="4191000"/>
            <a:ext cx="6746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99"/>
                </a:solidFill>
              </a:rPr>
              <a:t>MCDW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7315200" y="4800600"/>
            <a:ext cx="609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99"/>
                </a:solidFill>
              </a:rPr>
              <a:t>  ISW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365125" y="422275"/>
            <a:ext cx="268287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charset="0"/>
              </a:rPr>
              <a:t>Observed Ross Ice Shelf Front temperature cross section (early Feb., 1984) (Jacobs and </a:t>
            </a:r>
            <a:r>
              <a:rPr lang="en-US" sz="2000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Comic Sans MS" charset="0"/>
              </a:rPr>
              <a:t>Giulivi</a:t>
            </a:r>
            <a:r>
              <a:rPr lang="en-US" sz="2000" dirty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charset="0"/>
              </a:rPr>
              <a:t>, 1999)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381000" y="3429000"/>
            <a:ext cx="26828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8EB4E3"/>
                </a:solidFill>
                <a:latin typeface="Comic Sans MS" charset="0"/>
              </a:rPr>
              <a:t>Modeled Ross Ice Shelf Front temperature cross section</a:t>
            </a:r>
          </a:p>
        </p:txBody>
      </p:sp>
      <p:sp>
        <p:nvSpPr>
          <p:cNvPr id="25608" name="Text Box 7"/>
          <p:cNvSpPr txBox="1">
            <a:spLocks noChangeArrowheads="1"/>
          </p:cNvSpPr>
          <p:nvPr/>
        </p:nvSpPr>
        <p:spPr bwMode="auto">
          <a:xfrm>
            <a:off x="152400" y="5105400"/>
            <a:ext cx="28352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0000"/>
                </a:solidFill>
                <a:latin typeface="Comic Sans MS" charset="0"/>
              </a:rPr>
              <a:t>Model mean basal</a:t>
            </a:r>
          </a:p>
          <a:p>
            <a:pPr eaLnBrk="1" hangingPunct="1"/>
            <a:r>
              <a:rPr lang="en-US" sz="2000">
                <a:solidFill>
                  <a:srgbClr val="FF0000"/>
                </a:solidFill>
                <a:latin typeface="Comic Sans MS" charset="0"/>
              </a:rPr>
              <a:t>melt rate (RIS): 15 cm/yr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0"/>
            <a:ext cx="8839200" cy="8382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200" b="1" dirty="0">
                <a:solidFill>
                  <a:srgbClr val="FF0000"/>
                </a:solidFill>
                <a:latin typeface="Comic Sans MS" charset="0"/>
              </a:rPr>
              <a:t>Rising limb of Global Overturning Circulation</a:t>
            </a:r>
            <a:endParaRPr lang="en-US" sz="3600" b="1" dirty="0">
              <a:solidFill>
                <a:srgbClr val="FFFF00"/>
              </a:solidFill>
              <a:latin typeface="Comic Sans MS" charset="0"/>
            </a:endParaRPr>
          </a:p>
        </p:txBody>
      </p:sp>
      <p:pic>
        <p:nvPicPr>
          <p:cNvPr id="319492" name="Picture 4" descr="Dsec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35814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9495" name="Picture 7" descr="Tsec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5908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9494" name="Picture 6" descr="Ssec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8862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19496" name="AutoShape 8"/>
          <p:cNvCxnSpPr>
            <a:cxnSpLocks noChangeShapeType="1"/>
            <a:stCxn id="319494" idx="0"/>
            <a:endCxn id="319494" idx="0"/>
          </p:cNvCxnSpPr>
          <p:nvPr/>
        </p:nvCxnSpPr>
        <p:spPr bwMode="auto">
          <a:xfrm>
            <a:off x="7162800" y="3886200"/>
            <a:ext cx="0" cy="0"/>
          </a:xfrm>
          <a:prstGeom prst="straightConnector1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19497" name="Line 9"/>
          <p:cNvSpPr>
            <a:spLocks noChangeShapeType="1"/>
          </p:cNvSpPr>
          <p:nvPr/>
        </p:nvSpPr>
        <p:spPr bwMode="auto">
          <a:xfrm>
            <a:off x="6477000" y="4495800"/>
            <a:ext cx="990600" cy="990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19498" name="Text Box 10"/>
          <p:cNvSpPr txBox="1">
            <a:spLocks noChangeArrowheads="1"/>
          </p:cNvSpPr>
          <p:nvPr/>
        </p:nvSpPr>
        <p:spPr bwMode="auto">
          <a:xfrm>
            <a:off x="3352800" y="5791200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 max   LCDW</a:t>
            </a:r>
          </a:p>
        </p:txBody>
      </p:sp>
      <p:sp>
        <p:nvSpPr>
          <p:cNvPr id="319500" name="Line 12"/>
          <p:cNvSpPr>
            <a:spLocks noChangeShapeType="1"/>
          </p:cNvSpPr>
          <p:nvPr/>
        </p:nvSpPr>
        <p:spPr bwMode="auto">
          <a:xfrm flipV="1">
            <a:off x="5105400" y="4724400"/>
            <a:ext cx="1524000" cy="11430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319502" name="Text Box 14"/>
          <p:cNvSpPr txBox="1">
            <a:spLocks noChangeArrowheads="1"/>
          </p:cNvSpPr>
          <p:nvPr/>
        </p:nvSpPr>
        <p:spPr bwMode="auto">
          <a:xfrm>
            <a:off x="533400" y="3810000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 max UCDW</a:t>
            </a:r>
            <a:endParaRPr lang="en-US" b="1" dirty="0"/>
          </a:p>
        </p:txBody>
      </p:sp>
      <p:sp>
        <p:nvSpPr>
          <p:cNvPr id="319503" name="Text Box 15"/>
          <p:cNvSpPr txBox="1">
            <a:spLocks noChangeArrowheads="1"/>
          </p:cNvSpPr>
          <p:nvPr/>
        </p:nvSpPr>
        <p:spPr bwMode="auto">
          <a:xfrm>
            <a:off x="4191000" y="1143000"/>
            <a:ext cx="4572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0D0D0D"/>
                </a:solidFill>
              </a:rPr>
              <a:t>West of Drake Passage (80 W)</a:t>
            </a:r>
          </a:p>
          <a:p>
            <a:r>
              <a:rPr lang="en-US" sz="2400" b="1" dirty="0">
                <a:solidFill>
                  <a:srgbClr val="0D0D0D"/>
                </a:solidFill>
              </a:rPr>
              <a:t>(from World Ocean Atlas 2001)</a:t>
            </a:r>
          </a:p>
        </p:txBody>
      </p:sp>
      <p:sp>
        <p:nvSpPr>
          <p:cNvPr id="319504" name="Line 16"/>
          <p:cNvSpPr>
            <a:spLocks noChangeShapeType="1"/>
          </p:cNvSpPr>
          <p:nvPr/>
        </p:nvSpPr>
        <p:spPr bwMode="auto">
          <a:xfrm flipV="1">
            <a:off x="2209800" y="3124200"/>
            <a:ext cx="1600200" cy="8382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cxnSp>
        <p:nvCxnSpPr>
          <p:cNvPr id="319505" name="AutoShape 17"/>
          <p:cNvCxnSpPr>
            <a:cxnSpLocks noChangeShapeType="1"/>
            <a:stCxn id="319495" idx="1"/>
            <a:endCxn id="319492" idx="0"/>
          </p:cNvCxnSpPr>
          <p:nvPr/>
        </p:nvCxnSpPr>
        <p:spPr bwMode="auto">
          <a:xfrm rot="10800000">
            <a:off x="1790700" y="990600"/>
            <a:ext cx="723900" cy="2971800"/>
          </a:xfrm>
          <a:prstGeom prst="curvedConnector4">
            <a:avLst>
              <a:gd name="adj1" fmla="val 378949"/>
              <a:gd name="adj2" fmla="val 107694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19506" name="Line 18"/>
          <p:cNvSpPr>
            <a:spLocks noChangeShapeType="1"/>
          </p:cNvSpPr>
          <p:nvPr/>
        </p:nvSpPr>
        <p:spPr bwMode="auto">
          <a:xfrm flipH="1" flipV="1">
            <a:off x="1219200" y="1524000"/>
            <a:ext cx="1524000" cy="990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92100"/>
            <a:ext cx="8229600" cy="1079500"/>
          </a:xfrm>
        </p:spPr>
        <p:txBody>
          <a:bodyPr/>
          <a:lstStyle/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latin typeface="Arial" charset="0"/>
              </a:rPr>
              <a:t>Overview of Antarctic Shelves</a:t>
            </a:r>
            <a:endParaRPr lang="en-US" sz="36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94563" name="Text Box 3"/>
          <p:cNvSpPr txBox="1">
            <a:spLocks noChangeArrowheads="1"/>
          </p:cNvSpPr>
          <p:nvPr/>
        </p:nvSpPr>
        <p:spPr bwMode="auto">
          <a:xfrm>
            <a:off x="304800" y="1565275"/>
            <a:ext cx="9144000" cy="436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6075" indent="-346075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6125" indent="-285750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spcBef>
                <a:spcPct val="0"/>
              </a:spcBef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800" b="0" dirty="0">
                <a:solidFill>
                  <a:srgbClr val="0D0D0D"/>
                </a:solidFill>
                <a:latin typeface="Comic Sans MS" charset="0"/>
              </a:rPr>
              <a:t>Shelves are deep (~500 m)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800" b="0" dirty="0">
                <a:solidFill>
                  <a:srgbClr val="0D0D0D"/>
                </a:solidFill>
                <a:latin typeface="Comic Sans MS" charset="0"/>
              </a:rPr>
              <a:t>Stratification is weak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800" b="0" dirty="0">
                <a:solidFill>
                  <a:srgbClr val="0D0D0D"/>
                </a:solidFill>
                <a:latin typeface="Comic Sans MS" charset="0"/>
              </a:rPr>
              <a:t>Bottom topography is rugged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800" b="0" dirty="0">
                <a:solidFill>
                  <a:srgbClr val="0D0D0D"/>
                </a:solidFill>
                <a:latin typeface="Comic Sans MS" charset="0"/>
              </a:rPr>
              <a:t>Surface exchange (momentum and heat) is strong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800" b="0" dirty="0">
                <a:solidFill>
                  <a:srgbClr val="0D0D0D"/>
                </a:solidFill>
                <a:latin typeface="Comic Sans MS" charset="0"/>
              </a:rPr>
              <a:t>Sea ice and glacial ice are important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800" b="0" dirty="0">
                <a:solidFill>
                  <a:srgbClr val="0D0D0D"/>
                </a:solidFill>
                <a:latin typeface="Comic Sans MS" charset="0"/>
              </a:rPr>
              <a:t>Winter mixed layers are deep (100+ m to bottom)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2800" b="0" dirty="0">
                <a:solidFill>
                  <a:srgbClr val="0D0D0D"/>
                </a:solidFill>
                <a:latin typeface="Comic Sans MS" charset="0"/>
              </a:rPr>
              <a:t>Internal radius is 5 to 10 km.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9282"/>
            <a:ext cx="9052605" cy="54948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95859" y="188772"/>
            <a:ext cx="71744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General geography of Ross Sea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 hydrographic stations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3824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o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21303" y="176294"/>
            <a:ext cx="7088644" cy="6580624"/>
          </a:xfrm>
          <a:prstGeom prst="rect">
            <a:avLst/>
          </a:prstGeom>
        </p:spPr>
      </p:pic>
      <p:sp>
        <p:nvSpPr>
          <p:cNvPr id="5" name="Up Arrow 4"/>
          <p:cNvSpPr/>
          <p:nvPr/>
        </p:nvSpPr>
        <p:spPr>
          <a:xfrm rot="1620000">
            <a:off x="2148585" y="3114249"/>
            <a:ext cx="440035" cy="1338566"/>
          </a:xfrm>
          <a:prstGeom prst="upArrow">
            <a:avLst>
              <a:gd name="adj1" fmla="val 40448"/>
              <a:gd name="adj2" fmla="val 66412"/>
            </a:avLst>
          </a:prstGeom>
          <a:solidFill>
            <a:srgbClr val="FF0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Up Arrow 5"/>
          <p:cNvSpPr/>
          <p:nvPr/>
        </p:nvSpPr>
        <p:spPr>
          <a:xfrm>
            <a:off x="2700485" y="4582011"/>
            <a:ext cx="45719" cy="18877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Bent Arrow 6"/>
          <p:cNvSpPr/>
          <p:nvPr/>
        </p:nvSpPr>
        <p:spPr>
          <a:xfrm rot="2760000">
            <a:off x="4742352" y="1819462"/>
            <a:ext cx="822960" cy="822960"/>
          </a:xfrm>
          <a:prstGeom prst="bentArrow">
            <a:avLst/>
          </a:prstGeom>
          <a:solidFill>
            <a:srgbClr val="FF0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Bent Arrow 8"/>
          <p:cNvSpPr/>
          <p:nvPr/>
        </p:nvSpPr>
        <p:spPr>
          <a:xfrm rot="11160000">
            <a:off x="5324184" y="3507364"/>
            <a:ext cx="822960" cy="822960"/>
          </a:xfrm>
          <a:prstGeom prst="bentArrow">
            <a:avLst/>
          </a:prstGeom>
          <a:solidFill>
            <a:srgbClr val="FF0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Left Arrow 10"/>
          <p:cNvSpPr/>
          <p:nvPr/>
        </p:nvSpPr>
        <p:spPr>
          <a:xfrm rot="1920000">
            <a:off x="3789281" y="3760543"/>
            <a:ext cx="896112" cy="475488"/>
          </a:xfrm>
          <a:prstGeom prst="leftArrow">
            <a:avLst>
              <a:gd name="adj1" fmla="val 25024"/>
              <a:gd name="adj2" fmla="val 60428"/>
            </a:avLst>
          </a:prstGeom>
          <a:solidFill>
            <a:srgbClr val="FF0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Left Arrow 12"/>
          <p:cNvSpPr/>
          <p:nvPr/>
        </p:nvSpPr>
        <p:spPr>
          <a:xfrm rot="1680000">
            <a:off x="3248914" y="4783882"/>
            <a:ext cx="964925" cy="420836"/>
          </a:xfrm>
          <a:prstGeom prst="leftArrow">
            <a:avLst>
              <a:gd name="adj1" fmla="val 38970"/>
              <a:gd name="adj2" fmla="val 45807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2400000">
            <a:off x="5846930" y="1606509"/>
            <a:ext cx="1252728" cy="493776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879013" y="2625647"/>
            <a:ext cx="1561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Ross Gyre</a:t>
            </a:r>
            <a:endParaRPr lang="en-US" sz="2400" b="1" dirty="0">
              <a:solidFill>
                <a:srgbClr val="8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860000">
            <a:off x="6187902" y="1261650"/>
            <a:ext cx="926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ACC</a:t>
            </a:r>
            <a:endParaRPr lang="en-US" sz="2400" b="1" dirty="0">
              <a:solidFill>
                <a:srgbClr val="8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9094" y="308900"/>
            <a:ext cx="2986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Surface Circulation</a:t>
            </a:r>
            <a:endParaRPr lang="en-US" sz="24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0650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o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21303" y="176294"/>
            <a:ext cx="7088644" cy="6580624"/>
          </a:xfrm>
          <a:prstGeom prst="rect">
            <a:avLst/>
          </a:prstGeom>
        </p:spPr>
      </p:pic>
      <p:sp>
        <p:nvSpPr>
          <p:cNvPr id="5" name="Up Arrow 4"/>
          <p:cNvSpPr/>
          <p:nvPr/>
        </p:nvSpPr>
        <p:spPr>
          <a:xfrm rot="1620000">
            <a:off x="2148585" y="3114249"/>
            <a:ext cx="440035" cy="1338566"/>
          </a:xfrm>
          <a:prstGeom prst="upArrow">
            <a:avLst>
              <a:gd name="adj1" fmla="val 40448"/>
              <a:gd name="adj2" fmla="val 66412"/>
            </a:avLst>
          </a:prstGeom>
          <a:solidFill>
            <a:schemeClr val="tx2">
              <a:lumMod val="5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Up Arrow 5"/>
          <p:cNvSpPr/>
          <p:nvPr/>
        </p:nvSpPr>
        <p:spPr>
          <a:xfrm>
            <a:off x="2700485" y="4582011"/>
            <a:ext cx="45719" cy="18877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 rot="7140000">
            <a:off x="3087888" y="4641714"/>
            <a:ext cx="603504" cy="329184"/>
          </a:xfrm>
          <a:prstGeom prst="leftArrow">
            <a:avLst>
              <a:gd name="adj1" fmla="val 38970"/>
              <a:gd name="adj2" fmla="val 45807"/>
            </a:avLst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879013" y="2625647"/>
            <a:ext cx="1561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Ross Gyre</a:t>
            </a:r>
            <a:endParaRPr lang="en-US" sz="2400" b="1" dirty="0">
              <a:solidFill>
                <a:srgbClr val="8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860000">
            <a:off x="6187902" y="1261650"/>
            <a:ext cx="926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CC</a:t>
            </a:r>
            <a:endParaRPr lang="en-US" sz="2400" b="1" dirty="0">
              <a:solidFill>
                <a:srgbClr val="8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9094" y="308900"/>
            <a:ext cx="3302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Subsurface  Circulation</a:t>
            </a:r>
            <a:endParaRPr lang="en-US" sz="2400" b="1" dirty="0">
              <a:solidFill>
                <a:srgbClr val="800000"/>
              </a:solidFill>
            </a:endParaRPr>
          </a:p>
        </p:txBody>
      </p:sp>
      <p:sp>
        <p:nvSpPr>
          <p:cNvPr id="2" name="Bent Arrow 1"/>
          <p:cNvSpPr/>
          <p:nvPr/>
        </p:nvSpPr>
        <p:spPr>
          <a:xfrm rot="18180000" flipH="1">
            <a:off x="3584129" y="3791591"/>
            <a:ext cx="530352" cy="747152"/>
          </a:xfrm>
          <a:prstGeom prst="ben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Bent Arrow 17"/>
          <p:cNvSpPr/>
          <p:nvPr/>
        </p:nvSpPr>
        <p:spPr>
          <a:xfrm rot="16680000" flipH="1">
            <a:off x="3059357" y="3032768"/>
            <a:ext cx="530352" cy="747152"/>
          </a:xfrm>
          <a:prstGeom prst="ben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2825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34" y="653393"/>
            <a:ext cx="8396908" cy="59115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8669" y="394705"/>
            <a:ext cx="6746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Temperature-Salinity Diagram for Ross Sea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5855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506" y="4720288"/>
            <a:ext cx="4982604" cy="19896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0406" y="669931"/>
            <a:ext cx="67453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chemeClr val="accent4">
                    <a:lumMod val="50000"/>
                  </a:schemeClr>
                </a:solidFill>
              </a:rPr>
              <a:t>Surface water (AASW)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</a:rPr>
              <a:t>:</a:t>
            </a:r>
          </a:p>
          <a:p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</a:rPr>
              <a:t>          top 100 m, affected by surface fluxes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Circumpolar Deep water (CDW)</a:t>
            </a:r>
            <a:r>
              <a:rPr lang="en-US" sz="2000" dirty="0" smtClean="0">
                <a:solidFill>
                  <a:srgbClr val="FF0000"/>
                </a:solidFill>
              </a:rPr>
              <a:t>: 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           modified North Atlantic Deep Water.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          warm (2C), low O2, high nutrients, high Fe?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High Salinity Shelf Water (HSSW): 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dense water produced in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polynyas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along the west coast.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Source water for Antarctic Bottom Water. 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Flows off the NW Ross shelf.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0000FF"/>
                </a:solidFill>
              </a:rPr>
              <a:t>Ice Shelf Water (ISW): </a:t>
            </a:r>
          </a:p>
          <a:p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          Created by glacial basal melt, </a:t>
            </a:r>
          </a:p>
          <a:p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          sub-freezing temperature (&lt; -1.95C). 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697" y="112389"/>
            <a:ext cx="7225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Ross Water Masses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9720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</TotalTime>
  <Words>955</Words>
  <Application>Microsoft Macintosh PowerPoint</Application>
  <PresentationFormat>On-screen Show (4:3)</PresentationFormat>
  <Paragraphs>125</Paragraphs>
  <Slides>24</Slides>
  <Notes>19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Slide 1</vt:lpstr>
      <vt:lpstr>Slide 2</vt:lpstr>
      <vt:lpstr>Rising limb of Global Overturning Circulation</vt:lpstr>
      <vt:lpstr>Overview of Antarctic Shelves</vt:lpstr>
      <vt:lpstr>Slide 5</vt:lpstr>
      <vt:lpstr>Slide 6</vt:lpstr>
      <vt:lpstr>Slide 7</vt:lpstr>
      <vt:lpstr>Slide 8</vt:lpstr>
      <vt:lpstr>Slide 9</vt:lpstr>
      <vt:lpstr>Slide 10</vt:lpstr>
      <vt:lpstr>Slide 11</vt:lpstr>
      <vt:lpstr>Annual Mean Temp at 300 m (model)</vt:lpstr>
      <vt:lpstr>Slide 13</vt:lpstr>
      <vt:lpstr>Slide 14</vt:lpstr>
      <vt:lpstr>Slide 15</vt:lpstr>
      <vt:lpstr>Annual Mean Salinity at 400 m (model)</vt:lpstr>
      <vt:lpstr>Slide 17</vt:lpstr>
      <vt:lpstr>Slide 18</vt:lpstr>
      <vt:lpstr>Slide 19</vt:lpstr>
      <vt:lpstr>Slide 20</vt:lpstr>
      <vt:lpstr>Slide 21</vt:lpstr>
      <vt:lpstr>Sea Ice Concentration and Movement Nov and Dec 2001</vt:lpstr>
      <vt:lpstr>Slide 23</vt:lpstr>
      <vt:lpstr>Slide 24</vt:lpstr>
    </vt:vector>
  </TitlesOfParts>
  <Company>odu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klinck</dc:creator>
  <cp:lastModifiedBy>klinck</cp:lastModifiedBy>
  <cp:revision>30</cp:revision>
  <dcterms:created xsi:type="dcterms:W3CDTF">2011-12-26T12:23:58Z</dcterms:created>
  <dcterms:modified xsi:type="dcterms:W3CDTF">2011-12-26T12:35:53Z</dcterms:modified>
</cp:coreProperties>
</file>