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5"/>
  </p:notesMasterIdLst>
  <p:sldIdLst>
    <p:sldId id="343" r:id="rId2"/>
    <p:sldId id="337" r:id="rId3"/>
    <p:sldId id="369" r:id="rId4"/>
    <p:sldId id="370" r:id="rId5"/>
    <p:sldId id="388" r:id="rId6"/>
    <p:sldId id="401" r:id="rId7"/>
    <p:sldId id="358" r:id="rId8"/>
    <p:sldId id="356" r:id="rId9"/>
    <p:sldId id="348" r:id="rId10"/>
    <p:sldId id="377" r:id="rId11"/>
    <p:sldId id="392" r:id="rId12"/>
    <p:sldId id="399" r:id="rId13"/>
    <p:sldId id="394" r:id="rId14"/>
    <p:sldId id="395" r:id="rId15"/>
    <p:sldId id="346" r:id="rId16"/>
    <p:sldId id="359" r:id="rId17"/>
    <p:sldId id="378" r:id="rId18"/>
    <p:sldId id="403" r:id="rId19"/>
    <p:sldId id="381" r:id="rId20"/>
    <p:sldId id="371" r:id="rId21"/>
    <p:sldId id="373" r:id="rId22"/>
    <p:sldId id="372" r:id="rId23"/>
    <p:sldId id="362" r:id="rId24"/>
    <p:sldId id="398" r:id="rId25"/>
    <p:sldId id="365" r:id="rId26"/>
    <p:sldId id="400" r:id="rId27"/>
    <p:sldId id="391" r:id="rId28"/>
    <p:sldId id="402" r:id="rId29"/>
    <p:sldId id="380" r:id="rId30"/>
    <p:sldId id="364" r:id="rId31"/>
    <p:sldId id="360" r:id="rId32"/>
    <p:sldId id="367" r:id="rId33"/>
    <p:sldId id="368" r:id="rId34"/>
    <p:sldId id="374" r:id="rId35"/>
    <p:sldId id="375" r:id="rId36"/>
    <p:sldId id="382" r:id="rId37"/>
    <p:sldId id="383" r:id="rId38"/>
    <p:sldId id="384" r:id="rId39"/>
    <p:sldId id="385" r:id="rId40"/>
    <p:sldId id="386" r:id="rId41"/>
    <p:sldId id="387" r:id="rId42"/>
    <p:sldId id="357" r:id="rId43"/>
    <p:sldId id="376" r:id="rId44"/>
    <p:sldId id="393" r:id="rId45"/>
    <p:sldId id="354" r:id="rId46"/>
    <p:sldId id="350" r:id="rId47"/>
    <p:sldId id="349" r:id="rId48"/>
    <p:sldId id="351" r:id="rId49"/>
    <p:sldId id="352" r:id="rId50"/>
    <p:sldId id="353" r:id="rId51"/>
    <p:sldId id="379" r:id="rId52"/>
    <p:sldId id="397" r:id="rId53"/>
    <p:sldId id="363" r:id="rId54"/>
  </p:sldIdLst>
  <p:sldSz cx="9144000" cy="6858000" type="screen4x3"/>
  <p:notesSz cx="7010400" cy="9236075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FF33"/>
    <a:srgbClr val="2113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572" autoAdjust="0"/>
    <p:restoredTop sz="86482" autoAdjust="0"/>
  </p:normalViewPr>
  <p:slideViewPr>
    <p:cSldViewPr>
      <p:cViewPr varScale="1">
        <p:scale>
          <a:sx n="59" d="100"/>
          <a:sy n="59" d="100"/>
        </p:scale>
        <p:origin x="-1195" y="-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395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37212" cy="461491"/>
          </a:xfrm>
          <a:prstGeom prst="rect">
            <a:avLst/>
          </a:prstGeom>
        </p:spPr>
        <p:txBody>
          <a:bodyPr vert="horz" lIns="90443" tIns="45222" rIns="90443" bIns="45222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1619" y="1"/>
            <a:ext cx="3037212" cy="461491"/>
          </a:xfrm>
          <a:prstGeom prst="rect">
            <a:avLst/>
          </a:prstGeom>
        </p:spPr>
        <p:txBody>
          <a:bodyPr vert="horz" lIns="90443" tIns="45222" rIns="90443" bIns="45222" rtlCol="0"/>
          <a:lstStyle>
            <a:lvl1pPr algn="r">
              <a:defRPr sz="1200"/>
            </a:lvl1pPr>
          </a:lstStyle>
          <a:p>
            <a:pPr>
              <a:defRPr/>
            </a:pPr>
            <a:fld id="{84599B88-8CD2-4DFA-8188-643A4C881D17}" type="datetimeFigureOut">
              <a:rPr lang="en-US"/>
              <a:pPr>
                <a:defRPr/>
              </a:pPr>
              <a:t>1/19/2012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96975" y="693738"/>
            <a:ext cx="4616450" cy="34623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443" tIns="45222" rIns="90443" bIns="45222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0412" y="4386510"/>
            <a:ext cx="5609576" cy="4156547"/>
          </a:xfrm>
          <a:prstGeom prst="rect">
            <a:avLst/>
          </a:prstGeom>
        </p:spPr>
        <p:txBody>
          <a:bodyPr vert="horz" lIns="90443" tIns="45222" rIns="90443" bIns="45222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73021"/>
            <a:ext cx="3037212" cy="461491"/>
          </a:xfrm>
          <a:prstGeom prst="rect">
            <a:avLst/>
          </a:prstGeom>
        </p:spPr>
        <p:txBody>
          <a:bodyPr vert="horz" lIns="90443" tIns="45222" rIns="90443" bIns="45222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1619" y="8773021"/>
            <a:ext cx="3037212" cy="461491"/>
          </a:xfrm>
          <a:prstGeom prst="rect">
            <a:avLst/>
          </a:prstGeom>
        </p:spPr>
        <p:txBody>
          <a:bodyPr vert="horz" lIns="90443" tIns="45222" rIns="90443" bIns="45222" rtlCol="0" anchor="b"/>
          <a:lstStyle>
            <a:lvl1pPr algn="r">
              <a:defRPr sz="1200"/>
            </a:lvl1pPr>
          </a:lstStyle>
          <a:p>
            <a:pPr>
              <a:defRPr/>
            </a:pPr>
            <a:fld id="{8B1D8013-EE32-4886-8E2E-C2B480FDF41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519423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B1D8013-EE32-4886-8E2E-C2B480FDF413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42272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B1D8013-EE32-4886-8E2E-C2B480FDF413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34506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B1D8013-EE32-4886-8E2E-C2B480FDF413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34506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B1D8013-EE32-4886-8E2E-C2B480FDF413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19496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B1D8013-EE32-4886-8E2E-C2B480FDF413}" type="slidenum">
              <a:rPr lang="en-US" smtClean="0"/>
              <a:pPr>
                <a:defRPr/>
              </a:pPr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85768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64D5D8-80F0-4FB9-B768-CA2AA49700B0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49476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B1D8013-EE32-4886-8E2E-C2B480FDF413}" type="slidenum">
              <a:rPr lang="en-US" smtClean="0"/>
              <a:pPr>
                <a:defRPr/>
              </a:pPr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89756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703B6B-CBA5-4BBA-9A8C-8B23EA9A5DF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75020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C1D543-EFE0-4819-A460-7A60292D98F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62563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B7A214-B252-4A6B-8C08-F734C86FB35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49948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12E480-12B7-4713-89ED-39F2DF4A7DE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48852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1CF037-E5D3-4809-B7F1-89699FB59C5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9628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CB0A9F-4D2D-48CB-A671-A5BE5C0233F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14015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836C7C-3AF2-4B2E-B9D7-F1BDDFC72BC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24910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A13A52-A3CF-4F9E-910F-AF8AC50E0AC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3362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9218FB-9443-4CA3-A911-C0754570490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39064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4B974C-E6F9-4E58-9116-DCE8F84E59B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4671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AB5CB3-0068-41BC-9F3D-198086BBB25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80160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9A5916FB-F808-49B5-9283-C2F17A87C57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tiff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1.jp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4.jp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1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tiff"/><Relationship Id="rId3" Type="http://schemas.openxmlformats.org/officeDocument/2006/relationships/image" Target="../media/image82.tiff"/><Relationship Id="rId7" Type="http://schemas.openxmlformats.org/officeDocument/2006/relationships/image" Target="../media/image86.tiff"/><Relationship Id="rId12" Type="http://schemas.openxmlformats.org/officeDocument/2006/relationships/image" Target="../media/image91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5.tiff"/><Relationship Id="rId11" Type="http://schemas.openxmlformats.org/officeDocument/2006/relationships/image" Target="../media/image90.tiff"/><Relationship Id="rId5" Type="http://schemas.openxmlformats.org/officeDocument/2006/relationships/image" Target="../media/image84.tiff"/><Relationship Id="rId10" Type="http://schemas.openxmlformats.org/officeDocument/2006/relationships/image" Target="../media/image89.tiff"/><Relationship Id="rId4" Type="http://schemas.openxmlformats.org/officeDocument/2006/relationships/image" Target="../media/image83.tiff"/><Relationship Id="rId9" Type="http://schemas.openxmlformats.org/officeDocument/2006/relationships/image" Target="../media/image88.tiff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1"/>
          <p:cNvSpPr>
            <a:spLocks noGrp="1"/>
          </p:cNvSpPr>
          <p:nvPr>
            <p:ph type="title" idx="4294967295"/>
          </p:nvPr>
        </p:nvSpPr>
        <p:spPr>
          <a:xfrm>
            <a:off x="457200" y="-152400"/>
            <a:ext cx="8229600" cy="1143000"/>
          </a:xfrm>
        </p:spPr>
        <p:txBody>
          <a:bodyPr/>
          <a:lstStyle/>
          <a:p>
            <a:r>
              <a:rPr lang="en-US" smtClean="0"/>
              <a:t>Science </a:t>
            </a:r>
            <a:r>
              <a:rPr lang="en-US" smtClean="0"/>
              <a:t>Meeting1/20/12</a:t>
            </a:r>
            <a:endParaRPr lang="en-US" dirty="0" smtClean="0"/>
          </a:p>
        </p:txBody>
      </p:sp>
      <p:sp>
        <p:nvSpPr>
          <p:cNvPr id="2" name="TextBox 1"/>
          <p:cNvSpPr txBox="1"/>
          <p:nvPr/>
        </p:nvSpPr>
        <p:spPr>
          <a:xfrm>
            <a:off x="228600" y="917912"/>
            <a:ext cx="8305800" cy="594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Western Ross Sea Mesoscale Process Study:  Jan 11-19</a:t>
            </a:r>
          </a:p>
          <a:p>
            <a:endParaRPr lang="en-US" sz="2000" dirty="0" smtClean="0"/>
          </a:p>
          <a:p>
            <a:r>
              <a:rPr lang="en-US" sz="2000" dirty="0" smtClean="0"/>
              <a:t>Large-scale transect: Ice </a:t>
            </a:r>
            <a:r>
              <a:rPr lang="en-US" sz="2000" dirty="0"/>
              <a:t>edge – High Biomass – Low </a:t>
            </a:r>
            <a:r>
              <a:rPr lang="en-US" sz="2000" dirty="0" smtClean="0"/>
              <a:t>Biomass</a:t>
            </a:r>
          </a:p>
          <a:p>
            <a:r>
              <a:rPr lang="en-US" sz="2000" dirty="0"/>
              <a:t>	</a:t>
            </a:r>
            <a:r>
              <a:rPr lang="en-US" sz="2000" dirty="0" smtClean="0"/>
              <a:t>MVP</a:t>
            </a:r>
          </a:p>
          <a:p>
            <a:r>
              <a:rPr lang="en-US" sz="2000" dirty="0"/>
              <a:t>	</a:t>
            </a:r>
            <a:r>
              <a:rPr lang="en-US" sz="2000" dirty="0" smtClean="0"/>
              <a:t>CTD transect (stations 7-9)</a:t>
            </a:r>
          </a:p>
          <a:p>
            <a:endParaRPr lang="en-US" sz="2000" dirty="0"/>
          </a:p>
          <a:p>
            <a:r>
              <a:rPr lang="en-US" sz="2000" dirty="0" smtClean="0"/>
              <a:t>Eddy 3:</a:t>
            </a:r>
          </a:p>
          <a:p>
            <a:r>
              <a:rPr lang="en-US" sz="2000" dirty="0"/>
              <a:t>	</a:t>
            </a:r>
            <a:r>
              <a:rPr lang="en-US" sz="2000" dirty="0" smtClean="0"/>
              <a:t>VPR survey (VPR 4)</a:t>
            </a:r>
          </a:p>
          <a:p>
            <a:r>
              <a:rPr lang="en-US" sz="2000" dirty="0"/>
              <a:t>	</a:t>
            </a:r>
            <a:r>
              <a:rPr lang="en-US" sz="2000" dirty="0" smtClean="0"/>
              <a:t>CTD grid – 1</a:t>
            </a:r>
            <a:r>
              <a:rPr lang="en-US" sz="2000" baseline="30000" dirty="0" smtClean="0"/>
              <a:t>st</a:t>
            </a:r>
            <a:r>
              <a:rPr lang="en-US" sz="2000" dirty="0" smtClean="0"/>
              <a:t> occupation (stations 10-18)</a:t>
            </a:r>
          </a:p>
          <a:p>
            <a:r>
              <a:rPr lang="en-US" sz="2000" dirty="0"/>
              <a:t>	</a:t>
            </a:r>
            <a:r>
              <a:rPr lang="en-US" sz="2000" dirty="0" smtClean="0"/>
              <a:t>VPR survey (VPR 7)</a:t>
            </a:r>
          </a:p>
          <a:p>
            <a:r>
              <a:rPr lang="en-US" sz="2000" dirty="0"/>
              <a:t>	</a:t>
            </a:r>
            <a:r>
              <a:rPr lang="en-US" sz="2000" dirty="0" smtClean="0"/>
              <a:t>CTD grid – 2</a:t>
            </a:r>
            <a:r>
              <a:rPr lang="en-US" sz="2000" baseline="30000" dirty="0" smtClean="0"/>
              <a:t>nd</a:t>
            </a:r>
            <a:r>
              <a:rPr lang="en-US" sz="2000" dirty="0" smtClean="0"/>
              <a:t> occupation (stations 27-35)</a:t>
            </a:r>
          </a:p>
          <a:p>
            <a:endParaRPr lang="en-US" sz="2000" dirty="0" smtClean="0"/>
          </a:p>
          <a:p>
            <a:r>
              <a:rPr lang="en-US" sz="2000" dirty="0" smtClean="0"/>
              <a:t>Frontal region</a:t>
            </a:r>
          </a:p>
          <a:p>
            <a:r>
              <a:rPr lang="en-US" sz="2000" dirty="0"/>
              <a:t>	</a:t>
            </a:r>
            <a:r>
              <a:rPr lang="en-US" sz="2000" dirty="0" smtClean="0"/>
              <a:t>VPR survey (VPR 5)</a:t>
            </a:r>
          </a:p>
          <a:p>
            <a:r>
              <a:rPr lang="en-US" sz="2000" dirty="0"/>
              <a:t>	</a:t>
            </a:r>
            <a:r>
              <a:rPr lang="en-US" sz="2000" dirty="0" smtClean="0"/>
              <a:t>CTD transect (stations 19-21)</a:t>
            </a:r>
          </a:p>
          <a:p>
            <a:endParaRPr lang="en-US" sz="2000" dirty="0"/>
          </a:p>
          <a:p>
            <a:r>
              <a:rPr lang="en-US" sz="2000" dirty="0" smtClean="0"/>
              <a:t>Low Biomass region</a:t>
            </a:r>
          </a:p>
          <a:p>
            <a:r>
              <a:rPr lang="en-US" sz="2000" dirty="0"/>
              <a:t>	</a:t>
            </a:r>
            <a:r>
              <a:rPr lang="en-US" sz="2000" dirty="0" smtClean="0"/>
              <a:t>VPR survey (VPR 6)</a:t>
            </a:r>
          </a:p>
          <a:p>
            <a:r>
              <a:rPr lang="en-US" sz="2000" dirty="0"/>
              <a:t>	</a:t>
            </a:r>
            <a:r>
              <a:rPr lang="en-US" sz="2000" dirty="0" smtClean="0"/>
              <a:t>CTD transect (stations 22-26)</a:t>
            </a:r>
            <a:endParaRPr lang="en-US" sz="2000" dirty="0"/>
          </a:p>
        </p:txBody>
      </p:sp>
      <p:sp>
        <p:nvSpPr>
          <p:cNvPr id="3" name="TextBox 2"/>
          <p:cNvSpPr txBox="1"/>
          <p:nvPr/>
        </p:nvSpPr>
        <p:spPr>
          <a:xfrm>
            <a:off x="7484571" y="6488668"/>
            <a:ext cx="16594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Revisit Eddy 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6656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1"/>
          <p:cNvSpPr>
            <a:spLocks noGrp="1"/>
          </p:cNvSpPr>
          <p:nvPr>
            <p:ph type="title" idx="4294967295"/>
          </p:nvPr>
        </p:nvSpPr>
        <p:spPr>
          <a:xfrm>
            <a:off x="0" y="-182562"/>
            <a:ext cx="9113520" cy="1173162"/>
          </a:xfrm>
        </p:spPr>
        <p:txBody>
          <a:bodyPr/>
          <a:lstStyle/>
          <a:p>
            <a:r>
              <a:rPr lang="en-US" sz="3200" dirty="0" smtClean="0"/>
              <a:t>High Biomass / Low Biomass Frontal Region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623869" y="914400"/>
            <a:ext cx="9669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0-150m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500669" y="914400"/>
            <a:ext cx="9669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0-700m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69151"/>
            <a:ext cx="4389120" cy="558884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4880" y="1269151"/>
            <a:ext cx="4389120" cy="5588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5687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1"/>
          <p:cNvSpPr>
            <a:spLocks noGrp="1"/>
          </p:cNvSpPr>
          <p:nvPr>
            <p:ph type="title" idx="4294967295"/>
          </p:nvPr>
        </p:nvSpPr>
        <p:spPr>
          <a:xfrm>
            <a:off x="0" y="-182562"/>
            <a:ext cx="9113520" cy="1173162"/>
          </a:xfrm>
        </p:spPr>
        <p:txBody>
          <a:bodyPr/>
          <a:lstStyle/>
          <a:p>
            <a:r>
              <a:rPr lang="en-US" sz="3200" dirty="0" smtClean="0"/>
              <a:t>High Biomass / Low Biomass Frontal Region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066800" y="1992868"/>
            <a:ext cx="25442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Sedwick</a:t>
            </a:r>
            <a:r>
              <a:rPr lang="en-US" dirty="0" smtClean="0"/>
              <a:t> group Fe data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181600" y="914400"/>
            <a:ext cx="37369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0-700m CTD:  Note x-axis reversal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4880" y="1269151"/>
            <a:ext cx="4389120" cy="5588849"/>
          </a:xfrm>
          <a:prstGeom prst="rect">
            <a:avLst/>
          </a:prstGeom>
        </p:spPr>
      </p:pic>
      <p:pic>
        <p:nvPicPr>
          <p:cNvPr id="8" name="Picture 7" descr="PRISM St 19-20-21 section dFe.png"/>
          <p:cNvPicPr>
            <a:picLocks noChangeAspect="1"/>
          </p:cNvPicPr>
          <p:nvPr/>
        </p:nvPicPr>
        <p:blipFill rotWithShape="1">
          <a:blip r:embed="rId3"/>
          <a:srcRect l="18169" r="42394"/>
          <a:stretch/>
        </p:blipFill>
        <p:spPr>
          <a:xfrm>
            <a:off x="152400" y="2405725"/>
            <a:ext cx="4206240" cy="3233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9762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1"/>
          <p:cNvSpPr>
            <a:spLocks noGrp="1"/>
          </p:cNvSpPr>
          <p:nvPr>
            <p:ph type="title" idx="4294967295"/>
          </p:nvPr>
        </p:nvSpPr>
        <p:spPr>
          <a:xfrm>
            <a:off x="0" y="-182562"/>
            <a:ext cx="9113520" cy="1173162"/>
          </a:xfrm>
        </p:spPr>
        <p:txBody>
          <a:bodyPr/>
          <a:lstStyle/>
          <a:p>
            <a:r>
              <a:rPr lang="en-US" sz="3200" dirty="0" smtClean="0"/>
              <a:t>High Biomass / Low Biomass Frontal Region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623869" y="914400"/>
            <a:ext cx="9669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0-150m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500669" y="914400"/>
            <a:ext cx="9669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0-700m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69151"/>
            <a:ext cx="4389120" cy="558884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4880" y="1269151"/>
            <a:ext cx="4389120" cy="5588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0570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294231"/>
            <a:ext cx="7315200" cy="6563769"/>
          </a:xfrm>
          <a:prstGeom prst="rect">
            <a:avLst/>
          </a:prstGeom>
        </p:spPr>
      </p:pic>
      <p:sp>
        <p:nvSpPr>
          <p:cNvPr id="2050" name="Title 1"/>
          <p:cNvSpPr>
            <a:spLocks noGrp="1"/>
          </p:cNvSpPr>
          <p:nvPr>
            <p:ph type="title" idx="4294967295"/>
          </p:nvPr>
        </p:nvSpPr>
        <p:spPr>
          <a:xfrm>
            <a:off x="0" y="990600"/>
            <a:ext cx="2057400" cy="5105400"/>
          </a:xfrm>
        </p:spPr>
        <p:txBody>
          <a:bodyPr/>
          <a:lstStyle/>
          <a:p>
            <a:r>
              <a:rPr lang="en-US" sz="3600" dirty="0" smtClean="0"/>
              <a:t>Nutrient data </a:t>
            </a:r>
            <a:br>
              <a:rPr lang="en-US" sz="3600" dirty="0" smtClean="0"/>
            </a:br>
            <a:r>
              <a:rPr lang="en-US" sz="3600" dirty="0" smtClean="0"/>
              <a:t>stations 1-12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660444" y="228600"/>
            <a:ext cx="600036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Phosphate                       Nitrite                   </a:t>
            </a:r>
            <a:r>
              <a:rPr lang="en-US" dirty="0" err="1" smtClean="0"/>
              <a:t>Nitrate+Nitrite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812844" y="2297668"/>
            <a:ext cx="562205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Ammonium                 Silicate                    Chlorophyll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819400" y="4278868"/>
            <a:ext cx="602825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N+N / P                       N+N/Si                  CORSACS Fe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7217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Nutrient data stations 1-12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40891"/>
            <a:ext cx="9144000" cy="434164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699039" y="5867400"/>
            <a:ext cx="172996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Nitrate + Nitrite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096000" y="5867400"/>
            <a:ext cx="172996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Nitrate + Nitrite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 rot="16200000">
            <a:off x="4292437" y="3632364"/>
            <a:ext cx="92845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Silicate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 rot="16200000">
            <a:off x="-306699" y="3556164"/>
            <a:ext cx="128753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Phosphate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1747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6" name="Picture 6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17" t="21548" r="13240" b="11296"/>
          <a:stretch/>
        </p:blipFill>
        <p:spPr bwMode="auto">
          <a:xfrm>
            <a:off x="4572000" y="3554105"/>
            <a:ext cx="4572000" cy="25418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05" name="Picture 5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00" t="25380" r="14253" b="14000"/>
          <a:stretch/>
        </p:blipFill>
        <p:spPr bwMode="auto">
          <a:xfrm>
            <a:off x="0" y="3570807"/>
            <a:ext cx="4572000" cy="22193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03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30" t="28760" r="13747" b="9944"/>
          <a:stretch/>
        </p:blipFill>
        <p:spPr bwMode="auto">
          <a:xfrm>
            <a:off x="0" y="1143000"/>
            <a:ext cx="4572000" cy="23072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04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03" t="32367" r="13366" b="11521"/>
          <a:stretch/>
        </p:blipFill>
        <p:spPr bwMode="auto">
          <a:xfrm>
            <a:off x="4572000" y="1143000"/>
            <a:ext cx="4572000" cy="2096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50" name="Title 1"/>
          <p:cNvSpPr>
            <a:spLocks noGrp="1"/>
          </p:cNvSpPr>
          <p:nvPr>
            <p:ph type="title" idx="4294967295"/>
          </p:nvPr>
        </p:nvSpPr>
        <p:spPr>
          <a:xfrm>
            <a:off x="457200" y="-304800"/>
            <a:ext cx="8229600" cy="1143000"/>
          </a:xfrm>
        </p:spPr>
        <p:txBody>
          <a:bodyPr/>
          <a:lstStyle/>
          <a:p>
            <a:r>
              <a:rPr lang="en-US" sz="3200" dirty="0" smtClean="0"/>
              <a:t>Low biomass area survey – 1/17/12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477000" y="1147293"/>
            <a:ext cx="928459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Salinity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733953" y="1163254"/>
            <a:ext cx="1479957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Temperature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295400" y="3593068"/>
            <a:ext cx="1633781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Fluorescence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867400" y="3581400"/>
            <a:ext cx="1390124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Backscatter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0" name="Oval 19"/>
          <p:cNvSpPr>
            <a:spLocks noChangeAspect="1"/>
          </p:cNvSpPr>
          <p:nvPr/>
        </p:nvSpPr>
        <p:spPr>
          <a:xfrm>
            <a:off x="2362200" y="4800600"/>
            <a:ext cx="91440" cy="9144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2362200" y="4191000"/>
            <a:ext cx="12234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Station 22</a:t>
            </a:r>
          </a:p>
        </p:txBody>
      </p:sp>
      <p:sp>
        <p:nvSpPr>
          <p:cNvPr id="22" name="Oval 21"/>
          <p:cNvSpPr>
            <a:spLocks noChangeAspect="1"/>
          </p:cNvSpPr>
          <p:nvPr/>
        </p:nvSpPr>
        <p:spPr>
          <a:xfrm>
            <a:off x="2590800" y="4632960"/>
            <a:ext cx="91440" cy="9144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>
            <a:spLocks noChangeAspect="1"/>
          </p:cNvSpPr>
          <p:nvPr/>
        </p:nvSpPr>
        <p:spPr>
          <a:xfrm>
            <a:off x="2473931" y="4723524"/>
            <a:ext cx="91440" cy="9144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1367387" y="4964668"/>
            <a:ext cx="12234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Station 26</a:t>
            </a:r>
          </a:p>
        </p:txBody>
      </p:sp>
      <p:sp>
        <p:nvSpPr>
          <p:cNvPr id="27" name="Oval 26"/>
          <p:cNvSpPr>
            <a:spLocks noChangeAspect="1"/>
          </p:cNvSpPr>
          <p:nvPr/>
        </p:nvSpPr>
        <p:spPr>
          <a:xfrm>
            <a:off x="2727960" y="4556760"/>
            <a:ext cx="91440" cy="9144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>
            <a:spLocks noChangeAspect="1"/>
          </p:cNvSpPr>
          <p:nvPr/>
        </p:nvSpPr>
        <p:spPr>
          <a:xfrm>
            <a:off x="2209800" y="4876800"/>
            <a:ext cx="91440" cy="9144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3405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9144000" cy="1096962"/>
          </a:xfrm>
        </p:spPr>
        <p:txBody>
          <a:bodyPr/>
          <a:lstStyle/>
          <a:p>
            <a:r>
              <a:rPr lang="en-US" sz="4000" dirty="0" smtClean="0"/>
              <a:t>Low Biomass  ADCP Survey (VPR6)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702" y="1295400"/>
            <a:ext cx="7314596" cy="5485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1621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1"/>
          <p:cNvSpPr>
            <a:spLocks noGrp="1"/>
          </p:cNvSpPr>
          <p:nvPr>
            <p:ph type="title" idx="4294967295"/>
          </p:nvPr>
        </p:nvSpPr>
        <p:spPr>
          <a:xfrm>
            <a:off x="0" y="-182562"/>
            <a:ext cx="9113520" cy="1173162"/>
          </a:xfrm>
        </p:spPr>
        <p:txBody>
          <a:bodyPr/>
          <a:lstStyle/>
          <a:p>
            <a:r>
              <a:rPr lang="en-US" sz="3200" dirty="0" smtClean="0"/>
              <a:t>Low Biomass CTD transect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623869" y="914400"/>
            <a:ext cx="9669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0-150m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500669" y="914400"/>
            <a:ext cx="9669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0-700m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69151"/>
            <a:ext cx="4389120" cy="558884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2734" y="1269151"/>
            <a:ext cx="4389120" cy="5588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3274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LOW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459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00" name="Text Box 4"/>
          <p:cNvSpPr txBox="1">
            <a:spLocks noChangeArrowheads="1"/>
          </p:cNvSpPr>
          <p:nvPr/>
        </p:nvSpPr>
        <p:spPr bwMode="auto">
          <a:xfrm>
            <a:off x="3924300" y="6308725"/>
            <a:ext cx="15430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Low Biomass</a:t>
            </a:r>
          </a:p>
        </p:txBody>
      </p:sp>
      <p:sp>
        <p:nvSpPr>
          <p:cNvPr id="4101" name="Text Box 5"/>
          <p:cNvSpPr txBox="1">
            <a:spLocks noChangeArrowheads="1"/>
          </p:cNvSpPr>
          <p:nvPr/>
        </p:nvSpPr>
        <p:spPr bwMode="auto">
          <a:xfrm>
            <a:off x="8101013" y="1341438"/>
            <a:ext cx="5143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Fm</a:t>
            </a:r>
          </a:p>
        </p:txBody>
      </p:sp>
      <p:sp>
        <p:nvSpPr>
          <p:cNvPr id="4102" name="Text Box 6"/>
          <p:cNvSpPr txBox="1">
            <a:spLocks noChangeArrowheads="1"/>
          </p:cNvSpPr>
          <p:nvPr/>
        </p:nvSpPr>
        <p:spPr bwMode="auto">
          <a:xfrm>
            <a:off x="8101013" y="4005263"/>
            <a:ext cx="7683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FvFm</a:t>
            </a:r>
          </a:p>
        </p:txBody>
      </p:sp>
    </p:spTree>
    <p:extLst>
      <p:ext uri="{BB962C8B-B14F-4D97-AF65-F5344CB8AC3E}">
        <p14:creationId xmlns:p14="http://schemas.microsoft.com/office/powerpoint/2010/main" val="3950895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30" t="4483" b="64868"/>
          <a:stretch/>
        </p:blipFill>
        <p:spPr>
          <a:xfrm>
            <a:off x="1143000" y="685800"/>
            <a:ext cx="4114800" cy="3361599"/>
          </a:xfrm>
          <a:prstGeom prst="rect">
            <a:avLst/>
          </a:prstGeom>
        </p:spPr>
      </p:pic>
      <p:sp>
        <p:nvSpPr>
          <p:cNvPr id="2050" name="Title 1"/>
          <p:cNvSpPr>
            <a:spLocks noGrp="1"/>
          </p:cNvSpPr>
          <p:nvPr>
            <p:ph type="title" idx="4294967295"/>
          </p:nvPr>
        </p:nvSpPr>
        <p:spPr>
          <a:xfrm>
            <a:off x="0" y="-304800"/>
            <a:ext cx="9113520" cy="1173162"/>
          </a:xfrm>
        </p:spPr>
        <p:txBody>
          <a:bodyPr/>
          <a:lstStyle/>
          <a:p>
            <a:r>
              <a:rPr lang="en-US" sz="3200" dirty="0" smtClean="0"/>
              <a:t>CTD </a:t>
            </a:r>
            <a:r>
              <a:rPr lang="en-US" sz="3200" dirty="0" err="1" smtClean="0"/>
              <a:t>Fluorometer</a:t>
            </a:r>
            <a:r>
              <a:rPr lang="en-US" sz="3200" dirty="0" smtClean="0"/>
              <a:t> vs. Extracted Pigments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245845" y="849868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CTD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791200" y="685800"/>
            <a:ext cx="25699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Smith lab extracted </a:t>
            </a:r>
            <a:r>
              <a:rPr lang="en-US" dirty="0" err="1" smtClean="0"/>
              <a:t>Ch</a:t>
            </a:r>
            <a:r>
              <a:rPr lang="en-US" dirty="0" err="1"/>
              <a:t>l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09600" y="1295400"/>
            <a:ext cx="774571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    </a:t>
            </a:r>
            <a:r>
              <a:rPr lang="en-US" dirty="0" err="1" smtClean="0"/>
              <a:t>Sfc</a:t>
            </a:r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150m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0" y="2057400"/>
            <a:ext cx="9028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Frontal</a:t>
            </a:r>
          </a:p>
          <a:p>
            <a:r>
              <a:rPr lang="en-US" dirty="0" smtClean="0"/>
              <a:t>region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381000" y="3891677"/>
            <a:ext cx="774571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    </a:t>
            </a:r>
            <a:r>
              <a:rPr lang="en-US" dirty="0" err="1" smtClean="0"/>
              <a:t>Sfc</a:t>
            </a:r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150m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0" y="4916269"/>
            <a:ext cx="10695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Low </a:t>
            </a:r>
          </a:p>
          <a:p>
            <a:r>
              <a:rPr lang="en-US" dirty="0" smtClean="0"/>
              <a:t>Biomass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1001485"/>
            <a:ext cx="4114800" cy="296091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3152" y="3897085"/>
            <a:ext cx="4114800" cy="296091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110" t="8257" b="65099"/>
          <a:stretch/>
        </p:blipFill>
        <p:spPr>
          <a:xfrm>
            <a:off x="1192061" y="3880722"/>
            <a:ext cx="4114800" cy="2977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9080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1"/>
          <p:cNvSpPr>
            <a:spLocks noGrp="1"/>
          </p:cNvSpPr>
          <p:nvPr>
            <p:ph type="title" idx="4294967295"/>
          </p:nvPr>
        </p:nvSpPr>
        <p:spPr>
          <a:xfrm>
            <a:off x="0" y="-381000"/>
            <a:ext cx="9144000" cy="1371600"/>
          </a:xfrm>
        </p:spPr>
        <p:txBody>
          <a:bodyPr/>
          <a:lstStyle/>
          <a:p>
            <a:r>
              <a:rPr lang="en-US" sz="3200" dirty="0" smtClean="0"/>
              <a:t>Western Ross Sea Process Study: Jan 11-19</a:t>
            </a:r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28" t="17494" r="44606" b="7690"/>
          <a:stretch/>
        </p:blipFill>
        <p:spPr bwMode="auto">
          <a:xfrm>
            <a:off x="1430348" y="685800"/>
            <a:ext cx="6265852" cy="594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Oval 3"/>
          <p:cNvSpPr/>
          <p:nvPr/>
        </p:nvSpPr>
        <p:spPr>
          <a:xfrm>
            <a:off x="2362200" y="3657600"/>
            <a:ext cx="228600" cy="2286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752600" y="3886200"/>
            <a:ext cx="139974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Ice Edge</a:t>
            </a:r>
          </a:p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Station 7</a:t>
            </a:r>
          </a:p>
        </p:txBody>
      </p:sp>
      <p:sp>
        <p:nvSpPr>
          <p:cNvPr id="6" name="Oval 5"/>
          <p:cNvSpPr/>
          <p:nvPr/>
        </p:nvSpPr>
        <p:spPr>
          <a:xfrm>
            <a:off x="4343400" y="3429000"/>
            <a:ext cx="228600" cy="2286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6248400" y="3200400"/>
            <a:ext cx="228600" cy="2286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5686861" y="3429000"/>
            <a:ext cx="139974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Station 9</a:t>
            </a:r>
          </a:p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LB1</a:t>
            </a:r>
          </a:p>
        </p:txBody>
      </p:sp>
      <p:sp>
        <p:nvSpPr>
          <p:cNvPr id="11" name="Oval 10"/>
          <p:cNvSpPr>
            <a:spLocks noChangeAspect="1"/>
          </p:cNvSpPr>
          <p:nvPr/>
        </p:nvSpPr>
        <p:spPr>
          <a:xfrm>
            <a:off x="3372198" y="3322320"/>
            <a:ext cx="928114" cy="972312"/>
          </a:xfrm>
          <a:prstGeom prst="ellipse">
            <a:avLst/>
          </a:prstGeom>
          <a:noFill/>
          <a:ln w="50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315258" y="3664803"/>
            <a:ext cx="139974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Station 8</a:t>
            </a:r>
          </a:p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HB1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396826" y="3669268"/>
            <a:ext cx="9028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Eddy 3</a:t>
            </a:r>
          </a:p>
        </p:txBody>
      </p:sp>
      <p:sp>
        <p:nvSpPr>
          <p:cNvPr id="3" name="Rectangle 2"/>
          <p:cNvSpPr/>
          <p:nvPr/>
        </p:nvSpPr>
        <p:spPr>
          <a:xfrm>
            <a:off x="5105400" y="3124200"/>
            <a:ext cx="505261" cy="608076"/>
          </a:xfrm>
          <a:prstGeom prst="rect">
            <a:avLst/>
          </a:prstGeom>
          <a:noFill/>
          <a:ln w="50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3429000" y="2133600"/>
            <a:ext cx="21868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Frontal Survey</a:t>
            </a:r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5358030" y="2595265"/>
            <a:ext cx="0" cy="457200"/>
          </a:xfrm>
          <a:prstGeom prst="straightConnector1">
            <a:avLst/>
          </a:prstGeom>
          <a:ln w="317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5867401" y="2743200"/>
            <a:ext cx="1143000" cy="1110734"/>
          </a:xfrm>
          <a:prstGeom prst="rect">
            <a:avLst/>
          </a:prstGeom>
          <a:noFill/>
          <a:ln w="50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4703072" y="4719935"/>
            <a:ext cx="29931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Low-biomass survey</a:t>
            </a:r>
          </a:p>
        </p:txBody>
      </p:sp>
      <p:cxnSp>
        <p:nvCxnSpPr>
          <p:cNvPr id="20" name="Straight Arrow Connector 19"/>
          <p:cNvCxnSpPr/>
          <p:nvPr/>
        </p:nvCxnSpPr>
        <p:spPr>
          <a:xfrm flipV="1">
            <a:off x="6019800" y="3886200"/>
            <a:ext cx="0" cy="833736"/>
          </a:xfrm>
          <a:prstGeom prst="straightConnector1">
            <a:avLst/>
          </a:prstGeom>
          <a:ln w="317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81720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2057400"/>
            <a:ext cx="6400800" cy="4800600"/>
          </a:xfrm>
          <a:prstGeom prst="rect">
            <a:avLst/>
          </a:prstGeom>
        </p:spPr>
      </p:pic>
      <p:pic>
        <p:nvPicPr>
          <p:cNvPr id="2355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38" t="16366" r="27152" b="29775"/>
          <a:stretch/>
        </p:blipFill>
        <p:spPr bwMode="auto">
          <a:xfrm>
            <a:off x="0" y="685800"/>
            <a:ext cx="3657600" cy="262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50" name="Title 1"/>
          <p:cNvSpPr>
            <a:spLocks noGrp="1"/>
          </p:cNvSpPr>
          <p:nvPr>
            <p:ph type="title" idx="4294967295"/>
          </p:nvPr>
        </p:nvSpPr>
        <p:spPr>
          <a:xfrm>
            <a:off x="0" y="-228600"/>
            <a:ext cx="9144000" cy="1740932"/>
          </a:xfrm>
        </p:spPr>
        <p:txBody>
          <a:bodyPr/>
          <a:lstStyle/>
          <a:p>
            <a:r>
              <a:rPr lang="en-US" sz="2800" dirty="0" smtClean="0"/>
              <a:t>Eddy 3 VPR Survey:  VPR 4, Jan 14-15</a:t>
            </a:r>
            <a:r>
              <a:rPr lang="en-US" sz="3200" dirty="0" smtClean="0"/>
              <a:t/>
            </a:r>
            <a:br>
              <a:rPr lang="en-US" sz="3200" dirty="0" smtClean="0"/>
            </a:br>
            <a:endParaRPr lang="en-US" sz="3200" dirty="0" smtClean="0"/>
          </a:p>
        </p:txBody>
      </p:sp>
      <p:sp>
        <p:nvSpPr>
          <p:cNvPr id="8" name="TextBox 7"/>
          <p:cNvSpPr txBox="1"/>
          <p:nvPr/>
        </p:nvSpPr>
        <p:spPr>
          <a:xfrm>
            <a:off x="5601100" y="3505200"/>
            <a:ext cx="15712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Station 10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733800" y="3805535"/>
            <a:ext cx="13997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Station 9</a:t>
            </a:r>
          </a:p>
        </p:txBody>
      </p:sp>
      <p:sp>
        <p:nvSpPr>
          <p:cNvPr id="14" name="Oval 13"/>
          <p:cNvSpPr/>
          <p:nvPr/>
        </p:nvSpPr>
        <p:spPr>
          <a:xfrm>
            <a:off x="914400" y="1160162"/>
            <a:ext cx="1600200" cy="1676400"/>
          </a:xfrm>
          <a:prstGeom prst="ellipse">
            <a:avLst/>
          </a:prstGeom>
          <a:noFill/>
          <a:ln w="50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4577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81" name="Picture 5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16" t="15333" r="14001" b="7239"/>
          <a:stretch/>
        </p:blipFill>
        <p:spPr bwMode="auto">
          <a:xfrm>
            <a:off x="4648200" y="4191000"/>
            <a:ext cx="4114800" cy="23523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80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20" t="27333" r="12099" b="6563"/>
          <a:stretch/>
        </p:blipFill>
        <p:spPr bwMode="auto">
          <a:xfrm>
            <a:off x="228600" y="1447804"/>
            <a:ext cx="4114800" cy="24216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78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33" t="22451" r="14563" b="11747"/>
          <a:stretch/>
        </p:blipFill>
        <p:spPr bwMode="auto">
          <a:xfrm>
            <a:off x="228600" y="4191000"/>
            <a:ext cx="4114800" cy="2276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79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38" t="24102" r="12859" b="7916"/>
          <a:stretch/>
        </p:blipFill>
        <p:spPr bwMode="auto">
          <a:xfrm>
            <a:off x="4572000" y="1447804"/>
            <a:ext cx="4114800" cy="23554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50" name="Title 1"/>
          <p:cNvSpPr>
            <a:spLocks noGrp="1"/>
          </p:cNvSpPr>
          <p:nvPr>
            <p:ph type="title" idx="4294967295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VPR Survey of Eddy 3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038269" y="1600929"/>
            <a:ext cx="928459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Salinity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03021" y="1600929"/>
            <a:ext cx="1479957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Temperature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28600" y="4191000"/>
            <a:ext cx="2018501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      Fluorescence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724400" y="4284097"/>
            <a:ext cx="2172390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Optical Backscatter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7433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38" t="16366" r="27152" b="29775"/>
          <a:stretch/>
        </p:blipFill>
        <p:spPr bwMode="auto">
          <a:xfrm>
            <a:off x="353096" y="762000"/>
            <a:ext cx="8229600" cy="5906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50" name="Title 1"/>
          <p:cNvSpPr>
            <a:spLocks noGrp="1"/>
          </p:cNvSpPr>
          <p:nvPr>
            <p:ph type="title" idx="4294967295"/>
          </p:nvPr>
        </p:nvSpPr>
        <p:spPr>
          <a:xfrm>
            <a:off x="0" y="-228600"/>
            <a:ext cx="9144000" cy="1740932"/>
          </a:xfrm>
        </p:spPr>
        <p:txBody>
          <a:bodyPr/>
          <a:lstStyle/>
          <a:p>
            <a:r>
              <a:rPr lang="en-US" sz="2800" dirty="0" smtClean="0"/>
              <a:t>Eddy 3 CTD Survey, 1</a:t>
            </a:r>
            <a:r>
              <a:rPr lang="en-US" sz="2800" baseline="30000" dirty="0" smtClean="0"/>
              <a:t>st</a:t>
            </a:r>
            <a:r>
              <a:rPr lang="en-US" sz="2800" dirty="0" smtClean="0"/>
              <a:t> occupation</a:t>
            </a:r>
            <a:r>
              <a:rPr lang="en-US" sz="3200" dirty="0" smtClean="0"/>
              <a:t/>
            </a:r>
            <a:br>
              <a:rPr lang="en-US" sz="3200" dirty="0" smtClean="0"/>
            </a:br>
            <a:endParaRPr lang="en-US" sz="3200" dirty="0" smtClean="0"/>
          </a:p>
        </p:txBody>
      </p:sp>
      <p:sp>
        <p:nvSpPr>
          <p:cNvPr id="8" name="TextBox 7"/>
          <p:cNvSpPr txBox="1"/>
          <p:nvPr/>
        </p:nvSpPr>
        <p:spPr>
          <a:xfrm>
            <a:off x="2987854" y="4343400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10</a:t>
            </a:r>
          </a:p>
        </p:txBody>
      </p:sp>
      <p:sp>
        <p:nvSpPr>
          <p:cNvPr id="10" name="Oval 9"/>
          <p:cNvSpPr>
            <a:spLocks noChangeAspect="1"/>
          </p:cNvSpPr>
          <p:nvPr/>
        </p:nvSpPr>
        <p:spPr>
          <a:xfrm>
            <a:off x="3048000" y="4343400"/>
            <a:ext cx="365760" cy="36576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>
            <a:spLocks noChangeAspect="1"/>
          </p:cNvSpPr>
          <p:nvPr/>
        </p:nvSpPr>
        <p:spPr>
          <a:xfrm>
            <a:off x="3589020" y="4282440"/>
            <a:ext cx="365760" cy="36576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>
            <a:spLocks noChangeAspect="1"/>
          </p:cNvSpPr>
          <p:nvPr/>
        </p:nvSpPr>
        <p:spPr>
          <a:xfrm flipH="1">
            <a:off x="3139440" y="4892040"/>
            <a:ext cx="365760" cy="36576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>
            <a:spLocks noChangeAspect="1"/>
          </p:cNvSpPr>
          <p:nvPr/>
        </p:nvSpPr>
        <p:spPr>
          <a:xfrm>
            <a:off x="2895600" y="3276600"/>
            <a:ext cx="365760" cy="36576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>
            <a:spLocks noChangeAspect="1"/>
          </p:cNvSpPr>
          <p:nvPr/>
        </p:nvSpPr>
        <p:spPr>
          <a:xfrm>
            <a:off x="3272222" y="5367303"/>
            <a:ext cx="365760" cy="36576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>
            <a:spLocks noChangeAspect="1"/>
          </p:cNvSpPr>
          <p:nvPr/>
        </p:nvSpPr>
        <p:spPr>
          <a:xfrm>
            <a:off x="4102136" y="4263191"/>
            <a:ext cx="365760" cy="36576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>
            <a:spLocks noChangeAspect="1"/>
          </p:cNvSpPr>
          <p:nvPr/>
        </p:nvSpPr>
        <p:spPr>
          <a:xfrm>
            <a:off x="1836420" y="4495800"/>
            <a:ext cx="365760" cy="36576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>
            <a:spLocks noChangeAspect="1"/>
          </p:cNvSpPr>
          <p:nvPr/>
        </p:nvSpPr>
        <p:spPr>
          <a:xfrm>
            <a:off x="2511414" y="4389120"/>
            <a:ext cx="365760" cy="36576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2507051" y="4419600"/>
            <a:ext cx="4240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11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1844853" y="4495800"/>
            <a:ext cx="4411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12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3535680" y="4259619"/>
            <a:ext cx="4411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13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3229225" y="5351067"/>
            <a:ext cx="4411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15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4064442" y="4276198"/>
            <a:ext cx="4411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14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835453" y="3276600"/>
            <a:ext cx="4411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18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2949346" y="3825240"/>
            <a:ext cx="4411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17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3101831" y="4892040"/>
            <a:ext cx="4411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16</a:t>
            </a:r>
          </a:p>
        </p:txBody>
      </p:sp>
      <p:sp>
        <p:nvSpPr>
          <p:cNvPr id="37" name="Oval 36"/>
          <p:cNvSpPr>
            <a:spLocks noChangeAspect="1"/>
          </p:cNvSpPr>
          <p:nvPr/>
        </p:nvSpPr>
        <p:spPr>
          <a:xfrm>
            <a:off x="2987040" y="3825240"/>
            <a:ext cx="365760" cy="36576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6689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1"/>
          <p:cNvSpPr>
            <a:spLocks noGrp="1"/>
          </p:cNvSpPr>
          <p:nvPr>
            <p:ph type="title" idx="4294967295"/>
          </p:nvPr>
        </p:nvSpPr>
        <p:spPr>
          <a:xfrm>
            <a:off x="0" y="-182562"/>
            <a:ext cx="9113520" cy="1173162"/>
          </a:xfrm>
        </p:spPr>
        <p:txBody>
          <a:bodyPr/>
          <a:lstStyle/>
          <a:p>
            <a:r>
              <a:rPr lang="en-US" sz="3200" dirty="0" smtClean="0"/>
              <a:t>Eddy 3, First Occupation: East-West Transect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69153"/>
            <a:ext cx="4389120" cy="558884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1269153"/>
            <a:ext cx="4389120" cy="558884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623869" y="914400"/>
            <a:ext cx="9669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0-150m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500669" y="914400"/>
            <a:ext cx="9669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0-700m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0155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1"/>
          <p:cNvSpPr>
            <a:spLocks noGrp="1"/>
          </p:cNvSpPr>
          <p:nvPr>
            <p:ph type="title" idx="4294967295"/>
          </p:nvPr>
        </p:nvSpPr>
        <p:spPr>
          <a:xfrm>
            <a:off x="0" y="-182562"/>
            <a:ext cx="9113520" cy="1173162"/>
          </a:xfrm>
        </p:spPr>
        <p:txBody>
          <a:bodyPr/>
          <a:lstStyle/>
          <a:p>
            <a:r>
              <a:rPr lang="en-US" sz="3200" dirty="0" smtClean="0"/>
              <a:t>Eddy 3, First Occupation: East-West Transect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623869" y="914400"/>
            <a:ext cx="9669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0-150m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500669" y="914400"/>
            <a:ext cx="9669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0-700m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69151"/>
            <a:ext cx="4389120" cy="558884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4880" y="1269151"/>
            <a:ext cx="4389120" cy="5588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2628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1"/>
          <p:cNvSpPr>
            <a:spLocks noGrp="1"/>
          </p:cNvSpPr>
          <p:nvPr>
            <p:ph type="title" idx="4294967295"/>
          </p:nvPr>
        </p:nvSpPr>
        <p:spPr>
          <a:xfrm>
            <a:off x="0" y="-182562"/>
            <a:ext cx="9113520" cy="1173162"/>
          </a:xfrm>
        </p:spPr>
        <p:txBody>
          <a:bodyPr/>
          <a:lstStyle/>
          <a:p>
            <a:r>
              <a:rPr lang="en-US" sz="3200" dirty="0" smtClean="0"/>
              <a:t>Eddy 3, First Occupation: North-South Transect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623869" y="914400"/>
            <a:ext cx="9669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0-150m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500669" y="914400"/>
            <a:ext cx="9669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0-700m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69151"/>
            <a:ext cx="4389120" cy="558884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4880" y="1269151"/>
            <a:ext cx="4389120" cy="5588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5927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1"/>
          <p:cNvSpPr>
            <a:spLocks noGrp="1"/>
          </p:cNvSpPr>
          <p:nvPr>
            <p:ph type="title" idx="4294967295"/>
          </p:nvPr>
        </p:nvSpPr>
        <p:spPr>
          <a:xfrm>
            <a:off x="0" y="-182562"/>
            <a:ext cx="9113520" cy="1173162"/>
          </a:xfrm>
        </p:spPr>
        <p:txBody>
          <a:bodyPr/>
          <a:lstStyle/>
          <a:p>
            <a:r>
              <a:rPr lang="en-US" sz="3200" dirty="0" smtClean="0"/>
              <a:t>Eddy 3, First Occupation: North-South Transect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623869" y="914400"/>
            <a:ext cx="9669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0-150m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500669" y="914400"/>
            <a:ext cx="9669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0-700m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69151"/>
            <a:ext cx="4389120" cy="558884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4880" y="1269151"/>
            <a:ext cx="4389120" cy="5588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5797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1"/>
          <p:cNvSpPr>
            <a:spLocks noGrp="1"/>
          </p:cNvSpPr>
          <p:nvPr>
            <p:ph type="title" idx="4294967295"/>
          </p:nvPr>
        </p:nvSpPr>
        <p:spPr>
          <a:xfrm>
            <a:off x="0" y="-182562"/>
            <a:ext cx="9113520" cy="1173162"/>
          </a:xfrm>
        </p:spPr>
        <p:txBody>
          <a:bodyPr/>
          <a:lstStyle/>
          <a:p>
            <a:r>
              <a:rPr lang="en-US" sz="3200" dirty="0" smtClean="0"/>
              <a:t>Eddy 3, First Occupation: East-West Transect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1269153"/>
            <a:ext cx="4389120" cy="558884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189514" y="2373868"/>
            <a:ext cx="25442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Sedwick</a:t>
            </a:r>
            <a:r>
              <a:rPr lang="en-US" dirty="0" smtClean="0"/>
              <a:t> group Fe data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500669" y="914400"/>
            <a:ext cx="9669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0-700m</a:t>
            </a:r>
            <a:endParaRPr lang="en-US" dirty="0"/>
          </a:p>
        </p:txBody>
      </p:sp>
      <p:pic>
        <p:nvPicPr>
          <p:cNvPr id="7" name="Picture 6" descr="PRISM St 10-12-14 section dFe.png"/>
          <p:cNvPicPr>
            <a:picLocks noChangeAspect="1"/>
          </p:cNvPicPr>
          <p:nvPr/>
        </p:nvPicPr>
        <p:blipFill rotWithShape="1">
          <a:blip r:embed="rId3"/>
          <a:srcRect l="18474" r="42082"/>
          <a:stretch/>
        </p:blipFill>
        <p:spPr>
          <a:xfrm>
            <a:off x="609600" y="2714625"/>
            <a:ext cx="3606714" cy="2771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9770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EDDY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457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6" name="Text Box 4"/>
          <p:cNvSpPr txBox="1">
            <a:spLocks noChangeArrowheads="1"/>
          </p:cNvSpPr>
          <p:nvPr/>
        </p:nvSpPr>
        <p:spPr bwMode="auto">
          <a:xfrm>
            <a:off x="3348038" y="6308725"/>
            <a:ext cx="22796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EDDY 3 – First Pass</a:t>
            </a:r>
          </a:p>
        </p:txBody>
      </p:sp>
      <p:sp>
        <p:nvSpPr>
          <p:cNvPr id="3077" name="Text Box 5"/>
          <p:cNvSpPr txBox="1">
            <a:spLocks noChangeArrowheads="1"/>
          </p:cNvSpPr>
          <p:nvPr/>
        </p:nvSpPr>
        <p:spPr bwMode="auto">
          <a:xfrm>
            <a:off x="8151813" y="1360488"/>
            <a:ext cx="5143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Fm</a:t>
            </a:r>
          </a:p>
        </p:txBody>
      </p:sp>
      <p:sp>
        <p:nvSpPr>
          <p:cNvPr id="3078" name="Text Box 6"/>
          <p:cNvSpPr txBox="1">
            <a:spLocks noChangeArrowheads="1"/>
          </p:cNvSpPr>
          <p:nvPr/>
        </p:nvSpPr>
        <p:spPr bwMode="auto">
          <a:xfrm>
            <a:off x="8080375" y="3952875"/>
            <a:ext cx="8318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Fv/Fm</a:t>
            </a:r>
          </a:p>
        </p:txBody>
      </p:sp>
    </p:spTree>
    <p:extLst>
      <p:ext uri="{BB962C8B-B14F-4D97-AF65-F5344CB8AC3E}">
        <p14:creationId xmlns:p14="http://schemas.microsoft.com/office/powerpoint/2010/main" val="1576721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1"/>
          <p:cNvSpPr>
            <a:spLocks noGrp="1"/>
          </p:cNvSpPr>
          <p:nvPr>
            <p:ph type="title" idx="4294967295"/>
          </p:nvPr>
        </p:nvSpPr>
        <p:spPr>
          <a:xfrm>
            <a:off x="0" y="-304800"/>
            <a:ext cx="9113520" cy="1173162"/>
          </a:xfrm>
        </p:spPr>
        <p:txBody>
          <a:bodyPr/>
          <a:lstStyle/>
          <a:p>
            <a:r>
              <a:rPr lang="en-US" sz="3200" dirty="0" smtClean="0"/>
              <a:t>CTD </a:t>
            </a:r>
            <a:r>
              <a:rPr lang="en-US" sz="3200" dirty="0" err="1" smtClean="0"/>
              <a:t>Fluorometer</a:t>
            </a:r>
            <a:r>
              <a:rPr lang="en-US" sz="3200" dirty="0" smtClean="0"/>
              <a:t> vs. </a:t>
            </a:r>
            <a:r>
              <a:rPr lang="en-US" sz="3200" dirty="0"/>
              <a:t>E</a:t>
            </a:r>
            <a:r>
              <a:rPr lang="en-US" sz="3200" dirty="0" smtClean="0"/>
              <a:t>xtracted Pigments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17" t="4713" r="-1" b="64868"/>
          <a:stretch/>
        </p:blipFill>
        <p:spPr>
          <a:xfrm>
            <a:off x="1146218" y="851077"/>
            <a:ext cx="3882981" cy="318752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245845" y="849868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CTD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791200" y="685800"/>
            <a:ext cx="25699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Smith lab extracted </a:t>
            </a:r>
            <a:r>
              <a:rPr lang="en-US" dirty="0" err="1" smtClean="0"/>
              <a:t>Ch</a:t>
            </a:r>
            <a:r>
              <a:rPr lang="en-US" dirty="0" err="1"/>
              <a:t>l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1066800"/>
            <a:ext cx="4114800" cy="29609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3897086"/>
            <a:ext cx="4114800" cy="296091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110" t="7248" b="65099"/>
          <a:stretch/>
        </p:blipFill>
        <p:spPr>
          <a:xfrm>
            <a:off x="990600" y="3733800"/>
            <a:ext cx="4114800" cy="308996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09600" y="1295400"/>
            <a:ext cx="774571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    </a:t>
            </a:r>
            <a:r>
              <a:rPr lang="en-US" dirty="0" err="1" smtClean="0"/>
              <a:t>Sfc</a:t>
            </a:r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150m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0" y="2057400"/>
            <a:ext cx="7232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East-</a:t>
            </a:r>
          </a:p>
          <a:p>
            <a:r>
              <a:rPr lang="en-US" dirty="0" smtClean="0"/>
              <a:t>West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381000" y="3891677"/>
            <a:ext cx="774571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    </a:t>
            </a:r>
            <a:r>
              <a:rPr lang="en-US" dirty="0" err="1" smtClean="0"/>
              <a:t>Sfc</a:t>
            </a:r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150m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0" y="4916269"/>
            <a:ext cx="8258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North-</a:t>
            </a:r>
          </a:p>
          <a:p>
            <a:r>
              <a:rPr lang="en-US" dirty="0" smtClean="0"/>
              <a:t>South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6134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9097194" cy="1249362"/>
          </a:xfrm>
        </p:spPr>
        <p:txBody>
          <a:bodyPr/>
          <a:lstStyle/>
          <a:p>
            <a:r>
              <a:rPr lang="en-US" sz="3200" dirty="0" smtClean="0"/>
              <a:t>Western Ross Sea Process study Jan 11-19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79" t="3133" r="7263" b="3593"/>
          <a:stretch/>
        </p:blipFill>
        <p:spPr>
          <a:xfrm rot="5400000">
            <a:off x="1942557" y="-296637"/>
            <a:ext cx="5212080" cy="9097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5178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3" t="21411" r="61416" b="8366"/>
          <a:stretch/>
        </p:blipFill>
        <p:spPr bwMode="auto">
          <a:xfrm>
            <a:off x="4106732" y="1442434"/>
            <a:ext cx="5037268" cy="54155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50" name="Title 1"/>
          <p:cNvSpPr>
            <a:spLocks noGrp="1"/>
          </p:cNvSpPr>
          <p:nvPr>
            <p:ph type="title" idx="4294967295"/>
          </p:nvPr>
        </p:nvSpPr>
        <p:spPr>
          <a:xfrm>
            <a:off x="457200" y="-152400"/>
            <a:ext cx="8229600" cy="1143000"/>
          </a:xfrm>
        </p:spPr>
        <p:txBody>
          <a:bodyPr/>
          <a:lstStyle/>
          <a:p>
            <a:r>
              <a:rPr lang="en-US" dirty="0" smtClean="0"/>
              <a:t>MODIS 1/18/11</a:t>
            </a:r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5" t="14967" r="66028" b="8367"/>
          <a:stretch/>
        </p:blipFill>
        <p:spPr bwMode="auto">
          <a:xfrm>
            <a:off x="0" y="1442434"/>
            <a:ext cx="3931920" cy="53938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Oval 6"/>
          <p:cNvSpPr>
            <a:spLocks noChangeAspect="1"/>
          </p:cNvSpPr>
          <p:nvPr/>
        </p:nvSpPr>
        <p:spPr>
          <a:xfrm>
            <a:off x="304800" y="2438400"/>
            <a:ext cx="1745665" cy="1828800"/>
          </a:xfrm>
          <a:prstGeom prst="ellipse">
            <a:avLst/>
          </a:prstGeom>
          <a:noFill/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133337" y="2667000"/>
            <a:ext cx="11432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Eddy 3</a:t>
            </a:r>
          </a:p>
        </p:txBody>
      </p:sp>
      <p:sp>
        <p:nvSpPr>
          <p:cNvPr id="9" name="Oval 8"/>
          <p:cNvSpPr>
            <a:spLocks noChangeAspect="1"/>
          </p:cNvSpPr>
          <p:nvPr/>
        </p:nvSpPr>
        <p:spPr>
          <a:xfrm>
            <a:off x="4800600" y="2819400"/>
            <a:ext cx="1745665" cy="1828800"/>
          </a:xfrm>
          <a:prstGeom prst="ellipse">
            <a:avLst/>
          </a:prstGeom>
          <a:noFill/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6400800" y="2667000"/>
            <a:ext cx="11432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Eddy 3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676400" y="1000780"/>
            <a:ext cx="8819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SST</a:t>
            </a:r>
            <a:endParaRPr lang="en-US" sz="2800" dirty="0"/>
          </a:p>
        </p:txBody>
      </p:sp>
      <p:sp>
        <p:nvSpPr>
          <p:cNvPr id="12" name="TextBox 11"/>
          <p:cNvSpPr txBox="1"/>
          <p:nvPr/>
        </p:nvSpPr>
        <p:spPr>
          <a:xfrm>
            <a:off x="5562600" y="990600"/>
            <a:ext cx="198644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Chlorophyll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270155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0" r="4367"/>
          <a:stretch/>
        </p:blipFill>
        <p:spPr>
          <a:xfrm>
            <a:off x="380999" y="685800"/>
            <a:ext cx="3445357" cy="30175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23" r="3944"/>
          <a:stretch/>
        </p:blipFill>
        <p:spPr>
          <a:xfrm>
            <a:off x="4784243" y="685800"/>
            <a:ext cx="3445357" cy="301752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27" r="4084"/>
          <a:stretch/>
        </p:blipFill>
        <p:spPr>
          <a:xfrm>
            <a:off x="4724400" y="3733800"/>
            <a:ext cx="3411355" cy="301752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27" r="4647"/>
          <a:stretch/>
        </p:blipFill>
        <p:spPr>
          <a:xfrm>
            <a:off x="381000" y="3764280"/>
            <a:ext cx="3388691" cy="3017520"/>
          </a:xfrm>
          <a:prstGeom prst="rect">
            <a:avLst/>
          </a:prstGeom>
        </p:spPr>
      </p:pic>
      <p:sp>
        <p:nvSpPr>
          <p:cNvPr id="2050" name="Title 1"/>
          <p:cNvSpPr>
            <a:spLocks noGrp="1"/>
          </p:cNvSpPr>
          <p:nvPr>
            <p:ph type="title" idx="4294967295"/>
          </p:nvPr>
        </p:nvSpPr>
        <p:spPr>
          <a:xfrm>
            <a:off x="457200" y="-304800"/>
            <a:ext cx="8229600" cy="1143000"/>
          </a:xfrm>
        </p:spPr>
        <p:txBody>
          <a:bodyPr/>
          <a:lstStyle/>
          <a:p>
            <a:r>
              <a:rPr lang="en-US" dirty="0" smtClean="0"/>
              <a:t>VPR Survey of Eddy 3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929541" y="697468"/>
            <a:ext cx="928459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Salinity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339443" y="697468"/>
            <a:ext cx="1479957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Temperature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00899" y="3733800"/>
            <a:ext cx="2018501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      Fluorescence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295210" y="3733800"/>
            <a:ext cx="2172390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Optical Backscatter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7026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1"/>
          <p:cNvSpPr>
            <a:spLocks noGrp="1"/>
          </p:cNvSpPr>
          <p:nvPr>
            <p:ph type="title" idx="4294967295"/>
          </p:nvPr>
        </p:nvSpPr>
        <p:spPr>
          <a:xfrm>
            <a:off x="0" y="-182562"/>
            <a:ext cx="9113520" cy="1173162"/>
          </a:xfrm>
        </p:spPr>
        <p:txBody>
          <a:bodyPr/>
          <a:lstStyle/>
          <a:p>
            <a:r>
              <a:rPr lang="en-US" sz="3200" dirty="0" smtClean="0"/>
              <a:t>Eddy 3, 2</a:t>
            </a:r>
            <a:r>
              <a:rPr lang="en-US" sz="3200" baseline="30000" dirty="0" smtClean="0"/>
              <a:t>nd</a:t>
            </a:r>
            <a:r>
              <a:rPr lang="en-US" sz="3200" dirty="0" smtClean="0"/>
              <a:t> Occupation: East-West Transect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623869" y="914400"/>
            <a:ext cx="9669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0-150m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500669" y="914400"/>
            <a:ext cx="9669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0-700m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269151"/>
            <a:ext cx="4389120" cy="558884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4880" y="1269151"/>
            <a:ext cx="4389120" cy="5588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6428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1"/>
          <p:cNvSpPr>
            <a:spLocks noGrp="1"/>
          </p:cNvSpPr>
          <p:nvPr>
            <p:ph type="title" idx="4294967295"/>
          </p:nvPr>
        </p:nvSpPr>
        <p:spPr>
          <a:xfrm>
            <a:off x="0" y="-182562"/>
            <a:ext cx="9113520" cy="1173162"/>
          </a:xfrm>
        </p:spPr>
        <p:txBody>
          <a:bodyPr/>
          <a:lstStyle/>
          <a:p>
            <a:r>
              <a:rPr lang="en-US" sz="3200" dirty="0" smtClean="0"/>
              <a:t>Eddy 3, 2</a:t>
            </a:r>
            <a:r>
              <a:rPr lang="en-US" sz="3200" baseline="30000" dirty="0" smtClean="0"/>
              <a:t>nd</a:t>
            </a:r>
            <a:r>
              <a:rPr lang="en-US" sz="3200" dirty="0" smtClean="0"/>
              <a:t> Occupation: North-South Transect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623869" y="914400"/>
            <a:ext cx="9669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0-150m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500669" y="914400"/>
            <a:ext cx="9669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0-700m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83732"/>
            <a:ext cx="4389120" cy="558884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8781" y="1269151"/>
            <a:ext cx="4389120" cy="5588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7669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err="1" smtClean="0"/>
              <a:t>Hai’s</a:t>
            </a:r>
            <a:r>
              <a:rPr lang="en-US" dirty="0" smtClean="0"/>
              <a:t> microscopy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47800"/>
            <a:ext cx="4206240" cy="3154680"/>
          </a:xfrm>
          <a:prstGeom prst="rect">
            <a:avLst/>
          </a:prstGeom>
        </p:spPr>
      </p:pic>
      <p:pic>
        <p:nvPicPr>
          <p:cNvPr id="5" name="Picture 4" descr="phaeo-DIC.jp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368800" y="3276600"/>
            <a:ext cx="4775200" cy="358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0609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1"/>
          <p:cNvSpPr>
            <a:spLocks noGrp="1"/>
          </p:cNvSpPr>
          <p:nvPr>
            <p:ph type="title" idx="4294967295"/>
          </p:nvPr>
        </p:nvSpPr>
        <p:spPr>
          <a:xfrm>
            <a:off x="457200" y="-76200"/>
            <a:ext cx="8229600" cy="1143000"/>
          </a:xfrm>
        </p:spPr>
        <p:txBody>
          <a:bodyPr/>
          <a:lstStyle/>
          <a:p>
            <a:r>
              <a:rPr lang="en-US" dirty="0" err="1" smtClean="0"/>
              <a:t>SeaHorse</a:t>
            </a:r>
            <a:r>
              <a:rPr lang="en-US" dirty="0" smtClean="0"/>
              <a:t> Trajectory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1" t="6010" r="5634"/>
          <a:stretch/>
        </p:blipFill>
        <p:spPr>
          <a:xfrm>
            <a:off x="624840" y="897815"/>
            <a:ext cx="7680960" cy="5960185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5029200" y="2209800"/>
            <a:ext cx="0" cy="350520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4419600" y="1600200"/>
            <a:ext cx="0" cy="3505200"/>
          </a:xfrm>
          <a:prstGeom prst="line">
            <a:avLst/>
          </a:prstGeom>
          <a:ln w="254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2057400" y="3352800"/>
            <a:ext cx="4724400" cy="0"/>
          </a:xfrm>
          <a:prstGeom prst="line">
            <a:avLst/>
          </a:prstGeom>
          <a:ln w="254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2667000" y="3962400"/>
            <a:ext cx="472440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30832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62857" y="997857"/>
            <a:ext cx="8454571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Analysis of VPR observations</a:t>
            </a:r>
          </a:p>
          <a:p>
            <a:pPr algn="ctr"/>
            <a:endParaRPr lang="en-US" sz="3600" dirty="0" smtClean="0"/>
          </a:p>
          <a:p>
            <a:pPr algn="ctr"/>
            <a:r>
              <a:rPr lang="en-US" sz="3600" dirty="0" smtClean="0"/>
              <a:t>Focus on Eddy 3 survey</a:t>
            </a:r>
          </a:p>
          <a:p>
            <a:pPr algn="ctr"/>
            <a:endParaRPr lang="en-US" sz="3600" dirty="0" smtClean="0"/>
          </a:p>
          <a:p>
            <a:pPr algn="ctr"/>
            <a:r>
              <a:rPr lang="en-US" sz="3600" dirty="0" smtClean="0"/>
              <a:t>Temperature, Salinity and Fluorescence in top 100 m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164817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al.z1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3286" y="2968791"/>
            <a:ext cx="5043714" cy="3786989"/>
          </a:xfrm>
          <a:prstGeom prst="rect">
            <a:avLst/>
          </a:prstGeom>
        </p:spPr>
      </p:pic>
      <p:pic>
        <p:nvPicPr>
          <p:cNvPr id="3" name="Picture 2" descr="Sal.z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1" y="166140"/>
            <a:ext cx="5134428" cy="38551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479143" y="399143"/>
            <a:ext cx="35378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Low Salinity near surface (20 m)</a:t>
            </a:r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5479143" y="1571954"/>
            <a:ext cx="35011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High Salinity at depth (100 m)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235857" y="4078124"/>
            <a:ext cx="362811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Density is mainly controlled by salinity at these temperatures.</a:t>
            </a:r>
            <a:endParaRPr lang="en-US" sz="2400" dirty="0"/>
          </a:p>
          <a:p>
            <a:r>
              <a:rPr lang="en-US" sz="2400" dirty="0" smtClean="0"/>
              <a:t>Dense core eddy is a cyclone.</a:t>
            </a:r>
            <a:endParaRPr lang="en-US" sz="2400" dirty="0"/>
          </a:p>
          <a:p>
            <a:r>
              <a:rPr lang="en-US" sz="2400" dirty="0" smtClean="0"/>
              <a:t>Circulation is clockwise.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644458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mp.z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430" y="181430"/>
            <a:ext cx="5134426" cy="3855098"/>
          </a:xfrm>
          <a:prstGeom prst="rect">
            <a:avLst/>
          </a:prstGeom>
        </p:spPr>
      </p:pic>
      <p:pic>
        <p:nvPicPr>
          <p:cNvPr id="5" name="Picture 4" descr="Temp.z6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0554" y="2939143"/>
            <a:ext cx="5001868" cy="375557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315856" y="471714"/>
            <a:ext cx="3483429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High temperature on the western side of the eddy center.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181430" y="4372429"/>
            <a:ext cx="3828141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Higher temperatures extend through 60 m but not much deeper.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706288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eatCon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287" y="181430"/>
            <a:ext cx="6876142" cy="516283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89856" y="5344266"/>
            <a:ext cx="8654143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Total heat content relative to in-situ freezing integrated 0 to 100 m.</a:t>
            </a:r>
            <a:endParaRPr lang="en-US" sz="2400" dirty="0"/>
          </a:p>
          <a:p>
            <a:r>
              <a:rPr lang="en-US" sz="2400" dirty="0" smtClean="0"/>
              <a:t>Largest heat content is  west of eddy center. </a:t>
            </a:r>
            <a:endParaRPr lang="en-US" sz="2400" dirty="0"/>
          </a:p>
        </p:txBody>
      </p:sp>
      <p:sp>
        <p:nvSpPr>
          <p:cNvPr id="4" name="TextBox 3"/>
          <p:cNvSpPr txBox="1">
            <a:spLocks/>
          </p:cNvSpPr>
          <p:nvPr/>
        </p:nvSpPr>
        <p:spPr>
          <a:xfrm>
            <a:off x="7399047" y="507999"/>
            <a:ext cx="159981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Max Heat at</a:t>
            </a:r>
          </a:p>
          <a:p>
            <a:r>
              <a:rPr lang="en-US" sz="2400" dirty="0" smtClean="0"/>
              <a:t>-76.74</a:t>
            </a:r>
          </a:p>
          <a:p>
            <a:r>
              <a:rPr lang="en-US" sz="2400" dirty="0" smtClean="0"/>
              <a:t>170.25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54318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45" t="11697" r="4040" b="8574"/>
          <a:stretch/>
        </p:blipFill>
        <p:spPr>
          <a:xfrm>
            <a:off x="423929" y="3810000"/>
            <a:ext cx="3952027" cy="301752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07" t="15061" r="4750" b="9680"/>
          <a:stretch/>
        </p:blipFill>
        <p:spPr>
          <a:xfrm>
            <a:off x="4725765" y="613172"/>
            <a:ext cx="4113435" cy="301752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47" t="11696" r="4926" b="9210"/>
          <a:stretch/>
        </p:blipFill>
        <p:spPr>
          <a:xfrm>
            <a:off x="4724400" y="3810000"/>
            <a:ext cx="3994568" cy="301752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18" t="11696" r="4926" b="9915"/>
          <a:stretch/>
        </p:blipFill>
        <p:spPr>
          <a:xfrm>
            <a:off x="333417" y="686152"/>
            <a:ext cx="4057565" cy="3017520"/>
          </a:xfrm>
          <a:prstGeom prst="rect">
            <a:avLst/>
          </a:prstGeom>
        </p:spPr>
      </p:pic>
      <p:sp>
        <p:nvSpPr>
          <p:cNvPr id="2050" name="Title 1"/>
          <p:cNvSpPr>
            <a:spLocks noGrp="1"/>
          </p:cNvSpPr>
          <p:nvPr>
            <p:ph type="title" idx="4294967295"/>
          </p:nvPr>
        </p:nvSpPr>
        <p:spPr>
          <a:xfrm>
            <a:off x="457200" y="-381000"/>
            <a:ext cx="8229600" cy="1143000"/>
          </a:xfrm>
        </p:spPr>
        <p:txBody>
          <a:bodyPr/>
          <a:lstStyle/>
          <a:p>
            <a:r>
              <a:rPr lang="en-US" sz="2400" dirty="0" smtClean="0"/>
              <a:t>MVP Survey: Ice Edge / High Biomass / Low Biomass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586141" y="609600"/>
            <a:ext cx="928459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Salinity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638800" y="457200"/>
            <a:ext cx="1479957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Temperature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143000" y="3821668"/>
            <a:ext cx="1826141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  Fluorescence 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983540" y="3733800"/>
            <a:ext cx="3249608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                 LOPC                     </a:t>
            </a:r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609600" y="4812268"/>
            <a:ext cx="2852063" cy="826532"/>
            <a:chOff x="609600" y="2362200"/>
            <a:chExt cx="2852063" cy="826532"/>
          </a:xfrm>
        </p:grpSpPr>
        <p:sp>
          <p:nvSpPr>
            <p:cNvPr id="13" name="TextBox 12"/>
            <p:cNvSpPr txBox="1"/>
            <p:nvPr/>
          </p:nvSpPr>
          <p:spPr>
            <a:xfrm>
              <a:off x="609600" y="2819400"/>
              <a:ext cx="28520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Ice Edge     HB1        LB1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cxnSp>
          <p:nvCxnSpPr>
            <p:cNvPr id="14" name="Straight Arrow Connector 13"/>
            <p:cNvCxnSpPr/>
            <p:nvPr/>
          </p:nvCxnSpPr>
          <p:spPr>
            <a:xfrm flipV="1">
              <a:off x="2028571" y="2372932"/>
              <a:ext cx="5700" cy="457200"/>
            </a:xfrm>
            <a:prstGeom prst="straightConnector1">
              <a:avLst/>
            </a:prstGeom>
            <a:ln w="34925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/>
            <p:nvPr/>
          </p:nvCxnSpPr>
          <p:spPr>
            <a:xfrm flipV="1">
              <a:off x="1066800" y="2383664"/>
              <a:ext cx="5700" cy="457200"/>
            </a:xfrm>
            <a:prstGeom prst="straightConnector1">
              <a:avLst/>
            </a:prstGeom>
            <a:ln w="34925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/>
            <p:cNvCxnSpPr/>
            <p:nvPr/>
          </p:nvCxnSpPr>
          <p:spPr>
            <a:xfrm flipV="1">
              <a:off x="3118500" y="2362200"/>
              <a:ext cx="5700" cy="457200"/>
            </a:xfrm>
            <a:prstGeom prst="straightConnector1">
              <a:avLst/>
            </a:prstGeom>
            <a:ln w="34925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258434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lr.y9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1571" y="3524416"/>
            <a:ext cx="4227286" cy="3173987"/>
          </a:xfrm>
          <a:prstGeom prst="rect">
            <a:avLst/>
          </a:prstGeom>
        </p:spPr>
      </p:pic>
      <p:pic>
        <p:nvPicPr>
          <p:cNvPr id="3" name="Picture 2" descr="Sal.y9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857" y="118852"/>
            <a:ext cx="4313007" cy="3238350"/>
          </a:xfrm>
          <a:prstGeom prst="rect">
            <a:avLst/>
          </a:prstGeom>
        </p:spPr>
      </p:pic>
      <p:pic>
        <p:nvPicPr>
          <p:cNvPr id="4" name="Picture 3" descr="Temp.y9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5849" y="118852"/>
            <a:ext cx="4313008" cy="32383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35857" y="4662714"/>
            <a:ext cx="431300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Higher Fluor west of high Temp which is west of eddy center.</a:t>
            </a:r>
          </a:p>
          <a:p>
            <a:r>
              <a:rPr lang="en-US" sz="2400" dirty="0" smtClean="0"/>
              <a:t>Less stratification to west.</a:t>
            </a:r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235857" y="3755571"/>
            <a:ext cx="43130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Section at 76.74 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61741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lr.x16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9437" y="3465286"/>
            <a:ext cx="4301128" cy="3229430"/>
          </a:xfrm>
          <a:prstGeom prst="rect">
            <a:avLst/>
          </a:prstGeom>
        </p:spPr>
      </p:pic>
      <p:pic>
        <p:nvPicPr>
          <p:cNvPr id="3" name="Picture 2" descr="Sal.x16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286" y="145144"/>
            <a:ext cx="4209143" cy="3160365"/>
          </a:xfrm>
          <a:prstGeom prst="rect">
            <a:avLst/>
          </a:prstGeom>
        </p:spPr>
      </p:pic>
      <p:pic>
        <p:nvPicPr>
          <p:cNvPr id="4" name="Picture 3" descr="Temp.x16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7144" y="145144"/>
            <a:ext cx="4253421" cy="319361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99143" y="3810000"/>
            <a:ext cx="3973286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Section at 170.25</a:t>
            </a:r>
          </a:p>
          <a:p>
            <a:endParaRPr lang="en-US" dirty="0"/>
          </a:p>
          <a:p>
            <a:r>
              <a:rPr lang="en-US" sz="2400" dirty="0" smtClean="0"/>
              <a:t>Warmer and fresher on west side. </a:t>
            </a:r>
          </a:p>
          <a:p>
            <a:r>
              <a:rPr lang="en-US" sz="2400" dirty="0" smtClean="0"/>
              <a:t>Higher </a:t>
            </a:r>
            <a:r>
              <a:rPr lang="en-US" sz="2400" dirty="0" err="1" smtClean="0"/>
              <a:t>fluor</a:t>
            </a:r>
            <a:r>
              <a:rPr lang="en-US" sz="2400" dirty="0" smtClean="0"/>
              <a:t> to the west.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534998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1"/>
          <p:cNvSpPr>
            <a:spLocks noGrp="1"/>
          </p:cNvSpPr>
          <p:nvPr>
            <p:ph type="title" idx="4294967295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sz="3600" dirty="0" smtClean="0"/>
              <a:t>Eddy 3 Water mass distribution</a:t>
            </a:r>
            <a:br>
              <a:rPr lang="en-US" sz="3600" dirty="0" smtClean="0"/>
            </a:br>
            <a:r>
              <a:rPr lang="en-US" sz="3600" dirty="0" smtClean="0"/>
              <a:t>VPR 4-5-6-7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12" r="13803" b="3662"/>
          <a:stretch/>
        </p:blipFill>
        <p:spPr>
          <a:xfrm>
            <a:off x="1785" y="1143000"/>
            <a:ext cx="5625432" cy="54864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75" t="9953" r="16401" b="16808"/>
          <a:stretch/>
        </p:blipFill>
        <p:spPr>
          <a:xfrm>
            <a:off x="5562600" y="1835239"/>
            <a:ext cx="3503055" cy="502276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096000" y="1371600"/>
            <a:ext cx="25657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Weiderwohl</a:t>
            </a:r>
            <a:r>
              <a:rPr lang="en-US" dirty="0" smtClean="0"/>
              <a:t> PhD thesis</a:t>
            </a:r>
            <a:endParaRPr lang="en-US" dirty="0"/>
          </a:p>
        </p:txBody>
      </p:sp>
      <p:cxnSp>
        <p:nvCxnSpPr>
          <p:cNvPr id="7" name="Straight Arrow Connector 6"/>
          <p:cNvCxnSpPr>
            <a:cxnSpLocks noChangeAspect="1"/>
          </p:cNvCxnSpPr>
          <p:nvPr/>
        </p:nvCxnSpPr>
        <p:spPr>
          <a:xfrm>
            <a:off x="4419600" y="4953000"/>
            <a:ext cx="2194560" cy="378372"/>
          </a:xfrm>
          <a:prstGeom prst="straightConnector1">
            <a:avLst/>
          </a:prstGeom>
          <a:ln w="444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6400800" y="4355068"/>
            <a:ext cx="13901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Climatology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477000" y="1981200"/>
            <a:ext cx="9541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All data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8698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1"/>
          <p:cNvSpPr>
            <a:spLocks noGrp="1"/>
          </p:cNvSpPr>
          <p:nvPr>
            <p:ph type="title" idx="4294967295"/>
          </p:nvPr>
        </p:nvSpPr>
        <p:spPr>
          <a:xfrm>
            <a:off x="228600" y="1219200"/>
            <a:ext cx="3276600" cy="4343400"/>
          </a:xfrm>
        </p:spPr>
        <p:txBody>
          <a:bodyPr/>
          <a:lstStyle/>
          <a:p>
            <a:r>
              <a:rPr lang="en-US" dirty="0" smtClean="0"/>
              <a:t>Where did the warm water </a:t>
            </a:r>
            <a:br>
              <a:rPr lang="en-US" dirty="0" smtClean="0"/>
            </a:br>
            <a:r>
              <a:rPr lang="en-US" dirty="0" smtClean="0"/>
              <a:t>in Eddy 3 come from?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202" y="457200"/>
            <a:ext cx="4016500" cy="64008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419600" y="76200"/>
            <a:ext cx="27176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Satellite SST – Jan 13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360090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1"/>
          <p:cNvSpPr>
            <a:spLocks noGrp="1"/>
          </p:cNvSpPr>
          <p:nvPr>
            <p:ph type="title" idx="4294967295"/>
          </p:nvPr>
        </p:nvSpPr>
        <p:spPr>
          <a:xfrm>
            <a:off x="228600" y="-533400"/>
            <a:ext cx="3048000" cy="3048000"/>
          </a:xfrm>
        </p:spPr>
        <p:txBody>
          <a:bodyPr/>
          <a:lstStyle/>
          <a:p>
            <a:r>
              <a:rPr lang="en-US" dirty="0" smtClean="0"/>
              <a:t>Well, how did it get here?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457200"/>
            <a:ext cx="4016500" cy="64008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886200" y="76200"/>
            <a:ext cx="27176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Satellite SST – Jan 13</a:t>
            </a:r>
            <a:endParaRPr lang="en-US" sz="2000" dirty="0"/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5361050" y="3886200"/>
            <a:ext cx="811150" cy="0"/>
          </a:xfrm>
          <a:prstGeom prst="straightConnector1">
            <a:avLst/>
          </a:prstGeom>
          <a:ln w="508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228600" y="2149019"/>
            <a:ext cx="289560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2000" dirty="0" smtClean="0"/>
              <a:t>Eastward eddy flux of warm, fresh, (previously) high-iron </a:t>
            </a:r>
            <a:r>
              <a:rPr lang="en-US" sz="2000" dirty="0" err="1" smtClean="0"/>
              <a:t>meltwater</a:t>
            </a:r>
            <a:r>
              <a:rPr lang="en-US" sz="2000" dirty="0" smtClean="0"/>
              <a:t>? </a:t>
            </a:r>
          </a:p>
          <a:p>
            <a:pPr marL="342900" indent="-342900">
              <a:buAutoNum type="arabicPeriod"/>
            </a:pPr>
            <a:r>
              <a:rPr lang="en-US" sz="2000" dirty="0" smtClean="0"/>
              <a:t>Retreating sea ice leaves a wake of </a:t>
            </a:r>
            <a:r>
              <a:rPr lang="en-US" sz="2000" dirty="0"/>
              <a:t>warm, fresh, (previously) high-iron </a:t>
            </a:r>
            <a:r>
              <a:rPr lang="en-US" sz="2000" dirty="0" err="1"/>
              <a:t>meltwater</a:t>
            </a:r>
            <a:r>
              <a:rPr lang="en-US" sz="2000" dirty="0"/>
              <a:t>? </a:t>
            </a:r>
            <a:endParaRPr lang="en-US" sz="2000" dirty="0" smtClean="0"/>
          </a:p>
          <a:p>
            <a:endParaRPr lang="en-US" sz="2000" dirty="0" smtClean="0"/>
          </a:p>
          <a:p>
            <a:r>
              <a:rPr lang="en-US" sz="2000" dirty="0" smtClean="0"/>
              <a:t>Either way, these highly stratified conditions favor diatom blooms in the Ross Sea</a:t>
            </a:r>
            <a:endParaRPr lang="en-US" sz="2000" dirty="0"/>
          </a:p>
        </p:txBody>
      </p:sp>
      <p:cxnSp>
        <p:nvCxnSpPr>
          <p:cNvPr id="8" name="Straight Arrow Connector 7"/>
          <p:cNvCxnSpPr/>
          <p:nvPr/>
        </p:nvCxnSpPr>
        <p:spPr>
          <a:xfrm flipH="1">
            <a:off x="4800600" y="4267200"/>
            <a:ext cx="712850" cy="0"/>
          </a:xfrm>
          <a:prstGeom prst="straightConnector1">
            <a:avLst/>
          </a:prstGeom>
          <a:ln w="508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5435797" y="3429000"/>
            <a:ext cx="73640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1</a:t>
            </a:r>
          </a:p>
          <a:p>
            <a:endParaRPr lang="en-US" sz="2400" dirty="0" smtClean="0"/>
          </a:p>
          <a:p>
            <a:r>
              <a:rPr lang="en-US" sz="2400" dirty="0"/>
              <a:t>2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848600" y="2667000"/>
            <a:ext cx="1295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Deep salinity anomaly in eddy 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1247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38" r="10000" b="8141"/>
          <a:stretch/>
        </p:blipFill>
        <p:spPr bwMode="auto">
          <a:xfrm>
            <a:off x="0" y="1390918"/>
            <a:ext cx="9144000" cy="4430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50" name="Title 1"/>
          <p:cNvSpPr>
            <a:spLocks noGrp="1"/>
          </p:cNvSpPr>
          <p:nvPr>
            <p:ph type="title" idx="4294967295"/>
          </p:nvPr>
        </p:nvSpPr>
        <p:spPr>
          <a:xfrm>
            <a:off x="457200" y="-76200"/>
            <a:ext cx="8229600" cy="1143000"/>
          </a:xfrm>
        </p:spPr>
        <p:txBody>
          <a:bodyPr/>
          <a:lstStyle/>
          <a:p>
            <a:r>
              <a:rPr lang="en-US" dirty="0" smtClean="0"/>
              <a:t>Eddy 2</a:t>
            </a:r>
          </a:p>
        </p:txBody>
      </p:sp>
      <p:sp>
        <p:nvSpPr>
          <p:cNvPr id="2" name="Oval 1"/>
          <p:cNvSpPr/>
          <p:nvPr/>
        </p:nvSpPr>
        <p:spPr>
          <a:xfrm>
            <a:off x="4457700" y="3193197"/>
            <a:ext cx="228600" cy="2286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2902439" y="2293203"/>
            <a:ext cx="205056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Station 6 </a:t>
            </a:r>
          </a:p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Inside Eddy 2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1068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data\NBPCL3\rho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51" t="10271" r="20796" b="8479"/>
          <a:stretch/>
        </p:blipFill>
        <p:spPr bwMode="auto">
          <a:xfrm>
            <a:off x="0" y="3772"/>
            <a:ext cx="4663440" cy="2377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data\NBPCL3\rho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983" t="10271" r="44" b="8479"/>
          <a:stretch/>
        </p:blipFill>
        <p:spPr bwMode="auto">
          <a:xfrm>
            <a:off x="4648200" y="0"/>
            <a:ext cx="914400" cy="2377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C:\data\NBPCL3\Temp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97" t="10872" r="22196" b="7878"/>
          <a:stretch/>
        </p:blipFill>
        <p:spPr bwMode="auto">
          <a:xfrm>
            <a:off x="0" y="2372159"/>
            <a:ext cx="4706177" cy="2377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data\NBPCL3\Temp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659" t="10872" r="2765" b="7878"/>
          <a:stretch/>
        </p:blipFill>
        <p:spPr bwMode="auto">
          <a:xfrm>
            <a:off x="4678680" y="2362200"/>
            <a:ext cx="731520" cy="2377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0" y="4663440"/>
            <a:ext cx="5715000" cy="2194560"/>
            <a:chOff x="0" y="4663440"/>
            <a:chExt cx="5715000" cy="2194560"/>
          </a:xfrm>
        </p:grpSpPr>
        <p:pic>
          <p:nvPicPr>
            <p:cNvPr id="7171" name="Picture 3" descr="C:\data\NBPCL3\sal.png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560" t="13476" r="19997" b="11524"/>
            <a:stretch/>
          </p:blipFill>
          <p:spPr bwMode="auto">
            <a:xfrm>
              <a:off x="0" y="4663440"/>
              <a:ext cx="4846320" cy="21945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3" descr="C:\data\NBPCL3\sal.png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7567" t="13476" r="461" b="11524"/>
            <a:stretch/>
          </p:blipFill>
          <p:spPr bwMode="auto">
            <a:xfrm>
              <a:off x="4800600" y="4663440"/>
              <a:ext cx="914400" cy="21945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0" y="1782538"/>
            <a:ext cx="3810000" cy="3399062"/>
          </a:xfrm>
        </p:spPr>
        <p:txBody>
          <a:bodyPr/>
          <a:lstStyle/>
          <a:p>
            <a:r>
              <a:rPr lang="en-US" dirty="0" smtClean="0"/>
              <a:t>Eddy 2 VPR Survey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712335" y="307222"/>
            <a:ext cx="8002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Inside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Eddy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6200" y="152400"/>
            <a:ext cx="156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Outside Eddy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 flipH="1">
            <a:off x="3276600" y="953552"/>
            <a:ext cx="835844" cy="548640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stCxn id="13" idx="2"/>
          </p:cNvCxnSpPr>
          <p:nvPr/>
        </p:nvCxnSpPr>
        <p:spPr>
          <a:xfrm>
            <a:off x="861030" y="521732"/>
            <a:ext cx="662970" cy="108655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3874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3" name="Picture 19" descr="C:\data\NBP1201CL1\trrois\vpr3\d009\h12\other2\roi0.4722207801.tif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44" r="-17244" b="16967"/>
          <a:stretch/>
        </p:blipFill>
        <p:spPr bwMode="auto">
          <a:xfrm>
            <a:off x="5394960" y="4334723"/>
            <a:ext cx="2854452" cy="2468880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-1"/>
            <a:ext cx="9144000" cy="838201"/>
          </a:xfrm>
        </p:spPr>
        <p:txBody>
          <a:bodyPr>
            <a:normAutofit/>
          </a:bodyPr>
          <a:lstStyle/>
          <a:p>
            <a:r>
              <a:rPr lang="en-US" dirty="0" smtClean="0"/>
              <a:t>Eddy 2 (VPR 3) Image Categories</a:t>
            </a:r>
            <a:endParaRPr lang="en-US" dirty="0"/>
          </a:p>
        </p:txBody>
      </p:sp>
      <p:pic>
        <p:nvPicPr>
          <p:cNvPr id="1026" name="Picture 2" descr="C:\data\NBP1201CL1\trrois\vpr3\d009\h12\phaeMany\roi0.4324221800.t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848" y="1652016"/>
            <a:ext cx="2359152" cy="2843784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data\NBP1201CL1\trrois\vpr3\d009\h12\phaeIndiv\roi0.4350721800.t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6049" y="1676400"/>
            <a:ext cx="1421751" cy="1540230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C:\data\NBP1201CL1\trrois\vpr3\d009\h12\squashed\roi0.4353264001.ti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554" y="5334000"/>
            <a:ext cx="1340034" cy="1352216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C:\data\NBP1201CL1\trrois\vpr3\d009\h12\marineSnow\roi0.4352807800.tif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5412" y="1513603"/>
            <a:ext cx="1754188" cy="165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07849" y="895290"/>
            <a:ext cx="23591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 smtClean="0"/>
              <a:t>Phaeocystis</a:t>
            </a:r>
            <a:r>
              <a:rPr lang="en-US" sz="2000" dirty="0" smtClean="0"/>
              <a:t> - Many 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56171" y="4620062"/>
            <a:ext cx="1828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“Kidney Beans”</a:t>
            </a:r>
            <a:endParaRPr lang="en-US" sz="2000" dirty="0"/>
          </a:p>
        </p:txBody>
      </p:sp>
      <p:sp>
        <p:nvSpPr>
          <p:cNvPr id="22" name="TextBox 21"/>
          <p:cNvSpPr txBox="1"/>
          <p:nvPr/>
        </p:nvSpPr>
        <p:spPr>
          <a:xfrm>
            <a:off x="6504416" y="1113493"/>
            <a:ext cx="17449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Marine Snow</a:t>
            </a:r>
            <a:endParaRPr lang="en-US" sz="2000" dirty="0"/>
          </a:p>
        </p:txBody>
      </p:sp>
      <p:sp>
        <p:nvSpPr>
          <p:cNvPr id="23" name="TextBox 22"/>
          <p:cNvSpPr txBox="1"/>
          <p:nvPr/>
        </p:nvSpPr>
        <p:spPr>
          <a:xfrm>
            <a:off x="5715000" y="3505200"/>
            <a:ext cx="3048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Other</a:t>
            </a:r>
            <a:endParaRPr lang="en-US" sz="2000" dirty="0"/>
          </a:p>
        </p:txBody>
      </p:sp>
      <p:pic>
        <p:nvPicPr>
          <p:cNvPr id="1044" name="Picture 20" descr="C:\data\NBP1201CL1\trrois\vpr3\d009\h12\other2\roi0.4416198400.tif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7196" y="5218924"/>
            <a:ext cx="1015080" cy="1594052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C:\data\NBP1201CL1\trrois\vpr3\d009\h12\other2\roi0.4368026501.tif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3098" y="3928636"/>
            <a:ext cx="2188902" cy="1350963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1" name="Picture 17" descr="C:\data\NBP1201CL1\trrois\vpr3\d009\h12\other2\roi0.4354531200.tif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3550" y="3928636"/>
            <a:ext cx="1085850" cy="571500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C:\data\NBP1201CL1\trrois\vpr3\d009\h12\other2\roi0.4636271802.tif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7880" y="3922416"/>
            <a:ext cx="873714" cy="2888396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data\NBPCL3\trrois\vpr3\d009\h12\blurry\roi0.4354318701.tif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7999" y="4883324"/>
            <a:ext cx="1482487" cy="1498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/>
          <p:cNvSpPr txBox="1"/>
          <p:nvPr/>
        </p:nvSpPr>
        <p:spPr>
          <a:xfrm>
            <a:off x="3745853" y="990600"/>
            <a:ext cx="15881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 smtClean="0"/>
              <a:t>Phaeocystis</a:t>
            </a:r>
            <a:r>
              <a:rPr lang="en-US" sz="2000" dirty="0" smtClean="0"/>
              <a:t> - Individual 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181465" y="4483214"/>
            <a:ext cx="11936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Blurry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398535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data\NBPCL3\phaeMany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3"/>
          <a:stretch/>
        </p:blipFill>
        <p:spPr bwMode="auto">
          <a:xfrm>
            <a:off x="0" y="0"/>
            <a:ext cx="6366189" cy="3448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data\NBPCL3\PhaeIndiv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66"/>
          <a:stretch/>
        </p:blipFill>
        <p:spPr bwMode="auto">
          <a:xfrm>
            <a:off x="0" y="3409950"/>
            <a:ext cx="6121490" cy="3448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66188" y="-30050"/>
            <a:ext cx="2777812" cy="1754076"/>
          </a:xfrm>
        </p:spPr>
        <p:txBody>
          <a:bodyPr/>
          <a:lstStyle/>
          <a:p>
            <a:r>
              <a:rPr lang="en-US" sz="3600" i="1" dirty="0" err="1" smtClean="0"/>
              <a:t>Phaeocystis</a:t>
            </a:r>
            <a:r>
              <a:rPr lang="en-US" sz="3600" dirty="0" smtClean="0"/>
              <a:t> distribution</a:t>
            </a:r>
            <a:endParaRPr lang="en-US" sz="3600" dirty="0"/>
          </a:p>
        </p:txBody>
      </p:sp>
      <p:sp>
        <p:nvSpPr>
          <p:cNvPr id="3" name="TextBox 2"/>
          <p:cNvSpPr txBox="1"/>
          <p:nvPr/>
        </p:nvSpPr>
        <p:spPr>
          <a:xfrm>
            <a:off x="6177930" y="3531275"/>
            <a:ext cx="281367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Covariance of individuals and aggregated colonies</a:t>
            </a:r>
          </a:p>
          <a:p>
            <a:endParaRPr lang="en-US" dirty="0"/>
          </a:p>
          <a:p>
            <a:r>
              <a:rPr lang="en-US" dirty="0" smtClean="0"/>
              <a:t>Population center of mass deeper inside the eddy than at the periphery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416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data\NBPCL3\squashed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52"/>
          <a:stretch/>
        </p:blipFill>
        <p:spPr bwMode="auto">
          <a:xfrm>
            <a:off x="0" y="0"/>
            <a:ext cx="6527442" cy="3448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data\NBPCL3\MarSnow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89"/>
          <a:stretch/>
        </p:blipFill>
        <p:spPr bwMode="auto">
          <a:xfrm>
            <a:off x="0" y="3409950"/>
            <a:ext cx="6524610" cy="3448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27442" y="274637"/>
            <a:ext cx="2387958" cy="2392363"/>
          </a:xfrm>
        </p:spPr>
        <p:txBody>
          <a:bodyPr/>
          <a:lstStyle/>
          <a:p>
            <a:r>
              <a:rPr lang="en-US" sz="3600" dirty="0" smtClean="0"/>
              <a:t>Kidney beans </a:t>
            </a:r>
            <a:br>
              <a:rPr lang="en-US" sz="3600" dirty="0" smtClean="0"/>
            </a:br>
            <a:r>
              <a:rPr lang="en-US" sz="3600" dirty="0" smtClean="0"/>
              <a:t>and marine snow</a:t>
            </a:r>
            <a:endParaRPr lang="en-US" sz="3600" dirty="0"/>
          </a:p>
        </p:txBody>
      </p:sp>
      <p:sp>
        <p:nvSpPr>
          <p:cNvPr id="3" name="TextBox 2"/>
          <p:cNvSpPr txBox="1"/>
          <p:nvPr/>
        </p:nvSpPr>
        <p:spPr>
          <a:xfrm>
            <a:off x="6753210" y="3657600"/>
            <a:ext cx="231459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Both abundant at depth inside the eddy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8541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PRISM St 7-8-9+10-12-14+19-20-21 map.png"/>
          <p:cNvPicPr>
            <a:picLocks noChangeAspect="1"/>
          </p:cNvPicPr>
          <p:nvPr/>
        </p:nvPicPr>
        <p:blipFill rotWithShape="1">
          <a:blip r:embed="rId3"/>
          <a:srcRect t="57274" r="57913"/>
          <a:stretch/>
        </p:blipFill>
        <p:spPr>
          <a:xfrm>
            <a:off x="5444186" y="24193"/>
            <a:ext cx="3699814" cy="2566607"/>
          </a:xfrm>
          <a:prstGeom prst="rect">
            <a:avLst/>
          </a:prstGeom>
        </p:spPr>
      </p:pic>
      <p:pic>
        <p:nvPicPr>
          <p:cNvPr id="7" name="Picture 6" descr="PRISM St 7-8-9-10-12-14-19-20-21 section dFe.png"/>
          <p:cNvPicPr>
            <a:picLocks noChangeAspect="1"/>
          </p:cNvPicPr>
          <p:nvPr/>
        </p:nvPicPr>
        <p:blipFill rotWithShape="1">
          <a:blip r:embed="rId4"/>
          <a:srcRect l="10051" r="34456"/>
          <a:stretch/>
        </p:blipFill>
        <p:spPr>
          <a:xfrm>
            <a:off x="0" y="2590800"/>
            <a:ext cx="7680960" cy="424370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76200"/>
            <a:ext cx="4191000" cy="2286000"/>
          </a:xfrm>
        </p:spPr>
        <p:txBody>
          <a:bodyPr/>
          <a:lstStyle/>
          <a:p>
            <a:r>
              <a:rPr lang="en-US" dirty="0" err="1" smtClean="0"/>
              <a:t>Sedwick</a:t>
            </a:r>
            <a:r>
              <a:rPr lang="en-US" dirty="0" smtClean="0"/>
              <a:t> group Fe data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7727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data\NBPCL3\blurry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733550"/>
            <a:ext cx="7639050" cy="3448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595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1"/>
          <p:cNvSpPr>
            <a:spLocks noGrp="1"/>
          </p:cNvSpPr>
          <p:nvPr>
            <p:ph type="title" idx="4294967295"/>
          </p:nvPr>
        </p:nvSpPr>
        <p:spPr>
          <a:xfrm>
            <a:off x="457200" y="-76200"/>
            <a:ext cx="8229600" cy="1143000"/>
          </a:xfrm>
        </p:spPr>
        <p:txBody>
          <a:bodyPr/>
          <a:lstStyle/>
          <a:p>
            <a:r>
              <a:rPr lang="en-US" dirty="0" smtClean="0"/>
              <a:t>Next Up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71718" y="1158657"/>
            <a:ext cx="5934638" cy="35394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1. Finish Ross Bank Survey</a:t>
            </a:r>
          </a:p>
          <a:p>
            <a:r>
              <a:rPr lang="en-US" sz="2800" dirty="0" smtClean="0"/>
              <a:t>2. Deploy </a:t>
            </a:r>
            <a:r>
              <a:rPr lang="en-US" sz="2800" dirty="0" err="1" smtClean="0"/>
              <a:t>SeaHorse</a:t>
            </a:r>
            <a:endParaRPr lang="en-US" sz="2800" dirty="0" smtClean="0"/>
          </a:p>
          <a:p>
            <a:r>
              <a:rPr lang="en-US" sz="2800" dirty="0" smtClean="0"/>
              <a:t>3. CTD transect on Ross Bank</a:t>
            </a:r>
          </a:p>
          <a:p>
            <a:r>
              <a:rPr lang="en-US" sz="2800" dirty="0" smtClean="0"/>
              <a:t>4. Ross Ice Shelf – in search of ISW</a:t>
            </a:r>
          </a:p>
          <a:p>
            <a:r>
              <a:rPr lang="en-US" sz="2800" dirty="0" smtClean="0"/>
              <a:t>5. Return to Ross Bank</a:t>
            </a:r>
          </a:p>
          <a:p>
            <a:r>
              <a:rPr lang="en-US" sz="2800" dirty="0" smtClean="0"/>
              <a:t>6. 2</a:t>
            </a:r>
            <a:r>
              <a:rPr lang="en-US" sz="2800" baseline="30000" dirty="0" smtClean="0"/>
              <a:t>nd</a:t>
            </a:r>
            <a:r>
              <a:rPr lang="en-US" sz="2800" dirty="0" smtClean="0"/>
              <a:t> CTD occupation </a:t>
            </a:r>
          </a:p>
          <a:p>
            <a:r>
              <a:rPr lang="en-US" sz="2800" dirty="0" smtClean="0"/>
              <a:t>7. Recover </a:t>
            </a:r>
            <a:r>
              <a:rPr lang="en-US" sz="2800" dirty="0" err="1" smtClean="0"/>
              <a:t>SeaHorse</a:t>
            </a:r>
            <a:endParaRPr lang="en-US" sz="2800" dirty="0" smtClean="0"/>
          </a:p>
          <a:p>
            <a:r>
              <a:rPr lang="en-US" sz="2800" dirty="0" smtClean="0"/>
              <a:t>8. </a:t>
            </a:r>
            <a:r>
              <a:rPr lang="en-US" sz="2800" dirty="0" err="1" smtClean="0"/>
              <a:t>Joides</a:t>
            </a:r>
            <a:r>
              <a:rPr lang="en-US" sz="2800" dirty="0" smtClean="0"/>
              <a:t> Trough</a:t>
            </a:r>
            <a:endParaRPr lang="en-US" sz="2800" dirty="0"/>
          </a:p>
        </p:txBody>
      </p:sp>
      <p:pic>
        <p:nvPicPr>
          <p:cNvPr id="4" name="Picture 15" descr="ross_sections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46" t="10853" r="7575" b="12495"/>
          <a:stretch/>
        </p:blipFill>
        <p:spPr bwMode="auto">
          <a:xfrm>
            <a:off x="4114800" y="3160652"/>
            <a:ext cx="5029200" cy="36973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60760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1"/>
          <p:cNvSpPr>
            <a:spLocks noGrp="1"/>
          </p:cNvSpPr>
          <p:nvPr>
            <p:ph type="title" idx="4294967295"/>
          </p:nvPr>
        </p:nvSpPr>
        <p:spPr>
          <a:xfrm>
            <a:off x="0" y="-533400"/>
            <a:ext cx="9144000" cy="2209800"/>
          </a:xfrm>
        </p:spPr>
        <p:txBody>
          <a:bodyPr/>
          <a:lstStyle/>
          <a:p>
            <a:r>
              <a:rPr lang="en-US" dirty="0" smtClean="0"/>
              <a:t>Ross Bank Survey</a:t>
            </a:r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16449"/>
            <a:ext cx="9144000" cy="5717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val 2"/>
          <p:cNvSpPr/>
          <p:nvPr/>
        </p:nvSpPr>
        <p:spPr>
          <a:xfrm rot="8400000">
            <a:off x="2035428" y="3353114"/>
            <a:ext cx="2514600" cy="1694879"/>
          </a:xfrm>
          <a:prstGeom prst="ellipse">
            <a:avLst/>
          </a:prstGeom>
          <a:solidFill>
            <a:schemeClr val="accent1">
              <a:alpha val="2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3615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1"/>
          <p:cNvSpPr>
            <a:spLocks noGrp="1"/>
          </p:cNvSpPr>
          <p:nvPr>
            <p:ph type="title" idx="4294967295"/>
          </p:nvPr>
        </p:nvSpPr>
        <p:spPr>
          <a:xfrm>
            <a:off x="0" y="-152400"/>
            <a:ext cx="2407920" cy="4038600"/>
          </a:xfrm>
        </p:spPr>
        <p:txBody>
          <a:bodyPr/>
          <a:lstStyle/>
          <a:p>
            <a:r>
              <a:rPr lang="en-US" dirty="0" smtClean="0"/>
              <a:t>PRISM Cruise Track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0155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IC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459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25" name="Text Box 5"/>
          <p:cNvSpPr txBox="1">
            <a:spLocks noChangeArrowheads="1"/>
          </p:cNvSpPr>
          <p:nvPr/>
        </p:nvSpPr>
        <p:spPr bwMode="auto">
          <a:xfrm>
            <a:off x="2339975" y="6381750"/>
            <a:ext cx="4044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Ice-Edge to Low Biomass (With Front)</a:t>
            </a:r>
          </a:p>
        </p:txBody>
      </p:sp>
    </p:spTree>
    <p:extLst>
      <p:ext uri="{BB962C8B-B14F-4D97-AF65-F5344CB8AC3E}">
        <p14:creationId xmlns:p14="http://schemas.microsoft.com/office/powerpoint/2010/main" val="2093802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1117978"/>
          </a:xfrm>
        </p:spPr>
        <p:txBody>
          <a:bodyPr/>
          <a:lstStyle/>
          <a:p>
            <a:r>
              <a:rPr lang="en-US" sz="4000" dirty="0" smtClean="0"/>
              <a:t>Frontal and low-biomass area surveys</a:t>
            </a:r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17042" r="12154" b="8140"/>
          <a:stretch/>
        </p:blipFill>
        <p:spPr bwMode="auto">
          <a:xfrm>
            <a:off x="0" y="1117978"/>
            <a:ext cx="9144000" cy="56638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3" name="Straight Connector 12"/>
          <p:cNvCxnSpPr/>
          <p:nvPr/>
        </p:nvCxnSpPr>
        <p:spPr>
          <a:xfrm flipH="1" flipV="1">
            <a:off x="5334000" y="3276600"/>
            <a:ext cx="38100" cy="45720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51" name="Group 2050"/>
          <p:cNvGrpSpPr/>
          <p:nvPr/>
        </p:nvGrpSpPr>
        <p:grpSpPr>
          <a:xfrm>
            <a:off x="2133600" y="1676400"/>
            <a:ext cx="6172200" cy="2095500"/>
            <a:chOff x="2133600" y="1676400"/>
            <a:chExt cx="6172200" cy="2095500"/>
          </a:xfrm>
        </p:grpSpPr>
        <p:cxnSp>
          <p:nvCxnSpPr>
            <p:cNvPr id="3" name="Straight Connector 2"/>
            <p:cNvCxnSpPr/>
            <p:nvPr/>
          </p:nvCxnSpPr>
          <p:spPr>
            <a:xfrm flipV="1">
              <a:off x="2133600" y="2819400"/>
              <a:ext cx="2743200" cy="304800"/>
            </a:xfrm>
            <a:prstGeom prst="line">
              <a:avLst/>
            </a:prstGeom>
            <a:ln w="508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 flipH="1" flipV="1">
              <a:off x="4876800" y="2819400"/>
              <a:ext cx="76200" cy="457200"/>
            </a:xfrm>
            <a:prstGeom prst="line">
              <a:avLst/>
            </a:prstGeom>
            <a:ln w="508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4953000" y="3276600"/>
              <a:ext cx="381000" cy="0"/>
            </a:xfrm>
            <a:prstGeom prst="line">
              <a:avLst/>
            </a:prstGeom>
            <a:ln w="508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flipV="1">
              <a:off x="4572000" y="3733800"/>
              <a:ext cx="762000" cy="38100"/>
            </a:xfrm>
            <a:prstGeom prst="line">
              <a:avLst/>
            </a:prstGeom>
            <a:ln w="508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>
              <a:off x="4572000" y="3409950"/>
              <a:ext cx="1676400" cy="247650"/>
            </a:xfrm>
            <a:prstGeom prst="line">
              <a:avLst/>
            </a:prstGeom>
            <a:ln w="508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>
              <a:off x="6096000" y="1752600"/>
              <a:ext cx="152400" cy="1905000"/>
            </a:xfrm>
            <a:prstGeom prst="line">
              <a:avLst/>
            </a:prstGeom>
            <a:ln w="508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>
              <a:off x="7086600" y="1752600"/>
              <a:ext cx="152400" cy="1905000"/>
            </a:xfrm>
            <a:prstGeom prst="line">
              <a:avLst/>
            </a:prstGeom>
            <a:ln w="508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>
              <a:off x="8153400" y="1752600"/>
              <a:ext cx="152400" cy="1905000"/>
            </a:xfrm>
            <a:prstGeom prst="line">
              <a:avLst/>
            </a:prstGeom>
            <a:ln w="508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flipV="1">
              <a:off x="6096000" y="1676400"/>
              <a:ext cx="990600" cy="76200"/>
            </a:xfrm>
            <a:prstGeom prst="line">
              <a:avLst/>
            </a:prstGeom>
            <a:ln w="508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>
              <a:off x="7236317" y="3619500"/>
              <a:ext cx="1069483" cy="0"/>
            </a:xfrm>
            <a:prstGeom prst="line">
              <a:avLst/>
            </a:prstGeom>
            <a:ln w="508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8" name="TextBox 37"/>
          <p:cNvSpPr txBox="1"/>
          <p:nvPr/>
        </p:nvSpPr>
        <p:spPr>
          <a:xfrm>
            <a:off x="5410200" y="3135868"/>
            <a:ext cx="4411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19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4892854" y="2858869"/>
            <a:ext cx="4411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20</a:t>
            </a:r>
          </a:p>
          <a:p>
            <a:pPr algn="ctr"/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4130853" y="2983468"/>
            <a:ext cx="4411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21</a:t>
            </a:r>
          </a:p>
        </p:txBody>
      </p:sp>
      <p:sp>
        <p:nvSpPr>
          <p:cNvPr id="41" name="Oval 40"/>
          <p:cNvSpPr>
            <a:spLocks noChangeAspect="1"/>
          </p:cNvSpPr>
          <p:nvPr/>
        </p:nvSpPr>
        <p:spPr>
          <a:xfrm>
            <a:off x="5242560" y="3142565"/>
            <a:ext cx="182880" cy="18288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/>
          <p:cNvSpPr>
            <a:spLocks noChangeAspect="1"/>
          </p:cNvSpPr>
          <p:nvPr/>
        </p:nvSpPr>
        <p:spPr>
          <a:xfrm>
            <a:off x="4876800" y="3188732"/>
            <a:ext cx="182880" cy="18288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/>
          <p:cNvSpPr>
            <a:spLocks noChangeAspect="1"/>
          </p:cNvSpPr>
          <p:nvPr/>
        </p:nvSpPr>
        <p:spPr>
          <a:xfrm>
            <a:off x="4440635" y="3186079"/>
            <a:ext cx="182880" cy="18288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/>
          <p:cNvSpPr>
            <a:spLocks noChangeAspect="1"/>
          </p:cNvSpPr>
          <p:nvPr/>
        </p:nvSpPr>
        <p:spPr>
          <a:xfrm>
            <a:off x="7086600" y="2590800"/>
            <a:ext cx="182880" cy="18288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44"/>
          <p:cNvSpPr>
            <a:spLocks noChangeAspect="1"/>
          </p:cNvSpPr>
          <p:nvPr/>
        </p:nvSpPr>
        <p:spPr>
          <a:xfrm>
            <a:off x="7032723" y="2209800"/>
            <a:ext cx="182880" cy="18288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/>
          <p:cNvSpPr>
            <a:spLocks noChangeAspect="1"/>
          </p:cNvSpPr>
          <p:nvPr/>
        </p:nvSpPr>
        <p:spPr>
          <a:xfrm>
            <a:off x="7109138" y="2999154"/>
            <a:ext cx="182880" cy="18288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val 46"/>
          <p:cNvSpPr>
            <a:spLocks noChangeAspect="1"/>
          </p:cNvSpPr>
          <p:nvPr/>
        </p:nvSpPr>
        <p:spPr>
          <a:xfrm>
            <a:off x="7132749" y="3368959"/>
            <a:ext cx="182880" cy="18288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Oval 47"/>
          <p:cNvSpPr>
            <a:spLocks noChangeAspect="1"/>
          </p:cNvSpPr>
          <p:nvPr/>
        </p:nvSpPr>
        <p:spPr>
          <a:xfrm>
            <a:off x="6995160" y="1828800"/>
            <a:ext cx="182880" cy="18288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TextBox 48"/>
          <p:cNvSpPr txBox="1"/>
          <p:nvPr/>
        </p:nvSpPr>
        <p:spPr>
          <a:xfrm>
            <a:off x="6614973" y="1873984"/>
            <a:ext cx="470000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bg1"/>
                </a:solidFill>
              </a:rPr>
              <a:t>22</a:t>
            </a:r>
          </a:p>
          <a:p>
            <a:pPr algn="ctr"/>
            <a:r>
              <a:rPr lang="en-US" sz="2000" dirty="0" smtClean="0">
                <a:solidFill>
                  <a:schemeClr val="bg1"/>
                </a:solidFill>
              </a:rPr>
              <a:t>23</a:t>
            </a:r>
          </a:p>
          <a:p>
            <a:pPr algn="ctr"/>
            <a:r>
              <a:rPr lang="en-US" sz="2000" dirty="0" smtClean="0">
                <a:solidFill>
                  <a:schemeClr val="bg1"/>
                </a:solidFill>
              </a:rPr>
              <a:t>24</a:t>
            </a:r>
          </a:p>
          <a:p>
            <a:pPr algn="ctr"/>
            <a:r>
              <a:rPr lang="en-US" sz="2000" dirty="0" smtClean="0">
                <a:solidFill>
                  <a:schemeClr val="bg1"/>
                </a:solidFill>
              </a:rPr>
              <a:t>25</a:t>
            </a:r>
          </a:p>
          <a:p>
            <a:pPr algn="ctr"/>
            <a:r>
              <a:rPr lang="en-US" sz="2000" dirty="0" smtClean="0">
                <a:solidFill>
                  <a:schemeClr val="bg1"/>
                </a:solidFill>
              </a:rPr>
              <a:t>26</a:t>
            </a:r>
          </a:p>
        </p:txBody>
      </p:sp>
    </p:spTree>
    <p:extLst>
      <p:ext uri="{BB962C8B-B14F-4D97-AF65-F5344CB8AC3E}">
        <p14:creationId xmlns:p14="http://schemas.microsoft.com/office/powerpoint/2010/main" val="1948698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8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64" t="13333" r="25426" b="3931"/>
          <a:stretch/>
        </p:blipFill>
        <p:spPr bwMode="auto">
          <a:xfrm>
            <a:off x="4876800" y="563881"/>
            <a:ext cx="3017520" cy="30175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5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85" t="13633" r="25225" b="3964"/>
          <a:stretch/>
        </p:blipFill>
        <p:spPr bwMode="auto">
          <a:xfrm>
            <a:off x="4907280" y="3733800"/>
            <a:ext cx="3017520" cy="29550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6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99" t="13633" r="26914" b="3964"/>
          <a:stretch/>
        </p:blipFill>
        <p:spPr bwMode="auto">
          <a:xfrm>
            <a:off x="1039453" y="3657600"/>
            <a:ext cx="2922947" cy="3017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85" t="13633" r="25225" b="3964"/>
          <a:stretch/>
        </p:blipFill>
        <p:spPr bwMode="auto">
          <a:xfrm>
            <a:off x="957300" y="551447"/>
            <a:ext cx="3081300" cy="3017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50" name="Title 1"/>
          <p:cNvSpPr>
            <a:spLocks noGrp="1"/>
          </p:cNvSpPr>
          <p:nvPr>
            <p:ph type="title" idx="4294967295"/>
          </p:nvPr>
        </p:nvSpPr>
        <p:spPr>
          <a:xfrm>
            <a:off x="457200" y="-304800"/>
            <a:ext cx="8229600" cy="1143000"/>
          </a:xfrm>
        </p:spPr>
        <p:txBody>
          <a:bodyPr/>
          <a:lstStyle/>
          <a:p>
            <a:r>
              <a:rPr lang="en-US" sz="3200" dirty="0" smtClean="0"/>
              <a:t>VPR Frontal Survey 1/16-17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6800" y="609600"/>
            <a:ext cx="928459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Salinity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90600" y="621268"/>
            <a:ext cx="1479957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Temperature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066800" y="3657600"/>
            <a:ext cx="1633781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Fluorescence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914210" y="3745468"/>
            <a:ext cx="1390124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Backscatter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0" name="Oval 19"/>
          <p:cNvSpPr>
            <a:spLocks noChangeAspect="1"/>
          </p:cNvSpPr>
          <p:nvPr/>
        </p:nvSpPr>
        <p:spPr>
          <a:xfrm>
            <a:off x="3193125" y="4267200"/>
            <a:ext cx="91440" cy="9144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2738988" y="3886200"/>
            <a:ext cx="1223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Station 19</a:t>
            </a:r>
          </a:p>
        </p:txBody>
      </p:sp>
      <p:sp>
        <p:nvSpPr>
          <p:cNvPr id="22" name="Oval 21"/>
          <p:cNvSpPr>
            <a:spLocks noChangeAspect="1"/>
          </p:cNvSpPr>
          <p:nvPr/>
        </p:nvSpPr>
        <p:spPr>
          <a:xfrm>
            <a:off x="2895600" y="4556760"/>
            <a:ext cx="91440" cy="9144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>
            <a:spLocks noChangeAspect="1"/>
          </p:cNvSpPr>
          <p:nvPr/>
        </p:nvSpPr>
        <p:spPr>
          <a:xfrm>
            <a:off x="2499360" y="4876800"/>
            <a:ext cx="91440" cy="9144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1523999" y="5117068"/>
            <a:ext cx="12234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Station 21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2987854" y="4495800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20</a:t>
            </a:r>
          </a:p>
        </p:txBody>
      </p:sp>
    </p:spTree>
    <p:extLst>
      <p:ext uri="{BB962C8B-B14F-4D97-AF65-F5344CB8AC3E}">
        <p14:creationId xmlns:p14="http://schemas.microsoft.com/office/powerpoint/2010/main" val="1586734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Frontal ADCP Survey (VPR5)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9" r="6334" b="5219"/>
          <a:stretch/>
        </p:blipFill>
        <p:spPr>
          <a:xfrm>
            <a:off x="1262130" y="1371600"/>
            <a:ext cx="6503831" cy="5199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319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17394</TotalTime>
  <Words>756</Words>
  <Application>Microsoft Office PowerPoint</Application>
  <PresentationFormat>On-screen Show (4:3)</PresentationFormat>
  <Paragraphs>274</Paragraphs>
  <Slides>53</Slides>
  <Notes>7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53</vt:i4>
      </vt:variant>
    </vt:vector>
  </HeadingPairs>
  <TitlesOfParts>
    <vt:vector size="54" baseType="lpstr">
      <vt:lpstr>Default Design</vt:lpstr>
      <vt:lpstr>Science Meeting1/20/12</vt:lpstr>
      <vt:lpstr>Western Ross Sea Process Study: Jan 11-19</vt:lpstr>
      <vt:lpstr>Western Ross Sea Process study Jan 11-19</vt:lpstr>
      <vt:lpstr>MVP Survey: Ice Edge / High Biomass / Low Biomass</vt:lpstr>
      <vt:lpstr>Sedwick group Fe data</vt:lpstr>
      <vt:lpstr>PowerPoint Presentation</vt:lpstr>
      <vt:lpstr>Frontal and low-biomass area surveys</vt:lpstr>
      <vt:lpstr>VPR Frontal Survey 1/16-17</vt:lpstr>
      <vt:lpstr>Frontal ADCP Survey (VPR5)</vt:lpstr>
      <vt:lpstr>High Biomass / Low Biomass Frontal Region</vt:lpstr>
      <vt:lpstr>High Biomass / Low Biomass Frontal Region</vt:lpstr>
      <vt:lpstr>High Biomass / Low Biomass Frontal Region</vt:lpstr>
      <vt:lpstr>Nutrient data  stations 1-12</vt:lpstr>
      <vt:lpstr>Nutrient data stations 1-12</vt:lpstr>
      <vt:lpstr>Low biomass area survey – 1/17/12</vt:lpstr>
      <vt:lpstr>Low Biomass  ADCP Survey (VPR6)</vt:lpstr>
      <vt:lpstr>Low Biomass CTD transect</vt:lpstr>
      <vt:lpstr>PowerPoint Presentation</vt:lpstr>
      <vt:lpstr>CTD Fluorometer vs. Extracted Pigments</vt:lpstr>
      <vt:lpstr>Eddy 3 VPR Survey:  VPR 4, Jan 14-15 </vt:lpstr>
      <vt:lpstr>VPR Survey of Eddy 3</vt:lpstr>
      <vt:lpstr>Eddy 3 CTD Survey, 1st occupation </vt:lpstr>
      <vt:lpstr>Eddy 3, First Occupation: East-West Transect</vt:lpstr>
      <vt:lpstr>Eddy 3, First Occupation: East-West Transect</vt:lpstr>
      <vt:lpstr>Eddy 3, First Occupation: North-South Transect</vt:lpstr>
      <vt:lpstr>Eddy 3, First Occupation: North-South Transect</vt:lpstr>
      <vt:lpstr>Eddy 3, First Occupation: East-West Transect</vt:lpstr>
      <vt:lpstr>PowerPoint Presentation</vt:lpstr>
      <vt:lpstr>CTD Fluorometer vs. Extracted Pigments</vt:lpstr>
      <vt:lpstr>MODIS 1/18/11</vt:lpstr>
      <vt:lpstr>VPR Survey of Eddy 3</vt:lpstr>
      <vt:lpstr>Eddy 3, 2nd Occupation: East-West Transect</vt:lpstr>
      <vt:lpstr>Eddy 3, 2nd Occupation: North-South Transect</vt:lpstr>
      <vt:lpstr>Hai’s microscopy</vt:lpstr>
      <vt:lpstr>SeaHorse Trajectory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Eddy 3 Water mass distribution VPR 4-5-6-7</vt:lpstr>
      <vt:lpstr>Where did the warm water  in Eddy 3 come from?</vt:lpstr>
      <vt:lpstr>Well, how did it get here?</vt:lpstr>
      <vt:lpstr>Eddy 2</vt:lpstr>
      <vt:lpstr>Eddy 2 VPR Survey</vt:lpstr>
      <vt:lpstr>Eddy 2 (VPR 3) Image Categories</vt:lpstr>
      <vt:lpstr>Phaeocystis distribution</vt:lpstr>
      <vt:lpstr>Kidney beans  and marine snow</vt:lpstr>
      <vt:lpstr>PowerPoint Presentation</vt:lpstr>
      <vt:lpstr>Next Up</vt:lpstr>
      <vt:lpstr>Ross Bank Survey</vt:lpstr>
      <vt:lpstr>PRISM Cruise Track</vt:lpstr>
    </vt:vector>
  </TitlesOfParts>
  <Company>WHOI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Dennis McGillicuddy</dc:creator>
  <cp:lastModifiedBy>Dennis</cp:lastModifiedBy>
  <cp:revision>160</cp:revision>
  <cp:lastPrinted>2012-01-15T20:17:11Z</cp:lastPrinted>
  <dcterms:created xsi:type="dcterms:W3CDTF">2011-04-05T18:15:21Z</dcterms:created>
  <dcterms:modified xsi:type="dcterms:W3CDTF">2012-01-20T02:35:00Z</dcterms:modified>
</cp:coreProperties>
</file>