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82" r:id="rId2"/>
    <p:sldId id="468" r:id="rId3"/>
    <p:sldId id="589" r:id="rId4"/>
    <p:sldId id="472" r:id="rId5"/>
    <p:sldId id="590" r:id="rId6"/>
    <p:sldId id="476" r:id="rId7"/>
    <p:sldId id="477" r:id="rId8"/>
    <p:sldId id="539" r:id="rId9"/>
    <p:sldId id="583" r:id="rId10"/>
    <p:sldId id="584" r:id="rId11"/>
    <p:sldId id="588" r:id="rId12"/>
    <p:sldId id="587" r:id="rId13"/>
    <p:sldId id="591" r:id="rId14"/>
    <p:sldId id="592" r:id="rId15"/>
    <p:sldId id="581" r:id="rId16"/>
    <p:sldId id="593" r:id="rId17"/>
    <p:sldId id="594" r:id="rId18"/>
    <p:sldId id="595" r:id="rId19"/>
    <p:sldId id="596" r:id="rId20"/>
    <p:sldId id="597" r:id="rId21"/>
    <p:sldId id="598" r:id="rId2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11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2" autoAdjust="0"/>
    <p:restoredTop sz="86482" autoAdjust="0"/>
  </p:normalViewPr>
  <p:slideViewPr>
    <p:cSldViewPr>
      <p:cViewPr varScale="1">
        <p:scale>
          <a:sx n="59" d="100"/>
          <a:sy n="59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212" cy="46149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2"/>
            <a:ext cx="3037212" cy="46149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386510"/>
            <a:ext cx="5609576" cy="4156547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22"/>
            <a:ext cx="3037212" cy="46149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773022"/>
            <a:ext cx="3037212" cy="46149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2B64-0D37-4F38-9F83-49534BB3C592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3770-A203-4B54-A2CA-878819333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3494088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: CDW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: Sediment: banks/coastal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: Sea ice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: Glacial melt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324100"/>
            <a:ext cx="1981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: ISW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6</a:t>
            </a:r>
            <a:r>
              <a:rPr lang="en-US" sz="2000" dirty="0"/>
              <a:t>: Dry Valleys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: Vents</a:t>
            </a:r>
          </a:p>
        </p:txBody>
      </p:sp>
    </p:spTree>
    <p:extLst>
      <p:ext uri="{BB962C8B-B14F-4D97-AF65-F5344CB8AC3E}">
        <p14:creationId xmlns:p14="http://schemas.microsoft.com/office/powerpoint/2010/main" val="14070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PRISM Iron</a:t>
            </a:r>
            <a:r>
              <a:rPr lang="en-US" baseline="0" dirty="0" smtClean="0"/>
              <a:t> Observations</a:t>
            </a:r>
            <a:br>
              <a:rPr lang="en-US" baseline="0" dirty="0" smtClean="0"/>
            </a:br>
            <a:r>
              <a:rPr lang="en-US" dirty="0" smtClean="0"/>
              <a:t>Deepest Sample at Every Cast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981200"/>
            <a:ext cx="4389120" cy="4063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199"/>
            <a:ext cx="4389120" cy="4063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791200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24724" y="2493168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CDW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48524" y="3647281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MCDW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47970" y="4680744"/>
            <a:ext cx="164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LSSW, HSSW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371600" y="44958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AASW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859071" y="52578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ISW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5791200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41520" y="3138412"/>
            <a:ext cx="461665" cy="1387624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4465" y="3184376"/>
            <a:ext cx="461665" cy="1387624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23950"/>
            <a:ext cx="73247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Orsi water mass volumes</a:t>
            </a:r>
          </a:p>
        </p:txBody>
      </p:sp>
    </p:spTree>
    <p:extLst>
      <p:ext uri="{BB962C8B-B14F-4D97-AF65-F5344CB8AC3E}">
        <p14:creationId xmlns:p14="http://schemas.microsoft.com/office/powerpoint/2010/main" val="39931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66053" y="5027612"/>
            <a:ext cx="349408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53200" y="5181600"/>
            <a:ext cx="1981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r>
              <a:rPr lang="en-US" baseline="0" dirty="0" smtClean="0"/>
              <a:t> 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6356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MCDW		0.3-0.5 </a:t>
            </a:r>
            <a:r>
              <a:rPr lang="en-US" dirty="0" err="1" smtClean="0"/>
              <a:t>nM</a:t>
            </a:r>
            <a:r>
              <a:rPr lang="en-US" dirty="0" smtClean="0"/>
              <a:t>	offshore source; volume decreases shoreward</a:t>
            </a:r>
          </a:p>
          <a:p>
            <a:endParaRPr lang="en-US" dirty="0" smtClean="0"/>
          </a:p>
          <a:p>
            <a:r>
              <a:rPr lang="en-US" dirty="0" smtClean="0"/>
              <a:t>ISW		0.3-0.5 </a:t>
            </a:r>
            <a:r>
              <a:rPr lang="en-US" dirty="0" err="1" smtClean="0"/>
              <a:t>nM</a:t>
            </a:r>
            <a:r>
              <a:rPr lang="en-US" dirty="0" smtClean="0"/>
              <a:t>	large volume on shelf</a:t>
            </a:r>
          </a:p>
          <a:p>
            <a:endParaRPr lang="en-US" dirty="0" smtClean="0"/>
          </a:p>
          <a:p>
            <a:r>
              <a:rPr lang="en-US" dirty="0" smtClean="0"/>
              <a:t>Benthic </a:t>
            </a:r>
          </a:p>
          <a:p>
            <a:r>
              <a:rPr lang="en-US" dirty="0" err="1" smtClean="0"/>
              <a:t>Nepheloid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Layer		0.6-1.9 </a:t>
            </a:r>
            <a:r>
              <a:rPr lang="en-US" dirty="0" err="1" smtClean="0"/>
              <a:t>nM</a:t>
            </a:r>
            <a:r>
              <a:rPr lang="en-US" dirty="0" smtClean="0"/>
              <a:t>	more available in shallow / less stratified areas</a:t>
            </a:r>
          </a:p>
          <a:p>
            <a:endParaRPr lang="en-US" dirty="0"/>
          </a:p>
          <a:p>
            <a:r>
              <a:rPr lang="en-US" dirty="0" smtClean="0"/>
              <a:t>Ice melt		variable		most proximal source for phytoplankton</a:t>
            </a:r>
          </a:p>
          <a:p>
            <a:endParaRPr lang="en-US" dirty="0"/>
          </a:p>
          <a:p>
            <a:r>
              <a:rPr lang="en-US" dirty="0" smtClean="0"/>
              <a:t>Vents		-		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5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49362"/>
          </a:xfrm>
        </p:spPr>
        <p:txBody>
          <a:bodyPr/>
          <a:lstStyle/>
          <a:p>
            <a:r>
              <a:rPr lang="en-US" sz="4000" dirty="0" smtClean="0"/>
              <a:t>Evidence for iron supply from sea ice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Pre-bloom conditions consist of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High Fe</a:t>
            </a:r>
          </a:p>
          <a:p>
            <a:r>
              <a:rPr lang="en-US" sz="2800" dirty="0" smtClean="0"/>
              <a:t>	High </a:t>
            </a:r>
            <a:r>
              <a:rPr lang="en-US" sz="2800" dirty="0" err="1" smtClean="0"/>
              <a:t>Fv</a:t>
            </a:r>
            <a:r>
              <a:rPr lang="en-US" sz="2800" dirty="0" smtClean="0"/>
              <a:t>/</a:t>
            </a:r>
            <a:r>
              <a:rPr lang="en-US" sz="2800" dirty="0" err="1" smtClean="0"/>
              <a:t>Fm</a:t>
            </a:r>
            <a:endParaRPr lang="en-US" sz="2800" dirty="0" smtClean="0"/>
          </a:p>
          <a:p>
            <a:r>
              <a:rPr lang="en-US" sz="2800" dirty="0" smtClean="0"/>
              <a:t>	Low </a:t>
            </a:r>
            <a:r>
              <a:rPr lang="en-US" sz="2800" dirty="0" err="1" smtClean="0"/>
              <a:t>Chl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Where did we find those conditions?</a:t>
            </a:r>
            <a:endParaRPr lang="en-US" sz="2800" dirty="0"/>
          </a:p>
          <a:p>
            <a:r>
              <a:rPr lang="en-US" sz="2800" dirty="0" smtClean="0"/>
              <a:t>	Offshore sea ice</a:t>
            </a:r>
          </a:p>
          <a:p>
            <a:r>
              <a:rPr lang="en-US" sz="2800" dirty="0" smtClean="0"/>
              <a:t>	Franklin Island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Joides</a:t>
            </a:r>
            <a:r>
              <a:rPr lang="en-US" sz="2800" dirty="0" smtClean="0"/>
              <a:t> Trough, northern transect</a:t>
            </a:r>
          </a:p>
          <a:p>
            <a:endParaRPr lang="en-US" sz="2800" dirty="0"/>
          </a:p>
          <a:p>
            <a:r>
              <a:rPr lang="en-US" sz="2800" dirty="0" smtClean="0"/>
              <a:t>All areas in which ice was melting or recently cleared</a:t>
            </a:r>
          </a:p>
          <a:p>
            <a:r>
              <a:rPr lang="en-US" sz="2800" dirty="0" smtClean="0"/>
              <a:t>						[sea ice movie]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5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52"/>
            <a:ext cx="9144000" cy="4341643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PRISM nutrient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039" y="5867400"/>
            <a:ext cx="1729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Nitrate + Nitrite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867400"/>
            <a:ext cx="1729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Nitrate + Nitrite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292437" y="3632364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Silicate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06699" y="3556164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48866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you, Lindsey!!!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7315200" cy="6563769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-152400" y="990600"/>
            <a:ext cx="2057400" cy="5105400"/>
          </a:xfrm>
        </p:spPr>
        <p:txBody>
          <a:bodyPr/>
          <a:lstStyle/>
          <a:p>
            <a:r>
              <a:rPr lang="en-US" sz="3600" dirty="0" smtClean="0"/>
              <a:t>PRISM </a:t>
            </a:r>
            <a:r>
              <a:rPr lang="en-US" sz="3600" dirty="0" err="1" smtClean="0"/>
              <a:t>NutrientsChl</a:t>
            </a:r>
            <a:r>
              <a:rPr lang="en-US" sz="3600" dirty="0" smtClean="0"/>
              <a:t>, 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0444" y="228600"/>
            <a:ext cx="6000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Phosphate                       Nitrite                   </a:t>
            </a:r>
            <a:r>
              <a:rPr lang="en-US" dirty="0" err="1" smtClean="0"/>
              <a:t>Nitrate+Nitrite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2844" y="2297668"/>
            <a:ext cx="5622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Ammonium                 Silicate                    Chlorophyll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278868"/>
            <a:ext cx="5207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N+N / P                       N+N/Si                  </a:t>
            </a:r>
            <a:r>
              <a:rPr lang="en-US" dirty="0"/>
              <a:t> </a:t>
            </a:r>
            <a:r>
              <a:rPr lang="en-US" dirty="0" smtClean="0"/>
              <a:t>        Fe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9923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you, Olga!!!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160588" y="252413"/>
            <a:ext cx="482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/>
            <a:r>
              <a:rPr lang="en-GB" sz="2400" b="1">
                <a:latin typeface="Arial" charset="0"/>
              </a:rPr>
              <a:t>Delta Fv/Fm (48 hrs) All stations</a:t>
            </a:r>
            <a:endParaRPr lang="en-US" sz="2400" b="1">
              <a:latin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58850" y="4779963"/>
            <a:ext cx="76057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/>
            <a:r>
              <a:rPr lang="en-GB" sz="2000" b="1">
                <a:latin typeface="Arial" charset="0"/>
              </a:rPr>
              <a:t>Biggest response (52% increase in Fv/Fm at 48 hours was HMB region, 1</a:t>
            </a:r>
            <a:r>
              <a:rPr lang="en-GB" sz="2000" b="1" baseline="30000">
                <a:latin typeface="Arial" charset="0"/>
              </a:rPr>
              <a:t>st</a:t>
            </a:r>
            <a:r>
              <a:rPr lang="en-GB" sz="2000" b="1">
                <a:latin typeface="Arial" charset="0"/>
              </a:rPr>
              <a:t> occupation - Also highest fluorescence (biomass)</a:t>
            </a:r>
          </a:p>
          <a:p>
            <a:pPr defTabSz="914400"/>
            <a:endParaRPr lang="en-GB" sz="2000" b="1">
              <a:latin typeface="Arial" charset="0"/>
            </a:endParaRPr>
          </a:p>
          <a:p>
            <a:pPr defTabSz="914400"/>
            <a:r>
              <a:rPr lang="en-GB" sz="2000" b="1">
                <a:latin typeface="Arial" charset="0"/>
              </a:rPr>
              <a:t>Franklin Island – Highest </a:t>
            </a:r>
            <a:r>
              <a:rPr lang="en-GB" sz="2000" b="1" i="1">
                <a:latin typeface="Arial" charset="0"/>
              </a:rPr>
              <a:t>in situ</a:t>
            </a:r>
            <a:r>
              <a:rPr lang="en-GB" sz="2000" b="1">
                <a:latin typeface="Arial" charset="0"/>
              </a:rPr>
              <a:t> Fv/Fm – Fv/Fm went down in experimental controls but was maintained in Fe treatment.</a:t>
            </a:r>
            <a:endParaRPr lang="en-US" sz="2000" b="1">
              <a:latin typeface="Arial" charset="0"/>
            </a:endParaRPr>
          </a:p>
        </p:txBody>
      </p:sp>
      <p:pic>
        <p:nvPicPr>
          <p:cNvPr id="17419" name="Picture 11" descr="PRISM_DFvFm_48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669925"/>
            <a:ext cx="748347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9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679450" y="1208088"/>
          <a:ext cx="7783513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hart" r:id="rId3" imgW="4667402" imgH="3047898" progId="Excel.Chart.8">
                  <p:embed/>
                </p:oleObj>
              </mc:Choice>
              <mc:Fallback>
                <p:oleObj name="Chart" r:id="rId3" imgW="4667402" imgH="30478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208088"/>
                        <a:ext cx="7783513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87375" y="379413"/>
            <a:ext cx="7875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/>
            <a:r>
              <a:rPr lang="en-GB" sz="2400" b="1">
                <a:latin typeface="Arial" charset="0"/>
              </a:rPr>
              <a:t>Example 1:  Ross Bank / Pennell Bank – Little signal of iron-addition effect at Ross Bank?</a:t>
            </a:r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Grp="1" noChangeAspect="1"/>
          </p:cNvGraphicFramePr>
          <p:nvPr>
            <p:ph/>
          </p:nvPr>
        </p:nvGraphicFramePr>
        <p:xfrm>
          <a:off x="885825" y="1508125"/>
          <a:ext cx="7370763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Chart" r:id="rId3" imgW="4257751" imgH="2762148" progId="Excel.Chart.8">
                  <p:embed/>
                </p:oleObj>
              </mc:Choice>
              <mc:Fallback>
                <p:oleObj name="Chart" r:id="rId3" imgW="4257751" imgH="276214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508125"/>
                        <a:ext cx="7370763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87375" y="379413"/>
            <a:ext cx="7875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Example 2:  Ice Shelf – Enhanced effect of iron addition further from Ice?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197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5" name="Object 7"/>
          <p:cNvGraphicFramePr>
            <a:graphicFrameLocks noGrp="1" noChangeAspect="1"/>
          </p:cNvGraphicFramePr>
          <p:nvPr>
            <p:ph/>
          </p:nvPr>
        </p:nvGraphicFramePr>
        <p:xfrm>
          <a:off x="660400" y="1304925"/>
          <a:ext cx="7823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Chart" r:id="rId3" imgW="4267200" imgH="2743200" progId="Excel.Chart.8">
                  <p:embed/>
                </p:oleObj>
              </mc:Choice>
              <mc:Fallback>
                <p:oleObj name="Chart" r:id="rId3" imgW="4267200" imgH="2743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304925"/>
                        <a:ext cx="7823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87375" y="379413"/>
            <a:ext cx="7875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Example 3:  Eddy comparison: Very strong iron-addition effect in Eddy 3 (High Biomass/Diatoms)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6631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ACC Sea 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750475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ocean sea ice a source of iron that improves physiological  condition of phytoplankton</a:t>
            </a:r>
          </a:p>
          <a:p>
            <a:endParaRPr lang="en-US" dirty="0"/>
          </a:p>
          <a:p>
            <a:r>
              <a:rPr lang="en-US" dirty="0" smtClean="0"/>
              <a:t>Iron measurements in CDW end-member consistent with previous studies.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91028" y="4381362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Station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3429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095828" y="3048000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Station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62000"/>
            <a:ext cx="4937760" cy="370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8" y="838200"/>
            <a:ext cx="4206240" cy="3154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3870960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3388" y="1149350"/>
            <a:ext cx="832167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buFontTx/>
              <a:buChar char="•"/>
            </a:pPr>
            <a:r>
              <a:rPr lang="en-GB" sz="2400">
                <a:latin typeface="Arial" charset="0"/>
              </a:rPr>
              <a:t>  CTD – Bottle FRRF data (Fv/Fm is on cruise DVD)</a:t>
            </a:r>
          </a:p>
          <a:p>
            <a:pPr defTabSz="914400">
              <a:buFontTx/>
              <a:buChar char="•"/>
            </a:pPr>
            <a:endParaRPr lang="en-GB" sz="2400">
              <a:latin typeface="Arial" charset="0"/>
            </a:endParaRPr>
          </a:p>
          <a:p>
            <a:pPr defTabSz="914400">
              <a:buFontTx/>
              <a:buChar char="•"/>
            </a:pPr>
            <a:r>
              <a:rPr lang="en-GB" sz="2400">
                <a:latin typeface="Arial" charset="0"/>
              </a:rPr>
              <a:t>  Underway FRRF – Continuous </a:t>
            </a:r>
          </a:p>
          <a:p>
            <a:pPr defTabSz="914400">
              <a:buFontTx/>
              <a:buChar char="•"/>
            </a:pPr>
            <a:endParaRPr lang="en-GB" sz="2400">
              <a:latin typeface="Arial" charset="0"/>
            </a:endParaRPr>
          </a:p>
          <a:p>
            <a:pPr defTabSz="914400">
              <a:buFontTx/>
              <a:buChar char="•"/>
            </a:pPr>
            <a:r>
              <a:rPr lang="en-GB" sz="2400">
                <a:latin typeface="Arial" charset="0"/>
              </a:rPr>
              <a:t>  Short-Term and Long-Term Bioassays (Chl, Nutrients, FRRF, Community Structure and Samples for Protein Analysis)</a:t>
            </a:r>
          </a:p>
          <a:p>
            <a:pPr defTabSz="914400">
              <a:buFontTx/>
              <a:buChar char="•"/>
            </a:pPr>
            <a:endParaRPr lang="en-GB" sz="2400">
              <a:latin typeface="Arial" charset="0"/>
            </a:endParaRPr>
          </a:p>
          <a:p>
            <a:pPr defTabSz="914400">
              <a:buFontTx/>
              <a:buChar char="•"/>
            </a:pPr>
            <a:r>
              <a:rPr lang="en-GB" sz="2400">
                <a:latin typeface="Arial" charset="0"/>
              </a:rPr>
              <a:t>  CTD (Surface and Subsurface Chlorophyll Maximum) Samples for Protein Analysis</a:t>
            </a:r>
          </a:p>
          <a:p>
            <a:pPr defTabSz="914400">
              <a:buFontTx/>
              <a:buChar char="•"/>
            </a:pPr>
            <a:endParaRPr lang="en-GB" sz="2400">
              <a:latin typeface="Arial" charset="0"/>
            </a:endParaRPr>
          </a:p>
          <a:p>
            <a:pPr defTabSz="914400">
              <a:buFontTx/>
              <a:buChar char="•"/>
            </a:pPr>
            <a:r>
              <a:rPr lang="en-GB" sz="2400">
                <a:latin typeface="Arial" charset="0"/>
              </a:rPr>
              <a:t>  Combine these datasets with Fe, HPLC, Nutrients, Community Composition (Microscopy) and the physical environment.</a:t>
            </a:r>
            <a:endParaRPr lang="en-US" sz="2400"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190875" y="41751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/>
            <a:r>
              <a:rPr lang="en-GB" sz="2400" b="1">
                <a:latin typeface="Arial" charset="0"/>
              </a:rPr>
              <a:t>Dataset Summary</a:t>
            </a:r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Speed.Ereb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4114800"/>
            <a:ext cx="3653540" cy="2743200"/>
          </a:xfrm>
          <a:prstGeom prst="rect">
            <a:avLst/>
          </a:prstGeom>
        </p:spPr>
      </p:pic>
      <p:pic>
        <p:nvPicPr>
          <p:cNvPr id="3" name="Picture 2" descr="SecSal.Ereb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65354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5120640" cy="51206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N-S</a:t>
            </a:r>
            <a:r>
              <a:rPr lang="en-US" baseline="0" dirty="0" smtClean="0"/>
              <a:t> Section at 169E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990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8978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Geostrophic velocity</a:t>
            </a:r>
          </a:p>
        </p:txBody>
      </p:sp>
    </p:spTree>
    <p:extLst>
      <p:ext uri="{BB962C8B-B14F-4D97-AF65-F5344CB8AC3E}">
        <p14:creationId xmlns:p14="http://schemas.microsoft.com/office/powerpoint/2010/main" val="18058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Eastern Ross Sea Eddies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Cyclonic eddies driven by doming of the halocline yield elevated </a:t>
            </a:r>
            <a:r>
              <a:rPr lang="en-US" dirty="0" err="1" smtClean="0"/>
              <a:t>Chl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Phaeocystis</a:t>
            </a:r>
            <a:r>
              <a:rPr lang="en-US" dirty="0" smtClean="0"/>
              <a:t> present as both individual colonies and aggregated colonies</a:t>
            </a:r>
          </a:p>
          <a:p>
            <a:endParaRPr lang="en-US" dirty="0" smtClean="0"/>
          </a:p>
          <a:p>
            <a:r>
              <a:rPr lang="en-US" dirty="0" smtClean="0"/>
              <a:t>Covariance in the distribution of individual and aggregated colonies, both 	deeper in the eddy interior than outside the eddy</a:t>
            </a:r>
          </a:p>
          <a:p>
            <a:endParaRPr lang="en-US" dirty="0"/>
          </a:p>
          <a:p>
            <a:r>
              <a:rPr lang="en-US" dirty="0" smtClean="0"/>
              <a:t>High abundance of abandoned colonies and marine snow at depth at eddy center</a:t>
            </a:r>
          </a:p>
          <a:p>
            <a:endParaRPr lang="en-US" dirty="0"/>
          </a:p>
          <a:p>
            <a:r>
              <a:rPr lang="en-US" dirty="0" smtClean="0"/>
              <a:t>Near-surface iron concentrations of 0.3-0.4 </a:t>
            </a:r>
            <a:r>
              <a:rPr lang="en-US" dirty="0" err="1" smtClean="0"/>
              <a:t>nM</a:t>
            </a:r>
            <a:r>
              <a:rPr lang="en-US" dirty="0" smtClean="0"/>
              <a:t> both inside and outside eddies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"/>
          <a:stretch/>
        </p:blipFill>
        <p:spPr>
          <a:xfrm>
            <a:off x="6035040" y="1045013"/>
            <a:ext cx="3108960" cy="2536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1" t="21217" r="32556" b="18317"/>
          <a:stretch/>
        </p:blipFill>
        <p:spPr>
          <a:xfrm>
            <a:off x="3947160" y="1066800"/>
            <a:ext cx="1920240" cy="2265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35140" r="21827" b="10042"/>
          <a:stretch/>
        </p:blipFill>
        <p:spPr>
          <a:xfrm>
            <a:off x="76200" y="1039373"/>
            <a:ext cx="3657600" cy="21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447800"/>
          </a:xfrm>
        </p:spPr>
        <p:txBody>
          <a:bodyPr/>
          <a:lstStyle/>
          <a:p>
            <a:r>
              <a:rPr lang="en-US" dirty="0" smtClean="0"/>
              <a:t>Western Ross Sea Process Study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1867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Frontal boundary separates warm, fresh, higher iron (0.2 </a:t>
            </a:r>
            <a:r>
              <a:rPr lang="en-US" dirty="0" err="1" smtClean="0"/>
              <a:t>nM</a:t>
            </a:r>
            <a:r>
              <a:rPr lang="en-US" dirty="0" smtClean="0"/>
              <a:t>) surface waters to the west from cold, salty, lower iron (0.1 </a:t>
            </a:r>
            <a:r>
              <a:rPr lang="en-US" dirty="0" err="1" smtClean="0"/>
              <a:t>nM</a:t>
            </a:r>
            <a:r>
              <a:rPr lang="en-US" dirty="0" smtClean="0"/>
              <a:t>) surface waters to the east; pattern consistent with a wake of retreating sea ice</a:t>
            </a:r>
          </a:p>
          <a:p>
            <a:endParaRPr lang="en-US" dirty="0"/>
          </a:p>
          <a:p>
            <a:r>
              <a:rPr lang="en-US" dirty="0" smtClean="0"/>
              <a:t>At depth, zonal trends are reversed: salinity decreases and iron increases to the east (HSSW production, bathymetry, respectively)</a:t>
            </a:r>
          </a:p>
          <a:p>
            <a:endParaRPr lang="en-US" dirty="0"/>
          </a:p>
          <a:p>
            <a:r>
              <a:rPr lang="en-US" dirty="0" smtClean="0"/>
              <a:t>Warm, fresh, higher iron near-surface waters high in biomass: diatoms near the surface, </a:t>
            </a:r>
            <a:r>
              <a:rPr lang="en-US" i="1" dirty="0" err="1" smtClean="0"/>
              <a:t>Phaeocystis</a:t>
            </a:r>
            <a:r>
              <a:rPr lang="en-US" dirty="0" smtClean="0"/>
              <a:t> down deep; phytoplankton condition better than in low-biomass waters</a:t>
            </a:r>
          </a:p>
          <a:p>
            <a:endParaRPr lang="en-US" dirty="0"/>
          </a:p>
          <a:p>
            <a:r>
              <a:rPr lang="en-US" dirty="0" smtClean="0"/>
              <a:t>Trends </a:t>
            </a:r>
            <a:r>
              <a:rPr lang="en-US" dirty="0"/>
              <a:t>in macronutrient data consistent with a diatom bloom (silicate </a:t>
            </a:r>
            <a:r>
              <a:rPr lang="en-US" dirty="0" smtClean="0"/>
              <a:t>drawdown)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9876"/>
          <a:stretch/>
        </p:blipFill>
        <p:spPr>
          <a:xfrm>
            <a:off x="0" y="914400"/>
            <a:ext cx="3470856" cy="2781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1" r="18165"/>
          <a:stretch/>
        </p:blipFill>
        <p:spPr>
          <a:xfrm>
            <a:off x="6918960" y="685804"/>
            <a:ext cx="1920240" cy="31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447800"/>
          </a:xfrm>
        </p:spPr>
        <p:txBody>
          <a:bodyPr/>
          <a:lstStyle/>
          <a:p>
            <a:r>
              <a:rPr lang="en-US" dirty="0" smtClean="0"/>
              <a:t>Western Ross Sea Process Study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Cyclonic eddy further elevates biomass in the high-biomass region; domed halocline and </a:t>
            </a:r>
            <a:r>
              <a:rPr lang="en-US" dirty="0" err="1" smtClean="0"/>
              <a:t>ferrocline</a:t>
            </a:r>
            <a:r>
              <a:rPr lang="en-US" dirty="0" smtClean="0"/>
              <a:t> consistent with increased iron supply, yet near-surface waters depleted in iron</a:t>
            </a:r>
          </a:p>
          <a:p>
            <a:endParaRPr lang="en-US" dirty="0" smtClean="0"/>
          </a:p>
          <a:p>
            <a:r>
              <a:rPr lang="en-US" dirty="0" smtClean="0"/>
              <a:t>Temporal </a:t>
            </a:r>
            <a:r>
              <a:rPr lang="en-US" dirty="0"/>
              <a:t>increase  (ca. 50%) in nitrite concentration 50-150m</a:t>
            </a:r>
          </a:p>
          <a:p>
            <a:endParaRPr lang="en-US" dirty="0"/>
          </a:p>
          <a:p>
            <a:r>
              <a:rPr lang="en-US" dirty="0" smtClean="0"/>
              <a:t>Eddy heat content distinct from surrounding waters, indicating non-local origin; deep salinity suggests formation to the west</a:t>
            </a:r>
          </a:p>
          <a:p>
            <a:endParaRPr lang="en-US" dirty="0"/>
          </a:p>
          <a:p>
            <a:r>
              <a:rPr lang="en-US" dirty="0" smtClean="0"/>
              <a:t>Eastward </a:t>
            </a:r>
            <a:r>
              <a:rPr lang="en-US" dirty="0"/>
              <a:t>eddy flux of warm, fresh, (previously) high-iron </a:t>
            </a:r>
            <a:r>
              <a:rPr lang="en-US" dirty="0" err="1"/>
              <a:t>meltwater</a:t>
            </a:r>
            <a:r>
              <a:rPr lang="en-US" dirty="0"/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Iron depletion and decrease in chlorophyll from 1</a:t>
            </a:r>
            <a:r>
              <a:rPr lang="en-US" baseline="30000" dirty="0" smtClean="0"/>
              <a:t>st</a:t>
            </a:r>
            <a:r>
              <a:rPr lang="en-US" dirty="0" smtClean="0"/>
              <a:t> to 2</a:t>
            </a:r>
            <a:r>
              <a:rPr lang="en-US" baseline="30000" dirty="0" smtClean="0"/>
              <a:t>nd</a:t>
            </a:r>
            <a:r>
              <a:rPr lang="en-US" dirty="0" smtClean="0"/>
              <a:t> occupation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r="56602" b="27509"/>
          <a:stretch/>
        </p:blipFill>
        <p:spPr>
          <a:xfrm>
            <a:off x="150253" y="533400"/>
            <a:ext cx="1635617" cy="16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46259"/>
            <a:ext cx="41148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50"/>
          <a:stretch/>
        </p:blipFill>
        <p:spPr>
          <a:xfrm>
            <a:off x="6827520" y="649846"/>
            <a:ext cx="1920240" cy="3236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5" t="15771" r="2952" b="27509"/>
          <a:stretch/>
        </p:blipFill>
        <p:spPr>
          <a:xfrm>
            <a:off x="-17172" y="2133600"/>
            <a:ext cx="1970468" cy="16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Ross Bank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97" y="2686883"/>
            <a:ext cx="88832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ydrographic characteristics</a:t>
            </a:r>
          </a:p>
          <a:p>
            <a:r>
              <a:rPr lang="en-US" dirty="0"/>
              <a:t>	</a:t>
            </a:r>
            <a:r>
              <a:rPr lang="en-US" dirty="0" smtClean="0"/>
              <a:t>Crest colder, saltier, less stratified</a:t>
            </a:r>
          </a:p>
          <a:p>
            <a:r>
              <a:rPr lang="en-US" dirty="0"/>
              <a:t>	</a:t>
            </a:r>
            <a:r>
              <a:rPr lang="en-US" dirty="0" smtClean="0"/>
              <a:t>Fluorescence enhanced on the more stratified periphery</a:t>
            </a:r>
          </a:p>
          <a:p>
            <a:r>
              <a:rPr lang="en-US" dirty="0"/>
              <a:t>	</a:t>
            </a:r>
            <a:r>
              <a:rPr lang="en-US" dirty="0" smtClean="0"/>
              <a:t>ADCP velocity suggests counter-clockwise around-bank flow</a:t>
            </a:r>
          </a:p>
          <a:p>
            <a:r>
              <a:rPr lang="en-US" dirty="0"/>
              <a:t>	</a:t>
            </a:r>
            <a:r>
              <a:rPr lang="en-US" dirty="0" smtClean="0"/>
              <a:t>Strong spring-neap cycle, tidal speeds ranging from 35 to 15 cm s</a:t>
            </a:r>
            <a:r>
              <a:rPr lang="en-US" baseline="30000" dirty="0" smtClean="0"/>
              <a:t>-1</a:t>
            </a:r>
          </a:p>
          <a:p>
            <a:endParaRPr lang="en-US" dirty="0"/>
          </a:p>
          <a:p>
            <a:r>
              <a:rPr lang="en-US" dirty="0" smtClean="0"/>
              <a:t>Dissolved iron enhanced on the crest during spring tides, much less on neap tide</a:t>
            </a:r>
          </a:p>
          <a:p>
            <a:endParaRPr lang="en-US" dirty="0"/>
          </a:p>
          <a:p>
            <a:r>
              <a:rPr lang="en-US" dirty="0" smtClean="0"/>
              <a:t>Rapid removal of iron from the aphotic zone on the crest suggests </a:t>
            </a:r>
            <a:r>
              <a:rPr lang="en-US" dirty="0" err="1" smtClean="0"/>
              <a:t>advective</a:t>
            </a:r>
            <a:r>
              <a:rPr lang="en-US" dirty="0" smtClean="0"/>
              <a:t> loss; hydrographic time-series also indicative of advection</a:t>
            </a:r>
          </a:p>
          <a:p>
            <a:endParaRPr lang="en-US" dirty="0"/>
          </a:p>
          <a:p>
            <a:r>
              <a:rPr lang="en-US" dirty="0" smtClean="0"/>
              <a:t>Impact of iron supply from Ross Bank could be spread into the interior Ross Sea via advection</a:t>
            </a:r>
          </a:p>
          <a:p>
            <a:endParaRPr lang="en-US" dirty="0"/>
          </a:p>
          <a:p>
            <a:r>
              <a:rPr lang="en-US" dirty="0" smtClean="0"/>
              <a:t>Iron also enhanced in benthic </a:t>
            </a:r>
            <a:r>
              <a:rPr lang="en-US" dirty="0" err="1" smtClean="0"/>
              <a:t>nepheloid</a:t>
            </a:r>
            <a:r>
              <a:rPr lang="en-US" dirty="0" smtClean="0"/>
              <a:t> layers on the flanks of Ross 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/>
        </p:blipFill>
        <p:spPr>
          <a:xfrm>
            <a:off x="0" y="603640"/>
            <a:ext cx="2743200" cy="2139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9360" y="0"/>
            <a:ext cx="2834640" cy="2125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5" r="51074" b="9478"/>
          <a:stretch/>
        </p:blipFill>
        <p:spPr>
          <a:xfrm>
            <a:off x="2773251" y="675203"/>
            <a:ext cx="3601638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22533" r="56762" b="31828"/>
          <a:stretch/>
        </p:blipFill>
        <p:spPr>
          <a:xfrm>
            <a:off x="7162800" y="2133601"/>
            <a:ext cx="1463040" cy="13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Ross Ice Shelf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1910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ever iron measurements in Ice Shelf Water; concentrations similar to the MCDW end-member at 0.3-0.5 </a:t>
            </a:r>
            <a:r>
              <a:rPr lang="en-US" dirty="0" err="1" smtClean="0"/>
              <a:t>nM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Near-surface waters adjacent to the RIS were cold, fresh, and relatively enhanced in iron (ca. 0.2 </a:t>
            </a:r>
            <a:r>
              <a:rPr lang="en-US" dirty="0" err="1" smtClean="0"/>
              <a:t>nM</a:t>
            </a:r>
            <a:r>
              <a:rPr lang="en-US" dirty="0" smtClean="0"/>
              <a:t>) apparently due to glacial </a:t>
            </a:r>
            <a:r>
              <a:rPr lang="en-US" dirty="0" err="1" smtClean="0"/>
              <a:t>meltwater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Upper-ocean </a:t>
            </a:r>
            <a:r>
              <a:rPr lang="en-US" dirty="0" err="1" smtClean="0"/>
              <a:t>anticyclonic</a:t>
            </a:r>
            <a:r>
              <a:rPr lang="en-US" dirty="0" smtClean="0"/>
              <a:t> eddies can transport (previously) iron-rich waters northward, producing substantial blooms of </a:t>
            </a:r>
            <a:r>
              <a:rPr lang="en-US" i="1" dirty="0" err="1" smtClean="0"/>
              <a:t>Phaeocystis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11826" r="57607" b="45969"/>
          <a:stretch/>
        </p:blipFill>
        <p:spPr>
          <a:xfrm>
            <a:off x="228600" y="1213620"/>
            <a:ext cx="2743200" cy="2291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r="41266"/>
          <a:stretch/>
        </p:blipFill>
        <p:spPr>
          <a:xfrm>
            <a:off x="5974080" y="796864"/>
            <a:ext cx="3017520" cy="3317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54031" r="57607" b="3765"/>
          <a:stretch/>
        </p:blipFill>
        <p:spPr>
          <a:xfrm>
            <a:off x="3106384" y="1213620"/>
            <a:ext cx="2743200" cy="22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Joides</a:t>
            </a:r>
            <a:r>
              <a:rPr lang="en-US" sz="3600" dirty="0" smtClean="0"/>
              <a:t> Trough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610683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MCDW present on both eastern and western flanks of Pennell Bank, as well as its crest</a:t>
            </a:r>
          </a:p>
          <a:p>
            <a:endParaRPr lang="en-US" dirty="0"/>
          </a:p>
          <a:p>
            <a:r>
              <a:rPr lang="en-US" dirty="0" smtClean="0"/>
              <a:t>Most prominent expression of MCDW on the crest of </a:t>
            </a:r>
            <a:r>
              <a:rPr lang="en-US" dirty="0" err="1" smtClean="0"/>
              <a:t>Mawson</a:t>
            </a:r>
            <a:r>
              <a:rPr lang="en-US" dirty="0" smtClean="0"/>
              <a:t> Bank; also present on the eastern flank (western flank not sampled).</a:t>
            </a:r>
          </a:p>
          <a:p>
            <a:endParaRPr lang="en-US" dirty="0"/>
          </a:p>
          <a:p>
            <a:r>
              <a:rPr lang="en-US" dirty="0" smtClean="0"/>
              <a:t>Except for an area of high </a:t>
            </a:r>
            <a:r>
              <a:rPr lang="en-US" i="1" dirty="0" err="1" smtClean="0"/>
              <a:t>Phaeocystis</a:t>
            </a:r>
            <a:r>
              <a:rPr lang="en-US" dirty="0" smtClean="0"/>
              <a:t> abundance on the southwestern transect across Pennell Bank, VPR observations suggest high abundance of  small chain-forming diatoms and copepods, particularly in the northwest part of the survey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/>
              <a:t>dissolved Fe values </a:t>
            </a:r>
            <a:r>
              <a:rPr lang="en-US" dirty="0" smtClean="0"/>
              <a:t>higher (~</a:t>
            </a:r>
            <a:r>
              <a:rPr lang="en-US" dirty="0"/>
              <a:t>0.2 </a:t>
            </a:r>
            <a:r>
              <a:rPr lang="en-US" dirty="0" err="1"/>
              <a:t>nM</a:t>
            </a:r>
            <a:r>
              <a:rPr lang="en-US" dirty="0"/>
              <a:t>) on the northern transect, perhaps reflecting the lesser time that these waters have been free of sea ice cover.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enthic </a:t>
            </a:r>
            <a:r>
              <a:rPr lang="en-US" dirty="0"/>
              <a:t>Fe sources from shelf depressions (rather than banks) may be at least as important in supplying Fe to surface waters as intrusions of MCDW.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7" r="50000" b="22814"/>
          <a:stretch/>
        </p:blipFill>
        <p:spPr>
          <a:xfrm>
            <a:off x="152400" y="457200"/>
            <a:ext cx="2743200" cy="212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 r="50000" b="24880"/>
          <a:stretch/>
        </p:blipFill>
        <p:spPr>
          <a:xfrm>
            <a:off x="3063240" y="566242"/>
            <a:ext cx="2651760" cy="2024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58837" r="52395" b="8352"/>
          <a:stretch/>
        </p:blipFill>
        <p:spPr>
          <a:xfrm>
            <a:off x="6153921" y="337175"/>
            <a:ext cx="2956809" cy="22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PRISM Iron</a:t>
            </a:r>
            <a:r>
              <a:rPr lang="en-US" baseline="0" dirty="0" smtClean="0"/>
              <a:t> Observations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81200"/>
            <a:ext cx="4389120" cy="4063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994079"/>
            <a:ext cx="4389120" cy="406300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24724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CDW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948524" y="3647281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MCDW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47970" y="4680744"/>
            <a:ext cx="164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LSSW, HSSW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71600" y="44958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AASW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859071" y="5345112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ISW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5791200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791200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41520" y="3138412"/>
            <a:ext cx="461665" cy="1387624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4465" y="3184376"/>
            <a:ext cx="461665" cy="1387624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36790</TotalTime>
  <Words>808</Words>
  <Application>Microsoft Office PowerPoint</Application>
  <PresentationFormat>On-screen Show (4:3)</PresentationFormat>
  <Paragraphs>162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Chart</vt:lpstr>
      <vt:lpstr>PRISM cruise track</vt:lpstr>
      <vt:lpstr>ACC Sea Ice</vt:lpstr>
      <vt:lpstr>Eastern Ross Sea Eddies</vt:lpstr>
      <vt:lpstr>Western Ross Sea Process Study</vt:lpstr>
      <vt:lpstr>Western Ross Sea Process Study</vt:lpstr>
      <vt:lpstr>Ross Bank</vt:lpstr>
      <vt:lpstr>Ross Ice Shelf</vt:lpstr>
      <vt:lpstr>Joides Trough</vt:lpstr>
      <vt:lpstr>PRISM Iron Observations</vt:lpstr>
      <vt:lpstr>PRISM Iron Observations Deepest Sample at Every Cast</vt:lpstr>
      <vt:lpstr>Orsi water mass volumes</vt:lpstr>
      <vt:lpstr>Iron Sources</vt:lpstr>
      <vt:lpstr>Evidence for iron supply from sea ice</vt:lpstr>
      <vt:lpstr>PRISM nutrient data</vt:lpstr>
      <vt:lpstr>PRISM NutrientsChl, 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N-S Section at 169E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317</cp:revision>
  <cp:lastPrinted>2012-02-08T16:30:29Z</cp:lastPrinted>
  <dcterms:created xsi:type="dcterms:W3CDTF">2011-04-05T18:15:21Z</dcterms:created>
  <dcterms:modified xsi:type="dcterms:W3CDTF">2012-02-09T04:12:16Z</dcterms:modified>
</cp:coreProperties>
</file>