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560" r:id="rId2"/>
    <p:sldId id="549" r:id="rId3"/>
    <p:sldId id="550" r:id="rId4"/>
    <p:sldId id="546" r:id="rId5"/>
    <p:sldId id="547" r:id="rId6"/>
    <p:sldId id="551" r:id="rId7"/>
    <p:sldId id="485" r:id="rId8"/>
    <p:sldId id="530" r:id="rId9"/>
    <p:sldId id="569" r:id="rId10"/>
    <p:sldId id="554" r:id="rId11"/>
    <p:sldId id="557" r:id="rId12"/>
    <p:sldId id="555" r:id="rId13"/>
    <p:sldId id="556" r:id="rId14"/>
    <p:sldId id="522" r:id="rId15"/>
    <p:sldId id="521" r:id="rId16"/>
    <p:sldId id="525" r:id="rId17"/>
    <p:sldId id="506" r:id="rId18"/>
    <p:sldId id="498" r:id="rId19"/>
    <p:sldId id="499" r:id="rId20"/>
    <p:sldId id="508" r:id="rId21"/>
    <p:sldId id="497" r:id="rId22"/>
    <p:sldId id="500" r:id="rId23"/>
    <p:sldId id="502" r:id="rId24"/>
    <p:sldId id="501" r:id="rId25"/>
    <p:sldId id="503" r:id="rId26"/>
    <p:sldId id="504" r:id="rId27"/>
    <p:sldId id="545" r:id="rId28"/>
    <p:sldId id="544" r:id="rId29"/>
    <p:sldId id="552" r:id="rId30"/>
    <p:sldId id="567" r:id="rId31"/>
    <p:sldId id="562" r:id="rId32"/>
    <p:sldId id="563" r:id="rId33"/>
    <p:sldId id="565" r:id="rId34"/>
    <p:sldId id="564" r:id="rId35"/>
    <p:sldId id="571" r:id="rId36"/>
    <p:sldId id="572" r:id="rId37"/>
    <p:sldId id="573" r:id="rId38"/>
    <p:sldId id="574" r:id="rId39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2113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572" autoAdjust="0"/>
    <p:restoredTop sz="86482" autoAdjust="0"/>
  </p:normalViewPr>
  <p:slideViewPr>
    <p:cSldViewPr>
      <p:cViewPr varScale="1">
        <p:scale>
          <a:sx n="59" d="100"/>
          <a:sy n="59" d="100"/>
        </p:scale>
        <p:origin x="-117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js305:Documents:PhD:Cruises:NBP12-01%20-%20PRISM:Data:PRISM_FRRF:BIO_A_5:IncEx5.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js305:Documents:PhD:Cruises:NBP12-01%20-%20PRISM:Data:PRISM_CHLOROPHYLL:IncEx%205%20-%20Ch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js305:Documents:PhD:Cruises:NBP12-01%20-%20PRISM:Data:PRISM_CHLOROPHYLL:IncEx%205%20-%20Ch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js305:Documents:PhD:Cruises:NBP12-01%20-%20PRISM:Data:PRISM_FRRF:BIO_A_5:IncEx5.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js305:Documents:PhD:Cruises:NBP12-01%20-%20PRISM:Data:PRISM_CHLOROPHYLL:IncEx%205%20-%20Chl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js305:Documents:PhD:Cruises:NBP12-01%20-%20PRISM:Data:PRISM_FRRF:BIO_A_5:IncEx5.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Sheet1!$Y$1</c:f>
              <c:strCache>
                <c:ptCount val="1"/>
                <c:pt idx="0">
                  <c:v>Fe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Sheet1!$Z$2:$Z$6</c:f>
                <c:numCache>
                  <c:formatCode>General</c:formatCode>
                  <c:ptCount val="5"/>
                  <c:pt idx="0">
                    <c:v>1.4685820315354004E-2</c:v>
                  </c:pt>
                  <c:pt idx="1">
                    <c:v>1.1210966710730706E-2</c:v>
                  </c:pt>
                  <c:pt idx="2">
                    <c:v>1.2811233829822502E-2</c:v>
                  </c:pt>
                  <c:pt idx="3">
                    <c:v>1.3499399526939003E-2</c:v>
                  </c:pt>
                  <c:pt idx="4">
                    <c:v>8.7416309751442121E-3</c:v>
                  </c:pt>
                </c:numCache>
              </c:numRef>
            </c:plus>
            <c:minus>
              <c:numRef>
                <c:f>Sheet1!$Z$2:$Z$6</c:f>
                <c:numCache>
                  <c:formatCode>General</c:formatCode>
                  <c:ptCount val="5"/>
                  <c:pt idx="0">
                    <c:v>1.4685820315354004E-2</c:v>
                  </c:pt>
                  <c:pt idx="1">
                    <c:v>1.1210966710730706E-2</c:v>
                  </c:pt>
                  <c:pt idx="2">
                    <c:v>1.2811233829822502E-2</c:v>
                  </c:pt>
                  <c:pt idx="3">
                    <c:v>1.3499399526939003E-2</c:v>
                  </c:pt>
                  <c:pt idx="4">
                    <c:v>8.7416309751442121E-3</c:v>
                  </c:pt>
                </c:numCache>
              </c:numRef>
            </c:minus>
          </c:errBars>
          <c:xVal>
            <c:numRef>
              <c:f>Sheet1!$X$2:$X$6</c:f>
              <c:numCache>
                <c:formatCode>General</c:formatCode>
                <c:ptCount val="5"/>
                <c:pt idx="0">
                  <c:v>0</c:v>
                </c:pt>
                <c:pt idx="1">
                  <c:v>24</c:v>
                </c:pt>
                <c:pt idx="2">
                  <c:v>72</c:v>
                </c:pt>
                <c:pt idx="3">
                  <c:v>120</c:v>
                </c:pt>
                <c:pt idx="4">
                  <c:v>168</c:v>
                </c:pt>
              </c:numCache>
            </c:numRef>
          </c:xVal>
          <c:yVal>
            <c:numRef>
              <c:f>Sheet1!$Y$2:$Y$6</c:f>
              <c:numCache>
                <c:formatCode>0.000</c:formatCode>
                <c:ptCount val="5"/>
                <c:pt idx="0">
                  <c:v>0.26326725555095898</c:v>
                </c:pt>
                <c:pt idx="1">
                  <c:v>0.30796862063572805</c:v>
                </c:pt>
                <c:pt idx="2">
                  <c:v>0.44116369676470107</c:v>
                </c:pt>
                <c:pt idx="3">
                  <c:v>0.44638287061190512</c:v>
                </c:pt>
                <c:pt idx="4">
                  <c:v>0.39822062709767514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Sheet1!$AA$1</c:f>
              <c:strCache>
                <c:ptCount val="1"/>
                <c:pt idx="0">
                  <c:v>Con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Sheet1!$AB$2:$AB$6</c:f>
                <c:numCache>
                  <c:formatCode>General</c:formatCode>
                  <c:ptCount val="5"/>
                  <c:pt idx="0">
                    <c:v>1.4685820315354004E-2</c:v>
                  </c:pt>
                  <c:pt idx="1">
                    <c:v>1.4778268036253202E-2</c:v>
                  </c:pt>
                  <c:pt idx="2">
                    <c:v>3.1520293196986307E-2</c:v>
                  </c:pt>
                  <c:pt idx="3">
                    <c:v>1.1692422839644502E-2</c:v>
                  </c:pt>
                  <c:pt idx="4">
                    <c:v>2.3112602400963203E-2</c:v>
                  </c:pt>
                </c:numCache>
              </c:numRef>
            </c:plus>
            <c:minus>
              <c:numRef>
                <c:f>Sheet1!$AB$2:$AB$6</c:f>
                <c:numCache>
                  <c:formatCode>General</c:formatCode>
                  <c:ptCount val="5"/>
                  <c:pt idx="0">
                    <c:v>1.4685820315354004E-2</c:v>
                  </c:pt>
                  <c:pt idx="1">
                    <c:v>1.4778268036253202E-2</c:v>
                  </c:pt>
                  <c:pt idx="2">
                    <c:v>3.1520293196986307E-2</c:v>
                  </c:pt>
                  <c:pt idx="3">
                    <c:v>1.1692422839644502E-2</c:v>
                  </c:pt>
                  <c:pt idx="4">
                    <c:v>2.3112602400963203E-2</c:v>
                  </c:pt>
                </c:numCache>
              </c:numRef>
            </c:minus>
          </c:errBars>
          <c:xVal>
            <c:numRef>
              <c:f>Sheet1!$X$2:$X$6</c:f>
              <c:numCache>
                <c:formatCode>General</c:formatCode>
                <c:ptCount val="5"/>
                <c:pt idx="0">
                  <c:v>0</c:v>
                </c:pt>
                <c:pt idx="1">
                  <c:v>24</c:v>
                </c:pt>
                <c:pt idx="2">
                  <c:v>72</c:v>
                </c:pt>
                <c:pt idx="3">
                  <c:v>120</c:v>
                </c:pt>
                <c:pt idx="4">
                  <c:v>168</c:v>
                </c:pt>
              </c:numCache>
            </c:numRef>
          </c:xVal>
          <c:yVal>
            <c:numRef>
              <c:f>Sheet1!$AA$2:$AA$6</c:f>
              <c:numCache>
                <c:formatCode>0.000</c:formatCode>
                <c:ptCount val="5"/>
                <c:pt idx="0">
                  <c:v>0.26326725555095898</c:v>
                </c:pt>
                <c:pt idx="1">
                  <c:v>0.28518064477889105</c:v>
                </c:pt>
                <c:pt idx="2">
                  <c:v>0.35880134245713097</c:v>
                </c:pt>
                <c:pt idx="3">
                  <c:v>0.365215642276977</c:v>
                </c:pt>
                <c:pt idx="4">
                  <c:v>0.28641631441522203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8271232"/>
        <c:axId val="98273152"/>
      </c:scatterChart>
      <c:valAx>
        <c:axId val="98271232"/>
        <c:scaling>
          <c:orientation val="minMax"/>
          <c:max val="168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(Hours)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98273152"/>
        <c:crosses val="autoZero"/>
        <c:crossBetween val="midCat"/>
        <c:majorUnit val="24"/>
      </c:valAx>
      <c:valAx>
        <c:axId val="98273152"/>
        <c:scaling>
          <c:orientation val="minMax"/>
          <c:max val="0.60000000000000009"/>
          <c:min val="0.1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</a:t>
                </a:r>
                <a:r>
                  <a:rPr lang="en-US" baseline="-25000"/>
                  <a:t>v</a:t>
                </a:r>
                <a:r>
                  <a:rPr lang="en-US"/>
                  <a:t>/F</a:t>
                </a:r>
                <a:r>
                  <a:rPr lang="en-US" baseline="-25000"/>
                  <a:t>m</a:t>
                </a:r>
              </a:p>
            </c:rich>
          </c:tx>
          <c:layout/>
          <c:overlay val="0"/>
        </c:title>
        <c:numFmt formatCode="0.0" sourceLinked="0"/>
        <c:majorTickMark val="out"/>
        <c:minorTickMark val="none"/>
        <c:tickLblPos val="nextTo"/>
        <c:spPr>
          <a:ln w="9525" cmpd="sng">
            <a:solidFill>
              <a:schemeClr val="tx1"/>
            </a:solidFill>
          </a:ln>
        </c:spPr>
        <c:crossAx val="98271232"/>
        <c:crosses val="autoZero"/>
        <c:crossBetween val="midCat"/>
      </c:valAx>
      <c:spPr>
        <a:ln w="9525" cmpd="sng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4281183554612515"/>
          <c:y val="3.7568611111111108E-2"/>
          <c:w val="0.12169406280300002"/>
          <c:h val="0.14169611111111102"/>
        </c:manualLayout>
      </c:layout>
      <c:overlay val="0"/>
      <c:spPr>
        <a:ln>
          <a:solidFill>
            <a:schemeClr val="tx1"/>
          </a:solidFill>
        </a:ln>
      </c:sp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761221258683404"/>
          <c:y val="4.8327137546468418E-2"/>
          <c:w val="0.78779355759238812"/>
          <c:h val="0.81283786552703197"/>
        </c:manualLayout>
      </c:layout>
      <c:scatterChart>
        <c:scatterStyle val="lineMarker"/>
        <c:varyColors val="0"/>
        <c:ser>
          <c:idx val="0"/>
          <c:order val="0"/>
          <c:tx>
            <c:v>+ Fe</c:v>
          </c:tx>
          <c:spPr>
            <a:ln>
              <a:solidFill>
                <a:schemeClr val="accent2"/>
              </a:solidFill>
            </a:ln>
          </c:spPr>
          <c:marker>
            <c:symbol val="diamond"/>
            <c:size val="7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'IncEx 5.1'!$N$6:$N$10</c:f>
                <c:numCache>
                  <c:formatCode>General</c:formatCode>
                  <c:ptCount val="5"/>
                  <c:pt idx="0">
                    <c:v>2.0303696335145176</c:v>
                  </c:pt>
                  <c:pt idx="1">
                    <c:v>0.43628607473252506</c:v>
                  </c:pt>
                  <c:pt idx="2">
                    <c:v>1.080072390064591</c:v>
                  </c:pt>
                  <c:pt idx="3">
                    <c:v>3.4328630000000016</c:v>
                  </c:pt>
                  <c:pt idx="4">
                    <c:v>2.8823439026581106</c:v>
                  </c:pt>
                </c:numCache>
              </c:numRef>
            </c:plus>
            <c:minus>
              <c:numRef>
                <c:f>'IncEx 5.1'!$N$6:$N$10</c:f>
                <c:numCache>
                  <c:formatCode>General</c:formatCode>
                  <c:ptCount val="5"/>
                  <c:pt idx="0">
                    <c:v>2.0303696335145176</c:v>
                  </c:pt>
                  <c:pt idx="1">
                    <c:v>0.43628607473252506</c:v>
                  </c:pt>
                  <c:pt idx="2">
                    <c:v>1.080072390064591</c:v>
                  </c:pt>
                  <c:pt idx="3">
                    <c:v>3.4328630000000016</c:v>
                  </c:pt>
                  <c:pt idx="4">
                    <c:v>2.8823439026581106</c:v>
                  </c:pt>
                </c:numCache>
              </c:numRef>
            </c:minus>
          </c:errBars>
          <c:xVal>
            <c:numRef>
              <c:f>'IncEx 5.1'!$L$6:$L$10</c:f>
              <c:numCache>
                <c:formatCode>General</c:formatCode>
                <c:ptCount val="5"/>
                <c:pt idx="0">
                  <c:v>0</c:v>
                </c:pt>
                <c:pt idx="1">
                  <c:v>24</c:v>
                </c:pt>
                <c:pt idx="2">
                  <c:v>72</c:v>
                </c:pt>
                <c:pt idx="3">
                  <c:v>120</c:v>
                </c:pt>
                <c:pt idx="4">
                  <c:v>168</c:v>
                </c:pt>
              </c:numCache>
            </c:numRef>
          </c:xVal>
          <c:yVal>
            <c:numRef>
              <c:f>'IncEx 5.1'!$M$6:$M$10</c:f>
              <c:numCache>
                <c:formatCode>0.0000</c:formatCode>
                <c:ptCount val="5"/>
                <c:pt idx="0">
                  <c:v>7.6142449999999995</c:v>
                </c:pt>
                <c:pt idx="1">
                  <c:v>5.7894073000000006</c:v>
                </c:pt>
                <c:pt idx="2">
                  <c:v>6.0604228000000004</c:v>
                </c:pt>
                <c:pt idx="3">
                  <c:v>15.409167</c:v>
                </c:pt>
                <c:pt idx="4">
                  <c:v>26.137939333333335</c:v>
                </c:pt>
              </c:numCache>
            </c:numRef>
          </c:yVal>
          <c:smooth val="0"/>
        </c:ser>
        <c:ser>
          <c:idx val="1"/>
          <c:order val="1"/>
          <c:tx>
            <c:v>Control</c:v>
          </c:tx>
          <c:spPr>
            <a:ln>
              <a:solidFill>
                <a:schemeClr val="tx2"/>
              </a:solidFill>
            </a:ln>
          </c:spPr>
          <c:marker>
            <c:symbol val="square"/>
            <c:size val="7"/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'IncEx 5.1'!$P$6:$P$10</c:f>
                <c:numCache>
                  <c:formatCode>General</c:formatCode>
                  <c:ptCount val="5"/>
                  <c:pt idx="0">
                    <c:v>2.0303696335145176</c:v>
                  </c:pt>
                  <c:pt idx="1">
                    <c:v>0.38149670867474111</c:v>
                  </c:pt>
                  <c:pt idx="2">
                    <c:v>0.30718343315100805</c:v>
                  </c:pt>
                  <c:pt idx="3">
                    <c:v>1.538445307273768</c:v>
                  </c:pt>
                  <c:pt idx="4">
                    <c:v>2.4814158985028101</c:v>
                  </c:pt>
                </c:numCache>
              </c:numRef>
            </c:plus>
            <c:minus>
              <c:numRef>
                <c:f>'IncEx 5.1'!$P$6:$P$10</c:f>
                <c:numCache>
                  <c:formatCode>General</c:formatCode>
                  <c:ptCount val="5"/>
                  <c:pt idx="0">
                    <c:v>2.0303696335145176</c:v>
                  </c:pt>
                  <c:pt idx="1">
                    <c:v>0.38149670867474111</c:v>
                  </c:pt>
                  <c:pt idx="2">
                    <c:v>0.30718343315100805</c:v>
                  </c:pt>
                  <c:pt idx="3">
                    <c:v>1.538445307273768</c:v>
                  </c:pt>
                  <c:pt idx="4">
                    <c:v>2.4814158985028101</c:v>
                  </c:pt>
                </c:numCache>
              </c:numRef>
            </c:minus>
          </c:errBars>
          <c:xVal>
            <c:numRef>
              <c:f>'IncEx 5.1'!$L$6:$L$10</c:f>
              <c:numCache>
                <c:formatCode>General</c:formatCode>
                <c:ptCount val="5"/>
                <c:pt idx="0">
                  <c:v>0</c:v>
                </c:pt>
                <c:pt idx="1">
                  <c:v>24</c:v>
                </c:pt>
                <c:pt idx="2">
                  <c:v>72</c:v>
                </c:pt>
                <c:pt idx="3">
                  <c:v>120</c:v>
                </c:pt>
                <c:pt idx="4">
                  <c:v>168</c:v>
                </c:pt>
              </c:numCache>
            </c:numRef>
          </c:xVal>
          <c:yVal>
            <c:numRef>
              <c:f>'IncEx 5.1'!$O$6:$O$10</c:f>
              <c:numCache>
                <c:formatCode>0.0000</c:formatCode>
                <c:ptCount val="5"/>
                <c:pt idx="0">
                  <c:v>7.6142449999999995</c:v>
                </c:pt>
                <c:pt idx="1">
                  <c:v>5.9468543999999985</c:v>
                </c:pt>
                <c:pt idx="2">
                  <c:v>5.2344707999999995</c:v>
                </c:pt>
                <c:pt idx="3">
                  <c:v>11.692383</c:v>
                </c:pt>
                <c:pt idx="4">
                  <c:v>17.895626666666658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8176384"/>
        <c:axId val="98194944"/>
      </c:scatterChart>
      <c:valAx>
        <c:axId val="98176384"/>
        <c:scaling>
          <c:orientation val="minMax"/>
          <c:max val="168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(Hours)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98194944"/>
        <c:crosses val="autoZero"/>
        <c:crossBetween val="midCat"/>
        <c:majorUnit val="24"/>
      </c:valAx>
      <c:valAx>
        <c:axId val="9819494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Chlorophyll (ug.L</a:t>
                </a:r>
                <a:r>
                  <a:rPr lang="en-US" baseline="30000" dirty="0"/>
                  <a:t>-1</a:t>
                </a:r>
                <a:r>
                  <a:rPr lang="en-US" dirty="0"/>
                  <a:t>)</a:t>
                </a:r>
              </a:p>
            </c:rich>
          </c:tx>
          <c:layout/>
          <c:overlay val="0"/>
        </c:title>
        <c:numFmt formatCode="0.0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98176384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638155060229203"/>
          <c:y val="4.8327137546468418E-2"/>
          <c:w val="0.74375195898270208"/>
          <c:h val="0.81283786552703197"/>
        </c:manualLayout>
      </c:layout>
      <c:scatterChart>
        <c:scatterStyle val="lineMarker"/>
        <c:varyColors val="0"/>
        <c:ser>
          <c:idx val="0"/>
          <c:order val="0"/>
          <c:tx>
            <c:v>+ Fe</c:v>
          </c:tx>
          <c:spPr>
            <a:ln>
              <a:solidFill>
                <a:schemeClr val="accent2"/>
              </a:solidFill>
            </a:ln>
          </c:spPr>
          <c:marker>
            <c:symbol val="diamond"/>
            <c:size val="7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'IncEx 5.2'!$N$6:$N$10</c:f>
                <c:numCache>
                  <c:formatCode>General</c:formatCode>
                  <c:ptCount val="5"/>
                  <c:pt idx="0">
                    <c:v>8.4639170585608728E-2</c:v>
                  </c:pt>
                  <c:pt idx="1">
                    <c:v>0.78692867012361811</c:v>
                  </c:pt>
                  <c:pt idx="2">
                    <c:v>0.31394071135286317</c:v>
                  </c:pt>
                  <c:pt idx="3">
                    <c:v>1.0582509999999981</c:v>
                  </c:pt>
                  <c:pt idx="4">
                    <c:v>0.46101321827989605</c:v>
                  </c:pt>
                </c:numCache>
              </c:numRef>
            </c:plus>
            <c:minus>
              <c:numRef>
                <c:f>'IncEx 5.2'!$N$6:$N$10</c:f>
                <c:numCache>
                  <c:formatCode>General</c:formatCode>
                  <c:ptCount val="5"/>
                  <c:pt idx="0">
                    <c:v>8.4639170585608728E-2</c:v>
                  </c:pt>
                  <c:pt idx="1">
                    <c:v>0.78692867012361811</c:v>
                  </c:pt>
                  <c:pt idx="2">
                    <c:v>0.31394071135286317</c:v>
                  </c:pt>
                  <c:pt idx="3">
                    <c:v>1.0582509999999981</c:v>
                  </c:pt>
                  <c:pt idx="4">
                    <c:v>0.46101321827989605</c:v>
                  </c:pt>
                </c:numCache>
              </c:numRef>
            </c:minus>
          </c:errBars>
          <c:xVal>
            <c:numRef>
              <c:f>'IncEx 5.2'!$L$6:$L$10</c:f>
              <c:numCache>
                <c:formatCode>General</c:formatCode>
                <c:ptCount val="5"/>
                <c:pt idx="0">
                  <c:v>0</c:v>
                </c:pt>
                <c:pt idx="1">
                  <c:v>24</c:v>
                </c:pt>
                <c:pt idx="2">
                  <c:v>72</c:v>
                </c:pt>
                <c:pt idx="3">
                  <c:v>120</c:v>
                </c:pt>
                <c:pt idx="4">
                  <c:v>168</c:v>
                </c:pt>
              </c:numCache>
            </c:numRef>
          </c:xVal>
          <c:yVal>
            <c:numRef>
              <c:f>'IncEx 5.2'!$M$6:$M$10</c:f>
              <c:numCache>
                <c:formatCode>0.0000</c:formatCode>
                <c:ptCount val="5"/>
                <c:pt idx="0">
                  <c:v>3.0543016666666674</c:v>
                </c:pt>
                <c:pt idx="1">
                  <c:v>3.8071225000000002</c:v>
                </c:pt>
                <c:pt idx="2">
                  <c:v>5.2344707999999995</c:v>
                </c:pt>
                <c:pt idx="3">
                  <c:v>11.563327999999998</c:v>
                </c:pt>
                <c:pt idx="4">
                  <c:v>22.754461380000002</c:v>
                </c:pt>
              </c:numCache>
            </c:numRef>
          </c:yVal>
          <c:smooth val="0"/>
        </c:ser>
        <c:ser>
          <c:idx val="1"/>
          <c:order val="1"/>
          <c:tx>
            <c:v>Control</c:v>
          </c:tx>
          <c:spPr>
            <a:ln>
              <a:solidFill>
                <a:schemeClr val="tx2"/>
              </a:solidFill>
            </a:ln>
          </c:spPr>
          <c:marker>
            <c:symbol val="square"/>
            <c:size val="7"/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'IncEx 5.2'!$P$6:$P$10</c:f>
                <c:numCache>
                  <c:formatCode>General</c:formatCode>
                  <c:ptCount val="5"/>
                  <c:pt idx="0">
                    <c:v>8.4639170585608728E-2</c:v>
                  </c:pt>
                  <c:pt idx="1">
                    <c:v>0.44832451352307306</c:v>
                  </c:pt>
                  <c:pt idx="2">
                    <c:v>0.17015694976891199</c:v>
                  </c:pt>
                  <c:pt idx="3">
                    <c:v>0.99050588276530094</c:v>
                  </c:pt>
                  <c:pt idx="4">
                    <c:v>1.3628172803136411</c:v>
                  </c:pt>
                </c:numCache>
              </c:numRef>
            </c:plus>
            <c:minus>
              <c:numRef>
                <c:f>'IncEx 5.2'!$P$6:$P$10</c:f>
                <c:numCache>
                  <c:formatCode>General</c:formatCode>
                  <c:ptCount val="5"/>
                  <c:pt idx="0">
                    <c:v>8.4639170585608728E-2</c:v>
                  </c:pt>
                  <c:pt idx="1">
                    <c:v>0.44832451352307306</c:v>
                  </c:pt>
                  <c:pt idx="2">
                    <c:v>0.17015694976891199</c:v>
                  </c:pt>
                  <c:pt idx="3">
                    <c:v>0.99050588276530094</c:v>
                  </c:pt>
                  <c:pt idx="4">
                    <c:v>1.3628172803136411</c:v>
                  </c:pt>
                </c:numCache>
              </c:numRef>
            </c:minus>
          </c:errBars>
          <c:xVal>
            <c:numRef>
              <c:f>'IncEx 5.2'!$L$6:$L$10</c:f>
              <c:numCache>
                <c:formatCode>General</c:formatCode>
                <c:ptCount val="5"/>
                <c:pt idx="0">
                  <c:v>0</c:v>
                </c:pt>
                <c:pt idx="1">
                  <c:v>24</c:v>
                </c:pt>
                <c:pt idx="2">
                  <c:v>72</c:v>
                </c:pt>
                <c:pt idx="3">
                  <c:v>120</c:v>
                </c:pt>
                <c:pt idx="4">
                  <c:v>168</c:v>
                </c:pt>
              </c:numCache>
            </c:numRef>
          </c:xVal>
          <c:yVal>
            <c:numRef>
              <c:f>'IncEx 5.2'!$O$6:$O$10</c:f>
              <c:numCache>
                <c:formatCode>0.0000</c:formatCode>
                <c:ptCount val="5"/>
                <c:pt idx="0">
                  <c:v>3.0543016666666674</c:v>
                </c:pt>
                <c:pt idx="1">
                  <c:v>3.4199574999999998</c:v>
                </c:pt>
                <c:pt idx="2">
                  <c:v>5.3067416000000005</c:v>
                </c:pt>
                <c:pt idx="3">
                  <c:v>11.485895000000001</c:v>
                </c:pt>
                <c:pt idx="4">
                  <c:v>17.323310760000002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8209152"/>
        <c:axId val="98231808"/>
      </c:scatterChart>
      <c:valAx>
        <c:axId val="98209152"/>
        <c:scaling>
          <c:orientation val="minMax"/>
          <c:max val="168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(Hours)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98231808"/>
        <c:crosses val="autoZero"/>
        <c:crossBetween val="midCat"/>
        <c:majorUnit val="24"/>
      </c:valAx>
      <c:valAx>
        <c:axId val="98231808"/>
        <c:scaling>
          <c:orientation val="minMax"/>
          <c:max val="3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Chlorophyll (ug.L</a:t>
                </a:r>
                <a:r>
                  <a:rPr lang="en-US" baseline="30000" dirty="0"/>
                  <a:t>-1</a:t>
                </a:r>
                <a:r>
                  <a:rPr lang="en-US" dirty="0"/>
                  <a:t>)</a:t>
                </a:r>
              </a:p>
            </c:rich>
          </c:tx>
          <c:layout/>
          <c:overlay val="0"/>
        </c:title>
        <c:numFmt formatCode="0.0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98209152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Sheet1!$Y$1</c:f>
              <c:strCache>
                <c:ptCount val="1"/>
                <c:pt idx="0">
                  <c:v>Fe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Sheet1!$Z$2:$Z$6</c:f>
                <c:numCache>
                  <c:formatCode>General</c:formatCode>
                  <c:ptCount val="5"/>
                  <c:pt idx="0">
                    <c:v>3.52532107377845E-3</c:v>
                  </c:pt>
                  <c:pt idx="1">
                    <c:v>4.9690846685337825E-3</c:v>
                  </c:pt>
                  <c:pt idx="2">
                    <c:v>3.6790734558467806E-3</c:v>
                  </c:pt>
                  <c:pt idx="3">
                    <c:v>1.1393787474913201E-2</c:v>
                  </c:pt>
                  <c:pt idx="4">
                    <c:v>5.5438481422669609E-3</c:v>
                  </c:pt>
                </c:numCache>
              </c:numRef>
            </c:plus>
            <c:minus>
              <c:numRef>
                <c:f>Sheet1!$Z$2:$Z$6</c:f>
                <c:numCache>
                  <c:formatCode>General</c:formatCode>
                  <c:ptCount val="5"/>
                  <c:pt idx="0">
                    <c:v>3.52532107377845E-3</c:v>
                  </c:pt>
                  <c:pt idx="1">
                    <c:v>4.9690846685337825E-3</c:v>
                  </c:pt>
                  <c:pt idx="2">
                    <c:v>3.6790734558467806E-3</c:v>
                  </c:pt>
                  <c:pt idx="3">
                    <c:v>1.1393787474913201E-2</c:v>
                  </c:pt>
                  <c:pt idx="4">
                    <c:v>5.5438481422669609E-3</c:v>
                  </c:pt>
                </c:numCache>
              </c:numRef>
            </c:minus>
          </c:errBars>
          <c:xVal>
            <c:numRef>
              <c:f>Sheet1!$X$2:$X$6</c:f>
              <c:numCache>
                <c:formatCode>General</c:formatCode>
                <c:ptCount val="5"/>
                <c:pt idx="0">
                  <c:v>0</c:v>
                </c:pt>
                <c:pt idx="1">
                  <c:v>24</c:v>
                </c:pt>
                <c:pt idx="2">
                  <c:v>72</c:v>
                </c:pt>
                <c:pt idx="3">
                  <c:v>120</c:v>
                </c:pt>
                <c:pt idx="4">
                  <c:v>168</c:v>
                </c:pt>
              </c:numCache>
            </c:numRef>
          </c:xVal>
          <c:yVal>
            <c:numRef>
              <c:f>Sheet1!$Y$2:$Y$6</c:f>
              <c:numCache>
                <c:formatCode>0.000</c:formatCode>
                <c:ptCount val="5"/>
                <c:pt idx="0">
                  <c:v>0.29246388113911109</c:v>
                </c:pt>
                <c:pt idx="1">
                  <c:v>0.33192972772756113</c:v>
                </c:pt>
                <c:pt idx="2">
                  <c:v>0.46711301439884506</c:v>
                </c:pt>
                <c:pt idx="3">
                  <c:v>0.50230633398020486</c:v>
                </c:pt>
                <c:pt idx="4">
                  <c:v>0.49606500480473403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Sheet1!$AA$1</c:f>
              <c:strCache>
                <c:ptCount val="1"/>
                <c:pt idx="0">
                  <c:v>Con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Sheet1!$AB$2:$AB$6</c:f>
                <c:numCache>
                  <c:formatCode>General</c:formatCode>
                  <c:ptCount val="5"/>
                  <c:pt idx="0">
                    <c:v>3.52532107377845E-3</c:v>
                  </c:pt>
                  <c:pt idx="1">
                    <c:v>4.0473413777956215E-3</c:v>
                  </c:pt>
                  <c:pt idx="2">
                    <c:v>3.7355499704529406E-3</c:v>
                  </c:pt>
                  <c:pt idx="3">
                    <c:v>6.3187351371946099E-4</c:v>
                  </c:pt>
                  <c:pt idx="4">
                    <c:v>4.5241956899812127E-3</c:v>
                  </c:pt>
                </c:numCache>
              </c:numRef>
            </c:plus>
            <c:minus>
              <c:numRef>
                <c:f>Sheet1!$AB$2:$AB$6</c:f>
                <c:numCache>
                  <c:formatCode>General</c:formatCode>
                  <c:ptCount val="5"/>
                  <c:pt idx="0">
                    <c:v>3.52532107377845E-3</c:v>
                  </c:pt>
                  <c:pt idx="1">
                    <c:v>4.0473413777956215E-3</c:v>
                  </c:pt>
                  <c:pt idx="2">
                    <c:v>3.7355499704529406E-3</c:v>
                  </c:pt>
                  <c:pt idx="3">
                    <c:v>6.3187351371946099E-4</c:v>
                  </c:pt>
                  <c:pt idx="4">
                    <c:v>4.5241956899812127E-3</c:v>
                  </c:pt>
                </c:numCache>
              </c:numRef>
            </c:minus>
          </c:errBars>
          <c:xVal>
            <c:numRef>
              <c:f>Sheet1!$X$2:$X$6</c:f>
              <c:numCache>
                <c:formatCode>General</c:formatCode>
                <c:ptCount val="5"/>
                <c:pt idx="0">
                  <c:v>0</c:v>
                </c:pt>
                <c:pt idx="1">
                  <c:v>24</c:v>
                </c:pt>
                <c:pt idx="2">
                  <c:v>72</c:v>
                </c:pt>
                <c:pt idx="3">
                  <c:v>120</c:v>
                </c:pt>
                <c:pt idx="4">
                  <c:v>168</c:v>
                </c:pt>
              </c:numCache>
            </c:numRef>
          </c:xVal>
          <c:yVal>
            <c:numRef>
              <c:f>Sheet1!$AA$2:$AA$6</c:f>
              <c:numCache>
                <c:formatCode>0.000</c:formatCode>
                <c:ptCount val="5"/>
                <c:pt idx="0">
                  <c:v>0.29246388113911109</c:v>
                </c:pt>
                <c:pt idx="1">
                  <c:v>0.32850598573612805</c:v>
                </c:pt>
                <c:pt idx="2">
                  <c:v>0.46449576582102003</c:v>
                </c:pt>
                <c:pt idx="3">
                  <c:v>0.50069405928575905</c:v>
                </c:pt>
                <c:pt idx="4">
                  <c:v>0.46104477588115406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8335360"/>
        <c:axId val="98349824"/>
      </c:scatterChart>
      <c:valAx>
        <c:axId val="98335360"/>
        <c:scaling>
          <c:orientation val="minMax"/>
          <c:max val="168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(Hours)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98349824"/>
        <c:crosses val="autoZero"/>
        <c:crossBetween val="midCat"/>
        <c:majorUnit val="24"/>
      </c:valAx>
      <c:valAx>
        <c:axId val="98349824"/>
        <c:scaling>
          <c:orientation val="minMax"/>
          <c:max val="0.60000000000000009"/>
          <c:min val="0.1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</a:t>
                </a:r>
                <a:r>
                  <a:rPr lang="en-US" baseline="-25000"/>
                  <a:t>v</a:t>
                </a:r>
                <a:r>
                  <a:rPr lang="en-US"/>
                  <a:t>/F</a:t>
                </a:r>
                <a:r>
                  <a:rPr lang="en-US" baseline="-25000"/>
                  <a:t>m</a:t>
                </a:r>
              </a:p>
            </c:rich>
          </c:tx>
          <c:layout/>
          <c:overlay val="0"/>
        </c:title>
        <c:numFmt formatCode="0.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98335360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4880952380952412"/>
          <c:y val="3.4040833333333298E-2"/>
          <c:w val="0.12095238095238101"/>
          <c:h val="0.14169611111111102"/>
        </c:manualLayout>
      </c:layout>
      <c:overlay val="0"/>
      <c:spPr>
        <a:ln>
          <a:solidFill>
            <a:schemeClr val="tx1"/>
          </a:solidFill>
        </a:ln>
      </c:sp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408055402164299"/>
          <c:y val="4.8327191664029809E-2"/>
          <c:w val="0.78367147429310324"/>
          <c:h val="0.81283786552703197"/>
        </c:manualLayout>
      </c:layout>
      <c:scatterChart>
        <c:scatterStyle val="lineMarker"/>
        <c:varyColors val="0"/>
        <c:ser>
          <c:idx val="0"/>
          <c:order val="0"/>
          <c:tx>
            <c:v>+ Fe</c:v>
          </c:tx>
          <c:spPr>
            <a:ln>
              <a:solidFill>
                <a:schemeClr val="accent2"/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'IncEx 5.3'!$N$6:$N$10</c:f>
                <c:numCache>
                  <c:formatCode>General</c:formatCode>
                  <c:ptCount val="5"/>
                  <c:pt idx="0">
                    <c:v>5.3729881112220504E-2</c:v>
                  </c:pt>
                  <c:pt idx="1">
                    <c:v>9.5674939699693498E-2</c:v>
                  </c:pt>
                  <c:pt idx="2">
                    <c:v>0.2683102799582231</c:v>
                  </c:pt>
                  <c:pt idx="3">
                    <c:v>4.6614665999999962</c:v>
                  </c:pt>
                  <c:pt idx="4">
                    <c:v>1.5194667152739776</c:v>
                  </c:pt>
                </c:numCache>
              </c:numRef>
            </c:plus>
            <c:minus>
              <c:numRef>
                <c:f>'IncEx 5.3'!$N$6:$N$10</c:f>
                <c:numCache>
                  <c:formatCode>General</c:formatCode>
                  <c:ptCount val="5"/>
                  <c:pt idx="0">
                    <c:v>5.3729881112220504E-2</c:v>
                  </c:pt>
                  <c:pt idx="1">
                    <c:v>9.5674939699693498E-2</c:v>
                  </c:pt>
                  <c:pt idx="2">
                    <c:v>0.2683102799582231</c:v>
                  </c:pt>
                  <c:pt idx="3">
                    <c:v>4.6614665999999962</c:v>
                  </c:pt>
                  <c:pt idx="4">
                    <c:v>1.5194667152739776</c:v>
                  </c:pt>
                </c:numCache>
              </c:numRef>
            </c:minus>
          </c:errBars>
          <c:xVal>
            <c:numRef>
              <c:f>'IncEx 5.3'!$L$6:$L$10</c:f>
              <c:numCache>
                <c:formatCode>General</c:formatCode>
                <c:ptCount val="5"/>
                <c:pt idx="0">
                  <c:v>0</c:v>
                </c:pt>
                <c:pt idx="1">
                  <c:v>24</c:v>
                </c:pt>
                <c:pt idx="2">
                  <c:v>72</c:v>
                </c:pt>
                <c:pt idx="3">
                  <c:v>120</c:v>
                </c:pt>
                <c:pt idx="4">
                  <c:v>168</c:v>
                </c:pt>
              </c:numCache>
            </c:numRef>
          </c:xVal>
          <c:yVal>
            <c:numRef>
              <c:f>'IncEx 5.3'!$M$6:$M$10</c:f>
              <c:numCache>
                <c:formatCode>0.0000</c:formatCode>
                <c:ptCount val="5"/>
                <c:pt idx="0">
                  <c:v>5.5622704999999986</c:v>
                </c:pt>
                <c:pt idx="1">
                  <c:v>5.3119037999999996</c:v>
                </c:pt>
                <c:pt idx="2">
                  <c:v>10.2366426</c:v>
                </c:pt>
                <c:pt idx="3">
                  <c:v>24.716613599999999</c:v>
                </c:pt>
                <c:pt idx="4">
                  <c:v>21.399383879999998</c:v>
                </c:pt>
              </c:numCache>
            </c:numRef>
          </c:yVal>
          <c:smooth val="0"/>
        </c:ser>
        <c:ser>
          <c:idx val="1"/>
          <c:order val="1"/>
          <c:tx>
            <c:v>Control</c:v>
          </c:tx>
          <c:spPr>
            <a:ln>
              <a:solidFill>
                <a:schemeClr val="tx2"/>
              </a:solidFill>
            </a:ln>
          </c:spPr>
          <c:marker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'IncEx 5.3'!$P$6:$P$10</c:f>
                <c:numCache>
                  <c:formatCode>General</c:formatCode>
                  <c:ptCount val="5"/>
                  <c:pt idx="0">
                    <c:v>5.3729881112220504E-2</c:v>
                  </c:pt>
                  <c:pt idx="1">
                    <c:v>0.20092831530822103</c:v>
                  </c:pt>
                  <c:pt idx="2">
                    <c:v>0.17676295458862404</c:v>
                  </c:pt>
                  <c:pt idx="3">
                    <c:v>1.9242100499999952</c:v>
                  </c:pt>
                  <c:pt idx="4">
                    <c:v>0.59938043888686288</c:v>
                  </c:pt>
                </c:numCache>
              </c:numRef>
            </c:plus>
            <c:minus>
              <c:numRef>
                <c:f>'IncEx 5.3'!$P$6:$P$10</c:f>
                <c:numCache>
                  <c:formatCode>General</c:formatCode>
                  <c:ptCount val="5"/>
                  <c:pt idx="0">
                    <c:v>5.3729881112220504E-2</c:v>
                  </c:pt>
                  <c:pt idx="1">
                    <c:v>0.20092831530822103</c:v>
                  </c:pt>
                  <c:pt idx="2">
                    <c:v>0.17676295458862404</c:v>
                  </c:pt>
                  <c:pt idx="3">
                    <c:v>1.9242100499999952</c:v>
                  </c:pt>
                  <c:pt idx="4">
                    <c:v>0.59938043888686288</c:v>
                  </c:pt>
                </c:numCache>
              </c:numRef>
            </c:minus>
          </c:errBars>
          <c:xVal>
            <c:numRef>
              <c:f>'IncEx 5.3'!$L$6:$L$10</c:f>
              <c:numCache>
                <c:formatCode>General</c:formatCode>
                <c:ptCount val="5"/>
                <c:pt idx="0">
                  <c:v>0</c:v>
                </c:pt>
                <c:pt idx="1">
                  <c:v>24</c:v>
                </c:pt>
                <c:pt idx="2">
                  <c:v>72</c:v>
                </c:pt>
                <c:pt idx="3">
                  <c:v>120</c:v>
                </c:pt>
                <c:pt idx="4">
                  <c:v>168</c:v>
                </c:pt>
              </c:numCache>
            </c:numRef>
          </c:xVal>
          <c:yVal>
            <c:numRef>
              <c:f>'IncEx 5.3'!$O$6:$O$10</c:f>
              <c:numCache>
                <c:formatCode>0.0000</c:formatCode>
                <c:ptCount val="5"/>
                <c:pt idx="0">
                  <c:v>5.5622704999999986</c:v>
                </c:pt>
                <c:pt idx="1">
                  <c:v>5.4719320000000007</c:v>
                </c:pt>
                <c:pt idx="2">
                  <c:v>8.9306060000000009</c:v>
                </c:pt>
                <c:pt idx="3">
                  <c:v>18.401952450000003</c:v>
                </c:pt>
                <c:pt idx="4">
                  <c:v>13.781525339999998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8380800"/>
        <c:axId val="98382976"/>
      </c:scatterChart>
      <c:valAx>
        <c:axId val="98380800"/>
        <c:scaling>
          <c:orientation val="minMax"/>
          <c:max val="168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(Hours)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98382976"/>
        <c:crosses val="autoZero"/>
        <c:crossBetween val="midCat"/>
        <c:majorUnit val="24"/>
      </c:valAx>
      <c:valAx>
        <c:axId val="9838297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Chlorophyll (ug.L</a:t>
                </a:r>
                <a:r>
                  <a:rPr lang="en-US" baseline="30000" dirty="0"/>
                  <a:t>-1</a:t>
                </a:r>
                <a:r>
                  <a:rPr lang="en-US" dirty="0"/>
                  <a:t>)</a:t>
                </a:r>
              </a:p>
            </c:rich>
          </c:tx>
          <c:layout>
            <c:manualLayout>
              <c:xMode val="edge"/>
              <c:yMode val="edge"/>
              <c:x val="1.1747153165302802E-2"/>
              <c:y val="0.30125931687937302"/>
            </c:manualLayout>
          </c:layout>
          <c:overlay val="0"/>
        </c:title>
        <c:numFmt formatCode="0.0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98380800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670479310907202"/>
          <c:y val="4.5861111111111109E-2"/>
          <c:w val="0.69077264318624698"/>
          <c:h val="0.7835827777777778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Sheet1!$Y$1</c:f>
              <c:strCache>
                <c:ptCount val="1"/>
                <c:pt idx="0">
                  <c:v>Fe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Sheet1!$Z$2:$Z$6</c:f>
                <c:numCache>
                  <c:formatCode>General</c:formatCode>
                  <c:ptCount val="5"/>
                  <c:pt idx="0">
                    <c:v>1.7841264048384907E-3</c:v>
                  </c:pt>
                  <c:pt idx="1">
                    <c:v>3.5127705288491109E-3</c:v>
                  </c:pt>
                  <c:pt idx="2">
                    <c:v>4.0910794047286101E-3</c:v>
                  </c:pt>
                  <c:pt idx="3">
                    <c:v>1.6659645796314707E-3</c:v>
                  </c:pt>
                  <c:pt idx="4">
                    <c:v>5.4237075606312019E-3</c:v>
                  </c:pt>
                </c:numCache>
              </c:numRef>
            </c:plus>
            <c:minus>
              <c:numRef>
                <c:f>Sheet1!$Z$2:$Z$6</c:f>
                <c:numCache>
                  <c:formatCode>General</c:formatCode>
                  <c:ptCount val="5"/>
                  <c:pt idx="0">
                    <c:v>1.7841264048384907E-3</c:v>
                  </c:pt>
                  <c:pt idx="1">
                    <c:v>3.5127705288491109E-3</c:v>
                  </c:pt>
                  <c:pt idx="2">
                    <c:v>4.0910794047286101E-3</c:v>
                  </c:pt>
                  <c:pt idx="3">
                    <c:v>1.6659645796314707E-3</c:v>
                  </c:pt>
                  <c:pt idx="4">
                    <c:v>5.4237075606312019E-3</c:v>
                  </c:pt>
                </c:numCache>
              </c:numRef>
            </c:minus>
          </c:errBars>
          <c:xVal>
            <c:numRef>
              <c:f>Sheet1!$X$2:$X$6</c:f>
              <c:numCache>
                <c:formatCode>General</c:formatCode>
                <c:ptCount val="5"/>
                <c:pt idx="0">
                  <c:v>0</c:v>
                </c:pt>
                <c:pt idx="1">
                  <c:v>24</c:v>
                </c:pt>
                <c:pt idx="2">
                  <c:v>72</c:v>
                </c:pt>
                <c:pt idx="3">
                  <c:v>120</c:v>
                </c:pt>
                <c:pt idx="4">
                  <c:v>168</c:v>
                </c:pt>
              </c:numCache>
            </c:numRef>
          </c:xVal>
          <c:yVal>
            <c:numRef>
              <c:f>Sheet1!$Y$2:$Y$6</c:f>
              <c:numCache>
                <c:formatCode>0.000</c:formatCode>
                <c:ptCount val="5"/>
                <c:pt idx="0">
                  <c:v>0.20751633440554204</c:v>
                </c:pt>
                <c:pt idx="1">
                  <c:v>0.30013122814504201</c:v>
                </c:pt>
                <c:pt idx="2">
                  <c:v>0.45008220981270108</c:v>
                </c:pt>
                <c:pt idx="3">
                  <c:v>0.51725595321548412</c:v>
                </c:pt>
                <c:pt idx="4">
                  <c:v>0.459934007653994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Sheet1!$AA$1</c:f>
              <c:strCache>
                <c:ptCount val="1"/>
                <c:pt idx="0">
                  <c:v>Con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Sheet1!$AB$2:$AB$6</c:f>
                <c:numCache>
                  <c:formatCode>General</c:formatCode>
                  <c:ptCount val="5"/>
                  <c:pt idx="0">
                    <c:v>1.7841264048384907E-3</c:v>
                  </c:pt>
                  <c:pt idx="1">
                    <c:v>1.8555232367238805E-3</c:v>
                  </c:pt>
                  <c:pt idx="2">
                    <c:v>9.8851657299664844E-3</c:v>
                  </c:pt>
                  <c:pt idx="3">
                    <c:v>1.5701699220124606E-2</c:v>
                  </c:pt>
                  <c:pt idx="4">
                    <c:v>1.4183655591724404E-2</c:v>
                  </c:pt>
                </c:numCache>
              </c:numRef>
            </c:plus>
            <c:minus>
              <c:numRef>
                <c:f>Sheet1!$AB$2:$AB$6</c:f>
                <c:numCache>
                  <c:formatCode>General</c:formatCode>
                  <c:ptCount val="5"/>
                  <c:pt idx="0">
                    <c:v>1.7841264048384907E-3</c:v>
                  </c:pt>
                  <c:pt idx="1">
                    <c:v>1.8555232367238805E-3</c:v>
                  </c:pt>
                  <c:pt idx="2">
                    <c:v>9.8851657299664844E-3</c:v>
                  </c:pt>
                  <c:pt idx="3">
                    <c:v>1.5701699220124606E-2</c:v>
                  </c:pt>
                  <c:pt idx="4">
                    <c:v>1.4183655591724404E-2</c:v>
                  </c:pt>
                </c:numCache>
              </c:numRef>
            </c:minus>
          </c:errBars>
          <c:xVal>
            <c:numRef>
              <c:f>Sheet1!$X$2:$X$6</c:f>
              <c:numCache>
                <c:formatCode>General</c:formatCode>
                <c:ptCount val="5"/>
                <c:pt idx="0">
                  <c:v>0</c:v>
                </c:pt>
                <c:pt idx="1">
                  <c:v>24</c:v>
                </c:pt>
                <c:pt idx="2">
                  <c:v>72</c:v>
                </c:pt>
                <c:pt idx="3">
                  <c:v>120</c:v>
                </c:pt>
                <c:pt idx="4">
                  <c:v>168</c:v>
                </c:pt>
              </c:numCache>
            </c:numRef>
          </c:xVal>
          <c:yVal>
            <c:numRef>
              <c:f>Sheet1!$AA$2:$AA$6</c:f>
              <c:numCache>
                <c:formatCode>0.000</c:formatCode>
                <c:ptCount val="5"/>
                <c:pt idx="0">
                  <c:v>0.20751633440554204</c:v>
                </c:pt>
                <c:pt idx="1">
                  <c:v>0.29324991138524009</c:v>
                </c:pt>
                <c:pt idx="2">
                  <c:v>0.40152636696168609</c:v>
                </c:pt>
                <c:pt idx="3">
                  <c:v>0.39274618822602803</c:v>
                </c:pt>
                <c:pt idx="4">
                  <c:v>0.31805486745781314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8412800"/>
        <c:axId val="98419072"/>
      </c:scatterChart>
      <c:valAx>
        <c:axId val="98412800"/>
        <c:scaling>
          <c:orientation val="minMax"/>
          <c:max val="168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(Hours)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98419072"/>
        <c:crosses val="autoZero"/>
        <c:crossBetween val="midCat"/>
        <c:majorUnit val="24"/>
      </c:valAx>
      <c:valAx>
        <c:axId val="98419072"/>
        <c:scaling>
          <c:orientation val="minMax"/>
          <c:max val="0.60000000000000009"/>
          <c:min val="0.1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</a:t>
                </a:r>
                <a:r>
                  <a:rPr lang="en-US" baseline="-25000"/>
                  <a:t>v</a:t>
                </a:r>
                <a:r>
                  <a:rPr lang="en-US"/>
                  <a:t>/F</a:t>
                </a:r>
                <a:r>
                  <a:rPr lang="en-US" baseline="-25000"/>
                  <a:t>m</a:t>
                </a:r>
              </a:p>
            </c:rich>
          </c:tx>
          <c:layout/>
          <c:overlay val="0"/>
        </c:title>
        <c:numFmt formatCode="0.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98412800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4832610998271984"/>
          <c:y val="4.1096388888888911E-2"/>
          <c:w val="0.12552321932464597"/>
          <c:h val="0.14169611111111102"/>
        </c:manualLayout>
      </c:layout>
      <c:overlay val="0"/>
      <c:spPr>
        <a:ln>
          <a:solidFill>
            <a:schemeClr val="tx1"/>
          </a:solidFill>
        </a:ln>
      </c:sp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1710" cy="463871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4424" y="1"/>
            <a:ext cx="3031710" cy="463871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r">
              <a:defRPr sz="1200"/>
            </a:lvl1pPr>
          </a:lstStyle>
          <a:p>
            <a:pPr>
              <a:defRPr/>
            </a:pPr>
            <a:fld id="{84599B88-8CD2-4DFA-8188-643A4C881D17}" type="datetimeFigureOut">
              <a:rPr lang="en-US"/>
              <a:pPr>
                <a:defRPr/>
              </a:pPr>
              <a:t>2/7/2012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38675" cy="3479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43" tIns="45222" rIns="90443" bIns="45222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143" y="4409129"/>
            <a:ext cx="5599414" cy="4177980"/>
          </a:xfrm>
          <a:prstGeom prst="rect">
            <a:avLst/>
          </a:prstGeom>
        </p:spPr>
        <p:txBody>
          <a:bodyPr vert="horz" lIns="90443" tIns="45222" rIns="90443" bIns="45222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259"/>
            <a:ext cx="3031710" cy="463871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4424" y="8818259"/>
            <a:ext cx="3031710" cy="463871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r">
              <a:defRPr sz="1200"/>
            </a:lvl1pPr>
          </a:lstStyle>
          <a:p>
            <a:pPr>
              <a:defRPr/>
            </a:pPr>
            <a:fld id="{8B1D8013-EE32-4886-8E2E-C2B480FDF4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1942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1D8013-EE32-4886-8E2E-C2B480FDF41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25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1D8013-EE32-4886-8E2E-C2B480FDF41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25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1D8013-EE32-4886-8E2E-C2B480FDF41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27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1D8013-EE32-4886-8E2E-C2B480FDF41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27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1D8013-EE32-4886-8E2E-C2B480FDF41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70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1D8013-EE32-4886-8E2E-C2B480FDF41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70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1D8013-EE32-4886-8E2E-C2B480FDF41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580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1D8013-EE32-4886-8E2E-C2B480FDF41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70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1D8013-EE32-4886-8E2E-C2B480FDF41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70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03B6B-CBA5-4BBA-9A8C-8B23EA9A5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502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1D543-EFE0-4819-A460-7A60292D98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256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7A214-B252-4A6B-8C08-F734C86FB3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994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2E480-12B7-4713-89ED-39F2DF4A7D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885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CF037-E5D3-4809-B7F1-89699FB59C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62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B0A9F-4D2D-48CB-A671-A5BE5C023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01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36C7C-3AF2-4B2E-B9D7-F1BDDFC72B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91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13A52-A3CF-4F9E-910F-AF8AC50E0A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6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218FB-9443-4CA3-A911-C075457049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06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B974C-E6F9-4E58-9116-DCE8F84E59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67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B5CB3-0068-41BC-9F3D-198086BBB2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016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A5916FB-F808-49B5-9283-C2F17A87C5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9" b="23943"/>
          <a:stretch/>
        </p:blipFill>
        <p:spPr>
          <a:xfrm>
            <a:off x="609600" y="914400"/>
            <a:ext cx="7950425" cy="59436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PRISM cruis</a:t>
            </a:r>
            <a:r>
              <a:rPr lang="en-US" baseline="0" dirty="0" smtClean="0"/>
              <a:t>e track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73929" y="4826675"/>
            <a:ext cx="3070071" cy="203132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I. ACC Sea Ice</a:t>
            </a:r>
          </a:p>
          <a:p>
            <a:r>
              <a:rPr lang="en-US" dirty="0" smtClean="0"/>
              <a:t>II. Eastern Ross Sea Eddies</a:t>
            </a:r>
          </a:p>
          <a:p>
            <a:r>
              <a:rPr lang="en-US" dirty="0" smtClean="0"/>
              <a:t>III. Western Ross Sea</a:t>
            </a:r>
          </a:p>
          <a:p>
            <a:r>
              <a:rPr lang="en-US" dirty="0" smtClean="0"/>
              <a:t>IV. Ross Bank</a:t>
            </a:r>
          </a:p>
          <a:p>
            <a:r>
              <a:rPr lang="en-US" dirty="0" smtClean="0"/>
              <a:t>V. Ross Ice Shelf</a:t>
            </a:r>
          </a:p>
          <a:p>
            <a:r>
              <a:rPr lang="en-US" dirty="0" smtClean="0"/>
              <a:t>VI. </a:t>
            </a:r>
            <a:r>
              <a:rPr lang="en-US" dirty="0" err="1" smtClean="0"/>
              <a:t>Joides</a:t>
            </a:r>
            <a:r>
              <a:rPr lang="en-US" dirty="0" smtClean="0"/>
              <a:t> Trough</a:t>
            </a:r>
          </a:p>
          <a:p>
            <a:r>
              <a:rPr lang="en-US" dirty="0" smtClean="0"/>
              <a:t>VII. Western Ross Sea 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51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19" t="24462" r="5000" b="19859"/>
          <a:stretch/>
        </p:blipFill>
        <p:spPr bwMode="auto">
          <a:xfrm>
            <a:off x="1227786" y="1066800"/>
            <a:ext cx="3344214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19" t="23803" r="5000" b="21211"/>
          <a:stretch/>
        </p:blipFill>
        <p:spPr bwMode="auto">
          <a:xfrm>
            <a:off x="4648200" y="1066800"/>
            <a:ext cx="3386326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19" t="22204" r="5000" b="17436"/>
          <a:stretch/>
        </p:blipFill>
        <p:spPr bwMode="auto">
          <a:xfrm>
            <a:off x="4687594" y="3886200"/>
            <a:ext cx="3084806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88" t="25435" r="5944" b="19408"/>
          <a:stretch/>
        </p:blipFill>
        <p:spPr bwMode="auto">
          <a:xfrm>
            <a:off x="1241471" y="3886200"/>
            <a:ext cx="3330529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Title 1"/>
          <p:cNvSpPr>
            <a:spLocks noGrp="1"/>
          </p:cNvSpPr>
          <p:nvPr>
            <p:ph type="title" idx="4294967295"/>
          </p:nvPr>
        </p:nvSpPr>
        <p:spPr>
          <a:xfrm>
            <a:off x="0" y="-4293"/>
            <a:ext cx="9144000" cy="1299693"/>
          </a:xfrm>
        </p:spPr>
        <p:txBody>
          <a:bodyPr/>
          <a:lstStyle/>
          <a:p>
            <a:r>
              <a:rPr lang="en-US" sz="3200" dirty="0" smtClean="0"/>
              <a:t>Ice Edge Eddy VPR Survey (VPR11)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5943600" y="1066800"/>
            <a:ext cx="928459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Salinity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0" y="3897868"/>
            <a:ext cx="2210862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  Fluorescence    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9715" y="3897868"/>
            <a:ext cx="1903085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   Backscatter 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53843" y="1066800"/>
            <a:ext cx="1479957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Temperature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53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361" y="1015448"/>
            <a:ext cx="5443278" cy="561395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Ice</a:t>
            </a:r>
            <a:r>
              <a:rPr lang="en-US" baseline="0" dirty="0" smtClean="0"/>
              <a:t> Edge Eddy ADCP Survey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58923" y="6477000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Anticyclone #2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95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 idx="4294967295"/>
          </p:nvPr>
        </p:nvSpPr>
        <p:spPr>
          <a:xfrm>
            <a:off x="0" y="-182562"/>
            <a:ext cx="9113520" cy="1173162"/>
          </a:xfrm>
        </p:spPr>
        <p:txBody>
          <a:bodyPr/>
          <a:lstStyle/>
          <a:p>
            <a:r>
              <a:rPr lang="en-US" sz="3200" dirty="0" smtClean="0"/>
              <a:t>Ice Edge Eddy: East-West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23869" y="9144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0-150m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00669" y="9144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0-700m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9154"/>
            <a:ext cx="4389120" cy="55888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0" y="1269154"/>
            <a:ext cx="4389120" cy="558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85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 idx="4294967295"/>
          </p:nvPr>
        </p:nvSpPr>
        <p:spPr>
          <a:xfrm>
            <a:off x="0" y="-182562"/>
            <a:ext cx="9113520" cy="1173162"/>
          </a:xfrm>
        </p:spPr>
        <p:txBody>
          <a:bodyPr/>
          <a:lstStyle/>
          <a:p>
            <a:r>
              <a:rPr lang="en-US" sz="3200" dirty="0" smtClean="0"/>
              <a:t>Ice Edge Eddy: North-South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23869" y="9144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0-150m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00669" y="9144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0-700m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9154"/>
            <a:ext cx="4389120" cy="55888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708" y="1269154"/>
            <a:ext cx="4389120" cy="558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8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30162"/>
            <a:ext cx="9144000" cy="1173162"/>
          </a:xfrm>
        </p:spPr>
        <p:txBody>
          <a:bodyPr/>
          <a:lstStyle/>
          <a:p>
            <a:r>
              <a:rPr lang="en-US" sz="4000" dirty="0" smtClean="0"/>
              <a:t>Ice Edge Eddy </a:t>
            </a:r>
            <a:r>
              <a:rPr lang="en-US" sz="4000" dirty="0" err="1" smtClean="0"/>
              <a:t>SeaHorse</a:t>
            </a:r>
            <a:r>
              <a:rPr lang="en-US" sz="4000" dirty="0" smtClean="0"/>
              <a:t> Deployment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1981200" y="1002268"/>
            <a:ext cx="147995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Temperature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09800" y="3733800"/>
            <a:ext cx="92845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Salinity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15000" y="3745468"/>
            <a:ext cx="97975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Oxygen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19172" y="990600"/>
            <a:ext cx="133882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Chlorophyll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2" y="1066789"/>
            <a:ext cx="7315215" cy="5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12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30162"/>
            <a:ext cx="9144000" cy="1173162"/>
          </a:xfrm>
        </p:spPr>
        <p:txBody>
          <a:bodyPr/>
          <a:lstStyle/>
          <a:p>
            <a:r>
              <a:rPr lang="en-US" sz="4000" dirty="0" smtClean="0"/>
              <a:t>Ice Edge Eddy </a:t>
            </a:r>
            <a:r>
              <a:rPr lang="en-US" sz="4000" dirty="0" err="1" smtClean="0"/>
              <a:t>SeaHorse</a:t>
            </a:r>
            <a:r>
              <a:rPr lang="en-US" sz="4000" dirty="0" smtClean="0"/>
              <a:t> Deployment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1981200" y="1002268"/>
            <a:ext cx="147995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Temperature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09800" y="3733800"/>
            <a:ext cx="92845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Salinity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15000" y="3745468"/>
            <a:ext cx="97975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Oxygen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19172" y="990600"/>
            <a:ext cx="133882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Chlorophyll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85" y="990594"/>
            <a:ext cx="7315215" cy="5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12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90600"/>
            <a:ext cx="3657600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720921"/>
            <a:ext cx="3657600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733800"/>
            <a:ext cx="3657600" cy="274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077" y="1066800"/>
            <a:ext cx="3657600" cy="274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228600"/>
            <a:ext cx="9144000" cy="1173162"/>
          </a:xfrm>
        </p:spPr>
        <p:txBody>
          <a:bodyPr/>
          <a:lstStyle/>
          <a:p>
            <a:r>
              <a:rPr lang="en-US" sz="4000" dirty="0" smtClean="0"/>
              <a:t>Ice Edge Eddy </a:t>
            </a:r>
            <a:r>
              <a:rPr lang="en-US" sz="4000" dirty="0" err="1" smtClean="0"/>
              <a:t>SeaHorse</a:t>
            </a:r>
            <a:r>
              <a:rPr lang="en-US" sz="4000" dirty="0" smtClean="0"/>
              <a:t> Deployment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1981200" y="849868"/>
            <a:ext cx="147995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Temperature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71941" y="3593068"/>
            <a:ext cx="92845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Salinity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802045" y="3581400"/>
            <a:ext cx="97975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Oxygen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95372" y="926068"/>
            <a:ext cx="133882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Chlorophyll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57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36" t="9381" r="6013" b="9944"/>
          <a:stretch/>
        </p:blipFill>
        <p:spPr bwMode="auto">
          <a:xfrm>
            <a:off x="4648200" y="1143000"/>
            <a:ext cx="304970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29" t="12085" r="5000" b="11070"/>
          <a:stretch/>
        </p:blipFill>
        <p:spPr bwMode="auto">
          <a:xfrm>
            <a:off x="1318192" y="1143000"/>
            <a:ext cx="3177608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15" t="10056" r="6014" b="9944"/>
          <a:stretch/>
        </p:blipFill>
        <p:spPr bwMode="auto">
          <a:xfrm>
            <a:off x="4648200" y="3962400"/>
            <a:ext cx="316820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34" t="12535" r="6197" b="15352"/>
          <a:stretch/>
        </p:blipFill>
        <p:spPr bwMode="auto">
          <a:xfrm>
            <a:off x="685800" y="3962400"/>
            <a:ext cx="3866198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Title 1"/>
          <p:cNvSpPr>
            <a:spLocks noGrp="1"/>
          </p:cNvSpPr>
          <p:nvPr>
            <p:ph type="title" idx="4294967295"/>
          </p:nvPr>
        </p:nvSpPr>
        <p:spPr>
          <a:xfrm>
            <a:off x="0" y="-152400"/>
            <a:ext cx="9144000" cy="1299693"/>
          </a:xfrm>
        </p:spPr>
        <p:txBody>
          <a:bodyPr/>
          <a:lstStyle/>
          <a:p>
            <a:r>
              <a:rPr lang="en-US" sz="3200" dirty="0" smtClean="0"/>
              <a:t>Ice Edge Eddy VPR Survey (VPR13)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5700941" y="1143000"/>
            <a:ext cx="928459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Salinity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8800" y="3974068"/>
            <a:ext cx="1633781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Fluorescence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67876" y="3974068"/>
            <a:ext cx="1390124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Backscatter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25243" y="1143000"/>
            <a:ext cx="1479957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Temperature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01000" y="5791200"/>
            <a:ext cx="8003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W,F,H</a:t>
            </a:r>
          </a:p>
          <a:p>
            <a:r>
              <a:rPr lang="en-US" dirty="0" smtClean="0"/>
              <a:t>C,S,L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93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4" r="44859" b="8141"/>
          <a:stretch/>
        </p:blipFill>
        <p:spPr bwMode="auto">
          <a:xfrm>
            <a:off x="4602480" y="2362200"/>
            <a:ext cx="4389120" cy="3460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4" r="44859" b="8140"/>
          <a:stretch/>
        </p:blipFill>
        <p:spPr bwMode="auto">
          <a:xfrm>
            <a:off x="152400" y="2362200"/>
            <a:ext cx="4389120" cy="3460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/>
              <a:t>Ice Edge</a:t>
            </a:r>
            <a:r>
              <a:rPr lang="en-US" baseline="0" dirty="0" smtClean="0"/>
              <a:t> Eddy – Feb 4 MODIS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1828800"/>
            <a:ext cx="1986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Chlorophyll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433227" y="1828800"/>
            <a:ext cx="881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SST</a:t>
            </a:r>
            <a:endParaRPr lang="en-US" sz="2800" dirty="0"/>
          </a:p>
        </p:txBody>
      </p:sp>
      <p:grpSp>
        <p:nvGrpSpPr>
          <p:cNvPr id="10" name="Group 9"/>
          <p:cNvGrpSpPr/>
          <p:nvPr/>
        </p:nvGrpSpPr>
        <p:grpSpPr>
          <a:xfrm>
            <a:off x="396240" y="3657600"/>
            <a:ext cx="1965960" cy="609600"/>
            <a:chOff x="381000" y="3657600"/>
            <a:chExt cx="1965960" cy="609600"/>
          </a:xfrm>
        </p:grpSpPr>
        <p:sp>
          <p:nvSpPr>
            <p:cNvPr id="4" name="Oval 3"/>
            <p:cNvSpPr/>
            <p:nvPr/>
          </p:nvSpPr>
          <p:spPr>
            <a:xfrm>
              <a:off x="2057400" y="3657600"/>
              <a:ext cx="289560" cy="304800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1601967" y="3962400"/>
              <a:ext cx="455433" cy="304800"/>
            </a:xfrm>
            <a:prstGeom prst="straightConnector1">
              <a:avLst/>
            </a:prstGeom>
            <a:ln w="2222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381000" y="3897868"/>
              <a:ext cx="1415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Eddy center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892040" y="3733800"/>
            <a:ext cx="1965960" cy="609600"/>
            <a:chOff x="381000" y="3657600"/>
            <a:chExt cx="1965960" cy="609600"/>
          </a:xfrm>
        </p:grpSpPr>
        <p:sp>
          <p:nvSpPr>
            <p:cNvPr id="14" name="Oval 13"/>
            <p:cNvSpPr/>
            <p:nvPr/>
          </p:nvSpPr>
          <p:spPr>
            <a:xfrm>
              <a:off x="2057400" y="3657600"/>
              <a:ext cx="289560" cy="304800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1601967" y="3962400"/>
              <a:ext cx="455433" cy="304800"/>
            </a:xfrm>
            <a:prstGeom prst="straightConnector1">
              <a:avLst/>
            </a:prstGeom>
            <a:ln w="2222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81000" y="3897868"/>
              <a:ext cx="1415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Eddy center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936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 idx="4294967295"/>
          </p:nvPr>
        </p:nvSpPr>
        <p:spPr>
          <a:xfrm>
            <a:off x="0" y="-182562"/>
            <a:ext cx="9113520" cy="1173162"/>
          </a:xfrm>
        </p:spPr>
        <p:txBody>
          <a:bodyPr/>
          <a:lstStyle/>
          <a:p>
            <a:r>
              <a:rPr lang="en-US" sz="3200" dirty="0" smtClean="0"/>
              <a:t>N-S Section at 169E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23869" y="9144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0-150m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00669" y="9144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0-700m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" y="1269154"/>
            <a:ext cx="4389120" cy="55888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0" y="1269154"/>
            <a:ext cx="4389120" cy="558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77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5" t="11697" r="4040" b="8574"/>
          <a:stretch/>
        </p:blipFill>
        <p:spPr>
          <a:xfrm>
            <a:off x="423929" y="3810000"/>
            <a:ext cx="3952027" cy="301752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7" t="15061" r="4750" b="9680"/>
          <a:stretch/>
        </p:blipFill>
        <p:spPr>
          <a:xfrm>
            <a:off x="4725765" y="613172"/>
            <a:ext cx="4113435" cy="30175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7" t="11696" r="4926" b="9210"/>
          <a:stretch/>
        </p:blipFill>
        <p:spPr>
          <a:xfrm>
            <a:off x="4724400" y="3810000"/>
            <a:ext cx="3994568" cy="301752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8" t="11696" r="4926" b="9915"/>
          <a:stretch/>
        </p:blipFill>
        <p:spPr>
          <a:xfrm>
            <a:off x="333417" y="686152"/>
            <a:ext cx="4057565" cy="3017520"/>
          </a:xfrm>
          <a:prstGeom prst="rect">
            <a:avLst/>
          </a:prstGeom>
        </p:spPr>
      </p:pic>
      <p:sp>
        <p:nvSpPr>
          <p:cNvPr id="2050" name="Title 1"/>
          <p:cNvSpPr>
            <a:spLocks noGrp="1"/>
          </p:cNvSpPr>
          <p:nvPr>
            <p:ph type="title" idx="4294967295"/>
          </p:nvPr>
        </p:nvSpPr>
        <p:spPr>
          <a:xfrm>
            <a:off x="457200" y="-381000"/>
            <a:ext cx="8229600" cy="1143000"/>
          </a:xfrm>
        </p:spPr>
        <p:txBody>
          <a:bodyPr/>
          <a:lstStyle/>
          <a:p>
            <a:r>
              <a:rPr lang="en-US" sz="2400" dirty="0" smtClean="0"/>
              <a:t>MVP Survey: Ice Edge / High Biomass / Low Biomass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86141" y="609600"/>
            <a:ext cx="928459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Salinity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0" y="457200"/>
            <a:ext cx="1479957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Temperature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3821668"/>
            <a:ext cx="1826141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Fluorescence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83540" y="3733800"/>
            <a:ext cx="3249608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               LOPC                     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09600" y="4812268"/>
            <a:ext cx="2852063" cy="826532"/>
            <a:chOff x="609600" y="2362200"/>
            <a:chExt cx="2852063" cy="826532"/>
          </a:xfrm>
        </p:grpSpPr>
        <p:sp>
          <p:nvSpPr>
            <p:cNvPr id="13" name="TextBox 12"/>
            <p:cNvSpPr txBox="1"/>
            <p:nvPr/>
          </p:nvSpPr>
          <p:spPr>
            <a:xfrm>
              <a:off x="609600" y="2819400"/>
              <a:ext cx="28520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Ice Edge     HB1        LB1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2028571" y="2372932"/>
              <a:ext cx="5700" cy="457200"/>
            </a:xfrm>
            <a:prstGeom prst="straightConnector1">
              <a:avLst/>
            </a:prstGeom>
            <a:ln w="349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1066800" y="2383664"/>
              <a:ext cx="5700" cy="457200"/>
            </a:xfrm>
            <a:prstGeom prst="straightConnector1">
              <a:avLst/>
            </a:prstGeom>
            <a:ln w="349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3118500" y="2362200"/>
              <a:ext cx="5700" cy="457200"/>
            </a:xfrm>
            <a:prstGeom prst="straightConnector1">
              <a:avLst/>
            </a:prstGeom>
            <a:ln w="349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9444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 idx="4294967295"/>
          </p:nvPr>
        </p:nvSpPr>
        <p:spPr>
          <a:xfrm>
            <a:off x="0" y="-182562"/>
            <a:ext cx="9113520" cy="1173162"/>
          </a:xfrm>
        </p:spPr>
        <p:txBody>
          <a:bodyPr/>
          <a:lstStyle/>
          <a:p>
            <a:r>
              <a:rPr lang="en-US" sz="3200" dirty="0" smtClean="0"/>
              <a:t>North-South Section at 169E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00669" y="9144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0-700m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79282" y="1219200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Sedwick</a:t>
            </a:r>
            <a:r>
              <a:rPr lang="en-US" dirty="0" smtClean="0"/>
              <a:t> et al. Fe data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5407"/>
            <a:ext cx="4389120" cy="34835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0" y="1269154"/>
            <a:ext cx="4389120" cy="558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86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36" r="61592" b="7915"/>
          <a:stretch/>
        </p:blipFill>
        <p:spPr bwMode="auto">
          <a:xfrm>
            <a:off x="136301" y="2253803"/>
            <a:ext cx="3902299" cy="358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VPR Frontal </a:t>
            </a:r>
            <a:r>
              <a:rPr lang="en-US" dirty="0"/>
              <a:t>S</a:t>
            </a:r>
            <a:r>
              <a:rPr lang="en-US" dirty="0" smtClean="0"/>
              <a:t>urvey</a:t>
            </a:r>
            <a:r>
              <a:rPr lang="en-US" baseline="0" dirty="0" smtClean="0"/>
              <a:t> Feb 3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24091" y="1828800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MODIS Feb 1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676400"/>
            <a:ext cx="4572000" cy="45720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447800" y="30480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652310" y="2455400"/>
            <a:ext cx="676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112</a:t>
            </a:r>
          </a:p>
        </p:txBody>
      </p:sp>
      <p:sp>
        <p:nvSpPr>
          <p:cNvPr id="10" name="Oval 9"/>
          <p:cNvSpPr/>
          <p:nvPr/>
        </p:nvSpPr>
        <p:spPr>
          <a:xfrm>
            <a:off x="1525073" y="3420951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600200" y="38481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600996" y="3721458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509234" y="32385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438400" y="2802765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09600" y="4025185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754614" y="3048000"/>
            <a:ext cx="653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111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33414" y="3604925"/>
            <a:ext cx="676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110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9587" y="3581400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109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87192" y="2814935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106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62970" y="3272135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107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53673" y="3719225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108</a:t>
            </a:r>
          </a:p>
        </p:txBody>
      </p:sp>
    </p:spTree>
    <p:extLst>
      <p:ext uri="{BB962C8B-B14F-4D97-AF65-F5344CB8AC3E}">
        <p14:creationId xmlns:p14="http://schemas.microsoft.com/office/powerpoint/2010/main" val="163334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0" t="25435" r="5750" b="17606"/>
          <a:stretch/>
        </p:blipFill>
        <p:spPr bwMode="auto">
          <a:xfrm>
            <a:off x="106680" y="1721287"/>
            <a:ext cx="4389120" cy="1979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6" t="22204" r="6141" b="19183"/>
          <a:stretch/>
        </p:blipFill>
        <p:spPr bwMode="auto">
          <a:xfrm>
            <a:off x="4572000" y="1676400"/>
            <a:ext cx="4389120" cy="1971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6" t="18394" r="6014" b="12873"/>
          <a:stretch/>
        </p:blipFill>
        <p:spPr bwMode="auto">
          <a:xfrm>
            <a:off x="4572000" y="3767160"/>
            <a:ext cx="4389120" cy="2344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5" t="25435" r="5564" b="16478"/>
          <a:stretch/>
        </p:blipFill>
        <p:spPr bwMode="auto">
          <a:xfrm>
            <a:off x="106680" y="3733800"/>
            <a:ext cx="4389120" cy="184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Title 1"/>
          <p:cNvSpPr>
            <a:spLocks noGrp="1"/>
          </p:cNvSpPr>
          <p:nvPr>
            <p:ph type="title" idx="4294967295"/>
          </p:nvPr>
        </p:nvSpPr>
        <p:spPr>
          <a:xfrm>
            <a:off x="0" y="224307"/>
            <a:ext cx="9144000" cy="1299693"/>
          </a:xfrm>
        </p:spPr>
        <p:txBody>
          <a:bodyPr/>
          <a:lstStyle/>
          <a:p>
            <a:r>
              <a:rPr lang="en-US" sz="3200" dirty="0" smtClean="0"/>
              <a:t>Frontal Area VPR Survey (VPR12)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6462941" y="1676400"/>
            <a:ext cx="928459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Salinity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14219" y="3745468"/>
            <a:ext cx="1633781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Fluorescence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53676" y="3821668"/>
            <a:ext cx="1390124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Backscatter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91843" y="1752600"/>
            <a:ext cx="1479957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Temperature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08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 idx="4294967295"/>
          </p:nvPr>
        </p:nvSpPr>
        <p:spPr>
          <a:xfrm>
            <a:off x="0" y="-182562"/>
            <a:ext cx="9113520" cy="1173162"/>
          </a:xfrm>
        </p:spPr>
        <p:txBody>
          <a:bodyPr/>
          <a:lstStyle/>
          <a:p>
            <a:r>
              <a:rPr lang="en-US" sz="3200" dirty="0" smtClean="0"/>
              <a:t>Front - North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23869" y="9144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0-150m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00669" y="9144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0-700m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202"/>
            <a:ext cx="4389120" cy="55888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635" y="1269154"/>
            <a:ext cx="4389120" cy="558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0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 idx="4294967295"/>
          </p:nvPr>
        </p:nvSpPr>
        <p:spPr>
          <a:xfrm>
            <a:off x="0" y="-182562"/>
            <a:ext cx="9113520" cy="1173162"/>
          </a:xfrm>
        </p:spPr>
        <p:txBody>
          <a:bodyPr/>
          <a:lstStyle/>
          <a:p>
            <a:r>
              <a:rPr lang="en-US" sz="3200" dirty="0" smtClean="0"/>
              <a:t>Front - middle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23869" y="9144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0-150m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00669" y="9144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0-700m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9154"/>
            <a:ext cx="4389120" cy="55888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0" y="1295400"/>
            <a:ext cx="4389120" cy="558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48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 idx="4294967295"/>
          </p:nvPr>
        </p:nvSpPr>
        <p:spPr>
          <a:xfrm>
            <a:off x="0" y="-182562"/>
            <a:ext cx="9113520" cy="1173162"/>
          </a:xfrm>
        </p:spPr>
        <p:txBody>
          <a:bodyPr/>
          <a:lstStyle/>
          <a:p>
            <a:r>
              <a:rPr lang="en-US" sz="3200" dirty="0" smtClean="0"/>
              <a:t>Front - South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23869" y="9144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0-150m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00669" y="9144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0-700m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0568"/>
            <a:ext cx="4389120" cy="55888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0" y="1269154"/>
            <a:ext cx="4389120" cy="558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0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 idx="4294967295"/>
          </p:nvPr>
        </p:nvSpPr>
        <p:spPr>
          <a:xfrm>
            <a:off x="0" y="-182562"/>
            <a:ext cx="9113520" cy="1173162"/>
          </a:xfrm>
        </p:spPr>
        <p:txBody>
          <a:bodyPr/>
          <a:lstStyle/>
          <a:p>
            <a:r>
              <a:rPr lang="en-US" sz="3200" dirty="0" smtClean="0"/>
              <a:t>N-S Section at 170E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23869" y="9144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0-150m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00669" y="9144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0-700m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9154"/>
            <a:ext cx="4389120" cy="55888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0" y="1269154"/>
            <a:ext cx="4389120" cy="558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0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" t="16592" r="51958" b="8366"/>
          <a:stretch/>
        </p:blipFill>
        <p:spPr bwMode="auto">
          <a:xfrm>
            <a:off x="1589904" y="1371600"/>
            <a:ext cx="6030096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9144000" cy="1245070"/>
          </a:xfrm>
        </p:spPr>
        <p:txBody>
          <a:bodyPr/>
          <a:lstStyle/>
          <a:p>
            <a:r>
              <a:rPr lang="en-US" sz="2800" dirty="0" smtClean="0">
                <a:solidFill>
                  <a:srgbClr val="000000"/>
                </a:solidFill>
                <a:effectLst/>
                <a:latin typeface="Arial"/>
                <a:ea typeface="+mj-ea"/>
                <a:cs typeface="+mj-cs"/>
              </a:rPr>
              <a:t>Western Ross Sea – McMurdo Sound</a:t>
            </a:r>
            <a:br>
              <a:rPr lang="en-US" sz="2800" dirty="0" smtClean="0">
                <a:solidFill>
                  <a:srgbClr val="000000"/>
                </a:solidFill>
                <a:effectLst/>
                <a:latin typeface="Arial"/>
                <a:ea typeface="+mj-ea"/>
                <a:cs typeface="+mj-cs"/>
              </a:rPr>
            </a:br>
            <a:r>
              <a:rPr lang="en-US" sz="2800" dirty="0" smtClean="0">
                <a:solidFill>
                  <a:srgbClr val="000000"/>
                </a:solidFill>
                <a:effectLst/>
                <a:latin typeface="Arial"/>
                <a:ea typeface="+mj-ea"/>
                <a:cs typeface="+mj-cs"/>
              </a:rPr>
              <a:t>VPR Survey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Arial"/>
                <a:ea typeface="+mj-ea"/>
                <a:cs typeface="+mj-cs"/>
              </a:rPr>
              <a:t>trackline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Arial"/>
                <a:ea typeface="+mj-ea"/>
                <a:cs typeface="+mj-cs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Arial"/>
                <a:ea typeface="+mj-ea"/>
                <a:cs typeface="+mj-cs"/>
              </a:rPr>
              <a:t>overlayed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Arial"/>
                <a:ea typeface="+mj-ea"/>
                <a:cs typeface="+mj-cs"/>
              </a:rPr>
              <a:t> on Feb 4 MODIS image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3318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9" r="4929"/>
          <a:stretch/>
        </p:blipFill>
        <p:spPr>
          <a:xfrm>
            <a:off x="1634239" y="1219200"/>
            <a:ext cx="3013961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8" r="4366"/>
          <a:stretch/>
        </p:blipFill>
        <p:spPr>
          <a:xfrm>
            <a:off x="4737832" y="1219200"/>
            <a:ext cx="3034568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6" r="4648"/>
          <a:stretch/>
        </p:blipFill>
        <p:spPr>
          <a:xfrm>
            <a:off x="4810259" y="4038600"/>
            <a:ext cx="2962141" cy="274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1" r="4789"/>
          <a:stretch/>
        </p:blipFill>
        <p:spPr>
          <a:xfrm>
            <a:off x="1660302" y="4038600"/>
            <a:ext cx="2987898" cy="2743200"/>
          </a:xfrm>
          <a:prstGeom prst="rect">
            <a:avLst/>
          </a:prstGeom>
        </p:spPr>
      </p:pic>
      <p:sp>
        <p:nvSpPr>
          <p:cNvPr id="2050" name="Title 1"/>
          <p:cNvSpPr>
            <a:spLocks noGrp="1"/>
          </p:cNvSpPr>
          <p:nvPr>
            <p:ph type="title" idx="4294967295"/>
          </p:nvPr>
        </p:nvSpPr>
        <p:spPr>
          <a:xfrm>
            <a:off x="0" y="-76201"/>
            <a:ext cx="9144000" cy="1299693"/>
          </a:xfrm>
        </p:spPr>
        <p:txBody>
          <a:bodyPr/>
          <a:lstStyle/>
          <a:p>
            <a:r>
              <a:rPr lang="en-US" sz="3200" dirty="0" smtClean="0"/>
              <a:t>Western Ross Sea – McMurdo Sound</a:t>
            </a:r>
            <a:br>
              <a:rPr lang="en-US" sz="3200" dirty="0" smtClean="0"/>
            </a:br>
            <a:r>
              <a:rPr lang="en-US" sz="3200" dirty="0" smtClean="0"/>
              <a:t>VPR Survey (VPR14-15)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5638800" y="1219200"/>
            <a:ext cx="928459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Salinity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06243" y="1219200"/>
            <a:ext cx="1479957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Temperature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28619" y="4050268"/>
            <a:ext cx="1633781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Fluorescence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4038600"/>
            <a:ext cx="1967205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   Backscatter   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08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152400"/>
            <a:ext cx="9144000" cy="1706562"/>
          </a:xfrm>
        </p:spPr>
        <p:txBody>
          <a:bodyPr/>
          <a:lstStyle/>
          <a:p>
            <a:r>
              <a:rPr lang="en-US" sz="4000" dirty="0" smtClean="0"/>
              <a:t>And now for the exciting conclusion of the mystery of the planktonic beans…</a:t>
            </a:r>
            <a:endParaRPr lang="en-US" sz="4000" dirty="0"/>
          </a:p>
        </p:txBody>
      </p:sp>
      <p:pic>
        <p:nvPicPr>
          <p:cNvPr id="23554" name="Picture 2" descr="beamsF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7596554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054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00" t="21784" r="5399" b="10235"/>
          <a:stretch/>
        </p:blipFill>
        <p:spPr bwMode="auto">
          <a:xfrm>
            <a:off x="831717" y="609600"/>
            <a:ext cx="3359283" cy="301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8" t="23474" r="5165" b="9108"/>
          <a:stretch/>
        </p:blipFill>
        <p:spPr bwMode="auto">
          <a:xfrm>
            <a:off x="4321114" y="616039"/>
            <a:ext cx="3908486" cy="301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6" t="23474" r="5399" b="12113"/>
          <a:stretch/>
        </p:blipFill>
        <p:spPr bwMode="auto">
          <a:xfrm>
            <a:off x="4611012" y="3764280"/>
            <a:ext cx="3466188" cy="301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3" t="22911" r="6455" b="6291"/>
          <a:stretch/>
        </p:blipFill>
        <p:spPr bwMode="auto">
          <a:xfrm>
            <a:off x="838200" y="3810000"/>
            <a:ext cx="3129577" cy="301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Title 1"/>
          <p:cNvSpPr>
            <a:spLocks noGrp="1"/>
          </p:cNvSpPr>
          <p:nvPr>
            <p:ph type="title" idx="4294967295"/>
          </p:nvPr>
        </p:nvSpPr>
        <p:spPr>
          <a:xfrm>
            <a:off x="0" y="-381000"/>
            <a:ext cx="9144000" cy="1207532"/>
          </a:xfrm>
        </p:spPr>
        <p:txBody>
          <a:bodyPr/>
          <a:lstStyle/>
          <a:p>
            <a:r>
              <a:rPr lang="en-US" sz="2400" dirty="0" smtClean="0"/>
              <a:t>MVP Survey: Ice Edge / High Biomass / Low Biomass – 2nd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43341" y="533400"/>
            <a:ext cx="928459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Salinity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0" y="457200"/>
            <a:ext cx="1479957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Temperature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2859" y="3669268"/>
            <a:ext cx="1826141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Fluorescence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4400" y="3733800"/>
            <a:ext cx="3249608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               LOPC                     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914400" y="5117068"/>
            <a:ext cx="2852063" cy="826532"/>
            <a:chOff x="609600" y="2362200"/>
            <a:chExt cx="2852063" cy="826532"/>
          </a:xfrm>
        </p:grpSpPr>
        <p:sp>
          <p:nvSpPr>
            <p:cNvPr id="13" name="TextBox 12"/>
            <p:cNvSpPr txBox="1"/>
            <p:nvPr/>
          </p:nvSpPr>
          <p:spPr>
            <a:xfrm>
              <a:off x="609600" y="2819400"/>
              <a:ext cx="28520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Ice Edge     HB1        LB1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2051700" y="2372932"/>
              <a:ext cx="5700" cy="457200"/>
            </a:xfrm>
            <a:prstGeom prst="straightConnector1">
              <a:avLst/>
            </a:prstGeom>
            <a:ln w="349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1066800" y="2383664"/>
              <a:ext cx="5700" cy="457200"/>
            </a:xfrm>
            <a:prstGeom prst="straightConnector1">
              <a:avLst/>
            </a:prstGeom>
            <a:ln w="349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3118500" y="2362200"/>
              <a:ext cx="5700" cy="457200"/>
            </a:xfrm>
            <a:prstGeom prst="straightConnector1">
              <a:avLst/>
            </a:prstGeom>
            <a:ln w="349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0695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ata\NBPCL3\rh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1" t="10271" r="20796" b="8479"/>
          <a:stretch/>
        </p:blipFill>
        <p:spPr bwMode="auto">
          <a:xfrm>
            <a:off x="1" y="3772"/>
            <a:ext cx="448407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data\NBPCL3\rh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83" t="10271" r="44" b="8479"/>
          <a:stretch/>
        </p:blipFill>
        <p:spPr bwMode="auto">
          <a:xfrm>
            <a:off x="4419600" y="0"/>
            <a:ext cx="879231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2600" y="-304800"/>
            <a:ext cx="3352800" cy="1223027"/>
          </a:xfrm>
        </p:spPr>
        <p:txBody>
          <a:bodyPr/>
          <a:lstStyle/>
          <a:p>
            <a:r>
              <a:rPr lang="en-US" dirty="0" smtClean="0"/>
              <a:t>Eddy 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12335" y="307222"/>
            <a:ext cx="800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Inside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Eddy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" y="15240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Outside Eddy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276600" y="953552"/>
            <a:ext cx="835844" cy="54864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3" idx="2"/>
          </p:cNvCxnSpPr>
          <p:nvPr/>
        </p:nvCxnSpPr>
        <p:spPr>
          <a:xfrm>
            <a:off x="861030" y="521732"/>
            <a:ext cx="662970" cy="10865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C:\data\NBPCL3\PhaeIndiv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5" t="19039" r="6123" b="14379"/>
          <a:stretch/>
        </p:blipFill>
        <p:spPr bwMode="auto">
          <a:xfrm>
            <a:off x="2" y="2524259"/>
            <a:ext cx="5042987" cy="204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data\NBPCL3\squashed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2" t="19013" r="5845" b="13189"/>
          <a:stretch/>
        </p:blipFill>
        <p:spPr bwMode="auto">
          <a:xfrm>
            <a:off x="0" y="4803820"/>
            <a:ext cx="5343430" cy="205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10200" y="1066800"/>
            <a:ext cx="3062057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Density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i="1" dirty="0" err="1" smtClean="0"/>
              <a:t>Phaeocystis</a:t>
            </a:r>
            <a:r>
              <a:rPr lang="en-US" sz="2400" dirty="0" smtClean="0"/>
              <a:t> colonies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“Kidney beans”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3348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Images from dissecting scope</a:t>
            </a:r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7" name="Picture 1" descr="beansMicros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96975"/>
            <a:ext cx="5486400" cy="566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118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2667000"/>
            <a:ext cx="119776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16x, 1mm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86155" y="2667000"/>
            <a:ext cx="55656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16x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35879" y="4572000"/>
            <a:ext cx="55656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16x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72637" y="4583668"/>
            <a:ext cx="55656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40x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95800" y="6488668"/>
            <a:ext cx="119776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16x, 1mm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1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600" dirty="0" smtClean="0"/>
              <a:t>High (</a:t>
            </a:r>
            <a:r>
              <a:rPr lang="en-US" sz="3600" dirty="0" err="1" smtClean="0"/>
              <a:t>Hai</a:t>
            </a:r>
            <a:r>
              <a:rPr lang="en-US" sz="3600" dirty="0" smtClean="0"/>
              <a:t>) magnification image of bean from St. 96, 100/120m pooled sample</a:t>
            </a:r>
            <a:endParaRPr lang="en-US" sz="3600" dirty="0"/>
          </a:p>
        </p:txBody>
      </p:sp>
      <p:pic>
        <p:nvPicPr>
          <p:cNvPr id="25602" name="Picture 2" descr="beanHighM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87"/>
          <a:stretch>
            <a:fillRect/>
          </a:stretch>
        </p:blipFill>
        <p:spPr bwMode="auto">
          <a:xfrm>
            <a:off x="2096192" y="1371600"/>
            <a:ext cx="506660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81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935162"/>
          </a:xfrm>
        </p:spPr>
        <p:txBody>
          <a:bodyPr/>
          <a:lstStyle/>
          <a:p>
            <a:r>
              <a:rPr lang="en-US" dirty="0" smtClean="0"/>
              <a:t>Gut</a:t>
            </a:r>
            <a:r>
              <a:rPr lang="en-US" baseline="0" dirty="0" smtClean="0"/>
              <a:t> content analysis (</a:t>
            </a:r>
            <a:r>
              <a:rPr lang="en-US" baseline="0" dirty="0" err="1" smtClean="0"/>
              <a:t>Hai</a:t>
            </a:r>
            <a:r>
              <a:rPr lang="en-US" baseline="0" dirty="0" smtClean="0"/>
              <a:t>)</a:t>
            </a:r>
            <a:br>
              <a:rPr lang="en-US" baseline="0" dirty="0" smtClean="0"/>
            </a:br>
            <a:r>
              <a:rPr lang="en-US" baseline="0" dirty="0" smtClean="0"/>
              <a:t>Hoop net, station 113</a:t>
            </a:r>
            <a:br>
              <a:rPr lang="en-US" baseline="0" dirty="0" smtClean="0"/>
            </a:br>
            <a:r>
              <a:rPr lang="en-US" baseline="0" dirty="0" smtClean="0"/>
              <a:t>Ice Edge Eddy Center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3276600"/>
            <a:ext cx="51267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Krill – empty</a:t>
            </a:r>
          </a:p>
          <a:p>
            <a:r>
              <a:rPr lang="en-US" sz="3200" dirty="0" err="1" smtClean="0"/>
              <a:t>Pteropod</a:t>
            </a:r>
            <a:r>
              <a:rPr lang="en-US" sz="3200" dirty="0" smtClean="0"/>
              <a:t> – empty</a:t>
            </a:r>
          </a:p>
          <a:p>
            <a:r>
              <a:rPr lang="en-US" sz="3200" dirty="0" smtClean="0"/>
              <a:t>Amphipod – lots of diatoms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9255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9" b="23943"/>
          <a:stretch/>
        </p:blipFill>
        <p:spPr>
          <a:xfrm>
            <a:off x="609600" y="914400"/>
            <a:ext cx="7950425" cy="59436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PRISM cruis</a:t>
            </a:r>
            <a:r>
              <a:rPr lang="en-US" baseline="0" dirty="0" smtClean="0"/>
              <a:t>e track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73929" y="4826675"/>
            <a:ext cx="3070071" cy="203132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I. ACC Sea Ice</a:t>
            </a:r>
          </a:p>
          <a:p>
            <a:r>
              <a:rPr lang="en-US" dirty="0" smtClean="0"/>
              <a:t>II. Eastern Ross Sea Eddies</a:t>
            </a:r>
          </a:p>
          <a:p>
            <a:r>
              <a:rPr lang="en-US" dirty="0" smtClean="0"/>
              <a:t>III. Western Ross Sea</a:t>
            </a:r>
          </a:p>
          <a:p>
            <a:r>
              <a:rPr lang="en-US" dirty="0" smtClean="0"/>
              <a:t>IV. Ross Bank</a:t>
            </a:r>
          </a:p>
          <a:p>
            <a:r>
              <a:rPr lang="en-US" dirty="0" smtClean="0"/>
              <a:t>V. Ross Ice Shelf</a:t>
            </a:r>
          </a:p>
          <a:p>
            <a:r>
              <a:rPr lang="en-US" dirty="0" smtClean="0"/>
              <a:t>VI. </a:t>
            </a:r>
            <a:r>
              <a:rPr lang="en-US" dirty="0" err="1" smtClean="0"/>
              <a:t>Joides</a:t>
            </a:r>
            <a:r>
              <a:rPr lang="en-US" dirty="0" smtClean="0"/>
              <a:t> Trough</a:t>
            </a:r>
          </a:p>
          <a:p>
            <a:r>
              <a:rPr lang="en-US" dirty="0" smtClean="0"/>
              <a:t>VII. Western Ross Sea 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97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>
          <a:xfrm>
            <a:off x="457200" y="26988"/>
            <a:ext cx="8229600" cy="877887"/>
          </a:xfrm>
        </p:spPr>
        <p:txBody>
          <a:bodyPr/>
          <a:lstStyle/>
          <a:p>
            <a:r>
              <a:rPr lang="en-US" smtClean="0"/>
              <a:t>Short Term Experiment Locations</a:t>
            </a:r>
          </a:p>
        </p:txBody>
      </p:sp>
      <p:pic>
        <p:nvPicPr>
          <p:cNvPr id="13314" name="Picture 4" descr="PRISM_Exp_locations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8" t="3798" r="16026" b="7907"/>
          <a:stretch>
            <a:fillRect/>
          </a:stretch>
        </p:blipFill>
        <p:spPr bwMode="auto">
          <a:xfrm>
            <a:off x="393700" y="784225"/>
            <a:ext cx="8293100" cy="607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116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Long-Term: Incubation Experiment 1 – Eddy 2</a:t>
            </a:r>
          </a:p>
        </p:txBody>
      </p:sp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0" y="2198793"/>
          <a:ext cx="5009283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 noGrp="1"/>
          </p:cNvGraphicFramePr>
          <p:nvPr/>
        </p:nvGraphicFramePr>
        <p:xfrm>
          <a:off x="4768178" y="2198792"/>
          <a:ext cx="4264027" cy="3432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1757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smtClean="0"/>
              <a:t>Long-Term: Incubation Experiment 2 – Ross Bank</a:t>
            </a:r>
          </a:p>
        </p:txBody>
      </p:sp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4374305" y="1851473"/>
          <a:ext cx="4769695" cy="3463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-35331" y="1851473"/>
          <a:ext cx="504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4024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smtClean="0"/>
              <a:t>Long-Term: Incubation Experiment 3 – Ross Ice Shelf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4644758" y="1908982"/>
          <a:ext cx="4500835" cy="3640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-35331" y="1949686"/>
          <a:ext cx="4856472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6537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 idx="4294967295"/>
          </p:nvPr>
        </p:nvSpPr>
        <p:spPr>
          <a:xfrm>
            <a:off x="0" y="-30162"/>
            <a:ext cx="9113520" cy="1173162"/>
          </a:xfrm>
        </p:spPr>
        <p:txBody>
          <a:bodyPr/>
          <a:lstStyle/>
          <a:p>
            <a:r>
              <a:rPr lang="en-US" sz="3200" dirty="0" smtClean="0"/>
              <a:t>Ice Edge – High Biomass – Low Biomass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23869" y="9144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0-150m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00669" y="9144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0-700m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9154"/>
            <a:ext cx="4389120" cy="55888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0" y="1279886"/>
            <a:ext cx="4389120" cy="558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51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 idx="4294967295"/>
          </p:nvPr>
        </p:nvSpPr>
        <p:spPr>
          <a:xfrm>
            <a:off x="0" y="-30162"/>
            <a:ext cx="9113520" cy="1173162"/>
          </a:xfrm>
        </p:spPr>
        <p:txBody>
          <a:bodyPr/>
          <a:lstStyle/>
          <a:p>
            <a:r>
              <a:rPr lang="en-US" sz="3200" dirty="0" smtClean="0"/>
              <a:t>Ice Edge – High Biomass – Low Biomass: 2nd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23869" y="9144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0-150m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00669" y="9144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0-700m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9154"/>
            <a:ext cx="4389120" cy="55888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0" y="1269154"/>
            <a:ext cx="4389120" cy="558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78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ISM St 7-8-9-10-12-14-19-20-21 section dFe.png"/>
          <p:cNvPicPr>
            <a:picLocks noChangeAspect="1"/>
          </p:cNvPicPr>
          <p:nvPr/>
        </p:nvPicPr>
        <p:blipFill rotWithShape="1">
          <a:blip r:embed="rId3"/>
          <a:srcRect l="10051" r="34456"/>
          <a:stretch/>
        </p:blipFill>
        <p:spPr>
          <a:xfrm>
            <a:off x="2075802" y="914400"/>
            <a:ext cx="4965102" cy="274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9144000" cy="990600"/>
          </a:xfrm>
        </p:spPr>
        <p:txBody>
          <a:bodyPr/>
          <a:lstStyle/>
          <a:p>
            <a:r>
              <a:rPr lang="en-US" dirty="0" err="1" smtClean="0"/>
              <a:t>Sedwick</a:t>
            </a:r>
            <a:r>
              <a:rPr lang="en-US" dirty="0" smtClean="0"/>
              <a:t> group Fe data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6039" y="2133600"/>
            <a:ext cx="1193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Jan 11-20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" y="530621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Jan 30 – Feb 6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88"/>
          <a:stretch/>
        </p:blipFill>
        <p:spPr>
          <a:xfrm>
            <a:off x="2825530" y="4114800"/>
            <a:ext cx="3317985" cy="274320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2667000" y="3505200"/>
            <a:ext cx="1447800" cy="762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867400" y="3657600"/>
            <a:ext cx="457201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454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479" y="1055087"/>
            <a:ext cx="6577041" cy="580291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Underway</a:t>
            </a:r>
            <a:r>
              <a:rPr lang="en-US" baseline="0" dirty="0" smtClean="0"/>
              <a:t> pCO</a:t>
            </a:r>
            <a:r>
              <a:rPr lang="en-US" baseline="-25000" dirty="0" smtClean="0"/>
              <a:t>2</a:t>
            </a:r>
            <a:r>
              <a:rPr lang="en-US" baseline="0" dirty="0" smtClean="0"/>
              <a:t> and salinity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33600" y="1055087"/>
            <a:ext cx="195758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        pCO</a:t>
            </a:r>
            <a:r>
              <a:rPr lang="en-US" sz="2400" baseline="-25000" dirty="0" smtClean="0"/>
              <a:t>2      </a:t>
            </a:r>
            <a:endParaRPr lang="en-US" sz="2400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5029200" y="1062335"/>
            <a:ext cx="203132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        Salinity</a:t>
            </a:r>
            <a:r>
              <a:rPr lang="en-US" sz="2400" baseline="-25000" dirty="0" smtClean="0"/>
              <a:t>   </a:t>
            </a:r>
            <a:endParaRPr lang="en-US" sz="2400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1928613" y="3805535"/>
            <a:ext cx="195758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        pCO</a:t>
            </a:r>
            <a:r>
              <a:rPr lang="en-US" sz="2400" baseline="-25000" dirty="0" smtClean="0"/>
              <a:t>2      </a:t>
            </a:r>
            <a:endParaRPr lang="en-US" sz="24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4800600" y="3805535"/>
            <a:ext cx="203132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        Salinity</a:t>
            </a:r>
            <a:r>
              <a:rPr lang="en-US" sz="2400" baseline="-25000" dirty="0" smtClean="0"/>
              <a:t>   </a:t>
            </a:r>
            <a:endParaRPr lang="en-US" sz="2400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174459" y="4723103"/>
            <a:ext cx="1109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Jan 30 – Feb 6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2526268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Jan 15-20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3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 idx="4294967295"/>
          </p:nvPr>
        </p:nvSpPr>
        <p:spPr>
          <a:xfrm>
            <a:off x="0" y="-182562"/>
            <a:ext cx="9113520" cy="1173162"/>
          </a:xfrm>
        </p:spPr>
        <p:txBody>
          <a:bodyPr/>
          <a:lstStyle/>
          <a:p>
            <a:r>
              <a:rPr lang="en-US" sz="3200" dirty="0" smtClean="0"/>
              <a:t>Western Ross Sea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23869" y="9144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0-150m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00669" y="9144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0-700m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9154"/>
            <a:ext cx="4389120" cy="55888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0" y="1269154"/>
            <a:ext cx="4389120" cy="558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41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ISM St 7-8-9-10-12-14-19-20-21 section dFe.png"/>
          <p:cNvPicPr>
            <a:picLocks noChangeAspect="1"/>
          </p:cNvPicPr>
          <p:nvPr/>
        </p:nvPicPr>
        <p:blipFill rotWithShape="1">
          <a:blip r:embed="rId3"/>
          <a:srcRect l="10051" r="34456"/>
          <a:stretch/>
        </p:blipFill>
        <p:spPr>
          <a:xfrm>
            <a:off x="2075802" y="914400"/>
            <a:ext cx="4965102" cy="274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9144000" cy="990600"/>
          </a:xfrm>
        </p:spPr>
        <p:txBody>
          <a:bodyPr/>
          <a:lstStyle/>
          <a:p>
            <a:r>
              <a:rPr lang="en-US" dirty="0" err="1" smtClean="0"/>
              <a:t>Sedwick</a:t>
            </a:r>
            <a:r>
              <a:rPr lang="en-US" dirty="0" smtClean="0"/>
              <a:t> group Fe data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6039" y="2133600"/>
            <a:ext cx="1193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Jan 11-20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" y="530621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Jan 30 – Feb 6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88"/>
          <a:stretch/>
        </p:blipFill>
        <p:spPr>
          <a:xfrm>
            <a:off x="2825530" y="4114800"/>
            <a:ext cx="3317985" cy="274320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2667000" y="3505200"/>
            <a:ext cx="1447800" cy="762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867400" y="3657600"/>
            <a:ext cx="457201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460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36554</TotalTime>
  <Words>509</Words>
  <Application>Microsoft Office PowerPoint</Application>
  <PresentationFormat>On-screen Show (4:3)</PresentationFormat>
  <Paragraphs>183</Paragraphs>
  <Slides>38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Default Design</vt:lpstr>
      <vt:lpstr>PRISM cruise track</vt:lpstr>
      <vt:lpstr>MVP Survey: Ice Edge / High Biomass / Low Biomass</vt:lpstr>
      <vt:lpstr>MVP Survey: Ice Edge / High Biomass / Low Biomass – 2nd</vt:lpstr>
      <vt:lpstr>Ice Edge – High Biomass – Low Biomass</vt:lpstr>
      <vt:lpstr>Ice Edge – High Biomass – Low Biomass: 2nd</vt:lpstr>
      <vt:lpstr>Sedwick group Fe data</vt:lpstr>
      <vt:lpstr>Underway pCO2 and salinity</vt:lpstr>
      <vt:lpstr>Western Ross Sea</vt:lpstr>
      <vt:lpstr>Sedwick group Fe data</vt:lpstr>
      <vt:lpstr>Ice Edge Eddy VPR Survey (VPR11)</vt:lpstr>
      <vt:lpstr>Ice Edge Eddy ADCP Survey</vt:lpstr>
      <vt:lpstr>Ice Edge Eddy: East-West</vt:lpstr>
      <vt:lpstr>Ice Edge Eddy: North-South</vt:lpstr>
      <vt:lpstr>Ice Edge Eddy SeaHorse Deployment</vt:lpstr>
      <vt:lpstr>Ice Edge Eddy SeaHorse Deployment</vt:lpstr>
      <vt:lpstr>Ice Edge Eddy SeaHorse Deployment</vt:lpstr>
      <vt:lpstr>Ice Edge Eddy VPR Survey (VPR13)</vt:lpstr>
      <vt:lpstr>Ice Edge Eddy – Feb 4 MODIS</vt:lpstr>
      <vt:lpstr>N-S Section at 169E</vt:lpstr>
      <vt:lpstr>North-South Section at 169E</vt:lpstr>
      <vt:lpstr>VPR Frontal Survey Feb 3</vt:lpstr>
      <vt:lpstr>Frontal Area VPR Survey (VPR12)</vt:lpstr>
      <vt:lpstr>Front - North</vt:lpstr>
      <vt:lpstr>Front - middle</vt:lpstr>
      <vt:lpstr>Front - South</vt:lpstr>
      <vt:lpstr>N-S Section at 170E</vt:lpstr>
      <vt:lpstr>Western Ross Sea – McMurdo Sound VPR Survey trackline overlayed on Feb 4 MODIS image</vt:lpstr>
      <vt:lpstr>Western Ross Sea – McMurdo Sound VPR Survey (VPR14-15)</vt:lpstr>
      <vt:lpstr>And now for the exciting conclusion of the mystery of the planktonic beans…</vt:lpstr>
      <vt:lpstr>Eddy 2</vt:lpstr>
      <vt:lpstr>Images from dissecting scope</vt:lpstr>
      <vt:lpstr>High (Hai) magnification image of bean from St. 96, 100/120m pooled sample</vt:lpstr>
      <vt:lpstr>Gut content analysis (Hai) Hoop net, station 113 Ice Edge Eddy Center</vt:lpstr>
      <vt:lpstr>PRISM cruise track</vt:lpstr>
      <vt:lpstr>Short Term Experiment Locations</vt:lpstr>
      <vt:lpstr>Long-Term: Incubation Experiment 1 – Eddy 2</vt:lpstr>
      <vt:lpstr>Long-Term: Incubation Experiment 2 – Ross Bank</vt:lpstr>
      <vt:lpstr>Long-Term: Incubation Experiment 3 – Ross Ice Shelf</vt:lpstr>
    </vt:vector>
  </TitlesOfParts>
  <Company>WHOI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Dennis McGillicuddy</dc:creator>
  <cp:lastModifiedBy>Dennis</cp:lastModifiedBy>
  <cp:revision>298</cp:revision>
  <cp:lastPrinted>2012-01-29T03:55:01Z</cp:lastPrinted>
  <dcterms:created xsi:type="dcterms:W3CDTF">2011-04-05T18:15:21Z</dcterms:created>
  <dcterms:modified xsi:type="dcterms:W3CDTF">2012-02-08T02:31:48Z</dcterms:modified>
</cp:coreProperties>
</file>