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66" r:id="rId4"/>
    <p:sldId id="265" r:id="rId5"/>
    <p:sldId id="264" r:id="rId6"/>
    <p:sldId id="263" r:id="rId7"/>
    <p:sldId id="260" r:id="rId8"/>
    <p:sldId id="267" r:id="rId9"/>
    <p:sldId id="261" r:id="rId10"/>
    <p:sldId id="256" r:id="rId11"/>
    <p:sldId id="258" r:id="rId12"/>
    <p:sldId id="259" r:id="rId13"/>
    <p:sldId id="262" r:id="rId14"/>
    <p:sldId id="268" r:id="rId15"/>
    <p:sldId id="274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2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2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5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2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3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A6A4-72CB-4A4D-ABC5-04D32214298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DC71-A772-44FD-8369-AFE1913E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98980"/>
            <a:ext cx="838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 ICE-SHELF PHYTOPLANKTON BLOOM: 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MIXING</a:t>
            </a:r>
            <a:r>
              <a:rPr lang="en-US" sz="2800" b="1" dirty="0"/>
              <a:t>, GROWTH AND BIOMASS ACCUMULATION NEAR THE ROSS SEA ICE </a:t>
            </a:r>
            <a:r>
              <a:rPr lang="en-US" sz="2800" b="1" dirty="0" smtClean="0"/>
              <a:t>SHELF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819400"/>
            <a:ext cx="83820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Question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Chlorophyll and POC concentrations were extremely elevated near the ice shelf, and integrated concentrations are among the highest ever observed in the Southern Ocean (and anywhere else)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Given the extremely deep mixing, how can such high standing stocks be generated?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15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51363" r="10462" b="14047"/>
          <a:stretch/>
        </p:blipFill>
        <p:spPr bwMode="auto">
          <a:xfrm>
            <a:off x="1182756" y="838200"/>
            <a:ext cx="6778487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400800"/>
            <a:ext cx="2093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Smith et al. 2000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694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b="25362"/>
          <a:stretch/>
        </p:blipFill>
        <p:spPr>
          <a:xfrm>
            <a:off x="1073433" y="990600"/>
            <a:ext cx="699713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9" b="26232"/>
          <a:stretch/>
        </p:blipFill>
        <p:spPr>
          <a:xfrm>
            <a:off x="158462" y="381000"/>
            <a:ext cx="885708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914400"/>
            <a:ext cx="8001000" cy="489364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The PRISM stations are clearly unusual, with deep mixed layers and very high biomass.  How did they get this way?</a:t>
            </a: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Tentative conclusion:  the ice shelf is the site of periodic intense katabatic winds which overcome the local vertical stratification and redistribute water properties though the mixed layer; the periodic nature of these winds allows for growth over “short” time scales, followed by redistribution of biomass over even shorter time scales</a:t>
            </a: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phytoplankton assemblage is dominated by </a:t>
            </a:r>
            <a:r>
              <a:rPr lang="en-US" sz="2400" b="1" i="1" dirty="0" smtClean="0">
                <a:solidFill>
                  <a:srgbClr val="FF0000"/>
                </a:solidFill>
              </a:rPr>
              <a:t>Phaeocystis</a:t>
            </a:r>
            <a:r>
              <a:rPr lang="en-US" sz="2400" b="1" dirty="0" smtClean="0">
                <a:solidFill>
                  <a:srgbClr val="FF0000"/>
                </a:solidFill>
              </a:rPr>
              <a:t>, suggesting it is acclimated to low irradiance levels induced by deep vertical mixing </a:t>
            </a:r>
            <a:r>
              <a:rPr lang="en-US" sz="2400" b="1" i="1" dirty="0" smtClean="0">
                <a:solidFill>
                  <a:srgbClr val="FF0000"/>
                </a:solidFill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high biomass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315200" cy="5386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to-do list:</a:t>
            </a:r>
          </a:p>
          <a:p>
            <a:endParaRPr lang="en-US" sz="2800" b="1" dirty="0"/>
          </a:p>
          <a:p>
            <a:r>
              <a:rPr lang="en-US" sz="2400" b="1" dirty="0" smtClean="0"/>
              <a:t>Analyze other stations occupied in the region where both hydrographic and biological data were collected  (note </a:t>
            </a:r>
            <a:r>
              <a:rPr lang="en-US" sz="2400" b="1" i="1" dirty="0" err="1" smtClean="0"/>
              <a:t>Italica</a:t>
            </a:r>
            <a:r>
              <a:rPr lang="en-US" sz="2400" b="1" dirty="0" smtClean="0"/>
              <a:t> data from 6 cruises provided by G. </a:t>
            </a:r>
            <a:r>
              <a:rPr lang="en-US" sz="2400" b="1" dirty="0" err="1" smtClean="0"/>
              <a:t>Buddion</a:t>
            </a:r>
            <a:r>
              <a:rPr lang="en-US" sz="2400" b="1" dirty="0" smtClean="0"/>
              <a:t>)</a:t>
            </a:r>
          </a:p>
          <a:p>
            <a:endParaRPr lang="en-US" sz="2400" b="1" dirty="0"/>
          </a:p>
          <a:p>
            <a:r>
              <a:rPr lang="en-US" sz="2400" b="1" dirty="0" smtClean="0"/>
              <a:t>Check for weather station data from the ice shelf (none terribly close, however) for temporal nature of winds</a:t>
            </a:r>
          </a:p>
          <a:p>
            <a:endParaRPr lang="en-US" sz="2400" b="1" dirty="0"/>
          </a:p>
          <a:p>
            <a:r>
              <a:rPr lang="en-US" sz="2400" b="1" dirty="0" smtClean="0"/>
              <a:t>Make estimate of growth rates, accumulation rates needed to get biomass level assuming no losses</a:t>
            </a:r>
          </a:p>
          <a:p>
            <a:endParaRPr lang="en-US" sz="2400" b="1" dirty="0"/>
          </a:p>
          <a:p>
            <a:r>
              <a:rPr lang="en-US" sz="2400" b="1" dirty="0" smtClean="0"/>
              <a:t>1D model???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63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59352"/>
          <a:stretch/>
        </p:blipFill>
        <p:spPr>
          <a:xfrm>
            <a:off x="762000" y="703359"/>
            <a:ext cx="7924800" cy="58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5296246" cy="7172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/>
          <a:stretch/>
        </p:blipFill>
        <p:spPr>
          <a:xfrm>
            <a:off x="4572000" y="0"/>
            <a:ext cx="4839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6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140"/>
            <a:ext cx="9144000" cy="62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34" y="0"/>
            <a:ext cx="4481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313"/>
            <a:ext cx="529624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r="14903"/>
          <a:stretch/>
        </p:blipFill>
        <p:spPr>
          <a:xfrm>
            <a:off x="4724400" y="304799"/>
            <a:ext cx="4109663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0" b="7682"/>
          <a:stretch/>
        </p:blipFill>
        <p:spPr>
          <a:xfrm>
            <a:off x="1600200" y="274320"/>
            <a:ext cx="5796648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" b="11160"/>
          <a:stretch/>
        </p:blipFill>
        <p:spPr>
          <a:xfrm>
            <a:off x="1371600" y="56131"/>
            <a:ext cx="6442344" cy="66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b="10725"/>
          <a:stretch/>
        </p:blipFill>
        <p:spPr>
          <a:xfrm>
            <a:off x="1470106" y="304800"/>
            <a:ext cx="611647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77" y="0"/>
            <a:ext cx="5296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In the </a:t>
            </a:r>
            <a:r>
              <a:rPr lang="en-US" sz="2400" b="1" dirty="0" err="1" smtClean="0">
                <a:solidFill>
                  <a:srgbClr val="7030A0"/>
                </a:solidFill>
              </a:rPr>
              <a:t>SeaBASS</a:t>
            </a:r>
            <a:r>
              <a:rPr lang="en-US" sz="2400" b="1" dirty="0" smtClean="0">
                <a:solidFill>
                  <a:srgbClr val="7030A0"/>
                </a:solidFill>
              </a:rPr>
              <a:t> data base (NASA compendium), only 14 out of 9395 chlorophyll values have been reported being greater than our maximum of 24.6 </a:t>
            </a:r>
            <a:r>
              <a:rPr lang="el-GR" sz="2400" b="1" dirty="0" smtClean="0">
                <a:solidFill>
                  <a:srgbClr val="7030A0"/>
                </a:solidFill>
              </a:rPr>
              <a:t>μ</a:t>
            </a:r>
            <a:r>
              <a:rPr lang="en-US" sz="2400" b="1" dirty="0" smtClean="0">
                <a:solidFill>
                  <a:srgbClr val="7030A0"/>
                </a:solidFill>
              </a:rPr>
              <a:t>g L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-1</a:t>
            </a:r>
            <a:r>
              <a:rPr lang="en-US" sz="2400" b="1" dirty="0" smtClean="0">
                <a:solidFill>
                  <a:srgbClr val="7030A0"/>
                </a:solidFill>
              </a:rPr>
              <a:t>.   That means that only 0.15% of all values were greater.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A similar claim of “extremeness” was made by Arrigo et al.(2012) for their values in the Arctic.  They published POC values that ranged from 28.7 – 32.5 g m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-2</a:t>
            </a:r>
            <a:r>
              <a:rPr lang="en-US" sz="2400" b="1" dirty="0" smtClean="0">
                <a:solidFill>
                  <a:srgbClr val="00B050"/>
                </a:solidFill>
              </a:rPr>
              <a:t>.  At our ice shelf stations (n = 16), we had averaged integrated </a:t>
            </a:r>
            <a:r>
              <a:rPr lang="en-US" sz="2400" b="1" dirty="0" err="1" smtClean="0">
                <a:solidFill>
                  <a:srgbClr val="00B050"/>
                </a:solidFill>
              </a:rPr>
              <a:t>chl</a:t>
            </a:r>
            <a:r>
              <a:rPr lang="en-US" sz="2400" b="1" dirty="0" smtClean="0">
                <a:solidFill>
                  <a:srgbClr val="00B050"/>
                </a:solidFill>
              </a:rPr>
              <a:t> values (through 100 m) of 578 mg m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-2</a:t>
            </a:r>
            <a:r>
              <a:rPr lang="en-US" sz="2400" b="1" dirty="0" smtClean="0">
                <a:solidFill>
                  <a:srgbClr val="00B050"/>
                </a:solidFill>
              </a:rPr>
              <a:t> (± 162).  Similarly, our measured POC concentrations averaged 39.8 g C m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-2</a:t>
            </a:r>
            <a:r>
              <a:rPr lang="en-US" sz="2400" b="1" dirty="0" smtClean="0">
                <a:solidFill>
                  <a:srgbClr val="00B050"/>
                </a:solidFill>
              </a:rPr>
              <a:t> (± 8.23), giving a mean C/</a:t>
            </a:r>
            <a:r>
              <a:rPr lang="en-US" sz="2400" b="1" dirty="0" err="1" smtClean="0">
                <a:solidFill>
                  <a:srgbClr val="00B050"/>
                </a:solidFill>
              </a:rPr>
              <a:t>chl</a:t>
            </a:r>
            <a:r>
              <a:rPr lang="en-US" sz="2400" b="1" dirty="0" smtClean="0">
                <a:solidFill>
                  <a:srgbClr val="00B050"/>
                </a:solidFill>
              </a:rPr>
              <a:t> ratio of 68.9.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It is clear that the ice-shelf eddy not only was physically unusual, but </a:t>
            </a:r>
            <a:r>
              <a:rPr lang="en-US" sz="2400" b="1" i="1" dirty="0" smtClean="0">
                <a:solidFill>
                  <a:srgbClr val="FF0000"/>
                </a:solidFill>
              </a:rPr>
              <a:t>extremely</a:t>
            </a:r>
            <a:r>
              <a:rPr lang="en-US" sz="2400" b="1" dirty="0" smtClean="0">
                <a:solidFill>
                  <a:srgbClr val="00B050"/>
                </a:solidFill>
              </a:rPr>
              <a:t> rich in biomass. 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389</Words>
  <Application>Microsoft Office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 Smith</dc:creator>
  <cp:lastModifiedBy>Anonymous</cp:lastModifiedBy>
  <cp:revision>15</cp:revision>
  <dcterms:created xsi:type="dcterms:W3CDTF">2013-11-11T12:57:43Z</dcterms:created>
  <dcterms:modified xsi:type="dcterms:W3CDTF">2013-11-12T19:54:34Z</dcterms:modified>
</cp:coreProperties>
</file>