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80" r:id="rId1"/>
  </p:sldMasterIdLst>
  <p:notesMasterIdLst>
    <p:notesMasterId r:id="rId23"/>
  </p:notesMasterIdLst>
  <p:sldIdLst>
    <p:sldId id="272" r:id="rId2"/>
    <p:sldId id="261" r:id="rId3"/>
    <p:sldId id="256" r:id="rId4"/>
    <p:sldId id="283" r:id="rId5"/>
    <p:sldId id="288" r:id="rId6"/>
    <p:sldId id="296" r:id="rId7"/>
    <p:sldId id="295" r:id="rId8"/>
    <p:sldId id="290" r:id="rId9"/>
    <p:sldId id="291" r:id="rId10"/>
    <p:sldId id="292" r:id="rId11"/>
    <p:sldId id="294" r:id="rId12"/>
    <p:sldId id="284" r:id="rId13"/>
    <p:sldId id="285" r:id="rId14"/>
    <p:sldId id="297" r:id="rId15"/>
    <p:sldId id="298" r:id="rId16"/>
    <p:sldId id="299" r:id="rId17"/>
    <p:sldId id="287" r:id="rId18"/>
    <p:sldId id="300" r:id="rId19"/>
    <p:sldId id="301" r:id="rId20"/>
    <p:sldId id="304" r:id="rId21"/>
    <p:sldId id="273" r:id="rId2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ABE7"/>
    <a:srgbClr val="E6D5F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811" autoAdjust="0"/>
  </p:normalViewPr>
  <p:slideViewPr>
    <p:cSldViewPr>
      <p:cViewPr varScale="1">
        <p:scale>
          <a:sx n="89" d="100"/>
          <a:sy n="89" d="100"/>
        </p:scale>
        <p:origin x="-800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Relationship Id="rId3" Type="http://schemas.openxmlformats.org/officeDocument/2006/relationships/image" Target="../media/image3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B745F-7BC0-4D4D-B71C-0C8CCCC6D4C0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1584D-41B2-478A-978D-598F38EF2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15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BFEA08-1EDC-4690-98A4-0783BC1D5C8D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ED0F-70F7-4AB6-8AE2-CBDE3233FC96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1C9-5D9E-43D6-B8BD-F65DC9C9B986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A152-BFE6-4BB3-A217-1DD88B01845E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3A0D-7A46-46FF-9DB1-3E8EF0A2EF13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03E-2C2C-4C4C-A26D-A27908245E8C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DC9-4E61-45FB-96B1-0C9E78C15B04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6E65-1AE3-48EB-81C5-A0ABDF1935D3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8C94-A0BB-4807-B555-103726F21D2D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7B41-0594-4D90-BBB7-9CC9A559EE3D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FC4C-3781-485B-A76F-23D87E10EB53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F5BDEA-3C93-4BC2-8017-8EA16F367A8C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18.pdf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4" Type="http://schemas.openxmlformats.org/officeDocument/2006/relationships/image" Target="../media/image14.pdf"/><Relationship Id="rId5" Type="http://schemas.openxmlformats.org/officeDocument/2006/relationships/image" Target="../media/image27.png"/><Relationship Id="rId6" Type="http://schemas.openxmlformats.org/officeDocument/2006/relationships/image" Target="../media/image15.pdf"/><Relationship Id="rId7" Type="http://schemas.openxmlformats.org/officeDocument/2006/relationships/image" Target="../media/image29.png"/><Relationship Id="rId8" Type="http://schemas.openxmlformats.org/officeDocument/2006/relationships/image" Target="../media/image16.pdf"/><Relationship Id="rId9" Type="http://schemas.openxmlformats.org/officeDocument/2006/relationships/image" Target="../media/image31.png"/><Relationship Id="rId10" Type="http://schemas.openxmlformats.org/officeDocument/2006/relationships/image" Target="../media/image17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4.pdf"/><Relationship Id="rId5" Type="http://schemas.openxmlformats.org/officeDocument/2006/relationships/image" Target="../media/image27.png"/><Relationship Id="rId6" Type="http://schemas.openxmlformats.org/officeDocument/2006/relationships/image" Target="../media/image2.pd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18.pdf"/><Relationship Id="rId13" Type="http://schemas.openxmlformats.org/officeDocument/2006/relationships/image" Target="../media/image35.png"/><Relationship Id="rId14" Type="http://schemas.openxmlformats.org/officeDocument/2006/relationships/image" Target="../media/image22.pdf"/><Relationship Id="rId1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Relationship Id="rId3" Type="http://schemas.openxmlformats.org/officeDocument/2006/relationships/image" Target="../media/image37.png"/><Relationship Id="rId4" Type="http://schemas.openxmlformats.org/officeDocument/2006/relationships/image" Target="../media/image20.pdf"/><Relationship Id="rId5" Type="http://schemas.openxmlformats.org/officeDocument/2006/relationships/image" Target="../media/image39.png"/><Relationship Id="rId6" Type="http://schemas.openxmlformats.org/officeDocument/2006/relationships/image" Target="../media/image21.pdf"/><Relationship Id="rId7" Type="http://schemas.openxmlformats.org/officeDocument/2006/relationships/image" Target="../media/image41.png"/><Relationship Id="rId8" Type="http://schemas.openxmlformats.org/officeDocument/2006/relationships/image" Target="../media/image16.pdf"/><Relationship Id="rId9" Type="http://schemas.openxmlformats.org/officeDocument/2006/relationships/image" Target="../media/image31.png"/><Relationship Id="rId10" Type="http://schemas.openxmlformats.org/officeDocument/2006/relationships/image" Target="../media/image17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46.png"/><Relationship Id="rId5" Type="http://schemas.openxmlformats.org/officeDocument/2006/relationships/image" Target="../media/image25.pdf"/><Relationship Id="rId6" Type="http://schemas.openxmlformats.org/officeDocument/2006/relationships/image" Target="../media/image48.png"/><Relationship Id="rId7" Type="http://schemas.openxmlformats.org/officeDocument/2006/relationships/image" Target="../media/image26.pdf"/><Relationship Id="rId8" Type="http://schemas.openxmlformats.org/officeDocument/2006/relationships/image" Target="../media/image50.png"/><Relationship Id="rId9" Type="http://schemas.openxmlformats.org/officeDocument/2006/relationships/image" Target="../media/image27.pdf"/><Relationship Id="rId10" Type="http://schemas.openxmlformats.org/officeDocument/2006/relationships/image" Target="../media/image52.png"/><Relationship Id="rId11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32.pdf"/><Relationship Id="rId13" Type="http://schemas.openxmlformats.org/officeDocument/2006/relationships/image" Target="../media/image62.png"/><Relationship Id="rId14" Type="http://schemas.openxmlformats.org/officeDocument/2006/relationships/image" Target="../media/image33.pdf"/><Relationship Id="rId15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Relationship Id="rId3" Type="http://schemas.openxmlformats.org/officeDocument/2006/relationships/image" Target="../media/image46.png"/><Relationship Id="rId4" Type="http://schemas.openxmlformats.org/officeDocument/2006/relationships/image" Target="../media/image28.pdf"/><Relationship Id="rId5" Type="http://schemas.openxmlformats.org/officeDocument/2006/relationships/image" Target="../media/image54.png"/><Relationship Id="rId6" Type="http://schemas.openxmlformats.org/officeDocument/2006/relationships/image" Target="../media/image29.pdf"/><Relationship Id="rId7" Type="http://schemas.openxmlformats.org/officeDocument/2006/relationships/image" Target="../media/image56.png"/><Relationship Id="rId8" Type="http://schemas.openxmlformats.org/officeDocument/2006/relationships/image" Target="../media/image30.pdf"/><Relationship Id="rId9" Type="http://schemas.openxmlformats.org/officeDocument/2006/relationships/image" Target="../media/image58.png"/><Relationship Id="rId10" Type="http://schemas.openxmlformats.org/officeDocument/2006/relationships/image" Target="../media/image31.pd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.bin"/><Relationship Id="rId12" Type="http://schemas.openxmlformats.org/officeDocument/2006/relationships/oleObject" Target="../embeddings/Microsoft_Equation3.bin"/><Relationship Id="rId13" Type="http://schemas.openxmlformats.org/officeDocument/2006/relationships/oleObject" Target="../embeddings/Microsoft_Equation4.bin"/><Relationship Id="rId14" Type="http://schemas.openxmlformats.org/officeDocument/2006/relationships/image" Target="../media/image41.pdf"/><Relationship Id="rId15" Type="http://schemas.openxmlformats.org/officeDocument/2006/relationships/image" Target="../media/image7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7.pdf"/><Relationship Id="rId4" Type="http://schemas.openxmlformats.org/officeDocument/2006/relationships/image" Target="../media/image69.png"/><Relationship Id="rId5" Type="http://schemas.openxmlformats.org/officeDocument/2006/relationships/image" Target="../media/image38.pdf"/><Relationship Id="rId6" Type="http://schemas.openxmlformats.org/officeDocument/2006/relationships/image" Target="../media/image71.png"/><Relationship Id="rId7" Type="http://schemas.openxmlformats.org/officeDocument/2006/relationships/image" Target="../media/image39.pdf"/><Relationship Id="rId8" Type="http://schemas.openxmlformats.org/officeDocument/2006/relationships/image" Target="../media/image73.png"/><Relationship Id="rId9" Type="http://schemas.openxmlformats.org/officeDocument/2006/relationships/image" Target="../media/image40.pdf"/><Relationship Id="rId10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pdf"/><Relationship Id="rId5" Type="http://schemas.openxmlformats.org/officeDocument/2006/relationships/image" Target="../media/image5.png"/><Relationship Id="rId6" Type="http://schemas.openxmlformats.org/officeDocument/2006/relationships/image" Target="../media/image4.pdf"/><Relationship Id="rId7" Type="http://schemas.openxmlformats.org/officeDocument/2006/relationships/image" Target="../media/image7.png"/><Relationship Id="rId8" Type="http://schemas.openxmlformats.org/officeDocument/2006/relationships/image" Target="../media/image5.pdf"/><Relationship Id="rId9" Type="http://schemas.openxmlformats.org/officeDocument/2006/relationships/image" Target="../media/image9.png"/><Relationship Id="rId10" Type="http://schemas.openxmlformats.org/officeDocument/2006/relationships/image" Target="../media/image6.pdf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9.pdf"/><Relationship Id="rId13" Type="http://schemas.openxmlformats.org/officeDocument/2006/relationships/image" Target="../media/image19.png"/><Relationship Id="rId14" Type="http://schemas.openxmlformats.org/officeDocument/2006/relationships/image" Target="../media/image10.pdf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4" Type="http://schemas.openxmlformats.org/officeDocument/2006/relationships/image" Target="../media/image3.pdf"/><Relationship Id="rId5" Type="http://schemas.openxmlformats.org/officeDocument/2006/relationships/image" Target="../media/image5.png"/><Relationship Id="rId6" Type="http://schemas.openxmlformats.org/officeDocument/2006/relationships/image" Target="../media/image5.pdf"/><Relationship Id="rId7" Type="http://schemas.openxmlformats.org/officeDocument/2006/relationships/image" Target="../media/image9.png"/><Relationship Id="rId8" Type="http://schemas.openxmlformats.org/officeDocument/2006/relationships/image" Target="../media/image7.pdf"/><Relationship Id="rId9" Type="http://schemas.openxmlformats.org/officeDocument/2006/relationships/image" Target="../media/image13.png"/><Relationship Id="rId10" Type="http://schemas.openxmlformats.org/officeDocument/2006/relationships/image" Target="../media/image8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pdf"/><Relationship Id="rId5" Type="http://schemas.openxmlformats.org/officeDocument/2006/relationships/image" Target="../media/image5.png"/><Relationship Id="rId6" Type="http://schemas.openxmlformats.org/officeDocument/2006/relationships/image" Target="../media/image5.pdf"/><Relationship Id="rId7" Type="http://schemas.openxmlformats.org/officeDocument/2006/relationships/image" Target="../media/image9.png"/><Relationship Id="rId8" Type="http://schemas.openxmlformats.org/officeDocument/2006/relationships/image" Target="../media/image7.pdf"/><Relationship Id="rId9" Type="http://schemas.openxmlformats.org/officeDocument/2006/relationships/image" Target="../media/image13.png"/><Relationship Id="rId10" Type="http://schemas.openxmlformats.org/officeDocument/2006/relationships/image" Target="../media/image11.pdf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pdf"/><Relationship Id="rId5" Type="http://schemas.openxmlformats.org/officeDocument/2006/relationships/image" Target="../media/image5.png"/><Relationship Id="rId6" Type="http://schemas.openxmlformats.org/officeDocument/2006/relationships/image" Target="../media/image12.pd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pdf"/><Relationship Id="rId5" Type="http://schemas.openxmlformats.org/officeDocument/2006/relationships/image" Target="../media/image5.png"/><Relationship Id="rId6" Type="http://schemas.openxmlformats.org/officeDocument/2006/relationships/image" Target="../media/image5.pdf"/><Relationship Id="rId7" Type="http://schemas.openxmlformats.org/officeDocument/2006/relationships/image" Target="../media/image9.png"/><Relationship Id="rId8" Type="http://schemas.openxmlformats.org/officeDocument/2006/relationships/image" Target="../media/image13.pdf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420035" cy="2514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NPZD</a:t>
            </a:r>
            <a:r>
              <a:rPr lang="en-US" dirty="0" smtClean="0">
                <a:solidFill>
                  <a:schemeClr val="bg1"/>
                </a:solidFill>
              </a:rPr>
              <a:t>-Iron lower level ecosystem model of the Ross Sea: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a </a:t>
            </a:r>
            <a:r>
              <a:rPr lang="en-US" sz="3111" dirty="0" smtClean="0"/>
              <a:t>study of the processes controlling the seasonal cycle of biological production. </a:t>
            </a:r>
            <a:endParaRPr lang="en-US" sz="311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471" y="5029200"/>
            <a:ext cx="3309803" cy="121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Elodie</a:t>
            </a:r>
            <a:r>
              <a:rPr lang="en-US" dirty="0" smtClean="0"/>
              <a:t> </a:t>
            </a:r>
            <a:r>
              <a:rPr lang="en-US" dirty="0" smtClean="0"/>
              <a:t>Salmon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Dinniman</a:t>
            </a:r>
            <a:endParaRPr lang="en-US" dirty="0" smtClean="0"/>
          </a:p>
          <a:p>
            <a:r>
              <a:rPr lang="en-US" dirty="0" smtClean="0"/>
              <a:t>Hofmann</a:t>
            </a:r>
            <a:r>
              <a:rPr lang="en-US" dirty="0" smtClean="0"/>
              <a:t> Eileen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46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43000" y="4876800"/>
            <a:ext cx="14478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43000" y="5638800"/>
            <a:ext cx="49530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flipV="1">
            <a:off x="762000" y="4648200"/>
            <a:ext cx="3162300" cy="762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886199" y="3962400"/>
            <a:ext cx="45719" cy="7620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Up Arrow 29"/>
          <p:cNvSpPr/>
          <p:nvPr/>
        </p:nvSpPr>
        <p:spPr>
          <a:xfrm rot="5400000">
            <a:off x="864658" y="1683808"/>
            <a:ext cx="152400" cy="32385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62000" y="1828800"/>
            <a:ext cx="45719" cy="2819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" y="4876800"/>
            <a:ext cx="4330262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" y="5638800"/>
            <a:ext cx="8153400" cy="5976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rcRect r="5070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rcRect r="50704"/>
              <a:stretch>
                <a:fillRect/>
              </a:stretch>
            </p:blipFill>
          </mc:Fallback>
        </mc:AlternateContent>
        <p:spPr>
          <a:xfrm>
            <a:off x="6079067" y="3505199"/>
            <a:ext cx="2413002" cy="3217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rcRect l="4765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rcRect l="47653"/>
              <a:stretch>
                <a:fillRect/>
              </a:stretch>
            </p:blipFill>
          </mc:Fallback>
        </mc:AlternateContent>
        <p:spPr>
          <a:xfrm>
            <a:off x="6070599" y="3962400"/>
            <a:ext cx="2427514" cy="304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257800" y="2895600"/>
            <a:ext cx="2664178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085114" y="4343400"/>
            <a:ext cx="206828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5638800"/>
            <a:ext cx="8153400" cy="5976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" y="4876800"/>
            <a:ext cx="4330262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6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14600" y="4876800"/>
            <a:ext cx="25146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19800" y="5638800"/>
            <a:ext cx="26670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2209800" y="3129803"/>
            <a:ext cx="12572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Grazing</a:t>
            </a:r>
            <a:r>
              <a:rPr lang="fr-FR" dirty="0" smtClean="0"/>
              <a:t> +</a:t>
            </a:r>
          </a:p>
          <a:p>
            <a:r>
              <a:rPr lang="fr-FR" dirty="0" err="1" smtClean="0"/>
              <a:t>Mortality</a:t>
            </a:r>
            <a:endParaRPr lang="fr-FR" dirty="0"/>
          </a:p>
        </p:txBody>
      </p:sp>
      <p:sp>
        <p:nvSpPr>
          <p:cNvPr id="21" name="Left-Right Arrow 20"/>
          <p:cNvSpPr/>
          <p:nvPr/>
        </p:nvSpPr>
        <p:spPr>
          <a:xfrm>
            <a:off x="2209800" y="2895600"/>
            <a:ext cx="1066800" cy="152400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Left-Right Arrow 21"/>
          <p:cNvSpPr/>
          <p:nvPr/>
        </p:nvSpPr>
        <p:spPr>
          <a:xfrm>
            <a:off x="2209800" y="3767666"/>
            <a:ext cx="1066800" cy="152400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514600" y="4876800"/>
            <a:ext cx="6858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019800" y="5638800"/>
            <a:ext cx="7620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/>
          <p:cNvSpPr txBox="1"/>
          <p:nvPr/>
        </p:nvSpPr>
        <p:spPr>
          <a:xfrm>
            <a:off x="5562600" y="4876800"/>
            <a:ext cx="169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Bacteria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endParaRPr lang="fr-FR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 flipV="1">
            <a:off x="5029200" y="5061466"/>
            <a:ext cx="533400" cy="120134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7124700" y="5295900"/>
            <a:ext cx="381000" cy="15240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73651" y="533400"/>
            <a:ext cx="422694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250" y="5105400"/>
            <a:ext cx="325755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" y="4267200"/>
            <a:ext cx="2792186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rcRect r="-2743" b="526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rcRect r="-2743" b="5263"/>
              <a:stretch>
                <a:fillRect/>
              </a:stretch>
            </p:blipFill>
          </mc:Fallback>
        </mc:AlternateContent>
        <p:spPr>
          <a:xfrm>
            <a:off x="3124200" y="3793067"/>
            <a:ext cx="5029200" cy="304800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57200" y="3581400"/>
            <a:ext cx="2664178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553200" y="4191000"/>
            <a:ext cx="2068286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57200" y="5877752"/>
            <a:ext cx="6172201" cy="675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838200"/>
            <a:ext cx="120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Detritus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2514600"/>
            <a:ext cx="93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Nitrate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514600"/>
            <a:ext cx="74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Silica</a:t>
            </a:r>
            <a:endParaRPr lang="fr-FR" dirty="0"/>
          </a:p>
        </p:txBody>
      </p:sp>
      <p:cxnSp>
        <p:nvCxnSpPr>
          <p:cNvPr id="17" name="Straight Arrow Connector 16"/>
          <p:cNvCxnSpPr>
            <a:stCxn id="13" idx="2"/>
            <a:endCxn id="14" idx="0"/>
          </p:cNvCxnSpPr>
          <p:nvPr/>
        </p:nvCxnSpPr>
        <p:spPr>
          <a:xfrm rot="5400000">
            <a:off x="5595345" y="1489992"/>
            <a:ext cx="1307068" cy="74214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5" idx="0"/>
          </p:cNvCxnSpPr>
          <p:nvPr/>
        </p:nvCxnSpPr>
        <p:spPr>
          <a:xfrm rot="16200000" flipH="1">
            <a:off x="6386065" y="1441419"/>
            <a:ext cx="1307068" cy="83929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6400" y="1752600"/>
            <a:ext cx="66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D2RN</a:t>
            </a:r>
            <a:endParaRPr lang="fr-FR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239000" y="1828800"/>
            <a:ext cx="6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D2RSi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1981200" y="3581400"/>
            <a:ext cx="12192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219200" y="4343400"/>
            <a:ext cx="12192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0" y="533400"/>
            <a:ext cx="34168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3400" y="4038600"/>
            <a:ext cx="81280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1855" y="4876800"/>
            <a:ext cx="5116945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3400" y="5715000"/>
            <a:ext cx="3657600" cy="6096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49850" y="1219200"/>
          <a:ext cx="2274888" cy="688975"/>
        </p:xfrm>
        <a:graphic>
          <a:graphicData uri="http://schemas.openxmlformats.org/presentationml/2006/ole">
            <p:oleObj spid="_x0000_s43010" name="Equation" r:id="rId11" imgW="13843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2000" y="533400"/>
            <a:ext cx="34168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" y="3962400"/>
            <a:ext cx="3694548" cy="498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47799" y="4724400"/>
            <a:ext cx="5357093" cy="554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191000" y="5648036"/>
            <a:ext cx="3639132" cy="295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4038600"/>
            <a:ext cx="360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Phytoplankton senescence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745182"/>
            <a:ext cx="134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Grazing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5562600"/>
            <a:ext cx="128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Uptake </a:t>
            </a:r>
            <a:r>
              <a:rPr lang="en-US" dirty="0" err="1" smtClean="0">
                <a:sym typeface="Wingdings"/>
              </a:rPr>
              <a:t></a:t>
            </a:r>
            <a:endParaRPr lang="fr-F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982735" y="1142999"/>
            <a:ext cx="2637265" cy="6950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800600" y="2209800"/>
            <a:ext cx="1287966" cy="429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476999" y="2057400"/>
            <a:ext cx="155373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599" y="3733800"/>
            <a:ext cx="6547555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599" y="4495800"/>
            <a:ext cx="4538135" cy="632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86000" y="5105400"/>
            <a:ext cx="4944534" cy="722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943600" y="5867400"/>
            <a:ext cx="24384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9721" y="914400"/>
            <a:ext cx="84147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F</a:t>
            </a:r>
            <a:r>
              <a:rPr lang="fr-FR" baseline="-25000" dirty="0" err="1" smtClean="0"/>
              <a:t>d</a:t>
            </a:r>
            <a:r>
              <a:rPr lang="fr-FR" dirty="0" smtClean="0"/>
              <a:t> + D </a:t>
            </a:r>
            <a:endParaRPr lang="fr-FR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791200" y="3657600"/>
            <a:ext cx="1524000" cy="7620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086600" y="5791200"/>
            <a:ext cx="1524000" cy="7620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218113" y="2663825"/>
          <a:ext cx="3424237" cy="688975"/>
        </p:xfrm>
        <a:graphic>
          <a:graphicData uri="http://schemas.openxmlformats.org/presentationml/2006/ole">
            <p:oleObj spid="_x0000_s56322" name="Equation" r:id="rId11" imgW="2082800" imgH="4191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1800" y="914400"/>
            <a:ext cx="48635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 F</a:t>
            </a:r>
            <a:r>
              <a:rPr lang="en-US" baseline="-25000" dirty="0" smtClean="0">
                <a:sym typeface="Wingdings"/>
              </a:rPr>
              <a:t>PI</a:t>
            </a:r>
            <a:endParaRPr lang="fr-FR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72200" y="106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2200" y="1219200"/>
            <a:ext cx="609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8400" y="609600"/>
            <a:ext cx="45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</a:t>
            </a:r>
            <a:r>
              <a:rPr lang="fr-FR" baseline="-25000" dirty="0" err="1" smtClean="0"/>
              <a:t>sc</a:t>
            </a:r>
            <a:endParaRPr lang="fr-FR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1230868"/>
            <a:ext cx="55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</a:t>
            </a:r>
            <a:r>
              <a:rPr lang="fr-FR" baseline="-25000" dirty="0" err="1" smtClean="0"/>
              <a:t>diss</a:t>
            </a:r>
            <a:endParaRPr lang="fr-FR" baseline="-25000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267325" y="1773238"/>
          <a:ext cx="1209675" cy="647700"/>
        </p:xfrm>
        <a:graphic>
          <a:graphicData uri="http://schemas.openxmlformats.org/presentationml/2006/ole">
            <p:oleObj spid="_x0000_s56323" name="Equation" r:id="rId12" imgW="736600" imgH="393700" progId="Equation.3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969125" y="1752600"/>
          <a:ext cx="1292225" cy="647700"/>
        </p:xfrm>
        <a:graphic>
          <a:graphicData uri="http://schemas.openxmlformats.org/presentationml/2006/ole">
            <p:oleObj spid="_x0000_s56324" name="Equation" r:id="rId13" imgW="787400" imgH="393700" progId="Equation.3">
              <p:embed/>
            </p:oleObj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9600" y="381000"/>
            <a:ext cx="4478797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177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Bio_Toy</a:t>
            </a:r>
            <a:r>
              <a:rPr lang="en-US" dirty="0" smtClean="0"/>
              <a:t> model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28800" y="1752600"/>
            <a:ext cx="1625602" cy="3242733"/>
            <a:chOff x="5825067" y="1981200"/>
            <a:chExt cx="1625602" cy="3242733"/>
          </a:xfrm>
        </p:grpSpPr>
        <p:sp>
          <p:nvSpPr>
            <p:cNvPr id="10" name="Cube 9"/>
            <p:cNvSpPr/>
            <p:nvPr/>
          </p:nvSpPr>
          <p:spPr>
            <a:xfrm>
              <a:off x="6917269" y="1981200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Cube 10"/>
            <p:cNvSpPr/>
            <p:nvPr/>
          </p:nvSpPr>
          <p:spPr>
            <a:xfrm>
              <a:off x="6510868" y="1981200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Cube 11"/>
            <p:cNvSpPr/>
            <p:nvPr/>
          </p:nvSpPr>
          <p:spPr>
            <a:xfrm>
              <a:off x="6096000" y="1981200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Cube 3"/>
            <p:cNvSpPr/>
            <p:nvPr/>
          </p:nvSpPr>
          <p:spPr>
            <a:xfrm>
              <a:off x="6781803" y="2116666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Cube 6"/>
            <p:cNvSpPr/>
            <p:nvPr/>
          </p:nvSpPr>
          <p:spPr>
            <a:xfrm>
              <a:off x="6646334" y="2252132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Cube 7"/>
            <p:cNvSpPr/>
            <p:nvPr/>
          </p:nvSpPr>
          <p:spPr>
            <a:xfrm>
              <a:off x="6366935" y="2116667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Cube 8"/>
            <p:cNvSpPr/>
            <p:nvPr/>
          </p:nvSpPr>
          <p:spPr>
            <a:xfrm>
              <a:off x="5960533" y="2116667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Cube 4"/>
            <p:cNvSpPr/>
            <p:nvPr/>
          </p:nvSpPr>
          <p:spPr>
            <a:xfrm>
              <a:off x="6231468" y="2243667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Cube 5"/>
            <p:cNvSpPr/>
            <p:nvPr/>
          </p:nvSpPr>
          <p:spPr>
            <a:xfrm>
              <a:off x="5825067" y="2252133"/>
              <a:ext cx="533400" cy="2971800"/>
            </a:xfrm>
            <a:prstGeom prst="cube">
              <a:avLst/>
            </a:prstGeom>
            <a:solidFill>
              <a:schemeClr val="accent3">
                <a:alpha val="42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43200" y="457200"/>
            <a:ext cx="3554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</a:t>
            </a:r>
            <a:endParaRPr lang="fr-FR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62200" y="762000"/>
            <a:ext cx="762000" cy="533400"/>
            <a:chOff x="5077178" y="3324578"/>
            <a:chExt cx="762000" cy="533400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5181600" y="3400778"/>
              <a:ext cx="533400" cy="381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77178" y="3581400"/>
              <a:ext cx="76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62200" y="1219200"/>
            <a:ext cx="3554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3073577" y="838200"/>
            <a:ext cx="43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838200"/>
            <a:ext cx="3554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-114300" y="3619500"/>
            <a:ext cx="2971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686297" y="3211571"/>
            <a:ext cx="84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568 m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1828800"/>
            <a:ext cx="39677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00000"/>
              <a:buFont typeface="Courier New"/>
              <a:buChar char="o"/>
            </a:pP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 smtClean="0"/>
              <a:t>, South, East, West </a:t>
            </a:r>
            <a:r>
              <a:rPr lang="fr-FR" dirty="0" err="1" smtClean="0"/>
              <a:t>periodic</a:t>
            </a: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r>
              <a:rPr lang="fr-FR" dirty="0" smtClean="0"/>
              <a:t> </a:t>
            </a:r>
            <a:r>
              <a:rPr lang="fr-FR" dirty="0" err="1" smtClean="0"/>
              <a:t>Runs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in </a:t>
            </a:r>
            <a:r>
              <a:rPr lang="fr-FR" dirty="0" err="1" smtClean="0"/>
              <a:t>January</a:t>
            </a: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formation and </a:t>
            </a:r>
            <a:r>
              <a:rPr lang="fr-FR" dirty="0" err="1" smtClean="0"/>
              <a:t>melting</a:t>
            </a: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r>
              <a:rPr lang="fr-FR" dirty="0" smtClean="0"/>
              <a:t> </a:t>
            </a:r>
            <a:r>
              <a:rPr lang="fr-FR" dirty="0" err="1" smtClean="0"/>
              <a:t>Southerly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endParaRPr lang="fr-FR" dirty="0" smtClean="0"/>
          </a:p>
          <a:p>
            <a:pPr>
              <a:buSzPct val="100000"/>
              <a:buFont typeface="Courier New"/>
              <a:buChar char="o"/>
            </a:pPr>
            <a:r>
              <a:rPr lang="fr-FR" dirty="0" err="1" smtClean="0"/>
              <a:t>Ligth</a:t>
            </a:r>
            <a:r>
              <a:rPr lang="fr-FR" dirty="0" smtClean="0"/>
              <a:t> cycles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891115"/>
          <a:ext cx="7391400" cy="476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501"/>
                <a:gridCol w="2140299"/>
                <a:gridCol w="2895600"/>
              </a:tblGrid>
              <a:tr h="372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Parameters</a:t>
                      </a:r>
                    </a:p>
                  </a:txBody>
                  <a:tcPr marL="68580" marR="68580" marT="0" marB="0"/>
                </a:tc>
              </a:tr>
              <a:tr h="565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Reference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NPPPZZDD_FdFb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Iron relaxed to </a:t>
                      </a:r>
                      <a:r>
                        <a:rPr lang="en-US" sz="1800" dirty="0" smtClean="0">
                          <a:latin typeface="Times New Roman"/>
                          <a:ea typeface="Cambria"/>
                          <a:cs typeface="Times New Roman"/>
                        </a:rPr>
                        <a:t>0.3nM/L </a:t>
                      </a: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every year</a:t>
                      </a:r>
                    </a:p>
                  </a:txBody>
                  <a:tcPr marL="68580" marR="68580" marT="0" marB="0"/>
                </a:tc>
              </a:tr>
              <a:tr h="70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Light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Testing different values of Attphy1, 2, 3, alpha and </a:t>
                      </a:r>
                      <a:r>
                        <a:rPr lang="en-US" sz="1800" dirty="0" err="1">
                          <a:latin typeface="Times New Roman"/>
                          <a:ea typeface="Cambria"/>
                          <a:cs typeface="Times New Roman"/>
                        </a:rPr>
                        <a:t>AttSW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Iron sources: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Sediment /CDW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Iron relaxation upon </a:t>
                      </a:r>
                      <a:r>
                        <a:rPr lang="en-US" sz="1800" dirty="0" err="1">
                          <a:latin typeface="Times New Roman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=1; </a:t>
                      </a:r>
                      <a:r>
                        <a:rPr lang="en-US" sz="1800" dirty="0" err="1">
                          <a:latin typeface="Times New Roman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=1,2,3; </a:t>
                      </a:r>
                      <a:r>
                        <a:rPr lang="en-US" sz="1800" dirty="0" err="1">
                          <a:latin typeface="Times New Roman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=1,2,3,4,5; …until </a:t>
                      </a:r>
                      <a:r>
                        <a:rPr lang="en-US" sz="1800" dirty="0" err="1">
                          <a:latin typeface="Times New Roman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=1 to 30</a:t>
                      </a:r>
                    </a:p>
                  </a:txBody>
                  <a:tcPr marL="68580" marR="68580" marT="0" marB="0"/>
                </a:tc>
              </a:tr>
              <a:tr h="276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Aerosol/sea 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Iron relaxation upon k=32</a:t>
                      </a:r>
                    </a:p>
                  </a:txBody>
                  <a:tcPr marL="68580" marR="68580" marT="0" marB="0"/>
                </a:tc>
              </a:tr>
              <a:tr h="668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Iron scavenging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NPPZZDD_FdFbFip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Iron relaxed to 0.3nM every year</a:t>
                      </a:r>
                    </a:p>
                  </a:txBody>
                  <a:tcPr marL="68580" marR="68580" marT="0" marB="0"/>
                </a:tc>
              </a:tr>
              <a:tr h="282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  <a:cs typeface="Times New Roman"/>
                        </a:rPr>
                        <a:t>Silicon </a:t>
                      </a:r>
                      <a:r>
                        <a:rPr lang="en-US" sz="1800" dirty="0" smtClean="0">
                          <a:latin typeface="Times New Roman"/>
                          <a:ea typeface="Cambria"/>
                          <a:cs typeface="Times New Roman"/>
                        </a:rPr>
                        <a:t>concentration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NPPZZDD_FdFbFip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  <a:cs typeface="Times New Roman"/>
                        </a:rPr>
                        <a:t>NPPPZZDD_FdFb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253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simulation</a:t>
            </a:r>
            <a:endParaRPr lang="en-US" dirty="0"/>
          </a:p>
        </p:txBody>
      </p:sp>
      <p:pic>
        <p:nvPicPr>
          <p:cNvPr id="9" name="Picture 8" descr="FigNSiFd_bt806.jpg"/>
          <p:cNvPicPr>
            <a:picLocks noChangeAspect="1"/>
          </p:cNvPicPr>
          <p:nvPr/>
        </p:nvPicPr>
        <p:blipFill>
          <a:blip r:embed="rId2"/>
          <a:srcRect l="5000" r="10833"/>
          <a:stretch>
            <a:fillRect/>
          </a:stretch>
        </p:blipFill>
        <p:spPr>
          <a:xfrm>
            <a:off x="457200" y="1143000"/>
            <a:ext cx="8153400" cy="24427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381794" y="2590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867536" y="25900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3733800"/>
            <a:ext cx="62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spring</a:t>
            </a:r>
            <a:endParaRPr lang="fr-F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429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winter</a:t>
            </a:r>
            <a:endParaRPr lang="fr-FR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019936" y="25900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9336" y="3429000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summer</a:t>
            </a:r>
            <a:endParaRPr lang="fr-FR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126687" y="2590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612429" y="25900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7493" y="3733800"/>
            <a:ext cx="62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spring</a:t>
            </a:r>
            <a:endParaRPr lang="fr-FR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92693" y="3429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winter</a:t>
            </a:r>
            <a:endParaRPr lang="fr-FR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764829" y="25900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4229" y="3429000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summer</a:t>
            </a:r>
            <a:endParaRPr lang="fr-FR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827074" y="2590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312816" y="25900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97880" y="3733800"/>
            <a:ext cx="62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spring</a:t>
            </a:r>
            <a:endParaRPr lang="fr-FR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93080" y="3429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winter</a:t>
            </a:r>
            <a:endParaRPr lang="fr-FR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465216" y="25900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64616" y="3429000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summer</a:t>
            </a:r>
            <a:endParaRPr lang="fr-FR" sz="12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51364" y="2315636"/>
            <a:ext cx="64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depth</a:t>
            </a:r>
            <a:endParaRPr lang="fr-FR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0" y="3276600"/>
            <a:ext cx="508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days</a:t>
            </a:r>
            <a:endParaRPr lang="fr-FR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029200" y="3276600"/>
            <a:ext cx="508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days</a:t>
            </a:r>
            <a:endParaRPr lang="fr-FR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772400" y="3276600"/>
            <a:ext cx="508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days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253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simulation</a:t>
            </a:r>
            <a:endParaRPr lang="en-US" dirty="0"/>
          </a:p>
        </p:txBody>
      </p:sp>
      <p:pic>
        <p:nvPicPr>
          <p:cNvPr id="6" name="Picture 5" descr="Fig3UP3FUP_bt806_seacon1.jpg"/>
          <p:cNvPicPr>
            <a:picLocks noChangeAspect="1"/>
          </p:cNvPicPr>
          <p:nvPr/>
        </p:nvPicPr>
        <p:blipFill>
          <a:blip r:embed="rId2"/>
          <a:srcRect l="8850" r="10558" b="5556"/>
          <a:stretch>
            <a:fillRect/>
          </a:stretch>
        </p:blipFill>
        <p:spPr>
          <a:xfrm>
            <a:off x="485742" y="1768640"/>
            <a:ext cx="8124858" cy="3946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880" y="1033046"/>
            <a:ext cx="287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Phaeocystus</a:t>
            </a:r>
            <a:r>
              <a:rPr lang="fr-FR" i="1" dirty="0" smtClean="0"/>
              <a:t> </a:t>
            </a:r>
            <a:r>
              <a:rPr lang="fr-FR" i="1" dirty="0" err="1" smtClean="0"/>
              <a:t>antarctica</a:t>
            </a:r>
            <a:endParaRPr lang="fr-F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62710" y="1033046"/>
            <a:ext cx="113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Diatoms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337846"/>
            <a:ext cx="1369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r>
              <a:rPr lang="fr-FR" sz="1600" dirty="0" err="1" smtClean="0"/>
              <a:t>olitary</a:t>
            </a:r>
            <a:r>
              <a:rPr lang="fr-FR" sz="1600" dirty="0" smtClean="0"/>
              <a:t> </a:t>
            </a:r>
            <a:r>
              <a:rPr lang="fr-FR" sz="1600" dirty="0" err="1" smtClean="0"/>
              <a:t>cells</a:t>
            </a:r>
            <a:endParaRPr lang="fr-F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1337846"/>
            <a:ext cx="1604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fr-FR" sz="1600" dirty="0" err="1" smtClean="0"/>
              <a:t>ells</a:t>
            </a:r>
            <a:r>
              <a:rPr lang="fr-FR" sz="1600" dirty="0" smtClean="0"/>
              <a:t> in </a:t>
            </a:r>
            <a:r>
              <a:rPr lang="fr-FR" sz="1600" dirty="0" err="1" smtClean="0"/>
              <a:t>colony</a:t>
            </a:r>
            <a:endParaRPr lang="fr-F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609201"/>
            <a:ext cx="870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Arpil</a:t>
            </a:r>
            <a:r>
              <a:rPr lang="fr-FR" sz="1200" dirty="0" smtClean="0"/>
              <a:t> 10th</a:t>
            </a:r>
            <a:endParaRPr lang="fr-FR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8964" y="2696636"/>
            <a:ext cx="64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depth</a:t>
            </a:r>
            <a:endParaRPr lang="fr-F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6547" y="3472190"/>
            <a:ext cx="508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days</a:t>
            </a:r>
            <a:endParaRPr lang="fr-FR" sz="11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8964" y="4677836"/>
            <a:ext cx="64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depth</a:t>
            </a:r>
            <a:endParaRPr lang="fr-F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6547" y="5453390"/>
            <a:ext cx="508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days</a:t>
            </a:r>
            <a:endParaRPr lang="fr-FR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5590401"/>
            <a:ext cx="870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Arpil</a:t>
            </a:r>
            <a:r>
              <a:rPr lang="fr-FR" sz="1200" dirty="0" smtClean="0"/>
              <a:t> 10th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31721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3048000" y="1854058"/>
            <a:ext cx="2993692" cy="536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143000" y="1969221"/>
            <a:ext cx="6858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3814" y="3261644"/>
            <a:ext cx="841186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Detritus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1512" y="1974204"/>
            <a:ext cx="146304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Phytoplankton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22492" y="1955573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Phyt</a:t>
            </a:r>
            <a:r>
              <a:rPr lang="en-US" sz="1400" dirty="0" smtClean="0"/>
              <a:t>-Fe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8635" y="2570246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Diss</a:t>
            </a:r>
            <a:r>
              <a:rPr lang="en-US" sz="1400" dirty="0" smtClean="0"/>
              <a:t>-Fe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26164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zooplankton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62500" y="32479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Zoop-Fe2</a:t>
            </a:r>
          </a:p>
        </p:txBody>
      </p:sp>
      <p:cxnSp>
        <p:nvCxnSpPr>
          <p:cNvPr id="23" name="Elbow Connector 22"/>
          <p:cNvCxnSpPr>
            <a:stCxn id="11" idx="0"/>
            <a:endCxn id="9" idx="2"/>
          </p:cNvCxnSpPr>
          <p:nvPr/>
        </p:nvCxnSpPr>
        <p:spPr>
          <a:xfrm rot="5400000" flipH="1" flipV="1">
            <a:off x="992830" y="2768575"/>
            <a:ext cx="984646" cy="149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2"/>
            <a:endCxn id="20" idx="0"/>
          </p:cNvCxnSpPr>
          <p:nvPr/>
        </p:nvCxnSpPr>
        <p:spPr>
          <a:xfrm rot="16200000" flipH="1">
            <a:off x="3414310" y="2770703"/>
            <a:ext cx="979663" cy="2218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1"/>
            <a:endCxn id="9" idx="3"/>
          </p:cNvCxnSpPr>
          <p:nvPr/>
        </p:nvCxnSpPr>
        <p:spPr>
          <a:xfrm rot="10800000">
            <a:off x="1828800" y="2123111"/>
            <a:ext cx="1371600" cy="1292423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1828800" y="2059069"/>
            <a:ext cx="1342712" cy="4983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2" idx="3"/>
          </p:cNvCxnSpPr>
          <p:nvPr/>
        </p:nvCxnSpPr>
        <p:spPr>
          <a:xfrm flipV="1">
            <a:off x="6172200" y="2847195"/>
            <a:ext cx="930749" cy="55469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5965492" y="2031773"/>
            <a:ext cx="1143143" cy="614673"/>
          </a:xfrm>
          <a:prstGeom prst="bentConnector3">
            <a:avLst>
              <a:gd name="adj1" fmla="val 55969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  <a:endCxn id="15" idx="3"/>
          </p:cNvCxnSpPr>
          <p:nvPr/>
        </p:nvCxnSpPr>
        <p:spPr>
          <a:xfrm rot="10800000">
            <a:off x="5965493" y="2109463"/>
            <a:ext cx="1143143" cy="6146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415" y="4574977"/>
            <a:ext cx="4572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63815" y="44196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 of a fraction, </a:t>
            </a:r>
            <a:r>
              <a:rPr lang="en-US" sz="1400" dirty="0" err="1" smtClean="0"/>
              <a:t>frem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30415" y="4815245"/>
            <a:ext cx="457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63815" y="4659868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Grazing, </a:t>
            </a:r>
            <a:r>
              <a:rPr lang="en-US" sz="1400" dirty="0" err="1" smtClean="0"/>
              <a:t>Rm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fsc</a:t>
            </a:r>
            <a:r>
              <a:rPr lang="en-US" sz="1400" dirty="0" smtClean="0">
                <a:latin typeface="Times New Roman"/>
                <a:cs typeface="Times New Roman"/>
              </a:rPr>
              <a:t>, fc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30415" y="5043845"/>
            <a:ext cx="45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3815" y="4888468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Excretion, </a:t>
            </a:r>
            <a:r>
              <a:rPr lang="el-GR" sz="1400" dirty="0" smtClean="0">
                <a:latin typeface="Times New Roman"/>
                <a:cs typeface="Times New Roman"/>
              </a:rPr>
              <a:t>ν</a:t>
            </a:r>
            <a:r>
              <a:rPr lang="en-US" sz="1400" baseline="-25000" dirty="0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Rm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endParaRPr lang="en-US" sz="1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30415" y="5272445"/>
            <a:ext cx="457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63815" y="5117068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Mortality, </a:t>
            </a:r>
            <a:r>
              <a:rPr lang="el-GR" sz="1400" dirty="0" smtClean="0">
                <a:latin typeface="Times New Roman"/>
                <a:cs typeface="Times New Roman"/>
              </a:rPr>
              <a:t>σ</a:t>
            </a:r>
            <a:r>
              <a:rPr lang="en-US" sz="1400" baseline="-25000" dirty="0" smtClean="0">
                <a:latin typeface="Times New Roman"/>
                <a:cs typeface="Times New Roman"/>
              </a:rPr>
              <a:t>d</a:t>
            </a:r>
            <a:endParaRPr lang="en-US" sz="14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06286" y="46906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9686" y="4538246"/>
            <a:ext cx="353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+ Fe uptake 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, C/N, a, b,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Fe</a:t>
            </a:r>
            <a:endParaRPr lang="en-US" sz="14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0415" y="4346377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63815" y="41910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800600" y="4422577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34000" y="4270177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endParaRPr lang="en-US" sz="1400" baseline="-25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257507" y="43934"/>
            <a:ext cx="274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NPZD-</a:t>
            </a:r>
            <a:r>
              <a:rPr lang="en-US" dirty="0" err="1" smtClean="0"/>
              <a:t>FbFd</a:t>
            </a:r>
            <a:r>
              <a:rPr lang="en-US" dirty="0" smtClean="0"/>
              <a:t> type model</a:t>
            </a:r>
            <a:endParaRPr lang="en-US" dirty="0"/>
          </a:p>
        </p:txBody>
      </p:sp>
      <p:cxnSp>
        <p:nvCxnSpPr>
          <p:cNvPr id="86" name="Elbow Connector 85"/>
          <p:cNvCxnSpPr/>
          <p:nvPr/>
        </p:nvCxnSpPr>
        <p:spPr>
          <a:xfrm rot="10800000" flipV="1">
            <a:off x="1905000" y="2214818"/>
            <a:ext cx="1266512" cy="1264754"/>
          </a:xfrm>
          <a:prstGeom prst="bentConnector3">
            <a:avLst>
              <a:gd name="adj1" fmla="val 42457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1905000" y="3466872"/>
            <a:ext cx="1295400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779487" y="884409"/>
            <a:ext cx="2621230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Diagram of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0192" y="884409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Fietcher</a:t>
            </a:r>
            <a:r>
              <a:rPr lang="en-US" dirty="0"/>
              <a:t> et al., 2009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Fig3UP_bt806_JavF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5436704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762000"/>
            <a:ext cx="287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Phaeocystus</a:t>
            </a:r>
            <a:r>
              <a:rPr lang="fr-FR" i="1" dirty="0" smtClean="0"/>
              <a:t> </a:t>
            </a:r>
            <a:r>
              <a:rPr lang="fr-FR" i="1" dirty="0" err="1" smtClean="0"/>
              <a:t>antarctica</a:t>
            </a:r>
            <a:endParaRPr lang="fr-FR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219200"/>
            <a:ext cx="1369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r>
              <a:rPr lang="fr-FR" sz="1600" dirty="0" err="1" smtClean="0"/>
              <a:t>olitary</a:t>
            </a:r>
            <a:r>
              <a:rPr lang="fr-FR" sz="1600" dirty="0" smtClean="0"/>
              <a:t> </a:t>
            </a:r>
            <a:r>
              <a:rPr lang="fr-FR" sz="1600" dirty="0" err="1" smtClean="0"/>
              <a:t>cells</a:t>
            </a:r>
            <a:endParaRPr lang="fr-F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895600"/>
            <a:ext cx="1604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fr-FR" sz="1600" dirty="0" err="1" smtClean="0"/>
              <a:t>ells</a:t>
            </a:r>
            <a:r>
              <a:rPr lang="fr-FR" sz="1600" dirty="0" smtClean="0"/>
              <a:t> in </a:t>
            </a:r>
            <a:r>
              <a:rPr lang="fr-FR" sz="1600" dirty="0" err="1" smtClean="0"/>
              <a:t>colony</a:t>
            </a:r>
            <a:endParaRPr lang="fr-FR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51364" y="1858436"/>
            <a:ext cx="64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depth</a:t>
            </a:r>
            <a:endParaRPr lang="fr-F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16347" y="2438400"/>
            <a:ext cx="508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days</a:t>
            </a:r>
            <a:endParaRPr lang="fr-FR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667000"/>
            <a:ext cx="119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February</a:t>
            </a:r>
            <a:r>
              <a:rPr lang="fr-FR" sz="1200" dirty="0" smtClean="0"/>
              <a:t> 18th</a:t>
            </a:r>
            <a:endParaRPr lang="fr-F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495800"/>
            <a:ext cx="113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Diatoms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3934"/>
            <a:ext cx="253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87868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 and discussions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Suggestion to improve</a:t>
            </a:r>
            <a:r>
              <a:rPr lang="en-US" dirty="0" smtClean="0"/>
              <a:t> </a:t>
            </a:r>
            <a:r>
              <a:rPr lang="en-US" dirty="0" smtClean="0"/>
              <a:t>simulations?</a:t>
            </a:r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Past meeting: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Ocean Carbon and Biogeochemistry (OCB) Summer Workshop</a:t>
            </a:r>
          </a:p>
          <a:p>
            <a:pPr marL="742950" lvl="1" indent="-285750"/>
            <a:r>
              <a:rPr lang="en-US" dirty="0" smtClean="0"/>
              <a:t>		</a:t>
            </a:r>
            <a:r>
              <a:rPr lang="en-US" i="1" dirty="0" smtClean="0"/>
              <a:t>July 22-25, 2013 -Poster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Meetings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International Symposium on Sea Ice in a Changing Environment</a:t>
            </a:r>
          </a:p>
          <a:p>
            <a:pPr marL="742950" lvl="1" indent="-285750"/>
            <a:r>
              <a:rPr lang="en-US" dirty="0" smtClean="0"/>
              <a:t>		9–14 March </a:t>
            </a:r>
            <a:r>
              <a:rPr lang="en-US" dirty="0" smtClean="0"/>
              <a:t>2014-Talk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Ocean Sciences Meeting</a:t>
            </a:r>
          </a:p>
          <a:p>
            <a:pPr marL="742950" lvl="1" indent="-285750"/>
            <a:r>
              <a:rPr lang="en-US" dirty="0" smtClean="0"/>
              <a:t>		23-28 </a:t>
            </a:r>
            <a:r>
              <a:rPr lang="en-US" dirty="0" smtClean="0"/>
              <a:t>February 2014-Talk</a:t>
            </a:r>
          </a:p>
          <a:p>
            <a:endParaRPr lang="en-US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5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0847" y="41627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4724400" y="47723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2832764" y="3338591"/>
            <a:ext cx="3303896" cy="737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2797508" y="2190764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2797508" y="813449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838200" y="1343308"/>
            <a:ext cx="762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486308"/>
            <a:ext cx="10668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Det1:</a:t>
            </a:r>
          </a:p>
          <a:p>
            <a:pPr algn="ctr"/>
            <a:r>
              <a:rPr lang="en-US" sz="1400" dirty="0" smtClean="0"/>
              <a:t>Suspended particles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155" y="4010308"/>
            <a:ext cx="1066800" cy="95410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Det2:</a:t>
            </a:r>
          </a:p>
          <a:p>
            <a:pPr algn="ctr"/>
            <a:r>
              <a:rPr lang="en-US" sz="1400" dirty="0" smtClean="0"/>
              <a:t>Fast sinking particles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708" y="927630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Phyt1:</a:t>
            </a:r>
          </a:p>
          <a:p>
            <a:pPr algn="ctr"/>
            <a:r>
              <a:rPr lang="en-US" sz="1400" dirty="0" err="1" smtClean="0"/>
              <a:t>Phaeocystis</a:t>
            </a:r>
            <a:r>
              <a:rPr lang="en-US" sz="1400" dirty="0" smtClean="0"/>
              <a:t> solitary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7356" y="2261249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Phyt2:</a:t>
            </a:r>
          </a:p>
          <a:p>
            <a:pPr algn="ctr"/>
            <a:r>
              <a:rPr lang="en-US" sz="1400" smtClean="0"/>
              <a:t>Phaeocystis</a:t>
            </a:r>
            <a:r>
              <a:rPr lang="en-US" sz="1400" dirty="0" smtClean="0"/>
              <a:t> colony cells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3708" y="3404249"/>
            <a:ext cx="1219200" cy="52322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Phyt3:</a:t>
            </a:r>
          </a:p>
          <a:p>
            <a:pPr algn="ctr"/>
            <a:r>
              <a:rPr lang="en-US" sz="1400" dirty="0" smtClean="0"/>
              <a:t>Diatoms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6086" y="1143073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6087" y="2476692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0109" y="3511970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9508" y="2661358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Diss</a:t>
            </a:r>
            <a:r>
              <a:rPr lang="en-US" sz="1400" dirty="0" smtClean="0"/>
              <a:t>-Fe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9796" y="4223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microzoop1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4827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mesozoop2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1896" y="4223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microZ-Fe1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2700" y="4827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mesoZ-Fe2</a:t>
            </a:r>
          </a:p>
        </p:txBody>
      </p:sp>
      <p:cxnSp>
        <p:nvCxnSpPr>
          <p:cNvPr id="23" name="Elbow Connector 22"/>
          <p:cNvCxnSpPr>
            <a:stCxn id="11" idx="1"/>
            <a:endCxn id="9" idx="1"/>
          </p:cNvCxnSpPr>
          <p:nvPr/>
        </p:nvCxnSpPr>
        <p:spPr>
          <a:xfrm rot="10800000" flipH="1">
            <a:off x="730154" y="1497198"/>
            <a:ext cx="108045" cy="2990165"/>
          </a:xfrm>
          <a:prstGeom prst="bentConnector3">
            <a:avLst>
              <a:gd name="adj1" fmla="val -123159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0"/>
            <a:endCxn id="9" idx="2"/>
          </p:cNvCxnSpPr>
          <p:nvPr/>
        </p:nvCxnSpPr>
        <p:spPr>
          <a:xfrm rot="5400000" flipH="1" flipV="1">
            <a:off x="801589" y="2068697"/>
            <a:ext cx="835223" cy="127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092908" y="1190908"/>
            <a:ext cx="627939" cy="3108492"/>
          </a:xfrm>
          <a:prstGeom prst="bentConnector3">
            <a:avLst>
              <a:gd name="adj1" fmla="val 69561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092908" y="1190908"/>
            <a:ext cx="707692" cy="3684823"/>
          </a:xfrm>
          <a:prstGeom prst="bentConnector3">
            <a:avLst>
              <a:gd name="adj1" fmla="val 26858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106556" y="2524527"/>
            <a:ext cx="694044" cy="2351204"/>
          </a:xfrm>
          <a:prstGeom prst="bentConnector3">
            <a:avLst>
              <a:gd name="adj1" fmla="val 26403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4092908" y="3559805"/>
            <a:ext cx="707692" cy="1315926"/>
          </a:xfrm>
          <a:prstGeom prst="bentConnector3">
            <a:avLst>
              <a:gd name="adj1" fmla="val 28787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5958" y="4113804"/>
            <a:ext cx="762000" cy="2154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Si</a:t>
            </a:r>
            <a:endParaRPr lang="en-US" sz="1400" dirty="0"/>
          </a:p>
        </p:txBody>
      </p:sp>
      <p:cxnSp>
        <p:nvCxnSpPr>
          <p:cNvPr id="30" name="Elbow Connector 29"/>
          <p:cNvCxnSpPr>
            <a:stCxn id="29" idx="0"/>
            <a:endCxn id="14" idx="2"/>
          </p:cNvCxnSpPr>
          <p:nvPr/>
        </p:nvCxnSpPr>
        <p:spPr>
          <a:xfrm rot="5400000" flipH="1" flipV="1">
            <a:off x="3386966" y="4017462"/>
            <a:ext cx="186335" cy="6350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  <a:endCxn id="12" idx="2"/>
          </p:cNvCxnSpPr>
          <p:nvPr/>
        </p:nvCxnSpPr>
        <p:spPr>
          <a:xfrm rot="16200000" flipV="1">
            <a:off x="3192655" y="1956948"/>
            <a:ext cx="594955" cy="13648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0"/>
            <a:endCxn id="15" idx="2"/>
          </p:cNvCxnSpPr>
          <p:nvPr/>
        </p:nvCxnSpPr>
        <p:spPr>
          <a:xfrm rot="16200000" flipV="1">
            <a:off x="4964666" y="1963770"/>
            <a:ext cx="1025842" cy="1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 flipV="1">
            <a:off x="1796956" y="3753914"/>
            <a:ext cx="1035809" cy="779866"/>
          </a:xfrm>
          <a:prstGeom prst="bentConnector3">
            <a:avLst>
              <a:gd name="adj1" fmla="val 85575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1796956" y="4533781"/>
            <a:ext cx="3003645" cy="494423"/>
          </a:xfrm>
          <a:prstGeom prst="bentConnector3">
            <a:avLst>
              <a:gd name="adj1" fmla="val 9498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1600200" y="1482060"/>
            <a:ext cx="3200400" cy="3484588"/>
          </a:xfrm>
          <a:prstGeom prst="bentConnector3">
            <a:avLst>
              <a:gd name="adj1" fmla="val 73881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752601" y="2857309"/>
            <a:ext cx="2968249" cy="1582902"/>
          </a:xfrm>
          <a:prstGeom prst="bentConnector3">
            <a:avLst>
              <a:gd name="adj1" fmla="val 8724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1600200" y="1516319"/>
            <a:ext cx="3189596" cy="2879916"/>
          </a:xfrm>
          <a:prstGeom prst="bentConnector3">
            <a:avLst>
              <a:gd name="adj1" fmla="val 73534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1600200" y="1267108"/>
            <a:ext cx="1273508" cy="200235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600200" y="1467343"/>
            <a:ext cx="1287156" cy="1133384"/>
          </a:xfrm>
          <a:prstGeom prst="bentConnector3">
            <a:avLst>
              <a:gd name="adj1" fmla="val 8074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1600200" y="1467343"/>
            <a:ext cx="1273508" cy="2168662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1" idx="3"/>
            <a:endCxn id="18" idx="2"/>
          </p:cNvCxnSpPr>
          <p:nvPr/>
        </p:nvCxnSpPr>
        <p:spPr>
          <a:xfrm flipV="1">
            <a:off x="7761596" y="2969135"/>
            <a:ext cx="179412" cy="1407978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2" idx="3"/>
            <a:endCxn id="18" idx="2"/>
          </p:cNvCxnSpPr>
          <p:nvPr/>
        </p:nvCxnSpPr>
        <p:spPr>
          <a:xfrm flipV="1">
            <a:off x="7772400" y="2969135"/>
            <a:ext cx="168608" cy="2012650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6103109" y="2934637"/>
            <a:ext cx="1266399" cy="850612"/>
          </a:xfrm>
          <a:prstGeom prst="bentConnector3">
            <a:avLst>
              <a:gd name="adj1" fmla="val 834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6049086" y="1428764"/>
            <a:ext cx="1320422" cy="1518285"/>
          </a:xfrm>
          <a:prstGeom prst="bentConnector3">
            <a:avLst>
              <a:gd name="adj1" fmla="val 841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1752600" y="1190908"/>
            <a:ext cx="1121108" cy="1666400"/>
          </a:xfrm>
          <a:prstGeom prst="bentConnector3">
            <a:avLst>
              <a:gd name="adj1" fmla="val 65826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  <a:endCxn id="15" idx="3"/>
          </p:cNvCxnSpPr>
          <p:nvPr/>
        </p:nvCxnSpPr>
        <p:spPr>
          <a:xfrm rot="10800000">
            <a:off x="6049086" y="1296963"/>
            <a:ext cx="1320422" cy="151828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8" idx="1"/>
            <a:endCxn id="16" idx="3"/>
          </p:cNvCxnSpPr>
          <p:nvPr/>
        </p:nvCxnSpPr>
        <p:spPr>
          <a:xfrm rot="10800000">
            <a:off x="6049088" y="2630581"/>
            <a:ext cx="1320421" cy="1846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1"/>
            <a:endCxn id="17" idx="3"/>
          </p:cNvCxnSpPr>
          <p:nvPr/>
        </p:nvCxnSpPr>
        <p:spPr>
          <a:xfrm rot="10800000" flipV="1">
            <a:off x="6103110" y="2815247"/>
            <a:ext cx="1266399" cy="850612"/>
          </a:xfrm>
          <a:prstGeom prst="bentConnector3">
            <a:avLst>
              <a:gd name="adj1" fmla="val 5215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415" y="5715000"/>
            <a:ext cx="4572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63815" y="5559623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 of a fraction, </a:t>
            </a:r>
            <a:r>
              <a:rPr lang="en-US" sz="1400" dirty="0" err="1" smtClean="0"/>
              <a:t>frem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30415" y="5955268"/>
            <a:ext cx="457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63815" y="5799891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Grazing, </a:t>
            </a:r>
            <a:r>
              <a:rPr lang="en-US" sz="1400" dirty="0" err="1" smtClean="0"/>
              <a:t>Rm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fsc</a:t>
            </a:r>
            <a:r>
              <a:rPr lang="en-US" sz="1400" dirty="0" smtClean="0">
                <a:latin typeface="Times New Roman"/>
                <a:cs typeface="Times New Roman"/>
              </a:rPr>
              <a:t>, fc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30415" y="6183868"/>
            <a:ext cx="45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3815" y="6028491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Excretion, </a:t>
            </a:r>
            <a:r>
              <a:rPr lang="el-GR" sz="1400" dirty="0" smtClean="0">
                <a:latin typeface="Times New Roman"/>
                <a:cs typeface="Times New Roman"/>
              </a:rPr>
              <a:t>ν</a:t>
            </a:r>
            <a:r>
              <a:rPr lang="en-US" sz="1400" baseline="-25000" dirty="0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Rm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endParaRPr lang="en-US" sz="1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30415" y="6412468"/>
            <a:ext cx="457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63815" y="6257091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Mortality, </a:t>
            </a:r>
            <a:r>
              <a:rPr lang="el-GR" sz="1400" dirty="0" smtClean="0">
                <a:latin typeface="Times New Roman"/>
                <a:cs typeface="Times New Roman"/>
              </a:rPr>
              <a:t>σ</a:t>
            </a:r>
            <a:r>
              <a:rPr lang="en-US" sz="1400" baseline="-25000" dirty="0" smtClean="0">
                <a:latin typeface="Times New Roman"/>
                <a:cs typeface="Times New Roman"/>
              </a:rPr>
              <a:t>d</a:t>
            </a:r>
            <a:endParaRPr lang="en-US" sz="14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06286" y="583066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9686" y="5678269"/>
            <a:ext cx="353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+ Fe uptake 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, C/N, a, b,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Fe</a:t>
            </a:r>
            <a:endParaRPr lang="en-US" sz="14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0415" y="5486400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63815" y="5331023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800600" y="5562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34000" y="54102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endParaRPr lang="en-US" sz="1400" baseline="-25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276886" y="1727849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752600" y="3060672"/>
            <a:ext cx="2968247" cy="1442092"/>
          </a:xfrm>
          <a:prstGeom prst="bentConnector3">
            <a:avLst>
              <a:gd name="adj1" fmla="val 9998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1796955" y="4555602"/>
            <a:ext cx="2927445" cy="527692"/>
          </a:xfrm>
          <a:prstGeom prst="bentConnector3">
            <a:avLst>
              <a:gd name="adj1" fmla="val 3380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803301" y="6324600"/>
            <a:ext cx="457200" cy="0"/>
          </a:xfrm>
          <a:prstGeom prst="line">
            <a:avLst/>
          </a:prstGeom>
          <a:ln w="38100">
            <a:solidFill>
              <a:srgbClr val="CDA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36701" y="61722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Grazing on Bacteria</a:t>
            </a:r>
            <a:endParaRPr lang="en-US" sz="1400" baseline="-25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639447" y="413266"/>
            <a:ext cx="2621230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Diagram of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581400" y="1710911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22599" y="609600"/>
            <a:ext cx="1397001" cy="8382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14134" y="1752600"/>
            <a:ext cx="1405466" cy="7620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953000"/>
            <a:ext cx="8153400" cy="710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86399" y="1066800"/>
            <a:ext cx="2514601" cy="84507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32707" y="5776332"/>
            <a:ext cx="5129893" cy="700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441795" y="2362200"/>
            <a:ext cx="2787805" cy="914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Up Arrow 9"/>
          <p:cNvSpPr/>
          <p:nvPr/>
        </p:nvSpPr>
        <p:spPr>
          <a:xfrm>
            <a:off x="411480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Up Arrow 10"/>
          <p:cNvSpPr/>
          <p:nvPr/>
        </p:nvSpPr>
        <p:spPr>
          <a:xfrm rot="10800000">
            <a:off x="394476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43000" y="5029200"/>
            <a:ext cx="35814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19200" y="5867400"/>
            <a:ext cx="24384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1485900"/>
            <a:ext cx="2362200" cy="266700"/>
            <a:chOff x="1447800" y="1485900"/>
            <a:chExt cx="2362200" cy="266700"/>
          </a:xfrm>
        </p:grpSpPr>
        <p:sp>
          <p:nvSpPr>
            <p:cNvPr id="18" name="Up Arrow 17"/>
            <p:cNvSpPr/>
            <p:nvPr/>
          </p:nvSpPr>
          <p:spPr>
            <a:xfrm rot="10800000">
              <a:off x="3657600" y="15240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5900" y="148590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1485900"/>
              <a:ext cx="76200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47800" y="406400"/>
            <a:ext cx="2362200" cy="1270000"/>
            <a:chOff x="1447800" y="406400"/>
            <a:chExt cx="2362200" cy="1270000"/>
          </a:xfrm>
        </p:grpSpPr>
        <p:sp>
          <p:nvSpPr>
            <p:cNvPr id="24" name="Up Arrow 23"/>
            <p:cNvSpPr/>
            <p:nvPr/>
          </p:nvSpPr>
          <p:spPr>
            <a:xfrm rot="10800000">
              <a:off x="3657600" y="4191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5900" y="41275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7800" y="406400"/>
              <a:ext cx="76200" cy="1270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953000"/>
            <a:ext cx="8153400" cy="71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2707" y="5776332"/>
            <a:ext cx="5129893" cy="700668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411480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Up Arrow 10"/>
          <p:cNvSpPr/>
          <p:nvPr/>
        </p:nvSpPr>
        <p:spPr>
          <a:xfrm rot="10800000">
            <a:off x="394476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43000" y="5029200"/>
            <a:ext cx="35814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19200" y="5867400"/>
            <a:ext cx="24384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21"/>
          <p:cNvGrpSpPr/>
          <p:nvPr/>
        </p:nvGrpSpPr>
        <p:grpSpPr>
          <a:xfrm>
            <a:off x="1447800" y="1485900"/>
            <a:ext cx="2362200" cy="266700"/>
            <a:chOff x="1447800" y="1485900"/>
            <a:chExt cx="2362200" cy="266700"/>
          </a:xfrm>
        </p:grpSpPr>
        <p:sp>
          <p:nvSpPr>
            <p:cNvPr id="18" name="Up Arrow 17"/>
            <p:cNvSpPr/>
            <p:nvPr/>
          </p:nvSpPr>
          <p:spPr>
            <a:xfrm rot="10800000">
              <a:off x="3657600" y="15240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5900" y="148590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1485900"/>
              <a:ext cx="76200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1447800" y="406400"/>
            <a:ext cx="2362200" cy="1270000"/>
            <a:chOff x="1447800" y="406400"/>
            <a:chExt cx="2362200" cy="1270000"/>
          </a:xfrm>
        </p:grpSpPr>
        <p:sp>
          <p:nvSpPr>
            <p:cNvPr id="24" name="Up Arrow 23"/>
            <p:cNvSpPr/>
            <p:nvPr/>
          </p:nvSpPr>
          <p:spPr>
            <a:xfrm rot="10800000">
              <a:off x="3657600" y="4191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5900" y="41275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7800" y="406400"/>
              <a:ext cx="76200" cy="1270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57800" y="762000"/>
            <a:ext cx="2969846" cy="762000"/>
          </a:xfrm>
          <a:prstGeom prst="rect">
            <a:avLst/>
          </a:prstGeom>
          <a:ln w="2540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rcRect r="53704" b="-1764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rcRect r="53704" b="-17647"/>
              <a:stretch>
                <a:fillRect/>
              </a:stretch>
            </p:blipFill>
          </mc:Fallback>
        </mc:AlternateContent>
        <p:spPr>
          <a:xfrm>
            <a:off x="5257800" y="1676400"/>
            <a:ext cx="3810000" cy="1143000"/>
          </a:xfrm>
          <a:prstGeom prst="rect">
            <a:avLst/>
          </a:prstGeom>
          <a:ln w="2857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rcRect r="5726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rcRect r="57265"/>
              <a:stretch>
                <a:fillRect/>
              </a:stretch>
            </p:blipFill>
          </mc:Fallback>
        </mc:AlternateContent>
        <p:spPr>
          <a:xfrm>
            <a:off x="5257800" y="2895600"/>
            <a:ext cx="3810000" cy="990600"/>
          </a:xfrm>
          <a:prstGeom prst="rect">
            <a:avLst/>
          </a:prstGeom>
          <a:ln w="2857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rcRect r="66667" b="-243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rcRect r="66667" b="-2439"/>
              <a:stretch>
                <a:fillRect/>
              </a:stretch>
            </p:blipFill>
          </mc:Fallback>
        </mc:AlternateContent>
        <p:spPr>
          <a:xfrm>
            <a:off x="5257800" y="4038600"/>
            <a:ext cx="3276600" cy="9556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953000"/>
            <a:ext cx="8153400" cy="71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2707" y="5776332"/>
            <a:ext cx="5129893" cy="700668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411480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Up Arrow 10"/>
          <p:cNvSpPr/>
          <p:nvPr/>
        </p:nvSpPr>
        <p:spPr>
          <a:xfrm rot="10800000">
            <a:off x="394476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43000" y="5029200"/>
            <a:ext cx="35814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19200" y="5867400"/>
            <a:ext cx="24384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21"/>
          <p:cNvGrpSpPr/>
          <p:nvPr/>
        </p:nvGrpSpPr>
        <p:grpSpPr>
          <a:xfrm>
            <a:off x="1447800" y="1485900"/>
            <a:ext cx="2362200" cy="266700"/>
            <a:chOff x="1447800" y="1485900"/>
            <a:chExt cx="2362200" cy="266700"/>
          </a:xfrm>
        </p:grpSpPr>
        <p:sp>
          <p:nvSpPr>
            <p:cNvPr id="18" name="Up Arrow 17"/>
            <p:cNvSpPr/>
            <p:nvPr/>
          </p:nvSpPr>
          <p:spPr>
            <a:xfrm rot="10800000">
              <a:off x="3657600" y="15240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5900" y="148590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1485900"/>
              <a:ext cx="76200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1447800" y="406400"/>
            <a:ext cx="2362200" cy="1270000"/>
            <a:chOff x="1447800" y="406400"/>
            <a:chExt cx="2362200" cy="1270000"/>
          </a:xfrm>
        </p:grpSpPr>
        <p:sp>
          <p:nvSpPr>
            <p:cNvPr id="24" name="Up Arrow 23"/>
            <p:cNvSpPr/>
            <p:nvPr/>
          </p:nvSpPr>
          <p:spPr>
            <a:xfrm rot="10800000">
              <a:off x="3657600" y="4191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5900" y="41275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7800" y="406400"/>
              <a:ext cx="76200" cy="1270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34000" y="1828800"/>
            <a:ext cx="2969846" cy="762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rcRect r="54220" b="-248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rcRect r="54220" b="-2480"/>
              <a:stretch>
                <a:fillRect/>
              </a:stretch>
            </p:blipFill>
          </mc:Fallback>
        </mc:AlternateContent>
        <p:spPr>
          <a:xfrm>
            <a:off x="5105400" y="3124200"/>
            <a:ext cx="3048000" cy="533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rcRect l="45780" b="-248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rcRect l="45780" b="-2480"/>
              <a:stretch>
                <a:fillRect/>
              </a:stretch>
            </p:blipFill>
          </mc:Fallback>
        </mc:AlternateContent>
        <p:spPr>
          <a:xfrm>
            <a:off x="5076826" y="3581400"/>
            <a:ext cx="3609974" cy="5334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53000" y="3124200"/>
            <a:ext cx="3733800" cy="10668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953000"/>
            <a:ext cx="8153400" cy="710056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4114800" y="1447800"/>
            <a:ext cx="152400" cy="304800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00600" y="5029200"/>
            <a:ext cx="21336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67000" y="5867400"/>
            <a:ext cx="19050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21"/>
          <p:cNvGrpSpPr/>
          <p:nvPr/>
        </p:nvGrpSpPr>
        <p:grpSpPr>
          <a:xfrm>
            <a:off x="2190750" y="990600"/>
            <a:ext cx="819150" cy="2012950"/>
            <a:chOff x="2190750" y="990600"/>
            <a:chExt cx="819150" cy="2012950"/>
          </a:xfrm>
        </p:grpSpPr>
        <p:sp>
          <p:nvSpPr>
            <p:cNvPr id="19" name="Rectangle 18"/>
            <p:cNvSpPr/>
            <p:nvPr/>
          </p:nvSpPr>
          <p:spPr>
            <a:xfrm flipV="1">
              <a:off x="2590800" y="990600"/>
              <a:ext cx="4191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1750" y="990600"/>
              <a:ext cx="95250" cy="1981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Up Arrow 17"/>
            <p:cNvSpPr/>
            <p:nvPr/>
          </p:nvSpPr>
          <p:spPr>
            <a:xfrm rot="16200000">
              <a:off x="2365875" y="2702425"/>
              <a:ext cx="126000" cy="47625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" y="5778118"/>
            <a:ext cx="8001000" cy="69888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019800" y="762000"/>
            <a:ext cx="1197429" cy="1137558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/>
          <p:cNvSpPr/>
          <p:nvPr/>
        </p:nvSpPr>
        <p:spPr>
          <a:xfrm>
            <a:off x="7010400" y="2362200"/>
            <a:ext cx="1197429" cy="1137558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Group 46"/>
          <p:cNvGrpSpPr/>
          <p:nvPr/>
        </p:nvGrpSpPr>
        <p:grpSpPr>
          <a:xfrm>
            <a:off x="6248400" y="914400"/>
            <a:ext cx="838200" cy="898071"/>
            <a:chOff x="6248400" y="1143000"/>
            <a:chExt cx="1066800" cy="1143000"/>
          </a:xfrm>
        </p:grpSpPr>
        <p:sp>
          <p:nvSpPr>
            <p:cNvPr id="20" name="Oval 19"/>
            <p:cNvSpPr/>
            <p:nvPr/>
          </p:nvSpPr>
          <p:spPr>
            <a:xfrm>
              <a:off x="6781800" y="1143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Oval 21"/>
            <p:cNvSpPr/>
            <p:nvPr/>
          </p:nvSpPr>
          <p:spPr>
            <a:xfrm>
              <a:off x="6248400" y="13716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Oval 23"/>
            <p:cNvSpPr/>
            <p:nvPr/>
          </p:nvSpPr>
          <p:spPr>
            <a:xfrm>
              <a:off x="6248400" y="17526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Oval 24"/>
            <p:cNvSpPr/>
            <p:nvPr/>
          </p:nvSpPr>
          <p:spPr>
            <a:xfrm>
              <a:off x="6705600" y="18288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val 25"/>
            <p:cNvSpPr/>
            <p:nvPr/>
          </p:nvSpPr>
          <p:spPr>
            <a:xfrm>
              <a:off x="6477000" y="2057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Oval 28"/>
            <p:cNvSpPr/>
            <p:nvPr/>
          </p:nvSpPr>
          <p:spPr>
            <a:xfrm>
              <a:off x="6477000" y="1524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val 29"/>
            <p:cNvSpPr/>
            <p:nvPr/>
          </p:nvSpPr>
          <p:spPr>
            <a:xfrm>
              <a:off x="6934200" y="2057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Oval 30"/>
            <p:cNvSpPr/>
            <p:nvPr/>
          </p:nvSpPr>
          <p:spPr>
            <a:xfrm>
              <a:off x="7086600" y="1676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1143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Oval 32"/>
            <p:cNvSpPr/>
            <p:nvPr/>
          </p:nvSpPr>
          <p:spPr>
            <a:xfrm>
              <a:off x="6781800" y="14478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Oval 33"/>
            <p:cNvSpPr/>
            <p:nvPr/>
          </p:nvSpPr>
          <p:spPr>
            <a:xfrm>
              <a:off x="7086600" y="1295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0" y="2514600"/>
            <a:ext cx="838200" cy="898071"/>
            <a:chOff x="5334000" y="2895600"/>
            <a:chExt cx="1066800" cy="1143000"/>
          </a:xfrm>
        </p:grpSpPr>
        <p:sp>
          <p:nvSpPr>
            <p:cNvPr id="35" name="Oval 34"/>
            <p:cNvSpPr/>
            <p:nvPr/>
          </p:nvSpPr>
          <p:spPr>
            <a:xfrm>
              <a:off x="5867400" y="28956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5334000" y="31242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val 36"/>
            <p:cNvSpPr/>
            <p:nvPr/>
          </p:nvSpPr>
          <p:spPr>
            <a:xfrm>
              <a:off x="5334000" y="35052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Oval 37"/>
            <p:cNvSpPr/>
            <p:nvPr/>
          </p:nvSpPr>
          <p:spPr>
            <a:xfrm>
              <a:off x="5791200" y="3581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Oval 38"/>
            <p:cNvSpPr/>
            <p:nvPr/>
          </p:nvSpPr>
          <p:spPr>
            <a:xfrm>
              <a:off x="5562600" y="3810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Oval 39"/>
            <p:cNvSpPr/>
            <p:nvPr/>
          </p:nvSpPr>
          <p:spPr>
            <a:xfrm>
              <a:off x="5562600" y="32766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Oval 40"/>
            <p:cNvSpPr/>
            <p:nvPr/>
          </p:nvSpPr>
          <p:spPr>
            <a:xfrm>
              <a:off x="6019800" y="3810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Oval 41"/>
            <p:cNvSpPr/>
            <p:nvPr/>
          </p:nvSpPr>
          <p:spPr>
            <a:xfrm>
              <a:off x="6172200" y="3429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val 42"/>
            <p:cNvSpPr/>
            <p:nvPr/>
          </p:nvSpPr>
          <p:spPr>
            <a:xfrm>
              <a:off x="5562600" y="28956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Oval 43"/>
            <p:cNvSpPr/>
            <p:nvPr/>
          </p:nvSpPr>
          <p:spPr>
            <a:xfrm>
              <a:off x="5867400" y="32004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val 44"/>
            <p:cNvSpPr/>
            <p:nvPr/>
          </p:nvSpPr>
          <p:spPr>
            <a:xfrm>
              <a:off x="6172200" y="3048000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39000" y="685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Cells</a:t>
            </a:r>
            <a:endParaRPr lang="fr-FR" dirty="0" smtClean="0"/>
          </a:p>
          <a:p>
            <a:r>
              <a:rPr lang="fr-FR" dirty="0" smtClean="0"/>
              <a:t> +</a:t>
            </a:r>
          </a:p>
          <a:p>
            <a:r>
              <a:rPr lang="fr-FR" dirty="0" smtClean="0"/>
              <a:t>mucus</a:t>
            </a:r>
            <a:endParaRPr lang="fr-FR" dirty="0"/>
          </a:p>
        </p:txBody>
      </p:sp>
      <p:sp>
        <p:nvSpPr>
          <p:cNvPr id="49" name="TextBox 48"/>
          <p:cNvSpPr txBox="1"/>
          <p:nvPr/>
        </p:nvSpPr>
        <p:spPr>
          <a:xfrm>
            <a:off x="54864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Cells</a:t>
            </a:r>
            <a:endParaRPr lang="fr-FR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72390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Mucus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48768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Phytoplankton</a:t>
            </a:r>
            <a:r>
              <a:rPr lang="fr-FR" dirty="0" smtClean="0"/>
              <a:t>  1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5791200" y="1981200"/>
            <a:ext cx="381000" cy="3810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7124700" y="1943100"/>
            <a:ext cx="381000" cy="3048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639594" y="3885406"/>
            <a:ext cx="457200" cy="15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86400" y="1600200"/>
            <a:ext cx="6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</a:t>
            </a:r>
            <a:r>
              <a:rPr lang="fr-FR" baseline="-25000" dirty="0" err="1" smtClean="0"/>
              <a:t>cwm</a:t>
            </a:r>
            <a:endParaRPr lang="fr-FR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7162800" y="1688068"/>
            <a:ext cx="8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1-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cwm</a:t>
            </a:r>
            <a:endParaRPr lang="fr-FR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7162800" y="4278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Detritus</a:t>
            </a:r>
            <a:r>
              <a:rPr lang="fr-FR" dirty="0" smtClean="0"/>
              <a:t> 1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7544594" y="3961606"/>
            <a:ext cx="457200" cy="15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43934"/>
            <a:ext cx="339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NSiPPPZZDDFbFd</a:t>
            </a:r>
            <a:r>
              <a:rPr lang="en-US" dirty="0" smtClean="0"/>
              <a:t> type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57200"/>
            <a:ext cx="487188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953000"/>
            <a:ext cx="8153400" cy="71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2707" y="5776332"/>
            <a:ext cx="5129893" cy="700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0" y="5029200"/>
            <a:ext cx="17526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48200" y="5867400"/>
            <a:ext cx="1066800" cy="6096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21"/>
          <p:cNvGrpSpPr/>
          <p:nvPr/>
        </p:nvGrpSpPr>
        <p:grpSpPr>
          <a:xfrm rot="5400000">
            <a:off x="3086100" y="2324100"/>
            <a:ext cx="2971800" cy="304800"/>
            <a:chOff x="1447800" y="1485900"/>
            <a:chExt cx="2362200" cy="533400"/>
          </a:xfrm>
        </p:grpSpPr>
        <p:sp>
          <p:nvSpPr>
            <p:cNvPr id="18" name="Up Arrow 17"/>
            <p:cNvSpPr/>
            <p:nvPr/>
          </p:nvSpPr>
          <p:spPr>
            <a:xfrm rot="10800000">
              <a:off x="3657600" y="15240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5900" y="1485900"/>
              <a:ext cx="2286000" cy="76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1485900"/>
              <a:ext cx="60569" cy="5334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6"/>
          <p:cNvGrpSpPr/>
          <p:nvPr/>
        </p:nvGrpSpPr>
        <p:grpSpPr>
          <a:xfrm rot="5400000">
            <a:off x="3674533" y="1735667"/>
            <a:ext cx="2023532" cy="533400"/>
            <a:chOff x="1447801" y="406400"/>
            <a:chExt cx="2362199" cy="324678"/>
          </a:xfrm>
        </p:grpSpPr>
        <p:sp>
          <p:nvSpPr>
            <p:cNvPr id="24" name="Up Arrow 23"/>
            <p:cNvSpPr/>
            <p:nvPr/>
          </p:nvSpPr>
          <p:spPr>
            <a:xfrm rot="10800000">
              <a:off x="3657600" y="419100"/>
              <a:ext cx="152400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5900" y="412749"/>
              <a:ext cx="2286000" cy="400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47801" y="406400"/>
              <a:ext cx="88954" cy="32467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/>
          <p:cNvSpPr/>
          <p:nvPr/>
        </p:nvSpPr>
        <p:spPr>
          <a:xfrm rot="5400000">
            <a:off x="4533900" y="2019300"/>
            <a:ext cx="76200" cy="304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86399" y="2057400"/>
            <a:ext cx="2550695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14400" y="2514600"/>
            <a:ext cx="1295400" cy="8382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914400" y="3429000"/>
            <a:ext cx="1295400" cy="83820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7695</TotalTime>
  <Words>533</Words>
  <Application>Microsoft Office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Austin</vt:lpstr>
      <vt:lpstr>Equation</vt:lpstr>
      <vt:lpstr>NPZD-Iron lower level ecosystem model of the Ross Sea:  a study of the processes controlling the seasonal cycle of biological production.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Old Dominion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Elodie Salmon</dc:creator>
  <cp:lastModifiedBy>Elodie Salmon</cp:lastModifiedBy>
  <cp:revision>146</cp:revision>
  <cp:lastPrinted>2013-06-07T20:34:55Z</cp:lastPrinted>
  <dcterms:created xsi:type="dcterms:W3CDTF">2013-11-12T08:41:16Z</dcterms:created>
  <dcterms:modified xsi:type="dcterms:W3CDTF">2013-11-12T10:24:59Z</dcterms:modified>
</cp:coreProperties>
</file>