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8" r:id="rId5"/>
    <p:sldId id="260" r:id="rId6"/>
    <p:sldId id="266" r:id="rId7"/>
    <p:sldId id="267" r:id="rId8"/>
    <p:sldId id="270" r:id="rId9"/>
    <p:sldId id="273" r:id="rId10"/>
    <p:sldId id="261" r:id="rId11"/>
    <p:sldId id="271" r:id="rId12"/>
    <p:sldId id="278" r:id="rId13"/>
    <p:sldId id="276" r:id="rId14"/>
    <p:sldId id="281" r:id="rId15"/>
    <p:sldId id="280" r:id="rId16"/>
    <p:sldId id="279" r:id="rId17"/>
    <p:sldId id="262" r:id="rId18"/>
    <p:sldId id="272" r:id="rId19"/>
    <p:sldId id="274" r:id="rId20"/>
    <p:sldId id="277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90" d="100"/>
          <a:sy n="90" d="100"/>
        </p:scale>
        <p:origin x="-100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53586682777638"/>
          <c:y val="3.7524363877909694E-2"/>
          <c:w val="0.80448982663001867"/>
          <c:h val="0.81020978217016548"/>
        </c:manualLayout>
      </c:layout>
      <c:scatterChart>
        <c:scatterStyle val="lineMarker"/>
        <c:varyColors val="0"/>
        <c:ser>
          <c:idx val="0"/>
          <c:order val="0"/>
          <c:tx>
            <c:v>all stations</c:v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(Book1!$N$2:$N$18,Book1!$N$22:$N$28,Book1!$N$31,Book1!$N$34,Book1!$N$36:$N$39,Book1!$N$42:$N$48)</c:f>
              <c:numCache>
                <c:formatCode>0.0000</c:formatCode>
                <c:ptCount val="37"/>
                <c:pt idx="0">
                  <c:v>0.62215488305184086</c:v>
                </c:pt>
                <c:pt idx="1">
                  <c:v>0.68875406254994942</c:v>
                </c:pt>
                <c:pt idx="2">
                  <c:v>1.079063231850117</c:v>
                </c:pt>
                <c:pt idx="3">
                  <c:v>0.39000334336342357</c:v>
                </c:pt>
                <c:pt idx="4">
                  <c:v>1.0934750495406234</c:v>
                </c:pt>
                <c:pt idx="5">
                  <c:v>0.85568005764727073</c:v>
                </c:pt>
                <c:pt idx="6">
                  <c:v>1.1110487343251032</c:v>
                </c:pt>
                <c:pt idx="7">
                  <c:v>0.47058563655135444</c:v>
                </c:pt>
                <c:pt idx="8">
                  <c:v>0.5202792284900678</c:v>
                </c:pt>
                <c:pt idx="9">
                  <c:v>1.5079113086733347</c:v>
                </c:pt>
                <c:pt idx="10">
                  <c:v>1.1439164114573952</c:v>
                </c:pt>
                <c:pt idx="11">
                  <c:v>0.72515867461447503</c:v>
                </c:pt>
                <c:pt idx="12">
                  <c:v>0.6334531940053576</c:v>
                </c:pt>
                <c:pt idx="13">
                  <c:v>1.0286218699333454</c:v>
                </c:pt>
                <c:pt idx="14">
                  <c:v>0.42037797474645872</c:v>
                </c:pt>
                <c:pt idx="15">
                  <c:v>0.90612141956404257</c:v>
                </c:pt>
                <c:pt idx="16">
                  <c:v>0.72172076314366707</c:v>
                </c:pt>
                <c:pt idx="17">
                  <c:v>0.66365074640893496</c:v>
                </c:pt>
                <c:pt idx="18">
                  <c:v>0.42475507715595173</c:v>
                </c:pt>
                <c:pt idx="19">
                  <c:v>0.40583399907496948</c:v>
                </c:pt>
                <c:pt idx="20">
                  <c:v>0.69715006305170235</c:v>
                </c:pt>
                <c:pt idx="21">
                  <c:v>0.43361939258846471</c:v>
                </c:pt>
                <c:pt idx="22">
                  <c:v>0.77682160002804135</c:v>
                </c:pt>
                <c:pt idx="23">
                  <c:v>0.34445806631373643</c:v>
                </c:pt>
                <c:pt idx="24">
                  <c:v>0.66832642767068995</c:v>
                </c:pt>
                <c:pt idx="25">
                  <c:v>0.80984110912064788</c:v>
                </c:pt>
                <c:pt idx="26">
                  <c:v>1.5748336153412295</c:v>
                </c:pt>
                <c:pt idx="27">
                  <c:v>1.0318210140976711</c:v>
                </c:pt>
                <c:pt idx="28">
                  <c:v>1.1666346950697095</c:v>
                </c:pt>
                <c:pt idx="29">
                  <c:v>0.73974219175948286</c:v>
                </c:pt>
                <c:pt idx="30" formatCode="General">
                  <c:v>1.8982000000000001</c:v>
                </c:pt>
                <c:pt idx="31">
                  <c:v>0.72805903886595524</c:v>
                </c:pt>
                <c:pt idx="32">
                  <c:v>0.25914707883002042</c:v>
                </c:pt>
                <c:pt idx="33">
                  <c:v>0.99442735415530814</c:v>
                </c:pt>
                <c:pt idx="34" formatCode="General">
                  <c:v>1.3198000000000001</c:v>
                </c:pt>
                <c:pt idx="35" formatCode="General">
                  <c:v>1.3198000000000001</c:v>
                </c:pt>
                <c:pt idx="36" formatCode="General">
                  <c:v>2.1917</c:v>
                </c:pt>
              </c:numCache>
            </c:numRef>
          </c:xVal>
          <c:yVal>
            <c:numRef>
              <c:f>(Book1!$I$2:$I$18,Book1!$I$22:$I$28,Book1!$I$31,Book1!$I$34,Book1!$I$36:$I$39,Book1!$I$42:$I$48)</c:f>
              <c:numCache>
                <c:formatCode>General</c:formatCode>
                <c:ptCount val="37"/>
                <c:pt idx="0">
                  <c:v>550</c:v>
                </c:pt>
                <c:pt idx="1">
                  <c:v>480</c:v>
                </c:pt>
                <c:pt idx="2">
                  <c:v>550</c:v>
                </c:pt>
                <c:pt idx="3">
                  <c:v>700</c:v>
                </c:pt>
                <c:pt idx="4">
                  <c:v>670</c:v>
                </c:pt>
                <c:pt idx="5">
                  <c:v>425</c:v>
                </c:pt>
                <c:pt idx="6">
                  <c:v>700</c:v>
                </c:pt>
                <c:pt idx="7">
                  <c:v>700</c:v>
                </c:pt>
                <c:pt idx="8">
                  <c:v>650</c:v>
                </c:pt>
                <c:pt idx="9">
                  <c:v>570</c:v>
                </c:pt>
                <c:pt idx="10">
                  <c:v>600</c:v>
                </c:pt>
                <c:pt idx="11">
                  <c:v>600</c:v>
                </c:pt>
                <c:pt idx="12">
                  <c:v>420</c:v>
                </c:pt>
                <c:pt idx="13">
                  <c:v>700</c:v>
                </c:pt>
                <c:pt idx="14">
                  <c:v>700</c:v>
                </c:pt>
                <c:pt idx="15">
                  <c:v>680</c:v>
                </c:pt>
                <c:pt idx="16">
                  <c:v>650</c:v>
                </c:pt>
                <c:pt idx="17">
                  <c:v>575</c:v>
                </c:pt>
                <c:pt idx="18">
                  <c:v>600</c:v>
                </c:pt>
                <c:pt idx="19">
                  <c:v>667</c:v>
                </c:pt>
                <c:pt idx="20">
                  <c:v>615</c:v>
                </c:pt>
                <c:pt idx="21">
                  <c:v>730</c:v>
                </c:pt>
                <c:pt idx="22">
                  <c:v>700</c:v>
                </c:pt>
                <c:pt idx="23">
                  <c:v>738</c:v>
                </c:pt>
                <c:pt idx="24">
                  <c:v>548</c:v>
                </c:pt>
                <c:pt idx="25">
                  <c:v>557</c:v>
                </c:pt>
                <c:pt idx="26">
                  <c:v>427</c:v>
                </c:pt>
                <c:pt idx="27">
                  <c:v>669</c:v>
                </c:pt>
                <c:pt idx="28">
                  <c:v>776</c:v>
                </c:pt>
                <c:pt idx="29">
                  <c:v>800</c:v>
                </c:pt>
                <c:pt idx="30">
                  <c:v>575</c:v>
                </c:pt>
                <c:pt idx="31">
                  <c:v>920</c:v>
                </c:pt>
                <c:pt idx="32">
                  <c:v>818</c:v>
                </c:pt>
                <c:pt idx="33">
                  <c:v>800</c:v>
                </c:pt>
                <c:pt idx="34">
                  <c:v>700</c:v>
                </c:pt>
                <c:pt idx="35">
                  <c:v>580</c:v>
                </c:pt>
                <c:pt idx="36">
                  <c:v>560</c:v>
                </c:pt>
              </c:numCache>
            </c:numRef>
          </c:yVal>
          <c:smooth val="0"/>
        </c:ser>
        <c:ser>
          <c:idx val="1"/>
          <c:order val="1"/>
          <c:tx>
            <c:v>shallow only</c:v>
          </c:tx>
          <c:spPr>
            <a:ln w="28575">
              <a:noFill/>
            </a:ln>
          </c:spPr>
          <c:marker>
            <c:symbol val="triangle"/>
            <c:size val="10"/>
          </c:marker>
          <c:xVal>
            <c:numRef>
              <c:f>(Book1!$N$19:$N$21,Book1!$N$29:$N$30,Book1!$N$32:$N$33,Book1!$N$35,Book1!$N$40:$N$41)</c:f>
              <c:numCache>
                <c:formatCode>0.0000</c:formatCode>
                <c:ptCount val="10"/>
                <c:pt idx="0">
                  <c:v>0.1872501567991669</c:v>
                </c:pt>
                <c:pt idx="1">
                  <c:v>0.18961693667680438</c:v>
                </c:pt>
                <c:pt idx="2">
                  <c:v>0.19163399813290122</c:v>
                </c:pt>
                <c:pt idx="3">
                  <c:v>0.19870809536952505</c:v>
                </c:pt>
                <c:pt idx="4">
                  <c:v>0.22000371505526145</c:v>
                </c:pt>
                <c:pt idx="5">
                  <c:v>0.26480600256688713</c:v>
                </c:pt>
                <c:pt idx="6">
                  <c:v>0.25493335966038105</c:v>
                </c:pt>
                <c:pt idx="7">
                  <c:v>0.23778137450199208</c:v>
                </c:pt>
                <c:pt idx="8">
                  <c:v>0.49761751824817513</c:v>
                </c:pt>
                <c:pt idx="9">
                  <c:v>0.43275256371205201</c:v>
                </c:pt>
              </c:numCache>
            </c:numRef>
          </c:xVal>
          <c:yVal>
            <c:numRef>
              <c:f>(Book1!$I$19:$I$21,Book1!$I$29:$I$30,Book1!$I$32:$I$33,Book1!$I$35,Book1!$I$40:$I$41)</c:f>
              <c:numCache>
                <c:formatCode>General</c:formatCode>
                <c:ptCount val="10"/>
                <c:pt idx="0">
                  <c:v>150</c:v>
                </c:pt>
                <c:pt idx="1">
                  <c:v>280</c:v>
                </c:pt>
                <c:pt idx="2">
                  <c:v>278</c:v>
                </c:pt>
                <c:pt idx="3">
                  <c:v>150</c:v>
                </c:pt>
                <c:pt idx="4">
                  <c:v>240</c:v>
                </c:pt>
                <c:pt idx="5">
                  <c:v>333</c:v>
                </c:pt>
                <c:pt idx="6">
                  <c:v>269</c:v>
                </c:pt>
                <c:pt idx="7">
                  <c:v>255</c:v>
                </c:pt>
                <c:pt idx="8">
                  <c:v>110</c:v>
                </c:pt>
                <c:pt idx="9">
                  <c:v>110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83776"/>
        <c:axId val="36685696"/>
      </c:scatterChart>
      <c:valAx>
        <c:axId val="36683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dFe (nM)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685696"/>
        <c:crosses val="max"/>
        <c:crossBetween val="midCat"/>
      </c:valAx>
      <c:valAx>
        <c:axId val="36685696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Depth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683776"/>
        <c:crosses val="autoZero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97474915129707"/>
          <c:y val="0.11442187218903919"/>
          <c:w val="0.27333289072424127"/>
          <c:h val="0.17969018621401039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872808-20C1-4E20-8136-A68F21DCD76F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364CDD1-0E4B-4617-8DD2-F0334AD4A37A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8856984" cy="2929880"/>
          </a:xfrm>
        </p:spPr>
        <p:txBody>
          <a:bodyPr>
            <a:normAutofit/>
          </a:bodyPr>
          <a:lstStyle/>
          <a:p>
            <a:r>
              <a:rPr lang="en-GB" dirty="0" smtClean="0"/>
              <a:t>Ocean Sciences 2014 talk: </a:t>
            </a:r>
          </a:p>
          <a:p>
            <a:pPr algn="just"/>
            <a:r>
              <a:rPr lang="en-GB" dirty="0" smtClean="0"/>
              <a:t>An assessment of benthic iron efflux on the Ross Sea continental shelf and its contribution to surface water dissolved iron supply.</a:t>
            </a:r>
          </a:p>
          <a:p>
            <a:endParaRPr lang="en-GB" dirty="0" smtClean="0"/>
          </a:p>
          <a:p>
            <a:r>
              <a:rPr lang="en-GB" dirty="0" smtClean="0"/>
              <a:t>C. Marsay, P. Sedwick, M. Dinniman, B. Sohst, D. McGillicuddy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871991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Assessment of benthic iron efflux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2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Estimates of flux: context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0691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Benthic dFe mixed through the water column by winter mixing.</a:t>
            </a:r>
          </a:p>
          <a:p>
            <a:endParaRPr lang="en-GB" sz="2400" dirty="0" smtClean="0"/>
          </a:p>
          <a:p>
            <a:r>
              <a:rPr lang="en-GB" sz="2400" dirty="0" smtClean="0"/>
              <a:t>dFe </a:t>
            </a:r>
            <a:r>
              <a:rPr lang="en-GB" sz="2400" dirty="0"/>
              <a:t>flux range:</a:t>
            </a:r>
          </a:p>
          <a:p>
            <a:pPr marL="274320" lvl="1" indent="0">
              <a:buNone/>
            </a:pPr>
            <a:r>
              <a:rPr lang="en-GB" dirty="0"/>
              <a:t> </a:t>
            </a:r>
            <a:r>
              <a:rPr lang="en-GB" b="1" dirty="0"/>
              <a:t>0.03 – 8.23 </a:t>
            </a:r>
            <a:r>
              <a:rPr lang="en-GB" b="1" dirty="0">
                <a:latin typeface="Calibri"/>
              </a:rPr>
              <a:t>µ</a:t>
            </a:r>
            <a:r>
              <a:rPr lang="en-GB" b="1" dirty="0"/>
              <a:t>mol m</a:t>
            </a:r>
            <a:r>
              <a:rPr lang="en-GB" b="1" baseline="30000" dirty="0"/>
              <a:t>-2</a:t>
            </a:r>
            <a:r>
              <a:rPr lang="en-GB" b="1" dirty="0"/>
              <a:t> </a:t>
            </a:r>
            <a:r>
              <a:rPr lang="en-GB" b="1" dirty="0" smtClean="0"/>
              <a:t>d</a:t>
            </a:r>
            <a:r>
              <a:rPr lang="en-GB" b="1" baseline="30000" dirty="0" smtClean="0"/>
              <a:t>-1</a:t>
            </a:r>
            <a:endParaRPr lang="en-GB" b="1" dirty="0"/>
          </a:p>
          <a:p>
            <a:r>
              <a:rPr lang="en-GB" sz="2000" dirty="0" smtClean="0"/>
              <a:t>Atlantic sector of S.Ocean (de Jong </a:t>
            </a:r>
            <a:r>
              <a:rPr lang="en-GB" sz="2000" i="1" dirty="0" smtClean="0"/>
              <a:t>et al.</a:t>
            </a:r>
            <a:r>
              <a:rPr lang="en-GB" sz="2000" dirty="0" smtClean="0"/>
              <a:t> 2012): 1.3-15.5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µ</a:t>
            </a:r>
            <a:r>
              <a:rPr lang="en-GB" sz="2000" dirty="0" smtClean="0"/>
              <a:t>mol m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 d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.</a:t>
            </a:r>
          </a:p>
          <a:p>
            <a:pPr lvl="1"/>
            <a:r>
              <a:rPr lang="en-GB" sz="1600" dirty="0" smtClean="0"/>
              <a:t>Used a relatively high literature estimate of </a:t>
            </a:r>
            <a:r>
              <a:rPr lang="en-GB" sz="1600" i="1" dirty="0" smtClean="0"/>
              <a:t>k</a:t>
            </a:r>
            <a:r>
              <a:rPr lang="en-GB" sz="1600" i="1" baseline="-25000" dirty="0" smtClean="0"/>
              <a:t>z</a:t>
            </a:r>
            <a:r>
              <a:rPr lang="en-GB" sz="1600" i="1" dirty="0" smtClean="0"/>
              <a:t>, </a:t>
            </a:r>
            <a:r>
              <a:rPr lang="en-GB" sz="1600" dirty="0" smtClean="0"/>
              <a:t>applied to 4 stations; higher [dFe] measured at near-bottom depths (2 – 20 nM).</a:t>
            </a:r>
          </a:p>
          <a:p>
            <a:r>
              <a:rPr lang="en-GB" sz="2000" dirty="0" smtClean="0"/>
              <a:t>Other shelf environments, using other methods (</a:t>
            </a:r>
            <a:r>
              <a:rPr lang="en-GB" sz="2000" i="1" dirty="0" smtClean="0"/>
              <a:t>in situ</a:t>
            </a:r>
            <a:r>
              <a:rPr lang="en-GB" sz="2000" dirty="0" smtClean="0"/>
              <a:t> incubations, pore-water profiles):  &lt;0.02 – 1000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µ</a:t>
            </a:r>
            <a:r>
              <a:rPr lang="en-GB" sz="2000" dirty="0"/>
              <a:t>mol m</a:t>
            </a:r>
            <a:r>
              <a:rPr lang="en-GB" sz="2000" baseline="30000" dirty="0"/>
              <a:t>-2</a:t>
            </a:r>
            <a:r>
              <a:rPr lang="en-GB" sz="2000" dirty="0"/>
              <a:t> </a:t>
            </a:r>
            <a:r>
              <a:rPr lang="en-GB" sz="2000" dirty="0" smtClean="0"/>
              <a:t>d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 smtClean="0"/>
              <a:t>May be an under-estimate, due to well-oxygenated water column and rapid loss of released dFe by oxidisation and precipitation/scavenging(?)</a:t>
            </a:r>
          </a:p>
          <a:p>
            <a:r>
              <a:rPr lang="en-GB" sz="2000" dirty="0" smtClean="0"/>
              <a:t>Particulate iron profiles show a similar shape, with concentrations of &gt;10 nM in some near-bottom samples, also coincident with benthic nepheloid layers.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867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420888"/>
            <a:ext cx="4398640" cy="391588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10 stations of &lt;350m  depth.</a:t>
            </a:r>
          </a:p>
          <a:p>
            <a:endParaRPr lang="en-GB" sz="2400" dirty="0" smtClean="0"/>
          </a:p>
          <a:p>
            <a:r>
              <a:rPr lang="en-GB" sz="2400" dirty="0" smtClean="0"/>
              <a:t>dFe profiles had a more linear increase with depth, or showed little variation between the deepest samples.</a:t>
            </a: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Shallow bathymetry stations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1600209"/>
              </p:ext>
            </p:extLst>
          </p:nvPr>
        </p:nvGraphicFramePr>
        <p:xfrm>
          <a:off x="4427984" y="2060848"/>
          <a:ext cx="4320000" cy="354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SPW 12.0 Graph" r:id="rId3" imgW="6448410" imgH="5295810" progId="SigmaPlotGraphicObject.11">
                  <p:embed/>
                </p:oleObj>
              </mc:Choice>
              <mc:Fallback>
                <p:oleObj name="SPW 12.0 Graph" r:id="rId3" imgW="6448410" imgH="5295810" progId="SigmaPlotGraphicObjec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060848"/>
                        <a:ext cx="4320000" cy="3547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13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5661248"/>
            <a:ext cx="7344816" cy="9361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Deepest samples at shallow stations relatively low in dFe, relative to deeper stations.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Shallow bathymetry stations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1593496"/>
              </p:ext>
            </p:extLst>
          </p:nvPr>
        </p:nvGraphicFramePr>
        <p:xfrm>
          <a:off x="827584" y="1988840"/>
          <a:ext cx="7139136" cy="355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06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Effect of shallow bathymetry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3600400" cy="460851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Comparison of shallow stations (&lt;350m depth) and stations &gt;500m deep.</a:t>
            </a:r>
          </a:p>
          <a:p>
            <a:endParaRPr lang="en-GB" sz="2000" dirty="0" smtClean="0"/>
          </a:p>
          <a:p>
            <a:r>
              <a:rPr lang="en-GB" sz="2000" dirty="0" smtClean="0"/>
              <a:t>Using dFe data from 100-300m depth interval, median concentrations at the shallow stations are slightly higher.</a:t>
            </a:r>
          </a:p>
          <a:p>
            <a:endParaRPr lang="en-GB" sz="2000" dirty="0" smtClean="0"/>
          </a:p>
          <a:p>
            <a:r>
              <a:rPr lang="en-GB" sz="2000" dirty="0" smtClean="0"/>
              <a:t>Difference between the two is significant (Mann-Whitney Rank Sum Test; P&lt;0.001).</a:t>
            </a:r>
            <a:endParaRPr lang="en-GB" sz="2000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600310"/>
              </p:ext>
            </p:extLst>
          </p:nvPr>
        </p:nvGraphicFramePr>
        <p:xfrm>
          <a:off x="3995936" y="1916832"/>
          <a:ext cx="5040560" cy="440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SPW 12.0 Graph" r:id="rId3" imgW="5715090" imgH="4991190" progId="SigmaPlotGraphicObject.11">
                  <p:embed/>
                </p:oleObj>
              </mc:Choice>
              <mc:Fallback>
                <p:oleObj name="SPW 12.0 Graph" r:id="rId3" imgW="5715090" imgH="4991190" progId="SigmaPlotGraphicObjec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916832"/>
                        <a:ext cx="5040560" cy="4402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09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Summary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Difference in dFe concentration between the upper 50m and the lower water column a prominent feature.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At most stations, dFe profile shows a distinctive shape, suggesting a benthic source – diffusion from sediments/release of pore-waters from suspended material.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Fluxes measured by combining dFe data with </a:t>
            </a:r>
            <a:r>
              <a:rPr lang="en-GB" i="1" dirty="0" smtClean="0"/>
              <a:t>k</a:t>
            </a:r>
            <a:r>
              <a:rPr lang="en-GB" i="1" baseline="-25000" dirty="0" smtClean="0"/>
              <a:t>z</a:t>
            </a:r>
            <a:r>
              <a:rPr lang="en-GB" dirty="0" smtClean="0"/>
              <a:t> values from the circulation model are relatively low compared to other measurements of benthic dFe efflux.</a:t>
            </a:r>
          </a:p>
          <a:p>
            <a:r>
              <a:rPr lang="en-GB" dirty="0" smtClean="0"/>
              <a:t>Near-bottom dFe concentrations generally lower at shallow stations, but elevated relative to the surrounding water.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42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97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tides </a:t>
            </a:r>
            <a:r>
              <a:rPr lang="en-GB" i="1" dirty="0" smtClean="0"/>
              <a:t>vs</a:t>
            </a:r>
            <a:r>
              <a:rPr lang="en-GB" dirty="0" smtClean="0"/>
              <a:t>. without tides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1971672"/>
          </a:xfrm>
        </p:spPr>
        <p:txBody>
          <a:bodyPr/>
          <a:lstStyle/>
          <a:p>
            <a:r>
              <a:rPr lang="en-GB" sz="2000" dirty="0"/>
              <a:t>WITHOUT:</a:t>
            </a:r>
          </a:p>
          <a:p>
            <a:r>
              <a:rPr lang="en-GB" sz="2000" dirty="0"/>
              <a:t>k</a:t>
            </a:r>
            <a:r>
              <a:rPr lang="en-GB" sz="2000" baseline="-25000" dirty="0"/>
              <a:t>z</a:t>
            </a:r>
            <a:r>
              <a:rPr lang="en-GB" sz="2000" dirty="0"/>
              <a:t> range = 0.52-65 x10</a:t>
            </a:r>
            <a:r>
              <a:rPr lang="en-GB" sz="2000" baseline="30000" dirty="0"/>
              <a:t>-4</a:t>
            </a:r>
            <a:r>
              <a:rPr lang="en-GB" sz="2000" dirty="0"/>
              <a:t> m</a:t>
            </a:r>
            <a:r>
              <a:rPr lang="en-GB" sz="2000" baseline="30000" dirty="0"/>
              <a:t>-2</a:t>
            </a:r>
            <a:r>
              <a:rPr lang="en-GB" sz="2000" dirty="0"/>
              <a:t> s</a:t>
            </a:r>
            <a:r>
              <a:rPr lang="en-GB" sz="2000" baseline="30000" dirty="0"/>
              <a:t>-1</a:t>
            </a:r>
            <a:r>
              <a:rPr lang="en-GB" sz="2000" dirty="0"/>
              <a:t>.</a:t>
            </a:r>
          </a:p>
          <a:p>
            <a:r>
              <a:rPr lang="en-GB" sz="2000" dirty="0"/>
              <a:t>Mean = </a:t>
            </a:r>
            <a:r>
              <a:rPr lang="en-GB" sz="2000" dirty="0" smtClean="0"/>
              <a:t>8.5</a:t>
            </a:r>
            <a:r>
              <a:rPr lang="en-GB" sz="2000" dirty="0" smtClean="0">
                <a:latin typeface="Calibri"/>
              </a:rPr>
              <a:t>±</a:t>
            </a:r>
            <a:r>
              <a:rPr lang="en-GB" sz="2000" dirty="0" smtClean="0"/>
              <a:t>11.7 </a:t>
            </a:r>
            <a:r>
              <a:rPr lang="en-GB" sz="2000" dirty="0"/>
              <a:t>x10</a:t>
            </a:r>
            <a:r>
              <a:rPr lang="en-GB" sz="2000" baseline="30000" dirty="0"/>
              <a:t>-4</a:t>
            </a:r>
            <a:r>
              <a:rPr lang="en-GB" sz="2000" dirty="0"/>
              <a:t> m</a:t>
            </a:r>
            <a:r>
              <a:rPr lang="en-GB" sz="2000" baseline="30000" dirty="0"/>
              <a:t>-2</a:t>
            </a:r>
            <a:r>
              <a:rPr lang="en-GB" sz="2000" dirty="0"/>
              <a:t> s</a:t>
            </a:r>
            <a:r>
              <a:rPr lang="en-GB" sz="2000" baseline="30000" dirty="0"/>
              <a:t>-1</a:t>
            </a:r>
            <a:r>
              <a:rPr lang="en-GB" sz="2000" dirty="0"/>
              <a:t>.</a:t>
            </a:r>
          </a:p>
          <a:p>
            <a:r>
              <a:rPr lang="en-GB" sz="2000" dirty="0"/>
              <a:t>Median = 5.6x10</a:t>
            </a:r>
            <a:r>
              <a:rPr lang="en-GB" sz="2000" baseline="30000" dirty="0"/>
              <a:t>-4</a:t>
            </a:r>
            <a:r>
              <a:rPr lang="en-GB" sz="2000" dirty="0"/>
              <a:t> m</a:t>
            </a:r>
            <a:r>
              <a:rPr lang="en-GB" sz="2000" baseline="30000" dirty="0"/>
              <a:t>-2</a:t>
            </a:r>
            <a:r>
              <a:rPr lang="en-GB" sz="2000" dirty="0"/>
              <a:t> s</a:t>
            </a:r>
            <a:r>
              <a:rPr lang="en-GB" sz="2000" baseline="30000" dirty="0"/>
              <a:t>-1</a:t>
            </a:r>
            <a:r>
              <a:rPr lang="en-GB" sz="2000" dirty="0"/>
              <a:t>.</a:t>
            </a:r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1952350"/>
          </a:xfrm>
        </p:spPr>
        <p:txBody>
          <a:bodyPr/>
          <a:lstStyle/>
          <a:p>
            <a:r>
              <a:rPr lang="en-GB" sz="2000" dirty="0"/>
              <a:t>WITH:</a:t>
            </a:r>
          </a:p>
          <a:p>
            <a:r>
              <a:rPr lang="en-GB" sz="2000" dirty="0"/>
              <a:t>k</a:t>
            </a:r>
            <a:r>
              <a:rPr lang="en-GB" sz="2000" baseline="-25000" dirty="0"/>
              <a:t>z</a:t>
            </a:r>
            <a:r>
              <a:rPr lang="en-GB" sz="2000" dirty="0"/>
              <a:t> range = 1.1–58 x10</a:t>
            </a:r>
            <a:r>
              <a:rPr lang="en-GB" sz="2000" baseline="30000" dirty="0"/>
              <a:t>-4</a:t>
            </a:r>
            <a:r>
              <a:rPr lang="en-GB" sz="2000" dirty="0"/>
              <a:t> m</a:t>
            </a:r>
            <a:r>
              <a:rPr lang="en-GB" sz="2000" baseline="30000" dirty="0"/>
              <a:t>-2</a:t>
            </a:r>
            <a:r>
              <a:rPr lang="en-GB" sz="2000" dirty="0"/>
              <a:t> s</a:t>
            </a:r>
            <a:r>
              <a:rPr lang="en-GB" sz="2000" baseline="30000" dirty="0"/>
              <a:t>-1</a:t>
            </a:r>
            <a:r>
              <a:rPr lang="en-GB" sz="2000" dirty="0"/>
              <a:t>.</a:t>
            </a:r>
          </a:p>
          <a:p>
            <a:r>
              <a:rPr lang="en-GB" sz="2000" dirty="0"/>
              <a:t>Mean = </a:t>
            </a:r>
            <a:r>
              <a:rPr lang="en-GB" sz="2000" dirty="0" smtClean="0"/>
              <a:t>10.4</a:t>
            </a:r>
            <a:r>
              <a:rPr lang="en-GB" sz="2000" dirty="0" smtClean="0">
                <a:latin typeface="Calibri"/>
              </a:rPr>
              <a:t>±</a:t>
            </a:r>
            <a:r>
              <a:rPr lang="en-GB" sz="2000" dirty="0" smtClean="0"/>
              <a:t>11.3 </a:t>
            </a:r>
            <a:r>
              <a:rPr lang="en-GB" sz="2000" dirty="0"/>
              <a:t>x10</a:t>
            </a:r>
            <a:r>
              <a:rPr lang="en-GB" sz="2000" baseline="30000" dirty="0"/>
              <a:t>-4 </a:t>
            </a:r>
            <a:r>
              <a:rPr lang="en-GB" sz="2000" dirty="0"/>
              <a:t>m</a:t>
            </a:r>
            <a:r>
              <a:rPr lang="en-GB" sz="2000" baseline="30000" dirty="0"/>
              <a:t>-2</a:t>
            </a:r>
            <a:r>
              <a:rPr lang="en-GB" sz="2000" dirty="0"/>
              <a:t> s</a:t>
            </a:r>
            <a:r>
              <a:rPr lang="en-GB" sz="2000" baseline="30000" dirty="0"/>
              <a:t>-1</a:t>
            </a:r>
            <a:r>
              <a:rPr lang="en-GB" sz="2000" dirty="0"/>
              <a:t>.</a:t>
            </a:r>
          </a:p>
          <a:p>
            <a:r>
              <a:rPr lang="en-GB" sz="2000" dirty="0"/>
              <a:t>Median = </a:t>
            </a:r>
            <a:r>
              <a:rPr lang="en-GB" sz="2000" dirty="0" smtClean="0"/>
              <a:t>6.7x10</a:t>
            </a:r>
            <a:r>
              <a:rPr lang="en-GB" sz="2000" baseline="30000" dirty="0" smtClean="0"/>
              <a:t>-4</a:t>
            </a:r>
            <a:r>
              <a:rPr lang="en-GB" sz="2000" dirty="0" smtClean="0"/>
              <a:t> </a:t>
            </a:r>
            <a:r>
              <a:rPr lang="en-GB" sz="2000" dirty="0"/>
              <a:t>m</a:t>
            </a:r>
            <a:r>
              <a:rPr lang="en-GB" sz="2000" baseline="30000" dirty="0"/>
              <a:t>-2</a:t>
            </a:r>
            <a:r>
              <a:rPr lang="en-GB" sz="2000" dirty="0"/>
              <a:t> s</a:t>
            </a:r>
            <a:r>
              <a:rPr lang="en-GB" sz="2000" baseline="30000" dirty="0"/>
              <a:t>-1</a:t>
            </a:r>
            <a:r>
              <a:rPr lang="en-GB" sz="2000" dirty="0"/>
              <a:t>.</a:t>
            </a:r>
          </a:p>
          <a:p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91680" y="3645024"/>
            <a:ext cx="5184116" cy="19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% change by station: from -57 to +406 %</a:t>
            </a:r>
          </a:p>
          <a:p>
            <a:r>
              <a:rPr lang="en-GB" sz="2000" dirty="0" smtClean="0"/>
              <a:t>Mean % change: +74 %</a:t>
            </a:r>
          </a:p>
          <a:p>
            <a:r>
              <a:rPr lang="en-GB" sz="2000" dirty="0" smtClean="0"/>
              <a:t>% change in mean k</a:t>
            </a:r>
            <a:r>
              <a:rPr lang="en-GB" sz="2000" baseline="-25000" dirty="0" smtClean="0"/>
              <a:t>z</a:t>
            </a:r>
            <a:r>
              <a:rPr lang="en-GB" sz="2000" dirty="0" smtClean="0"/>
              <a:t>: +22 %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8756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tides </a:t>
            </a:r>
            <a:r>
              <a:rPr lang="en-GB" i="1" dirty="0" smtClean="0"/>
              <a:t>vs</a:t>
            </a:r>
            <a:r>
              <a:rPr lang="en-GB" dirty="0" smtClean="0"/>
              <a:t>. without tides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58924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WITH:</a:t>
            </a:r>
          </a:p>
          <a:p>
            <a:r>
              <a:rPr lang="en-GB" dirty="0" smtClean="0"/>
              <a:t>Flux range = 0.03 – 8.23 </a:t>
            </a:r>
            <a:r>
              <a:rPr lang="en-GB" dirty="0"/>
              <a:t>µ</a:t>
            </a:r>
            <a:r>
              <a:rPr lang="en-GB" dirty="0" smtClean="0"/>
              <a:t>mol m</a:t>
            </a:r>
            <a:r>
              <a:rPr lang="en-GB" baseline="30000" dirty="0" smtClean="0"/>
              <a:t>-2</a:t>
            </a:r>
            <a:r>
              <a:rPr lang="en-GB" dirty="0" smtClean="0"/>
              <a:t> d</a:t>
            </a:r>
            <a:r>
              <a:rPr lang="en-GB" baseline="30000" dirty="0" smtClean="0"/>
              <a:t>-1</a:t>
            </a:r>
            <a:r>
              <a:rPr lang="en-GB" dirty="0" smtClean="0"/>
              <a:t>.</a:t>
            </a:r>
          </a:p>
          <a:p>
            <a:r>
              <a:rPr lang="en-GB" dirty="0" smtClean="0"/>
              <a:t>Mean = 1.1 </a:t>
            </a:r>
            <a:r>
              <a:rPr lang="en-GB" dirty="0" smtClean="0">
                <a:latin typeface="Calibri"/>
              </a:rPr>
              <a:t>±</a:t>
            </a:r>
            <a:r>
              <a:rPr lang="en-GB" dirty="0" smtClean="0"/>
              <a:t> 1.9 </a:t>
            </a:r>
            <a:r>
              <a:rPr lang="en-GB" dirty="0"/>
              <a:t>µ</a:t>
            </a:r>
            <a:r>
              <a:rPr lang="en-GB" dirty="0" smtClean="0"/>
              <a:t>mol m</a:t>
            </a:r>
            <a:r>
              <a:rPr lang="en-GB" baseline="30000" dirty="0" smtClean="0"/>
              <a:t>-2</a:t>
            </a:r>
            <a:r>
              <a:rPr lang="en-GB" dirty="0" smtClean="0"/>
              <a:t> d</a:t>
            </a:r>
            <a:r>
              <a:rPr lang="en-GB" baseline="30000" dirty="0" smtClean="0"/>
              <a:t>-1</a:t>
            </a:r>
            <a:r>
              <a:rPr lang="en-GB" dirty="0" smtClean="0"/>
              <a:t>.</a:t>
            </a:r>
          </a:p>
          <a:p>
            <a:r>
              <a:rPr lang="en-GB" dirty="0" smtClean="0"/>
              <a:t>Median = 0.31 </a:t>
            </a:r>
            <a:r>
              <a:rPr lang="en-GB" dirty="0">
                <a:latin typeface="Calibri"/>
              </a:rPr>
              <a:t>µ</a:t>
            </a:r>
            <a:r>
              <a:rPr lang="en-GB" dirty="0"/>
              <a:t>mol m</a:t>
            </a:r>
            <a:r>
              <a:rPr lang="en-GB" baseline="30000" dirty="0"/>
              <a:t>-2</a:t>
            </a:r>
            <a:r>
              <a:rPr lang="en-GB" dirty="0"/>
              <a:t> </a:t>
            </a:r>
            <a:r>
              <a:rPr lang="en-GB" dirty="0" smtClean="0"/>
              <a:t>d</a:t>
            </a:r>
            <a:r>
              <a:rPr lang="en-GB" baseline="30000" dirty="0" smtClean="0"/>
              <a:t>-1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557866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WITHOUT:</a:t>
            </a:r>
          </a:p>
          <a:p>
            <a:r>
              <a:rPr lang="en-GB" dirty="0" smtClean="0"/>
              <a:t>Flux range = 9x10</a:t>
            </a:r>
            <a:r>
              <a:rPr lang="en-GB" baseline="30000" dirty="0" smtClean="0"/>
              <a:t>-3</a:t>
            </a:r>
            <a:r>
              <a:rPr lang="en-GB" dirty="0" smtClean="0"/>
              <a:t> – 5.5 </a:t>
            </a:r>
            <a:r>
              <a:rPr lang="en-GB" dirty="0"/>
              <a:t>µ</a:t>
            </a:r>
            <a:r>
              <a:rPr lang="en-GB" dirty="0" smtClean="0"/>
              <a:t>mol m</a:t>
            </a:r>
            <a:r>
              <a:rPr lang="en-GB" baseline="30000" dirty="0" smtClean="0"/>
              <a:t>-2</a:t>
            </a:r>
            <a:r>
              <a:rPr lang="en-GB" dirty="0" smtClean="0"/>
              <a:t> d</a:t>
            </a:r>
            <a:r>
              <a:rPr lang="en-GB" baseline="30000" dirty="0" smtClean="0"/>
              <a:t>-1</a:t>
            </a:r>
            <a:r>
              <a:rPr lang="en-GB" dirty="0" smtClean="0"/>
              <a:t>.</a:t>
            </a:r>
          </a:p>
          <a:p>
            <a:r>
              <a:rPr lang="en-GB" dirty="0" smtClean="0"/>
              <a:t>Mean = 0.8 </a:t>
            </a:r>
            <a:r>
              <a:rPr lang="en-GB" dirty="0"/>
              <a:t>±</a:t>
            </a:r>
            <a:r>
              <a:rPr lang="en-GB" dirty="0" smtClean="0"/>
              <a:t> 1.4 </a:t>
            </a:r>
            <a:r>
              <a:rPr lang="en-GB" dirty="0" smtClean="0">
                <a:latin typeface="Calibri"/>
              </a:rPr>
              <a:t>µ</a:t>
            </a:r>
            <a:r>
              <a:rPr lang="en-GB" dirty="0" smtClean="0"/>
              <a:t>mol m</a:t>
            </a:r>
            <a:r>
              <a:rPr lang="en-GB" baseline="30000" dirty="0" smtClean="0"/>
              <a:t>-2</a:t>
            </a:r>
            <a:r>
              <a:rPr lang="en-GB" dirty="0" smtClean="0"/>
              <a:t> d</a:t>
            </a:r>
            <a:r>
              <a:rPr lang="en-GB" baseline="30000" dirty="0" smtClean="0"/>
              <a:t>-1</a:t>
            </a:r>
            <a:r>
              <a:rPr lang="en-GB" dirty="0" smtClean="0"/>
              <a:t>.</a:t>
            </a:r>
          </a:p>
          <a:p>
            <a:r>
              <a:rPr lang="en-GB" dirty="0" smtClean="0"/>
              <a:t>Median = 0.26 </a:t>
            </a:r>
            <a:r>
              <a:rPr lang="en-GB" dirty="0">
                <a:latin typeface="Calibri"/>
              </a:rPr>
              <a:t>µ</a:t>
            </a:r>
            <a:r>
              <a:rPr lang="en-GB" dirty="0"/>
              <a:t>mol m</a:t>
            </a:r>
            <a:r>
              <a:rPr lang="en-GB" baseline="30000" dirty="0"/>
              <a:t>-2</a:t>
            </a:r>
            <a:r>
              <a:rPr lang="en-GB" dirty="0"/>
              <a:t> </a:t>
            </a:r>
            <a:r>
              <a:rPr lang="en-GB" dirty="0" smtClean="0"/>
              <a:t>d</a:t>
            </a:r>
            <a:r>
              <a:rPr lang="en-GB" baseline="30000" dirty="0" smtClean="0"/>
              <a:t>-1</a:t>
            </a:r>
            <a:r>
              <a:rPr lang="en-GB" dirty="0"/>
              <a:t>.</a:t>
            </a:r>
          </a:p>
        </p:txBody>
      </p:sp>
      <p:pic>
        <p:nvPicPr>
          <p:cNvPr id="10" name="Picture 2" descr="C:\Users\cmm1g08\Desktop\PRISM dFe data\PRISM dFe profile fitting\new\PRISM_Kz and fluxes ODV.Data\seafloor dFe flu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35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cmm1g08\Desktop\PRISM dFe data\PRISM dFe profile fitting\New kz - tidal included\Seafloor dFe flu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38600" cy="35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0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9353"/>
              </p:ext>
            </p:extLst>
          </p:nvPr>
        </p:nvGraphicFramePr>
        <p:xfrm>
          <a:off x="1347788" y="781050"/>
          <a:ext cx="6448425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SPW 12.0 Graph" r:id="rId3" imgW="6448410" imgH="5295810" progId="SigmaPlotGraphicObject.11">
                  <p:embed/>
                </p:oleObj>
              </mc:Choice>
              <mc:Fallback>
                <p:oleObj name="SPW 12.0 Graph" r:id="rId3" imgW="6448410" imgH="529581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7788" y="781050"/>
                        <a:ext cx="6448425" cy="529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0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96" y="1833354"/>
            <a:ext cx="4536000" cy="209970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496" y="1916832"/>
            <a:ext cx="4464496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47 on-shelf stations</a:t>
            </a:r>
          </a:p>
          <a:p>
            <a:r>
              <a:rPr lang="en-GB" sz="2400" dirty="0" smtClean="0"/>
              <a:t>40 stations included a sample within 30m of seafloor; within 20m at 26.</a:t>
            </a:r>
          </a:p>
          <a:p>
            <a:endParaRPr lang="en-GB" sz="2400" dirty="0" smtClean="0"/>
          </a:p>
          <a:p>
            <a:r>
              <a:rPr lang="en-GB" sz="2400" dirty="0" smtClean="0"/>
              <a:t>dFe concentration in upper 50m: </a:t>
            </a:r>
          </a:p>
          <a:p>
            <a:pPr lvl="3"/>
            <a:r>
              <a:rPr lang="en-GB" sz="2000" b="1" dirty="0" smtClean="0"/>
              <a:t>0.08 </a:t>
            </a:r>
            <a:r>
              <a:rPr lang="en-GB" sz="2000" b="1" dirty="0" smtClean="0">
                <a:latin typeface="Calibri"/>
              </a:rPr>
              <a:t>±</a:t>
            </a:r>
            <a:r>
              <a:rPr lang="en-GB" sz="2000" b="1" dirty="0" smtClean="0"/>
              <a:t> 0.07 nM</a:t>
            </a:r>
            <a:r>
              <a:rPr lang="en-GB" sz="2000" dirty="0" smtClean="0"/>
              <a:t> </a:t>
            </a:r>
            <a:r>
              <a:rPr lang="en-GB" dirty="0" smtClean="0"/>
              <a:t>(n = 169).</a:t>
            </a:r>
          </a:p>
          <a:p>
            <a:r>
              <a:rPr lang="en-GB" sz="2400" dirty="0" smtClean="0"/>
              <a:t>dFe concentration within 50m of seafloor: </a:t>
            </a:r>
          </a:p>
          <a:p>
            <a:pPr lvl="3"/>
            <a:r>
              <a:rPr lang="en-GB" sz="2000" b="1" dirty="0" smtClean="0"/>
              <a:t>0.74 </a:t>
            </a:r>
            <a:r>
              <a:rPr lang="en-GB" sz="2000" b="1" dirty="0" smtClean="0">
                <a:latin typeface="Calibri"/>
              </a:rPr>
              <a:t>±</a:t>
            </a:r>
            <a:r>
              <a:rPr lang="en-GB" sz="2000" b="1" dirty="0" smtClean="0"/>
              <a:t> 0.47 nM</a:t>
            </a:r>
            <a:r>
              <a:rPr lang="en-GB" sz="2000" dirty="0" smtClean="0"/>
              <a:t> </a:t>
            </a:r>
            <a:r>
              <a:rPr lang="en-GB" dirty="0" smtClean="0"/>
              <a:t>(n = 55)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pic>
        <p:nvPicPr>
          <p:cNvPr id="1026" name="Picture 2" descr="C:\Users\cmm1g08\Desktop\PRISM dFe data\PRISM TM casts - plots\N-S section across Ross Bank lab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95" y="4005264"/>
            <a:ext cx="229700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Introduction: dissolved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iron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distribution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C:\Users\cmm1g08\Desktop\PRISM dFe data\PRISM TM casts - plots\NE transect Joides Trough lab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94" y="4005264"/>
            <a:ext cx="228305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6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18433"/>
              </p:ext>
            </p:extLst>
          </p:nvPr>
        </p:nvGraphicFramePr>
        <p:xfrm>
          <a:off x="1714500" y="933450"/>
          <a:ext cx="57150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SPW 12.0 Graph" r:id="rId3" imgW="5715090" imgH="4991190" progId="SigmaPlotGraphicObject.11">
                  <p:embed/>
                </p:oleObj>
              </mc:Choice>
              <mc:Fallback>
                <p:oleObj name="SPW 12.0 Graph" r:id="rId3" imgW="5715090" imgH="499119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0" y="933450"/>
                        <a:ext cx="57150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46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mm1g08\Pictures\prof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23" y="764704"/>
            <a:ext cx="5102714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0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Introduction: dissolved iron distribution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11960" y="2060648"/>
            <a:ext cx="4752528" cy="15123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~40 % of total water column dFe within 100m of the seafloor*.</a:t>
            </a:r>
          </a:p>
          <a:p>
            <a:pPr marL="548640" lvl="2" indent="0">
              <a:buNone/>
            </a:pPr>
            <a:r>
              <a:rPr lang="en-GB" dirty="0" smtClean="0"/>
              <a:t>*casts in &gt;300m water depth.</a:t>
            </a:r>
            <a:endParaRPr lang="en-GB" dirty="0"/>
          </a:p>
        </p:txBody>
      </p:sp>
      <p:pic>
        <p:nvPicPr>
          <p:cNvPr id="16" name="Content Placeholder 1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4386"/>
            <a:ext cx="4038600" cy="30289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3568" y="2132856"/>
            <a:ext cx="3342969" cy="3640509"/>
            <a:chOff x="683568" y="2132856"/>
            <a:chExt cx="3342969" cy="3640509"/>
          </a:xfrm>
        </p:grpSpPr>
        <p:pic>
          <p:nvPicPr>
            <p:cNvPr id="7" name="Picture 6" descr="C:\Users\cmm1g08\Desktop\PRISM dFe data\height above bottom dFe.Data\dFe v height above bottom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52"/>
            <a:stretch/>
          </p:blipFill>
          <p:spPr bwMode="auto">
            <a:xfrm>
              <a:off x="683568" y="2132856"/>
              <a:ext cx="3342969" cy="3443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cmm1g08\Desktop\PRISM dFe data\height above bottom dFe.Data\dFe v height above bottom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1" t="94706" r="31935" b="-431"/>
            <a:stretch/>
          </p:blipFill>
          <p:spPr bwMode="auto">
            <a:xfrm>
              <a:off x="2274831" y="5567293"/>
              <a:ext cx="547711" cy="20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680395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McGillicuddy</a:t>
            </a: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1" i="1" dirty="0" smtClean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, in prep</a:t>
            </a:r>
            <a:endParaRPr lang="en-GB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2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Depth profiles of dissolved iron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73352"/>
            <a:ext cx="4244280" cy="485199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“Typical” profile shape showed quasi-exponential increase towards the seafloor (stations of &gt;350m depth).</a:t>
            </a:r>
          </a:p>
          <a:p>
            <a:endParaRPr lang="en-GB" dirty="0" smtClean="0"/>
          </a:p>
          <a:p>
            <a:r>
              <a:rPr lang="en-GB" dirty="0" smtClean="0"/>
              <a:t>Suggests a benthic dFe source – diffusion from sediments and/or sediment resuspension </a:t>
            </a:r>
          </a:p>
          <a:p>
            <a:pPr marL="274320" lvl="1" indent="0">
              <a:buNone/>
            </a:pPr>
            <a:r>
              <a:rPr lang="en-GB" sz="2300" dirty="0" smtClean="0"/>
              <a:t>(Nedelec </a:t>
            </a:r>
            <a:r>
              <a:rPr lang="en-GB" sz="2300" i="1" dirty="0" smtClean="0"/>
              <a:t>et al.</a:t>
            </a:r>
            <a:r>
              <a:rPr lang="en-GB" sz="2300" dirty="0" smtClean="0"/>
              <a:t> 2007; Cullen </a:t>
            </a:r>
            <a:r>
              <a:rPr lang="en-GB" sz="2300" i="1" dirty="0" smtClean="0"/>
              <a:t>et al.</a:t>
            </a:r>
            <a:r>
              <a:rPr lang="en-GB" sz="2300" dirty="0" smtClean="0"/>
              <a:t> 2009; de Jong </a:t>
            </a:r>
            <a:r>
              <a:rPr lang="en-GB" sz="2300" i="1" dirty="0" smtClean="0"/>
              <a:t>et al.</a:t>
            </a:r>
            <a:r>
              <a:rPr lang="en-GB" sz="2300" dirty="0" smtClean="0"/>
              <a:t> 2012).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Possible to calculate a diffusive efflux of dFe using Fick’s Law, if the near-bottom profile gradient and the vertical eddy diffusivity coefficient, </a:t>
            </a:r>
            <a:r>
              <a:rPr lang="en-GB" i="1" dirty="0" smtClean="0"/>
              <a:t>k</a:t>
            </a:r>
            <a:r>
              <a:rPr lang="en-GB" i="1" baseline="-25000" dirty="0" smtClean="0"/>
              <a:t>z</a:t>
            </a:r>
            <a:r>
              <a:rPr lang="en-GB" dirty="0" smtClean="0"/>
              <a:t>, are known:</a:t>
            </a:r>
          </a:p>
          <a:p>
            <a:pPr marL="457200" lvl="1" indent="0">
              <a:buNone/>
            </a:pPr>
            <a:endParaRPr lang="en-GB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GB" dirty="0" smtClean="0">
                <a:sym typeface="Wingdings" pitchFamily="2" charset="2"/>
              </a:rPr>
              <a:t>	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Flux = k</a:t>
            </a:r>
            <a:r>
              <a:rPr lang="en-GB" sz="3400" b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3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[dFe]/</a:t>
            </a:r>
            <a:r>
              <a:rPr lang="el-GR" sz="3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GB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7854027"/>
              </p:ext>
            </p:extLst>
          </p:nvPr>
        </p:nvGraphicFramePr>
        <p:xfrm>
          <a:off x="4648200" y="2354263"/>
          <a:ext cx="403860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SPW 12.0 Graph" r:id="rId3" imgW="6353100" imgH="5276940" progId="SigmaPlotGraphicObject.11">
                  <p:embed/>
                </p:oleObj>
              </mc:Choice>
              <mc:Fallback>
                <p:oleObj name="SPW 12.0 Graph" r:id="rId3" imgW="6353100" imgH="527694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54263"/>
                        <a:ext cx="4038600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43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Depth profiles of dissolved iron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73352"/>
            <a:ext cx="4316288" cy="471830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Data from &gt;100m were fitted to:</a:t>
            </a:r>
          </a:p>
          <a:p>
            <a:pPr marL="0" indent="0">
              <a:buNone/>
            </a:pPr>
            <a:endParaRPr lang="en-GB" sz="1600" dirty="0" smtClean="0"/>
          </a:p>
          <a:p>
            <a:pPr lvl="1" indent="0">
              <a:spcAft>
                <a:spcPts val="600"/>
              </a:spcAft>
              <a:buNone/>
            </a:pP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[dFe] = 0.1 + </a:t>
            </a:r>
            <a:r>
              <a:rPr lang="en-GB" sz="3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.exp</a:t>
            </a:r>
            <a:r>
              <a:rPr lang="en-GB" sz="3400" b="1" i="1" baseline="30000" dirty="0" smtClean="0">
                <a:latin typeface="Times New Roman" pitchFamily="18" charset="0"/>
                <a:cs typeface="Times New Roman" pitchFamily="18" charset="0"/>
              </a:rPr>
              <a:t>B.z</a:t>
            </a:r>
          </a:p>
          <a:p>
            <a:pPr lvl="1">
              <a:buFont typeface="Arial" pitchFamily="34" charset="0"/>
              <a:buChar char="−"/>
            </a:pPr>
            <a:r>
              <a:rPr lang="en-GB" i="1" dirty="0" smtClean="0"/>
              <a:t>z</a:t>
            </a:r>
            <a:r>
              <a:rPr lang="en-GB" dirty="0" smtClean="0"/>
              <a:t> = depth</a:t>
            </a:r>
          </a:p>
          <a:p>
            <a:pPr lvl="1">
              <a:buFont typeface="Arial" pitchFamily="34" charset="0"/>
              <a:buChar char="−"/>
            </a:pPr>
            <a:r>
              <a:rPr lang="en-GB" dirty="0" smtClean="0"/>
              <a:t>0.1 (nM) is an assumed background concentration of dFe.</a:t>
            </a:r>
          </a:p>
          <a:p>
            <a:pPr lvl="1">
              <a:buFont typeface="Arial" pitchFamily="34" charset="0"/>
              <a:buChar char="−"/>
            </a:pPr>
            <a:r>
              <a:rPr lang="en-GB" i="1" dirty="0"/>
              <a:t>A</a:t>
            </a:r>
            <a:r>
              <a:rPr lang="en-GB" dirty="0"/>
              <a:t>,</a:t>
            </a:r>
            <a:r>
              <a:rPr lang="en-GB" i="1" dirty="0"/>
              <a:t> B</a:t>
            </a:r>
            <a:r>
              <a:rPr lang="en-GB" dirty="0"/>
              <a:t> varied by station to give least-squares fit to </a:t>
            </a:r>
            <a:r>
              <a:rPr lang="en-GB" dirty="0" smtClean="0"/>
              <a:t>data</a:t>
            </a:r>
          </a:p>
          <a:p>
            <a:pPr marL="274320" lvl="1" indent="0">
              <a:buNone/>
            </a:pPr>
            <a:endParaRPr lang="en-GB" dirty="0"/>
          </a:p>
          <a:p>
            <a:r>
              <a:rPr lang="en-GB" dirty="0" smtClean="0"/>
              <a:t>Profiles were extrapolated from surface to seafloor.</a:t>
            </a:r>
          </a:p>
          <a:p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sz="3100" dirty="0" smtClean="0"/>
              <a:t>[dFe] range at seafloor: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3400" b="1" dirty="0" smtClean="0"/>
              <a:t>0.3 – 2.7 nM</a:t>
            </a:r>
            <a:endParaRPr lang="en-GB" sz="3100" b="1" dirty="0" smtClean="0"/>
          </a:p>
          <a:p>
            <a:pPr marL="0" indent="0">
              <a:buNone/>
            </a:pPr>
            <a:endParaRPr lang="en-GB" sz="3100" b="1" dirty="0" smtClean="0"/>
          </a:p>
          <a:p>
            <a:pPr lvl="1">
              <a:buFont typeface="Arial" pitchFamily="34" charset="0"/>
              <a:buChar char="−"/>
            </a:pPr>
            <a:r>
              <a:rPr lang="en-GB" sz="2600" dirty="0" smtClean="0"/>
              <a:t>relatively low for near-bottom [dFe]</a:t>
            </a:r>
          </a:p>
          <a:p>
            <a:pPr lvl="1">
              <a:buFont typeface="Arial" pitchFamily="34" charset="0"/>
              <a:buChar char="−"/>
            </a:pPr>
            <a:endParaRPr lang="en-GB" sz="2600" dirty="0" smtClean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2416124"/>
              </p:ext>
            </p:extLst>
          </p:nvPr>
        </p:nvGraphicFramePr>
        <p:xfrm>
          <a:off x="4648200" y="2366943"/>
          <a:ext cx="4038600" cy="333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SPW 12.0 Graph" r:id="rId3" imgW="6248340" imgH="5152935" progId="SigmaPlotGraphicObject.11">
                  <p:embed/>
                </p:oleObj>
              </mc:Choice>
              <mc:Fallback>
                <p:oleObj name="SPW 12.0 Graph" r:id="rId3" imgW="6248340" imgH="5152935" progId="SigmaPlotGraphicObject.11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6943"/>
                        <a:ext cx="4038600" cy="333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594928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Cullen </a:t>
            </a:r>
            <a:r>
              <a:rPr lang="en-GB" sz="1400" i="1" dirty="0" smtClean="0"/>
              <a:t>et al</a:t>
            </a:r>
            <a:r>
              <a:rPr lang="en-GB" sz="1400" dirty="0" smtClean="0"/>
              <a:t>.: 1-6nM</a:t>
            </a:r>
          </a:p>
          <a:p>
            <a:r>
              <a:rPr lang="en-GB" sz="1400" dirty="0" smtClean="0"/>
              <a:t>de Jong </a:t>
            </a:r>
            <a:r>
              <a:rPr lang="en-GB" sz="1400" i="1" dirty="0" smtClean="0"/>
              <a:t>et al</a:t>
            </a:r>
            <a:r>
              <a:rPr lang="en-GB" sz="1400" dirty="0" smtClean="0"/>
              <a:t>.: 10-20nM</a:t>
            </a:r>
          </a:p>
          <a:p>
            <a:r>
              <a:rPr lang="en-GB" sz="1400" dirty="0" smtClean="0"/>
              <a:t>Nedelec </a:t>
            </a:r>
            <a:r>
              <a:rPr lang="en-GB" sz="1400" i="1" dirty="0" smtClean="0"/>
              <a:t>et al</a:t>
            </a:r>
            <a:r>
              <a:rPr lang="en-GB" sz="1400" dirty="0" smtClean="0"/>
              <a:t>.: 0.3-6nM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214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Depth profiles of dissolved iron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7718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[dFe] = 0.1 + </a:t>
            </a:r>
            <a:r>
              <a:rPr lang="en-GB" sz="2400" i="1" dirty="0" smtClean="0"/>
              <a:t>A</a:t>
            </a:r>
            <a:r>
              <a:rPr lang="en-GB" sz="2400" dirty="0" smtClean="0"/>
              <a:t>.exp</a:t>
            </a:r>
            <a:r>
              <a:rPr lang="en-GB" sz="2400" i="1" baseline="30000" dirty="0" smtClean="0"/>
              <a:t>B.z</a:t>
            </a:r>
          </a:p>
          <a:p>
            <a:endParaRPr lang="en-GB" sz="2400" i="1" dirty="0" smtClean="0"/>
          </a:p>
          <a:p>
            <a:pPr>
              <a:buFont typeface="Wingdings"/>
              <a:buChar char="à"/>
            </a:pPr>
            <a:r>
              <a:rPr lang="en-GB" sz="2400" b="1" dirty="0" smtClean="0"/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[dFe]/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.exp</a:t>
            </a:r>
            <a:r>
              <a:rPr lang="en-GB" sz="2400" b="1" i="1" baseline="30000" dirty="0" smtClean="0">
                <a:latin typeface="Times New Roman" pitchFamily="18" charset="0"/>
                <a:cs typeface="Times New Roman" pitchFamily="18" charset="0"/>
              </a:rPr>
              <a:t>B.z</a:t>
            </a:r>
          </a:p>
          <a:p>
            <a:pPr>
              <a:buFont typeface="Wingdings"/>
              <a:buChar char="à"/>
            </a:pPr>
            <a:endParaRPr lang="en-GB" sz="2400" b="1" i="1" baseline="30000" dirty="0"/>
          </a:p>
          <a:p>
            <a:pPr marL="0" indent="0">
              <a:buNone/>
            </a:pPr>
            <a:endParaRPr lang="en-GB" sz="2400" b="1" i="1" baseline="30000" dirty="0" smtClean="0"/>
          </a:p>
          <a:p>
            <a:r>
              <a:rPr lang="en-GB" sz="2400" dirty="0" smtClean="0"/>
              <a:t>Range of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dirty="0"/>
              <a:t>[dFe</a:t>
            </a:r>
            <a:r>
              <a:rPr lang="en-GB" sz="2400" dirty="0" smtClean="0"/>
              <a:t>]/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400" dirty="0" smtClean="0"/>
              <a:t>z at the seafloor (stations &gt;350m depth):</a:t>
            </a:r>
          </a:p>
          <a:p>
            <a:pPr marL="548640" lvl="2" indent="0">
              <a:buNone/>
            </a:pPr>
            <a:r>
              <a:rPr lang="en-GB" sz="2400" b="1" dirty="0" smtClean="0"/>
              <a:t> 0.7 – 73.4 nmol m</a:t>
            </a:r>
            <a:r>
              <a:rPr lang="en-GB" sz="2400" b="1" baseline="30000" dirty="0" smtClean="0"/>
              <a:t>-4</a:t>
            </a:r>
            <a:r>
              <a:rPr lang="en-GB" sz="2400" b="1" dirty="0" smtClean="0"/>
              <a:t>.</a:t>
            </a:r>
            <a:endParaRPr lang="en-GB" sz="1200" b="1" dirty="0" smtClean="0"/>
          </a:p>
        </p:txBody>
      </p:sp>
      <p:pic>
        <p:nvPicPr>
          <p:cNvPr id="6" name="Picture 2" descr="C:\Users\cmm1g08\Pictures\profil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832" y="1917272"/>
            <a:ext cx="412674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4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Vertical eddy diffusivity: </a:t>
            </a:r>
            <a:r>
              <a:rPr lang="en-GB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GB" sz="36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endParaRPr lang="en-GB" sz="3600" i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73352"/>
            <a:ext cx="4316288" cy="47183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Extracted from ROMS circulation model.</a:t>
            </a:r>
          </a:p>
          <a:p>
            <a:r>
              <a:rPr lang="en-GB" sz="2400" dirty="0" smtClean="0"/>
              <a:t>Average summertime (11/29/11 – 02/26/12) </a:t>
            </a:r>
            <a:r>
              <a:rPr lang="en-GB" sz="2400" i="1" dirty="0" smtClean="0"/>
              <a:t>k</a:t>
            </a:r>
            <a:r>
              <a:rPr lang="en-GB" sz="2400" i="1" baseline="-25000" dirty="0" smtClean="0"/>
              <a:t>z</a:t>
            </a:r>
            <a:r>
              <a:rPr lang="en-GB" sz="2400" dirty="0" smtClean="0"/>
              <a:t> values for the deepest vertical layer by station.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Range: </a:t>
            </a:r>
            <a:r>
              <a:rPr lang="en-GB" sz="2400" b="1" dirty="0" smtClean="0"/>
              <a:t>1–58 x 10</a:t>
            </a:r>
            <a:r>
              <a:rPr lang="en-GB" sz="2400" b="1" baseline="30000" dirty="0" smtClean="0"/>
              <a:t>-4</a:t>
            </a:r>
            <a:r>
              <a:rPr lang="en-GB" sz="2400" b="1" dirty="0" smtClean="0"/>
              <a:t> m</a:t>
            </a:r>
            <a:r>
              <a:rPr lang="en-GB" sz="2400" b="1" baseline="30000" dirty="0" smtClean="0"/>
              <a:t>2</a:t>
            </a:r>
            <a:r>
              <a:rPr lang="en-GB" sz="2400" b="1" dirty="0" smtClean="0"/>
              <a:t> s</a:t>
            </a:r>
            <a:r>
              <a:rPr lang="en-GB" sz="2400" b="1" baseline="30000" dirty="0" smtClean="0"/>
              <a:t>-1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Mean: </a:t>
            </a:r>
            <a:r>
              <a:rPr lang="en-GB" sz="2400" b="1" dirty="0" smtClean="0"/>
              <a:t>9.3</a:t>
            </a:r>
            <a:r>
              <a:rPr lang="en-GB" sz="2400" b="1" dirty="0" smtClean="0">
                <a:latin typeface="Calibri"/>
              </a:rPr>
              <a:t>±</a:t>
            </a:r>
            <a:r>
              <a:rPr lang="en-GB" sz="2400" b="1" dirty="0" smtClean="0"/>
              <a:t>10.6 x 10</a:t>
            </a:r>
            <a:r>
              <a:rPr lang="en-GB" sz="2400" b="1" baseline="30000" dirty="0" smtClean="0"/>
              <a:t>-4</a:t>
            </a:r>
            <a:r>
              <a:rPr lang="en-GB" sz="2400" b="1" dirty="0" smtClean="0"/>
              <a:t> m</a:t>
            </a:r>
            <a:r>
              <a:rPr lang="en-GB" sz="2400" b="1" baseline="30000" dirty="0" smtClean="0"/>
              <a:t>2 </a:t>
            </a:r>
            <a:r>
              <a:rPr lang="en-GB" sz="2400" b="1" dirty="0" smtClean="0"/>
              <a:t>s</a:t>
            </a:r>
            <a:r>
              <a:rPr lang="en-GB" sz="2400" b="1" baseline="30000" dirty="0" smtClean="0"/>
              <a:t>-1</a:t>
            </a:r>
          </a:p>
          <a:p>
            <a:r>
              <a:rPr lang="en-GB" sz="2400" dirty="0" smtClean="0"/>
              <a:t>Median: </a:t>
            </a:r>
            <a:r>
              <a:rPr lang="en-GB" sz="2400" b="1" dirty="0" smtClean="0"/>
              <a:t>6.7x10</a:t>
            </a:r>
            <a:r>
              <a:rPr lang="en-GB" sz="2400" b="1" baseline="30000" dirty="0" smtClean="0"/>
              <a:t>-4</a:t>
            </a:r>
            <a:r>
              <a:rPr lang="en-GB" sz="2400" b="1" dirty="0" smtClean="0"/>
              <a:t> m</a:t>
            </a:r>
            <a:r>
              <a:rPr lang="en-GB" sz="2400" b="1" baseline="30000" dirty="0" smtClean="0"/>
              <a:t>2 </a:t>
            </a:r>
            <a:r>
              <a:rPr lang="en-GB" sz="2400" b="1" dirty="0" smtClean="0"/>
              <a:t>s</a:t>
            </a:r>
            <a:r>
              <a:rPr lang="en-GB" sz="2400" b="1" baseline="30000" dirty="0" smtClean="0"/>
              <a:t>-1</a:t>
            </a: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16016" y="5589240"/>
            <a:ext cx="41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cf.</a:t>
            </a:r>
            <a:r>
              <a:rPr lang="en-GB" dirty="0" smtClean="0"/>
              <a:t>  30 x 10</a:t>
            </a:r>
            <a:r>
              <a:rPr lang="en-GB" baseline="30000" dirty="0" smtClean="0"/>
              <a:t>-4</a:t>
            </a:r>
            <a:r>
              <a:rPr lang="en-GB" dirty="0" smtClean="0"/>
              <a:t> </a:t>
            </a:r>
            <a:r>
              <a:rPr lang="en-GB" dirty="0"/>
              <a:t>(de Jong </a:t>
            </a:r>
            <a:r>
              <a:rPr lang="en-GB" i="1" dirty="0"/>
              <a:t>et </a:t>
            </a:r>
            <a:r>
              <a:rPr lang="en-GB" i="1" dirty="0" smtClean="0"/>
              <a:t>al.</a:t>
            </a:r>
            <a:r>
              <a:rPr lang="en-GB" dirty="0" smtClean="0"/>
              <a:t> </a:t>
            </a:r>
            <a:r>
              <a:rPr lang="en-GB" dirty="0"/>
              <a:t>2013</a:t>
            </a:r>
            <a:r>
              <a:rPr lang="en-GB" dirty="0" smtClean="0"/>
              <a:t>);</a:t>
            </a:r>
          </a:p>
          <a:p>
            <a:r>
              <a:rPr lang="en-GB" dirty="0"/>
              <a:t> </a:t>
            </a:r>
            <a:r>
              <a:rPr lang="en-GB" dirty="0" smtClean="0"/>
              <a:t>     2–50 x 10</a:t>
            </a:r>
            <a:r>
              <a:rPr lang="en-GB" baseline="30000" dirty="0" smtClean="0"/>
              <a:t>-4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Broecker </a:t>
            </a:r>
            <a:r>
              <a:rPr lang="en-GB" i="1" dirty="0"/>
              <a:t>et </a:t>
            </a:r>
            <a:r>
              <a:rPr lang="en-GB" i="1" dirty="0" smtClean="0"/>
              <a:t>al.</a:t>
            </a:r>
            <a:r>
              <a:rPr lang="en-GB" dirty="0" smtClean="0"/>
              <a:t> </a:t>
            </a:r>
            <a:r>
              <a:rPr lang="en-GB" dirty="0"/>
              <a:t>1968</a:t>
            </a:r>
            <a:r>
              <a:rPr lang="en-GB" dirty="0" smtClean="0"/>
              <a:t>).</a:t>
            </a:r>
            <a:endParaRPr lang="en-GB" i="1" dirty="0"/>
          </a:p>
        </p:txBody>
      </p:sp>
      <p:pic>
        <p:nvPicPr>
          <p:cNvPr id="8" name="Picture 2" descr="C:\Users\cmm1g08\Desktop\PRISM dFe data\PRISM dFe profile fitting\New kz - tidal included\kz values by st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1666338"/>
            <a:ext cx="4038600" cy="35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Estimates of flux 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dFe flux = kz.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[dFe]/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endParaRPr lang="en-GB" dirty="0" smtClean="0"/>
          </a:p>
          <a:p>
            <a:r>
              <a:rPr lang="en-GB" sz="2400" dirty="0" smtClean="0"/>
              <a:t>For stations of &gt;350m depth only (n=37).</a:t>
            </a:r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dFe flux range:</a:t>
            </a:r>
          </a:p>
          <a:p>
            <a:pPr marL="274320" lvl="1" indent="0">
              <a:buNone/>
            </a:pPr>
            <a:r>
              <a:rPr lang="en-GB" dirty="0" smtClean="0"/>
              <a:t> </a:t>
            </a:r>
            <a:r>
              <a:rPr lang="en-GB" b="1" dirty="0" smtClean="0"/>
              <a:t>0.03 – 8.23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µ</a:t>
            </a:r>
            <a:r>
              <a:rPr lang="en-GB" b="1" dirty="0" smtClean="0"/>
              <a:t>mol m</a:t>
            </a:r>
            <a:r>
              <a:rPr lang="en-GB" b="1" baseline="30000" dirty="0" smtClean="0"/>
              <a:t>-2</a:t>
            </a:r>
            <a:r>
              <a:rPr lang="en-GB" b="1" dirty="0" smtClean="0"/>
              <a:t> d</a:t>
            </a:r>
            <a:r>
              <a:rPr lang="en-GB" b="1" baseline="30000" dirty="0" smtClean="0"/>
              <a:t>-1</a:t>
            </a:r>
            <a:endParaRPr lang="en-GB" b="1" dirty="0" smtClean="0"/>
          </a:p>
          <a:p>
            <a:r>
              <a:rPr lang="en-GB" sz="2400" dirty="0" smtClean="0"/>
              <a:t>Mean:</a:t>
            </a:r>
            <a:r>
              <a:rPr lang="en-GB" dirty="0" smtClean="0"/>
              <a:t> </a:t>
            </a:r>
            <a:r>
              <a:rPr lang="en-GB" sz="2400" b="1" dirty="0" smtClean="0"/>
              <a:t>1.1</a:t>
            </a:r>
            <a:r>
              <a:rPr lang="en-GB" sz="2400" b="1" dirty="0" smtClean="0">
                <a:latin typeface="Calibri"/>
              </a:rPr>
              <a:t>±</a:t>
            </a:r>
            <a:r>
              <a:rPr lang="en-GB" sz="2400" b="1" dirty="0" smtClean="0"/>
              <a:t>1.9 </a:t>
            </a:r>
            <a:r>
              <a:rPr lang="en-GB" sz="2400" b="1" dirty="0"/>
              <a:t>µmol m</a:t>
            </a:r>
            <a:r>
              <a:rPr lang="en-GB" sz="2400" b="1" baseline="30000" dirty="0"/>
              <a:t>-2</a:t>
            </a:r>
            <a:r>
              <a:rPr lang="en-GB" sz="2400" b="1" dirty="0"/>
              <a:t> </a:t>
            </a:r>
            <a:r>
              <a:rPr lang="en-GB" sz="2400" b="1" dirty="0" smtClean="0"/>
              <a:t>d</a:t>
            </a:r>
            <a:r>
              <a:rPr lang="en-GB" sz="2400" b="1" baseline="30000" dirty="0" smtClean="0"/>
              <a:t>-1</a:t>
            </a:r>
            <a:endParaRPr lang="en-GB" dirty="0" smtClean="0"/>
          </a:p>
          <a:p>
            <a:r>
              <a:rPr lang="en-GB" sz="2400" dirty="0" smtClean="0"/>
              <a:t>Median: </a:t>
            </a:r>
            <a:r>
              <a:rPr lang="en-GB" sz="2400" b="1" dirty="0" smtClean="0"/>
              <a:t>0.31 µmol </a:t>
            </a:r>
            <a:r>
              <a:rPr lang="en-GB" sz="2400" b="1" dirty="0"/>
              <a:t>m</a:t>
            </a:r>
            <a:r>
              <a:rPr lang="en-GB" sz="2400" b="1" baseline="30000" dirty="0"/>
              <a:t>-2</a:t>
            </a:r>
            <a:r>
              <a:rPr lang="en-GB" sz="2400" b="1" dirty="0"/>
              <a:t> </a:t>
            </a:r>
            <a:r>
              <a:rPr lang="en-GB" sz="2400" b="1" dirty="0" smtClean="0"/>
              <a:t>d</a:t>
            </a:r>
            <a:r>
              <a:rPr lang="en-GB" sz="2400" b="1" baseline="30000" dirty="0" smtClean="0"/>
              <a:t>-1</a:t>
            </a:r>
            <a:endParaRPr lang="en-GB" b="1" dirty="0"/>
          </a:p>
        </p:txBody>
      </p:sp>
      <p:pic>
        <p:nvPicPr>
          <p:cNvPr id="10" name="Picture 3" descr="C:\Users\cmm1g08\Desktop\PRISM dFe data\PRISM dFe profile fitting\New kz - tidal included\Seafloor dFe flu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7198"/>
            <a:ext cx="4038600" cy="36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8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Estimates of benthic flux across the shelf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sz="2400" dirty="0" smtClean="0"/>
              <a:t>~45 x 10</a:t>
            </a:r>
            <a:r>
              <a:rPr lang="en-GB" sz="2400" baseline="30000" dirty="0" smtClean="0"/>
              <a:t>10</a:t>
            </a:r>
            <a:r>
              <a:rPr lang="en-GB" sz="2400" dirty="0" smtClean="0"/>
              <a:t> 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of Ross Sea Shelf is &gt;350m deep.</a:t>
            </a:r>
            <a:endParaRPr lang="en-GB" sz="2400" dirty="0"/>
          </a:p>
          <a:p>
            <a:pPr marL="274320" lvl="1" indent="0">
              <a:spcAft>
                <a:spcPts val="1200"/>
              </a:spcAft>
              <a:buNone/>
            </a:pPr>
            <a:r>
              <a:rPr lang="en-GB" b="1" dirty="0" smtClean="0"/>
              <a:t>1.8 </a:t>
            </a:r>
            <a:r>
              <a:rPr lang="en-GB" b="1" dirty="0" smtClean="0">
                <a:latin typeface="Calibri"/>
              </a:rPr>
              <a:t>± </a:t>
            </a:r>
            <a:r>
              <a:rPr lang="en-GB" b="1" dirty="0" smtClean="0"/>
              <a:t>3.1 </a:t>
            </a:r>
            <a:r>
              <a:rPr lang="en-GB" b="1" dirty="0"/>
              <a:t>x 10</a:t>
            </a:r>
            <a:r>
              <a:rPr lang="en-GB" b="1" baseline="30000" dirty="0"/>
              <a:t>8</a:t>
            </a:r>
            <a:r>
              <a:rPr lang="en-GB" b="1" dirty="0"/>
              <a:t> mol dFe</a:t>
            </a:r>
            <a:r>
              <a:rPr lang="en-GB" dirty="0"/>
              <a:t> </a:t>
            </a:r>
            <a:r>
              <a:rPr lang="en-GB" dirty="0" smtClean="0"/>
              <a:t>(using mean)</a:t>
            </a:r>
            <a:endParaRPr lang="en-GB" dirty="0"/>
          </a:p>
          <a:p>
            <a:pPr marL="274320" lvl="1" indent="0">
              <a:buNone/>
            </a:pPr>
            <a:r>
              <a:rPr lang="en-GB" b="1" dirty="0" smtClean="0"/>
              <a:t>0.5 </a:t>
            </a:r>
            <a:r>
              <a:rPr lang="en-GB" b="1" dirty="0"/>
              <a:t>x 10</a:t>
            </a:r>
            <a:r>
              <a:rPr lang="en-GB" b="1" baseline="30000" dirty="0"/>
              <a:t>8</a:t>
            </a:r>
            <a:r>
              <a:rPr lang="en-GB" b="1" dirty="0"/>
              <a:t> mol </a:t>
            </a:r>
            <a:r>
              <a:rPr lang="en-GB" b="1" dirty="0" smtClean="0"/>
              <a:t>dFe </a:t>
            </a:r>
          </a:p>
          <a:p>
            <a:pPr marL="274320" lvl="1" indent="0">
              <a:buNone/>
            </a:pPr>
            <a:r>
              <a:rPr lang="en-GB" dirty="0" smtClean="0"/>
              <a:t>(using </a:t>
            </a:r>
            <a:r>
              <a:rPr lang="en-GB" dirty="0"/>
              <a:t>median)</a:t>
            </a:r>
          </a:p>
          <a:p>
            <a:endParaRPr lang="en-GB" b="1" dirty="0"/>
          </a:p>
        </p:txBody>
      </p:sp>
      <p:pic>
        <p:nvPicPr>
          <p:cNvPr id="7" name="Picture 3" descr="C:\Users\cmm1g08\Desktop\PRISM dFe data\PRISM dFe profile fitting\New kz - tidal included\Seafloor dFe flu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7198"/>
            <a:ext cx="4038600" cy="36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82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1310</TotalTime>
  <Words>976</Words>
  <Application>Microsoft Office PowerPoint</Application>
  <PresentationFormat>On-screen Show (4:3)</PresentationFormat>
  <Paragraphs>125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SPW 12.0 Graph</vt:lpstr>
      <vt:lpstr>PowerPoint Presentation</vt:lpstr>
      <vt:lpstr>Introduction: dissolved iron distribution</vt:lpstr>
      <vt:lpstr>Introduction: dissolved iron distribution</vt:lpstr>
      <vt:lpstr>Depth profiles of dissolved iron</vt:lpstr>
      <vt:lpstr>Depth profiles of dissolved iron</vt:lpstr>
      <vt:lpstr>Depth profiles of dissolved iron</vt:lpstr>
      <vt:lpstr>Vertical eddy diffusivity: kz</vt:lpstr>
      <vt:lpstr>Estimates of flux </vt:lpstr>
      <vt:lpstr>Estimates of benthic flux across the shelf</vt:lpstr>
      <vt:lpstr>Estimates of flux: context</vt:lpstr>
      <vt:lpstr>Shallow bathymetry stations</vt:lpstr>
      <vt:lpstr>Shallow bathymetry stations</vt:lpstr>
      <vt:lpstr>Effect of shallow bathymetry</vt:lpstr>
      <vt:lpstr>Summary</vt:lpstr>
      <vt:lpstr>PowerPoint Presentation</vt:lpstr>
      <vt:lpstr>PowerPoint Presentation</vt:lpstr>
      <vt:lpstr>With tides vs. without tides</vt:lpstr>
      <vt:lpstr>With tides vs. without tides</vt:lpstr>
      <vt:lpstr>PowerPoint Presentation</vt:lpstr>
      <vt:lpstr>PowerPoint Presentation</vt:lpstr>
      <vt:lpstr>PowerPoint Presentation</vt:lpstr>
    </vt:vector>
  </TitlesOfParts>
  <Company>National Oceanography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benthic iron flux</dc:title>
  <dc:creator>Chris Marsay</dc:creator>
  <cp:lastModifiedBy>Chris Marsay</cp:lastModifiedBy>
  <cp:revision>64</cp:revision>
  <dcterms:created xsi:type="dcterms:W3CDTF">2013-11-07T13:35:52Z</dcterms:created>
  <dcterms:modified xsi:type="dcterms:W3CDTF">2013-11-12T14:15:08Z</dcterms:modified>
</cp:coreProperties>
</file>