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817" r:id="rId14"/>
  </p:sldMasterIdLst>
  <p:notesMasterIdLst>
    <p:notesMasterId r:id="rId29"/>
  </p:notesMasterIdLst>
  <p:sldIdLst>
    <p:sldId id="286" r:id="rId15"/>
    <p:sldId id="307" r:id="rId16"/>
    <p:sldId id="308" r:id="rId17"/>
    <p:sldId id="309" r:id="rId18"/>
    <p:sldId id="310" r:id="rId19"/>
    <p:sldId id="311" r:id="rId20"/>
    <p:sldId id="312" r:id="rId21"/>
    <p:sldId id="313" r:id="rId22"/>
    <p:sldId id="263" r:id="rId23"/>
    <p:sldId id="317" r:id="rId24"/>
    <p:sldId id="264" r:id="rId25"/>
    <p:sldId id="265" r:id="rId26"/>
    <p:sldId id="298" r:id="rId27"/>
    <p:sldId id="273" r:id="rId28"/>
  </p:sldIdLst>
  <p:sldSz cx="13004800" cy="9753600"/>
  <p:notesSz cx="6858000" cy="9144000"/>
  <p:defaultTextStyle>
    <a:defPPr>
      <a:defRPr lang="en-US"/>
    </a:defPPr>
    <a:lvl1pPr algn="l" rtl="0" fontAlgn="base">
      <a:spcBef>
        <a:spcPct val="0"/>
      </a:spcBef>
      <a:spcAft>
        <a:spcPct val="0"/>
      </a:spcAft>
      <a:defRPr sz="4300" kern="1200">
        <a:solidFill>
          <a:srgbClr val="000000"/>
        </a:solidFill>
        <a:latin typeface="Gill Sans" charset="0"/>
        <a:ea typeface="ヒラギノ角ゴ ProN W3" charset="-128"/>
        <a:cs typeface="+mn-cs"/>
        <a:sym typeface="Gill Sans" charset="0"/>
      </a:defRPr>
    </a:lvl1pPr>
    <a:lvl2pPr marL="457200" algn="l" rtl="0" fontAlgn="base">
      <a:spcBef>
        <a:spcPct val="0"/>
      </a:spcBef>
      <a:spcAft>
        <a:spcPct val="0"/>
      </a:spcAft>
      <a:defRPr sz="4300" kern="1200">
        <a:solidFill>
          <a:srgbClr val="000000"/>
        </a:solidFill>
        <a:latin typeface="Gill Sans" charset="0"/>
        <a:ea typeface="ヒラギノ角ゴ ProN W3" charset="-128"/>
        <a:cs typeface="+mn-cs"/>
        <a:sym typeface="Gill Sans" charset="0"/>
      </a:defRPr>
    </a:lvl2pPr>
    <a:lvl3pPr marL="914400" algn="l" rtl="0" fontAlgn="base">
      <a:spcBef>
        <a:spcPct val="0"/>
      </a:spcBef>
      <a:spcAft>
        <a:spcPct val="0"/>
      </a:spcAft>
      <a:defRPr sz="4300" kern="1200">
        <a:solidFill>
          <a:srgbClr val="000000"/>
        </a:solidFill>
        <a:latin typeface="Gill Sans" charset="0"/>
        <a:ea typeface="ヒラギノ角ゴ ProN W3" charset="-128"/>
        <a:cs typeface="+mn-cs"/>
        <a:sym typeface="Gill Sans" charset="0"/>
      </a:defRPr>
    </a:lvl3pPr>
    <a:lvl4pPr marL="1371600" algn="l" rtl="0" fontAlgn="base">
      <a:spcBef>
        <a:spcPct val="0"/>
      </a:spcBef>
      <a:spcAft>
        <a:spcPct val="0"/>
      </a:spcAft>
      <a:defRPr sz="4300" kern="1200">
        <a:solidFill>
          <a:srgbClr val="000000"/>
        </a:solidFill>
        <a:latin typeface="Gill Sans" charset="0"/>
        <a:ea typeface="ヒラギノ角ゴ ProN W3" charset="-128"/>
        <a:cs typeface="+mn-cs"/>
        <a:sym typeface="Gill Sans" charset="0"/>
      </a:defRPr>
    </a:lvl4pPr>
    <a:lvl5pPr marL="1828800" algn="l" rtl="0" fontAlgn="base">
      <a:spcBef>
        <a:spcPct val="0"/>
      </a:spcBef>
      <a:spcAft>
        <a:spcPct val="0"/>
      </a:spcAft>
      <a:defRPr sz="43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3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3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3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3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49" d="100"/>
          <a:sy n="49" d="100"/>
        </p:scale>
        <p:origin x="-1392" y="-96"/>
      </p:cViewPr>
      <p:guideLst>
        <p:guide orient="horz" pos="3072"/>
        <p:guide pos="4096"/>
      </p:guideLst>
    </p:cSldViewPr>
  </p:slideViewPr>
  <p:outlineViewPr>
    <p:cViewPr>
      <p:scale>
        <a:sx n="33" d="100"/>
        <a:sy n="33" d="100"/>
      </p:scale>
      <p:origin x="0" y="93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442B57A-7DD0-4568-93B9-0DDB044E2924}" type="datetimeFigureOut">
              <a:rPr lang="en-US"/>
              <a:pPr>
                <a:defRPr/>
              </a:pPr>
              <a:t>11/11/2013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7ED210F-F9ED-4EFF-B176-F02C7EF09A3F}" type="slidenum">
              <a:rPr lang="en-GB"/>
              <a:pPr>
                <a:defRPr/>
              </a:pPr>
              <a:t>‹#›</a:t>
            </a:fld>
            <a:endParaRPr lang="en-GB"/>
          </a:p>
        </p:txBody>
      </p:sp>
    </p:spTree>
    <p:extLst>
      <p:ext uri="{BB962C8B-B14F-4D97-AF65-F5344CB8AC3E}">
        <p14:creationId xmlns:p14="http://schemas.microsoft.com/office/powerpoint/2010/main" val="8542390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128"/>
                <a:sym typeface="Gill Sans" charset="0"/>
              </a:defRPr>
            </a:lvl1pPr>
            <a:lvl2pPr marL="742950" indent="-285750" eaLnBrk="0" hangingPunct="0">
              <a:defRPr sz="4300">
                <a:solidFill>
                  <a:srgbClr val="000000"/>
                </a:solidFill>
                <a:latin typeface="Gill Sans" charset="0"/>
                <a:ea typeface="ヒラギノ角ゴ ProN W3" charset="-128"/>
                <a:sym typeface="Gill Sans" charset="0"/>
              </a:defRPr>
            </a:lvl2pPr>
            <a:lvl3pPr marL="1143000" indent="-228600" eaLnBrk="0" hangingPunct="0">
              <a:defRPr sz="4300">
                <a:solidFill>
                  <a:srgbClr val="000000"/>
                </a:solidFill>
                <a:latin typeface="Gill Sans" charset="0"/>
                <a:ea typeface="ヒラギノ角ゴ ProN W3" charset="-128"/>
                <a:sym typeface="Gill Sans" charset="0"/>
              </a:defRPr>
            </a:lvl3pPr>
            <a:lvl4pPr marL="1600200" indent="-228600" eaLnBrk="0" hangingPunct="0">
              <a:defRPr sz="4300">
                <a:solidFill>
                  <a:srgbClr val="000000"/>
                </a:solidFill>
                <a:latin typeface="Gill Sans" charset="0"/>
                <a:ea typeface="ヒラギノ角ゴ ProN W3" charset="-128"/>
                <a:sym typeface="Gill Sans" charset="0"/>
              </a:defRPr>
            </a:lvl4pPr>
            <a:lvl5pPr marL="2057400" indent="-228600" eaLnBrk="0" hangingPunct="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eaLnBrk="1" hangingPunct="1"/>
            <a:fld id="{10FB29A7-3A59-4E55-AAD2-C8D916CB162C}" type="slidenum">
              <a:rPr lang="en-US" sz="1200"/>
              <a:pPr eaLnBrk="1" hangingPunct="1"/>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34221203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65433054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357593850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31993947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35286492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41416375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4499016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305699968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3042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84988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771064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8074434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15431201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04100697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183604021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38198635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419562636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12303006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42760888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308906065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6022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28317937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0042144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359032939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1432992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05324272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503377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7411113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53913603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30294972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1043565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279479866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38337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7510771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33062996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22808373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89344228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08192443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125704327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63465212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354228874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28860351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18046623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240977705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633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220672812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60793673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4380374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82797128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19808105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58613" y="1950720"/>
            <a:ext cx="11166788" cy="2600960"/>
          </a:xfrm>
          <a:ln>
            <a:noFill/>
          </a:ln>
        </p:spPr>
        <p:txBody>
          <a:bodyPr tIns="0" rIns="26009">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58613" y="4591695"/>
            <a:ext cx="11171123" cy="2492587"/>
          </a:xfrm>
        </p:spPr>
        <p:txBody>
          <a:bodyPr lIns="0" rIns="26009"/>
          <a:lstStyle>
            <a:lvl1pPr marL="0" marR="65023" indent="0" algn="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7909072-BA04-432B-9DF3-11967BFB31DD}" type="datetime1">
              <a:rPr lang="en-US"/>
              <a:pPr>
                <a:defRPr/>
              </a:pPr>
              <a:t>11/11/2013</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9A6BCF3B-00D1-41F7-A9C0-FB7F5B39F079}" type="slidenum">
              <a:rPr lang="en-CA"/>
              <a:pPr>
                <a:defRPr/>
              </a:pPr>
              <a:t>‹#›</a:t>
            </a:fld>
            <a:endParaRPr lang="en-CA"/>
          </a:p>
        </p:txBody>
      </p:sp>
    </p:spTree>
    <p:extLst>
      <p:ext uri="{BB962C8B-B14F-4D97-AF65-F5344CB8AC3E}">
        <p14:creationId xmlns:p14="http://schemas.microsoft.com/office/powerpoint/2010/main" val="3723752295"/>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4845B-D051-4A00-99A5-A632CD70E8EF}" type="datetime1">
              <a:rPr lang="en-US"/>
              <a:pPr>
                <a:defRPr/>
              </a:pPr>
              <a:t>11/11/2013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A17CD37-9803-4FF0-B707-E720B91A820F}" type="slidenum">
              <a:rPr lang="en-CA"/>
              <a:pPr>
                <a:defRPr/>
              </a:pPr>
              <a:t>‹#›</a:t>
            </a:fld>
            <a:endParaRPr lang="en-CA"/>
          </a:p>
        </p:txBody>
      </p:sp>
    </p:spTree>
    <p:extLst>
      <p:ext uri="{BB962C8B-B14F-4D97-AF65-F5344CB8AC3E}">
        <p14:creationId xmlns:p14="http://schemas.microsoft.com/office/powerpoint/2010/main" val="14693293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278" y="1872691"/>
            <a:ext cx="11054080" cy="1937715"/>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54278" y="3846633"/>
            <a:ext cx="11054080" cy="2147146"/>
          </a:xfrm>
        </p:spPr>
        <p:txBody>
          <a:bodyPr lIns="65023" rIns="65023"/>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257C53-7F71-4F3C-BD99-00DACF4A7F1C}" type="datetime1">
              <a:rPr lang="en-US"/>
              <a:pPr>
                <a:defRPr/>
              </a:pPr>
              <a:t>11/11/2013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4214F6D-086F-43E9-95D8-3EC8B176DFE7}" type="slidenum">
              <a:rPr lang="en-CA"/>
              <a:pPr>
                <a:defRPr/>
              </a:pPr>
              <a:t>‹#›</a:t>
            </a:fld>
            <a:endParaRPr lang="en-CA"/>
          </a:p>
        </p:txBody>
      </p:sp>
    </p:spTree>
    <p:extLst>
      <p:ext uri="{BB962C8B-B14F-4D97-AF65-F5344CB8AC3E}">
        <p14:creationId xmlns:p14="http://schemas.microsoft.com/office/powerpoint/2010/main" val="2873576319"/>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AFF7A74-ADE2-4654-9D91-FE246DD79F16}" type="datetime1">
              <a:rPr lang="en-US"/>
              <a:pPr>
                <a:defRPr/>
              </a:pPr>
              <a:t>11/11/2013</a:t>
            </a:fld>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AD0667C0-2F7E-4AAD-B374-87E6462F16B2}" type="slidenum">
              <a:rPr lang="en-CA"/>
              <a:pPr>
                <a:defRPr/>
              </a:pPr>
              <a:t>‹#›</a:t>
            </a:fld>
            <a:endParaRPr lang="en-CA"/>
          </a:p>
        </p:txBody>
      </p:sp>
    </p:spTree>
    <p:extLst>
      <p:ext uri="{BB962C8B-B14F-4D97-AF65-F5344CB8AC3E}">
        <p14:creationId xmlns:p14="http://schemas.microsoft.com/office/powerpoint/2010/main" val="2153836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638575"/>
            <a:ext cx="5746045" cy="937745"/>
          </a:xfrm>
        </p:spPr>
        <p:txBody>
          <a:bodyPr lIns="65023" tIns="0" rIns="65023"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4" name="Text Placeholder 3"/>
          <p:cNvSpPr>
            <a:spLocks noGrp="1"/>
          </p:cNvSpPr>
          <p:nvPr>
            <p:ph type="body" sz="half" idx="3"/>
          </p:nvPr>
        </p:nvSpPr>
        <p:spPr>
          <a:xfrm>
            <a:off x="6606259" y="2644989"/>
            <a:ext cx="5748302" cy="931332"/>
          </a:xfrm>
        </p:spPr>
        <p:txBody>
          <a:bodyPr lIns="65023" tIns="0" rIns="65023"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a:r>
              <a:rPr lang="en-US" smtClean="0"/>
              <a:t>Click to edit Master text styles</a:t>
            </a:r>
          </a:p>
        </p:txBody>
      </p:sp>
      <p:sp>
        <p:nvSpPr>
          <p:cNvPr id="5" name="Content Placeholder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06259" y="3576320"/>
            <a:ext cx="5748302" cy="5469468"/>
          </a:xfrm>
        </p:spPr>
        <p:txBody>
          <a:bodyPr tIns="0"/>
          <a:lstStyle>
            <a:lvl1pPr>
              <a:defRPr sz="3100"/>
            </a:lvl1pPr>
            <a:lvl2pPr>
              <a:defRPr sz="2800"/>
            </a:lvl2pPr>
            <a:lvl3pPr>
              <a:defRPr sz="26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78224E8-2C5F-4BDA-96DC-97243A5D9870}" type="datetime1">
              <a:rPr lang="en-US"/>
              <a:pPr>
                <a:defRPr/>
              </a:pPr>
              <a:t>11/11/2013</a:t>
            </a:fld>
            <a:endParaRPr lang="en-CA"/>
          </a:p>
        </p:txBody>
      </p:sp>
      <p:sp>
        <p:nvSpPr>
          <p:cNvPr id="8" name="Footer Placeholder 7"/>
          <p:cNvSpPr>
            <a:spLocks noGrp="1"/>
          </p:cNvSpPr>
          <p:nvPr>
            <p:ph type="ftr" sz="quarter" idx="11"/>
          </p:nvPr>
        </p:nvSpPr>
        <p:spPr/>
        <p:txBody>
          <a:bodyPr/>
          <a:lstStyle>
            <a:lvl1pPr>
              <a:defRPr/>
            </a:lvl1pPr>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F90E96CD-5C09-4645-AC47-F024DCFB35FE}" type="slidenum">
              <a:rPr lang="en-CA"/>
              <a:pPr>
                <a:defRPr/>
              </a:pPr>
              <a:t>‹#›</a:t>
            </a:fld>
            <a:endParaRPr lang="en-CA"/>
          </a:p>
        </p:txBody>
      </p:sp>
    </p:spTree>
    <p:extLst>
      <p:ext uri="{BB962C8B-B14F-4D97-AF65-F5344CB8AC3E}">
        <p14:creationId xmlns:p14="http://schemas.microsoft.com/office/powerpoint/2010/main" val="22911378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812693" cy="16256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A81417C-5CA6-43D1-A3B1-49ED35334A53}" type="datetime1">
              <a:rPr lang="en-US"/>
              <a:pPr>
                <a:defRPr/>
              </a:pPr>
              <a:t>11/11/2013</a:t>
            </a:fld>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p:txBody>
          <a:bodyPr/>
          <a:lstStyle>
            <a:lvl1pPr>
              <a:defRPr/>
            </a:lvl1pPr>
          </a:lstStyle>
          <a:p>
            <a:pPr>
              <a:defRPr/>
            </a:pPr>
            <a:fld id="{6C73436B-6226-491A-8CA4-3A7F1F16FCA3}" type="slidenum">
              <a:rPr lang="en-CA"/>
              <a:pPr>
                <a:defRPr/>
              </a:pPr>
              <a:t>‹#›</a:t>
            </a:fld>
            <a:endParaRPr lang="en-CA"/>
          </a:p>
        </p:txBody>
      </p:sp>
    </p:spTree>
    <p:extLst>
      <p:ext uri="{BB962C8B-B14F-4D97-AF65-F5344CB8AC3E}">
        <p14:creationId xmlns:p14="http://schemas.microsoft.com/office/powerpoint/2010/main" val="50471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59454434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A12456-55D2-4D1F-959B-F7271887E037}" type="datetime1">
              <a:rPr lang="en-US"/>
              <a:pPr>
                <a:defRPr/>
              </a:pPr>
              <a:t>11/11/2013</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3"/>
          <p:cNvSpPr>
            <a:spLocks noGrp="1"/>
          </p:cNvSpPr>
          <p:nvPr>
            <p:ph type="sldNum" sz="quarter" idx="12"/>
          </p:nvPr>
        </p:nvSpPr>
        <p:spPr/>
        <p:txBody>
          <a:bodyPr/>
          <a:lstStyle>
            <a:lvl1pPr>
              <a:defRPr/>
            </a:lvl1pPr>
          </a:lstStyle>
          <a:p>
            <a:pPr>
              <a:defRPr/>
            </a:pPr>
            <a:fld id="{C574AD79-4695-4BFA-84D5-2D329CD5D7D1}" type="slidenum">
              <a:rPr lang="en-CA"/>
              <a:pPr>
                <a:defRPr/>
              </a:pPr>
              <a:t>‹#›</a:t>
            </a:fld>
            <a:endParaRPr lang="en-CA"/>
          </a:p>
        </p:txBody>
      </p:sp>
    </p:spTree>
    <p:extLst>
      <p:ext uri="{BB962C8B-B14F-4D97-AF65-F5344CB8AC3E}">
        <p14:creationId xmlns:p14="http://schemas.microsoft.com/office/powerpoint/2010/main" val="887257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360" y="731523"/>
            <a:ext cx="3901440" cy="1652693"/>
          </a:xfrm>
        </p:spPr>
        <p:txBody>
          <a:bodyPr>
            <a:noAutofit/>
          </a:bodyPr>
          <a:lstStyle>
            <a:lvl1pPr algn="l" rtl="0">
              <a:spcBef>
                <a:spcPct val="0"/>
              </a:spcBef>
              <a:buNone/>
              <a:defRPr sz="37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75360" y="2384213"/>
            <a:ext cx="3901440" cy="6502400"/>
          </a:xfrm>
        </p:spPr>
        <p:txBody>
          <a:bodyPr lIns="26009" rIns="26009"/>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a:r>
              <a:rPr lang="en-US" smtClean="0"/>
              <a:t>Click to edit Master text styles</a:t>
            </a:r>
          </a:p>
        </p:txBody>
      </p:sp>
      <p:sp>
        <p:nvSpPr>
          <p:cNvPr id="4" name="Content Placeholder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2AD0EBB-AD2E-41CA-9E87-B84B5D284842}" type="datetime1">
              <a:rPr lang="en-US"/>
              <a:pPr>
                <a:defRPr/>
              </a:pPr>
              <a:t>11/11/2013</a:t>
            </a:fld>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48639A1F-41F8-4B10-B13D-66363EC88DDA}" type="slidenum">
              <a:rPr lang="en-CA"/>
              <a:pPr>
                <a:defRPr/>
              </a:pPr>
              <a:t>‹#›</a:t>
            </a:fld>
            <a:endParaRPr lang="en-CA"/>
          </a:p>
        </p:txBody>
      </p:sp>
    </p:spTree>
    <p:extLst>
      <p:ext uri="{BB962C8B-B14F-4D97-AF65-F5344CB8AC3E}">
        <p14:creationId xmlns:p14="http://schemas.microsoft.com/office/powerpoint/2010/main" val="39364133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502150" y="1576388"/>
            <a:ext cx="7478713" cy="585152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p>
        </p:txBody>
      </p:sp>
      <p:sp>
        <p:nvSpPr>
          <p:cNvPr id="6" name="Right Triangle 5"/>
          <p:cNvSpPr/>
          <p:nvPr/>
        </p:nvSpPr>
        <p:spPr>
          <a:xfrm rot="420000" flipV="1">
            <a:off x="11383963" y="7623175"/>
            <a:ext cx="220662" cy="22066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p>
        </p:txBody>
      </p:sp>
      <p:sp>
        <p:nvSpPr>
          <p:cNvPr id="7" name="Freeform 6"/>
          <p:cNvSpPr>
            <a:spLocks/>
          </p:cNvSpPr>
          <p:nvPr/>
        </p:nvSpPr>
        <p:spPr bwMode="auto">
          <a:xfrm flipV="1">
            <a:off x="-14288" y="8272463"/>
            <a:ext cx="13033376" cy="148113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defRPr/>
            </a:pPr>
            <a:endParaRPr lang="en-US">
              <a:solidFill>
                <a:schemeClr val="tx1"/>
              </a:solidFill>
              <a:latin typeface="+mn-lt"/>
              <a:ea typeface="+mn-ea"/>
            </a:endParaRPr>
          </a:p>
        </p:txBody>
      </p:sp>
      <p:sp>
        <p:nvSpPr>
          <p:cNvPr id="8" name="Freeform 7"/>
          <p:cNvSpPr>
            <a:spLocks/>
          </p:cNvSpPr>
          <p:nvPr/>
        </p:nvSpPr>
        <p:spPr bwMode="auto">
          <a:xfrm flipV="1">
            <a:off x="6230938" y="8845550"/>
            <a:ext cx="6773862" cy="9080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defRPr/>
            </a:pPr>
            <a:endParaRPr lang="en-US">
              <a:solidFill>
                <a:schemeClr val="tx1"/>
              </a:solidFill>
              <a:latin typeface="+mn-lt"/>
              <a:ea typeface="+mn-ea"/>
            </a:endParaRPr>
          </a:p>
        </p:txBody>
      </p:sp>
      <p:sp>
        <p:nvSpPr>
          <p:cNvPr id="2" name="Title 1"/>
          <p:cNvSpPr>
            <a:spLocks noGrp="1"/>
          </p:cNvSpPr>
          <p:nvPr>
            <p:ph type="title"/>
          </p:nvPr>
        </p:nvSpPr>
        <p:spPr>
          <a:xfrm>
            <a:off x="866986" y="1673950"/>
            <a:ext cx="3147162" cy="2250839"/>
          </a:xfrm>
        </p:spPr>
        <p:txBody>
          <a:bodyPr lIns="65023" rIns="65023" bIns="65023"/>
          <a:lstStyle>
            <a:lvl1pPr algn="l">
              <a:buNone/>
              <a:defRPr sz="28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66987" y="4023161"/>
            <a:ext cx="3142827" cy="3099477"/>
          </a:xfrm>
        </p:spPr>
        <p:txBody>
          <a:bodyPr lIns="91032" rIns="65023"/>
          <a:lstStyle>
            <a:lvl1pPr marL="0" indent="0" algn="l">
              <a:spcBef>
                <a:spcPts val="356"/>
              </a:spcBef>
              <a:buFontTx/>
              <a:buNone/>
              <a:defRPr sz="1800"/>
            </a:lvl1pPr>
            <a:lvl2pPr>
              <a:defRPr sz="1700"/>
            </a:lvl2pPr>
            <a:lvl3pPr>
              <a:defRPr sz="1400"/>
            </a:lvl3pPr>
            <a:lvl4pPr>
              <a:defRPr sz="1300"/>
            </a:lvl4pPr>
            <a:lvl5pPr>
              <a:defRPr sz="1300"/>
            </a:lvl5pPr>
          </a:lstStyle>
          <a:p>
            <a:pPr lvl="0"/>
            <a:r>
              <a:rPr lang="en-US" smtClean="0"/>
              <a:t>Click to edit Master text styles</a:t>
            </a:r>
          </a:p>
        </p:txBody>
      </p:sp>
      <p:sp>
        <p:nvSpPr>
          <p:cNvPr id="3" name="Picture Placeholder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normAutofit/>
          </a:bodyPr>
          <a:lstStyle>
            <a:lvl1pPr marL="0" indent="0">
              <a:buNone/>
              <a:defRPr sz="46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46585F2-51CA-4153-ADBF-670145F8E598}" type="datetime1">
              <a:rPr lang="en-US"/>
              <a:pPr>
                <a:defRPr/>
              </a:pPr>
              <a:t>11/11/2013</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11487150" y="9040813"/>
            <a:ext cx="866775" cy="519112"/>
          </a:xfrm>
        </p:spPr>
        <p:txBody>
          <a:bodyPr/>
          <a:lstStyle>
            <a:lvl1pPr>
              <a:defRPr/>
            </a:lvl1pPr>
          </a:lstStyle>
          <a:p>
            <a:pPr>
              <a:defRPr/>
            </a:pPr>
            <a:fld id="{2197CD98-AE93-4206-ADF9-4B0A28C5DF2B}" type="slidenum">
              <a:rPr lang="en-CA"/>
              <a:pPr>
                <a:defRPr/>
              </a:pPr>
              <a:t>‹#›</a:t>
            </a:fld>
            <a:endParaRPr lang="en-CA"/>
          </a:p>
        </p:txBody>
      </p:sp>
    </p:spTree>
    <p:extLst>
      <p:ext uri="{BB962C8B-B14F-4D97-AF65-F5344CB8AC3E}">
        <p14:creationId xmlns:p14="http://schemas.microsoft.com/office/powerpoint/2010/main" val="15507575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61DD2-8FB4-48E5-8089-F2A323EB638E}" type="datetime1">
              <a:rPr lang="en-US"/>
              <a:pPr>
                <a:defRPr/>
              </a:pPr>
              <a:t>11/11/2013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A421379-689A-428E-9769-C7B55A19BB67}" type="slidenum">
              <a:rPr lang="en-CA"/>
              <a:pPr>
                <a:defRPr/>
              </a:pPr>
              <a:t>‹#›</a:t>
            </a:fld>
            <a:endParaRPr lang="en-CA"/>
          </a:p>
        </p:txBody>
      </p:sp>
    </p:spTree>
    <p:extLst>
      <p:ext uri="{BB962C8B-B14F-4D97-AF65-F5344CB8AC3E}">
        <p14:creationId xmlns:p14="http://schemas.microsoft.com/office/powerpoint/2010/main" val="35858248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1300482"/>
            <a:ext cx="2926080" cy="74122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1300482"/>
            <a:ext cx="8561493" cy="74122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80E3DB-7D49-4232-B380-3AE28EDC3FE3}" type="datetime1">
              <a:rPr lang="en-US"/>
              <a:pPr>
                <a:defRPr/>
              </a:pPr>
              <a:t>11/11/2013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933E415-CB5C-46FE-A08C-88F50CCAF92F}" type="slidenum">
              <a:rPr lang="en-CA"/>
              <a:pPr>
                <a:defRPr/>
              </a:pPr>
              <a:t>‹#›</a:t>
            </a:fld>
            <a:endParaRPr lang="en-CA"/>
          </a:p>
        </p:txBody>
      </p:sp>
    </p:spTree>
    <p:extLst>
      <p:ext uri="{BB962C8B-B14F-4D97-AF65-F5344CB8AC3E}">
        <p14:creationId xmlns:p14="http://schemas.microsoft.com/office/powerpoint/2010/main" val="379604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8536689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36795358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4748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7361866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9826763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6086067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96172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9464236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14305048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2421943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76374155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5145042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7244463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40300983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8404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8010094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8259869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4987051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7558605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1411698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6686035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7784486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41752309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8051895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8597583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872717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9379418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77608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4159815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1423607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45228724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5085796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23203926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96088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164870616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0120053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0168010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13238623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74154333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5004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2737988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88465580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47718694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6975870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309357883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81908252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69438125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7742289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126115529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5455626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21087141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08747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8628782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09287036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0437052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28773378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10061240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92803154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33956499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20774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08421946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64342676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176734709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65216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47717630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77785607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2142494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188206657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133491053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7682492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37184528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20316000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6496702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97473406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Tree>
    <p:extLst>
      <p:ext uri="{BB962C8B-B14F-4D97-AF65-F5344CB8AC3E}">
        <p14:creationId xmlns:p14="http://schemas.microsoft.com/office/powerpoint/2010/main" val="392511208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637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0926604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4287243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64416210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69623448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Tree>
    <p:extLst>
      <p:ext uri="{BB962C8B-B14F-4D97-AF65-F5344CB8AC3E}">
        <p14:creationId xmlns:p14="http://schemas.microsoft.com/office/powerpoint/2010/main" val="42631887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333479782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353636724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extLst>
      <p:ext uri="{BB962C8B-B14F-4D97-AF65-F5344CB8AC3E}">
        <p14:creationId xmlns:p14="http://schemas.microsoft.com/office/powerpoint/2010/main" val="97542219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GB"/>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3655074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406811680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GB"/>
          </a:p>
        </p:txBody>
      </p:sp>
    </p:spTree>
    <p:extLst>
      <p:ext uri="{BB962C8B-B14F-4D97-AF65-F5344CB8AC3E}">
        <p14:creationId xmlns:p14="http://schemas.microsoft.com/office/powerpoint/2010/main" val="125180593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63941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66694232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lIns="50800" tIns="50800" rIns="50800" bIns="50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57673309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53371364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Tree>
    <p:extLst>
      <p:ext uri="{BB962C8B-B14F-4D97-AF65-F5344CB8AC3E}">
        <p14:creationId xmlns:p14="http://schemas.microsoft.com/office/powerpoint/2010/main" val="23941000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1027" name="Rectangle 2"/>
          <p:cNvSpPr>
            <a:spLocks noGrp="1" noChangeArrowheads="1"/>
          </p:cNvSpPr>
          <p:nvPr>
            <p:ph type="body" idx="1"/>
          </p:nvPr>
        </p:nvSpPr>
        <p:spPr bwMode="auto">
          <a:xfrm>
            <a:off x="1271588" y="2768600"/>
            <a:ext cx="104648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16200" indent="-569913"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10243" name="Rectangle 2"/>
          <p:cNvSpPr>
            <a:spLocks noGrp="1" noChangeArrowheads="1"/>
          </p:cNvSpPr>
          <p:nvPr>
            <p:ph type="body" idx="1"/>
          </p:nvPr>
        </p:nvSpPr>
        <p:spPr bwMode="auto">
          <a:xfrm>
            <a:off x="1271588" y="2768600"/>
            <a:ext cx="50419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51000" indent="-495300"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2325"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413"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11267" name="Rectangle 2"/>
          <p:cNvSpPr>
            <a:spLocks noGrp="1" noChangeArrowheads="1"/>
          </p:cNvSpPr>
          <p:nvPr>
            <p:ph type="body" idx="1"/>
          </p:nvPr>
        </p:nvSpPr>
        <p:spPr bwMode="auto">
          <a:xfrm>
            <a:off x="1271588" y="2768600"/>
            <a:ext cx="104648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51000" indent="-495300"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2325"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413"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12291" name="Rectangle 2"/>
          <p:cNvSpPr>
            <a:spLocks noGrp="1" noChangeArrowheads="1"/>
          </p:cNvSpPr>
          <p:nvPr>
            <p:ph type="body" idx="1"/>
          </p:nvPr>
        </p:nvSpPr>
        <p:spPr bwMode="auto">
          <a:xfrm>
            <a:off x="7773988" y="2768600"/>
            <a:ext cx="39624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51000" indent="-495300"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2325"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413"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
        <p:nvSpPr>
          <p:cNvPr id="13315" name="Rectangle 2"/>
          <p:cNvSpPr>
            <a:spLocks noGrp="1" noChangeArrowheads="1"/>
          </p:cNvSpPr>
          <p:nvPr>
            <p:ph type="body" idx="1"/>
          </p:nvPr>
        </p:nvSpPr>
        <p:spPr bwMode="auto">
          <a:xfrm>
            <a:off x="1271588" y="2768600"/>
            <a:ext cx="50419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51000" indent="-495300"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2325"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413" indent="-492125"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4288" y="-9525"/>
            <a:ext cx="13033376" cy="14811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defRPr/>
            </a:pPr>
            <a:endParaRPr lang="en-US">
              <a:solidFill>
                <a:schemeClr val="tx1"/>
              </a:solidFill>
              <a:latin typeface="+mn-lt"/>
              <a:ea typeface="+mn-ea"/>
            </a:endParaRPr>
          </a:p>
        </p:txBody>
      </p:sp>
      <p:sp>
        <p:nvSpPr>
          <p:cNvPr id="8" name="Freeform 7"/>
          <p:cNvSpPr>
            <a:spLocks/>
          </p:cNvSpPr>
          <p:nvPr/>
        </p:nvSpPr>
        <p:spPr bwMode="auto">
          <a:xfrm>
            <a:off x="6230938" y="-9525"/>
            <a:ext cx="6773862" cy="9064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30046" tIns="65023" rIns="130046" bIns="65023"/>
          <a:lstStyle/>
          <a:p>
            <a:pPr>
              <a:defRPr/>
            </a:pPr>
            <a:endParaRPr lang="en-US">
              <a:solidFill>
                <a:schemeClr val="tx1"/>
              </a:solidFill>
              <a:latin typeface="+mn-lt"/>
              <a:ea typeface="+mn-ea"/>
            </a:endParaRPr>
          </a:p>
        </p:txBody>
      </p:sp>
      <p:sp>
        <p:nvSpPr>
          <p:cNvPr id="14340" name="Title Placeholder 8"/>
          <p:cNvSpPr>
            <a:spLocks noGrp="1"/>
          </p:cNvSpPr>
          <p:nvPr>
            <p:ph type="title"/>
          </p:nvPr>
        </p:nvSpPr>
        <p:spPr bwMode="auto">
          <a:xfrm>
            <a:off x="650875" y="1001713"/>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5023" rIns="0" bIns="0" numCol="1" anchor="b" anchorCtr="0" compatLnSpc="1">
            <a:prstTxWarp prst="textNoShape">
              <a:avLst/>
            </a:prstTxWarp>
          </a:bodyPr>
          <a:lstStyle/>
          <a:p>
            <a:pPr lvl="0"/>
            <a:r>
              <a:rPr lang="en-US" smtClean="0"/>
              <a:t>Click to edit Master title style</a:t>
            </a:r>
          </a:p>
        </p:txBody>
      </p:sp>
      <p:sp>
        <p:nvSpPr>
          <p:cNvPr id="14341" name="Text Placeholder 29"/>
          <p:cNvSpPr>
            <a:spLocks noGrp="1"/>
          </p:cNvSpPr>
          <p:nvPr>
            <p:ph type="body" idx="1"/>
          </p:nvPr>
        </p:nvSpPr>
        <p:spPr bwMode="auto">
          <a:xfrm>
            <a:off x="650875" y="2752725"/>
            <a:ext cx="1170305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50875" y="9040813"/>
            <a:ext cx="3033713" cy="519112"/>
          </a:xfrm>
          <a:prstGeom prst="rect">
            <a:avLst/>
          </a:prstGeom>
        </p:spPr>
        <p:txBody>
          <a:bodyPr vert="horz" lIns="0" tIns="0" rIns="0" bIns="0" anchor="b"/>
          <a:lstStyle>
            <a:lvl1pPr algn="l" eaLnBrk="1" latinLnBrk="0" hangingPunct="1">
              <a:defRPr kumimoji="0" sz="1700" smtClean="0">
                <a:solidFill>
                  <a:schemeClr val="tx2">
                    <a:shade val="90000"/>
                  </a:schemeClr>
                </a:solidFill>
              </a:defRPr>
            </a:lvl1pPr>
          </a:lstStyle>
          <a:p>
            <a:pPr>
              <a:defRPr/>
            </a:pPr>
            <a:fld id="{0E399AB4-6041-4BCB-B803-4A9C9587C91D}" type="datetimeFigureOut">
              <a:rPr lang="en-US"/>
              <a:pPr>
                <a:defRPr/>
              </a:pPr>
              <a:t>11/11/2013</a:t>
            </a:fld>
            <a:endParaRPr lang="en-US" dirty="0"/>
          </a:p>
        </p:txBody>
      </p:sp>
      <p:sp>
        <p:nvSpPr>
          <p:cNvPr id="22" name="Footer Placeholder 21"/>
          <p:cNvSpPr>
            <a:spLocks noGrp="1"/>
          </p:cNvSpPr>
          <p:nvPr>
            <p:ph type="ftr" sz="quarter" idx="3"/>
          </p:nvPr>
        </p:nvSpPr>
        <p:spPr>
          <a:xfrm>
            <a:off x="3792538" y="9040813"/>
            <a:ext cx="4768850" cy="519112"/>
          </a:xfrm>
          <a:prstGeom prst="rect">
            <a:avLst/>
          </a:prstGeom>
        </p:spPr>
        <p:txBody>
          <a:bodyPr vert="horz" lIns="0" tIns="0" rIns="0" bIns="0" anchor="b"/>
          <a:lstStyle>
            <a:lvl1pPr algn="l" eaLnBrk="1" latinLnBrk="0" hangingPunct="1">
              <a:defRPr kumimoji="0" sz="1700" dirty="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1271250" y="9040813"/>
            <a:ext cx="1082675" cy="519112"/>
          </a:xfrm>
          <a:prstGeom prst="rect">
            <a:avLst/>
          </a:prstGeom>
        </p:spPr>
        <p:txBody>
          <a:bodyPr vert="horz" lIns="0" tIns="0" rIns="0" bIns="0" anchor="b"/>
          <a:lstStyle>
            <a:lvl1pPr algn="r" eaLnBrk="1" latinLnBrk="0" hangingPunct="1">
              <a:defRPr kumimoji="0" sz="1700" smtClean="0">
                <a:solidFill>
                  <a:schemeClr val="tx2">
                    <a:shade val="90000"/>
                  </a:schemeClr>
                </a:solidFill>
              </a:defRPr>
            </a:lvl1pPr>
          </a:lstStyle>
          <a:p>
            <a:pPr>
              <a:defRPr/>
            </a:pPr>
            <a:fld id="{3059BCD0-B317-45B3-83C8-DFC2522564CC}" type="slidenum">
              <a:rPr lang="en-US"/>
              <a:pPr>
                <a:defRPr/>
              </a:pPr>
              <a:t>‹#›</a:t>
            </a:fld>
            <a:endParaRPr lang="en-US" dirty="0"/>
          </a:p>
        </p:txBody>
      </p:sp>
      <p:grpSp>
        <p:nvGrpSpPr>
          <p:cNvPr id="14345" name="Group 1"/>
          <p:cNvGrpSpPr>
            <a:grpSpLocks/>
          </p:cNvGrpSpPr>
          <p:nvPr/>
        </p:nvGrpSpPr>
        <p:grpSpPr bwMode="auto">
          <a:xfrm>
            <a:off x="-26988" y="287338"/>
            <a:ext cx="13057188" cy="92392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fontAlgn="base">
        <a:spcBef>
          <a:spcPct val="0"/>
        </a:spcBef>
        <a:spcAft>
          <a:spcPct val="0"/>
        </a:spcAft>
        <a:defRPr sz="7100" kern="1200">
          <a:solidFill>
            <a:schemeClr val="tx2"/>
          </a:solidFill>
          <a:latin typeface="+mj-lt"/>
          <a:ea typeface="+mj-ea"/>
          <a:cs typeface="+mj-cs"/>
        </a:defRPr>
      </a:lvl1pPr>
      <a:lvl2pPr algn="l" rtl="0" fontAlgn="base">
        <a:spcBef>
          <a:spcPct val="0"/>
        </a:spcBef>
        <a:spcAft>
          <a:spcPct val="0"/>
        </a:spcAft>
        <a:defRPr sz="7100">
          <a:solidFill>
            <a:schemeClr val="tx2"/>
          </a:solidFill>
          <a:latin typeface="Calibri" pitchFamily="34" charset="0"/>
        </a:defRPr>
      </a:lvl2pPr>
      <a:lvl3pPr algn="l" rtl="0" fontAlgn="base">
        <a:spcBef>
          <a:spcPct val="0"/>
        </a:spcBef>
        <a:spcAft>
          <a:spcPct val="0"/>
        </a:spcAft>
        <a:defRPr sz="7100">
          <a:solidFill>
            <a:schemeClr val="tx2"/>
          </a:solidFill>
          <a:latin typeface="Calibri" pitchFamily="34" charset="0"/>
        </a:defRPr>
      </a:lvl3pPr>
      <a:lvl4pPr algn="l" rtl="0" fontAlgn="base">
        <a:spcBef>
          <a:spcPct val="0"/>
        </a:spcBef>
        <a:spcAft>
          <a:spcPct val="0"/>
        </a:spcAft>
        <a:defRPr sz="7100">
          <a:solidFill>
            <a:schemeClr val="tx2"/>
          </a:solidFill>
          <a:latin typeface="Calibri" pitchFamily="34" charset="0"/>
        </a:defRPr>
      </a:lvl4pPr>
      <a:lvl5pPr algn="l" rtl="0" fontAlgn="base">
        <a:spcBef>
          <a:spcPct val="0"/>
        </a:spcBef>
        <a:spcAft>
          <a:spcPct val="0"/>
        </a:spcAft>
        <a:defRPr sz="7100">
          <a:solidFill>
            <a:schemeClr val="tx2"/>
          </a:solidFill>
          <a:latin typeface="Calibri" pitchFamily="34" charset="0"/>
        </a:defRPr>
      </a:lvl5pPr>
      <a:lvl6pPr marL="457200" algn="l" rtl="0" fontAlgn="base">
        <a:spcBef>
          <a:spcPct val="0"/>
        </a:spcBef>
        <a:spcAft>
          <a:spcPct val="0"/>
        </a:spcAft>
        <a:defRPr sz="7100">
          <a:solidFill>
            <a:schemeClr val="tx2"/>
          </a:solidFill>
          <a:latin typeface="Calibri" pitchFamily="34" charset="0"/>
        </a:defRPr>
      </a:lvl6pPr>
      <a:lvl7pPr marL="914400" algn="l" rtl="0" fontAlgn="base">
        <a:spcBef>
          <a:spcPct val="0"/>
        </a:spcBef>
        <a:spcAft>
          <a:spcPct val="0"/>
        </a:spcAft>
        <a:defRPr sz="7100">
          <a:solidFill>
            <a:schemeClr val="tx2"/>
          </a:solidFill>
          <a:latin typeface="Calibri" pitchFamily="34" charset="0"/>
        </a:defRPr>
      </a:lvl7pPr>
      <a:lvl8pPr marL="1371600" algn="l" rtl="0" fontAlgn="base">
        <a:spcBef>
          <a:spcPct val="0"/>
        </a:spcBef>
        <a:spcAft>
          <a:spcPct val="0"/>
        </a:spcAft>
        <a:defRPr sz="7100">
          <a:solidFill>
            <a:schemeClr val="tx2"/>
          </a:solidFill>
          <a:latin typeface="Calibri" pitchFamily="34" charset="0"/>
        </a:defRPr>
      </a:lvl8pPr>
      <a:lvl9pPr marL="1828800" algn="l" rtl="0" fontAlgn="base">
        <a:spcBef>
          <a:spcPct val="0"/>
        </a:spcBef>
        <a:spcAft>
          <a:spcPct val="0"/>
        </a:spcAft>
        <a:defRPr sz="7100">
          <a:solidFill>
            <a:schemeClr val="tx2"/>
          </a:solidFill>
          <a:latin typeface="Calibri" pitchFamily="34" charset="0"/>
        </a:defRPr>
      </a:lvl9pPr>
    </p:titleStyle>
    <p:bodyStyle>
      <a:lvl1pPr marL="388938" indent="-388938" algn="l" rtl="0" fontAlgn="base">
        <a:spcBef>
          <a:spcPct val="20000"/>
        </a:spcBef>
        <a:spcAft>
          <a:spcPct val="0"/>
        </a:spcAft>
        <a:buClr>
          <a:srgbClr val="0BD0D9"/>
        </a:buClr>
        <a:buSzPct val="95000"/>
        <a:buFont typeface="Wingdings 2" pitchFamily="18" charset="2"/>
        <a:buChar char=""/>
        <a:defRPr sz="3700" kern="1200">
          <a:solidFill>
            <a:schemeClr val="tx1"/>
          </a:solidFill>
          <a:latin typeface="+mn-lt"/>
          <a:ea typeface="+mn-ea"/>
          <a:cs typeface="+mn-cs"/>
        </a:defRPr>
      </a:lvl1pPr>
      <a:lvl2pPr marL="909638" indent="-350838" algn="l" rtl="0" fontAlgn="base">
        <a:spcBef>
          <a:spcPct val="20000"/>
        </a:spcBef>
        <a:spcAft>
          <a:spcPct val="0"/>
        </a:spcAft>
        <a:buClr>
          <a:schemeClr val="accent1"/>
        </a:buClr>
        <a:buSzPct val="85000"/>
        <a:buFont typeface="Wingdings 2" pitchFamily="18" charset="2"/>
        <a:buChar char=""/>
        <a:defRPr sz="3400" kern="1200">
          <a:solidFill>
            <a:schemeClr val="tx1"/>
          </a:solidFill>
          <a:latin typeface="+mn-lt"/>
          <a:ea typeface="+mn-ea"/>
          <a:cs typeface="+mn-cs"/>
        </a:defRPr>
      </a:lvl2pPr>
      <a:lvl3pPr marL="1300163" indent="-350838" algn="l" rtl="0" fontAlgn="base">
        <a:spcBef>
          <a:spcPct val="20000"/>
        </a:spcBef>
        <a:spcAft>
          <a:spcPct val="0"/>
        </a:spcAft>
        <a:buClr>
          <a:schemeClr val="accent2"/>
        </a:buClr>
        <a:buSzPct val="70000"/>
        <a:buFont typeface="Wingdings 2" pitchFamily="18" charset="2"/>
        <a:buChar char=""/>
        <a:defRPr sz="3000" kern="1200">
          <a:solidFill>
            <a:schemeClr val="tx1"/>
          </a:solidFill>
          <a:latin typeface="+mn-lt"/>
          <a:ea typeface="+mn-ea"/>
          <a:cs typeface="+mn-cs"/>
        </a:defRPr>
      </a:lvl3pPr>
      <a:lvl4pPr marL="1689100" indent="-298450" algn="l" rtl="0" fontAlgn="base">
        <a:spcBef>
          <a:spcPct val="20000"/>
        </a:spcBef>
        <a:spcAft>
          <a:spcPct val="0"/>
        </a:spcAft>
        <a:buClr>
          <a:srgbClr val="0BD0D9"/>
        </a:buClr>
        <a:buSzPct val="65000"/>
        <a:buFont typeface="Wingdings 2" pitchFamily="18" charset="2"/>
        <a:buChar char=""/>
        <a:defRPr sz="2800" kern="1200">
          <a:solidFill>
            <a:schemeClr val="tx1"/>
          </a:solidFill>
          <a:latin typeface="+mn-lt"/>
          <a:ea typeface="+mn-ea"/>
          <a:cs typeface="+mn-cs"/>
        </a:defRPr>
      </a:lvl4pPr>
      <a:lvl5pPr marL="2079625" indent="-298450" algn="l" rtl="0" fontAlgn="base">
        <a:spcBef>
          <a:spcPct val="20000"/>
        </a:spcBef>
        <a:spcAft>
          <a:spcPct val="0"/>
        </a:spcAft>
        <a:buClr>
          <a:srgbClr val="10CF9B"/>
        </a:buClr>
        <a:buSzPct val="65000"/>
        <a:buFont typeface="Wingdings 2" pitchFamily="18" charset="2"/>
        <a:buChar char=""/>
        <a:defRPr sz="2800" kern="1200">
          <a:solidFill>
            <a:schemeClr val="tx1"/>
          </a:solidFill>
          <a:latin typeface="+mn-lt"/>
          <a:ea typeface="+mn-ea"/>
          <a:cs typeface="+mn-cs"/>
        </a:defRPr>
      </a:lvl5pPr>
      <a:lvl6pPr marL="2470873" indent="-29910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21103" indent="-260092"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11241" indent="-260092"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1588" y="2971800"/>
            <a:ext cx="1046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1588" y="5030788"/>
            <a:ext cx="104648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3075" name="Rectangle 2"/>
          <p:cNvSpPr>
            <a:spLocks noGrp="1" noChangeArrowheads="1"/>
          </p:cNvSpPr>
          <p:nvPr>
            <p:ph type="title"/>
          </p:nvPr>
        </p:nvSpPr>
        <p:spPr bwMode="auto">
          <a:xfrm>
            <a:off x="1271588" y="1639888"/>
            <a:ext cx="104648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1588" y="7367588"/>
            <a:ext cx="10464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1588" y="7367588"/>
            <a:ext cx="10464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9488"/>
            <a:ext cx="5867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6147" name="Rectangle 2"/>
          <p:cNvSpPr>
            <a:spLocks noGrp="1" noChangeArrowheads="1"/>
          </p:cNvSpPr>
          <p:nvPr>
            <p:ph type="title"/>
          </p:nvPr>
        </p:nvSpPr>
        <p:spPr bwMode="auto">
          <a:xfrm>
            <a:off x="635000" y="1408113"/>
            <a:ext cx="58674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9488"/>
            <a:ext cx="5867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7171" name="Rectangle 2"/>
          <p:cNvSpPr>
            <a:spLocks noGrp="1" noChangeArrowheads="1"/>
          </p:cNvSpPr>
          <p:nvPr>
            <p:ph type="title"/>
          </p:nvPr>
        </p:nvSpPr>
        <p:spPr bwMode="auto">
          <a:xfrm>
            <a:off x="635000" y="1408113"/>
            <a:ext cx="58674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7338"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30188"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1588" y="255588"/>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69913"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1pPr>
      <a:lvl2pPr marL="1335088" indent="-574675"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76413"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3pPr>
      <a:lvl4pPr marL="2220913" indent="-569913"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3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1271588" y="1271588"/>
            <a:ext cx="104648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797" tIns="50797" rIns="50797" bIns="50797"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16200" indent="-569913"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0.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885825" y="1705942"/>
            <a:ext cx="10513119" cy="2090738"/>
          </a:xfrm>
        </p:spPr>
        <p:txBody>
          <a:bodyPr>
            <a:normAutofit/>
          </a:bodyPr>
          <a:lstStyle/>
          <a:p>
            <a:pPr fontAlgn="auto">
              <a:spcAft>
                <a:spcPts val="0"/>
              </a:spcAft>
              <a:defRPr/>
            </a:pPr>
            <a:r>
              <a:rPr lang="en-CA" sz="6300" dirty="0" smtClean="0"/>
              <a:t>Ross Bank</a:t>
            </a:r>
            <a:endParaRPr lang="en-CA" sz="6300" dirty="0"/>
          </a:p>
        </p:txBody>
      </p:sp>
      <p:sp>
        <p:nvSpPr>
          <p:cNvPr id="27651" name="Rectangle 5"/>
          <p:cNvSpPr>
            <a:spLocks noGrp="1" noChangeArrowheads="1"/>
          </p:cNvSpPr>
          <p:nvPr>
            <p:ph type="subTitle" idx="1"/>
          </p:nvPr>
        </p:nvSpPr>
        <p:spPr>
          <a:xfrm>
            <a:off x="1951038" y="5527675"/>
            <a:ext cx="9102725" cy="3165475"/>
          </a:xfrm>
          <a:noFill/>
        </p:spPr>
        <p:txBody>
          <a:bodyPr/>
          <a:lstStyle/>
          <a:p>
            <a:pPr marR="0">
              <a:lnSpc>
                <a:spcPct val="80000"/>
              </a:lnSpc>
              <a:spcBef>
                <a:spcPts val="1188"/>
              </a:spcBef>
            </a:pPr>
            <a:r>
              <a:rPr lang="en-CA" sz="3000" dirty="0" smtClean="0"/>
              <a:t>Blair Greenan</a:t>
            </a:r>
          </a:p>
          <a:p>
            <a:pPr marR="0">
              <a:lnSpc>
                <a:spcPct val="80000"/>
              </a:lnSpc>
              <a:spcBef>
                <a:spcPts val="1188"/>
              </a:spcBef>
            </a:pPr>
            <a:r>
              <a:rPr lang="en-CA" sz="3000" dirty="0" smtClean="0"/>
              <a:t>Bedford Institute of Oceanography</a:t>
            </a:r>
          </a:p>
          <a:p>
            <a:pPr marR="0">
              <a:lnSpc>
                <a:spcPct val="80000"/>
              </a:lnSpc>
              <a:spcBef>
                <a:spcPts val="1188"/>
              </a:spcBef>
            </a:pPr>
            <a:endParaRPr lang="en-CA" sz="3000" dirty="0" smtClean="0"/>
          </a:p>
          <a:p>
            <a:pPr marR="0">
              <a:lnSpc>
                <a:spcPct val="80000"/>
              </a:lnSpc>
              <a:spcBef>
                <a:spcPts val="1188"/>
              </a:spcBef>
            </a:pPr>
            <a:r>
              <a:rPr lang="en-CA" sz="3000" dirty="0" smtClean="0"/>
              <a:t>PRISM-RS PIs Meeting</a:t>
            </a:r>
          </a:p>
          <a:p>
            <a:pPr marR="0">
              <a:lnSpc>
                <a:spcPct val="80000"/>
              </a:lnSpc>
              <a:spcBef>
                <a:spcPts val="1188"/>
              </a:spcBef>
            </a:pPr>
            <a:r>
              <a:rPr lang="en-CA" sz="3000" dirty="0" smtClean="0"/>
              <a:t>Old Dominion University</a:t>
            </a:r>
          </a:p>
          <a:p>
            <a:pPr marR="0">
              <a:lnSpc>
                <a:spcPct val="80000"/>
              </a:lnSpc>
              <a:spcBef>
                <a:spcPts val="1188"/>
              </a:spcBef>
            </a:pPr>
            <a:r>
              <a:rPr lang="en-CA" sz="3000" dirty="0" smtClean="0"/>
              <a:t>11-12 June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3891" y="181863"/>
            <a:ext cx="11047122" cy="916146"/>
          </a:xfrm>
          <a:prstGeom prst="rect">
            <a:avLst/>
          </a:prstGeom>
          <a:noFill/>
        </p:spPr>
        <p:txBody>
          <a:bodyPr wrap="square" lIns="130046" tIns="65023" rIns="130046" bIns="65023" rtlCol="0">
            <a:spAutoFit/>
          </a:bodyPr>
          <a:lstStyle/>
          <a:p>
            <a:pPr algn="ctr"/>
            <a:r>
              <a:rPr lang="en-GB" sz="5100" b="1" dirty="0" err="1"/>
              <a:t>SeaHorse</a:t>
            </a:r>
            <a:r>
              <a:rPr lang="en-GB" sz="5100" b="1" dirty="0"/>
              <a:t> and Ship </a:t>
            </a:r>
            <a:r>
              <a:rPr lang="en-GB" sz="5100" b="1" dirty="0" smtClean="0"/>
              <a:t>CTD</a:t>
            </a:r>
            <a:endParaRPr lang="en-GB" sz="5100" b="1" dirty="0"/>
          </a:p>
        </p:txBody>
      </p:sp>
      <p:grpSp>
        <p:nvGrpSpPr>
          <p:cNvPr id="8" name="Group 7"/>
          <p:cNvGrpSpPr/>
          <p:nvPr/>
        </p:nvGrpSpPr>
        <p:grpSpPr>
          <a:xfrm>
            <a:off x="1719391" y="1340356"/>
            <a:ext cx="8904676" cy="7044267"/>
            <a:chOff x="1870012" y="1673146"/>
            <a:chExt cx="6261100" cy="4953000"/>
          </a:xfrm>
        </p:grpSpPr>
        <p:pic>
          <p:nvPicPr>
            <p:cNvPr id="5" name="Picture 4" descr="sh2shipComparis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012" y="1673146"/>
              <a:ext cx="6261100" cy="4953000"/>
            </a:xfrm>
            <a:prstGeom prst="rect">
              <a:avLst/>
            </a:prstGeom>
          </p:spPr>
        </p:pic>
        <p:sp>
          <p:nvSpPr>
            <p:cNvPr id="7" name="TextBox 6"/>
            <p:cNvSpPr txBox="1"/>
            <p:nvPr/>
          </p:nvSpPr>
          <p:spPr>
            <a:xfrm>
              <a:off x="2335369" y="5596868"/>
              <a:ext cx="2674804" cy="551834"/>
            </a:xfrm>
            <a:prstGeom prst="rect">
              <a:avLst/>
            </a:prstGeom>
            <a:noFill/>
          </p:spPr>
          <p:txBody>
            <a:bodyPr wrap="square" rtlCol="0">
              <a:spAutoFit/>
            </a:bodyPr>
            <a:lstStyle/>
            <a:p>
              <a:r>
                <a:rPr lang="en-GB" sz="1500" dirty="0">
                  <a:latin typeface="Arial"/>
                  <a:cs typeface="Arial"/>
                </a:rPr>
                <a:t>Separation: &lt; 0.5 km</a:t>
              </a:r>
            </a:p>
            <a:p>
              <a:r>
                <a:rPr lang="en-GB" sz="1500" dirty="0" err="1">
                  <a:latin typeface="Arial"/>
                  <a:cs typeface="Arial"/>
                </a:rPr>
                <a:t>SeaHorse</a:t>
              </a:r>
              <a:r>
                <a:rPr lang="en-GB" sz="1500" dirty="0">
                  <a:latin typeface="Arial"/>
                  <a:cs typeface="Arial"/>
                </a:rPr>
                <a:t>: 21 Jan 2012 03:39:01</a:t>
              </a:r>
            </a:p>
            <a:p>
              <a:r>
                <a:rPr lang="en-GB" sz="1500" dirty="0">
                  <a:latin typeface="Arial"/>
                  <a:cs typeface="Arial"/>
                </a:rPr>
                <a:t>Ship: 21 Jan 2012 03:05:46</a:t>
              </a:r>
            </a:p>
          </p:txBody>
        </p:sp>
      </p:grpSp>
    </p:spTree>
    <p:extLst>
      <p:ext uri="{BB962C8B-B14F-4D97-AF65-F5344CB8AC3E}">
        <p14:creationId xmlns:p14="http://schemas.microsoft.com/office/powerpoint/2010/main" val="2288850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493713" y="1676400"/>
            <a:ext cx="5400675" cy="4214813"/>
            <a:chOff x="0" y="-12"/>
            <a:chExt cx="3401" cy="2655"/>
          </a:xfrm>
        </p:grpSpPr>
        <p:pic>
          <p:nvPicPr>
            <p:cNvPr id="542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83" name="Rectangle 2"/>
            <p:cNvSpPr>
              <a:spLocks/>
            </p:cNvSpPr>
            <p:nvPr/>
          </p:nvSpPr>
          <p:spPr bwMode="auto">
            <a:xfrm>
              <a:off x="952" y="132"/>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4284" name="Rectangle 3"/>
            <p:cNvSpPr>
              <a:spLocks/>
            </p:cNvSpPr>
            <p:nvPr/>
          </p:nvSpPr>
          <p:spPr bwMode="auto">
            <a:xfrm>
              <a:off x="474" y="-12"/>
              <a:ext cx="2438" cy="2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Buoyancy frequency (cycles hr</a:t>
              </a:r>
              <a:r>
                <a:rPr lang="en-US" sz="2100" baseline="32000">
                  <a:solidFill>
                    <a:schemeClr val="tx1"/>
                  </a:solidFill>
                  <a:latin typeface="Calibri Bold" charset="0"/>
                  <a:ea typeface="MS PGothic" pitchFamily="34" charset="-128"/>
                  <a:sym typeface="Calibri Bold" charset="0"/>
                </a:rPr>
                <a:t>-1</a:t>
              </a:r>
              <a:r>
                <a:rPr lang="en-US" sz="2100">
                  <a:solidFill>
                    <a:schemeClr val="tx1"/>
                  </a:solidFill>
                  <a:latin typeface="Calibri Bold" charset="0"/>
                  <a:ea typeface="MS PGothic" pitchFamily="34" charset="-128"/>
                  <a:sym typeface="Calibri Bold" charset="0"/>
                </a:rPr>
                <a:t>)</a:t>
              </a:r>
            </a:p>
          </p:txBody>
        </p:sp>
      </p:grpSp>
      <p:grpSp>
        <p:nvGrpSpPr>
          <p:cNvPr id="54275" name="Group 8"/>
          <p:cNvGrpSpPr>
            <a:grpSpLocks/>
          </p:cNvGrpSpPr>
          <p:nvPr/>
        </p:nvGrpSpPr>
        <p:grpSpPr bwMode="auto">
          <a:xfrm>
            <a:off x="6934200" y="1712913"/>
            <a:ext cx="5400675" cy="4229100"/>
            <a:chOff x="0" y="39"/>
            <a:chExt cx="3401" cy="2664"/>
          </a:xfrm>
        </p:grpSpPr>
        <p:pic>
          <p:nvPicPr>
            <p:cNvPr id="542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80" name="Rectangle 6"/>
            <p:cNvSpPr>
              <a:spLocks/>
            </p:cNvSpPr>
            <p:nvPr/>
          </p:nvSpPr>
          <p:spPr bwMode="auto">
            <a:xfrm>
              <a:off x="832" y="192"/>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4281" name="Rectangle 7"/>
            <p:cNvSpPr>
              <a:spLocks/>
            </p:cNvSpPr>
            <p:nvPr/>
          </p:nvSpPr>
          <p:spPr bwMode="auto">
            <a:xfrm>
              <a:off x="184" y="39"/>
              <a:ext cx="30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Buoyancy frequency squared (rad</a:t>
              </a:r>
              <a:r>
                <a:rPr lang="en-US" sz="2100" baseline="32000">
                  <a:solidFill>
                    <a:schemeClr val="tx1"/>
                  </a:solidFill>
                  <a:latin typeface="Calibri Bold" charset="0"/>
                  <a:ea typeface="MS PGothic" pitchFamily="34" charset="-128"/>
                  <a:sym typeface="Calibri Bold" charset="0"/>
                </a:rPr>
                <a:t>2</a:t>
              </a:r>
              <a:r>
                <a:rPr lang="en-US" sz="2100">
                  <a:solidFill>
                    <a:schemeClr val="tx1"/>
                  </a:solidFill>
                  <a:latin typeface="Calibri Bold" charset="0"/>
                  <a:ea typeface="MS PGothic" pitchFamily="34" charset="-128"/>
                  <a:sym typeface="Calibri Bold" charset="0"/>
                </a:rPr>
                <a:t> sec</a:t>
              </a:r>
              <a:r>
                <a:rPr lang="en-US" sz="2100" baseline="32000">
                  <a:solidFill>
                    <a:schemeClr val="tx1"/>
                  </a:solidFill>
                  <a:latin typeface="Calibri Bold" charset="0"/>
                  <a:ea typeface="MS PGothic" pitchFamily="34" charset="-128"/>
                  <a:sym typeface="Calibri Bold" charset="0"/>
                </a:rPr>
                <a:t>-2</a:t>
              </a:r>
              <a:r>
                <a:rPr lang="en-US" sz="2100">
                  <a:solidFill>
                    <a:schemeClr val="tx1"/>
                  </a:solidFill>
                  <a:latin typeface="Calibri Bold" charset="0"/>
                  <a:ea typeface="MS PGothic" pitchFamily="34" charset="-128"/>
                  <a:sym typeface="Calibri Bold" charset="0"/>
                </a:rPr>
                <a:t>)</a:t>
              </a:r>
            </a:p>
          </p:txBody>
        </p:sp>
      </p:grpSp>
      <p:sp>
        <p:nvSpPr>
          <p:cNvPr id="54276" name="Rectangle 9"/>
          <p:cNvSpPr>
            <a:spLocks/>
          </p:cNvSpPr>
          <p:nvPr/>
        </p:nvSpPr>
        <p:spPr bwMode="auto">
          <a:xfrm rot="-5400000">
            <a:off x="-86519" y="3534569"/>
            <a:ext cx="1643063"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
        <p:nvSpPr>
          <p:cNvPr id="54277" name="Rectangle 10"/>
          <p:cNvSpPr>
            <a:spLocks/>
          </p:cNvSpPr>
          <p:nvPr/>
        </p:nvSpPr>
        <p:spPr bwMode="auto">
          <a:xfrm rot="-5400000">
            <a:off x="6333332" y="3625056"/>
            <a:ext cx="1643062"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
        <p:nvSpPr>
          <p:cNvPr id="54278" name="Rectangle 11"/>
          <p:cNvSpPr>
            <a:spLocks/>
          </p:cNvSpPr>
          <p:nvPr/>
        </p:nvSpPr>
        <p:spPr bwMode="auto">
          <a:xfrm>
            <a:off x="2495550" y="100013"/>
            <a:ext cx="800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3600" b="1">
                <a:solidFill>
                  <a:schemeClr val="tx1"/>
                </a:solidFill>
                <a:latin typeface="Calibri Bold" charset="0"/>
                <a:ea typeface="MS PGothic" pitchFamily="34" charset="-128"/>
                <a:sym typeface="Calibri Bold" charset="0"/>
              </a:rPr>
              <a:t>SeaHorse Deployment 3 - Ross Bank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6"/>
          <p:cNvGrpSpPr>
            <a:grpSpLocks/>
          </p:cNvGrpSpPr>
          <p:nvPr/>
        </p:nvGrpSpPr>
        <p:grpSpPr bwMode="auto">
          <a:xfrm>
            <a:off x="368300" y="976313"/>
            <a:ext cx="5397500" cy="4152900"/>
            <a:chOff x="0" y="39"/>
            <a:chExt cx="3401" cy="2616"/>
          </a:xfrm>
        </p:grpSpPr>
        <p:grpSp>
          <p:nvGrpSpPr>
            <p:cNvPr id="55312" name="Group 4"/>
            <p:cNvGrpSpPr>
              <a:grpSpLocks/>
            </p:cNvGrpSpPr>
            <p:nvPr/>
          </p:nvGrpSpPr>
          <p:grpSpPr bwMode="auto">
            <a:xfrm>
              <a:off x="0" y="39"/>
              <a:ext cx="3401" cy="2616"/>
              <a:chOff x="0" y="39"/>
              <a:chExt cx="3401" cy="2616"/>
            </a:xfrm>
          </p:grpSpPr>
          <p:pic>
            <p:nvPicPr>
              <p:cNvPr id="55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15" name="Rectangle 2"/>
              <p:cNvSpPr>
                <a:spLocks/>
              </p:cNvSpPr>
              <p:nvPr/>
            </p:nvSpPr>
            <p:spPr bwMode="auto">
              <a:xfrm>
                <a:off x="888" y="144"/>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5316" name="Rectangle 3"/>
              <p:cNvSpPr>
                <a:spLocks/>
              </p:cNvSpPr>
              <p:nvPr/>
            </p:nvSpPr>
            <p:spPr bwMode="auto">
              <a:xfrm>
                <a:off x="508" y="39"/>
                <a:ext cx="226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Oxygen concentration (mL L</a:t>
                </a:r>
                <a:r>
                  <a:rPr lang="en-US" sz="2100" baseline="32000">
                    <a:solidFill>
                      <a:schemeClr val="tx1"/>
                    </a:solidFill>
                    <a:latin typeface="Calibri Bold" charset="0"/>
                    <a:ea typeface="MS PGothic" pitchFamily="34" charset="-128"/>
                    <a:sym typeface="Calibri Bold" charset="0"/>
                  </a:rPr>
                  <a:t>-1</a:t>
                </a:r>
                <a:r>
                  <a:rPr lang="en-US" sz="2100">
                    <a:solidFill>
                      <a:schemeClr val="tx1"/>
                    </a:solidFill>
                    <a:latin typeface="Calibri Bold" charset="0"/>
                    <a:ea typeface="MS PGothic" pitchFamily="34" charset="-128"/>
                    <a:sym typeface="Calibri Bold" charset="0"/>
                  </a:rPr>
                  <a:t>)</a:t>
                </a:r>
              </a:p>
            </p:txBody>
          </p:sp>
        </p:grpSp>
        <p:sp>
          <p:nvSpPr>
            <p:cNvPr id="55313" name="Rectangle 5"/>
            <p:cNvSpPr>
              <a:spLocks/>
            </p:cNvSpPr>
            <p:nvPr/>
          </p:nvSpPr>
          <p:spPr bwMode="auto">
            <a:xfrm rot="-5400000">
              <a:off x="-367" y="1283"/>
              <a:ext cx="1035" cy="2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grpSp>
      <p:grpSp>
        <p:nvGrpSpPr>
          <p:cNvPr id="55299" name="Group 12"/>
          <p:cNvGrpSpPr>
            <a:grpSpLocks/>
          </p:cNvGrpSpPr>
          <p:nvPr/>
        </p:nvGrpSpPr>
        <p:grpSpPr bwMode="auto">
          <a:xfrm>
            <a:off x="3797300" y="5321300"/>
            <a:ext cx="5399088" cy="4202113"/>
            <a:chOff x="0" y="0"/>
            <a:chExt cx="3401" cy="2647"/>
          </a:xfrm>
        </p:grpSpPr>
        <p:grpSp>
          <p:nvGrpSpPr>
            <p:cNvPr id="55307" name="Group 10"/>
            <p:cNvGrpSpPr>
              <a:grpSpLocks/>
            </p:cNvGrpSpPr>
            <p:nvPr/>
          </p:nvGrpSpPr>
          <p:grpSpPr bwMode="auto">
            <a:xfrm>
              <a:off x="0" y="0"/>
              <a:ext cx="3401" cy="2647"/>
              <a:chOff x="0" y="0"/>
              <a:chExt cx="3401" cy="2647"/>
            </a:xfrm>
          </p:grpSpPr>
          <p:pic>
            <p:nvPicPr>
              <p:cNvPr id="5530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10" name="Rectangle 8"/>
              <p:cNvSpPr>
                <a:spLocks/>
              </p:cNvSpPr>
              <p:nvPr/>
            </p:nvSpPr>
            <p:spPr bwMode="auto">
              <a:xfrm>
                <a:off x="952" y="136"/>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5311" name="Rectangle 9"/>
              <p:cNvSpPr>
                <a:spLocks/>
              </p:cNvSpPr>
              <p:nvPr/>
            </p:nvSpPr>
            <p:spPr bwMode="auto">
              <a:xfrm>
                <a:off x="190" y="0"/>
                <a:ext cx="301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100">
                    <a:solidFill>
                      <a:schemeClr val="tx1"/>
                    </a:solidFill>
                    <a:latin typeface="Calibri Bold" charset="0"/>
                    <a:ea typeface="MS PGothic" pitchFamily="34" charset="-128"/>
                    <a:sym typeface="Calibri Bold" charset="0"/>
                  </a:rPr>
                  <a:t>Approximate Chl concentration (μg L</a:t>
                </a:r>
                <a:r>
                  <a:rPr lang="en-US" sz="2100" baseline="32000">
                    <a:solidFill>
                      <a:schemeClr val="tx1"/>
                    </a:solidFill>
                    <a:latin typeface="Calibri Bold" charset="0"/>
                    <a:ea typeface="MS PGothic" pitchFamily="34" charset="-128"/>
                    <a:sym typeface="Calibri Bold" charset="0"/>
                  </a:rPr>
                  <a:t>-1</a:t>
                </a:r>
                <a:r>
                  <a:rPr lang="en-US" sz="2100">
                    <a:solidFill>
                      <a:schemeClr val="tx1"/>
                    </a:solidFill>
                    <a:latin typeface="Calibri Bold" charset="0"/>
                    <a:ea typeface="MS PGothic" pitchFamily="34" charset="-128"/>
                    <a:sym typeface="Calibri Bold" charset="0"/>
                  </a:rPr>
                  <a:t>)</a:t>
                </a:r>
              </a:p>
            </p:txBody>
          </p:sp>
        </p:grpSp>
        <p:sp>
          <p:nvSpPr>
            <p:cNvPr id="55308" name="Rectangle 11"/>
            <p:cNvSpPr>
              <a:spLocks/>
            </p:cNvSpPr>
            <p:nvPr/>
          </p:nvSpPr>
          <p:spPr bwMode="auto">
            <a:xfrm rot="-5400000">
              <a:off x="-378" y="1270"/>
              <a:ext cx="1035" cy="2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grpSp>
      <p:grpSp>
        <p:nvGrpSpPr>
          <p:cNvPr id="55300" name="Group 18"/>
          <p:cNvGrpSpPr>
            <a:grpSpLocks/>
          </p:cNvGrpSpPr>
          <p:nvPr/>
        </p:nvGrpSpPr>
        <p:grpSpPr bwMode="auto">
          <a:xfrm>
            <a:off x="7035800" y="900113"/>
            <a:ext cx="5400675" cy="4138612"/>
            <a:chOff x="0" y="39"/>
            <a:chExt cx="3401" cy="2608"/>
          </a:xfrm>
        </p:grpSpPr>
        <p:grpSp>
          <p:nvGrpSpPr>
            <p:cNvPr id="55302" name="Group 16"/>
            <p:cNvGrpSpPr>
              <a:grpSpLocks/>
            </p:cNvGrpSpPr>
            <p:nvPr/>
          </p:nvGrpSpPr>
          <p:grpSpPr bwMode="auto">
            <a:xfrm>
              <a:off x="0" y="39"/>
              <a:ext cx="3401" cy="2608"/>
              <a:chOff x="0" y="39"/>
              <a:chExt cx="3401" cy="2608"/>
            </a:xfrm>
          </p:grpSpPr>
          <p:pic>
            <p:nvPicPr>
              <p:cNvPr id="5530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6"/>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05" name="Rectangle 14"/>
              <p:cNvSpPr>
                <a:spLocks/>
              </p:cNvSpPr>
              <p:nvPr/>
            </p:nvSpPr>
            <p:spPr bwMode="auto">
              <a:xfrm>
                <a:off x="696" y="136"/>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5306" name="Rectangle 15"/>
              <p:cNvSpPr>
                <a:spLocks/>
              </p:cNvSpPr>
              <p:nvPr/>
            </p:nvSpPr>
            <p:spPr bwMode="auto">
              <a:xfrm>
                <a:off x="871" y="39"/>
                <a:ext cx="16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Oxygen saturation (%)</a:t>
                </a:r>
              </a:p>
            </p:txBody>
          </p:sp>
        </p:grpSp>
        <p:sp>
          <p:nvSpPr>
            <p:cNvPr id="55303" name="Rectangle 17"/>
            <p:cNvSpPr>
              <a:spLocks/>
            </p:cNvSpPr>
            <p:nvPr/>
          </p:nvSpPr>
          <p:spPr bwMode="auto">
            <a:xfrm rot="-5400000">
              <a:off x="-378" y="1220"/>
              <a:ext cx="1036" cy="2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grpSp>
      <p:sp>
        <p:nvSpPr>
          <p:cNvPr id="55301" name="Rectangle 19"/>
          <p:cNvSpPr>
            <a:spLocks/>
          </p:cNvSpPr>
          <p:nvPr/>
        </p:nvSpPr>
        <p:spPr bwMode="auto">
          <a:xfrm>
            <a:off x="2495550" y="100013"/>
            <a:ext cx="800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3600" b="1">
                <a:solidFill>
                  <a:schemeClr val="tx1"/>
                </a:solidFill>
                <a:latin typeface="Calibri Bold" charset="0"/>
                <a:ea typeface="MS PGothic" pitchFamily="34" charset="-128"/>
                <a:sym typeface="Calibri Bold" charset="0"/>
              </a:rPr>
              <a:t>SeaHorse Deployment 3 - Ross Bank</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t="34743" b="36714"/>
          <a:stretch>
            <a:fillRect/>
          </a:stretch>
        </p:blipFill>
        <p:spPr bwMode="auto">
          <a:xfrm>
            <a:off x="0" y="2058988"/>
            <a:ext cx="130048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2"/>
          <p:cNvSpPr>
            <a:spLocks noGrp="1"/>
          </p:cNvSpPr>
          <p:nvPr>
            <p:ph type="title" idx="4294967295"/>
          </p:nvPr>
        </p:nvSpPr>
        <p:spPr>
          <a:xfrm>
            <a:off x="1533525" y="-144463"/>
            <a:ext cx="10082213" cy="844551"/>
          </a:xfrm>
        </p:spPr>
        <p:txBody>
          <a:bodyPr/>
          <a:lstStyle/>
          <a:p>
            <a:r>
              <a:rPr lang="en-US" sz="3600" b="1" smtClean="0">
                <a:solidFill>
                  <a:schemeClr val="tx1"/>
                </a:solidFill>
              </a:rPr>
              <a:t>Ross Bank tidal velocity amplitude (OSU/ESR model)</a:t>
            </a:r>
          </a:p>
        </p:txBody>
      </p:sp>
      <p:cxnSp>
        <p:nvCxnSpPr>
          <p:cNvPr id="5" name="Straight Connector 4"/>
          <p:cNvCxnSpPr/>
          <p:nvPr/>
        </p:nvCxnSpPr>
        <p:spPr>
          <a:xfrm>
            <a:off x="3033713" y="5961063"/>
            <a:ext cx="14097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6325" name="TextBox 5"/>
          <p:cNvSpPr txBox="1">
            <a:spLocks noChangeArrowheads="1"/>
          </p:cNvSpPr>
          <p:nvPr/>
        </p:nvSpPr>
        <p:spPr bwMode="auto">
          <a:xfrm>
            <a:off x="2817813" y="5310188"/>
            <a:ext cx="1920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300">
                <a:solidFill>
                  <a:srgbClr val="000000"/>
                </a:solidFill>
                <a:latin typeface="Gill Sans" charset="0"/>
                <a:ea typeface="ヒラギノ角ゴ ProN W3" charset="-128"/>
                <a:sym typeface="Gill Sans" charset="0"/>
              </a:defRPr>
            </a:lvl1pPr>
            <a:lvl2pPr marL="742950" indent="-285750" eaLnBrk="0" hangingPunct="0">
              <a:defRPr sz="4300">
                <a:solidFill>
                  <a:srgbClr val="000000"/>
                </a:solidFill>
                <a:latin typeface="Gill Sans" charset="0"/>
                <a:ea typeface="ヒラギノ角ゴ ProN W3" charset="-128"/>
                <a:sym typeface="Gill Sans" charset="0"/>
              </a:defRPr>
            </a:lvl2pPr>
            <a:lvl3pPr marL="1143000" indent="-228600" eaLnBrk="0" hangingPunct="0">
              <a:defRPr sz="4300">
                <a:solidFill>
                  <a:srgbClr val="000000"/>
                </a:solidFill>
                <a:latin typeface="Gill Sans" charset="0"/>
                <a:ea typeface="ヒラギノ角ゴ ProN W3" charset="-128"/>
                <a:sym typeface="Gill Sans" charset="0"/>
              </a:defRPr>
            </a:lvl3pPr>
            <a:lvl4pPr marL="1600200" indent="-228600" eaLnBrk="0" hangingPunct="0">
              <a:defRPr sz="4300">
                <a:solidFill>
                  <a:srgbClr val="000000"/>
                </a:solidFill>
                <a:latin typeface="Gill Sans" charset="0"/>
                <a:ea typeface="ヒラギノ角ゴ ProN W3" charset="-128"/>
                <a:sym typeface="Gill Sans" charset="0"/>
              </a:defRPr>
            </a:lvl4pPr>
            <a:lvl5pPr marL="2057400" indent="-228600" eaLnBrk="0" hangingPunct="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eaLnBrk="1" hangingPunct="1"/>
            <a:r>
              <a:rPr lang="en-US" sz="2800" b="1"/>
              <a:t>SeaHorse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p:cNvSpPr>
          <p:nvPr/>
        </p:nvSpPr>
        <p:spPr bwMode="auto">
          <a:xfrm>
            <a:off x="2908300" y="119063"/>
            <a:ext cx="718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3600" b="1">
                <a:solidFill>
                  <a:schemeClr val="tx1"/>
                </a:solidFill>
                <a:latin typeface="Calibri Bold" charset="0"/>
                <a:ea typeface="MS PGothic" pitchFamily="34" charset="-128"/>
                <a:sym typeface="Calibri Bold" charset="0"/>
              </a:rPr>
              <a:t>ADCP Deployment 3 - Ross Bank</a:t>
            </a:r>
          </a:p>
        </p:txBody>
      </p:sp>
      <p:grpSp>
        <p:nvGrpSpPr>
          <p:cNvPr id="57347" name="Group 2"/>
          <p:cNvGrpSpPr>
            <a:grpSpLocks/>
          </p:cNvGrpSpPr>
          <p:nvPr/>
        </p:nvGrpSpPr>
        <p:grpSpPr bwMode="auto">
          <a:xfrm>
            <a:off x="2898775" y="769938"/>
            <a:ext cx="7204075" cy="4324350"/>
            <a:chOff x="2898732" y="770688"/>
            <a:chExt cx="7204068" cy="4322136"/>
          </a:xfrm>
        </p:grpSpPr>
        <p:pic>
          <p:nvPicPr>
            <p:cNvPr id="57353" name="Picture 1" descr="ADCPspeed_Deployment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8732" y="770688"/>
              <a:ext cx="7204068" cy="43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3"/>
            <p:cNvSpPr>
              <a:spLocks/>
            </p:cNvSpPr>
            <p:nvPr/>
          </p:nvSpPr>
          <p:spPr bwMode="auto">
            <a:xfrm>
              <a:off x="3135375" y="952500"/>
              <a:ext cx="6757881" cy="406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a:p>
          </p:txBody>
        </p:sp>
        <p:sp>
          <p:nvSpPr>
            <p:cNvPr id="57355" name="Line 4"/>
            <p:cNvSpPr>
              <a:spLocks noChangeShapeType="1"/>
            </p:cNvSpPr>
            <p:nvPr/>
          </p:nvSpPr>
          <p:spPr bwMode="auto">
            <a:xfrm rot="10800000">
              <a:off x="2981354" y="1639888"/>
              <a:ext cx="0" cy="258763"/>
            </a:xfrm>
            <a:prstGeom prst="line">
              <a:avLst/>
            </a:prstGeom>
            <a:noFill/>
            <a:ln w="127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7356" name="Line 5"/>
            <p:cNvSpPr>
              <a:spLocks noChangeShapeType="1"/>
            </p:cNvSpPr>
            <p:nvPr/>
          </p:nvSpPr>
          <p:spPr bwMode="auto">
            <a:xfrm flipH="1">
              <a:off x="2984529" y="3695700"/>
              <a:ext cx="0" cy="258763"/>
            </a:xfrm>
            <a:prstGeom prst="line">
              <a:avLst/>
            </a:prstGeom>
            <a:noFill/>
            <a:ln w="127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CA"/>
            </a:p>
          </p:txBody>
        </p:sp>
      </p:grpSp>
      <p:grpSp>
        <p:nvGrpSpPr>
          <p:cNvPr id="57348" name="Group 4"/>
          <p:cNvGrpSpPr>
            <a:grpSpLocks/>
          </p:cNvGrpSpPr>
          <p:nvPr/>
        </p:nvGrpSpPr>
        <p:grpSpPr bwMode="auto">
          <a:xfrm>
            <a:off x="2901950" y="5238750"/>
            <a:ext cx="7204075" cy="4321175"/>
            <a:chOff x="2902000" y="5236840"/>
            <a:chExt cx="7204068" cy="4322136"/>
          </a:xfrm>
        </p:grpSpPr>
        <p:pic>
          <p:nvPicPr>
            <p:cNvPr id="57349" name="Picture 3" descr="ADCPdir_Deployment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2000" y="5236840"/>
              <a:ext cx="7204068" cy="43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p:cNvSpPr>
              <a:spLocks/>
            </p:cNvSpPr>
            <p:nvPr/>
          </p:nvSpPr>
          <p:spPr bwMode="auto">
            <a:xfrm>
              <a:off x="3111450" y="5435879"/>
              <a:ext cx="6756407" cy="40630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a:p>
          </p:txBody>
        </p:sp>
        <p:sp>
          <p:nvSpPr>
            <p:cNvPr id="57351" name="Line 9"/>
            <p:cNvSpPr>
              <a:spLocks noChangeShapeType="1"/>
            </p:cNvSpPr>
            <p:nvPr/>
          </p:nvSpPr>
          <p:spPr bwMode="auto">
            <a:xfrm rot="10800000">
              <a:off x="2986038" y="6185012"/>
              <a:ext cx="0" cy="258705"/>
            </a:xfrm>
            <a:prstGeom prst="line">
              <a:avLst/>
            </a:prstGeom>
            <a:noFill/>
            <a:ln w="127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7352" name="Line 10"/>
            <p:cNvSpPr>
              <a:spLocks noChangeShapeType="1"/>
            </p:cNvSpPr>
            <p:nvPr/>
          </p:nvSpPr>
          <p:spPr bwMode="auto">
            <a:xfrm flipH="1">
              <a:off x="2986038" y="8241955"/>
              <a:ext cx="0" cy="258705"/>
            </a:xfrm>
            <a:prstGeom prst="line">
              <a:avLst/>
            </a:prstGeom>
            <a:noFill/>
            <a:ln w="127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CA"/>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a:t>The role of submarine banks in iron supply on Antarctic shelf seas</a:t>
            </a:r>
          </a:p>
        </p:txBody>
      </p:sp>
      <p:sp>
        <p:nvSpPr>
          <p:cNvPr id="3" name="Content Placeholder 2"/>
          <p:cNvSpPr>
            <a:spLocks noGrp="1"/>
          </p:cNvSpPr>
          <p:nvPr>
            <p:ph idx="1"/>
          </p:nvPr>
        </p:nvSpPr>
        <p:spPr/>
        <p:txBody>
          <a:bodyPr/>
          <a:lstStyle/>
          <a:p>
            <a:r>
              <a:rPr lang="en-CA" sz="2800" dirty="0"/>
              <a:t>Objective: U</a:t>
            </a:r>
            <a:r>
              <a:rPr lang="en-CA" sz="2800" dirty="0" smtClean="0"/>
              <a:t>se </a:t>
            </a:r>
            <a:r>
              <a:rPr lang="en-CA" sz="2800" i="1" dirty="0"/>
              <a:t>in situ</a:t>
            </a:r>
            <a:r>
              <a:rPr lang="en-CA" sz="2800" dirty="0"/>
              <a:t> and remotely sensed data along with computer models to determine the role of Ross Bank in the supply of dissolved iron to the euphotic zone in the Ross Sea.  Based on the results of our </a:t>
            </a:r>
            <a:r>
              <a:rPr lang="en-CA" sz="2800" dirty="0" smtClean="0"/>
              <a:t>analysis, </a:t>
            </a:r>
            <a:r>
              <a:rPr lang="en-CA" sz="2800" dirty="0"/>
              <a:t>we will attempt to generalize this other submarine banks on the continental shelves surrounding Antarctica.</a:t>
            </a:r>
          </a:p>
          <a:p>
            <a:endParaRPr lang="en-CA" sz="2800" dirty="0"/>
          </a:p>
        </p:txBody>
      </p:sp>
    </p:spTree>
    <p:extLst>
      <p:ext uri="{BB962C8B-B14F-4D97-AF65-F5344CB8AC3E}">
        <p14:creationId xmlns:p14="http://schemas.microsoft.com/office/powerpoint/2010/main" val="25702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Available </a:t>
            </a:r>
            <a:r>
              <a:rPr lang="en-CA" dirty="0" smtClean="0"/>
              <a:t>Data </a:t>
            </a:r>
            <a:r>
              <a:rPr lang="en-CA" dirty="0"/>
              <a:t>S</a:t>
            </a:r>
            <a:r>
              <a:rPr lang="en-CA" dirty="0" smtClean="0"/>
              <a:t>ets</a:t>
            </a:r>
            <a:endParaRPr lang="en-CA" dirty="0"/>
          </a:p>
        </p:txBody>
      </p:sp>
      <p:sp>
        <p:nvSpPr>
          <p:cNvPr id="3" name="Content Placeholder 2"/>
          <p:cNvSpPr>
            <a:spLocks noGrp="1"/>
          </p:cNvSpPr>
          <p:nvPr>
            <p:ph idx="1"/>
          </p:nvPr>
        </p:nvSpPr>
        <p:spPr/>
        <p:txBody>
          <a:bodyPr/>
          <a:lstStyle/>
          <a:p>
            <a:pPr lvl="0"/>
            <a:r>
              <a:rPr lang="en-CA" sz="2800" dirty="0" err="1"/>
              <a:t>SeaHorse</a:t>
            </a:r>
            <a:r>
              <a:rPr lang="en-CA" sz="2800" dirty="0"/>
              <a:t> mooring for 5-day period (hourly vertical profiles of temperature, conductivity, dissolved oxygen, fluorescence, irradiance, currents) – Blair</a:t>
            </a:r>
          </a:p>
          <a:p>
            <a:pPr lvl="1"/>
            <a:r>
              <a:rPr lang="en-CA" sz="2800" dirty="0"/>
              <a:t>Initial processing of ADCP currents is consistent with the </a:t>
            </a:r>
            <a:r>
              <a:rPr lang="en-CA" sz="2800" dirty="0" err="1"/>
              <a:t>Padman</a:t>
            </a:r>
            <a:r>
              <a:rPr lang="en-CA" sz="2800" dirty="0"/>
              <a:t> tidal model</a:t>
            </a:r>
          </a:p>
          <a:p>
            <a:pPr lvl="1"/>
            <a:r>
              <a:rPr lang="en-CA" sz="2800" dirty="0"/>
              <a:t>Tidal cycle evident in hydrographic fields (CTD, DO)</a:t>
            </a:r>
          </a:p>
          <a:p>
            <a:pPr lvl="1"/>
            <a:r>
              <a:rPr lang="en-CA" sz="2800" dirty="0"/>
              <a:t>Fluorescence is lower than observed in other </a:t>
            </a:r>
            <a:r>
              <a:rPr lang="en-CA" sz="2800" dirty="0" err="1"/>
              <a:t>SeaHorse</a:t>
            </a:r>
            <a:r>
              <a:rPr lang="en-CA" sz="2800" dirty="0"/>
              <a:t> deployments</a:t>
            </a:r>
          </a:p>
          <a:p>
            <a:pPr lvl="0"/>
            <a:r>
              <a:rPr lang="en-CA" sz="2800" dirty="0"/>
              <a:t>Vessel-mounted ADCP from Palmer transects of Ross Bank – Dennis</a:t>
            </a:r>
          </a:p>
          <a:p>
            <a:pPr lvl="1"/>
            <a:r>
              <a:rPr lang="en-CA" sz="2800" dirty="0"/>
              <a:t>VM-ADCP results also appear consistent with </a:t>
            </a:r>
            <a:r>
              <a:rPr lang="en-CA" sz="2800" dirty="0" err="1"/>
              <a:t>Padman</a:t>
            </a:r>
            <a:r>
              <a:rPr lang="en-CA" sz="2800" dirty="0"/>
              <a:t> model</a:t>
            </a:r>
          </a:p>
          <a:p>
            <a:pPr lvl="1"/>
            <a:r>
              <a:rPr lang="en-CA" sz="2800" dirty="0"/>
              <a:t>Sub-tidal flow computed by removing the </a:t>
            </a:r>
            <a:r>
              <a:rPr lang="en-CA" sz="2800" dirty="0" err="1"/>
              <a:t>Padman</a:t>
            </a:r>
            <a:r>
              <a:rPr lang="en-CA" sz="2800" dirty="0"/>
              <a:t>-predicted flow from the measured currents  </a:t>
            </a:r>
          </a:p>
          <a:p>
            <a:endParaRPr lang="en-CA" sz="2800" dirty="0"/>
          </a:p>
        </p:txBody>
      </p:sp>
    </p:spTree>
    <p:extLst>
      <p:ext uri="{BB962C8B-B14F-4D97-AF65-F5344CB8AC3E}">
        <p14:creationId xmlns:p14="http://schemas.microsoft.com/office/powerpoint/2010/main" val="302982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Available Data Sets</a:t>
            </a:r>
          </a:p>
        </p:txBody>
      </p:sp>
      <p:sp>
        <p:nvSpPr>
          <p:cNvPr id="3" name="Content Placeholder 2"/>
          <p:cNvSpPr>
            <a:spLocks noGrp="1"/>
          </p:cNvSpPr>
          <p:nvPr>
            <p:ph idx="1"/>
          </p:nvPr>
        </p:nvSpPr>
        <p:spPr/>
        <p:txBody>
          <a:bodyPr/>
          <a:lstStyle/>
          <a:p>
            <a:pPr lvl="0"/>
            <a:r>
              <a:rPr lang="en-CA" sz="2800" dirty="0"/>
              <a:t>Shipboard hydrography (CTD/DO/nutrients) – John, Dennis &amp; Walker</a:t>
            </a:r>
          </a:p>
          <a:p>
            <a:pPr lvl="1"/>
            <a:r>
              <a:rPr lang="en-CA" sz="2800" dirty="0"/>
              <a:t>Water mass changed during the period of the </a:t>
            </a:r>
            <a:r>
              <a:rPr lang="en-CA" sz="2800" dirty="0" err="1"/>
              <a:t>SeaHorse</a:t>
            </a:r>
            <a:r>
              <a:rPr lang="en-CA" sz="2800" dirty="0"/>
              <a:t> deployment</a:t>
            </a:r>
          </a:p>
          <a:p>
            <a:pPr lvl="1"/>
            <a:r>
              <a:rPr lang="en-CA" sz="2800" dirty="0"/>
              <a:t>What can we say from the nutrients?</a:t>
            </a:r>
          </a:p>
          <a:p>
            <a:pPr lvl="1"/>
            <a:r>
              <a:rPr lang="en-CA" sz="2800" dirty="0"/>
              <a:t>What can we say from the oxygen?</a:t>
            </a:r>
          </a:p>
          <a:p>
            <a:pPr lvl="0"/>
            <a:r>
              <a:rPr lang="en-CA" sz="2800" dirty="0"/>
              <a:t>Video Plankton Recorder (hydrography &amp; plankton) – Dennis</a:t>
            </a:r>
          </a:p>
          <a:p>
            <a:pPr lvl="1"/>
            <a:r>
              <a:rPr lang="en-CA" sz="2800" dirty="0"/>
              <a:t>VPR observed higher fluorescence over the side of the bank relative to the top of the bank where the </a:t>
            </a:r>
            <a:r>
              <a:rPr lang="en-CA" sz="2800" dirty="0" err="1"/>
              <a:t>SeaHorse</a:t>
            </a:r>
            <a:r>
              <a:rPr lang="en-CA" sz="2800" dirty="0"/>
              <a:t> was moored</a:t>
            </a:r>
          </a:p>
          <a:p>
            <a:pPr lvl="1"/>
            <a:r>
              <a:rPr lang="en-CA" sz="2800" dirty="0"/>
              <a:t>What can we say about the plankton from the VPR?</a:t>
            </a:r>
          </a:p>
          <a:p>
            <a:pPr lvl="0"/>
            <a:r>
              <a:rPr lang="en-CA" sz="2800" dirty="0"/>
              <a:t>Moving Vessel Profiler (hydrography, LOPC) – </a:t>
            </a:r>
            <a:r>
              <a:rPr lang="en-CA" sz="2800" dirty="0" smtClean="0"/>
              <a:t>Blair/Dennis</a:t>
            </a:r>
            <a:endParaRPr lang="en-CA" sz="2800" dirty="0"/>
          </a:p>
          <a:p>
            <a:pPr lvl="1"/>
            <a:r>
              <a:rPr lang="en-CA" sz="2800" dirty="0"/>
              <a:t>Need to merge the hydrographic data from the MVP/VPR/Shipboard CTD to map out the hydrographic fields as best </a:t>
            </a:r>
            <a:r>
              <a:rPr lang="en-CA" sz="2800" dirty="0" smtClean="0"/>
              <a:t>possible</a:t>
            </a:r>
            <a:endParaRPr lang="en-CA" sz="2800" dirty="0"/>
          </a:p>
        </p:txBody>
      </p:sp>
    </p:spTree>
    <p:extLst>
      <p:ext uri="{BB962C8B-B14F-4D97-AF65-F5344CB8AC3E}">
        <p14:creationId xmlns:p14="http://schemas.microsoft.com/office/powerpoint/2010/main" val="289829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Available Data Sets</a:t>
            </a:r>
          </a:p>
        </p:txBody>
      </p:sp>
      <p:sp>
        <p:nvSpPr>
          <p:cNvPr id="3" name="Content Placeholder 2"/>
          <p:cNvSpPr>
            <a:spLocks noGrp="1"/>
          </p:cNvSpPr>
          <p:nvPr>
            <p:ph idx="1"/>
          </p:nvPr>
        </p:nvSpPr>
        <p:spPr/>
        <p:txBody>
          <a:bodyPr/>
          <a:lstStyle/>
          <a:p>
            <a:pPr lvl="0"/>
            <a:r>
              <a:rPr lang="en-CA" sz="2800" dirty="0"/>
              <a:t>Dissolved Iron – Pete</a:t>
            </a:r>
          </a:p>
          <a:p>
            <a:pPr lvl="1"/>
            <a:r>
              <a:rPr lang="en-CA" sz="2800" dirty="0" smtClean="0"/>
              <a:t>Reduced evidence of </a:t>
            </a:r>
            <a:r>
              <a:rPr lang="en-CA" sz="2800" dirty="0" err="1" smtClean="0"/>
              <a:t>dFe</a:t>
            </a:r>
            <a:r>
              <a:rPr lang="en-CA" sz="2800" dirty="0" smtClean="0"/>
              <a:t> enhancement over Ross Bank.</a:t>
            </a:r>
          </a:p>
          <a:p>
            <a:pPr lvl="1"/>
            <a:r>
              <a:rPr lang="en-CA" sz="2800" dirty="0" smtClean="0"/>
              <a:t>Elevated levels of </a:t>
            </a:r>
            <a:r>
              <a:rPr lang="en-CA" sz="2800" dirty="0" err="1" smtClean="0"/>
              <a:t>dFe</a:t>
            </a:r>
            <a:r>
              <a:rPr lang="en-CA" sz="2800" dirty="0" smtClean="0"/>
              <a:t> evident at base of slope</a:t>
            </a:r>
            <a:endParaRPr lang="en-CA" sz="2800" dirty="0"/>
          </a:p>
          <a:p>
            <a:pPr lvl="0"/>
            <a:r>
              <a:rPr lang="en-CA" sz="2800" dirty="0"/>
              <a:t>Particulate Iron – Pam</a:t>
            </a:r>
          </a:p>
          <a:p>
            <a:pPr lvl="1"/>
            <a:r>
              <a:rPr lang="en-CA" sz="2800" dirty="0"/>
              <a:t>Will we be able to use the combination of particulate Fe and </a:t>
            </a:r>
            <a:r>
              <a:rPr lang="en-CA" sz="2800" dirty="0" err="1"/>
              <a:t>dFe</a:t>
            </a:r>
            <a:r>
              <a:rPr lang="en-CA" sz="2800" dirty="0"/>
              <a:t> to say anything about the source of the iron above Ross Bank?</a:t>
            </a:r>
          </a:p>
          <a:p>
            <a:endParaRPr lang="en-CA" sz="2800" dirty="0"/>
          </a:p>
        </p:txBody>
      </p:sp>
    </p:spTree>
    <p:extLst>
      <p:ext uri="{BB962C8B-B14F-4D97-AF65-F5344CB8AC3E}">
        <p14:creationId xmlns:p14="http://schemas.microsoft.com/office/powerpoint/2010/main" val="331901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Available Data Sets</a:t>
            </a:r>
          </a:p>
        </p:txBody>
      </p:sp>
      <p:sp>
        <p:nvSpPr>
          <p:cNvPr id="3" name="Content Placeholder 2"/>
          <p:cNvSpPr>
            <a:spLocks noGrp="1"/>
          </p:cNvSpPr>
          <p:nvPr>
            <p:ph idx="1"/>
          </p:nvPr>
        </p:nvSpPr>
        <p:spPr/>
        <p:txBody>
          <a:bodyPr/>
          <a:lstStyle/>
          <a:p>
            <a:pPr lvl="0"/>
            <a:r>
              <a:rPr lang="en-CA" sz="2800" dirty="0" err="1"/>
              <a:t>Phytolankton</a:t>
            </a:r>
            <a:r>
              <a:rPr lang="en-CA" sz="2800" dirty="0"/>
              <a:t> – Tom &amp; Walker</a:t>
            </a:r>
          </a:p>
          <a:p>
            <a:pPr lvl="1"/>
            <a:r>
              <a:rPr lang="en-CA" sz="2800" dirty="0"/>
              <a:t>Tom’s results indicate that the phytoplankton collected above Ross Bank were not iron stressed, which is consistent with this area being a local source of </a:t>
            </a:r>
            <a:r>
              <a:rPr lang="en-CA" sz="2800" dirty="0" err="1"/>
              <a:t>dFe</a:t>
            </a:r>
            <a:r>
              <a:rPr lang="en-CA" sz="2800" dirty="0"/>
              <a:t>.</a:t>
            </a:r>
          </a:p>
          <a:p>
            <a:pPr lvl="1"/>
            <a:r>
              <a:rPr lang="en-CA" sz="2800" dirty="0"/>
              <a:t>Are there other phytoplankton results that we want to incorporate?</a:t>
            </a:r>
          </a:p>
          <a:p>
            <a:pPr lvl="0"/>
            <a:r>
              <a:rPr lang="en-CA" sz="2800" dirty="0"/>
              <a:t>Underway measurements</a:t>
            </a:r>
          </a:p>
          <a:p>
            <a:pPr lvl="1"/>
            <a:r>
              <a:rPr lang="en-CA" sz="2800" dirty="0"/>
              <a:t>Can we make use of the underway measurements in this area to objectively map the surface fields ?</a:t>
            </a:r>
          </a:p>
          <a:p>
            <a:pPr lvl="0"/>
            <a:r>
              <a:rPr lang="en-CA" sz="2800" dirty="0"/>
              <a:t>Satellite imagery (SST, color, ice cover) – Dennis</a:t>
            </a:r>
          </a:p>
          <a:p>
            <a:pPr lvl="1"/>
            <a:r>
              <a:rPr lang="en-CA" sz="2800" dirty="0"/>
              <a:t>Only certain ocean color </a:t>
            </a:r>
            <a:r>
              <a:rPr lang="en-CA" sz="2800" dirty="0" err="1"/>
              <a:t>climatologies</a:t>
            </a:r>
            <a:r>
              <a:rPr lang="en-CA" sz="2800" dirty="0"/>
              <a:t> indicate that Ross Bank is a hot spot for primary production.</a:t>
            </a:r>
          </a:p>
          <a:p>
            <a:pPr lvl="1"/>
            <a:r>
              <a:rPr lang="en-CA" sz="2800" dirty="0"/>
              <a:t>What further remote sensing data and analysis could we incorporate?  If we are trying to extrapolate results to other shelf sea we may need to use ocean color data to provide some validation</a:t>
            </a:r>
          </a:p>
          <a:p>
            <a:endParaRPr lang="en-CA" sz="2800" dirty="0"/>
          </a:p>
        </p:txBody>
      </p:sp>
    </p:spTree>
    <p:extLst>
      <p:ext uri="{BB962C8B-B14F-4D97-AF65-F5344CB8AC3E}">
        <p14:creationId xmlns:p14="http://schemas.microsoft.com/office/powerpoint/2010/main" val="307754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Models</a:t>
            </a:r>
            <a:endParaRPr lang="en-CA" dirty="0"/>
          </a:p>
        </p:txBody>
      </p:sp>
      <p:sp>
        <p:nvSpPr>
          <p:cNvPr id="3" name="Content Placeholder 2"/>
          <p:cNvSpPr>
            <a:spLocks noGrp="1"/>
          </p:cNvSpPr>
          <p:nvPr>
            <p:ph idx="1"/>
          </p:nvPr>
        </p:nvSpPr>
        <p:spPr>
          <a:xfrm>
            <a:off x="650875" y="2523182"/>
            <a:ext cx="11703050" cy="6242050"/>
          </a:xfrm>
        </p:spPr>
        <p:txBody>
          <a:bodyPr/>
          <a:lstStyle/>
          <a:p>
            <a:pPr lvl="0"/>
            <a:r>
              <a:rPr lang="en-CA" sz="2400" dirty="0"/>
              <a:t>Mike has 5km resolution ROMS model running and can quickly test scenarios</a:t>
            </a:r>
          </a:p>
          <a:p>
            <a:pPr lvl="1"/>
            <a:r>
              <a:rPr lang="en-CA" sz="2400" dirty="0"/>
              <a:t>Mike will look at the wind forcing for the period of the </a:t>
            </a:r>
            <a:r>
              <a:rPr lang="en-CA" sz="2400" dirty="0" err="1"/>
              <a:t>SeaHorse</a:t>
            </a:r>
            <a:r>
              <a:rPr lang="en-CA" sz="2400" dirty="0"/>
              <a:t> deployment to make sure that this forcing is represented properly in the model. He will then look at the impact of this event on circulation and Ekman transport over Ross Bank.</a:t>
            </a:r>
          </a:p>
          <a:p>
            <a:pPr lvl="1"/>
            <a:r>
              <a:rPr lang="en-CA" sz="2400" dirty="0"/>
              <a:t>Will tides be added in 2013?</a:t>
            </a:r>
          </a:p>
          <a:p>
            <a:pPr lvl="0"/>
            <a:r>
              <a:rPr lang="en-CA" sz="2400" dirty="0"/>
              <a:t>Stephanie will have 2.5 and 1.25 km resolution ROMS models running in 2013</a:t>
            </a:r>
          </a:p>
          <a:p>
            <a:pPr lvl="1"/>
            <a:r>
              <a:rPr lang="en-CA" sz="2400" dirty="0"/>
              <a:t>The higher-resolution models will be better able to represent </a:t>
            </a:r>
            <a:r>
              <a:rPr lang="en-CA" sz="2400" dirty="0" err="1"/>
              <a:t>mesoscale</a:t>
            </a:r>
            <a:r>
              <a:rPr lang="en-CA" sz="2400" dirty="0"/>
              <a:t> processes on the continental shelf.</a:t>
            </a:r>
          </a:p>
          <a:p>
            <a:pPr lvl="1"/>
            <a:r>
              <a:rPr lang="en-CA" sz="2400" dirty="0"/>
              <a:t>These higher-resolution models will take significantly longer to run, so testing various scenarios will take much longer</a:t>
            </a:r>
          </a:p>
          <a:p>
            <a:pPr lvl="1"/>
            <a:r>
              <a:rPr lang="en-CA" sz="2400" dirty="0"/>
              <a:t>Plan is to include tides in the high-resolution models</a:t>
            </a:r>
          </a:p>
          <a:p>
            <a:pPr lvl="0"/>
            <a:r>
              <a:rPr lang="en-CA" sz="2400" dirty="0"/>
              <a:t>Pierre has a high-resolution model that could be used for idealized testing of the role of tides and topography</a:t>
            </a:r>
          </a:p>
          <a:p>
            <a:pPr lvl="1"/>
            <a:r>
              <a:rPr lang="en-CA" sz="2400" dirty="0"/>
              <a:t>John indicated that Pierre could include a bank in his model to study the effects of tides and wind forcing in this more idealized model.</a:t>
            </a:r>
          </a:p>
          <a:p>
            <a:endParaRPr lang="en-CA" sz="2400" dirty="0"/>
          </a:p>
        </p:txBody>
      </p:sp>
    </p:spTree>
    <p:extLst>
      <p:ext uri="{BB962C8B-B14F-4D97-AF65-F5344CB8AC3E}">
        <p14:creationId xmlns:p14="http://schemas.microsoft.com/office/powerpoint/2010/main" val="287131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pPr lvl="0"/>
            <a:r>
              <a:rPr lang="en-CA" sz="2800" dirty="0"/>
              <a:t>Is Ross Bank a conduit to the surface for </a:t>
            </a:r>
            <a:r>
              <a:rPr lang="en-CA" sz="2800" dirty="0" err="1"/>
              <a:t>dFe</a:t>
            </a:r>
            <a:r>
              <a:rPr lang="en-CA" sz="2800" dirty="0"/>
              <a:t>?</a:t>
            </a:r>
          </a:p>
          <a:p>
            <a:pPr lvl="0"/>
            <a:r>
              <a:rPr lang="en-CA" sz="2800" dirty="0"/>
              <a:t>Can we generalize the Ross Bank measurements to other parts of the Antarctic continental shelves</a:t>
            </a:r>
            <a:r>
              <a:rPr lang="en-CA" sz="2800" dirty="0" smtClean="0"/>
              <a:t>?</a:t>
            </a:r>
            <a:endParaRPr lang="en-CA" sz="2800" dirty="0"/>
          </a:p>
          <a:p>
            <a:pPr lvl="0"/>
            <a:r>
              <a:rPr lang="en-CA" sz="2800" dirty="0" smtClean="0"/>
              <a:t>Does the apparent lack of </a:t>
            </a:r>
            <a:r>
              <a:rPr lang="en-CA" sz="2800" dirty="0" err="1" smtClean="0"/>
              <a:t>dFe</a:t>
            </a:r>
            <a:r>
              <a:rPr lang="en-CA" sz="2800" dirty="0" smtClean="0"/>
              <a:t> enhancement </a:t>
            </a:r>
            <a:r>
              <a:rPr lang="en-CA" sz="2800" dirty="0" smtClean="0"/>
              <a:t>above the bank </a:t>
            </a:r>
            <a:r>
              <a:rPr lang="en-CA" sz="2800" dirty="0" smtClean="0"/>
              <a:t>indicate that such features are not a significant source of surface </a:t>
            </a:r>
            <a:r>
              <a:rPr lang="en-CA" sz="2800" dirty="0" err="1" smtClean="0"/>
              <a:t>dFe</a:t>
            </a:r>
            <a:r>
              <a:rPr lang="en-CA" sz="2800" dirty="0" smtClean="0"/>
              <a:t>?</a:t>
            </a:r>
            <a:endParaRPr lang="en-CA" sz="2800" dirty="0"/>
          </a:p>
          <a:p>
            <a:pPr lvl="0"/>
            <a:r>
              <a:rPr lang="en-CA" sz="2800" dirty="0"/>
              <a:t>What was the </a:t>
            </a:r>
            <a:r>
              <a:rPr lang="en-CA" sz="2800" dirty="0" smtClean="0"/>
              <a:t>impact</a:t>
            </a:r>
            <a:r>
              <a:rPr lang="en-CA" sz="2800" dirty="0" smtClean="0"/>
              <a:t> </a:t>
            </a:r>
            <a:r>
              <a:rPr lang="en-CA" sz="2800" dirty="0"/>
              <a:t>of the wind </a:t>
            </a:r>
            <a:r>
              <a:rPr lang="en-CA" sz="2800" dirty="0" smtClean="0"/>
              <a:t>event during the </a:t>
            </a:r>
            <a:r>
              <a:rPr lang="en-CA" sz="2800" dirty="0" err="1" smtClean="0"/>
              <a:t>SeaHorse</a:t>
            </a:r>
            <a:r>
              <a:rPr lang="en-CA" sz="2800" dirty="0" smtClean="0"/>
              <a:t> </a:t>
            </a:r>
            <a:r>
              <a:rPr lang="en-CA" sz="2800" dirty="0" err="1" smtClean="0"/>
              <a:t>deployent</a:t>
            </a:r>
            <a:r>
              <a:rPr lang="en-CA" sz="2800" dirty="0" smtClean="0"/>
              <a:t>?</a:t>
            </a:r>
            <a:endParaRPr lang="en-CA" sz="2800" dirty="0"/>
          </a:p>
          <a:p>
            <a:pPr lvl="0"/>
            <a:r>
              <a:rPr lang="en-CA" sz="2800" dirty="0"/>
              <a:t>If the vertical transport of </a:t>
            </a:r>
            <a:r>
              <a:rPr lang="en-CA" sz="2800" dirty="0" err="1"/>
              <a:t>dFe</a:t>
            </a:r>
            <a:r>
              <a:rPr lang="en-CA" sz="2800" dirty="0"/>
              <a:t> is predominantly driven by the tides, is this an area that has a source of </a:t>
            </a:r>
            <a:r>
              <a:rPr lang="en-CA" sz="2800" dirty="0" err="1"/>
              <a:t>dFe</a:t>
            </a:r>
            <a:r>
              <a:rPr lang="en-CA" sz="2800" dirty="0"/>
              <a:t> year-round?</a:t>
            </a:r>
          </a:p>
          <a:p>
            <a:r>
              <a:rPr lang="en-CA" sz="2800" dirty="0"/>
              <a:t>Is the source of </a:t>
            </a:r>
            <a:r>
              <a:rPr lang="en-CA" sz="2800" dirty="0" err="1"/>
              <a:t>dFe</a:t>
            </a:r>
            <a:r>
              <a:rPr lang="en-CA" sz="2800" dirty="0"/>
              <a:t> at Ross Bank intermittent because of the spring-neap tidal cycle?  Is Ross Bank a “puffy chimney”?</a:t>
            </a:r>
          </a:p>
        </p:txBody>
      </p:sp>
    </p:spTree>
    <p:extLst>
      <p:ext uri="{BB962C8B-B14F-4D97-AF65-F5344CB8AC3E}">
        <p14:creationId xmlns:p14="http://schemas.microsoft.com/office/powerpoint/2010/main" val="31462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2495550" y="100013"/>
            <a:ext cx="800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3600" b="1">
                <a:solidFill>
                  <a:schemeClr val="tx1"/>
                </a:solidFill>
                <a:latin typeface="Calibri Bold" charset="0"/>
                <a:ea typeface="MS PGothic" pitchFamily="34" charset="-128"/>
                <a:sym typeface="Calibri Bold" charset="0"/>
              </a:rPr>
              <a:t>SeaHorse Deployment 3 - Ross Bank</a:t>
            </a:r>
          </a:p>
        </p:txBody>
      </p:sp>
      <p:grpSp>
        <p:nvGrpSpPr>
          <p:cNvPr id="53251" name="Group 5"/>
          <p:cNvGrpSpPr>
            <a:grpSpLocks/>
          </p:cNvGrpSpPr>
          <p:nvPr/>
        </p:nvGrpSpPr>
        <p:grpSpPr bwMode="auto">
          <a:xfrm>
            <a:off x="6821488" y="5408613"/>
            <a:ext cx="5397500" cy="4191000"/>
            <a:chOff x="0" y="39"/>
            <a:chExt cx="3401" cy="2640"/>
          </a:xfrm>
        </p:grpSpPr>
        <p:pic>
          <p:nvPicPr>
            <p:cNvPr id="53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69" name="Rectangle 3"/>
            <p:cNvSpPr>
              <a:spLocks/>
            </p:cNvSpPr>
            <p:nvPr/>
          </p:nvSpPr>
          <p:spPr bwMode="auto">
            <a:xfrm>
              <a:off x="816" y="160"/>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3270" name="Rectangle 4"/>
            <p:cNvSpPr>
              <a:spLocks/>
            </p:cNvSpPr>
            <p:nvPr/>
          </p:nvSpPr>
          <p:spPr bwMode="auto">
            <a:xfrm>
              <a:off x="1432" y="39"/>
              <a:ext cx="54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Salinity</a:t>
              </a:r>
            </a:p>
          </p:txBody>
        </p:sp>
      </p:grpSp>
      <p:grpSp>
        <p:nvGrpSpPr>
          <p:cNvPr id="53252" name="Group 9"/>
          <p:cNvGrpSpPr>
            <a:grpSpLocks/>
          </p:cNvGrpSpPr>
          <p:nvPr/>
        </p:nvGrpSpPr>
        <p:grpSpPr bwMode="auto">
          <a:xfrm>
            <a:off x="6996113" y="976313"/>
            <a:ext cx="5400675" cy="4140200"/>
            <a:chOff x="0" y="39"/>
            <a:chExt cx="3401" cy="2608"/>
          </a:xfrm>
        </p:grpSpPr>
        <p:pic>
          <p:nvPicPr>
            <p:cNvPr id="532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66" name="Rectangle 7"/>
            <p:cNvSpPr>
              <a:spLocks/>
            </p:cNvSpPr>
            <p:nvPr/>
          </p:nvSpPr>
          <p:spPr bwMode="auto">
            <a:xfrm>
              <a:off x="848" y="136"/>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3267" name="Rectangle 8"/>
            <p:cNvSpPr>
              <a:spLocks/>
            </p:cNvSpPr>
            <p:nvPr/>
          </p:nvSpPr>
          <p:spPr bwMode="auto">
            <a:xfrm>
              <a:off x="1043" y="39"/>
              <a:ext cx="146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Conductivity (S m</a:t>
              </a:r>
              <a:r>
                <a:rPr lang="en-US" sz="2100" baseline="32000">
                  <a:solidFill>
                    <a:schemeClr val="tx1"/>
                  </a:solidFill>
                  <a:latin typeface="Calibri Bold" charset="0"/>
                  <a:ea typeface="MS PGothic" pitchFamily="34" charset="-128"/>
                  <a:sym typeface="Calibri Bold" charset="0"/>
                </a:rPr>
                <a:t>-1</a:t>
              </a:r>
              <a:r>
                <a:rPr lang="en-US" sz="2100">
                  <a:solidFill>
                    <a:schemeClr val="tx1"/>
                  </a:solidFill>
                  <a:latin typeface="Calibri Bold" charset="0"/>
                  <a:ea typeface="MS PGothic" pitchFamily="34" charset="-128"/>
                  <a:sym typeface="Calibri Bold" charset="0"/>
                </a:rPr>
                <a:t>)</a:t>
              </a:r>
            </a:p>
          </p:txBody>
        </p:sp>
      </p:grpSp>
      <p:grpSp>
        <p:nvGrpSpPr>
          <p:cNvPr id="53253" name="Group 13"/>
          <p:cNvGrpSpPr>
            <a:grpSpLocks/>
          </p:cNvGrpSpPr>
          <p:nvPr/>
        </p:nvGrpSpPr>
        <p:grpSpPr bwMode="auto">
          <a:xfrm>
            <a:off x="241300" y="958850"/>
            <a:ext cx="5399088" cy="4157663"/>
            <a:chOff x="0" y="39"/>
            <a:chExt cx="3401" cy="2620"/>
          </a:xfrm>
        </p:grpSpPr>
        <p:pic>
          <p:nvPicPr>
            <p:cNvPr id="532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8"/>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63" name="Rectangle 11"/>
            <p:cNvSpPr>
              <a:spLocks/>
            </p:cNvSpPr>
            <p:nvPr/>
          </p:nvSpPr>
          <p:spPr bwMode="auto">
            <a:xfrm>
              <a:off x="1048" y="148"/>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3264" name="Rectangle 12"/>
            <p:cNvSpPr>
              <a:spLocks/>
            </p:cNvSpPr>
            <p:nvPr/>
          </p:nvSpPr>
          <p:spPr bwMode="auto">
            <a:xfrm>
              <a:off x="936" y="39"/>
              <a:ext cx="14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Temperature (°C)</a:t>
              </a:r>
            </a:p>
          </p:txBody>
        </p:sp>
      </p:grpSp>
      <p:grpSp>
        <p:nvGrpSpPr>
          <p:cNvPr id="53254" name="Group 17"/>
          <p:cNvGrpSpPr>
            <a:grpSpLocks/>
          </p:cNvGrpSpPr>
          <p:nvPr/>
        </p:nvGrpSpPr>
        <p:grpSpPr bwMode="auto">
          <a:xfrm>
            <a:off x="139700" y="5408613"/>
            <a:ext cx="5399088" cy="4191000"/>
            <a:chOff x="0" y="39"/>
            <a:chExt cx="3401" cy="2640"/>
          </a:xfrm>
        </p:grpSpPr>
        <p:pic>
          <p:nvPicPr>
            <p:cNvPr id="5325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8"/>
              <a:ext cx="3401"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60" name="Rectangle 15"/>
            <p:cNvSpPr>
              <a:spLocks/>
            </p:cNvSpPr>
            <p:nvPr/>
          </p:nvSpPr>
          <p:spPr bwMode="auto">
            <a:xfrm>
              <a:off x="768" y="168"/>
              <a:ext cx="1504" cy="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en-GB"/>
            </a:p>
          </p:txBody>
        </p:sp>
        <p:sp>
          <p:nvSpPr>
            <p:cNvPr id="53261" name="Rectangle 16"/>
            <p:cNvSpPr>
              <a:spLocks/>
            </p:cNvSpPr>
            <p:nvPr/>
          </p:nvSpPr>
          <p:spPr bwMode="auto">
            <a:xfrm>
              <a:off x="1112" y="39"/>
              <a:ext cx="118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Density (kg m</a:t>
              </a:r>
              <a:r>
                <a:rPr lang="en-US" sz="2100" baseline="32000">
                  <a:solidFill>
                    <a:schemeClr val="tx1"/>
                  </a:solidFill>
                  <a:latin typeface="Calibri Bold" charset="0"/>
                  <a:ea typeface="MS PGothic" pitchFamily="34" charset="-128"/>
                  <a:sym typeface="Calibri Bold" charset="0"/>
                </a:rPr>
                <a:t>-3</a:t>
              </a:r>
              <a:r>
                <a:rPr lang="en-US" sz="2100">
                  <a:solidFill>
                    <a:schemeClr val="tx1"/>
                  </a:solidFill>
                  <a:latin typeface="Calibri Bold" charset="0"/>
                  <a:ea typeface="MS PGothic" pitchFamily="34" charset="-128"/>
                  <a:sym typeface="Calibri Bold" charset="0"/>
                </a:rPr>
                <a:t>)</a:t>
              </a:r>
            </a:p>
          </p:txBody>
        </p:sp>
      </p:grpSp>
      <p:sp>
        <p:nvSpPr>
          <p:cNvPr id="53255" name="Rectangle 18"/>
          <p:cNvSpPr>
            <a:spLocks/>
          </p:cNvSpPr>
          <p:nvPr/>
        </p:nvSpPr>
        <p:spPr bwMode="auto">
          <a:xfrm rot="-5400000">
            <a:off x="-315119" y="2950369"/>
            <a:ext cx="1643063"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
        <p:nvSpPr>
          <p:cNvPr id="53256" name="Rectangle 19"/>
          <p:cNvSpPr>
            <a:spLocks/>
          </p:cNvSpPr>
          <p:nvPr/>
        </p:nvSpPr>
        <p:spPr bwMode="auto">
          <a:xfrm rot="-5400000">
            <a:off x="6398420" y="2863056"/>
            <a:ext cx="1643062"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
        <p:nvSpPr>
          <p:cNvPr id="53257" name="Rectangle 20"/>
          <p:cNvSpPr>
            <a:spLocks/>
          </p:cNvSpPr>
          <p:nvPr/>
        </p:nvSpPr>
        <p:spPr bwMode="auto">
          <a:xfrm rot="-5400000">
            <a:off x="6219031" y="7195344"/>
            <a:ext cx="1643063"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
        <p:nvSpPr>
          <p:cNvPr id="53258" name="Rectangle 21"/>
          <p:cNvSpPr>
            <a:spLocks/>
          </p:cNvSpPr>
          <p:nvPr/>
        </p:nvSpPr>
        <p:spPr bwMode="auto">
          <a:xfrm rot="-5400000">
            <a:off x="-448468" y="7196931"/>
            <a:ext cx="1643062" cy="320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100">
                <a:solidFill>
                  <a:schemeClr val="tx1"/>
                </a:solidFill>
                <a:latin typeface="Calibri Bold" charset="0"/>
                <a:ea typeface="MS PGothic" pitchFamily="34" charset="-128"/>
                <a:sym typeface="Calibri Bold" charset="0"/>
              </a:rPr>
              <a:t>Pressure (dB)</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4700</TotalTime>
  <Pages>0</Pages>
  <Words>891</Words>
  <Characters>0</Characters>
  <Application>Microsoft Office PowerPoint</Application>
  <PresentationFormat>Custom</PresentationFormat>
  <Lines>0</Lines>
  <Paragraphs>88</Paragraphs>
  <Slides>14</Slides>
  <Notes>6</Notes>
  <HiddenSlides>1</HiddenSlides>
  <MMClips>0</MMClips>
  <ScaleCrop>false</ScaleCrop>
  <HeadingPairs>
    <vt:vector size="4" baseType="variant">
      <vt:variant>
        <vt:lpstr>Theme</vt:lpstr>
      </vt:variant>
      <vt:variant>
        <vt:i4>14</vt:i4>
      </vt:variant>
      <vt:variant>
        <vt:lpstr>Slide Titles</vt:lpstr>
      </vt:variant>
      <vt:variant>
        <vt:i4>14</vt:i4>
      </vt:variant>
    </vt:vector>
  </HeadingPairs>
  <TitlesOfParts>
    <vt:vector size="28" baseType="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Flow</vt:lpstr>
      <vt:lpstr>Ross Bank</vt:lpstr>
      <vt:lpstr>The role of submarine banks in iron supply on Antarctic shelf seas</vt:lpstr>
      <vt:lpstr>Available Data Sets</vt:lpstr>
      <vt:lpstr>Available Data Sets</vt:lpstr>
      <vt:lpstr>Available Data Sets</vt:lpstr>
      <vt:lpstr>Available Data Sets</vt:lpstr>
      <vt:lpstr>Models</vt:lpstr>
      <vt:lpstr>Questions</vt:lpstr>
      <vt:lpstr>PowerPoint Presentation</vt:lpstr>
      <vt:lpstr>PowerPoint Presentation</vt:lpstr>
      <vt:lpstr>PowerPoint Presentation</vt:lpstr>
      <vt:lpstr>PowerPoint Presentation</vt:lpstr>
      <vt:lpstr>Ross Bank tidal velocity amplitude (OSU/ESR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Greenan, Blair</dc:creator>
  <cp:lastModifiedBy>DFO-MPO</cp:lastModifiedBy>
  <cp:revision>58</cp:revision>
  <dcterms:modified xsi:type="dcterms:W3CDTF">2013-11-12T12:47:47Z</dcterms:modified>
</cp:coreProperties>
</file>