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720" r:id="rId2"/>
    <p:sldId id="707" r:id="rId3"/>
    <p:sldId id="691" r:id="rId4"/>
    <p:sldId id="692" r:id="rId5"/>
    <p:sldId id="693" r:id="rId6"/>
    <p:sldId id="694" r:id="rId7"/>
    <p:sldId id="695" r:id="rId8"/>
    <p:sldId id="697" r:id="rId9"/>
    <p:sldId id="698" r:id="rId10"/>
    <p:sldId id="699" r:id="rId11"/>
    <p:sldId id="700" r:id="rId12"/>
    <p:sldId id="297" r:id="rId13"/>
    <p:sldId id="715" r:id="rId14"/>
    <p:sldId id="716" r:id="rId15"/>
    <p:sldId id="712" r:id="rId16"/>
    <p:sldId id="713" r:id="rId17"/>
    <p:sldId id="714" r:id="rId18"/>
    <p:sldId id="711" r:id="rId19"/>
    <p:sldId id="702" r:id="rId20"/>
    <p:sldId id="703" r:id="rId21"/>
    <p:sldId id="718" r:id="rId22"/>
    <p:sldId id="705" r:id="rId23"/>
    <p:sldId id="717" r:id="rId24"/>
    <p:sldId id="696" r:id="rId25"/>
    <p:sldId id="701" r:id="rId26"/>
    <p:sldId id="635" r:id="rId27"/>
    <p:sldId id="704" r:id="rId28"/>
    <p:sldId id="588" r:id="rId29"/>
    <p:sldId id="689" r:id="rId30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13DD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7" autoAdjust="0"/>
    <p:restoredTop sz="92473" autoAdjust="0"/>
  </p:normalViewPr>
  <p:slideViewPr>
    <p:cSldViewPr>
      <p:cViewPr>
        <p:scale>
          <a:sx n="60" d="100"/>
          <a:sy n="60" d="100"/>
        </p:scale>
        <p:origin x="-1186" y="-14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97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26208" cy="463871"/>
          </a:xfrm>
          <a:prstGeom prst="rect">
            <a:avLst/>
          </a:prstGeom>
        </p:spPr>
        <p:txBody>
          <a:bodyPr vert="horz" lIns="90443" tIns="45222" rIns="90443" bIns="45222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7229" y="2"/>
            <a:ext cx="3026208" cy="463871"/>
          </a:xfrm>
          <a:prstGeom prst="rect">
            <a:avLst/>
          </a:prstGeom>
        </p:spPr>
        <p:txBody>
          <a:bodyPr vert="horz" lIns="90443" tIns="45222" rIns="90443" bIns="45222" rtlCol="0"/>
          <a:lstStyle>
            <a:lvl1pPr algn="r">
              <a:defRPr sz="1200"/>
            </a:lvl1pPr>
          </a:lstStyle>
          <a:p>
            <a:pPr>
              <a:defRPr/>
            </a:pPr>
            <a:fld id="{84599B88-8CD2-4DFA-8188-643A4C881D17}" type="datetimeFigureOut">
              <a:rPr lang="en-US"/>
              <a:pPr>
                <a:defRPr/>
              </a:pPr>
              <a:t>11/12/2013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3163" y="696913"/>
            <a:ext cx="4638675" cy="3479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43" tIns="45222" rIns="90443" bIns="45222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7875" y="4409129"/>
            <a:ext cx="5589251" cy="4177980"/>
          </a:xfrm>
          <a:prstGeom prst="rect">
            <a:avLst/>
          </a:prstGeom>
        </p:spPr>
        <p:txBody>
          <a:bodyPr vert="horz" lIns="90443" tIns="45222" rIns="90443" bIns="45222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260"/>
            <a:ext cx="3026208" cy="463871"/>
          </a:xfrm>
          <a:prstGeom prst="rect">
            <a:avLst/>
          </a:prstGeom>
        </p:spPr>
        <p:txBody>
          <a:bodyPr vert="horz" lIns="90443" tIns="45222" rIns="90443" bIns="4522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7229" y="8818260"/>
            <a:ext cx="3026208" cy="463871"/>
          </a:xfrm>
          <a:prstGeom prst="rect">
            <a:avLst/>
          </a:prstGeom>
        </p:spPr>
        <p:txBody>
          <a:bodyPr vert="horz" lIns="90443" tIns="45222" rIns="90443" bIns="45222" rtlCol="0" anchor="b"/>
          <a:lstStyle>
            <a:lvl1pPr algn="r">
              <a:defRPr sz="1200"/>
            </a:lvl1pPr>
          </a:lstStyle>
          <a:p>
            <a:pPr>
              <a:defRPr/>
            </a:pPr>
            <a:fld id="{8B1D8013-EE32-4886-8E2E-C2B480FDF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942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18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40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verify 1.2e5;</a:t>
            </a:r>
            <a:r>
              <a:rPr lang="en-US" baseline="0" dirty="0" smtClean="0"/>
              <a:t> that is probably the old </a:t>
            </a:r>
            <a:r>
              <a:rPr lang="en-US" baseline="0" dirty="0" err="1" smtClean="0"/>
              <a:t>mld</a:t>
            </a:r>
            <a:r>
              <a:rPr lang="en-US" baseline="0" dirty="0" smtClean="0"/>
              <a:t> from the non-tidally resolving run.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73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198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15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Atmospheric sources</a:t>
            </a:r>
          </a:p>
          <a:p>
            <a:r>
              <a:rPr lang="en-US" dirty="0" smtClean="0"/>
              <a:t>Extraterrestrial 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81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18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354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036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157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61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963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03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65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48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68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20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83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95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1D8013-EE32-4886-8E2E-C2B480FDF41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95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3B6B-CBA5-4BBA-9A8C-8B23EA9A5D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502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1D543-EFE0-4819-A460-7A60292D98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56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7A214-B252-4A6B-8C08-F734C86FB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94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2E480-12B7-4713-89ED-39F2DF4A7D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85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CF037-E5D3-4809-B7F1-89699FB59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62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B0A9F-4D2D-48CB-A671-A5BE5C023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0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36C7C-3AF2-4B2E-B9D7-F1BDDFC72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91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13A52-A3CF-4F9E-910F-AF8AC50E0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218FB-9443-4CA3-A911-C07545704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06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B974C-E6F9-4E58-9116-DCE8F84E5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7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B5CB3-0068-41BC-9F3D-198086BBB2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1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A5916FB-F808-49B5-9283-C2F17A87C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4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363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19400" y="1447800"/>
            <a:ext cx="3429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47800" y="5257800"/>
            <a:ext cx="68916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Changes since last PI meeting</a:t>
            </a:r>
          </a:p>
          <a:p>
            <a:r>
              <a:rPr lang="en-US" dirty="0"/>
              <a:t>	</a:t>
            </a:r>
            <a:r>
              <a:rPr lang="en-US" dirty="0" smtClean="0"/>
              <a:t>Final Fe numbers</a:t>
            </a:r>
          </a:p>
          <a:p>
            <a:r>
              <a:rPr lang="en-US" dirty="0"/>
              <a:t>	</a:t>
            </a:r>
            <a:r>
              <a:rPr lang="en-US" dirty="0" smtClean="0"/>
              <a:t>Budgets computed for mixed layer rather than </a:t>
            </a:r>
            <a:r>
              <a:rPr lang="en-US" dirty="0" smtClean="0"/>
              <a:t>upper 10m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Use of tidally resolving model</a:t>
            </a:r>
          </a:p>
          <a:p>
            <a:r>
              <a:rPr lang="en-US" dirty="0"/>
              <a:t>	</a:t>
            </a:r>
            <a:r>
              <a:rPr lang="en-US" smtClean="0"/>
              <a:t>Figure </a:t>
            </a:r>
            <a:r>
              <a:rPr lang="en-US" smtClean="0"/>
              <a:t>1a </a:t>
            </a:r>
            <a:r>
              <a:rPr lang="en-US" dirty="0" smtClean="0"/>
              <a:t>replaced by satellite 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29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NO</a:t>
            </a:r>
            <a:r>
              <a:rPr lang="en-US" baseline="-25000" dirty="0" smtClean="0"/>
              <a:t>3</a:t>
            </a:r>
            <a:r>
              <a:rPr lang="en-US" dirty="0" smtClean="0"/>
              <a:t> winter reserve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4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Calculating drawdown ratios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752600" y="1371600"/>
                <a:ext cx="4824462" cy="1116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𝑑𝐹𝑒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𝑀𝐿𝐷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subSup"/>
                          <m:ctrlPr>
                            <a:rPr lang="en-US" sz="2800" i="1">
                              <a:latin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𝑀𝐿𝐷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2800" i="1">
                              <a:latin typeface="Cambria Math"/>
                            </a:rPr>
                            <m:t>0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𝑑𝐹𝑒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)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800" i="1">
                          <a:latin typeface="Cambria Math"/>
                        </a:rPr>
                        <m:t>𝑑𝑧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1371600"/>
                <a:ext cx="4824462" cy="111690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789090" y="2667000"/>
                <a:ext cx="5022657" cy="11169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𝑁𝑂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3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𝑀𝐿𝐷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subSup"/>
                          <m:ctrlPr>
                            <a:rPr lang="en-US" sz="2800" i="1">
                              <a:latin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𝑀𝐿𝐷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2800" i="1">
                              <a:latin typeface="Cambria Math"/>
                            </a:rPr>
                            <m:t>0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𝑁𝑂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3(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)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800" i="1">
                          <a:latin typeface="Cambria Math"/>
                        </a:rPr>
                        <m:t>𝑑𝑧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9090" y="2667000"/>
                <a:ext cx="5022657" cy="111690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0" y="914400"/>
            <a:ext cx="338586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Winter reserves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Apparent drawdown</a:t>
            </a:r>
          </a:p>
          <a:p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228600" y="4648200"/>
                <a:ext cx="9591665" cy="17961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000" i="1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𝑑𝐹𝑒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sz="20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en-US" sz="20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/>
                            </a:rPr>
                            <m:t>𝐸𝑍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0</m:t>
                          </m:r>
                        </m:sup>
                        <m:e>
                          <m:r>
                            <a:rPr lang="en-US" sz="2000" i="1">
                              <a:latin typeface="Cambria Math"/>
                            </a:rPr>
                            <m:t>𝑝𝑜𝑠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𝑑𝐹𝑒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n-US" sz="2000" i="1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𝑑𝐹𝑒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𝑀𝐶𝐷𝑊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𝑑𝐹𝑒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𝑆𝑒𝑎𝐼𝑐𝑒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𝑑𝐹𝑒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𝐺𝑙𝑎𝑐𝑖𝑎𝑙𝐼𝑐𝑒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𝑑𝐹𝑒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)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2000" i="1">
                          <a:latin typeface="Cambria Math"/>
                        </a:rPr>
                        <m:t>𝑑𝑧</m:t>
                      </m:r>
                    </m:oMath>
                  </m:oMathPara>
                </a14:m>
                <a:endParaRPr lang="en-US" sz="2000" dirty="0" smtClean="0"/>
              </a:p>
              <a:p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000" i="1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𝑁𝑂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3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sz="2000" i="1">
                          <a:latin typeface="Cambria Math"/>
                        </a:rPr>
                        <m:t>=</m:t>
                      </m:r>
                      <m:nary>
                        <m:naryPr>
                          <m:limLoc m:val="subSup"/>
                          <m:ctrlPr>
                            <a:rPr lang="en-US" sz="2000" i="1">
                              <a:latin typeface="Cambria Math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/>
                            </a:rPr>
                            <m:t>𝐸𝑍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</a:rPr>
                            <m:t>0</m:t>
                          </m:r>
                        </m:sup>
                        <m:e>
                          <m:r>
                            <a:rPr lang="en-US" sz="2000" i="1">
                              <a:latin typeface="Cambria Math"/>
                            </a:rPr>
                            <m:t>𝑝𝑜𝑠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𝑁𝑂</m:t>
                                          </m:r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3</m:t>
                                          </m:r>
                                        </m:e>
                                        <m:sub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n-US" sz="2000" i="1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𝑁𝑂</m:t>
                                      </m:r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3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𝑀𝐶𝐷𝑊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𝑁𝑂</m:t>
                                      </m:r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3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𝑆𝑒𝑎𝐼𝑐𝑒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𝑁𝑂</m:t>
                                      </m:r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3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𝐺𝑙𝑎𝑐𝑖𝑎𝑙𝐼𝑐𝑒</m:t>
                                      </m:r>
                                    </m:sub>
                                  </m:sSub>
                                  <m:r>
                                    <a:rPr lang="en-US" sz="20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𝑁𝑂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3(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𝑧</m:t>
                                  </m:r>
                                  <m:r>
                                    <a:rPr lang="en-US" sz="2000" i="1">
                                      <a:latin typeface="Cambria Math"/>
                                    </a:rPr>
                                    <m:t>)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2000" i="1">
                          <a:latin typeface="Cambria Math"/>
                        </a:rPr>
                        <m:t>𝑑𝑧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8600" y="4648200"/>
                <a:ext cx="9591665" cy="179613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109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478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Simulation of CDW penetration onto the continental shelf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33275" y="5943600"/>
            <a:ext cx="1710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Mike </a:t>
            </a:r>
            <a:r>
              <a:rPr lang="en-US" dirty="0" err="1" smtClean="0"/>
              <a:t>Dinniman</a:t>
            </a:r>
            <a:endParaRPr lang="en-US" dirty="0" smtClean="0"/>
          </a:p>
          <a:p>
            <a:pPr algn="ctr"/>
            <a:r>
              <a:rPr lang="en-US" dirty="0" smtClean="0"/>
              <a:t>Stefanie Mack</a:t>
            </a:r>
            <a:endParaRPr lang="en-US" dirty="0"/>
          </a:p>
          <a:p>
            <a:pPr algn="ctr"/>
            <a:r>
              <a:rPr lang="en-US" dirty="0" smtClean="0"/>
              <a:t>ODU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934670"/>
            <a:ext cx="3082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End-member concentrations</a:t>
            </a:r>
          </a:p>
          <a:p>
            <a:r>
              <a:rPr lang="en-US" dirty="0" err="1" smtClean="0"/>
              <a:t>dFe</a:t>
            </a:r>
            <a:r>
              <a:rPr lang="en-US" dirty="0" smtClean="0"/>
              <a:t> = 0.27 ± 0.05 </a:t>
            </a:r>
            <a:r>
              <a:rPr lang="en-US" dirty="0" err="1" smtClean="0"/>
              <a:t>nM</a:t>
            </a:r>
            <a:endParaRPr lang="en-US" dirty="0" smtClean="0"/>
          </a:p>
          <a:p>
            <a:r>
              <a:rPr lang="en-US" dirty="0" smtClean="0"/>
              <a:t>NO</a:t>
            </a:r>
            <a:r>
              <a:rPr lang="en-US" baseline="-25000" dirty="0" smtClean="0"/>
              <a:t>3</a:t>
            </a:r>
            <a:r>
              <a:rPr lang="en-US" dirty="0" smtClean="0"/>
              <a:t> = 29.9 </a:t>
            </a:r>
            <a:r>
              <a:rPr lang="en-US" dirty="0"/>
              <a:t>± </a:t>
            </a:r>
            <a:r>
              <a:rPr lang="en-US" dirty="0" smtClean="0"/>
              <a:t>1.4 µM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12949" y="3773269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km</a:t>
            </a:r>
          </a:p>
          <a:p>
            <a:r>
              <a:rPr lang="en-US" dirty="0" smtClean="0"/>
              <a:t>(1.5 km)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14400"/>
            <a:ext cx="4357901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914400"/>
            <a:ext cx="4471851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Evaluation of MCDW transport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97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897444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Evaluation of MCDW transport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97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6858000" cy="5143500"/>
          </a:xfrm>
          <a:prstGeom prst="rect">
            <a:avLst/>
          </a:prstGeom>
        </p:spPr>
      </p:pic>
      <p:sp>
        <p:nvSpPr>
          <p:cNvPr id="71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Simulation of sea ice melt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33275" y="5943600"/>
            <a:ext cx="1710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Mike </a:t>
            </a:r>
            <a:r>
              <a:rPr lang="en-US" dirty="0" err="1" smtClean="0"/>
              <a:t>Dinniman</a:t>
            </a:r>
            <a:endParaRPr lang="en-US" dirty="0" smtClean="0"/>
          </a:p>
          <a:p>
            <a:pPr algn="ctr"/>
            <a:r>
              <a:rPr lang="en-US" dirty="0" smtClean="0"/>
              <a:t>Stefanie Mack</a:t>
            </a:r>
            <a:endParaRPr lang="en-US" dirty="0"/>
          </a:p>
          <a:p>
            <a:pPr algn="ctr"/>
            <a:r>
              <a:rPr lang="en-US" dirty="0" smtClean="0"/>
              <a:t>ODU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934670"/>
            <a:ext cx="3082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End-member concentrations</a:t>
            </a:r>
          </a:p>
          <a:p>
            <a:r>
              <a:rPr lang="en-US" dirty="0" err="1" smtClean="0"/>
              <a:t>dFe</a:t>
            </a:r>
            <a:r>
              <a:rPr lang="en-US" dirty="0" smtClean="0"/>
              <a:t> = 10 ± 5 </a:t>
            </a:r>
            <a:r>
              <a:rPr lang="en-US" dirty="0" err="1" smtClean="0"/>
              <a:t>nM</a:t>
            </a:r>
            <a:endParaRPr lang="en-US" dirty="0" smtClean="0"/>
          </a:p>
          <a:p>
            <a:r>
              <a:rPr lang="en-US" dirty="0" smtClean="0"/>
              <a:t>NO</a:t>
            </a:r>
            <a:r>
              <a:rPr lang="en-US" baseline="-25000" dirty="0" smtClean="0"/>
              <a:t>3</a:t>
            </a:r>
            <a:r>
              <a:rPr lang="en-US" dirty="0" smtClean="0"/>
              <a:t> = 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4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600200"/>
            <a:ext cx="76771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Evaluation of the sea</a:t>
            </a:r>
            <a:r>
              <a:rPr lang="en-US" baseline="0" dirty="0" smtClean="0"/>
              <a:t> ice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93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8392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Evaluation of the sea ice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45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6858000" cy="5143500"/>
          </a:xfrm>
          <a:prstGeom prst="rect">
            <a:avLst/>
          </a:prstGeom>
        </p:spPr>
      </p:pic>
      <p:sp>
        <p:nvSpPr>
          <p:cNvPr id="71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Simulation of Glacial Ice Melt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33275" y="5943600"/>
            <a:ext cx="1710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Mike </a:t>
            </a:r>
            <a:r>
              <a:rPr lang="en-US" dirty="0" err="1" smtClean="0"/>
              <a:t>Dinniman</a:t>
            </a:r>
            <a:endParaRPr lang="en-US" dirty="0" smtClean="0"/>
          </a:p>
          <a:p>
            <a:pPr algn="ctr"/>
            <a:r>
              <a:rPr lang="en-US" dirty="0" smtClean="0"/>
              <a:t>Stefanie Mack</a:t>
            </a:r>
            <a:endParaRPr lang="en-US" dirty="0"/>
          </a:p>
          <a:p>
            <a:pPr algn="ctr"/>
            <a:r>
              <a:rPr lang="en-US" dirty="0" smtClean="0"/>
              <a:t>ODU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934670"/>
            <a:ext cx="3082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End-member concentrations</a:t>
            </a:r>
          </a:p>
          <a:p>
            <a:r>
              <a:rPr lang="en-US" dirty="0" err="1" smtClean="0"/>
              <a:t>dFe</a:t>
            </a:r>
            <a:r>
              <a:rPr lang="en-US" dirty="0" smtClean="0"/>
              <a:t> = 29 ± 21 </a:t>
            </a:r>
            <a:r>
              <a:rPr lang="en-US" dirty="0" err="1" smtClean="0"/>
              <a:t>nM</a:t>
            </a:r>
            <a:endParaRPr lang="en-US" dirty="0" smtClean="0"/>
          </a:p>
          <a:p>
            <a:r>
              <a:rPr lang="en-US" dirty="0" smtClean="0"/>
              <a:t>NO</a:t>
            </a:r>
            <a:r>
              <a:rPr lang="en-US" baseline="-25000" dirty="0" smtClean="0"/>
              <a:t>3</a:t>
            </a:r>
            <a:r>
              <a:rPr lang="en-US" dirty="0" smtClean="0"/>
              <a:t> = 0.0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4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3505200" cy="2667000"/>
          </a:xfrm>
        </p:spPr>
        <p:txBody>
          <a:bodyPr/>
          <a:lstStyle/>
          <a:p>
            <a:r>
              <a:rPr lang="en-US" dirty="0" smtClean="0"/>
              <a:t>NO</a:t>
            </a:r>
            <a:r>
              <a:rPr lang="en-US" baseline="-25000" dirty="0" smtClean="0"/>
              <a:t>3</a:t>
            </a:r>
            <a:r>
              <a:rPr lang="en-US" dirty="0" smtClean="0"/>
              <a:t>:Fe drawdown ratio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3441680"/>
            <a:ext cx="736451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Mean NO</a:t>
            </a:r>
            <a:r>
              <a:rPr lang="en-US" baseline="-25000" dirty="0" smtClean="0"/>
              <a:t>3</a:t>
            </a:r>
            <a:r>
              <a:rPr lang="en-US" dirty="0" smtClean="0"/>
              <a:t>:Fe drawdown ratio: 1.2 </a:t>
            </a:r>
            <a:r>
              <a:rPr lang="en-US" dirty="0"/>
              <a:t>x 10</a:t>
            </a:r>
            <a:r>
              <a:rPr lang="en-US" baseline="30000" dirty="0"/>
              <a:t>5</a:t>
            </a:r>
            <a:r>
              <a:rPr lang="en-US" dirty="0"/>
              <a:t> </a:t>
            </a:r>
            <a:r>
              <a:rPr lang="en-US" dirty="0" err="1"/>
              <a:t>mol</a:t>
            </a:r>
            <a:r>
              <a:rPr lang="en-US" dirty="0"/>
              <a:t> N / </a:t>
            </a:r>
            <a:r>
              <a:rPr lang="en-US" dirty="0" err="1"/>
              <a:t>mol</a:t>
            </a:r>
            <a:r>
              <a:rPr lang="en-US" dirty="0"/>
              <a:t> </a:t>
            </a:r>
            <a:r>
              <a:rPr lang="en-US" dirty="0" smtClean="0"/>
              <a:t>Fe</a:t>
            </a:r>
          </a:p>
          <a:p>
            <a:endParaRPr lang="en-US" dirty="0" smtClean="0"/>
          </a:p>
          <a:p>
            <a:r>
              <a:rPr lang="en-US" dirty="0" smtClean="0"/>
              <a:t>Including inputs from MCDW, sea ice, glacial ice:</a:t>
            </a:r>
          </a:p>
          <a:p>
            <a:r>
              <a:rPr lang="en-US" dirty="0"/>
              <a:t>	</a:t>
            </a:r>
            <a:r>
              <a:rPr lang="en-US" dirty="0" smtClean="0"/>
              <a:t>			59,000 </a:t>
            </a:r>
            <a:r>
              <a:rPr lang="en-US" dirty="0"/>
              <a:t>± </a:t>
            </a:r>
            <a:r>
              <a:rPr lang="en-US" dirty="0" smtClean="0"/>
              <a:t>22,000 </a:t>
            </a:r>
            <a:r>
              <a:rPr lang="en-US" dirty="0" err="1" smtClean="0"/>
              <a:t>mol</a:t>
            </a:r>
            <a:r>
              <a:rPr lang="en-US" dirty="0" smtClean="0"/>
              <a:t> </a:t>
            </a:r>
            <a:r>
              <a:rPr lang="en-US" dirty="0"/>
              <a:t>N / </a:t>
            </a:r>
            <a:r>
              <a:rPr lang="en-US" dirty="0" err="1"/>
              <a:t>mol</a:t>
            </a:r>
            <a:r>
              <a:rPr lang="en-US" dirty="0"/>
              <a:t> </a:t>
            </a:r>
            <a:r>
              <a:rPr lang="en-US" dirty="0" smtClean="0"/>
              <a:t>Fe</a:t>
            </a:r>
          </a:p>
          <a:p>
            <a:r>
              <a:rPr lang="en-US" dirty="0" smtClean="0"/>
              <a:t>Using Redfield to convert to </a:t>
            </a:r>
            <a:r>
              <a:rPr lang="en-US" dirty="0"/>
              <a:t>carbon </a:t>
            </a:r>
            <a:r>
              <a:rPr lang="en-US" dirty="0" smtClean="0"/>
              <a:t>units:  </a:t>
            </a:r>
          </a:p>
          <a:p>
            <a:r>
              <a:rPr lang="en-US" dirty="0"/>
              <a:t>	</a:t>
            </a:r>
            <a:r>
              <a:rPr lang="en-US" dirty="0" smtClean="0"/>
              <a:t>			390,000 </a:t>
            </a:r>
            <a:r>
              <a:rPr lang="en-US" dirty="0"/>
              <a:t>± </a:t>
            </a:r>
            <a:r>
              <a:rPr lang="en-US" dirty="0" smtClean="0"/>
              <a:t>150,000 </a:t>
            </a:r>
            <a:r>
              <a:rPr lang="en-US" dirty="0" err="1"/>
              <a:t>mol</a:t>
            </a:r>
            <a:r>
              <a:rPr lang="en-US" dirty="0"/>
              <a:t> </a:t>
            </a:r>
            <a:r>
              <a:rPr lang="en-US" dirty="0" smtClean="0"/>
              <a:t>C </a:t>
            </a:r>
            <a:r>
              <a:rPr lang="en-US" dirty="0"/>
              <a:t>/ </a:t>
            </a:r>
            <a:r>
              <a:rPr lang="en-US" dirty="0" err="1"/>
              <a:t>mol</a:t>
            </a:r>
            <a:r>
              <a:rPr lang="en-US" dirty="0"/>
              <a:t> Fe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Algal C:Fe assimilation ratios</a:t>
            </a:r>
          </a:p>
          <a:p>
            <a:r>
              <a:rPr lang="en-US" dirty="0"/>
              <a:t>	</a:t>
            </a:r>
            <a:r>
              <a:rPr lang="en-US" dirty="0" err="1" smtClean="0"/>
              <a:t>Feng</a:t>
            </a:r>
            <a:r>
              <a:rPr lang="en-US" dirty="0" smtClean="0"/>
              <a:t> et al. 2000		250,000-400,000</a:t>
            </a:r>
          </a:p>
          <a:p>
            <a:r>
              <a:rPr lang="en-US" dirty="0"/>
              <a:t>	</a:t>
            </a:r>
            <a:r>
              <a:rPr lang="en-US" dirty="0" smtClean="0"/>
              <a:t>Twining et al. 2004</a:t>
            </a:r>
            <a:r>
              <a:rPr lang="en-US" dirty="0"/>
              <a:t>	</a:t>
            </a:r>
            <a:r>
              <a:rPr lang="en-US" dirty="0" smtClean="0"/>
              <a:t>166,000-390,000</a:t>
            </a:r>
          </a:p>
          <a:p>
            <a:r>
              <a:rPr lang="en-US" dirty="0"/>
              <a:t>	</a:t>
            </a:r>
            <a:r>
              <a:rPr lang="en-US" dirty="0" smtClean="0"/>
              <a:t>Boyd et al. 2012		5000-450,000</a:t>
            </a:r>
          </a:p>
          <a:p>
            <a:r>
              <a:rPr lang="en-US" dirty="0"/>
              <a:t>	</a:t>
            </a:r>
            <a:r>
              <a:rPr lang="en-US" dirty="0" err="1" smtClean="0"/>
              <a:t>Strzepek</a:t>
            </a:r>
            <a:r>
              <a:rPr lang="en-US" dirty="0" smtClean="0"/>
              <a:t> et al. 2011,2012	10,000-2,500,000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19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152400"/>
            <a:ext cx="9144000" cy="1600200"/>
          </a:xfrm>
        </p:spPr>
        <p:txBody>
          <a:bodyPr/>
          <a:lstStyle/>
          <a:p>
            <a:r>
              <a:rPr lang="en-US" sz="4000" dirty="0" smtClean="0"/>
              <a:t>Regional subdomains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err="1" smtClean="0"/>
              <a:t>Arrigo</a:t>
            </a:r>
            <a:r>
              <a:rPr lang="en-US" sz="2400" dirty="0" smtClean="0"/>
              <a:t> et al. satellite-based productivity (1997-2013)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2" b="2105"/>
          <a:stretch/>
        </p:blipFill>
        <p:spPr bwMode="auto">
          <a:xfrm>
            <a:off x="298451" y="1371600"/>
            <a:ext cx="8007349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68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152400"/>
            <a:ext cx="9144000" cy="1295400"/>
          </a:xfrm>
        </p:spPr>
        <p:txBody>
          <a:bodyPr/>
          <a:lstStyle/>
          <a:p>
            <a:r>
              <a:rPr lang="en-US" sz="3600" dirty="0" smtClean="0"/>
              <a:t>Toward an iron budget for the Ross Sea: estimating demand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76201" y="1586250"/>
            <a:ext cx="9067800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+mn-lt"/>
                <a:ea typeface="Cambria Math" pitchFamily="18" charset="0"/>
              </a:rPr>
              <a:t>Arrigo</a:t>
            </a:r>
            <a:r>
              <a:rPr lang="en-US" sz="2800" dirty="0" smtClean="0">
                <a:latin typeface="+mn-lt"/>
                <a:ea typeface="Cambria Math" pitchFamily="18" charset="0"/>
              </a:rPr>
              <a:t> et al. 2008 satellite-based estimate of primary productivity, updated using MODIS 2002-2013:</a:t>
            </a:r>
          </a:p>
          <a:p>
            <a:r>
              <a:rPr lang="en-US" sz="2800" baseline="-25000" dirty="0" smtClean="0">
                <a:latin typeface="+mn-lt"/>
                <a:ea typeface="Cambria Math" pitchFamily="18" charset="0"/>
              </a:rPr>
              <a:t>	</a:t>
            </a:r>
            <a:r>
              <a:rPr lang="en-US" sz="2800" dirty="0"/>
              <a:t>8</a:t>
            </a:r>
            <a:r>
              <a:rPr lang="en-US" sz="2800" dirty="0" smtClean="0"/>
              <a:t>.8 </a:t>
            </a:r>
            <a:r>
              <a:rPr lang="en-US" sz="2800" dirty="0" err="1"/>
              <a:t>mol</a:t>
            </a:r>
            <a:r>
              <a:rPr lang="en-US" sz="2800" dirty="0"/>
              <a:t> C m</a:t>
            </a:r>
            <a:r>
              <a:rPr lang="en-US" sz="2800" baseline="30000" dirty="0"/>
              <a:t>-2</a:t>
            </a:r>
            <a:r>
              <a:rPr lang="en-US" sz="2800" dirty="0"/>
              <a:t> </a:t>
            </a:r>
            <a:r>
              <a:rPr lang="en-US" sz="2800" dirty="0" smtClean="0"/>
              <a:t>yr</a:t>
            </a:r>
            <a:r>
              <a:rPr lang="en-US" sz="2800" baseline="30000" dirty="0" smtClean="0"/>
              <a:t>-1</a:t>
            </a:r>
            <a:r>
              <a:rPr lang="en-US" sz="2800" dirty="0">
                <a:ea typeface="Cambria Math" pitchFamily="18" charset="0"/>
              </a:rPr>
              <a:t> </a:t>
            </a:r>
            <a:endParaRPr lang="en-US" sz="2800" dirty="0" smtClean="0">
              <a:ea typeface="Cambria Math" pitchFamily="18" charset="0"/>
            </a:endParaRPr>
          </a:p>
          <a:p>
            <a:endParaRPr lang="en-US" sz="2800" dirty="0">
              <a:ea typeface="Cambria Math" pitchFamily="18" charset="0"/>
            </a:endParaRPr>
          </a:p>
          <a:p>
            <a:r>
              <a:rPr lang="en-US" sz="2800" dirty="0" smtClean="0">
                <a:ea typeface="Cambria Math" pitchFamily="18" charset="0"/>
              </a:rPr>
              <a:t>Using </a:t>
            </a:r>
            <a:r>
              <a:rPr lang="en-US" sz="2800" dirty="0">
                <a:ea typeface="Cambria Math" pitchFamily="18" charset="0"/>
              </a:rPr>
              <a:t>an f-ratio of 0.5 </a:t>
            </a:r>
            <a:r>
              <a:rPr lang="en-US" sz="2800" dirty="0" smtClean="0">
                <a:ea typeface="Cambria Math" pitchFamily="18" charset="0"/>
              </a:rPr>
              <a:t> </a:t>
            </a:r>
          </a:p>
          <a:p>
            <a:r>
              <a:rPr lang="en-US" sz="2800" dirty="0">
                <a:ea typeface="Cambria Math" pitchFamily="18" charset="0"/>
              </a:rPr>
              <a:t>	</a:t>
            </a:r>
            <a:r>
              <a:rPr lang="en-US" sz="2800" dirty="0" err="1" smtClean="0">
                <a:ea typeface="Cambria Math" pitchFamily="18" charset="0"/>
              </a:rPr>
              <a:t>Asper</a:t>
            </a:r>
            <a:r>
              <a:rPr lang="en-US" sz="2800" dirty="0" smtClean="0">
                <a:ea typeface="Cambria Math" pitchFamily="18" charset="0"/>
              </a:rPr>
              <a:t> </a:t>
            </a:r>
            <a:r>
              <a:rPr lang="en-US" sz="2800" dirty="0">
                <a:ea typeface="Cambria Math" pitchFamily="18" charset="0"/>
              </a:rPr>
              <a:t>and Smith </a:t>
            </a:r>
            <a:r>
              <a:rPr lang="en-US" sz="2800" dirty="0" smtClean="0">
                <a:ea typeface="Cambria Math" pitchFamily="18" charset="0"/>
              </a:rPr>
              <a:t>1999</a:t>
            </a:r>
          </a:p>
          <a:p>
            <a:r>
              <a:rPr lang="en-US" sz="2800" dirty="0">
                <a:ea typeface="Cambria Math" pitchFamily="18" charset="0"/>
              </a:rPr>
              <a:t>	</a:t>
            </a:r>
            <a:r>
              <a:rPr lang="en-US" sz="2800" dirty="0" smtClean="0">
                <a:ea typeface="Cambria Math" pitchFamily="18" charset="0"/>
              </a:rPr>
              <a:t>Sweeney </a:t>
            </a:r>
            <a:r>
              <a:rPr lang="en-US" sz="2800" dirty="0">
                <a:ea typeface="Cambria Math" pitchFamily="18" charset="0"/>
              </a:rPr>
              <a:t>et al. </a:t>
            </a:r>
            <a:r>
              <a:rPr lang="en-US" sz="2800" dirty="0" smtClean="0">
                <a:ea typeface="Cambria Math" pitchFamily="18" charset="0"/>
              </a:rPr>
              <a:t>2000</a:t>
            </a:r>
          </a:p>
          <a:p>
            <a:r>
              <a:rPr lang="en-US" sz="2800" dirty="0">
                <a:ea typeface="Cambria Math" pitchFamily="18" charset="0"/>
              </a:rPr>
              <a:t>	</a:t>
            </a:r>
            <a:r>
              <a:rPr lang="en-US" sz="2800" dirty="0" smtClean="0">
                <a:ea typeface="Cambria Math" pitchFamily="18" charset="0"/>
              </a:rPr>
              <a:t>Long </a:t>
            </a:r>
            <a:r>
              <a:rPr lang="en-US" sz="2800" dirty="0">
                <a:ea typeface="Cambria Math" pitchFamily="18" charset="0"/>
              </a:rPr>
              <a:t>et al. </a:t>
            </a:r>
            <a:r>
              <a:rPr lang="en-US" sz="2800" dirty="0" smtClean="0">
                <a:ea typeface="Cambria Math" pitchFamily="18" charset="0"/>
              </a:rPr>
              <a:t>2011</a:t>
            </a:r>
          </a:p>
          <a:p>
            <a:endParaRPr lang="en-US" sz="2800" dirty="0" smtClean="0">
              <a:ea typeface="Cambria Math" pitchFamily="18" charset="0"/>
            </a:endParaRPr>
          </a:p>
          <a:p>
            <a:r>
              <a:rPr lang="en-US" sz="2800" dirty="0" smtClean="0">
                <a:ea typeface="Cambria Math" pitchFamily="18" charset="0"/>
              </a:rPr>
              <a:t>Annual new production: 4.4 </a:t>
            </a:r>
            <a:r>
              <a:rPr lang="en-US" sz="2800" dirty="0" err="1"/>
              <a:t>mol</a:t>
            </a:r>
            <a:r>
              <a:rPr lang="en-US" sz="2800" dirty="0"/>
              <a:t> C m</a:t>
            </a:r>
            <a:r>
              <a:rPr lang="en-US" sz="2800" baseline="30000" dirty="0"/>
              <a:t>-2</a:t>
            </a:r>
            <a:r>
              <a:rPr lang="en-US" sz="2800" dirty="0"/>
              <a:t> yr</a:t>
            </a:r>
            <a:r>
              <a:rPr lang="en-US" sz="2800" baseline="30000" dirty="0"/>
              <a:t>-1</a:t>
            </a:r>
            <a:r>
              <a:rPr lang="en-US" sz="2800" dirty="0">
                <a:ea typeface="Cambria Math" pitchFamily="18" charset="0"/>
              </a:rPr>
              <a:t> </a:t>
            </a:r>
          </a:p>
          <a:p>
            <a:endParaRPr lang="en-US" sz="2800" baseline="30000" dirty="0"/>
          </a:p>
          <a:p>
            <a:r>
              <a:rPr lang="en-US" sz="2800" dirty="0">
                <a:ea typeface="Cambria Math" pitchFamily="18" charset="0"/>
              </a:rPr>
              <a:t>Assuming </a:t>
            </a:r>
            <a:r>
              <a:rPr lang="en-US" sz="2800" dirty="0" smtClean="0">
                <a:ea typeface="Cambria Math" pitchFamily="18" charset="0"/>
              </a:rPr>
              <a:t>C:Fe of 390,000: 8.8 µ</a:t>
            </a:r>
            <a:r>
              <a:rPr lang="en-US" sz="2800" dirty="0" err="1" smtClean="0">
                <a:ea typeface="Cambria Math" pitchFamily="18" charset="0"/>
              </a:rPr>
              <a:t>mol</a:t>
            </a:r>
            <a:r>
              <a:rPr lang="en-US" sz="2800" dirty="0" smtClean="0">
                <a:ea typeface="Cambria Math" pitchFamily="18" charset="0"/>
              </a:rPr>
              <a:t> Fe </a:t>
            </a:r>
            <a:r>
              <a:rPr lang="en-US" sz="2800" dirty="0"/>
              <a:t>m</a:t>
            </a:r>
            <a:r>
              <a:rPr lang="en-US" sz="2800" baseline="30000" dirty="0"/>
              <a:t>-2</a:t>
            </a:r>
            <a:r>
              <a:rPr lang="en-US" sz="2800" dirty="0"/>
              <a:t> yr</a:t>
            </a:r>
            <a:r>
              <a:rPr lang="en-US" sz="2800" baseline="30000" dirty="0"/>
              <a:t>-1</a:t>
            </a:r>
            <a:r>
              <a:rPr lang="en-US" sz="2800" dirty="0">
                <a:ea typeface="Cambria Math" pitchFamily="18" charset="0"/>
              </a:rPr>
              <a:t>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14600"/>
            <a:ext cx="2246482" cy="265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990600" y="2438400"/>
            <a:ext cx="2819400" cy="457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3"/>
          </p:cNvCxnSpPr>
          <p:nvPr/>
        </p:nvCxnSpPr>
        <p:spPr>
          <a:xfrm>
            <a:off x="3810000" y="2667000"/>
            <a:ext cx="3048000" cy="15240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95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/>
              <a:t>Iron Supply and Demand in the Ross Sea</a:t>
            </a:r>
            <a:endParaRPr lang="en-US" sz="32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1"/>
            <a:ext cx="9144000" cy="593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17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11734"/>
            <a:ext cx="9144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Ross Sea iron supply and demand are in approximate balance</a:t>
            </a:r>
          </a:p>
          <a:p>
            <a:endParaRPr lang="en-US" sz="2800" dirty="0"/>
          </a:p>
          <a:p>
            <a:r>
              <a:rPr lang="en-US" sz="2800" dirty="0" smtClean="0"/>
              <a:t>Winter reserve, sea ice are the largest sources (80%)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Benthos plays a large role in winter reserve</a:t>
            </a:r>
          </a:p>
          <a:p>
            <a:endParaRPr lang="en-US" sz="2800" dirty="0"/>
          </a:p>
          <a:p>
            <a:r>
              <a:rPr lang="en-US" sz="2800" dirty="0" smtClean="0"/>
              <a:t>MCDW also a significant contributor (20%)</a:t>
            </a:r>
          </a:p>
          <a:p>
            <a:endParaRPr lang="en-US" sz="2800" dirty="0"/>
          </a:p>
          <a:p>
            <a:r>
              <a:rPr lang="en-US" sz="2800" dirty="0" smtClean="0"/>
              <a:t>Glacial ice input negligible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(c.f. Amundsen Sea, Pine Island Glacier)</a:t>
            </a:r>
          </a:p>
          <a:p>
            <a:endParaRPr lang="en-US" sz="2800" dirty="0"/>
          </a:p>
          <a:p>
            <a:r>
              <a:rPr lang="en-US" sz="2800" dirty="0" smtClean="0"/>
              <a:t>Heterogeneity in iron supply processes along the Antarctic continental margin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600" dirty="0" smtClean="0"/>
              <a:t>Conclusions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9622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1362075"/>
            <a:ext cx="4981575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PRISM Composite</a:t>
            </a:r>
            <a:r>
              <a:rPr lang="en-US" baseline="0" dirty="0" smtClean="0"/>
              <a:t> Fe profile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97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152400"/>
            <a:ext cx="9144000" cy="1600200"/>
          </a:xfrm>
        </p:spPr>
        <p:txBody>
          <a:bodyPr/>
          <a:lstStyle/>
          <a:p>
            <a:r>
              <a:rPr lang="en-US" sz="4000" dirty="0" smtClean="0"/>
              <a:t>Regional subdomains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MODIS-A monthly composite: January 2012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0"/>
          <a:stretch/>
        </p:blipFill>
        <p:spPr>
          <a:xfrm>
            <a:off x="533400" y="1371600"/>
            <a:ext cx="778872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9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42672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657600"/>
            <a:ext cx="4267200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981200" cy="1066800"/>
          </a:xfrm>
        </p:spPr>
        <p:txBody>
          <a:bodyPr/>
          <a:lstStyle/>
          <a:p>
            <a:r>
              <a:rPr lang="en-US" sz="2800" dirty="0" smtClean="0"/>
              <a:t>Drawdown</a:t>
            </a:r>
            <a:br>
              <a:rPr lang="en-US" sz="2800" dirty="0" smtClean="0"/>
            </a:br>
            <a:r>
              <a:rPr lang="en-US" sz="2800" dirty="0" smtClean="0"/>
              <a:t>0-10m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8600"/>
            <a:ext cx="42672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57600"/>
            <a:ext cx="4267200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5000" y="76200"/>
            <a:ext cx="610936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Fe drawdown                                      NO</a:t>
            </a:r>
            <a:r>
              <a:rPr lang="en-US" baseline="-25000" dirty="0" smtClean="0"/>
              <a:t>3</a:t>
            </a:r>
            <a:r>
              <a:rPr lang="en-US" dirty="0" smtClean="0"/>
              <a:t> drawdown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905000" y="3516868"/>
            <a:ext cx="71929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</a:t>
            </a:r>
            <a:r>
              <a:rPr lang="en-US" baseline="-25000" dirty="0" smtClean="0"/>
              <a:t>3</a:t>
            </a:r>
            <a:r>
              <a:rPr lang="en-US" dirty="0" smtClean="0"/>
              <a:t>:Fe drawdown (10</a:t>
            </a:r>
            <a:r>
              <a:rPr lang="en-US" baseline="30000" dirty="0" smtClean="0"/>
              <a:t>5</a:t>
            </a:r>
            <a:r>
              <a:rPr lang="en-US" dirty="0" smtClean="0"/>
              <a:t> </a:t>
            </a:r>
            <a:r>
              <a:rPr lang="en-US" dirty="0" err="1" smtClean="0"/>
              <a:t>mol:mol</a:t>
            </a:r>
            <a:r>
              <a:rPr lang="en-US" dirty="0" smtClean="0"/>
              <a:t>)    Fe:NO</a:t>
            </a:r>
            <a:r>
              <a:rPr lang="en-US" baseline="-25000" dirty="0" smtClean="0"/>
              <a:t>3</a:t>
            </a:r>
            <a:r>
              <a:rPr lang="en-US" dirty="0"/>
              <a:t> </a:t>
            </a:r>
            <a:r>
              <a:rPr lang="en-US" dirty="0" smtClean="0"/>
              <a:t>drawdown </a:t>
            </a:r>
            <a:r>
              <a:rPr lang="en-US" dirty="0"/>
              <a:t>(10</a:t>
            </a:r>
            <a:r>
              <a:rPr lang="en-US" baseline="30000" dirty="0"/>
              <a:t>5</a:t>
            </a:r>
            <a:r>
              <a:rPr lang="en-US" dirty="0"/>
              <a:t> </a:t>
            </a:r>
            <a:r>
              <a:rPr lang="en-US" dirty="0" err="1" smtClean="0"/>
              <a:t>mol:mol</a:t>
            </a:r>
            <a:r>
              <a:rPr lang="en-US" dirty="0" smtClean="0"/>
              <a:t>)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18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5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dirty="0" smtClean="0"/>
              <a:t>Iron Supply and Demand in the Ross Sea</a:t>
            </a:r>
            <a:endParaRPr lang="en-US" sz="32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80" r="39167"/>
          <a:stretch/>
        </p:blipFill>
        <p:spPr bwMode="auto">
          <a:xfrm>
            <a:off x="55183" y="1447800"/>
            <a:ext cx="9012617" cy="539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39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1123950"/>
            <a:ext cx="7324725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Orsi</a:t>
            </a:r>
            <a:r>
              <a:rPr lang="en-US" dirty="0" smtClean="0"/>
              <a:t> water mass volumes</a:t>
            </a:r>
          </a:p>
        </p:txBody>
      </p:sp>
    </p:spTree>
    <p:extLst>
      <p:ext uri="{BB962C8B-B14F-4D97-AF65-F5344CB8AC3E}">
        <p14:creationId xmlns:p14="http://schemas.microsoft.com/office/powerpoint/2010/main" val="399318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219200"/>
          </a:xfrm>
        </p:spPr>
        <p:txBody>
          <a:bodyPr/>
          <a:lstStyle/>
          <a:p>
            <a:r>
              <a:rPr lang="en-US" sz="3200" dirty="0" smtClean="0"/>
              <a:t>Conceptual model of Fe sources to the Ross Sea</a:t>
            </a:r>
            <a:br>
              <a:rPr lang="en-US" sz="3200" dirty="0" smtClean="0"/>
            </a:br>
            <a:r>
              <a:rPr lang="en-US" sz="2400" dirty="0" smtClean="0"/>
              <a:t>Smith et al. (in press) </a:t>
            </a:r>
            <a:r>
              <a:rPr lang="en-US" sz="2400" i="1" dirty="0" smtClean="0"/>
              <a:t>Annual Reviews of Marine Science</a:t>
            </a:r>
            <a:endParaRPr lang="en-US" sz="2400" i="1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" b="-1"/>
          <a:stretch/>
        </p:blipFill>
        <p:spPr bwMode="auto">
          <a:xfrm>
            <a:off x="1400175" y="1470804"/>
            <a:ext cx="6343650" cy="538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96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49362"/>
          </a:xfrm>
        </p:spPr>
        <p:txBody>
          <a:bodyPr/>
          <a:lstStyle/>
          <a:p>
            <a:r>
              <a:rPr lang="en-US" sz="3600" dirty="0" smtClean="0"/>
              <a:t>Toward an Iron Budget for the Ross Sea: PRISM Iron</a:t>
            </a:r>
            <a:r>
              <a:rPr lang="en-US" sz="3600" baseline="0" dirty="0" smtClean="0"/>
              <a:t> Observations</a:t>
            </a:r>
            <a:endParaRPr lang="en-US" sz="3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606" y="1371600"/>
            <a:ext cx="592679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8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dirty="0" smtClean="0"/>
              <a:t>PRISM Iron</a:t>
            </a:r>
            <a:r>
              <a:rPr lang="en-US" sz="4000" baseline="0" dirty="0" smtClean="0"/>
              <a:t> Observations:</a:t>
            </a:r>
            <a:br>
              <a:rPr lang="en-US" sz="4000" baseline="0" dirty="0" smtClean="0"/>
            </a:br>
            <a:r>
              <a:rPr lang="en-US" sz="4000" dirty="0" smtClean="0"/>
              <a:t>Deepest Sample at Every Cast</a:t>
            </a:r>
            <a:endParaRPr lang="en-US" sz="4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606" y="1371600"/>
            <a:ext cx="592679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7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Composite profiles of </a:t>
            </a:r>
            <a:r>
              <a:rPr lang="en-US" dirty="0" err="1" smtClean="0"/>
              <a:t>dFe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13"/>
          <a:stretch/>
        </p:blipFill>
        <p:spPr bwMode="auto">
          <a:xfrm>
            <a:off x="1152896" y="914400"/>
            <a:ext cx="6695704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4400" y="4010561"/>
            <a:ext cx="2209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Colored circles: samples within benthic nepheloid layer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170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228600"/>
            <a:ext cx="9144000" cy="1295400"/>
          </a:xfrm>
        </p:spPr>
        <p:txBody>
          <a:bodyPr/>
          <a:lstStyle/>
          <a:p>
            <a:r>
              <a:rPr lang="en-US" sz="3600" dirty="0"/>
              <a:t>&gt;</a:t>
            </a:r>
            <a:r>
              <a:rPr lang="en-US" sz="3600" dirty="0" smtClean="0"/>
              <a:t>30% of </a:t>
            </a:r>
            <a:r>
              <a:rPr lang="en-US" sz="3600" dirty="0" err="1" smtClean="0"/>
              <a:t>dFe</a:t>
            </a:r>
            <a:r>
              <a:rPr lang="en-US" sz="3600" dirty="0" smtClean="0"/>
              <a:t> resides within 100 </a:t>
            </a:r>
            <a:r>
              <a:rPr lang="en-US" sz="3600" dirty="0" err="1" smtClean="0"/>
              <a:t>mab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13"/>
          <a:stretch/>
        </p:blipFill>
        <p:spPr bwMode="auto">
          <a:xfrm>
            <a:off x="33874" y="914397"/>
            <a:ext cx="3749040" cy="33279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7432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9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76200" y="-228600"/>
            <a:ext cx="5029200" cy="1524000"/>
          </a:xfrm>
        </p:spPr>
        <p:txBody>
          <a:bodyPr/>
          <a:lstStyle/>
          <a:p>
            <a:r>
              <a:rPr lang="en-US" sz="3600" dirty="0" smtClean="0"/>
              <a:t>Toward an iron budget for the Ross Sea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>
                <a:spLocks noChangeAspect="1"/>
              </p:cNvSpPr>
              <p:nvPr/>
            </p:nvSpPr>
            <p:spPr>
              <a:xfrm>
                <a:off x="1676400" y="2769291"/>
                <a:ext cx="5333999" cy="11169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i="1"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𝑑𝐹𝑒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𝑀𝐿𝐷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subSup"/>
                          <m:ctrlPr>
                            <a:rPr lang="en-US" sz="2800" i="1">
                              <a:latin typeface="Cambria Math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𝑀𝐿𝐷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>
                          <m:r>
                            <a:rPr lang="en-US" sz="2800" i="1">
                              <a:latin typeface="Cambria Math"/>
                            </a:rPr>
                            <m:t>0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𝑑𝐹𝑒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𝑧</m:t>
                              </m:r>
                              <m:r>
                                <a:rPr lang="en-US" sz="2800" i="1">
                                  <a:latin typeface="Cambria Math"/>
                                </a:rPr>
                                <m:t>)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800" i="1">
                          <a:latin typeface="Cambria Math"/>
                        </a:rPr>
                        <m:t>𝑑𝑧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2769291"/>
                <a:ext cx="5333999" cy="111690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09800" y="1334074"/>
                <a:ext cx="1459502" cy="5709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𝑑𝐹𝑒</m:t>
                          </m:r>
                          <m:r>
                            <a:rPr lang="en-US" sz="2800" i="1">
                              <a:latin typeface="Cambria Math"/>
                            </a:rPr>
                            <m:t>(</m:t>
                          </m:r>
                          <m:r>
                            <a:rPr lang="en-US" sz="2800" i="1">
                              <a:latin typeface="Cambria Math"/>
                            </a:rPr>
                            <m:t>𝑧</m:t>
                          </m:r>
                          <m:r>
                            <a:rPr lang="en-US" sz="2800" i="1">
                              <a:latin typeface="Cambria Math"/>
                            </a:rPr>
                            <m:t>)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1334074"/>
                <a:ext cx="1459502" cy="57092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09600" y="1371600"/>
            <a:ext cx="183896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Observations: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Winter Reserve: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Iron Sources: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>
                <a:spLocks noChangeAspect="1"/>
              </p:cNvSpPr>
              <p:nvPr/>
            </p:nvSpPr>
            <p:spPr>
              <a:xfrm>
                <a:off x="963046" y="4579304"/>
                <a:ext cx="7418954" cy="11356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subHide m:val="on"/>
                          <m:supHide m:val="on"/>
                          <m:ctrlPr>
                            <a:rPr lang="en-US" sz="2800" i="1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𝑑𝐹𝑒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8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𝑑𝐹𝑒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𝑀𝐶𝐷𝑊</m:t>
                              </m:r>
                            </m:sub>
                          </m:sSub>
                          <m:r>
                            <a:rPr lang="en-US" sz="28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𝑑𝐹𝑒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𝑆𝑒𝑎𝐼𝑐𝑒</m:t>
                              </m:r>
                            </m:sub>
                          </m:sSub>
                          <m:r>
                            <a:rPr lang="en-US" sz="28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𝑑𝐹𝑒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/>
                                </a:rPr>
                                <m:t>𝐺𝑙𝑎𝑐𝑖𝑎𝑙𝐼𝑐𝑒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046" y="4579304"/>
                <a:ext cx="7418954" cy="113569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" b="23715"/>
          <a:stretch/>
        </p:blipFill>
        <p:spPr bwMode="auto">
          <a:xfrm>
            <a:off x="5025650" y="0"/>
            <a:ext cx="4118350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81800" y="2514600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Smith et al. (in press)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52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657600"/>
            <a:ext cx="4267200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7200"/>
            <a:ext cx="4267200" cy="3200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57600"/>
            <a:ext cx="42672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57200"/>
            <a:ext cx="4267200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219200" y="-152400"/>
            <a:ext cx="5029200" cy="838200"/>
          </a:xfrm>
          <a:noFill/>
        </p:spPr>
        <p:txBody>
          <a:bodyPr/>
          <a:lstStyle/>
          <a:p>
            <a:r>
              <a:rPr lang="en-US" sz="2800" dirty="0" smtClean="0"/>
              <a:t>Winter reserves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560940" y="392668"/>
            <a:ext cx="12490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Bottom Fe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1200" y="3593068"/>
            <a:ext cx="20451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Winter ML NO</a:t>
            </a:r>
            <a:r>
              <a:rPr lang="en-US" baseline="-25000" dirty="0" smtClean="0"/>
              <a:t>3   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5972651" y="392668"/>
            <a:ext cx="17235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Winter MLD   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38400" y="3581400"/>
            <a:ext cx="15610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Winter ML 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78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Fe winter reserve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3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38761</TotalTime>
  <Words>535</Words>
  <Application>Microsoft Office PowerPoint</Application>
  <PresentationFormat>On-screen Show (4:3)</PresentationFormat>
  <Paragraphs>145</Paragraphs>
  <Slides>29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Default Design</vt:lpstr>
      <vt:lpstr>PowerPoint Presentation</vt:lpstr>
      <vt:lpstr>Regional subdomains Arrigo et al. satellite-based productivity (1997-2013)</vt:lpstr>
      <vt:lpstr>Toward an Iron Budget for the Ross Sea: PRISM Iron Observations</vt:lpstr>
      <vt:lpstr>PRISM Iron Observations: Deepest Sample at Every Cast</vt:lpstr>
      <vt:lpstr>Composite profiles of dFe</vt:lpstr>
      <vt:lpstr>&gt;30% of dFe resides within 100 mab</vt:lpstr>
      <vt:lpstr>Toward an iron budget for the Ross Sea</vt:lpstr>
      <vt:lpstr>Winter reserves</vt:lpstr>
      <vt:lpstr>Fe winter reserve</vt:lpstr>
      <vt:lpstr>NO3 winter reserve</vt:lpstr>
      <vt:lpstr>Calculating drawdown ratios</vt:lpstr>
      <vt:lpstr>Simulation of CDW penetration onto the continental shelf</vt:lpstr>
      <vt:lpstr>Evaluation of MCDW transport</vt:lpstr>
      <vt:lpstr>Evaluation of MCDW transport</vt:lpstr>
      <vt:lpstr>Simulation of sea ice melt</vt:lpstr>
      <vt:lpstr>Evaluation of the sea ice model</vt:lpstr>
      <vt:lpstr>Evaluation of the sea ice model</vt:lpstr>
      <vt:lpstr>Simulation of Glacial Ice Melt</vt:lpstr>
      <vt:lpstr>NO3:Fe drawdown ratio</vt:lpstr>
      <vt:lpstr>Toward an iron budget for the Ross Sea: estimating demand</vt:lpstr>
      <vt:lpstr>Iron Supply and Demand in the Ross Sea</vt:lpstr>
      <vt:lpstr>Conclusions</vt:lpstr>
      <vt:lpstr>PRISM Composite Fe profile</vt:lpstr>
      <vt:lpstr>Regional subdomains MODIS-A monthly composite: January 2012</vt:lpstr>
      <vt:lpstr>Drawdown 0-10m</vt:lpstr>
      <vt:lpstr>End</vt:lpstr>
      <vt:lpstr>Iron Supply and Demand in the Ross Sea</vt:lpstr>
      <vt:lpstr>Orsi water mass volumes</vt:lpstr>
      <vt:lpstr>Conceptual model of Fe sources to the Ross Sea Smith et al. (in press) Annual Reviews of Marine Science</vt:lpstr>
    </vt:vector>
  </TitlesOfParts>
  <Company>WHOI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Dennis McGillicuddy</dc:creator>
  <cp:lastModifiedBy>Anonymous</cp:lastModifiedBy>
  <cp:revision>406</cp:revision>
  <cp:lastPrinted>2012-11-27T21:18:57Z</cp:lastPrinted>
  <dcterms:created xsi:type="dcterms:W3CDTF">2011-04-05T18:15:21Z</dcterms:created>
  <dcterms:modified xsi:type="dcterms:W3CDTF">2013-11-12T12:47:13Z</dcterms:modified>
</cp:coreProperties>
</file>