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1"/>
  </p:notesMasterIdLst>
  <p:sldIdLst>
    <p:sldId id="652" r:id="rId2"/>
    <p:sldId id="620" r:id="rId3"/>
    <p:sldId id="621" r:id="rId4"/>
    <p:sldId id="622" r:id="rId5"/>
    <p:sldId id="623" r:id="rId6"/>
    <p:sldId id="624" r:id="rId7"/>
    <p:sldId id="619" r:id="rId8"/>
    <p:sldId id="600" r:id="rId9"/>
    <p:sldId id="599" r:id="rId10"/>
    <p:sldId id="630" r:id="rId11"/>
    <p:sldId id="468" r:id="rId12"/>
    <p:sldId id="625" r:id="rId13"/>
    <p:sldId id="638" r:id="rId14"/>
    <p:sldId id="636" r:id="rId15"/>
    <p:sldId id="637" r:id="rId16"/>
    <p:sldId id="589" r:id="rId17"/>
    <p:sldId id="639" r:id="rId18"/>
    <p:sldId id="631" r:id="rId19"/>
    <p:sldId id="472" r:id="rId20"/>
    <p:sldId id="641" r:id="rId21"/>
    <p:sldId id="642" r:id="rId22"/>
    <p:sldId id="590" r:id="rId23"/>
    <p:sldId id="632" r:id="rId24"/>
    <p:sldId id="643" r:id="rId25"/>
    <p:sldId id="476" r:id="rId26"/>
    <p:sldId id="633" r:id="rId27"/>
    <p:sldId id="644" r:id="rId28"/>
    <p:sldId id="645" r:id="rId29"/>
    <p:sldId id="646" r:id="rId30"/>
    <p:sldId id="647" r:id="rId31"/>
    <p:sldId id="648" r:id="rId32"/>
    <p:sldId id="649" r:id="rId33"/>
    <p:sldId id="477" r:id="rId34"/>
    <p:sldId id="634" r:id="rId35"/>
    <p:sldId id="650" r:id="rId36"/>
    <p:sldId id="651" r:id="rId37"/>
    <p:sldId id="539" r:id="rId38"/>
    <p:sldId id="653" r:id="rId39"/>
    <p:sldId id="640" r:id="rId40"/>
    <p:sldId id="583" r:id="rId41"/>
    <p:sldId id="584" r:id="rId42"/>
    <p:sldId id="588" r:id="rId43"/>
    <p:sldId id="601" r:id="rId44"/>
    <p:sldId id="602" r:id="rId45"/>
    <p:sldId id="616" r:id="rId46"/>
    <p:sldId id="607" r:id="rId47"/>
    <p:sldId id="614" r:id="rId48"/>
    <p:sldId id="605" r:id="rId49"/>
    <p:sldId id="604" r:id="rId50"/>
    <p:sldId id="606" r:id="rId51"/>
    <p:sldId id="615" r:id="rId52"/>
    <p:sldId id="609" r:id="rId53"/>
    <p:sldId id="610" r:id="rId54"/>
    <p:sldId id="618" r:id="rId55"/>
    <p:sldId id="613" r:id="rId56"/>
    <p:sldId id="635" r:id="rId57"/>
    <p:sldId id="611" r:id="rId58"/>
    <p:sldId id="612" r:id="rId59"/>
    <p:sldId id="587" r:id="rId60"/>
    <p:sldId id="617" r:id="rId61"/>
    <p:sldId id="591" r:id="rId62"/>
    <p:sldId id="592" r:id="rId63"/>
    <p:sldId id="581" r:id="rId64"/>
    <p:sldId id="593" r:id="rId65"/>
    <p:sldId id="594" r:id="rId66"/>
    <p:sldId id="595" r:id="rId67"/>
    <p:sldId id="596" r:id="rId68"/>
    <p:sldId id="597" r:id="rId69"/>
    <p:sldId id="598" r:id="rId70"/>
    <p:sldId id="586" r:id="rId71"/>
    <p:sldId id="585" r:id="rId72"/>
    <p:sldId id="471" r:id="rId73"/>
    <p:sldId id="459" r:id="rId74"/>
    <p:sldId id="466" r:id="rId75"/>
    <p:sldId id="467" r:id="rId76"/>
    <p:sldId id="460" r:id="rId77"/>
    <p:sldId id="532" r:id="rId78"/>
    <p:sldId id="559" r:id="rId79"/>
    <p:sldId id="579" r:id="rId80"/>
    <p:sldId id="560" r:id="rId81"/>
    <p:sldId id="549" r:id="rId82"/>
    <p:sldId id="550" r:id="rId83"/>
    <p:sldId id="546" r:id="rId84"/>
    <p:sldId id="547" r:id="rId85"/>
    <p:sldId id="551" r:id="rId86"/>
    <p:sldId id="485" r:id="rId87"/>
    <p:sldId id="530" r:id="rId88"/>
    <p:sldId id="569" r:id="rId89"/>
    <p:sldId id="554" r:id="rId90"/>
    <p:sldId id="557" r:id="rId91"/>
    <p:sldId id="555" r:id="rId92"/>
    <p:sldId id="556" r:id="rId93"/>
    <p:sldId id="522" r:id="rId94"/>
    <p:sldId id="521" r:id="rId95"/>
    <p:sldId id="525" r:id="rId96"/>
    <p:sldId id="506" r:id="rId97"/>
    <p:sldId id="498" r:id="rId98"/>
    <p:sldId id="499" r:id="rId99"/>
    <p:sldId id="508" r:id="rId100"/>
    <p:sldId id="497" r:id="rId101"/>
    <p:sldId id="500" r:id="rId102"/>
    <p:sldId id="502" r:id="rId103"/>
    <p:sldId id="501" r:id="rId104"/>
    <p:sldId id="503" r:id="rId105"/>
    <p:sldId id="504" r:id="rId106"/>
    <p:sldId id="545" r:id="rId107"/>
    <p:sldId id="544" r:id="rId108"/>
    <p:sldId id="552" r:id="rId109"/>
    <p:sldId id="567" r:id="rId110"/>
    <p:sldId id="562" r:id="rId111"/>
    <p:sldId id="563" r:id="rId112"/>
    <p:sldId id="565" r:id="rId113"/>
    <p:sldId id="564" r:id="rId114"/>
    <p:sldId id="571" r:id="rId115"/>
    <p:sldId id="572" r:id="rId116"/>
    <p:sldId id="573" r:id="rId117"/>
    <p:sldId id="574" r:id="rId118"/>
    <p:sldId id="575" r:id="rId119"/>
    <p:sldId id="570" r:id="rId120"/>
    <p:sldId id="558" r:id="rId121"/>
    <p:sldId id="553" r:id="rId122"/>
    <p:sldId id="494" r:id="rId123"/>
    <p:sldId id="495" r:id="rId124"/>
    <p:sldId id="496" r:id="rId125"/>
    <p:sldId id="543" r:id="rId126"/>
    <p:sldId id="533" r:id="rId127"/>
    <p:sldId id="534" r:id="rId128"/>
    <p:sldId id="535" r:id="rId129"/>
    <p:sldId id="536" r:id="rId130"/>
    <p:sldId id="537" r:id="rId131"/>
    <p:sldId id="538" r:id="rId132"/>
    <p:sldId id="540" r:id="rId133"/>
    <p:sldId id="541" r:id="rId134"/>
    <p:sldId id="542" r:id="rId135"/>
    <p:sldId id="343" r:id="rId136"/>
    <p:sldId id="462" r:id="rId137"/>
    <p:sldId id="452" r:id="rId138"/>
    <p:sldId id="453" r:id="rId139"/>
    <p:sldId id="449" r:id="rId140"/>
    <p:sldId id="448" r:id="rId141"/>
    <p:sldId id="456" r:id="rId142"/>
    <p:sldId id="454" r:id="rId143"/>
    <p:sldId id="463" r:id="rId144"/>
    <p:sldId id="450" r:id="rId145"/>
    <p:sldId id="451" r:id="rId146"/>
    <p:sldId id="464" r:id="rId147"/>
    <p:sldId id="455" r:id="rId148"/>
    <p:sldId id="447" r:id="rId149"/>
    <p:sldId id="426" r:id="rId150"/>
    <p:sldId id="409" r:id="rId151"/>
    <p:sldId id="406" r:id="rId152"/>
    <p:sldId id="435" r:id="rId153"/>
    <p:sldId id="442" r:id="rId154"/>
    <p:sldId id="427" r:id="rId155"/>
    <p:sldId id="428" r:id="rId156"/>
    <p:sldId id="432" r:id="rId157"/>
    <p:sldId id="419" r:id="rId158"/>
    <p:sldId id="436" r:id="rId159"/>
    <p:sldId id="441" r:id="rId160"/>
    <p:sldId id="458" r:id="rId161"/>
    <p:sldId id="443" r:id="rId162"/>
    <p:sldId id="465" r:id="rId163"/>
    <p:sldId id="437" r:id="rId164"/>
    <p:sldId id="438" r:id="rId165"/>
    <p:sldId id="429" r:id="rId166"/>
    <p:sldId id="431" r:id="rId167"/>
    <p:sldId id="405" r:id="rId168"/>
    <p:sldId id="410" r:id="rId169"/>
    <p:sldId id="411" r:id="rId170"/>
    <p:sldId id="414" r:id="rId171"/>
    <p:sldId id="423" r:id="rId172"/>
    <p:sldId id="421" r:id="rId173"/>
    <p:sldId id="445" r:id="rId174"/>
    <p:sldId id="337" r:id="rId175"/>
    <p:sldId id="369" r:id="rId176"/>
    <p:sldId id="370" r:id="rId177"/>
    <p:sldId id="388" r:id="rId178"/>
    <p:sldId id="401" r:id="rId179"/>
    <p:sldId id="358" r:id="rId180"/>
    <p:sldId id="356" r:id="rId181"/>
    <p:sldId id="348" r:id="rId182"/>
    <p:sldId id="377" r:id="rId183"/>
    <p:sldId id="392" r:id="rId184"/>
    <p:sldId id="415" r:id="rId185"/>
    <p:sldId id="394" r:id="rId186"/>
    <p:sldId id="395" r:id="rId187"/>
    <p:sldId id="346" r:id="rId188"/>
    <p:sldId id="359" r:id="rId189"/>
    <p:sldId id="378" r:id="rId190"/>
    <p:sldId id="416" r:id="rId191"/>
    <p:sldId id="403" r:id="rId192"/>
    <p:sldId id="381" r:id="rId193"/>
    <p:sldId id="371" r:id="rId194"/>
    <p:sldId id="373" r:id="rId195"/>
    <p:sldId id="372" r:id="rId196"/>
    <p:sldId id="362" r:id="rId197"/>
    <p:sldId id="417" r:id="rId198"/>
    <p:sldId id="365" r:id="rId199"/>
    <p:sldId id="418" r:id="rId200"/>
    <p:sldId id="391" r:id="rId201"/>
    <p:sldId id="402" r:id="rId202"/>
    <p:sldId id="380" r:id="rId203"/>
    <p:sldId id="364" r:id="rId204"/>
    <p:sldId id="360" r:id="rId205"/>
    <p:sldId id="375" r:id="rId206"/>
    <p:sldId id="420" r:id="rId207"/>
    <p:sldId id="367" r:id="rId208"/>
    <p:sldId id="433" r:id="rId209"/>
    <p:sldId id="368" r:id="rId210"/>
    <p:sldId id="434" r:id="rId211"/>
    <p:sldId id="404" r:id="rId212"/>
    <p:sldId id="374" r:id="rId213"/>
    <p:sldId id="382" r:id="rId214"/>
    <p:sldId id="383" r:id="rId215"/>
    <p:sldId id="384" r:id="rId216"/>
    <p:sldId id="385" r:id="rId217"/>
    <p:sldId id="386" r:id="rId218"/>
    <p:sldId id="387" r:id="rId219"/>
    <p:sldId id="376" r:id="rId220"/>
    <p:sldId id="393" r:id="rId221"/>
    <p:sldId id="354" r:id="rId222"/>
    <p:sldId id="350" r:id="rId223"/>
    <p:sldId id="349" r:id="rId224"/>
    <p:sldId id="351" r:id="rId225"/>
    <p:sldId id="352" r:id="rId226"/>
    <p:sldId id="353" r:id="rId227"/>
    <p:sldId id="379" r:id="rId228"/>
    <p:sldId id="397" r:id="rId229"/>
    <p:sldId id="363" r:id="rId230"/>
    <p:sldId id="366" r:id="rId231"/>
    <p:sldId id="323" r:id="rId232"/>
    <p:sldId id="345" r:id="rId233"/>
    <p:sldId id="347" r:id="rId234"/>
    <p:sldId id="340" r:id="rId235"/>
    <p:sldId id="339" r:id="rId236"/>
    <p:sldId id="344" r:id="rId237"/>
    <p:sldId id="341" r:id="rId238"/>
    <p:sldId id="342" r:id="rId239"/>
    <p:sldId id="338" r:id="rId240"/>
    <p:sldId id="336" r:id="rId241"/>
    <p:sldId id="331" r:id="rId242"/>
    <p:sldId id="329" r:id="rId243"/>
    <p:sldId id="334" r:id="rId244"/>
    <p:sldId id="335" r:id="rId245"/>
    <p:sldId id="319" r:id="rId246"/>
    <p:sldId id="318" r:id="rId247"/>
    <p:sldId id="321" r:id="rId248"/>
    <p:sldId id="322" r:id="rId249"/>
    <p:sldId id="320" r:id="rId250"/>
    <p:sldId id="333" r:id="rId251"/>
    <p:sldId id="332" r:id="rId252"/>
    <p:sldId id="291" r:id="rId253"/>
    <p:sldId id="327" r:id="rId254"/>
    <p:sldId id="324" r:id="rId255"/>
    <p:sldId id="328" r:id="rId256"/>
    <p:sldId id="325" r:id="rId257"/>
    <p:sldId id="326" r:id="rId258"/>
    <p:sldId id="317" r:id="rId259"/>
    <p:sldId id="310" r:id="rId260"/>
    <p:sldId id="312" r:id="rId261"/>
    <p:sldId id="313" r:id="rId262"/>
    <p:sldId id="315" r:id="rId263"/>
    <p:sldId id="268" r:id="rId264"/>
    <p:sldId id="316" r:id="rId265"/>
    <p:sldId id="309" r:id="rId266"/>
    <p:sldId id="307" r:id="rId267"/>
    <p:sldId id="280" r:id="rId268"/>
    <p:sldId id="279" r:id="rId269"/>
    <p:sldId id="311" r:id="rId270"/>
    <p:sldId id="297" r:id="rId271"/>
    <p:sldId id="293" r:id="rId272"/>
    <p:sldId id="278" r:id="rId273"/>
    <p:sldId id="308" r:id="rId274"/>
    <p:sldId id="306" r:id="rId275"/>
    <p:sldId id="288" r:id="rId276"/>
    <p:sldId id="292" r:id="rId277"/>
    <p:sldId id="287" r:id="rId278"/>
    <p:sldId id="286" r:id="rId279"/>
    <p:sldId id="289" r:id="rId280"/>
    <p:sldId id="285" r:id="rId281"/>
    <p:sldId id="305" r:id="rId282"/>
    <p:sldId id="274" r:id="rId283"/>
    <p:sldId id="275" r:id="rId284"/>
    <p:sldId id="276" r:id="rId285"/>
    <p:sldId id="265" r:id="rId286"/>
    <p:sldId id="256" r:id="rId287"/>
    <p:sldId id="257" r:id="rId288"/>
    <p:sldId id="258" r:id="rId289"/>
    <p:sldId id="259" r:id="rId290"/>
    <p:sldId id="267" r:id="rId291"/>
    <p:sldId id="271" r:id="rId292"/>
    <p:sldId id="273" r:id="rId293"/>
    <p:sldId id="266" r:id="rId294"/>
    <p:sldId id="261" r:id="rId295"/>
    <p:sldId id="269" r:id="rId296"/>
    <p:sldId id="277" r:id="rId297"/>
    <p:sldId id="299" r:id="rId298"/>
    <p:sldId id="654" r:id="rId299"/>
    <p:sldId id="300" r:id="rId300"/>
    <p:sldId id="301" r:id="rId301"/>
    <p:sldId id="302" r:id="rId302"/>
    <p:sldId id="303" r:id="rId303"/>
    <p:sldId id="304" r:id="rId304"/>
    <p:sldId id="298" r:id="rId305"/>
    <p:sldId id="294" r:id="rId306"/>
    <p:sldId id="295" r:id="rId307"/>
    <p:sldId id="296" r:id="rId308"/>
    <p:sldId id="357" r:id="rId309"/>
    <p:sldId id="561" r:id="rId310"/>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3DD"/>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86482" autoAdjust="0"/>
  </p:normalViewPr>
  <p:slideViewPr>
    <p:cSldViewPr>
      <p:cViewPr varScale="1">
        <p:scale>
          <a:sx n="59" d="100"/>
          <a:sy n="59" d="100"/>
        </p:scale>
        <p:origin x="-1176" y="-72"/>
      </p:cViewPr>
      <p:guideLst>
        <p:guide orient="horz" pos="2160"/>
        <p:guide pos="2880"/>
      </p:guideLst>
    </p:cSldViewPr>
  </p:slideViewPr>
  <p:outlineViewPr>
    <p:cViewPr>
      <p:scale>
        <a:sx n="33" d="100"/>
        <a:sy n="33" d="100"/>
      </p:scale>
      <p:origin x="0" y="1795"/>
    </p:cViewPr>
  </p:outlineViewPr>
  <p:notesTextViewPr>
    <p:cViewPr>
      <p:scale>
        <a:sx n="100" d="100"/>
        <a:sy n="100" d="100"/>
      </p:scale>
      <p:origin x="0" y="0"/>
    </p:cViewPr>
  </p:notesTextViewPr>
  <p:sorterViewPr>
    <p:cViewPr>
      <p:scale>
        <a:sx n="66" d="100"/>
        <a:sy n="66" d="100"/>
      </p:scale>
      <p:origin x="0" y="42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FRRF:BIO_A_5:IncEx5.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2_TM00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CHLOROPHYLL:IncEx%205%20-%20Ch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CHLOROPHYLL:IncEx%205%20-%20Ch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FRRF:BIO_A_5:IncEx5.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CHLOROPHYLL:IncEx%205%20-%20Ch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tjs305:Documents:PhD:Cruises:NBP12-01%20-%20PRISM:Data:PRISM_FRRF:BIO_A_5:IncEx5.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38_TM02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74_TM037.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cuments%20and%20Settings\ME\Desktop\FIA%20dFe%20data\PRISM2011-12\Station1_TM0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Sheet1!$Y$1</c:f>
              <c:strCache>
                <c:ptCount val="1"/>
                <c:pt idx="0">
                  <c:v>Fe</c:v>
                </c:pt>
              </c:strCache>
            </c:strRef>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Sheet1!$Z$2:$Z$6</c:f>
                <c:numCache>
                  <c:formatCode>General</c:formatCode>
                  <c:ptCount val="5"/>
                  <c:pt idx="0">
                    <c:v>1.4685820315354004E-2</c:v>
                  </c:pt>
                  <c:pt idx="1">
                    <c:v>1.1210966710730706E-2</c:v>
                  </c:pt>
                  <c:pt idx="2">
                    <c:v>1.2811233829822502E-2</c:v>
                  </c:pt>
                  <c:pt idx="3">
                    <c:v>1.3499399526939003E-2</c:v>
                  </c:pt>
                  <c:pt idx="4">
                    <c:v>8.7416309751442121E-3</c:v>
                  </c:pt>
                </c:numCache>
              </c:numRef>
            </c:plus>
            <c:minus>
              <c:numRef>
                <c:f>Sheet1!$Z$2:$Z$6</c:f>
                <c:numCache>
                  <c:formatCode>General</c:formatCode>
                  <c:ptCount val="5"/>
                  <c:pt idx="0">
                    <c:v>1.4685820315354004E-2</c:v>
                  </c:pt>
                  <c:pt idx="1">
                    <c:v>1.1210966710730706E-2</c:v>
                  </c:pt>
                  <c:pt idx="2">
                    <c:v>1.2811233829822502E-2</c:v>
                  </c:pt>
                  <c:pt idx="3">
                    <c:v>1.3499399526939003E-2</c:v>
                  </c:pt>
                  <c:pt idx="4">
                    <c:v>8.7416309751442121E-3</c:v>
                  </c:pt>
                </c:numCache>
              </c:numRef>
            </c:minus>
          </c:errBars>
          <c:xVal>
            <c:numRef>
              <c:f>Sheet1!$X$2:$X$6</c:f>
              <c:numCache>
                <c:formatCode>General</c:formatCode>
                <c:ptCount val="5"/>
                <c:pt idx="0">
                  <c:v>0</c:v>
                </c:pt>
                <c:pt idx="1">
                  <c:v>24</c:v>
                </c:pt>
                <c:pt idx="2">
                  <c:v>72</c:v>
                </c:pt>
                <c:pt idx="3">
                  <c:v>120</c:v>
                </c:pt>
                <c:pt idx="4">
                  <c:v>168</c:v>
                </c:pt>
              </c:numCache>
            </c:numRef>
          </c:xVal>
          <c:yVal>
            <c:numRef>
              <c:f>Sheet1!$Y$2:$Y$6</c:f>
              <c:numCache>
                <c:formatCode>0.000</c:formatCode>
                <c:ptCount val="5"/>
                <c:pt idx="0">
                  <c:v>0.26326725555095898</c:v>
                </c:pt>
                <c:pt idx="1">
                  <c:v>0.30796862063572805</c:v>
                </c:pt>
                <c:pt idx="2">
                  <c:v>0.44116369676470107</c:v>
                </c:pt>
                <c:pt idx="3">
                  <c:v>0.44638287061190512</c:v>
                </c:pt>
                <c:pt idx="4">
                  <c:v>0.39822062709767514</c:v>
                </c:pt>
              </c:numCache>
            </c:numRef>
          </c:yVal>
          <c:smooth val="0"/>
        </c:ser>
        <c:ser>
          <c:idx val="1"/>
          <c:order val="1"/>
          <c:tx>
            <c:strRef>
              <c:f>Sheet1!$AA$1</c:f>
              <c:strCache>
                <c:ptCount val="1"/>
                <c:pt idx="0">
                  <c:v>Con</c:v>
                </c:pt>
              </c:strCache>
            </c:strRef>
          </c:tx>
          <c:spPr>
            <a:ln>
              <a:solidFill>
                <a:schemeClr val="tx2"/>
              </a:solidFill>
            </a:ln>
          </c:spPr>
          <c:marker>
            <c:spPr>
              <a:solidFill>
                <a:schemeClr val="tx2"/>
              </a:solidFill>
              <a:ln>
                <a:solidFill>
                  <a:schemeClr val="tx2"/>
                </a:solidFill>
              </a:ln>
            </c:spPr>
          </c:marker>
          <c:errBars>
            <c:errDir val="y"/>
            <c:errBarType val="both"/>
            <c:errValType val="cust"/>
            <c:noEndCap val="0"/>
            <c:plus>
              <c:numRef>
                <c:f>Sheet1!$AB$2:$AB$6</c:f>
                <c:numCache>
                  <c:formatCode>General</c:formatCode>
                  <c:ptCount val="5"/>
                  <c:pt idx="0">
                    <c:v>1.4685820315354004E-2</c:v>
                  </c:pt>
                  <c:pt idx="1">
                    <c:v>1.4778268036253202E-2</c:v>
                  </c:pt>
                  <c:pt idx="2">
                    <c:v>3.1520293196986307E-2</c:v>
                  </c:pt>
                  <c:pt idx="3">
                    <c:v>1.1692422839644502E-2</c:v>
                  </c:pt>
                  <c:pt idx="4">
                    <c:v>2.3112602400963203E-2</c:v>
                  </c:pt>
                </c:numCache>
              </c:numRef>
            </c:plus>
            <c:minus>
              <c:numRef>
                <c:f>Sheet1!$AB$2:$AB$6</c:f>
                <c:numCache>
                  <c:formatCode>General</c:formatCode>
                  <c:ptCount val="5"/>
                  <c:pt idx="0">
                    <c:v>1.4685820315354004E-2</c:v>
                  </c:pt>
                  <c:pt idx="1">
                    <c:v>1.4778268036253202E-2</c:v>
                  </c:pt>
                  <c:pt idx="2">
                    <c:v>3.1520293196986307E-2</c:v>
                  </c:pt>
                  <c:pt idx="3">
                    <c:v>1.1692422839644502E-2</c:v>
                  </c:pt>
                  <c:pt idx="4">
                    <c:v>2.3112602400963203E-2</c:v>
                  </c:pt>
                </c:numCache>
              </c:numRef>
            </c:minus>
          </c:errBars>
          <c:xVal>
            <c:numRef>
              <c:f>Sheet1!$X$2:$X$6</c:f>
              <c:numCache>
                <c:formatCode>General</c:formatCode>
                <c:ptCount val="5"/>
                <c:pt idx="0">
                  <c:v>0</c:v>
                </c:pt>
                <c:pt idx="1">
                  <c:v>24</c:v>
                </c:pt>
                <c:pt idx="2">
                  <c:v>72</c:v>
                </c:pt>
                <c:pt idx="3">
                  <c:v>120</c:v>
                </c:pt>
                <c:pt idx="4">
                  <c:v>168</c:v>
                </c:pt>
              </c:numCache>
            </c:numRef>
          </c:xVal>
          <c:yVal>
            <c:numRef>
              <c:f>Sheet1!$AA$2:$AA$6</c:f>
              <c:numCache>
                <c:formatCode>0.000</c:formatCode>
                <c:ptCount val="5"/>
                <c:pt idx="0">
                  <c:v>0.26326725555095898</c:v>
                </c:pt>
                <c:pt idx="1">
                  <c:v>0.28518064477889105</c:v>
                </c:pt>
                <c:pt idx="2">
                  <c:v>0.35880134245713097</c:v>
                </c:pt>
                <c:pt idx="3">
                  <c:v>0.365215642276977</c:v>
                </c:pt>
                <c:pt idx="4">
                  <c:v>0.28641631441522203</c:v>
                </c:pt>
              </c:numCache>
            </c:numRef>
          </c:yVal>
          <c:smooth val="0"/>
        </c:ser>
        <c:dLbls>
          <c:showLegendKey val="0"/>
          <c:showVal val="0"/>
          <c:showCatName val="0"/>
          <c:showSerName val="0"/>
          <c:showPercent val="0"/>
          <c:showBubbleSize val="0"/>
        </c:dLbls>
        <c:axId val="44546688"/>
        <c:axId val="44557056"/>
      </c:scatterChart>
      <c:valAx>
        <c:axId val="44546688"/>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44557056"/>
        <c:crosses val="autoZero"/>
        <c:crossBetween val="midCat"/>
        <c:majorUnit val="24"/>
      </c:valAx>
      <c:valAx>
        <c:axId val="44557056"/>
        <c:scaling>
          <c:orientation val="minMax"/>
          <c:max val="0.60000000000000009"/>
          <c:min val="0.1"/>
        </c:scaling>
        <c:delete val="0"/>
        <c:axPos val="l"/>
        <c:title>
          <c:tx>
            <c:rich>
              <a:bodyPr rot="-5400000" vert="horz"/>
              <a:lstStyle/>
              <a:p>
                <a:pPr>
                  <a:defRPr/>
                </a:pPr>
                <a:r>
                  <a:rPr lang="en-US"/>
                  <a:t>F</a:t>
                </a:r>
                <a:r>
                  <a:rPr lang="en-US" baseline="-25000"/>
                  <a:t>v</a:t>
                </a:r>
                <a:r>
                  <a:rPr lang="en-US"/>
                  <a:t>/F</a:t>
                </a:r>
                <a:r>
                  <a:rPr lang="en-US" baseline="-25000"/>
                  <a:t>m</a:t>
                </a:r>
              </a:p>
            </c:rich>
          </c:tx>
          <c:layout/>
          <c:overlay val="0"/>
        </c:title>
        <c:numFmt formatCode="0.0" sourceLinked="0"/>
        <c:majorTickMark val="out"/>
        <c:minorTickMark val="none"/>
        <c:tickLblPos val="nextTo"/>
        <c:spPr>
          <a:ln w="9525" cmpd="sng">
            <a:solidFill>
              <a:schemeClr val="tx1"/>
            </a:solidFill>
          </a:ln>
        </c:spPr>
        <c:crossAx val="44546688"/>
        <c:crosses val="autoZero"/>
        <c:crossBetween val="midCat"/>
      </c:valAx>
      <c:spPr>
        <a:ln w="9525" cmpd="sng">
          <a:solidFill>
            <a:schemeClr val="tx1"/>
          </a:solidFill>
        </a:ln>
      </c:spPr>
    </c:plotArea>
    <c:legend>
      <c:legendPos val="r"/>
      <c:layout>
        <c:manualLayout>
          <c:xMode val="edge"/>
          <c:yMode val="edge"/>
          <c:x val="0.84281183554612515"/>
          <c:y val="3.7568611111111108E-2"/>
          <c:w val="0.12169406280300002"/>
          <c:h val="0.14169611111111102"/>
        </c:manualLayout>
      </c:layout>
      <c:overlay val="0"/>
      <c:spPr>
        <a:ln>
          <a:solidFill>
            <a:schemeClr val="tx1"/>
          </a:solidFill>
        </a:ln>
      </c:sp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xVal>
            <c:numRef>
              <c:f>Sheet1!$X$6:$X$17</c:f>
              <c:numCache>
                <c:formatCode>0.000</c:formatCode>
                <c:ptCount val="12"/>
                <c:pt idx="0">
                  <c:v>0.7874886846797422</c:v>
                </c:pt>
                <c:pt idx="1">
                  <c:v>0.27178439171581403</c:v>
                </c:pt>
                <c:pt idx="2">
                  <c:v>0.24709642024413664</c:v>
                </c:pt>
                <c:pt idx="3">
                  <c:v>0.21966534083116177</c:v>
                </c:pt>
                <c:pt idx="4">
                  <c:v>0.17028939788780695</c:v>
                </c:pt>
                <c:pt idx="5">
                  <c:v>0.3129310108352763</c:v>
                </c:pt>
                <c:pt idx="6">
                  <c:v>0.30744479495268145</c:v>
                </c:pt>
                <c:pt idx="7">
                  <c:v>0.32390344260046638</c:v>
                </c:pt>
                <c:pt idx="8">
                  <c:v>0.34584830613084638</c:v>
                </c:pt>
                <c:pt idx="9">
                  <c:v>0.34310519818954882</c:v>
                </c:pt>
                <c:pt idx="10">
                  <c:v>0.33761898230695392</c:v>
                </c:pt>
                <c:pt idx="11">
                  <c:v>0.42814154436977098</c:v>
                </c:pt>
              </c:numCache>
            </c:numRef>
          </c:xVal>
          <c:yVal>
            <c:numRef>
              <c:f>Sheet1!$Y$6:$Y$17</c:f>
              <c:numCache>
                <c:formatCode>0</c:formatCode>
                <c:ptCount val="12"/>
                <c:pt idx="0">
                  <c:v>10</c:v>
                </c:pt>
                <c:pt idx="1">
                  <c:v>20</c:v>
                </c:pt>
                <c:pt idx="2">
                  <c:v>50</c:v>
                </c:pt>
                <c:pt idx="3">
                  <c:v>80</c:v>
                </c:pt>
                <c:pt idx="4">
                  <c:v>100</c:v>
                </c:pt>
                <c:pt idx="5">
                  <c:v>200</c:v>
                </c:pt>
                <c:pt idx="6">
                  <c:v>280</c:v>
                </c:pt>
                <c:pt idx="7">
                  <c:v>300</c:v>
                </c:pt>
                <c:pt idx="8">
                  <c:v>400</c:v>
                </c:pt>
                <c:pt idx="9">
                  <c:v>500</c:v>
                </c:pt>
                <c:pt idx="10">
                  <c:v>600</c:v>
                </c:pt>
                <c:pt idx="11">
                  <c:v>700</c:v>
                </c:pt>
              </c:numCache>
            </c:numRef>
          </c:yVal>
          <c:smooth val="0"/>
        </c:ser>
        <c:dLbls>
          <c:showLegendKey val="0"/>
          <c:showVal val="0"/>
          <c:showCatName val="0"/>
          <c:showSerName val="0"/>
          <c:showPercent val="0"/>
          <c:showBubbleSize val="0"/>
        </c:dLbls>
        <c:axId val="109942272"/>
        <c:axId val="109944192"/>
      </c:scatterChart>
      <c:valAx>
        <c:axId val="109942272"/>
        <c:scaling>
          <c:orientation val="minMax"/>
          <c:min val="0.1"/>
        </c:scaling>
        <c:delete val="0"/>
        <c:axPos val="t"/>
        <c:title>
          <c:tx>
            <c:rich>
              <a:bodyPr/>
              <a:lstStyle/>
              <a:p>
                <a:pPr>
                  <a:defRPr/>
                </a:pPr>
                <a:r>
                  <a:rPr lang="en-US"/>
                  <a:t>dFe</a:t>
                </a:r>
                <a:r>
                  <a:rPr lang="en-US" baseline="0"/>
                  <a:t> [nM]</a:t>
                </a:r>
                <a:endParaRPr lang="en-US"/>
              </a:p>
            </c:rich>
          </c:tx>
          <c:layout/>
          <c:overlay val="0"/>
        </c:title>
        <c:numFmt formatCode="0.000" sourceLinked="1"/>
        <c:majorTickMark val="out"/>
        <c:minorTickMark val="none"/>
        <c:tickLblPos val="nextTo"/>
        <c:crossAx val="109944192"/>
        <c:crosses val="autoZero"/>
        <c:crossBetween val="midCat"/>
      </c:valAx>
      <c:valAx>
        <c:axId val="109944192"/>
        <c:scaling>
          <c:orientation val="maxMin"/>
        </c:scaling>
        <c:delete val="0"/>
        <c:axPos val="l"/>
        <c:majorGridlines/>
        <c:title>
          <c:tx>
            <c:rich>
              <a:bodyPr rot="-5400000" vert="horz"/>
              <a:lstStyle/>
              <a:p>
                <a:pPr>
                  <a:defRPr/>
                </a:pPr>
                <a:r>
                  <a:rPr lang="en-US"/>
                  <a:t>Depth</a:t>
                </a:r>
                <a:r>
                  <a:rPr lang="en-US" baseline="0"/>
                  <a:t> [m]</a:t>
                </a:r>
                <a:endParaRPr lang="en-US"/>
              </a:p>
            </c:rich>
          </c:tx>
          <c:layout/>
          <c:overlay val="0"/>
        </c:title>
        <c:numFmt formatCode="0" sourceLinked="1"/>
        <c:majorTickMark val="out"/>
        <c:minorTickMark val="none"/>
        <c:tickLblPos val="nextTo"/>
        <c:crossAx val="10994227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6761221258683404"/>
          <c:y val="4.8327137546468418E-2"/>
          <c:w val="0.78779355759238812"/>
          <c:h val="0.81283786552703197"/>
        </c:manualLayout>
      </c:layout>
      <c:scatterChart>
        <c:scatterStyle val="lineMarker"/>
        <c:varyColors val="0"/>
        <c:ser>
          <c:idx val="0"/>
          <c:order val="0"/>
          <c:tx>
            <c:v>+ Fe</c:v>
          </c:tx>
          <c:spPr>
            <a:ln>
              <a:solidFill>
                <a:schemeClr val="accent2"/>
              </a:solidFill>
            </a:ln>
          </c:spPr>
          <c:marker>
            <c:symbol val="diamond"/>
            <c:size val="7"/>
            <c:spPr>
              <a:solidFill>
                <a:schemeClr val="accent2"/>
              </a:solidFill>
              <a:ln>
                <a:solidFill>
                  <a:schemeClr val="accent2"/>
                </a:solidFill>
              </a:ln>
            </c:spPr>
          </c:marker>
          <c:errBars>
            <c:errDir val="y"/>
            <c:errBarType val="both"/>
            <c:errValType val="cust"/>
            <c:noEndCap val="0"/>
            <c:plus>
              <c:numRef>
                <c:f>'IncEx 5.1'!$N$6:$N$10</c:f>
                <c:numCache>
                  <c:formatCode>General</c:formatCode>
                  <c:ptCount val="5"/>
                  <c:pt idx="0">
                    <c:v>2.0303696335145176</c:v>
                  </c:pt>
                  <c:pt idx="1">
                    <c:v>0.43628607473252506</c:v>
                  </c:pt>
                  <c:pt idx="2">
                    <c:v>1.080072390064591</c:v>
                  </c:pt>
                  <c:pt idx="3">
                    <c:v>3.4328630000000016</c:v>
                  </c:pt>
                  <c:pt idx="4">
                    <c:v>2.8823439026581106</c:v>
                  </c:pt>
                </c:numCache>
              </c:numRef>
            </c:plus>
            <c:minus>
              <c:numRef>
                <c:f>'IncEx 5.1'!$N$6:$N$10</c:f>
                <c:numCache>
                  <c:formatCode>General</c:formatCode>
                  <c:ptCount val="5"/>
                  <c:pt idx="0">
                    <c:v>2.0303696335145176</c:v>
                  </c:pt>
                  <c:pt idx="1">
                    <c:v>0.43628607473252506</c:v>
                  </c:pt>
                  <c:pt idx="2">
                    <c:v>1.080072390064591</c:v>
                  </c:pt>
                  <c:pt idx="3">
                    <c:v>3.4328630000000016</c:v>
                  </c:pt>
                  <c:pt idx="4">
                    <c:v>2.8823439026581106</c:v>
                  </c:pt>
                </c:numCache>
              </c:numRef>
            </c:minus>
          </c:errBars>
          <c:xVal>
            <c:numRef>
              <c:f>'IncEx 5.1'!$L$6:$L$10</c:f>
              <c:numCache>
                <c:formatCode>General</c:formatCode>
                <c:ptCount val="5"/>
                <c:pt idx="0">
                  <c:v>0</c:v>
                </c:pt>
                <c:pt idx="1">
                  <c:v>24</c:v>
                </c:pt>
                <c:pt idx="2">
                  <c:v>72</c:v>
                </c:pt>
                <c:pt idx="3">
                  <c:v>120</c:v>
                </c:pt>
                <c:pt idx="4">
                  <c:v>168</c:v>
                </c:pt>
              </c:numCache>
            </c:numRef>
          </c:xVal>
          <c:yVal>
            <c:numRef>
              <c:f>'IncEx 5.1'!$M$6:$M$10</c:f>
              <c:numCache>
                <c:formatCode>0.0000</c:formatCode>
                <c:ptCount val="5"/>
                <c:pt idx="0">
                  <c:v>7.6142449999999995</c:v>
                </c:pt>
                <c:pt idx="1">
                  <c:v>5.7894073000000006</c:v>
                </c:pt>
                <c:pt idx="2">
                  <c:v>6.0604228000000004</c:v>
                </c:pt>
                <c:pt idx="3">
                  <c:v>15.409167</c:v>
                </c:pt>
                <c:pt idx="4">
                  <c:v>26.137939333333335</c:v>
                </c:pt>
              </c:numCache>
            </c:numRef>
          </c:yVal>
          <c:smooth val="0"/>
        </c:ser>
        <c:ser>
          <c:idx val="1"/>
          <c:order val="1"/>
          <c:tx>
            <c:v>Control</c:v>
          </c:tx>
          <c:spPr>
            <a:ln>
              <a:solidFill>
                <a:schemeClr val="tx2"/>
              </a:solidFill>
            </a:ln>
          </c:spPr>
          <c:marker>
            <c:symbol val="square"/>
            <c:size val="7"/>
            <c:spPr>
              <a:solidFill>
                <a:schemeClr val="tx2"/>
              </a:solidFill>
              <a:ln>
                <a:solidFill>
                  <a:schemeClr val="tx2"/>
                </a:solidFill>
              </a:ln>
            </c:spPr>
          </c:marker>
          <c:errBars>
            <c:errDir val="y"/>
            <c:errBarType val="both"/>
            <c:errValType val="cust"/>
            <c:noEndCap val="0"/>
            <c:plus>
              <c:numRef>
                <c:f>'IncEx 5.1'!$P$6:$P$10</c:f>
                <c:numCache>
                  <c:formatCode>General</c:formatCode>
                  <c:ptCount val="5"/>
                  <c:pt idx="0">
                    <c:v>2.0303696335145176</c:v>
                  </c:pt>
                  <c:pt idx="1">
                    <c:v>0.38149670867474111</c:v>
                  </c:pt>
                  <c:pt idx="2">
                    <c:v>0.30718343315100805</c:v>
                  </c:pt>
                  <c:pt idx="3">
                    <c:v>1.538445307273768</c:v>
                  </c:pt>
                  <c:pt idx="4">
                    <c:v>2.4814158985028101</c:v>
                  </c:pt>
                </c:numCache>
              </c:numRef>
            </c:plus>
            <c:minus>
              <c:numRef>
                <c:f>'IncEx 5.1'!$P$6:$P$10</c:f>
                <c:numCache>
                  <c:formatCode>General</c:formatCode>
                  <c:ptCount val="5"/>
                  <c:pt idx="0">
                    <c:v>2.0303696335145176</c:v>
                  </c:pt>
                  <c:pt idx="1">
                    <c:v>0.38149670867474111</c:v>
                  </c:pt>
                  <c:pt idx="2">
                    <c:v>0.30718343315100805</c:v>
                  </c:pt>
                  <c:pt idx="3">
                    <c:v>1.538445307273768</c:v>
                  </c:pt>
                  <c:pt idx="4">
                    <c:v>2.4814158985028101</c:v>
                  </c:pt>
                </c:numCache>
              </c:numRef>
            </c:minus>
          </c:errBars>
          <c:xVal>
            <c:numRef>
              <c:f>'IncEx 5.1'!$L$6:$L$10</c:f>
              <c:numCache>
                <c:formatCode>General</c:formatCode>
                <c:ptCount val="5"/>
                <c:pt idx="0">
                  <c:v>0</c:v>
                </c:pt>
                <c:pt idx="1">
                  <c:v>24</c:v>
                </c:pt>
                <c:pt idx="2">
                  <c:v>72</c:v>
                </c:pt>
                <c:pt idx="3">
                  <c:v>120</c:v>
                </c:pt>
                <c:pt idx="4">
                  <c:v>168</c:v>
                </c:pt>
              </c:numCache>
            </c:numRef>
          </c:xVal>
          <c:yVal>
            <c:numRef>
              <c:f>'IncEx 5.1'!$O$6:$O$10</c:f>
              <c:numCache>
                <c:formatCode>0.0000</c:formatCode>
                <c:ptCount val="5"/>
                <c:pt idx="0">
                  <c:v>7.6142449999999995</c:v>
                </c:pt>
                <c:pt idx="1">
                  <c:v>5.9468543999999985</c:v>
                </c:pt>
                <c:pt idx="2">
                  <c:v>5.2344707999999995</c:v>
                </c:pt>
                <c:pt idx="3">
                  <c:v>11.692383</c:v>
                </c:pt>
                <c:pt idx="4">
                  <c:v>17.895626666666658</c:v>
                </c:pt>
              </c:numCache>
            </c:numRef>
          </c:yVal>
          <c:smooth val="0"/>
        </c:ser>
        <c:dLbls>
          <c:showLegendKey val="0"/>
          <c:showVal val="0"/>
          <c:showCatName val="0"/>
          <c:showSerName val="0"/>
          <c:showPercent val="0"/>
          <c:showBubbleSize val="0"/>
        </c:dLbls>
        <c:axId val="44591360"/>
        <c:axId val="44593536"/>
      </c:scatterChart>
      <c:valAx>
        <c:axId val="44591360"/>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44593536"/>
        <c:crosses val="autoZero"/>
        <c:crossBetween val="midCat"/>
        <c:majorUnit val="24"/>
      </c:valAx>
      <c:valAx>
        <c:axId val="44593536"/>
        <c:scaling>
          <c:orientation val="minMax"/>
        </c:scaling>
        <c:delete val="0"/>
        <c:axPos val="l"/>
        <c:title>
          <c:tx>
            <c:rich>
              <a:bodyPr rot="-5400000" vert="horz"/>
              <a:lstStyle/>
              <a:p>
                <a:pPr>
                  <a:defRPr/>
                </a:pPr>
                <a:r>
                  <a:rPr lang="en-US" dirty="0"/>
                  <a:t>Chlorophyll (ug.L</a:t>
                </a:r>
                <a:r>
                  <a:rPr lang="en-US" baseline="30000" dirty="0"/>
                  <a:t>-1</a:t>
                </a:r>
                <a:r>
                  <a:rPr lang="en-US" dirty="0"/>
                  <a:t>)</a:t>
                </a:r>
              </a:p>
            </c:rich>
          </c:tx>
          <c:layout/>
          <c:overlay val="0"/>
        </c:title>
        <c:numFmt formatCode="0.00" sourceLinked="0"/>
        <c:majorTickMark val="out"/>
        <c:minorTickMark val="none"/>
        <c:tickLblPos val="nextTo"/>
        <c:spPr>
          <a:ln>
            <a:solidFill>
              <a:schemeClr val="tx1"/>
            </a:solidFill>
          </a:ln>
        </c:spPr>
        <c:crossAx val="44591360"/>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1638155060229203"/>
          <c:y val="4.8327137546468418E-2"/>
          <c:w val="0.74375195898270208"/>
          <c:h val="0.81283786552703197"/>
        </c:manualLayout>
      </c:layout>
      <c:scatterChart>
        <c:scatterStyle val="lineMarker"/>
        <c:varyColors val="0"/>
        <c:ser>
          <c:idx val="0"/>
          <c:order val="0"/>
          <c:tx>
            <c:v>+ Fe</c:v>
          </c:tx>
          <c:spPr>
            <a:ln>
              <a:solidFill>
                <a:schemeClr val="accent2"/>
              </a:solidFill>
            </a:ln>
          </c:spPr>
          <c:marker>
            <c:symbol val="diamond"/>
            <c:size val="7"/>
            <c:spPr>
              <a:solidFill>
                <a:schemeClr val="accent2"/>
              </a:solidFill>
              <a:ln>
                <a:solidFill>
                  <a:schemeClr val="accent2"/>
                </a:solidFill>
              </a:ln>
            </c:spPr>
          </c:marker>
          <c:errBars>
            <c:errDir val="y"/>
            <c:errBarType val="both"/>
            <c:errValType val="cust"/>
            <c:noEndCap val="0"/>
            <c:plus>
              <c:numRef>
                <c:f>'IncEx 5.2'!$N$6:$N$10</c:f>
                <c:numCache>
                  <c:formatCode>General</c:formatCode>
                  <c:ptCount val="5"/>
                  <c:pt idx="0">
                    <c:v>8.4639170585608728E-2</c:v>
                  </c:pt>
                  <c:pt idx="1">
                    <c:v>0.78692867012361811</c:v>
                  </c:pt>
                  <c:pt idx="2">
                    <c:v>0.31394071135286317</c:v>
                  </c:pt>
                  <c:pt idx="3">
                    <c:v>1.0582509999999981</c:v>
                  </c:pt>
                  <c:pt idx="4">
                    <c:v>0.46101321827989605</c:v>
                  </c:pt>
                </c:numCache>
              </c:numRef>
            </c:plus>
            <c:minus>
              <c:numRef>
                <c:f>'IncEx 5.2'!$N$6:$N$10</c:f>
                <c:numCache>
                  <c:formatCode>General</c:formatCode>
                  <c:ptCount val="5"/>
                  <c:pt idx="0">
                    <c:v>8.4639170585608728E-2</c:v>
                  </c:pt>
                  <c:pt idx="1">
                    <c:v>0.78692867012361811</c:v>
                  </c:pt>
                  <c:pt idx="2">
                    <c:v>0.31394071135286317</c:v>
                  </c:pt>
                  <c:pt idx="3">
                    <c:v>1.0582509999999981</c:v>
                  </c:pt>
                  <c:pt idx="4">
                    <c:v>0.46101321827989605</c:v>
                  </c:pt>
                </c:numCache>
              </c:numRef>
            </c:minus>
          </c:errBars>
          <c:xVal>
            <c:numRef>
              <c:f>'IncEx 5.2'!$L$6:$L$10</c:f>
              <c:numCache>
                <c:formatCode>General</c:formatCode>
                <c:ptCount val="5"/>
                <c:pt idx="0">
                  <c:v>0</c:v>
                </c:pt>
                <c:pt idx="1">
                  <c:v>24</c:v>
                </c:pt>
                <c:pt idx="2">
                  <c:v>72</c:v>
                </c:pt>
                <c:pt idx="3">
                  <c:v>120</c:v>
                </c:pt>
                <c:pt idx="4">
                  <c:v>168</c:v>
                </c:pt>
              </c:numCache>
            </c:numRef>
          </c:xVal>
          <c:yVal>
            <c:numRef>
              <c:f>'IncEx 5.2'!$M$6:$M$10</c:f>
              <c:numCache>
                <c:formatCode>0.0000</c:formatCode>
                <c:ptCount val="5"/>
                <c:pt idx="0">
                  <c:v>3.0543016666666674</c:v>
                </c:pt>
                <c:pt idx="1">
                  <c:v>3.8071225000000002</c:v>
                </c:pt>
                <c:pt idx="2">
                  <c:v>5.2344707999999995</c:v>
                </c:pt>
                <c:pt idx="3">
                  <c:v>11.563327999999998</c:v>
                </c:pt>
                <c:pt idx="4">
                  <c:v>22.754461380000002</c:v>
                </c:pt>
              </c:numCache>
            </c:numRef>
          </c:yVal>
          <c:smooth val="0"/>
        </c:ser>
        <c:ser>
          <c:idx val="1"/>
          <c:order val="1"/>
          <c:tx>
            <c:v>Control</c:v>
          </c:tx>
          <c:spPr>
            <a:ln>
              <a:solidFill>
                <a:schemeClr val="tx2"/>
              </a:solidFill>
            </a:ln>
          </c:spPr>
          <c:marker>
            <c:symbol val="square"/>
            <c:size val="7"/>
            <c:spPr>
              <a:solidFill>
                <a:schemeClr val="tx2"/>
              </a:solidFill>
              <a:ln>
                <a:solidFill>
                  <a:schemeClr val="tx2"/>
                </a:solidFill>
              </a:ln>
            </c:spPr>
          </c:marker>
          <c:errBars>
            <c:errDir val="y"/>
            <c:errBarType val="both"/>
            <c:errValType val="cust"/>
            <c:noEndCap val="0"/>
            <c:plus>
              <c:numRef>
                <c:f>'IncEx 5.2'!$P$6:$P$10</c:f>
                <c:numCache>
                  <c:formatCode>General</c:formatCode>
                  <c:ptCount val="5"/>
                  <c:pt idx="0">
                    <c:v>8.4639170585608728E-2</c:v>
                  </c:pt>
                  <c:pt idx="1">
                    <c:v>0.44832451352307306</c:v>
                  </c:pt>
                  <c:pt idx="2">
                    <c:v>0.17015694976891199</c:v>
                  </c:pt>
                  <c:pt idx="3">
                    <c:v>0.99050588276530094</c:v>
                  </c:pt>
                  <c:pt idx="4">
                    <c:v>1.3628172803136411</c:v>
                  </c:pt>
                </c:numCache>
              </c:numRef>
            </c:plus>
            <c:minus>
              <c:numRef>
                <c:f>'IncEx 5.2'!$P$6:$P$10</c:f>
                <c:numCache>
                  <c:formatCode>General</c:formatCode>
                  <c:ptCount val="5"/>
                  <c:pt idx="0">
                    <c:v>8.4639170585608728E-2</c:v>
                  </c:pt>
                  <c:pt idx="1">
                    <c:v>0.44832451352307306</c:v>
                  </c:pt>
                  <c:pt idx="2">
                    <c:v>0.17015694976891199</c:v>
                  </c:pt>
                  <c:pt idx="3">
                    <c:v>0.99050588276530094</c:v>
                  </c:pt>
                  <c:pt idx="4">
                    <c:v>1.3628172803136411</c:v>
                  </c:pt>
                </c:numCache>
              </c:numRef>
            </c:minus>
          </c:errBars>
          <c:xVal>
            <c:numRef>
              <c:f>'IncEx 5.2'!$L$6:$L$10</c:f>
              <c:numCache>
                <c:formatCode>General</c:formatCode>
                <c:ptCount val="5"/>
                <c:pt idx="0">
                  <c:v>0</c:v>
                </c:pt>
                <c:pt idx="1">
                  <c:v>24</c:v>
                </c:pt>
                <c:pt idx="2">
                  <c:v>72</c:v>
                </c:pt>
                <c:pt idx="3">
                  <c:v>120</c:v>
                </c:pt>
                <c:pt idx="4">
                  <c:v>168</c:v>
                </c:pt>
              </c:numCache>
            </c:numRef>
          </c:xVal>
          <c:yVal>
            <c:numRef>
              <c:f>'IncEx 5.2'!$O$6:$O$10</c:f>
              <c:numCache>
                <c:formatCode>0.0000</c:formatCode>
                <c:ptCount val="5"/>
                <c:pt idx="0">
                  <c:v>3.0543016666666674</c:v>
                </c:pt>
                <c:pt idx="1">
                  <c:v>3.4199574999999998</c:v>
                </c:pt>
                <c:pt idx="2">
                  <c:v>5.3067416000000005</c:v>
                </c:pt>
                <c:pt idx="3">
                  <c:v>11.485895000000001</c:v>
                </c:pt>
                <c:pt idx="4">
                  <c:v>17.323310760000002</c:v>
                </c:pt>
              </c:numCache>
            </c:numRef>
          </c:yVal>
          <c:smooth val="0"/>
        </c:ser>
        <c:dLbls>
          <c:showLegendKey val="0"/>
          <c:showVal val="0"/>
          <c:showCatName val="0"/>
          <c:showSerName val="0"/>
          <c:showPercent val="0"/>
          <c:showBubbleSize val="0"/>
        </c:dLbls>
        <c:axId val="45222144"/>
        <c:axId val="45232512"/>
      </c:scatterChart>
      <c:valAx>
        <c:axId val="45222144"/>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45232512"/>
        <c:crosses val="autoZero"/>
        <c:crossBetween val="midCat"/>
        <c:majorUnit val="24"/>
      </c:valAx>
      <c:valAx>
        <c:axId val="45232512"/>
        <c:scaling>
          <c:orientation val="minMax"/>
          <c:max val="35"/>
        </c:scaling>
        <c:delete val="0"/>
        <c:axPos val="l"/>
        <c:title>
          <c:tx>
            <c:rich>
              <a:bodyPr rot="-5400000" vert="horz"/>
              <a:lstStyle/>
              <a:p>
                <a:pPr>
                  <a:defRPr/>
                </a:pPr>
                <a:r>
                  <a:rPr lang="en-US" dirty="0"/>
                  <a:t>Chlorophyll (ug.L</a:t>
                </a:r>
                <a:r>
                  <a:rPr lang="en-US" baseline="30000" dirty="0"/>
                  <a:t>-1</a:t>
                </a:r>
                <a:r>
                  <a:rPr lang="en-US" dirty="0"/>
                  <a:t>)</a:t>
                </a:r>
              </a:p>
            </c:rich>
          </c:tx>
          <c:layout/>
          <c:overlay val="0"/>
        </c:title>
        <c:numFmt formatCode="0.00" sourceLinked="0"/>
        <c:majorTickMark val="out"/>
        <c:minorTickMark val="none"/>
        <c:tickLblPos val="nextTo"/>
        <c:spPr>
          <a:ln>
            <a:solidFill>
              <a:schemeClr val="tx1"/>
            </a:solidFill>
          </a:ln>
        </c:spPr>
        <c:crossAx val="45222144"/>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Sheet1!$Y$1</c:f>
              <c:strCache>
                <c:ptCount val="1"/>
                <c:pt idx="0">
                  <c:v>Fe</c:v>
                </c:pt>
              </c:strCache>
            </c:strRef>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Sheet1!$Z$2:$Z$6</c:f>
                <c:numCache>
                  <c:formatCode>General</c:formatCode>
                  <c:ptCount val="5"/>
                  <c:pt idx="0">
                    <c:v>3.52532107377845E-3</c:v>
                  </c:pt>
                  <c:pt idx="1">
                    <c:v>4.9690846685337825E-3</c:v>
                  </c:pt>
                  <c:pt idx="2">
                    <c:v>3.6790734558467806E-3</c:v>
                  </c:pt>
                  <c:pt idx="3">
                    <c:v>1.1393787474913201E-2</c:v>
                  </c:pt>
                  <c:pt idx="4">
                    <c:v>5.5438481422669609E-3</c:v>
                  </c:pt>
                </c:numCache>
              </c:numRef>
            </c:plus>
            <c:minus>
              <c:numRef>
                <c:f>Sheet1!$Z$2:$Z$6</c:f>
                <c:numCache>
                  <c:formatCode>General</c:formatCode>
                  <c:ptCount val="5"/>
                  <c:pt idx="0">
                    <c:v>3.52532107377845E-3</c:v>
                  </c:pt>
                  <c:pt idx="1">
                    <c:v>4.9690846685337825E-3</c:v>
                  </c:pt>
                  <c:pt idx="2">
                    <c:v>3.6790734558467806E-3</c:v>
                  </c:pt>
                  <c:pt idx="3">
                    <c:v>1.1393787474913201E-2</c:v>
                  </c:pt>
                  <c:pt idx="4">
                    <c:v>5.5438481422669609E-3</c:v>
                  </c:pt>
                </c:numCache>
              </c:numRef>
            </c:minus>
          </c:errBars>
          <c:xVal>
            <c:numRef>
              <c:f>Sheet1!$X$2:$X$6</c:f>
              <c:numCache>
                <c:formatCode>General</c:formatCode>
                <c:ptCount val="5"/>
                <c:pt idx="0">
                  <c:v>0</c:v>
                </c:pt>
                <c:pt idx="1">
                  <c:v>24</c:v>
                </c:pt>
                <c:pt idx="2">
                  <c:v>72</c:v>
                </c:pt>
                <c:pt idx="3">
                  <c:v>120</c:v>
                </c:pt>
                <c:pt idx="4">
                  <c:v>168</c:v>
                </c:pt>
              </c:numCache>
            </c:numRef>
          </c:xVal>
          <c:yVal>
            <c:numRef>
              <c:f>Sheet1!$Y$2:$Y$6</c:f>
              <c:numCache>
                <c:formatCode>0.000</c:formatCode>
                <c:ptCount val="5"/>
                <c:pt idx="0">
                  <c:v>0.29246388113911109</c:v>
                </c:pt>
                <c:pt idx="1">
                  <c:v>0.33192972772756113</c:v>
                </c:pt>
                <c:pt idx="2">
                  <c:v>0.46711301439884506</c:v>
                </c:pt>
                <c:pt idx="3">
                  <c:v>0.50230633398020486</c:v>
                </c:pt>
                <c:pt idx="4">
                  <c:v>0.49606500480473403</c:v>
                </c:pt>
              </c:numCache>
            </c:numRef>
          </c:yVal>
          <c:smooth val="0"/>
        </c:ser>
        <c:ser>
          <c:idx val="1"/>
          <c:order val="1"/>
          <c:tx>
            <c:strRef>
              <c:f>Sheet1!$AA$1</c:f>
              <c:strCache>
                <c:ptCount val="1"/>
                <c:pt idx="0">
                  <c:v>Con</c:v>
                </c:pt>
              </c:strCache>
            </c:strRef>
          </c:tx>
          <c:spPr>
            <a:ln>
              <a:solidFill>
                <a:schemeClr val="tx2"/>
              </a:solidFill>
            </a:ln>
          </c:spPr>
          <c:marker>
            <c:spPr>
              <a:solidFill>
                <a:schemeClr val="tx2"/>
              </a:solidFill>
              <a:ln>
                <a:solidFill>
                  <a:schemeClr val="tx2"/>
                </a:solidFill>
              </a:ln>
            </c:spPr>
          </c:marker>
          <c:errBars>
            <c:errDir val="y"/>
            <c:errBarType val="both"/>
            <c:errValType val="cust"/>
            <c:noEndCap val="0"/>
            <c:plus>
              <c:numRef>
                <c:f>Sheet1!$AB$2:$AB$6</c:f>
                <c:numCache>
                  <c:formatCode>General</c:formatCode>
                  <c:ptCount val="5"/>
                  <c:pt idx="0">
                    <c:v>3.52532107377845E-3</c:v>
                  </c:pt>
                  <c:pt idx="1">
                    <c:v>4.0473413777956215E-3</c:v>
                  </c:pt>
                  <c:pt idx="2">
                    <c:v>3.7355499704529406E-3</c:v>
                  </c:pt>
                  <c:pt idx="3">
                    <c:v>6.3187351371946099E-4</c:v>
                  </c:pt>
                  <c:pt idx="4">
                    <c:v>4.5241956899812127E-3</c:v>
                  </c:pt>
                </c:numCache>
              </c:numRef>
            </c:plus>
            <c:minus>
              <c:numRef>
                <c:f>Sheet1!$AB$2:$AB$6</c:f>
                <c:numCache>
                  <c:formatCode>General</c:formatCode>
                  <c:ptCount val="5"/>
                  <c:pt idx="0">
                    <c:v>3.52532107377845E-3</c:v>
                  </c:pt>
                  <c:pt idx="1">
                    <c:v>4.0473413777956215E-3</c:v>
                  </c:pt>
                  <c:pt idx="2">
                    <c:v>3.7355499704529406E-3</c:v>
                  </c:pt>
                  <c:pt idx="3">
                    <c:v>6.3187351371946099E-4</c:v>
                  </c:pt>
                  <c:pt idx="4">
                    <c:v>4.5241956899812127E-3</c:v>
                  </c:pt>
                </c:numCache>
              </c:numRef>
            </c:minus>
          </c:errBars>
          <c:xVal>
            <c:numRef>
              <c:f>Sheet1!$X$2:$X$6</c:f>
              <c:numCache>
                <c:formatCode>General</c:formatCode>
                <c:ptCount val="5"/>
                <c:pt idx="0">
                  <c:v>0</c:v>
                </c:pt>
                <c:pt idx="1">
                  <c:v>24</c:v>
                </c:pt>
                <c:pt idx="2">
                  <c:v>72</c:v>
                </c:pt>
                <c:pt idx="3">
                  <c:v>120</c:v>
                </c:pt>
                <c:pt idx="4">
                  <c:v>168</c:v>
                </c:pt>
              </c:numCache>
            </c:numRef>
          </c:xVal>
          <c:yVal>
            <c:numRef>
              <c:f>Sheet1!$AA$2:$AA$6</c:f>
              <c:numCache>
                <c:formatCode>0.000</c:formatCode>
                <c:ptCount val="5"/>
                <c:pt idx="0">
                  <c:v>0.29246388113911109</c:v>
                </c:pt>
                <c:pt idx="1">
                  <c:v>0.32850598573612805</c:v>
                </c:pt>
                <c:pt idx="2">
                  <c:v>0.46449576582102003</c:v>
                </c:pt>
                <c:pt idx="3">
                  <c:v>0.50069405928575905</c:v>
                </c:pt>
                <c:pt idx="4">
                  <c:v>0.46104477588115406</c:v>
                </c:pt>
              </c:numCache>
            </c:numRef>
          </c:yVal>
          <c:smooth val="0"/>
        </c:ser>
        <c:dLbls>
          <c:showLegendKey val="0"/>
          <c:showVal val="0"/>
          <c:showCatName val="0"/>
          <c:showSerName val="0"/>
          <c:showPercent val="0"/>
          <c:showBubbleSize val="0"/>
        </c:dLbls>
        <c:axId val="45270528"/>
        <c:axId val="45272448"/>
      </c:scatterChart>
      <c:valAx>
        <c:axId val="45270528"/>
        <c:scaling>
          <c:orientation val="minMax"/>
          <c:max val="168"/>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45272448"/>
        <c:crosses val="autoZero"/>
        <c:crossBetween val="midCat"/>
        <c:majorUnit val="24"/>
      </c:valAx>
      <c:valAx>
        <c:axId val="45272448"/>
        <c:scaling>
          <c:orientation val="minMax"/>
          <c:max val="0.60000000000000009"/>
          <c:min val="0.1"/>
        </c:scaling>
        <c:delete val="0"/>
        <c:axPos val="l"/>
        <c:title>
          <c:tx>
            <c:rich>
              <a:bodyPr rot="-5400000" vert="horz"/>
              <a:lstStyle/>
              <a:p>
                <a:pPr>
                  <a:defRPr/>
                </a:pPr>
                <a:r>
                  <a:rPr lang="en-US"/>
                  <a:t>F</a:t>
                </a:r>
                <a:r>
                  <a:rPr lang="en-US" baseline="-25000"/>
                  <a:t>v</a:t>
                </a:r>
                <a:r>
                  <a:rPr lang="en-US"/>
                  <a:t>/F</a:t>
                </a:r>
                <a:r>
                  <a:rPr lang="en-US" baseline="-25000"/>
                  <a:t>m</a:t>
                </a:r>
              </a:p>
            </c:rich>
          </c:tx>
          <c:layout/>
          <c:overlay val="0"/>
        </c:title>
        <c:numFmt formatCode="0.0" sourceLinked="0"/>
        <c:majorTickMark val="out"/>
        <c:minorTickMark val="none"/>
        <c:tickLblPos val="nextTo"/>
        <c:spPr>
          <a:ln>
            <a:solidFill>
              <a:schemeClr val="tx1"/>
            </a:solidFill>
          </a:ln>
        </c:spPr>
        <c:crossAx val="45270528"/>
        <c:crosses val="autoZero"/>
        <c:crossBetween val="midCat"/>
      </c:valAx>
      <c:spPr>
        <a:ln>
          <a:solidFill>
            <a:schemeClr val="tx1"/>
          </a:solidFill>
        </a:ln>
      </c:spPr>
    </c:plotArea>
    <c:legend>
      <c:legendPos val="r"/>
      <c:layout>
        <c:manualLayout>
          <c:xMode val="edge"/>
          <c:yMode val="edge"/>
          <c:x val="0.84880952380952412"/>
          <c:y val="3.4040833333333298E-2"/>
          <c:w val="0.12095238095238101"/>
          <c:h val="0.14169611111111102"/>
        </c:manualLayout>
      </c:layout>
      <c:overlay val="0"/>
      <c:spPr>
        <a:ln>
          <a:solidFill>
            <a:schemeClr val="tx1"/>
          </a:solidFill>
        </a:ln>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7408055402164299"/>
          <c:y val="4.8327191664029809E-2"/>
          <c:w val="0.78367147429310324"/>
          <c:h val="0.81283786552703197"/>
        </c:manualLayout>
      </c:layout>
      <c:scatterChart>
        <c:scatterStyle val="lineMarker"/>
        <c:varyColors val="0"/>
        <c:ser>
          <c:idx val="0"/>
          <c:order val="0"/>
          <c:tx>
            <c:v>+ Fe</c:v>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'IncEx 5.3'!$N$6:$N$10</c:f>
                <c:numCache>
                  <c:formatCode>General</c:formatCode>
                  <c:ptCount val="5"/>
                  <c:pt idx="0">
                    <c:v>5.3729881112220504E-2</c:v>
                  </c:pt>
                  <c:pt idx="1">
                    <c:v>9.5674939699693498E-2</c:v>
                  </c:pt>
                  <c:pt idx="2">
                    <c:v>0.2683102799582231</c:v>
                  </c:pt>
                  <c:pt idx="3">
                    <c:v>4.6614665999999962</c:v>
                  </c:pt>
                  <c:pt idx="4">
                    <c:v>1.5194667152739776</c:v>
                  </c:pt>
                </c:numCache>
              </c:numRef>
            </c:plus>
            <c:minus>
              <c:numRef>
                <c:f>'IncEx 5.3'!$N$6:$N$10</c:f>
                <c:numCache>
                  <c:formatCode>General</c:formatCode>
                  <c:ptCount val="5"/>
                  <c:pt idx="0">
                    <c:v>5.3729881112220504E-2</c:v>
                  </c:pt>
                  <c:pt idx="1">
                    <c:v>9.5674939699693498E-2</c:v>
                  </c:pt>
                  <c:pt idx="2">
                    <c:v>0.2683102799582231</c:v>
                  </c:pt>
                  <c:pt idx="3">
                    <c:v>4.6614665999999962</c:v>
                  </c:pt>
                  <c:pt idx="4">
                    <c:v>1.5194667152739776</c:v>
                  </c:pt>
                </c:numCache>
              </c:numRef>
            </c:minus>
          </c:errBars>
          <c:xVal>
            <c:numRef>
              <c:f>'IncEx 5.3'!$L$6:$L$10</c:f>
              <c:numCache>
                <c:formatCode>General</c:formatCode>
                <c:ptCount val="5"/>
                <c:pt idx="0">
                  <c:v>0</c:v>
                </c:pt>
                <c:pt idx="1">
                  <c:v>24</c:v>
                </c:pt>
                <c:pt idx="2">
                  <c:v>72</c:v>
                </c:pt>
                <c:pt idx="3">
                  <c:v>120</c:v>
                </c:pt>
                <c:pt idx="4">
                  <c:v>168</c:v>
                </c:pt>
              </c:numCache>
            </c:numRef>
          </c:xVal>
          <c:yVal>
            <c:numRef>
              <c:f>'IncEx 5.3'!$M$6:$M$10</c:f>
              <c:numCache>
                <c:formatCode>0.0000</c:formatCode>
                <c:ptCount val="5"/>
                <c:pt idx="0">
                  <c:v>5.5622704999999986</c:v>
                </c:pt>
                <c:pt idx="1">
                  <c:v>5.3119037999999996</c:v>
                </c:pt>
                <c:pt idx="2">
                  <c:v>10.2366426</c:v>
                </c:pt>
                <c:pt idx="3">
                  <c:v>24.716613599999999</c:v>
                </c:pt>
                <c:pt idx="4">
                  <c:v>21.399383879999998</c:v>
                </c:pt>
              </c:numCache>
            </c:numRef>
          </c:yVal>
          <c:smooth val="0"/>
        </c:ser>
        <c:ser>
          <c:idx val="1"/>
          <c:order val="1"/>
          <c:tx>
            <c:v>Control</c:v>
          </c:tx>
          <c:spPr>
            <a:ln>
              <a:solidFill>
                <a:schemeClr val="tx2"/>
              </a:solidFill>
            </a:ln>
          </c:spPr>
          <c:marker>
            <c:spPr>
              <a:solidFill>
                <a:schemeClr val="tx2"/>
              </a:solidFill>
              <a:ln>
                <a:solidFill>
                  <a:schemeClr val="tx2"/>
                </a:solidFill>
              </a:ln>
            </c:spPr>
          </c:marker>
          <c:errBars>
            <c:errDir val="y"/>
            <c:errBarType val="both"/>
            <c:errValType val="cust"/>
            <c:noEndCap val="0"/>
            <c:plus>
              <c:numRef>
                <c:f>'IncEx 5.3'!$P$6:$P$10</c:f>
                <c:numCache>
                  <c:formatCode>General</c:formatCode>
                  <c:ptCount val="5"/>
                  <c:pt idx="0">
                    <c:v>5.3729881112220504E-2</c:v>
                  </c:pt>
                  <c:pt idx="1">
                    <c:v>0.20092831530822103</c:v>
                  </c:pt>
                  <c:pt idx="2">
                    <c:v>0.17676295458862404</c:v>
                  </c:pt>
                  <c:pt idx="3">
                    <c:v>1.9242100499999952</c:v>
                  </c:pt>
                  <c:pt idx="4">
                    <c:v>0.59938043888686288</c:v>
                  </c:pt>
                </c:numCache>
              </c:numRef>
            </c:plus>
            <c:minus>
              <c:numRef>
                <c:f>'IncEx 5.3'!$P$6:$P$10</c:f>
                <c:numCache>
                  <c:formatCode>General</c:formatCode>
                  <c:ptCount val="5"/>
                  <c:pt idx="0">
                    <c:v>5.3729881112220504E-2</c:v>
                  </c:pt>
                  <c:pt idx="1">
                    <c:v>0.20092831530822103</c:v>
                  </c:pt>
                  <c:pt idx="2">
                    <c:v>0.17676295458862404</c:v>
                  </c:pt>
                  <c:pt idx="3">
                    <c:v>1.9242100499999952</c:v>
                  </c:pt>
                  <c:pt idx="4">
                    <c:v>0.59938043888686288</c:v>
                  </c:pt>
                </c:numCache>
              </c:numRef>
            </c:minus>
          </c:errBars>
          <c:xVal>
            <c:numRef>
              <c:f>'IncEx 5.3'!$L$6:$L$10</c:f>
              <c:numCache>
                <c:formatCode>General</c:formatCode>
                <c:ptCount val="5"/>
                <c:pt idx="0">
                  <c:v>0</c:v>
                </c:pt>
                <c:pt idx="1">
                  <c:v>24</c:v>
                </c:pt>
                <c:pt idx="2">
                  <c:v>72</c:v>
                </c:pt>
                <c:pt idx="3">
                  <c:v>120</c:v>
                </c:pt>
                <c:pt idx="4">
                  <c:v>168</c:v>
                </c:pt>
              </c:numCache>
            </c:numRef>
          </c:xVal>
          <c:yVal>
            <c:numRef>
              <c:f>'IncEx 5.3'!$O$6:$O$10</c:f>
              <c:numCache>
                <c:formatCode>0.0000</c:formatCode>
                <c:ptCount val="5"/>
                <c:pt idx="0">
                  <c:v>5.5622704999999986</c:v>
                </c:pt>
                <c:pt idx="1">
                  <c:v>5.4719320000000007</c:v>
                </c:pt>
                <c:pt idx="2">
                  <c:v>8.9306060000000009</c:v>
                </c:pt>
                <c:pt idx="3">
                  <c:v>18.401952450000003</c:v>
                </c:pt>
                <c:pt idx="4">
                  <c:v>13.781525339999998</c:v>
                </c:pt>
              </c:numCache>
            </c:numRef>
          </c:yVal>
          <c:smooth val="0"/>
        </c:ser>
        <c:dLbls>
          <c:showLegendKey val="0"/>
          <c:showVal val="0"/>
          <c:showCatName val="0"/>
          <c:showSerName val="0"/>
          <c:showPercent val="0"/>
          <c:showBubbleSize val="0"/>
        </c:dLbls>
        <c:axId val="45057920"/>
        <c:axId val="45068288"/>
      </c:scatterChart>
      <c:valAx>
        <c:axId val="45057920"/>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45068288"/>
        <c:crosses val="autoZero"/>
        <c:crossBetween val="midCat"/>
        <c:majorUnit val="24"/>
      </c:valAx>
      <c:valAx>
        <c:axId val="45068288"/>
        <c:scaling>
          <c:orientation val="minMax"/>
        </c:scaling>
        <c:delete val="0"/>
        <c:axPos val="l"/>
        <c:title>
          <c:tx>
            <c:rich>
              <a:bodyPr rot="-5400000" vert="horz"/>
              <a:lstStyle/>
              <a:p>
                <a:pPr>
                  <a:defRPr/>
                </a:pPr>
                <a:r>
                  <a:rPr lang="en-US" dirty="0"/>
                  <a:t>Chlorophyll (ug.L</a:t>
                </a:r>
                <a:r>
                  <a:rPr lang="en-US" baseline="30000" dirty="0"/>
                  <a:t>-1</a:t>
                </a:r>
                <a:r>
                  <a:rPr lang="en-US" dirty="0"/>
                  <a:t>)</a:t>
                </a:r>
              </a:p>
            </c:rich>
          </c:tx>
          <c:layout>
            <c:manualLayout>
              <c:xMode val="edge"/>
              <c:yMode val="edge"/>
              <c:x val="1.1747153165302802E-2"/>
              <c:y val="0.30125931687937302"/>
            </c:manualLayout>
          </c:layout>
          <c:overlay val="0"/>
        </c:title>
        <c:numFmt formatCode="0.00" sourceLinked="0"/>
        <c:majorTickMark val="out"/>
        <c:minorTickMark val="none"/>
        <c:tickLblPos val="nextTo"/>
        <c:spPr>
          <a:ln>
            <a:solidFill>
              <a:schemeClr val="tx1"/>
            </a:solidFill>
          </a:ln>
        </c:spPr>
        <c:crossAx val="45057920"/>
        <c:crosses val="autoZero"/>
        <c:crossBetween val="midCat"/>
      </c:valAx>
      <c:spPr>
        <a:ln>
          <a:solidFill>
            <a:schemeClr val="tx1"/>
          </a:solid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70479310907202"/>
          <c:y val="4.5861111111111109E-2"/>
          <c:w val="0.69077264318624698"/>
          <c:h val="0.78358277777777785"/>
        </c:manualLayout>
      </c:layout>
      <c:scatterChart>
        <c:scatterStyle val="lineMarker"/>
        <c:varyColors val="0"/>
        <c:ser>
          <c:idx val="0"/>
          <c:order val="0"/>
          <c:tx>
            <c:strRef>
              <c:f>Sheet1!$Y$1</c:f>
              <c:strCache>
                <c:ptCount val="1"/>
                <c:pt idx="0">
                  <c:v>Fe</c:v>
                </c:pt>
              </c:strCache>
            </c:strRef>
          </c:tx>
          <c:spPr>
            <a:ln>
              <a:solidFill>
                <a:schemeClr val="accent2"/>
              </a:solidFill>
            </a:ln>
          </c:spPr>
          <c:marker>
            <c:spPr>
              <a:solidFill>
                <a:schemeClr val="accent2"/>
              </a:solidFill>
              <a:ln>
                <a:solidFill>
                  <a:schemeClr val="accent2"/>
                </a:solidFill>
              </a:ln>
            </c:spPr>
          </c:marker>
          <c:errBars>
            <c:errDir val="y"/>
            <c:errBarType val="both"/>
            <c:errValType val="cust"/>
            <c:noEndCap val="0"/>
            <c:plus>
              <c:numRef>
                <c:f>Sheet1!$Z$2:$Z$6</c:f>
                <c:numCache>
                  <c:formatCode>General</c:formatCode>
                  <c:ptCount val="5"/>
                  <c:pt idx="0">
                    <c:v>1.7841264048384907E-3</c:v>
                  </c:pt>
                  <c:pt idx="1">
                    <c:v>3.5127705288491109E-3</c:v>
                  </c:pt>
                  <c:pt idx="2">
                    <c:v>4.0910794047286101E-3</c:v>
                  </c:pt>
                  <c:pt idx="3">
                    <c:v>1.6659645796314707E-3</c:v>
                  </c:pt>
                  <c:pt idx="4">
                    <c:v>5.4237075606312019E-3</c:v>
                  </c:pt>
                </c:numCache>
              </c:numRef>
            </c:plus>
            <c:minus>
              <c:numRef>
                <c:f>Sheet1!$Z$2:$Z$6</c:f>
                <c:numCache>
                  <c:formatCode>General</c:formatCode>
                  <c:ptCount val="5"/>
                  <c:pt idx="0">
                    <c:v>1.7841264048384907E-3</c:v>
                  </c:pt>
                  <c:pt idx="1">
                    <c:v>3.5127705288491109E-3</c:v>
                  </c:pt>
                  <c:pt idx="2">
                    <c:v>4.0910794047286101E-3</c:v>
                  </c:pt>
                  <c:pt idx="3">
                    <c:v>1.6659645796314707E-3</c:v>
                  </c:pt>
                  <c:pt idx="4">
                    <c:v>5.4237075606312019E-3</c:v>
                  </c:pt>
                </c:numCache>
              </c:numRef>
            </c:minus>
          </c:errBars>
          <c:xVal>
            <c:numRef>
              <c:f>Sheet1!$X$2:$X$6</c:f>
              <c:numCache>
                <c:formatCode>General</c:formatCode>
                <c:ptCount val="5"/>
                <c:pt idx="0">
                  <c:v>0</c:v>
                </c:pt>
                <c:pt idx="1">
                  <c:v>24</c:v>
                </c:pt>
                <c:pt idx="2">
                  <c:v>72</c:v>
                </c:pt>
                <c:pt idx="3">
                  <c:v>120</c:v>
                </c:pt>
                <c:pt idx="4">
                  <c:v>168</c:v>
                </c:pt>
              </c:numCache>
            </c:numRef>
          </c:xVal>
          <c:yVal>
            <c:numRef>
              <c:f>Sheet1!$Y$2:$Y$6</c:f>
              <c:numCache>
                <c:formatCode>0.000</c:formatCode>
                <c:ptCount val="5"/>
                <c:pt idx="0">
                  <c:v>0.20751633440554204</c:v>
                </c:pt>
                <c:pt idx="1">
                  <c:v>0.30013122814504201</c:v>
                </c:pt>
                <c:pt idx="2">
                  <c:v>0.45008220981270108</c:v>
                </c:pt>
                <c:pt idx="3">
                  <c:v>0.51725595321548412</c:v>
                </c:pt>
                <c:pt idx="4">
                  <c:v>0.459934007653994</c:v>
                </c:pt>
              </c:numCache>
            </c:numRef>
          </c:yVal>
          <c:smooth val="0"/>
        </c:ser>
        <c:ser>
          <c:idx val="1"/>
          <c:order val="1"/>
          <c:tx>
            <c:strRef>
              <c:f>Sheet1!$AA$1</c:f>
              <c:strCache>
                <c:ptCount val="1"/>
                <c:pt idx="0">
                  <c:v>Con</c:v>
                </c:pt>
              </c:strCache>
            </c:strRef>
          </c:tx>
          <c:spPr>
            <a:ln>
              <a:solidFill>
                <a:schemeClr val="tx2"/>
              </a:solidFill>
            </a:ln>
          </c:spPr>
          <c:marker>
            <c:spPr>
              <a:solidFill>
                <a:schemeClr val="tx2"/>
              </a:solidFill>
              <a:ln>
                <a:solidFill>
                  <a:schemeClr val="tx2"/>
                </a:solidFill>
              </a:ln>
            </c:spPr>
          </c:marker>
          <c:errBars>
            <c:errDir val="y"/>
            <c:errBarType val="both"/>
            <c:errValType val="cust"/>
            <c:noEndCap val="0"/>
            <c:plus>
              <c:numRef>
                <c:f>Sheet1!$AB$2:$AB$6</c:f>
                <c:numCache>
                  <c:formatCode>General</c:formatCode>
                  <c:ptCount val="5"/>
                  <c:pt idx="0">
                    <c:v>1.7841264048384907E-3</c:v>
                  </c:pt>
                  <c:pt idx="1">
                    <c:v>1.8555232367238805E-3</c:v>
                  </c:pt>
                  <c:pt idx="2">
                    <c:v>9.8851657299664844E-3</c:v>
                  </c:pt>
                  <c:pt idx="3">
                    <c:v>1.5701699220124606E-2</c:v>
                  </c:pt>
                  <c:pt idx="4">
                    <c:v>1.4183655591724404E-2</c:v>
                  </c:pt>
                </c:numCache>
              </c:numRef>
            </c:plus>
            <c:minus>
              <c:numRef>
                <c:f>Sheet1!$AB$2:$AB$6</c:f>
                <c:numCache>
                  <c:formatCode>General</c:formatCode>
                  <c:ptCount val="5"/>
                  <c:pt idx="0">
                    <c:v>1.7841264048384907E-3</c:v>
                  </c:pt>
                  <c:pt idx="1">
                    <c:v>1.8555232367238805E-3</c:v>
                  </c:pt>
                  <c:pt idx="2">
                    <c:v>9.8851657299664844E-3</c:v>
                  </c:pt>
                  <c:pt idx="3">
                    <c:v>1.5701699220124606E-2</c:v>
                  </c:pt>
                  <c:pt idx="4">
                    <c:v>1.4183655591724404E-2</c:v>
                  </c:pt>
                </c:numCache>
              </c:numRef>
            </c:minus>
          </c:errBars>
          <c:xVal>
            <c:numRef>
              <c:f>Sheet1!$X$2:$X$6</c:f>
              <c:numCache>
                <c:formatCode>General</c:formatCode>
                <c:ptCount val="5"/>
                <c:pt idx="0">
                  <c:v>0</c:v>
                </c:pt>
                <c:pt idx="1">
                  <c:v>24</c:v>
                </c:pt>
                <c:pt idx="2">
                  <c:v>72</c:v>
                </c:pt>
                <c:pt idx="3">
                  <c:v>120</c:v>
                </c:pt>
                <c:pt idx="4">
                  <c:v>168</c:v>
                </c:pt>
              </c:numCache>
            </c:numRef>
          </c:xVal>
          <c:yVal>
            <c:numRef>
              <c:f>Sheet1!$AA$2:$AA$6</c:f>
              <c:numCache>
                <c:formatCode>0.000</c:formatCode>
                <c:ptCount val="5"/>
                <c:pt idx="0">
                  <c:v>0.20751633440554204</c:v>
                </c:pt>
                <c:pt idx="1">
                  <c:v>0.29324991138524009</c:v>
                </c:pt>
                <c:pt idx="2">
                  <c:v>0.40152636696168609</c:v>
                </c:pt>
                <c:pt idx="3">
                  <c:v>0.39274618822602803</c:v>
                </c:pt>
                <c:pt idx="4">
                  <c:v>0.31805486745781314</c:v>
                </c:pt>
              </c:numCache>
            </c:numRef>
          </c:yVal>
          <c:smooth val="0"/>
        </c:ser>
        <c:dLbls>
          <c:showLegendKey val="0"/>
          <c:showVal val="0"/>
          <c:showCatName val="0"/>
          <c:showSerName val="0"/>
          <c:showPercent val="0"/>
          <c:showBubbleSize val="0"/>
        </c:dLbls>
        <c:axId val="43533440"/>
        <c:axId val="43535360"/>
      </c:scatterChart>
      <c:valAx>
        <c:axId val="43533440"/>
        <c:scaling>
          <c:orientation val="minMax"/>
          <c:max val="168"/>
          <c:min val="0"/>
        </c:scaling>
        <c:delete val="0"/>
        <c:axPos val="b"/>
        <c:title>
          <c:tx>
            <c:rich>
              <a:bodyPr/>
              <a:lstStyle/>
              <a:p>
                <a:pPr>
                  <a:defRPr/>
                </a:pPr>
                <a:r>
                  <a:rPr lang="en-US"/>
                  <a:t>Time (Hours)</a:t>
                </a:r>
              </a:p>
            </c:rich>
          </c:tx>
          <c:layout/>
          <c:overlay val="0"/>
        </c:title>
        <c:numFmt formatCode="General" sourceLinked="1"/>
        <c:majorTickMark val="out"/>
        <c:minorTickMark val="none"/>
        <c:tickLblPos val="nextTo"/>
        <c:spPr>
          <a:ln>
            <a:solidFill>
              <a:schemeClr val="tx1"/>
            </a:solidFill>
          </a:ln>
        </c:spPr>
        <c:crossAx val="43535360"/>
        <c:crosses val="autoZero"/>
        <c:crossBetween val="midCat"/>
        <c:majorUnit val="24"/>
      </c:valAx>
      <c:valAx>
        <c:axId val="43535360"/>
        <c:scaling>
          <c:orientation val="minMax"/>
          <c:max val="0.60000000000000009"/>
          <c:min val="0.1"/>
        </c:scaling>
        <c:delete val="0"/>
        <c:axPos val="l"/>
        <c:title>
          <c:tx>
            <c:rich>
              <a:bodyPr rot="-5400000" vert="horz"/>
              <a:lstStyle/>
              <a:p>
                <a:pPr>
                  <a:defRPr/>
                </a:pPr>
                <a:r>
                  <a:rPr lang="en-US"/>
                  <a:t>F</a:t>
                </a:r>
                <a:r>
                  <a:rPr lang="en-US" baseline="-25000"/>
                  <a:t>v</a:t>
                </a:r>
                <a:r>
                  <a:rPr lang="en-US"/>
                  <a:t>/F</a:t>
                </a:r>
                <a:r>
                  <a:rPr lang="en-US" baseline="-25000"/>
                  <a:t>m</a:t>
                </a:r>
              </a:p>
            </c:rich>
          </c:tx>
          <c:layout/>
          <c:overlay val="0"/>
        </c:title>
        <c:numFmt formatCode="0.0" sourceLinked="0"/>
        <c:majorTickMark val="out"/>
        <c:minorTickMark val="none"/>
        <c:tickLblPos val="nextTo"/>
        <c:spPr>
          <a:ln>
            <a:solidFill>
              <a:schemeClr val="tx1"/>
            </a:solidFill>
          </a:ln>
        </c:spPr>
        <c:crossAx val="43533440"/>
        <c:crosses val="autoZero"/>
        <c:crossBetween val="midCat"/>
      </c:valAx>
      <c:spPr>
        <a:ln>
          <a:solidFill>
            <a:schemeClr val="tx1"/>
          </a:solidFill>
        </a:ln>
      </c:spPr>
    </c:plotArea>
    <c:legend>
      <c:legendPos val="r"/>
      <c:layout>
        <c:manualLayout>
          <c:xMode val="edge"/>
          <c:yMode val="edge"/>
          <c:x val="0.84832610998271984"/>
          <c:y val="4.1096388888888911E-2"/>
          <c:w val="0.12552321932464597"/>
          <c:h val="0.14169611111111102"/>
        </c:manualLayout>
      </c:layout>
      <c:overlay val="0"/>
      <c:spPr>
        <a:ln>
          <a:solidFill>
            <a:schemeClr val="tx1"/>
          </a:solidFill>
        </a:ln>
      </c:sp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47869640224901"/>
          <c:y val="0.15049051779898701"/>
          <c:w val="0.82179836393372496"/>
          <c:h val="0.79806923030057997"/>
        </c:manualLayout>
      </c:layout>
      <c:scatterChart>
        <c:scatterStyle val="lineMarker"/>
        <c:varyColors val="0"/>
        <c:ser>
          <c:idx val="0"/>
          <c:order val="0"/>
          <c:xVal>
            <c:numRef>
              <c:f>Sheet1!$X$6:$X$17</c:f>
              <c:numCache>
                <c:formatCode>0.000</c:formatCode>
                <c:ptCount val="12"/>
                <c:pt idx="0">
                  <c:v>0.13617170528602501</c:v>
                </c:pt>
                <c:pt idx="1">
                  <c:v>0.170114500362056</c:v>
                </c:pt>
                <c:pt idx="2">
                  <c:v>0.19726873642288201</c:v>
                </c:pt>
                <c:pt idx="3">
                  <c:v>0.183691618392469</c:v>
                </c:pt>
                <c:pt idx="4">
                  <c:v>0.28552000362056501</c:v>
                </c:pt>
                <c:pt idx="5">
                  <c:v>0.48012536205648099</c:v>
                </c:pt>
                <c:pt idx="6">
                  <c:v>0.55027380521361302</c:v>
                </c:pt>
                <c:pt idx="7">
                  <c:v>0.60458227733526404</c:v>
                </c:pt>
              </c:numCache>
            </c:numRef>
          </c:xVal>
          <c:yVal>
            <c:numRef>
              <c:f>Sheet1!$Y$6:$Y$17</c:f>
              <c:numCache>
                <c:formatCode>0</c:formatCode>
                <c:ptCount val="12"/>
                <c:pt idx="0">
                  <c:v>10</c:v>
                </c:pt>
                <c:pt idx="1">
                  <c:v>20</c:v>
                </c:pt>
                <c:pt idx="2">
                  <c:v>30</c:v>
                </c:pt>
                <c:pt idx="3">
                  <c:v>50</c:v>
                </c:pt>
                <c:pt idx="4">
                  <c:v>70</c:v>
                </c:pt>
                <c:pt idx="5">
                  <c:v>100</c:v>
                </c:pt>
                <c:pt idx="6">
                  <c:v>120</c:v>
                </c:pt>
                <c:pt idx="7">
                  <c:v>150</c:v>
                </c:pt>
              </c:numCache>
            </c:numRef>
          </c:yVal>
          <c:smooth val="0"/>
        </c:ser>
        <c:dLbls>
          <c:showLegendKey val="0"/>
          <c:showVal val="0"/>
          <c:showCatName val="0"/>
          <c:showSerName val="0"/>
          <c:showPercent val="0"/>
          <c:showBubbleSize val="0"/>
        </c:dLbls>
        <c:axId val="45638784"/>
        <c:axId val="45640320"/>
      </c:scatterChart>
      <c:valAx>
        <c:axId val="45638784"/>
        <c:scaling>
          <c:orientation val="minMax"/>
          <c:max val="1.5"/>
        </c:scaling>
        <c:delete val="0"/>
        <c:axPos val="t"/>
        <c:numFmt formatCode="0.000" sourceLinked="1"/>
        <c:majorTickMark val="out"/>
        <c:minorTickMark val="none"/>
        <c:tickLblPos val="nextTo"/>
        <c:crossAx val="45640320"/>
        <c:crosses val="autoZero"/>
        <c:crossBetween val="midCat"/>
        <c:majorUnit val="0.25"/>
      </c:valAx>
      <c:valAx>
        <c:axId val="45640320"/>
        <c:scaling>
          <c:orientation val="maxMin"/>
        </c:scaling>
        <c:delete val="0"/>
        <c:axPos val="l"/>
        <c:majorGridlines/>
        <c:numFmt formatCode="0" sourceLinked="1"/>
        <c:majorTickMark val="out"/>
        <c:minorTickMark val="none"/>
        <c:tickLblPos val="nextTo"/>
        <c:crossAx val="4563878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667552205796"/>
          <c:y val="0.15049051779898701"/>
          <c:w val="0.82179836393372496"/>
          <c:h val="0.79806923030058097"/>
        </c:manualLayout>
      </c:layout>
      <c:scatterChart>
        <c:scatterStyle val="lineMarker"/>
        <c:varyColors val="0"/>
        <c:ser>
          <c:idx val="0"/>
          <c:order val="0"/>
          <c:xVal>
            <c:numRef>
              <c:f>'Sheet 1'!$X$6:$X$17</c:f>
              <c:numCache>
                <c:formatCode>0.000</c:formatCode>
                <c:ptCount val="12"/>
                <c:pt idx="0">
                  <c:v>0.16446756986713801</c:v>
                </c:pt>
                <c:pt idx="1">
                  <c:v>0.18192071906974699</c:v>
                </c:pt>
                <c:pt idx="2">
                  <c:v>0.18410236272007299</c:v>
                </c:pt>
                <c:pt idx="3">
                  <c:v>0.19282893732137801</c:v>
                </c:pt>
                <c:pt idx="4">
                  <c:v>0.25173331588018399</c:v>
                </c:pt>
                <c:pt idx="5">
                  <c:v>0.26700482143246701</c:v>
                </c:pt>
                <c:pt idx="6">
                  <c:v>0.29100290158605502</c:v>
                </c:pt>
                <c:pt idx="7">
                  <c:v>0.29754783253703299</c:v>
                </c:pt>
                <c:pt idx="8">
                  <c:v>0.26700482143246701</c:v>
                </c:pt>
              </c:numCache>
            </c:numRef>
          </c:xVal>
          <c:yVal>
            <c:numRef>
              <c:f>'Sheet 1'!$Y$6:$Y$17</c:f>
              <c:numCache>
                <c:formatCode>0</c:formatCode>
                <c:ptCount val="12"/>
                <c:pt idx="0">
                  <c:v>10</c:v>
                </c:pt>
                <c:pt idx="1">
                  <c:v>20</c:v>
                </c:pt>
                <c:pt idx="2">
                  <c:v>30</c:v>
                </c:pt>
                <c:pt idx="3">
                  <c:v>50</c:v>
                </c:pt>
                <c:pt idx="4">
                  <c:v>70</c:v>
                </c:pt>
                <c:pt idx="5">
                  <c:v>100</c:v>
                </c:pt>
                <c:pt idx="6">
                  <c:v>120</c:v>
                </c:pt>
                <c:pt idx="7">
                  <c:v>150</c:v>
                </c:pt>
              </c:numCache>
            </c:numRef>
          </c:yVal>
          <c:smooth val="0"/>
        </c:ser>
        <c:dLbls>
          <c:showLegendKey val="0"/>
          <c:showVal val="0"/>
          <c:showCatName val="0"/>
          <c:showSerName val="0"/>
          <c:showPercent val="0"/>
          <c:showBubbleSize val="0"/>
        </c:dLbls>
        <c:axId val="45655936"/>
        <c:axId val="45657472"/>
      </c:scatterChart>
      <c:valAx>
        <c:axId val="45655936"/>
        <c:scaling>
          <c:orientation val="minMax"/>
          <c:max val="1.5"/>
        </c:scaling>
        <c:delete val="0"/>
        <c:axPos val="t"/>
        <c:numFmt formatCode="0.000" sourceLinked="1"/>
        <c:majorTickMark val="out"/>
        <c:minorTickMark val="none"/>
        <c:tickLblPos val="nextTo"/>
        <c:crossAx val="45657472"/>
        <c:crosses val="autoZero"/>
        <c:crossBetween val="midCat"/>
        <c:majorUnit val="0.25"/>
      </c:valAx>
      <c:valAx>
        <c:axId val="45657472"/>
        <c:scaling>
          <c:orientation val="maxMin"/>
        </c:scaling>
        <c:delete val="0"/>
        <c:axPos val="l"/>
        <c:majorGridlines/>
        <c:numFmt formatCode="0" sourceLinked="1"/>
        <c:majorTickMark val="out"/>
        <c:minorTickMark val="none"/>
        <c:tickLblPos val="nextTo"/>
        <c:crossAx val="45655936"/>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xVal>
            <c:numRef>
              <c:f>(Sheet1!$X$6:$X$7,Sheet1!$X$9:$X$10,Sheet1!$X$12:$X$13,Sheet1!$X$14,Sheet1!$X$15,Sheet1!$X$16,Sheet1!$X$17,Sheet1!$X$18,Sheet1!$X$19)</c:f>
              <c:numCache>
                <c:formatCode>0.000</c:formatCode>
                <c:ptCount val="12"/>
                <c:pt idx="0">
                  <c:v>0.17708244680851062</c:v>
                </c:pt>
                <c:pt idx="1">
                  <c:v>0.17708244680851062</c:v>
                </c:pt>
                <c:pt idx="2">
                  <c:v>0.16644414893617024</c:v>
                </c:pt>
                <c:pt idx="3">
                  <c:v>0.17176329787234046</c:v>
                </c:pt>
                <c:pt idx="4">
                  <c:v>0.19303989361702131</c:v>
                </c:pt>
                <c:pt idx="5">
                  <c:v>0.31006117021276597</c:v>
                </c:pt>
                <c:pt idx="6">
                  <c:v>0.2887845744680852</c:v>
                </c:pt>
                <c:pt idx="7">
                  <c:v>0.31006117021276597</c:v>
                </c:pt>
                <c:pt idx="8">
                  <c:v>0.33931648936170228</c:v>
                </c:pt>
                <c:pt idx="9">
                  <c:v>0.33931648936170228</c:v>
                </c:pt>
                <c:pt idx="10">
                  <c:v>0.38186968085106393</c:v>
                </c:pt>
                <c:pt idx="11">
                  <c:v>0.3446356382978723</c:v>
                </c:pt>
              </c:numCache>
            </c:numRef>
          </c:xVal>
          <c:yVal>
            <c:numRef>
              <c:f>(Sheet1!$Y$6:$Y$7,Sheet1!$Y$9:$Y$10,Sheet1!$Y$12:$Y$13,Sheet1!$Y$14,Sheet1!$Y$15,Sheet1!$Y$16,Sheet1!$Y$17,Sheet1!$Y$18,Sheet1!$Y$19)</c:f>
              <c:numCache>
                <c:formatCode>0</c:formatCode>
                <c:ptCount val="12"/>
                <c:pt idx="0">
                  <c:v>10</c:v>
                </c:pt>
                <c:pt idx="1">
                  <c:v>20</c:v>
                </c:pt>
                <c:pt idx="2">
                  <c:v>50</c:v>
                </c:pt>
                <c:pt idx="3">
                  <c:v>60</c:v>
                </c:pt>
                <c:pt idx="4">
                  <c:v>100</c:v>
                </c:pt>
                <c:pt idx="5">
                  <c:v>200</c:v>
                </c:pt>
                <c:pt idx="6">
                  <c:v>280</c:v>
                </c:pt>
                <c:pt idx="7">
                  <c:v>300</c:v>
                </c:pt>
                <c:pt idx="8">
                  <c:v>400</c:v>
                </c:pt>
                <c:pt idx="9">
                  <c:v>500</c:v>
                </c:pt>
                <c:pt idx="10">
                  <c:v>600</c:v>
                </c:pt>
                <c:pt idx="11">
                  <c:v>700</c:v>
                </c:pt>
              </c:numCache>
            </c:numRef>
          </c:yVal>
          <c:smooth val="0"/>
        </c:ser>
        <c:dLbls>
          <c:showLegendKey val="0"/>
          <c:showVal val="0"/>
          <c:showCatName val="0"/>
          <c:showSerName val="0"/>
          <c:showPercent val="0"/>
          <c:showBubbleSize val="0"/>
        </c:dLbls>
        <c:axId val="109907968"/>
        <c:axId val="109909888"/>
      </c:scatterChart>
      <c:valAx>
        <c:axId val="109907968"/>
        <c:scaling>
          <c:orientation val="minMax"/>
          <c:max val="0.9"/>
          <c:min val="0.1"/>
        </c:scaling>
        <c:delete val="0"/>
        <c:axPos val="t"/>
        <c:title>
          <c:tx>
            <c:rich>
              <a:bodyPr/>
              <a:lstStyle/>
              <a:p>
                <a:pPr>
                  <a:defRPr/>
                </a:pPr>
                <a:r>
                  <a:rPr lang="en-US"/>
                  <a:t>dFe</a:t>
                </a:r>
                <a:r>
                  <a:rPr lang="en-US" baseline="0"/>
                  <a:t> [nM]</a:t>
                </a:r>
                <a:endParaRPr lang="en-US"/>
              </a:p>
            </c:rich>
          </c:tx>
          <c:layout/>
          <c:overlay val="0"/>
        </c:title>
        <c:numFmt formatCode="0.000" sourceLinked="1"/>
        <c:majorTickMark val="out"/>
        <c:minorTickMark val="none"/>
        <c:tickLblPos val="nextTo"/>
        <c:crossAx val="109909888"/>
        <c:crosses val="autoZero"/>
        <c:crossBetween val="midCat"/>
      </c:valAx>
      <c:valAx>
        <c:axId val="109909888"/>
        <c:scaling>
          <c:orientation val="maxMin"/>
        </c:scaling>
        <c:delete val="0"/>
        <c:axPos val="l"/>
        <c:majorGridlines/>
        <c:title>
          <c:tx>
            <c:rich>
              <a:bodyPr rot="-5400000" vert="horz"/>
              <a:lstStyle/>
              <a:p>
                <a:pPr>
                  <a:defRPr/>
                </a:pPr>
                <a:r>
                  <a:rPr lang="en-US"/>
                  <a:t>Depth</a:t>
                </a:r>
                <a:r>
                  <a:rPr lang="en-US" baseline="0"/>
                  <a:t> [m]</a:t>
                </a:r>
                <a:endParaRPr lang="en-US"/>
              </a:p>
            </c:rich>
          </c:tx>
          <c:layout/>
          <c:overlay val="0"/>
        </c:title>
        <c:numFmt formatCode="0" sourceLinked="1"/>
        <c:majorTickMark val="out"/>
        <c:minorTickMark val="none"/>
        <c:tickLblPos val="nextTo"/>
        <c:crossAx val="109907968"/>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26208" cy="463871"/>
          </a:xfrm>
          <a:prstGeom prst="rect">
            <a:avLst/>
          </a:prstGeom>
        </p:spPr>
        <p:txBody>
          <a:bodyPr vert="horz" lIns="90443" tIns="45222" rIns="90443" bIns="45222" rtlCol="0"/>
          <a:lstStyle>
            <a:lvl1pPr algn="l">
              <a:defRPr sz="1200"/>
            </a:lvl1pPr>
          </a:lstStyle>
          <a:p>
            <a:pPr>
              <a:defRPr/>
            </a:pPr>
            <a:endParaRPr lang="en-US"/>
          </a:p>
        </p:txBody>
      </p:sp>
      <p:sp>
        <p:nvSpPr>
          <p:cNvPr id="3" name="Date Placeholder 2"/>
          <p:cNvSpPr>
            <a:spLocks noGrp="1"/>
          </p:cNvSpPr>
          <p:nvPr>
            <p:ph type="dt" idx="1"/>
          </p:nvPr>
        </p:nvSpPr>
        <p:spPr>
          <a:xfrm>
            <a:off x="3957229" y="2"/>
            <a:ext cx="3026208" cy="463871"/>
          </a:xfrm>
          <a:prstGeom prst="rect">
            <a:avLst/>
          </a:prstGeom>
        </p:spPr>
        <p:txBody>
          <a:bodyPr vert="horz" lIns="90443" tIns="45222" rIns="90443" bIns="45222" rtlCol="0"/>
          <a:lstStyle>
            <a:lvl1pPr algn="r">
              <a:defRPr sz="1200"/>
            </a:lvl1pPr>
          </a:lstStyle>
          <a:p>
            <a:pPr>
              <a:defRPr/>
            </a:pPr>
            <a:fld id="{84599B88-8CD2-4DFA-8188-643A4C881D17}" type="datetimeFigureOut">
              <a:rPr lang="en-US"/>
              <a:pPr>
                <a:defRPr/>
              </a:pPr>
              <a:t>11/29/2012</a:t>
            </a:fld>
            <a:endParaRPr lang="en-US"/>
          </a:p>
        </p:txBody>
      </p:sp>
      <p:sp>
        <p:nvSpPr>
          <p:cNvPr id="4" name="Slide Image Placeholder 3"/>
          <p:cNvSpPr>
            <a:spLocks noGrp="1" noRot="1" noChangeAspect="1"/>
          </p:cNvSpPr>
          <p:nvPr>
            <p:ph type="sldImg" idx="2"/>
          </p:nvPr>
        </p:nvSpPr>
        <p:spPr>
          <a:xfrm>
            <a:off x="1173163" y="696913"/>
            <a:ext cx="4638675" cy="3479800"/>
          </a:xfrm>
          <a:prstGeom prst="rect">
            <a:avLst/>
          </a:prstGeom>
          <a:noFill/>
          <a:ln w="12700">
            <a:solidFill>
              <a:prstClr val="black"/>
            </a:solidFill>
          </a:ln>
        </p:spPr>
        <p:txBody>
          <a:bodyPr vert="horz" lIns="90443" tIns="45222" rIns="90443" bIns="45222" rtlCol="0" anchor="ctr"/>
          <a:lstStyle/>
          <a:p>
            <a:pPr lvl="0"/>
            <a:endParaRPr lang="en-US" noProof="0" smtClean="0"/>
          </a:p>
        </p:txBody>
      </p:sp>
      <p:sp>
        <p:nvSpPr>
          <p:cNvPr id="5" name="Notes Placeholder 4"/>
          <p:cNvSpPr>
            <a:spLocks noGrp="1"/>
          </p:cNvSpPr>
          <p:nvPr>
            <p:ph type="body" sz="quarter" idx="3"/>
          </p:nvPr>
        </p:nvSpPr>
        <p:spPr>
          <a:xfrm>
            <a:off x="697875" y="4409129"/>
            <a:ext cx="5589251" cy="4177980"/>
          </a:xfrm>
          <a:prstGeom prst="rect">
            <a:avLst/>
          </a:prstGeom>
        </p:spPr>
        <p:txBody>
          <a:bodyPr vert="horz" lIns="90443" tIns="45222" rIns="90443" bIns="4522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260"/>
            <a:ext cx="3026208" cy="463871"/>
          </a:xfrm>
          <a:prstGeom prst="rect">
            <a:avLst/>
          </a:prstGeom>
        </p:spPr>
        <p:txBody>
          <a:bodyPr vert="horz" lIns="90443" tIns="45222" rIns="90443" bIns="4522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7229" y="8818260"/>
            <a:ext cx="3026208" cy="463871"/>
          </a:xfrm>
          <a:prstGeom prst="rect">
            <a:avLst/>
          </a:prstGeom>
        </p:spPr>
        <p:txBody>
          <a:bodyPr vert="horz" lIns="90443" tIns="45222" rIns="90443" bIns="45222" rtlCol="0" anchor="b"/>
          <a:lstStyle>
            <a:lvl1pPr algn="r">
              <a:defRPr sz="1200"/>
            </a:lvl1pPr>
          </a:lstStyle>
          <a:p>
            <a:pPr>
              <a:defRPr/>
            </a:pPr>
            <a:fld id="{8B1D8013-EE32-4886-8E2E-C2B480FDF413}" type="slidenum">
              <a:rPr lang="en-US"/>
              <a:pPr>
                <a:defRPr/>
              </a:pPr>
              <a:t>‹#›</a:t>
            </a:fld>
            <a:endParaRPr lang="en-US"/>
          </a:p>
        </p:txBody>
      </p:sp>
    </p:spTree>
    <p:extLst>
      <p:ext uri="{BB962C8B-B14F-4D97-AF65-F5344CB8AC3E}">
        <p14:creationId xmlns:p14="http://schemas.microsoft.com/office/powerpoint/2010/main" val="25851942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a:t>
            </a:fld>
            <a:endParaRPr lang="en-US"/>
          </a:p>
        </p:txBody>
      </p:sp>
    </p:spTree>
    <p:extLst>
      <p:ext uri="{BB962C8B-B14F-4D97-AF65-F5344CB8AC3E}">
        <p14:creationId xmlns:p14="http://schemas.microsoft.com/office/powerpoint/2010/main" val="132734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11</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12</a:t>
            </a:fld>
            <a:endParaRPr lang="en-US"/>
          </a:p>
        </p:txBody>
      </p:sp>
    </p:spTree>
    <p:extLst>
      <p:ext uri="{BB962C8B-B14F-4D97-AF65-F5344CB8AC3E}">
        <p14:creationId xmlns:p14="http://schemas.microsoft.com/office/powerpoint/2010/main" val="18145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13</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16</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17</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18</a:t>
            </a:fld>
            <a:endParaRPr lang="en-US"/>
          </a:p>
        </p:txBody>
      </p:sp>
    </p:spTree>
    <p:extLst>
      <p:ext uri="{BB962C8B-B14F-4D97-AF65-F5344CB8AC3E}">
        <p14:creationId xmlns:p14="http://schemas.microsoft.com/office/powerpoint/2010/main" val="61027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19</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20</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21</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5DBF225F-E2EE-4511-9E44-F3F8462DB3EF}" type="slidenum">
              <a:rPr lang="en-US" smtClean="0"/>
              <a:pPr eaLnBrk="1" hangingPunct="1"/>
              <a:t>2</a:t>
            </a:fld>
            <a:endParaRPr 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22</a:t>
            </a:fld>
            <a:endParaRPr lang="en-US"/>
          </a:p>
        </p:txBody>
      </p:sp>
    </p:spTree>
    <p:extLst>
      <p:ext uri="{BB962C8B-B14F-4D97-AF65-F5344CB8AC3E}">
        <p14:creationId xmlns:p14="http://schemas.microsoft.com/office/powerpoint/2010/main" val="247358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23</a:t>
            </a:fld>
            <a:endParaRPr lang="en-US"/>
          </a:p>
        </p:txBody>
      </p:sp>
    </p:spTree>
    <p:extLst>
      <p:ext uri="{BB962C8B-B14F-4D97-AF65-F5344CB8AC3E}">
        <p14:creationId xmlns:p14="http://schemas.microsoft.com/office/powerpoint/2010/main" val="3843949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 Laurie,</a:t>
            </a:r>
          </a:p>
          <a:p>
            <a:endParaRPr lang="en-US" dirty="0" smtClean="0"/>
          </a:p>
          <a:p>
            <a:r>
              <a:rPr lang="en-US" dirty="0" smtClean="0"/>
              <a:t>Just</a:t>
            </a:r>
            <a:r>
              <a:rPr lang="en-US" baseline="0" dirty="0" smtClean="0"/>
              <a:t> wanted to send along a note of thanks for making your Ross Sea tidal model available.  We are using it in real-time to </a:t>
            </a:r>
            <a:r>
              <a:rPr lang="en-US" baseline="0" dirty="0" err="1" smtClean="0"/>
              <a:t>detide</a:t>
            </a:r>
            <a:r>
              <a:rPr lang="en-US" baseline="0" dirty="0" smtClean="0"/>
              <a:t> the underway ADCP data in order to estimate the </a:t>
            </a:r>
            <a:r>
              <a:rPr lang="en-US" baseline="0" dirty="0" err="1" smtClean="0"/>
              <a:t>subtidal</a:t>
            </a:r>
            <a:r>
              <a:rPr lang="en-US" baseline="0" dirty="0" smtClean="0"/>
              <a:t> flow.  The attached figure shows some recent results from a survey of Ross Bank, with the central crossing point of all the tracks located on the crest.  Note that the line running SE-NW has been occupied twice, once when the tide was running north, and the other when the tide was running south (middle panel; two tracks indicated by black arrows).  Close examination of the predicted </a:t>
            </a:r>
            <a:r>
              <a:rPr lang="en-US" baseline="0" dirty="0" err="1" smtClean="0"/>
              <a:t>subtidal</a:t>
            </a:r>
            <a:r>
              <a:rPr lang="en-US" baseline="0" dirty="0" smtClean="0"/>
              <a:t> flow (right panel) shows a consistent depiction of the residual current, which is to the north SE of the crest and to the south NW of the crest.  The direction of the around-bank flow is qualitatively consistent with expectation from the </a:t>
            </a:r>
            <a:r>
              <a:rPr lang="en-US" baseline="0" dirty="0" err="1" smtClean="0"/>
              <a:t>Dinniman</a:t>
            </a:r>
            <a:r>
              <a:rPr lang="en-US" baseline="0" dirty="0" smtClean="0"/>
              <a:t> et al. ROMS model results, and we will certainly make detailed comparisons in due course.  In any case, we thought you might enjoy hearing about our initial findings.  Once again, thanks for providing this great resource!</a:t>
            </a:r>
          </a:p>
          <a:p>
            <a:endParaRPr lang="en-US" baseline="0" dirty="0" smtClean="0"/>
          </a:p>
          <a:p>
            <a:r>
              <a:rPr lang="en-US" baseline="0" dirty="0" smtClean="0"/>
              <a:t>Best Wishes,</a:t>
            </a:r>
          </a:p>
          <a:p>
            <a:endParaRPr lang="en-US" baseline="0" dirty="0" smtClean="0"/>
          </a:p>
          <a:p>
            <a:r>
              <a:rPr lang="en-US" baseline="0" dirty="0" smtClean="0"/>
              <a:t>Dennis McGillicuddy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24</a:t>
            </a:fld>
            <a:endParaRPr lang="en-US"/>
          </a:p>
        </p:txBody>
      </p:sp>
    </p:spTree>
    <p:extLst>
      <p:ext uri="{BB962C8B-B14F-4D97-AF65-F5344CB8AC3E}">
        <p14:creationId xmlns:p14="http://schemas.microsoft.com/office/powerpoint/2010/main" val="246981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25</a:t>
            </a:fld>
            <a:endParaRPr lang="en-US"/>
          </a:p>
        </p:txBody>
      </p:sp>
    </p:spTree>
    <p:extLst>
      <p:ext uri="{BB962C8B-B14F-4D97-AF65-F5344CB8AC3E}">
        <p14:creationId xmlns:p14="http://schemas.microsoft.com/office/powerpoint/2010/main" val="3577635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26</a:t>
            </a:fld>
            <a:endParaRPr lang="en-US"/>
          </a:p>
        </p:txBody>
      </p:sp>
    </p:spTree>
    <p:extLst>
      <p:ext uri="{BB962C8B-B14F-4D97-AF65-F5344CB8AC3E}">
        <p14:creationId xmlns:p14="http://schemas.microsoft.com/office/powerpoint/2010/main" val="1859694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27</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29</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32</a:t>
            </a:fld>
            <a:endParaRPr lang="en-US"/>
          </a:p>
        </p:txBody>
      </p:sp>
    </p:spTree>
    <p:extLst>
      <p:ext uri="{BB962C8B-B14F-4D97-AF65-F5344CB8AC3E}">
        <p14:creationId xmlns:p14="http://schemas.microsoft.com/office/powerpoint/2010/main" val="1614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33</a:t>
            </a:fld>
            <a:endParaRPr lang="en-US"/>
          </a:p>
        </p:txBody>
      </p:sp>
    </p:spTree>
    <p:extLst>
      <p:ext uri="{BB962C8B-B14F-4D97-AF65-F5344CB8AC3E}">
        <p14:creationId xmlns:p14="http://schemas.microsoft.com/office/powerpoint/2010/main" val="654644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34</a:t>
            </a:fld>
            <a:endParaRPr lang="en-US"/>
          </a:p>
        </p:txBody>
      </p:sp>
    </p:spTree>
    <p:extLst>
      <p:ext uri="{BB962C8B-B14F-4D97-AF65-F5344CB8AC3E}">
        <p14:creationId xmlns:p14="http://schemas.microsoft.com/office/powerpoint/2010/main" val="303389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0949B9EC-77A2-4033-8870-562BBFEF2244}" type="slidenum">
              <a:rPr lang="en-US" smtClean="0"/>
              <a:pPr eaLnBrk="1" hangingPunct="1"/>
              <a:t>3</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35</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36</a:t>
            </a:fld>
            <a:endParaRPr lang="en-US"/>
          </a:p>
        </p:txBody>
      </p:sp>
    </p:spTree>
    <p:extLst>
      <p:ext uri="{BB962C8B-B14F-4D97-AF65-F5344CB8AC3E}">
        <p14:creationId xmlns:p14="http://schemas.microsoft.com/office/powerpoint/2010/main" val="2522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37</a:t>
            </a:fld>
            <a:endParaRPr lang="en-US"/>
          </a:p>
        </p:txBody>
      </p:sp>
    </p:spTree>
    <p:extLst>
      <p:ext uri="{BB962C8B-B14F-4D97-AF65-F5344CB8AC3E}">
        <p14:creationId xmlns:p14="http://schemas.microsoft.com/office/powerpoint/2010/main" val="667576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38</a:t>
            </a:fld>
            <a:endParaRPr lang="en-US"/>
          </a:p>
        </p:txBody>
      </p:sp>
    </p:spTree>
    <p:extLst>
      <p:ext uri="{BB962C8B-B14F-4D97-AF65-F5344CB8AC3E}">
        <p14:creationId xmlns:p14="http://schemas.microsoft.com/office/powerpoint/2010/main" val="1327346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39</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40</a:t>
            </a:fld>
            <a:endParaRPr lang="en-US"/>
          </a:p>
        </p:txBody>
      </p:sp>
    </p:spTree>
    <p:extLst>
      <p:ext uri="{BB962C8B-B14F-4D97-AF65-F5344CB8AC3E}">
        <p14:creationId xmlns:p14="http://schemas.microsoft.com/office/powerpoint/2010/main" val="3244996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41</a:t>
            </a:fld>
            <a:endParaRPr lang="en-US"/>
          </a:p>
        </p:txBody>
      </p:sp>
    </p:spTree>
    <p:extLst>
      <p:ext uri="{BB962C8B-B14F-4D97-AF65-F5344CB8AC3E}">
        <p14:creationId xmlns:p14="http://schemas.microsoft.com/office/powerpoint/2010/main" val="1322365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42</a:t>
            </a:fld>
            <a:endParaRPr lang="en-US"/>
          </a:p>
        </p:txBody>
      </p:sp>
    </p:spTree>
    <p:extLst>
      <p:ext uri="{BB962C8B-B14F-4D97-AF65-F5344CB8AC3E}">
        <p14:creationId xmlns:p14="http://schemas.microsoft.com/office/powerpoint/2010/main" val="4164161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43</a:t>
            </a:fld>
            <a:endParaRPr lang="en-US"/>
          </a:p>
        </p:txBody>
      </p:sp>
    </p:spTree>
    <p:extLst>
      <p:ext uri="{BB962C8B-B14F-4D97-AF65-F5344CB8AC3E}">
        <p14:creationId xmlns:p14="http://schemas.microsoft.com/office/powerpoint/2010/main" val="4043148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44</a:t>
            </a:fld>
            <a:endParaRPr lang="en-US"/>
          </a:p>
        </p:txBody>
      </p:sp>
    </p:spTree>
    <p:extLst>
      <p:ext uri="{BB962C8B-B14F-4D97-AF65-F5344CB8AC3E}">
        <p14:creationId xmlns:p14="http://schemas.microsoft.com/office/powerpoint/2010/main" val="385452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72BAD2AD-222E-4DE9-A291-91CE1C27ABDA}" type="slidenum">
              <a:rPr lang="en-US" smtClean="0"/>
              <a:pPr eaLnBrk="1" hangingPunct="1"/>
              <a:t>4</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45</a:t>
            </a:fld>
            <a:endParaRPr lang="en-US"/>
          </a:p>
        </p:txBody>
      </p:sp>
    </p:spTree>
    <p:extLst>
      <p:ext uri="{BB962C8B-B14F-4D97-AF65-F5344CB8AC3E}">
        <p14:creationId xmlns:p14="http://schemas.microsoft.com/office/powerpoint/2010/main" val="3377768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46</a:t>
            </a:fld>
            <a:endParaRPr lang="en-US"/>
          </a:p>
        </p:txBody>
      </p:sp>
    </p:spTree>
    <p:extLst>
      <p:ext uri="{BB962C8B-B14F-4D97-AF65-F5344CB8AC3E}">
        <p14:creationId xmlns:p14="http://schemas.microsoft.com/office/powerpoint/2010/main" val="2235818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47</a:t>
            </a:fld>
            <a:endParaRPr lang="en-US"/>
          </a:p>
        </p:txBody>
      </p:sp>
    </p:spTree>
    <p:extLst>
      <p:ext uri="{BB962C8B-B14F-4D97-AF65-F5344CB8AC3E}">
        <p14:creationId xmlns:p14="http://schemas.microsoft.com/office/powerpoint/2010/main" val="3572520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48</a:t>
            </a:fld>
            <a:endParaRPr lang="en-US"/>
          </a:p>
        </p:txBody>
      </p:sp>
    </p:spTree>
    <p:extLst>
      <p:ext uri="{BB962C8B-B14F-4D97-AF65-F5344CB8AC3E}">
        <p14:creationId xmlns:p14="http://schemas.microsoft.com/office/powerpoint/2010/main" val="1302783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49</a:t>
            </a:fld>
            <a:endParaRPr lang="en-US"/>
          </a:p>
        </p:txBody>
      </p:sp>
    </p:spTree>
    <p:extLst>
      <p:ext uri="{BB962C8B-B14F-4D97-AF65-F5344CB8AC3E}">
        <p14:creationId xmlns:p14="http://schemas.microsoft.com/office/powerpoint/2010/main" val="1765995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50</a:t>
            </a:fld>
            <a:endParaRPr lang="en-US"/>
          </a:p>
        </p:txBody>
      </p:sp>
    </p:spTree>
    <p:extLst>
      <p:ext uri="{BB962C8B-B14F-4D97-AF65-F5344CB8AC3E}">
        <p14:creationId xmlns:p14="http://schemas.microsoft.com/office/powerpoint/2010/main" val="2589295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51</a:t>
            </a:fld>
            <a:endParaRPr lang="en-US"/>
          </a:p>
        </p:txBody>
      </p:sp>
    </p:spTree>
    <p:extLst>
      <p:ext uri="{BB962C8B-B14F-4D97-AF65-F5344CB8AC3E}">
        <p14:creationId xmlns:p14="http://schemas.microsoft.com/office/powerpoint/2010/main" val="2621140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52</a:t>
            </a:fld>
            <a:endParaRPr lang="en-US"/>
          </a:p>
        </p:txBody>
      </p:sp>
    </p:spTree>
    <p:extLst>
      <p:ext uri="{BB962C8B-B14F-4D97-AF65-F5344CB8AC3E}">
        <p14:creationId xmlns:p14="http://schemas.microsoft.com/office/powerpoint/2010/main" val="1699135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53</a:t>
            </a:fld>
            <a:endParaRPr lang="en-US"/>
          </a:p>
        </p:txBody>
      </p:sp>
    </p:spTree>
    <p:extLst>
      <p:ext uri="{BB962C8B-B14F-4D97-AF65-F5344CB8AC3E}">
        <p14:creationId xmlns:p14="http://schemas.microsoft.com/office/powerpoint/2010/main" val="1825673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54</a:t>
            </a:fld>
            <a:endParaRPr lang="en-US"/>
          </a:p>
        </p:txBody>
      </p:sp>
    </p:spTree>
    <p:extLst>
      <p:ext uri="{BB962C8B-B14F-4D97-AF65-F5344CB8AC3E}">
        <p14:creationId xmlns:p14="http://schemas.microsoft.com/office/powerpoint/2010/main" val="3400819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a:t>
            </a:fld>
            <a:endParaRPr lang="en-US"/>
          </a:p>
        </p:txBody>
      </p:sp>
    </p:spTree>
    <p:extLst>
      <p:ext uri="{BB962C8B-B14F-4D97-AF65-F5344CB8AC3E}">
        <p14:creationId xmlns:p14="http://schemas.microsoft.com/office/powerpoint/2010/main" val="34902496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55</a:t>
            </a:fld>
            <a:endParaRPr lang="en-US"/>
          </a:p>
        </p:txBody>
      </p:sp>
    </p:spTree>
    <p:extLst>
      <p:ext uri="{BB962C8B-B14F-4D97-AF65-F5344CB8AC3E}">
        <p14:creationId xmlns:p14="http://schemas.microsoft.com/office/powerpoint/2010/main" val="3902115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56</a:t>
            </a:fld>
            <a:endParaRPr lang="en-US"/>
          </a:p>
        </p:txBody>
      </p:sp>
    </p:spTree>
    <p:extLst>
      <p:ext uri="{BB962C8B-B14F-4D97-AF65-F5344CB8AC3E}">
        <p14:creationId xmlns:p14="http://schemas.microsoft.com/office/powerpoint/2010/main" val="2080703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59</a:t>
            </a:fld>
            <a:endParaRPr lang="en-US"/>
          </a:p>
        </p:txBody>
      </p:sp>
    </p:spTree>
    <p:extLst>
      <p:ext uri="{BB962C8B-B14F-4D97-AF65-F5344CB8AC3E}">
        <p14:creationId xmlns:p14="http://schemas.microsoft.com/office/powerpoint/2010/main" val="1792548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63</a:t>
            </a:fld>
            <a:endParaRPr lang="en-US"/>
          </a:p>
        </p:txBody>
      </p:sp>
    </p:spTree>
    <p:extLst>
      <p:ext uri="{BB962C8B-B14F-4D97-AF65-F5344CB8AC3E}">
        <p14:creationId xmlns:p14="http://schemas.microsoft.com/office/powerpoint/2010/main" val="1829337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83</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84</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85</a:t>
            </a:fld>
            <a:endParaRPr lang="en-US"/>
          </a:p>
        </p:txBody>
      </p:sp>
    </p:spTree>
    <p:extLst>
      <p:ext uri="{BB962C8B-B14F-4D97-AF65-F5344CB8AC3E}">
        <p14:creationId xmlns:p14="http://schemas.microsoft.com/office/powerpoint/2010/main" val="1344227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88</a:t>
            </a:fld>
            <a:endParaRPr lang="en-US"/>
          </a:p>
        </p:txBody>
      </p:sp>
    </p:spTree>
    <p:extLst>
      <p:ext uri="{BB962C8B-B14F-4D97-AF65-F5344CB8AC3E}">
        <p14:creationId xmlns:p14="http://schemas.microsoft.com/office/powerpoint/2010/main" val="1344227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89</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96</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6</a:t>
            </a:fld>
            <a:endParaRPr lang="en-US"/>
          </a:p>
        </p:txBody>
      </p:sp>
    </p:spTree>
    <p:extLst>
      <p:ext uri="{BB962C8B-B14F-4D97-AF65-F5344CB8AC3E}">
        <p14:creationId xmlns:p14="http://schemas.microsoft.com/office/powerpoint/2010/main" val="1811477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97</a:t>
            </a:fld>
            <a:endParaRPr lang="en-US"/>
          </a:p>
        </p:txBody>
      </p:sp>
    </p:spTree>
    <p:extLst>
      <p:ext uri="{BB962C8B-B14F-4D97-AF65-F5344CB8AC3E}">
        <p14:creationId xmlns:p14="http://schemas.microsoft.com/office/powerpoint/2010/main" val="41565800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101</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107</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121</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123</a:t>
            </a:fld>
            <a:endParaRPr lang="en-US"/>
          </a:p>
        </p:txBody>
      </p:sp>
    </p:spTree>
    <p:extLst>
      <p:ext uri="{BB962C8B-B14F-4D97-AF65-F5344CB8AC3E}">
        <p14:creationId xmlns:p14="http://schemas.microsoft.com/office/powerpoint/2010/main" val="25305249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126</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127</a:t>
            </a:fld>
            <a:endParaRPr lang="en-US"/>
          </a:p>
        </p:txBody>
      </p:sp>
    </p:spTree>
    <p:extLst>
      <p:ext uri="{BB962C8B-B14F-4D97-AF65-F5344CB8AC3E}">
        <p14:creationId xmlns:p14="http://schemas.microsoft.com/office/powerpoint/2010/main" val="2522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130</a:t>
            </a:fld>
            <a:endParaRPr lang="en-US"/>
          </a:p>
        </p:txBody>
      </p:sp>
    </p:spTree>
    <p:extLst>
      <p:ext uri="{BB962C8B-B14F-4D97-AF65-F5344CB8AC3E}">
        <p14:creationId xmlns:p14="http://schemas.microsoft.com/office/powerpoint/2010/main" val="24762705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131</a:t>
            </a:fld>
            <a:endParaRPr lang="en-US"/>
          </a:p>
        </p:txBody>
      </p:sp>
    </p:spTree>
    <p:extLst>
      <p:ext uri="{BB962C8B-B14F-4D97-AF65-F5344CB8AC3E}">
        <p14:creationId xmlns:p14="http://schemas.microsoft.com/office/powerpoint/2010/main" val="25226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140</a:t>
            </a:fld>
            <a:endParaRPr lang="en-US"/>
          </a:p>
        </p:txBody>
      </p:sp>
    </p:spTree>
    <p:extLst>
      <p:ext uri="{BB962C8B-B14F-4D97-AF65-F5344CB8AC3E}">
        <p14:creationId xmlns:p14="http://schemas.microsoft.com/office/powerpoint/2010/main" val="357087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7</a:t>
            </a:fld>
            <a:endParaRPr lang="en-US"/>
          </a:p>
        </p:txBody>
      </p:sp>
    </p:spTree>
    <p:extLst>
      <p:ext uri="{BB962C8B-B14F-4D97-AF65-F5344CB8AC3E}">
        <p14:creationId xmlns:p14="http://schemas.microsoft.com/office/powerpoint/2010/main" val="15313461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 Laurie,</a:t>
            </a:r>
          </a:p>
          <a:p>
            <a:endParaRPr lang="en-US" dirty="0" smtClean="0"/>
          </a:p>
          <a:p>
            <a:r>
              <a:rPr lang="en-US" dirty="0" smtClean="0"/>
              <a:t>Just</a:t>
            </a:r>
            <a:r>
              <a:rPr lang="en-US" baseline="0" dirty="0" smtClean="0"/>
              <a:t> wanted to send along a note of thanks for making your Ross Sea tidal model available.  We are using it in real-time to </a:t>
            </a:r>
            <a:r>
              <a:rPr lang="en-US" baseline="0" dirty="0" err="1" smtClean="0"/>
              <a:t>detide</a:t>
            </a:r>
            <a:r>
              <a:rPr lang="en-US" baseline="0" dirty="0" smtClean="0"/>
              <a:t> the underway ADCP data in order to estimate the </a:t>
            </a:r>
            <a:r>
              <a:rPr lang="en-US" baseline="0" dirty="0" err="1" smtClean="0"/>
              <a:t>subtidal</a:t>
            </a:r>
            <a:r>
              <a:rPr lang="en-US" baseline="0" dirty="0" smtClean="0"/>
              <a:t> flow.  The attached figure shows some recent results from a survey of Ross Bank, with the central crossing point of all the tracks located on the crest.  Note that the line running SE-NW has been occupied twice, once when the tide was running north, and the other when the tide was running south (middle panel; two tracks indicated by black arrows).  Close examination of the predicted </a:t>
            </a:r>
            <a:r>
              <a:rPr lang="en-US" baseline="0" dirty="0" err="1" smtClean="0"/>
              <a:t>subtidal</a:t>
            </a:r>
            <a:r>
              <a:rPr lang="en-US" baseline="0" dirty="0" smtClean="0"/>
              <a:t> flow (right panel) shows a consistent depiction of the residual current, which is to the north SE of the crest and to the south NW of the crest.  The direction of the around-bank flow is qualitatively consistent with expectation from the </a:t>
            </a:r>
            <a:r>
              <a:rPr lang="en-US" baseline="0" dirty="0" err="1" smtClean="0"/>
              <a:t>Dinniman</a:t>
            </a:r>
            <a:r>
              <a:rPr lang="en-US" baseline="0" dirty="0" smtClean="0"/>
              <a:t> et al. ROMS model results, and we will certainly make detailed comparisons in due course.  In any case, we thought you might enjoy hearing about our initial findings.  Once again, thanks for providing this great resource!</a:t>
            </a:r>
          </a:p>
          <a:p>
            <a:endParaRPr lang="en-US" baseline="0" dirty="0" smtClean="0"/>
          </a:p>
          <a:p>
            <a:r>
              <a:rPr lang="en-US" baseline="0" dirty="0" smtClean="0"/>
              <a:t>Best Wishes,</a:t>
            </a:r>
          </a:p>
          <a:p>
            <a:endParaRPr lang="en-US" baseline="0" dirty="0" smtClean="0"/>
          </a:p>
          <a:p>
            <a:r>
              <a:rPr lang="en-US" baseline="0" dirty="0" smtClean="0"/>
              <a:t>Dennis McGillicuddy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147</a:t>
            </a:fld>
            <a:endParaRPr lang="en-US"/>
          </a:p>
        </p:txBody>
      </p:sp>
    </p:spTree>
    <p:extLst>
      <p:ext uri="{BB962C8B-B14F-4D97-AF65-F5344CB8AC3E}">
        <p14:creationId xmlns:p14="http://schemas.microsoft.com/office/powerpoint/2010/main" val="24698126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148</a:t>
            </a:fld>
            <a:endParaRPr lang="en-US"/>
          </a:p>
        </p:txBody>
      </p:sp>
    </p:spTree>
    <p:extLst>
      <p:ext uri="{BB962C8B-B14F-4D97-AF65-F5344CB8AC3E}">
        <p14:creationId xmlns:p14="http://schemas.microsoft.com/office/powerpoint/2010/main" val="1614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152</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153</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156</a:t>
            </a:fld>
            <a:endParaRPr lang="en-US"/>
          </a:p>
        </p:txBody>
      </p:sp>
    </p:spTree>
    <p:extLst>
      <p:ext uri="{BB962C8B-B14F-4D97-AF65-F5344CB8AC3E}">
        <p14:creationId xmlns:p14="http://schemas.microsoft.com/office/powerpoint/2010/main" val="16147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157</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158</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159</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161</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162</a:t>
            </a:fld>
            <a:endParaRPr lang="en-US"/>
          </a:p>
        </p:txBody>
      </p:sp>
    </p:spTree>
    <p:extLst>
      <p:ext uri="{BB962C8B-B14F-4D97-AF65-F5344CB8AC3E}">
        <p14:creationId xmlns:p14="http://schemas.microsoft.com/office/powerpoint/2010/main" val="40042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8</a:t>
            </a:fld>
            <a:endParaRPr lang="en-US"/>
          </a:p>
        </p:txBody>
      </p:sp>
    </p:spTree>
    <p:extLst>
      <p:ext uri="{BB962C8B-B14F-4D97-AF65-F5344CB8AC3E}">
        <p14:creationId xmlns:p14="http://schemas.microsoft.com/office/powerpoint/2010/main" val="5398151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177</a:t>
            </a:fld>
            <a:endParaRPr lang="en-US"/>
          </a:p>
        </p:txBody>
      </p:sp>
    </p:spTree>
    <p:extLst>
      <p:ext uri="{BB962C8B-B14F-4D97-AF65-F5344CB8AC3E}">
        <p14:creationId xmlns:p14="http://schemas.microsoft.com/office/powerpoint/2010/main" val="13442272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192</a:t>
            </a:fld>
            <a:endParaRPr lang="en-US"/>
          </a:p>
        </p:txBody>
      </p:sp>
    </p:spTree>
    <p:extLst>
      <p:ext uri="{BB962C8B-B14F-4D97-AF65-F5344CB8AC3E}">
        <p14:creationId xmlns:p14="http://schemas.microsoft.com/office/powerpoint/2010/main" val="993450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202</a:t>
            </a:fld>
            <a:endParaRPr lang="en-US"/>
          </a:p>
        </p:txBody>
      </p:sp>
    </p:spTree>
    <p:extLst>
      <p:ext uri="{BB962C8B-B14F-4D97-AF65-F5344CB8AC3E}">
        <p14:creationId xmlns:p14="http://schemas.microsoft.com/office/powerpoint/2010/main" val="9934506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204</a:t>
            </a:fld>
            <a:endParaRPr lang="en-US"/>
          </a:p>
        </p:txBody>
      </p:sp>
    </p:spTree>
    <p:extLst>
      <p:ext uri="{BB962C8B-B14F-4D97-AF65-F5344CB8AC3E}">
        <p14:creationId xmlns:p14="http://schemas.microsoft.com/office/powerpoint/2010/main" val="32519496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210</a:t>
            </a:fld>
            <a:endParaRPr lang="en-US"/>
          </a:p>
        </p:txBody>
      </p:sp>
    </p:spTree>
    <p:extLst>
      <p:ext uri="{BB962C8B-B14F-4D97-AF65-F5344CB8AC3E}">
        <p14:creationId xmlns:p14="http://schemas.microsoft.com/office/powerpoint/2010/main" val="14134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223</a:t>
            </a:fld>
            <a:endParaRPr lang="en-US"/>
          </a:p>
        </p:txBody>
      </p:sp>
    </p:spTree>
    <p:extLst>
      <p:ext uri="{BB962C8B-B14F-4D97-AF65-F5344CB8AC3E}">
        <p14:creationId xmlns:p14="http://schemas.microsoft.com/office/powerpoint/2010/main" val="20685768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4D5D8-80F0-4FB9-B768-CA2AA49700B0}" type="slidenum">
              <a:rPr lang="en-US" smtClean="0"/>
              <a:t>225</a:t>
            </a:fld>
            <a:endParaRPr lang="en-US"/>
          </a:p>
        </p:txBody>
      </p:sp>
    </p:spTree>
    <p:extLst>
      <p:ext uri="{BB962C8B-B14F-4D97-AF65-F5344CB8AC3E}">
        <p14:creationId xmlns:p14="http://schemas.microsoft.com/office/powerpoint/2010/main" val="41049476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227</a:t>
            </a:fld>
            <a:endParaRPr lang="en-US"/>
          </a:p>
        </p:txBody>
      </p:sp>
    </p:spTree>
    <p:extLst>
      <p:ext uri="{BB962C8B-B14F-4D97-AF65-F5344CB8AC3E}">
        <p14:creationId xmlns:p14="http://schemas.microsoft.com/office/powerpoint/2010/main" val="5289756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5DBF225F-E2EE-4511-9E44-F3F8462DB3EF}" type="slidenum">
              <a:rPr lang="en-US" smtClean="0"/>
              <a:pPr eaLnBrk="1" hangingPunct="1"/>
              <a:t>282</a:t>
            </a:fld>
            <a:endParaRPr lang="en-US" smtClean="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0949B9EC-77A2-4033-8870-562BBFEF2244}" type="slidenum">
              <a:rPr lang="en-US" smtClean="0"/>
              <a:pPr eaLnBrk="1" hangingPunct="1"/>
              <a:t>283</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D8013-EE32-4886-8E2E-C2B480FDF413}" type="slidenum">
              <a:rPr lang="en-US" smtClean="0"/>
              <a:pPr>
                <a:defRPr/>
              </a:pPr>
              <a:t>9</a:t>
            </a:fld>
            <a:endParaRPr lang="en-US"/>
          </a:p>
        </p:txBody>
      </p:sp>
    </p:spTree>
    <p:extLst>
      <p:ext uri="{BB962C8B-B14F-4D97-AF65-F5344CB8AC3E}">
        <p14:creationId xmlns:p14="http://schemas.microsoft.com/office/powerpoint/2010/main" val="38832905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34852" indent="-282635" eaLnBrk="0" hangingPunct="0">
              <a:defRPr>
                <a:solidFill>
                  <a:schemeClr val="tx1"/>
                </a:solidFill>
                <a:latin typeface="Arial" charset="0"/>
              </a:defRPr>
            </a:lvl2pPr>
            <a:lvl3pPr marL="1130541" indent="-226108" eaLnBrk="0" hangingPunct="0">
              <a:defRPr>
                <a:solidFill>
                  <a:schemeClr val="tx1"/>
                </a:solidFill>
                <a:latin typeface="Arial" charset="0"/>
              </a:defRPr>
            </a:lvl3pPr>
            <a:lvl4pPr marL="1582758" indent="-226108" eaLnBrk="0" hangingPunct="0">
              <a:defRPr>
                <a:solidFill>
                  <a:schemeClr val="tx1"/>
                </a:solidFill>
                <a:latin typeface="Arial" charset="0"/>
              </a:defRPr>
            </a:lvl4pPr>
            <a:lvl5pPr marL="2034974" indent="-226108" eaLnBrk="0" hangingPunct="0">
              <a:defRPr>
                <a:solidFill>
                  <a:schemeClr val="tx1"/>
                </a:solidFill>
                <a:latin typeface="Arial" charset="0"/>
              </a:defRPr>
            </a:lvl5pPr>
            <a:lvl6pPr marL="2487191" indent="-226108" eaLnBrk="0" fontAlgn="base" hangingPunct="0">
              <a:spcBef>
                <a:spcPct val="0"/>
              </a:spcBef>
              <a:spcAft>
                <a:spcPct val="0"/>
              </a:spcAft>
              <a:defRPr>
                <a:solidFill>
                  <a:schemeClr val="tx1"/>
                </a:solidFill>
                <a:latin typeface="Arial" charset="0"/>
              </a:defRPr>
            </a:lvl6pPr>
            <a:lvl7pPr marL="2939407" indent="-226108" eaLnBrk="0" fontAlgn="base" hangingPunct="0">
              <a:spcBef>
                <a:spcPct val="0"/>
              </a:spcBef>
              <a:spcAft>
                <a:spcPct val="0"/>
              </a:spcAft>
              <a:defRPr>
                <a:solidFill>
                  <a:schemeClr val="tx1"/>
                </a:solidFill>
                <a:latin typeface="Arial" charset="0"/>
              </a:defRPr>
            </a:lvl7pPr>
            <a:lvl8pPr marL="3391624" indent="-226108" eaLnBrk="0" fontAlgn="base" hangingPunct="0">
              <a:spcBef>
                <a:spcPct val="0"/>
              </a:spcBef>
              <a:spcAft>
                <a:spcPct val="0"/>
              </a:spcAft>
              <a:defRPr>
                <a:solidFill>
                  <a:schemeClr val="tx1"/>
                </a:solidFill>
                <a:latin typeface="Arial" charset="0"/>
              </a:defRPr>
            </a:lvl8pPr>
            <a:lvl9pPr marL="3843840" indent="-226108" eaLnBrk="0" fontAlgn="base" hangingPunct="0">
              <a:spcBef>
                <a:spcPct val="0"/>
              </a:spcBef>
              <a:spcAft>
                <a:spcPct val="0"/>
              </a:spcAft>
              <a:defRPr>
                <a:solidFill>
                  <a:schemeClr val="tx1"/>
                </a:solidFill>
                <a:latin typeface="Arial" charset="0"/>
              </a:defRPr>
            </a:lvl9pPr>
          </a:lstStyle>
          <a:p>
            <a:pPr eaLnBrk="1" hangingPunct="1"/>
            <a:fld id="{72BAD2AD-222E-4DE9-A291-91CE1C27ABDA}" type="slidenum">
              <a:rPr lang="en-US" smtClean="0"/>
              <a:pPr eaLnBrk="1" hangingPunct="1"/>
              <a:t>284</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scientific question motivating this study revolves around the issue of what controls new production in the open ocean.  This cartoon schematizes the process of new production, in which phytoplankton…</a:t>
            </a:r>
          </a:p>
          <a:p>
            <a:pPr eaLnBrk="1" hangingPunct="1">
              <a:spcBef>
                <a:spcPct val="0"/>
              </a:spcBef>
            </a:pPr>
            <a:endParaRPr lang="en-US" smtClean="0"/>
          </a:p>
          <a:p>
            <a:pPr eaLnBrk="1" hangingPunct="1">
              <a:spcBef>
                <a:spcPct val="0"/>
              </a:spcBef>
            </a:pPr>
            <a:r>
              <a:rPr lang="en-US" smtClean="0"/>
              <a:t>CO2 is a greenhouse gas – a good thing – without it the earth’s sfc temp would be 30C colder</a:t>
            </a:r>
          </a:p>
          <a:p>
            <a:pPr eaLnBrk="1" hangingPunct="1">
              <a:spcBef>
                <a:spcPct val="0"/>
              </a:spcBef>
            </a:pPr>
            <a:endParaRPr lang="en-US" smtClean="0"/>
          </a:p>
          <a:p>
            <a:pPr eaLnBrk="1" hangingPunct="1">
              <a:spcBef>
                <a:spcPct val="0"/>
              </a:spcBef>
            </a:pPr>
            <a:r>
              <a:rPr lang="en-US" smtClean="0"/>
              <a:t>How do phytoplankton affect CO2 in the atmosphere?  The biological pump.</a:t>
            </a:r>
          </a:p>
          <a:p>
            <a:pPr eaLnBrk="1" hangingPunct="1">
              <a:spcBef>
                <a:spcPct val="0"/>
              </a:spcBef>
            </a:pPr>
            <a:endParaRPr lang="en-US" smtClean="0"/>
          </a:p>
          <a:p>
            <a:pPr eaLnBrk="1" hangingPunct="1">
              <a:spcBef>
                <a:spcPct val="0"/>
              </a:spcBef>
            </a:pPr>
            <a:r>
              <a:rPr lang="en-US" smtClean="0"/>
              <a:t>The biological pump is strong: without it, 2X pCO2, no polar ice caps, sea level 100m higher.</a:t>
            </a:r>
          </a:p>
          <a:p>
            <a:pPr eaLnBrk="1" hangingPunct="1">
              <a:spcBef>
                <a:spcPct val="0"/>
              </a:spcBef>
            </a:pPr>
            <a:endParaRPr lang="en-US" smtClean="0"/>
          </a:p>
          <a:p>
            <a:pPr eaLnBrk="1" hangingPunct="1">
              <a:spcBef>
                <a:spcPct val="0"/>
              </a:spcBef>
            </a:pPr>
            <a:r>
              <a:rPr lang="en-US" smtClean="0"/>
              <a:t>Industrial revolution, CO2 release, 1/3 atm, 1/3 land, 1/3 ocean.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03B6B-CBA5-4BBA-9A8C-8B23EA9A5DFC}" type="slidenum">
              <a:rPr lang="en-US"/>
              <a:pPr>
                <a:defRPr/>
              </a:pPr>
              <a:t>‹#›</a:t>
            </a:fld>
            <a:endParaRPr lang="en-US"/>
          </a:p>
        </p:txBody>
      </p:sp>
    </p:spTree>
    <p:extLst>
      <p:ext uri="{BB962C8B-B14F-4D97-AF65-F5344CB8AC3E}">
        <p14:creationId xmlns:p14="http://schemas.microsoft.com/office/powerpoint/2010/main" val="77750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C1D543-EFE0-4819-A460-7A60292D98FE}" type="slidenum">
              <a:rPr lang="en-US"/>
              <a:pPr>
                <a:defRPr/>
              </a:pPr>
              <a:t>‹#›</a:t>
            </a:fld>
            <a:endParaRPr lang="en-US"/>
          </a:p>
        </p:txBody>
      </p:sp>
    </p:spTree>
    <p:extLst>
      <p:ext uri="{BB962C8B-B14F-4D97-AF65-F5344CB8AC3E}">
        <p14:creationId xmlns:p14="http://schemas.microsoft.com/office/powerpoint/2010/main" val="3666256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7A214-B252-4A6B-8C08-F734C86FB35C}" type="slidenum">
              <a:rPr lang="en-US"/>
              <a:pPr>
                <a:defRPr/>
              </a:pPr>
              <a:t>‹#›</a:t>
            </a:fld>
            <a:endParaRPr lang="en-US"/>
          </a:p>
        </p:txBody>
      </p:sp>
    </p:spTree>
    <p:extLst>
      <p:ext uri="{BB962C8B-B14F-4D97-AF65-F5344CB8AC3E}">
        <p14:creationId xmlns:p14="http://schemas.microsoft.com/office/powerpoint/2010/main" val="62499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356350"/>
            <a:ext cx="2133600" cy="365125"/>
          </a:xfrm>
        </p:spPr>
        <p:txBody>
          <a:bodyPr/>
          <a:lstStyle>
            <a:lvl1pPr>
              <a:defRPr/>
            </a:lvl1pPr>
          </a:lstStyle>
          <a:p>
            <a:pPr>
              <a:defRPr/>
            </a:pPr>
            <a:fld id="{6A912B64-0D37-4F38-9F83-49534BB3C592}" type="datetimeFigureOut">
              <a:rPr lang="en-US"/>
              <a:pPr>
                <a:defRPr/>
              </a:pPr>
              <a:t>11/29/2012</a:t>
            </a:fld>
            <a:endParaRPr lang="en-US"/>
          </a:p>
        </p:txBody>
      </p:sp>
      <p:sp>
        <p:nvSpPr>
          <p:cNvPr id="4" name="Footer Placeholder 3"/>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p:spPr>
        <p:txBody>
          <a:bodyPr/>
          <a:lstStyle>
            <a:lvl1pPr>
              <a:defRPr/>
            </a:lvl1pPr>
          </a:lstStyle>
          <a:p>
            <a:pPr>
              <a:defRPr/>
            </a:pPr>
            <a:fld id="{DE3B3770-A203-4B54-A2CA-878819333058}" type="slidenum">
              <a:rPr lang="en-US"/>
              <a:pPr>
                <a:defRPr/>
              </a:pPr>
              <a:t>‹#›</a:t>
            </a:fld>
            <a:endParaRPr lang="en-US"/>
          </a:p>
        </p:txBody>
      </p:sp>
    </p:spTree>
    <p:extLst>
      <p:ext uri="{BB962C8B-B14F-4D97-AF65-F5344CB8AC3E}">
        <p14:creationId xmlns:p14="http://schemas.microsoft.com/office/powerpoint/2010/main" val="323454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12E480-12B7-4713-89ED-39F2DF4A7DE7}" type="slidenum">
              <a:rPr lang="en-US"/>
              <a:pPr>
                <a:defRPr/>
              </a:pPr>
              <a:t>‹#›</a:t>
            </a:fld>
            <a:endParaRPr lang="en-US"/>
          </a:p>
        </p:txBody>
      </p:sp>
    </p:spTree>
    <p:extLst>
      <p:ext uri="{BB962C8B-B14F-4D97-AF65-F5344CB8AC3E}">
        <p14:creationId xmlns:p14="http://schemas.microsoft.com/office/powerpoint/2010/main" val="60488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1CF037-E5D3-4809-B7F1-89699FB59C51}" type="slidenum">
              <a:rPr lang="en-US"/>
              <a:pPr>
                <a:defRPr/>
              </a:pPr>
              <a:t>‹#›</a:t>
            </a:fld>
            <a:endParaRPr lang="en-US"/>
          </a:p>
        </p:txBody>
      </p:sp>
    </p:spTree>
    <p:extLst>
      <p:ext uri="{BB962C8B-B14F-4D97-AF65-F5344CB8AC3E}">
        <p14:creationId xmlns:p14="http://schemas.microsoft.com/office/powerpoint/2010/main" val="323896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B0A9F-4D2D-48CB-A671-A5BE5C0233F4}" type="slidenum">
              <a:rPr lang="en-US"/>
              <a:pPr>
                <a:defRPr/>
              </a:pPr>
              <a:t>‹#›</a:t>
            </a:fld>
            <a:endParaRPr lang="en-US"/>
          </a:p>
        </p:txBody>
      </p:sp>
    </p:spTree>
    <p:extLst>
      <p:ext uri="{BB962C8B-B14F-4D97-AF65-F5344CB8AC3E}">
        <p14:creationId xmlns:p14="http://schemas.microsoft.com/office/powerpoint/2010/main" val="420140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36C7C-3AF2-4B2E-B9D7-F1BDDFC72BC4}" type="slidenum">
              <a:rPr lang="en-US"/>
              <a:pPr>
                <a:defRPr/>
              </a:pPr>
              <a:t>‹#›</a:t>
            </a:fld>
            <a:endParaRPr lang="en-US"/>
          </a:p>
        </p:txBody>
      </p:sp>
    </p:spTree>
    <p:extLst>
      <p:ext uri="{BB962C8B-B14F-4D97-AF65-F5344CB8AC3E}">
        <p14:creationId xmlns:p14="http://schemas.microsoft.com/office/powerpoint/2010/main" val="299249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A13A52-A3CF-4F9E-910F-AF8AC50E0AC1}" type="slidenum">
              <a:rPr lang="en-US"/>
              <a:pPr>
                <a:defRPr/>
              </a:pPr>
              <a:t>‹#›</a:t>
            </a:fld>
            <a:endParaRPr lang="en-US"/>
          </a:p>
        </p:txBody>
      </p:sp>
    </p:spTree>
    <p:extLst>
      <p:ext uri="{BB962C8B-B14F-4D97-AF65-F5344CB8AC3E}">
        <p14:creationId xmlns:p14="http://schemas.microsoft.com/office/powerpoint/2010/main" val="14433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9218FB-9443-4CA3-A911-C0754570490F}" type="slidenum">
              <a:rPr lang="en-US"/>
              <a:pPr>
                <a:defRPr/>
              </a:pPr>
              <a:t>‹#›</a:t>
            </a:fld>
            <a:endParaRPr lang="en-US"/>
          </a:p>
        </p:txBody>
      </p:sp>
    </p:spTree>
    <p:extLst>
      <p:ext uri="{BB962C8B-B14F-4D97-AF65-F5344CB8AC3E}">
        <p14:creationId xmlns:p14="http://schemas.microsoft.com/office/powerpoint/2010/main" val="363390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4B974C-E6F9-4E58-9116-DCE8F84E59B8}" type="slidenum">
              <a:rPr lang="en-US"/>
              <a:pPr>
                <a:defRPr/>
              </a:pPr>
              <a:t>‹#›</a:t>
            </a:fld>
            <a:endParaRPr lang="en-US"/>
          </a:p>
        </p:txBody>
      </p:sp>
    </p:spTree>
    <p:extLst>
      <p:ext uri="{BB962C8B-B14F-4D97-AF65-F5344CB8AC3E}">
        <p14:creationId xmlns:p14="http://schemas.microsoft.com/office/powerpoint/2010/main" val="9346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AB5CB3-0068-41BC-9F3D-198086BBB257}" type="slidenum">
              <a:rPr lang="en-US"/>
              <a:pPr>
                <a:defRPr/>
              </a:pPr>
              <a:t>‹#›</a:t>
            </a:fld>
            <a:endParaRPr lang="en-US"/>
          </a:p>
        </p:txBody>
      </p:sp>
    </p:spTree>
    <p:extLst>
      <p:ext uri="{BB962C8B-B14F-4D97-AF65-F5344CB8AC3E}">
        <p14:creationId xmlns:p14="http://schemas.microsoft.com/office/powerpoint/2010/main" val="28480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A5916FB-F808-49B5-9283-C2F17A87C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0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12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2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13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13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3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14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14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233.png"/><Relationship Id="rId4" Type="http://schemas.openxmlformats.org/officeDocument/2006/relationships/image" Target="../media/image232.png"/></Relationships>
</file>

<file path=ppt/slides/_rels/slide14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image" Target="../media/image236.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241.png"/><Relationship Id="rId4" Type="http://schemas.openxmlformats.org/officeDocument/2006/relationships/image" Target="../media/image240.png"/></Relationships>
</file>

<file path=ppt/slides/_rels/slide1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5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43.png"/></Relationships>
</file>

<file path=ppt/slides/_rels/slide15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45.png"/></Relationships>
</file>

<file path=ppt/slides/_rels/slide15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6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16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51.gi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7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17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178.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265.png"/></Relationships>
</file>

<file path=ppt/slides/_rels/slide18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7.xml"/><Relationship Id="rId5" Type="http://schemas.openxmlformats.org/officeDocument/2006/relationships/image" Target="../media/image278.png"/><Relationship Id="rId4" Type="http://schemas.openxmlformats.org/officeDocument/2006/relationships/image" Target="../media/image277.png"/></Relationships>
</file>

<file path=ppt/slides/_rels/slide188.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image" Target="../media/image286.png"/><Relationship Id="rId4" Type="http://schemas.openxmlformats.org/officeDocument/2006/relationships/image" Target="../media/image285.png"/></Relationships>
</file>

<file path=ppt/slides/_rels/slide19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 Id="rId5" Type="http://schemas.openxmlformats.org/officeDocument/2006/relationships/image" Target="../media/image292.png"/><Relationship Id="rId4" Type="http://schemas.openxmlformats.org/officeDocument/2006/relationships/image" Target="../media/image291.png"/></Relationships>
</file>

<file path=ppt/slides/_rels/slide19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emf"/><Relationship Id="rId4" Type="http://schemas.openxmlformats.org/officeDocument/2006/relationships/oleObject" Target="../embeddings/oleObject1.bin"/><Relationship Id="rId9"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97.png"/><Relationship Id="rId5" Type="http://schemas.openxmlformats.org/officeDocument/2006/relationships/image" Target="../media/image304.png"/><Relationship Id="rId4" Type="http://schemas.openxmlformats.org/officeDocument/2006/relationships/image" Target="../media/image303.png"/></Relationships>
</file>

<file path=ppt/slides/_rels/slide20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image" Target="../media/image308.jpeg"/></Relationships>
</file>

<file path=ppt/slides/_rels/slide205.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12.jp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20.png"/></Relationships>
</file>

<file path=ppt/slides/_rels/slide21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tiff"/><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327.jpg"/><Relationship Id="rId2" Type="http://schemas.openxmlformats.org/officeDocument/2006/relationships/image" Target="../media/image326.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328.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330.jpg"/><Relationship Id="rId2" Type="http://schemas.openxmlformats.org/officeDocument/2006/relationships/image" Target="../media/image329.jpg"/><Relationship Id="rId1" Type="http://schemas.openxmlformats.org/officeDocument/2006/relationships/slideLayout" Target="../slideLayouts/slideLayout7.xml"/><Relationship Id="rId4" Type="http://schemas.openxmlformats.org/officeDocument/2006/relationships/image" Target="../media/image331.jpg"/></Relationships>
</file>

<file path=ppt/slides/_rels/slide218.xml.rels><?xml version="1.0" encoding="UTF-8" standalone="yes"?>
<Relationships xmlns="http://schemas.openxmlformats.org/package/2006/relationships"><Relationship Id="rId3" Type="http://schemas.openxmlformats.org/officeDocument/2006/relationships/image" Target="../media/image333.jpg"/><Relationship Id="rId2" Type="http://schemas.openxmlformats.org/officeDocument/2006/relationships/image" Target="../media/image332.jpg"/><Relationship Id="rId1" Type="http://schemas.openxmlformats.org/officeDocument/2006/relationships/slideLayout" Target="../slideLayouts/slideLayout7.xml"/><Relationship Id="rId4" Type="http://schemas.openxmlformats.org/officeDocument/2006/relationships/image" Target="../media/image334.jpg"/></Relationships>
</file>

<file path=ppt/slides/_rels/slide21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2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337.png"/></Relationships>
</file>

<file path=ppt/slides/_rels/slide223.xml.rels><?xml version="1.0" encoding="UTF-8" standalone="yes"?>
<Relationships xmlns="http://schemas.openxmlformats.org/package/2006/relationships"><Relationship Id="rId8" Type="http://schemas.openxmlformats.org/officeDocument/2006/relationships/image" Target="../media/image343.tiff"/><Relationship Id="rId3" Type="http://schemas.openxmlformats.org/officeDocument/2006/relationships/image" Target="../media/image338.tiff"/><Relationship Id="rId7" Type="http://schemas.openxmlformats.org/officeDocument/2006/relationships/image" Target="../media/image342.tiff"/><Relationship Id="rId12" Type="http://schemas.openxmlformats.org/officeDocument/2006/relationships/image" Target="../media/image347.tiff"/><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341.tiff"/><Relationship Id="rId11" Type="http://schemas.openxmlformats.org/officeDocument/2006/relationships/image" Target="../media/image346.tiff"/><Relationship Id="rId5" Type="http://schemas.openxmlformats.org/officeDocument/2006/relationships/image" Target="../media/image340.tiff"/><Relationship Id="rId10" Type="http://schemas.openxmlformats.org/officeDocument/2006/relationships/image" Target="../media/image345.tiff"/><Relationship Id="rId4" Type="http://schemas.openxmlformats.org/officeDocument/2006/relationships/image" Target="../media/image339.tiff"/><Relationship Id="rId9" Type="http://schemas.openxmlformats.org/officeDocument/2006/relationships/image" Target="../media/image344.tiff"/></Relationships>
</file>

<file path=ppt/slides/_rels/slide2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349.png"/></Relationships>
</file>

<file path=ppt/slides/_rels/slide22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23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 Id="rId5" Type="http://schemas.openxmlformats.org/officeDocument/2006/relationships/image" Target="../media/image292.png"/><Relationship Id="rId4" Type="http://schemas.openxmlformats.org/officeDocument/2006/relationships/image" Target="../media/image291.png"/></Relationships>
</file>

<file path=ppt/slides/_rels/slide238.xml.rels><?xml version="1.0" encoding="UTF-8" standalone="yes"?>
<Relationships xmlns="http://schemas.openxmlformats.org/package/2006/relationships"><Relationship Id="rId2" Type="http://schemas.openxmlformats.org/officeDocument/2006/relationships/image" Target="../media/image354.tiff"/><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1.xml"/><Relationship Id="rId4" Type="http://schemas.openxmlformats.org/officeDocument/2006/relationships/image" Target="../media/image358.png"/></Relationships>
</file>

<file path=ppt/slides/_rels/slide245.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362.tiff"/><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0.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7.xml"/><Relationship Id="rId5" Type="http://schemas.openxmlformats.org/officeDocument/2006/relationships/image" Target="../media/image367.png"/><Relationship Id="rId4" Type="http://schemas.openxmlformats.org/officeDocument/2006/relationships/image" Target="../media/image366.png"/></Relationships>
</file>

<file path=ppt/slides/_rels/slide251.xml.rels><?xml version="1.0" encoding="UTF-8" standalone="yes"?>
<Relationships xmlns="http://schemas.openxmlformats.org/package/2006/relationships"><Relationship Id="rId8" Type="http://schemas.openxmlformats.org/officeDocument/2006/relationships/image" Target="../media/image342.tiff"/><Relationship Id="rId13" Type="http://schemas.openxmlformats.org/officeDocument/2006/relationships/image" Target="../media/image345.tiff"/><Relationship Id="rId3" Type="http://schemas.openxmlformats.org/officeDocument/2006/relationships/image" Target="../media/image339.tiff"/><Relationship Id="rId7" Type="http://schemas.openxmlformats.org/officeDocument/2006/relationships/image" Target="../media/image341.tiff"/><Relationship Id="rId12" Type="http://schemas.openxmlformats.org/officeDocument/2006/relationships/image" Target="../media/image344.tiff"/><Relationship Id="rId2" Type="http://schemas.openxmlformats.org/officeDocument/2006/relationships/image" Target="../media/image338.tiff"/><Relationship Id="rId1" Type="http://schemas.openxmlformats.org/officeDocument/2006/relationships/slideLayout" Target="../slideLayouts/slideLayout1.xml"/><Relationship Id="rId6" Type="http://schemas.openxmlformats.org/officeDocument/2006/relationships/image" Target="../media/image368.tiff"/><Relationship Id="rId11" Type="http://schemas.openxmlformats.org/officeDocument/2006/relationships/image" Target="../media/image343.tiff"/><Relationship Id="rId5" Type="http://schemas.openxmlformats.org/officeDocument/2006/relationships/image" Target="../media/image28.tiff"/><Relationship Id="rId10" Type="http://schemas.openxmlformats.org/officeDocument/2006/relationships/image" Target="../media/image370.tiff"/><Relationship Id="rId4" Type="http://schemas.openxmlformats.org/officeDocument/2006/relationships/image" Target="../media/image340.tiff"/><Relationship Id="rId9" Type="http://schemas.openxmlformats.org/officeDocument/2006/relationships/image" Target="../media/image369.tiff"/><Relationship Id="rId14" Type="http://schemas.openxmlformats.org/officeDocument/2006/relationships/image" Target="../media/image346.tiff"/></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376.jp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379.gif"/><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7.xml"/><Relationship Id="rId5" Type="http://schemas.openxmlformats.org/officeDocument/2006/relationships/image" Target="../media/image387.png"/><Relationship Id="rId4" Type="http://schemas.openxmlformats.org/officeDocument/2006/relationships/image" Target="../media/image38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0.xml.rels><?xml version="1.0" encoding="UTF-8" standalone="yes"?>
<Relationships xmlns="http://schemas.openxmlformats.org/package/2006/relationships"><Relationship Id="rId8" Type="http://schemas.openxmlformats.org/officeDocument/2006/relationships/image" Target="../media/image394.png"/><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392.png"/><Relationship Id="rId11" Type="http://schemas.openxmlformats.org/officeDocument/2006/relationships/image" Target="../media/image397.png"/><Relationship Id="rId5" Type="http://schemas.openxmlformats.org/officeDocument/2006/relationships/image" Target="../media/image391.png"/><Relationship Id="rId10" Type="http://schemas.openxmlformats.org/officeDocument/2006/relationships/image" Target="../media/image396.png"/><Relationship Id="rId4" Type="http://schemas.openxmlformats.org/officeDocument/2006/relationships/image" Target="../media/image390.png"/><Relationship Id="rId9" Type="http://schemas.openxmlformats.org/officeDocument/2006/relationships/image" Target="../media/image395.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88.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3.emf"/><Relationship Id="rId4" Type="http://schemas.openxmlformats.org/officeDocument/2006/relationships/oleObject" Target="../embeddings/oleObject11.bin"/><Relationship Id="rId9" Type="http://schemas.openxmlformats.org/officeDocument/2006/relationships/image" Target="../media/image5.emf"/></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6.emf"/><Relationship Id="rId4" Type="http://schemas.openxmlformats.org/officeDocument/2006/relationships/oleObject" Target="../embeddings/oleObject14.bin"/></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9.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8.emf"/><Relationship Id="rId4" Type="http://schemas.openxmlformats.org/officeDocument/2006/relationships/oleObject" Target="../embeddings/oleObject16.bin"/></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379.gif"/><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9.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401.wmf"/><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image" Target="../media/image402.wmf"/><Relationship Id="rId1" Type="http://schemas.openxmlformats.org/officeDocument/2006/relationships/slideLayout" Target="../slideLayouts/slideLayout7.xml"/><Relationship Id="rId4" Type="http://schemas.openxmlformats.org/officeDocument/2006/relationships/image" Target="../media/image404.jpeg"/></Relationships>
</file>

<file path=ppt/slides/_rels/slide295.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image" Target="../media/image405.wmf"/><Relationship Id="rId1" Type="http://schemas.openxmlformats.org/officeDocument/2006/relationships/slideLayout" Target="../slideLayouts/slideLayout7.xml"/><Relationship Id="rId4" Type="http://schemas.openxmlformats.org/officeDocument/2006/relationships/image" Target="../media/image407.png"/></Relationships>
</file>

<file path=ppt/slides/_rels/slide296.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7.xml"/><Relationship Id="rId5" Type="http://schemas.openxmlformats.org/officeDocument/2006/relationships/image" Target="../media/image411.jpeg"/><Relationship Id="rId4" Type="http://schemas.openxmlformats.org/officeDocument/2006/relationships/image" Target="../media/image410.jpe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6.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7.xml"/><Relationship Id="rId5" Type="http://schemas.openxmlformats.org/officeDocument/2006/relationships/image" Target="../media/image386.png"/><Relationship Id="rId4" Type="http://schemas.openxmlformats.org/officeDocument/2006/relationships/image" Target="../media/image415.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416.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8.emf"/><Relationship Id="rId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60.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4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6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2.png"/><Relationship Id="rId1" Type="http://schemas.openxmlformats.org/officeDocument/2006/relationships/slideLayout" Target="../slideLayouts/slideLayout7.xml"/><Relationship Id="rId6" Type="http://schemas.openxmlformats.org/officeDocument/2006/relationships/image" Target="../media/image380.png"/><Relationship Id="rId5" Type="http://schemas.openxmlformats.org/officeDocument/2006/relationships/image" Target="../media/image377.png"/><Relationship Id="rId4" Type="http://schemas.openxmlformats.org/officeDocument/2006/relationships/image" Target="../media/image3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06.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107.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10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5.t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6.t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7.t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8.t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t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066800"/>
            <a:ext cx="8229600" cy="1143000"/>
          </a:xfrm>
        </p:spPr>
        <p:txBody>
          <a:bodyPr/>
          <a:lstStyle/>
          <a:p>
            <a:r>
              <a:rPr lang="en-US" dirty="0" smtClean="0"/>
              <a:t/>
            </a:r>
            <a:br>
              <a:rPr lang="en-US" dirty="0" smtClean="0"/>
            </a:br>
            <a:r>
              <a:rPr lang="en-US" dirty="0" smtClean="0"/>
              <a:t>(PRISM)</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617" b="16991"/>
          <a:stretch/>
        </p:blipFill>
        <p:spPr>
          <a:xfrm>
            <a:off x="2741491" y="0"/>
            <a:ext cx="3661017" cy="4250028"/>
          </a:xfrm>
          <a:prstGeom prst="rect">
            <a:avLst/>
          </a:prstGeom>
        </p:spPr>
      </p:pic>
      <p:pic>
        <p:nvPicPr>
          <p:cNvPr id="4" name="Picture 3"/>
          <p:cNvPicPr>
            <a:picLocks noChangeAspect="1"/>
          </p:cNvPicPr>
          <p:nvPr/>
        </p:nvPicPr>
        <p:blipFill>
          <a:blip r:embed="rId4"/>
          <a:stretch>
            <a:fillRect/>
          </a:stretch>
        </p:blipFill>
        <p:spPr>
          <a:xfrm>
            <a:off x="1531135" y="4267200"/>
            <a:ext cx="6165065" cy="2468880"/>
          </a:xfrm>
          <a:prstGeom prst="rect">
            <a:avLst/>
          </a:prstGeom>
        </p:spPr>
      </p:pic>
    </p:spTree>
    <p:extLst>
      <p:ext uri="{BB962C8B-B14F-4D97-AF65-F5344CB8AC3E}">
        <p14:creationId xmlns:p14="http://schemas.microsoft.com/office/powerpoint/2010/main" val="3811264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5977743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436" r="61592" b="7915"/>
          <a:stretch/>
        </p:blipFill>
        <p:spPr bwMode="auto">
          <a:xfrm>
            <a:off x="136301" y="2253803"/>
            <a:ext cx="3902299" cy="358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p:txBody>
          <a:bodyPr/>
          <a:lstStyle/>
          <a:p>
            <a:r>
              <a:rPr lang="en-US" dirty="0" smtClean="0"/>
              <a:t>VPR Frontal </a:t>
            </a:r>
            <a:r>
              <a:rPr lang="en-US" dirty="0"/>
              <a:t>S</a:t>
            </a:r>
            <a:r>
              <a:rPr lang="en-US" dirty="0" smtClean="0"/>
              <a:t>urvey</a:t>
            </a:r>
            <a:r>
              <a:rPr lang="en-US" baseline="0" dirty="0" smtClean="0"/>
              <a:t> Feb 3</a:t>
            </a:r>
            <a:endParaRPr lang="en-US" dirty="0"/>
          </a:p>
        </p:txBody>
      </p:sp>
      <p:sp>
        <p:nvSpPr>
          <p:cNvPr id="3" name="TextBox 2"/>
          <p:cNvSpPr txBox="1"/>
          <p:nvPr/>
        </p:nvSpPr>
        <p:spPr>
          <a:xfrm>
            <a:off x="1224091" y="1828800"/>
            <a:ext cx="1595309" cy="369332"/>
          </a:xfrm>
          <a:prstGeom prst="rect">
            <a:avLst/>
          </a:prstGeom>
          <a:noFill/>
        </p:spPr>
        <p:txBody>
          <a:bodyPr wrap="none" rtlCol="0">
            <a:spAutoFit/>
          </a:bodyPr>
          <a:lstStyle/>
          <a:p>
            <a:r>
              <a:rPr lang="en-US" dirty="0" smtClean="0"/>
              <a:t>MODIS Feb 1</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76400"/>
            <a:ext cx="4572000" cy="4572000"/>
          </a:xfrm>
          <a:prstGeom prst="rect">
            <a:avLst/>
          </a:prstGeom>
        </p:spPr>
      </p:pic>
      <p:sp>
        <p:nvSpPr>
          <p:cNvPr id="7" name="Oval 6"/>
          <p:cNvSpPr/>
          <p:nvPr/>
        </p:nvSpPr>
        <p:spPr>
          <a:xfrm>
            <a:off x="1447800" y="3048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52310" y="2455400"/>
            <a:ext cx="676404" cy="461665"/>
          </a:xfrm>
          <a:prstGeom prst="rect">
            <a:avLst/>
          </a:prstGeom>
          <a:noFill/>
        </p:spPr>
        <p:txBody>
          <a:bodyPr wrap="none" rtlCol="0">
            <a:spAutoFit/>
          </a:bodyPr>
          <a:lstStyle/>
          <a:p>
            <a:pPr algn="ctr"/>
            <a:r>
              <a:rPr lang="en-US" sz="2400" dirty="0" smtClean="0">
                <a:solidFill>
                  <a:schemeClr val="bg1"/>
                </a:solidFill>
              </a:rPr>
              <a:t>112</a:t>
            </a:r>
          </a:p>
        </p:txBody>
      </p:sp>
      <p:sp>
        <p:nvSpPr>
          <p:cNvPr id="10" name="Oval 9"/>
          <p:cNvSpPr/>
          <p:nvPr/>
        </p:nvSpPr>
        <p:spPr>
          <a:xfrm>
            <a:off x="1525073" y="3420951"/>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600200" y="38481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00996" y="3721458"/>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09234" y="32385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38400" y="2802765"/>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9600" y="4025185"/>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754614" y="3048000"/>
            <a:ext cx="653577" cy="461665"/>
          </a:xfrm>
          <a:prstGeom prst="rect">
            <a:avLst/>
          </a:prstGeom>
          <a:noFill/>
        </p:spPr>
        <p:txBody>
          <a:bodyPr wrap="none" rtlCol="0">
            <a:spAutoFit/>
          </a:bodyPr>
          <a:lstStyle/>
          <a:p>
            <a:pPr algn="ctr"/>
            <a:r>
              <a:rPr lang="en-US" sz="2400" dirty="0" smtClean="0">
                <a:solidFill>
                  <a:schemeClr val="bg1"/>
                </a:solidFill>
              </a:rPr>
              <a:t>111</a:t>
            </a:r>
          </a:p>
        </p:txBody>
      </p:sp>
      <p:sp>
        <p:nvSpPr>
          <p:cNvPr id="17" name="TextBox 16"/>
          <p:cNvSpPr txBox="1"/>
          <p:nvPr/>
        </p:nvSpPr>
        <p:spPr>
          <a:xfrm>
            <a:off x="2833414" y="3604925"/>
            <a:ext cx="676404" cy="461665"/>
          </a:xfrm>
          <a:prstGeom prst="rect">
            <a:avLst/>
          </a:prstGeom>
          <a:noFill/>
        </p:spPr>
        <p:txBody>
          <a:bodyPr wrap="none" rtlCol="0">
            <a:spAutoFit/>
          </a:bodyPr>
          <a:lstStyle/>
          <a:p>
            <a:pPr algn="ctr"/>
            <a:r>
              <a:rPr lang="en-US" sz="2400" dirty="0" smtClean="0">
                <a:solidFill>
                  <a:schemeClr val="bg1"/>
                </a:solidFill>
              </a:rPr>
              <a:t>110</a:t>
            </a:r>
          </a:p>
        </p:txBody>
      </p:sp>
      <p:sp>
        <p:nvSpPr>
          <p:cNvPr id="18" name="TextBox 17"/>
          <p:cNvSpPr txBox="1"/>
          <p:nvPr/>
        </p:nvSpPr>
        <p:spPr>
          <a:xfrm>
            <a:off x="369587" y="3581400"/>
            <a:ext cx="699230" cy="461665"/>
          </a:xfrm>
          <a:prstGeom prst="rect">
            <a:avLst/>
          </a:prstGeom>
          <a:noFill/>
        </p:spPr>
        <p:txBody>
          <a:bodyPr wrap="none" rtlCol="0">
            <a:spAutoFit/>
          </a:bodyPr>
          <a:lstStyle/>
          <a:p>
            <a:pPr algn="ctr"/>
            <a:r>
              <a:rPr lang="en-US" sz="2400" dirty="0" smtClean="0">
                <a:solidFill>
                  <a:schemeClr val="bg1"/>
                </a:solidFill>
              </a:rPr>
              <a:t>109</a:t>
            </a:r>
          </a:p>
        </p:txBody>
      </p:sp>
      <p:sp>
        <p:nvSpPr>
          <p:cNvPr id="19" name="TextBox 18"/>
          <p:cNvSpPr txBox="1"/>
          <p:nvPr/>
        </p:nvSpPr>
        <p:spPr>
          <a:xfrm>
            <a:off x="1587192" y="2814935"/>
            <a:ext cx="699230" cy="461665"/>
          </a:xfrm>
          <a:prstGeom prst="rect">
            <a:avLst/>
          </a:prstGeom>
          <a:noFill/>
        </p:spPr>
        <p:txBody>
          <a:bodyPr wrap="none" rtlCol="0">
            <a:spAutoFit/>
          </a:bodyPr>
          <a:lstStyle/>
          <a:p>
            <a:pPr algn="ctr"/>
            <a:r>
              <a:rPr lang="en-US" sz="2400" dirty="0" smtClean="0">
                <a:solidFill>
                  <a:schemeClr val="bg1"/>
                </a:solidFill>
              </a:rPr>
              <a:t>106</a:t>
            </a:r>
          </a:p>
        </p:txBody>
      </p:sp>
      <p:sp>
        <p:nvSpPr>
          <p:cNvPr id="20" name="TextBox 19"/>
          <p:cNvSpPr txBox="1"/>
          <p:nvPr/>
        </p:nvSpPr>
        <p:spPr>
          <a:xfrm>
            <a:off x="1662970" y="3272135"/>
            <a:ext cx="699230" cy="461665"/>
          </a:xfrm>
          <a:prstGeom prst="rect">
            <a:avLst/>
          </a:prstGeom>
          <a:noFill/>
        </p:spPr>
        <p:txBody>
          <a:bodyPr wrap="none" rtlCol="0">
            <a:spAutoFit/>
          </a:bodyPr>
          <a:lstStyle/>
          <a:p>
            <a:pPr algn="ctr"/>
            <a:r>
              <a:rPr lang="en-US" sz="2400" dirty="0" smtClean="0">
                <a:solidFill>
                  <a:schemeClr val="bg1"/>
                </a:solidFill>
              </a:rPr>
              <a:t>107</a:t>
            </a:r>
          </a:p>
        </p:txBody>
      </p:sp>
      <p:sp>
        <p:nvSpPr>
          <p:cNvPr id="21" name="TextBox 20"/>
          <p:cNvSpPr txBox="1"/>
          <p:nvPr/>
        </p:nvSpPr>
        <p:spPr>
          <a:xfrm>
            <a:off x="1753673" y="3719225"/>
            <a:ext cx="699230" cy="461665"/>
          </a:xfrm>
          <a:prstGeom prst="rect">
            <a:avLst/>
          </a:prstGeom>
          <a:noFill/>
        </p:spPr>
        <p:txBody>
          <a:bodyPr wrap="none" rtlCol="0">
            <a:spAutoFit/>
          </a:bodyPr>
          <a:lstStyle/>
          <a:p>
            <a:pPr algn="ctr"/>
            <a:r>
              <a:rPr lang="en-US" sz="2400" dirty="0" smtClean="0">
                <a:solidFill>
                  <a:schemeClr val="bg1"/>
                </a:solidFill>
              </a:rPr>
              <a:t>108</a:t>
            </a:r>
          </a:p>
        </p:txBody>
      </p:sp>
    </p:spTree>
    <p:extLst>
      <p:ext uri="{BB962C8B-B14F-4D97-AF65-F5344CB8AC3E}">
        <p14:creationId xmlns:p14="http://schemas.microsoft.com/office/powerpoint/2010/main" val="163334299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10" t="25435" r="5750" b="17606"/>
          <a:stretch/>
        </p:blipFill>
        <p:spPr bwMode="auto">
          <a:xfrm>
            <a:off x="106680" y="1721287"/>
            <a:ext cx="4389120" cy="197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6" t="22204" r="6141" b="19183"/>
          <a:stretch/>
        </p:blipFill>
        <p:spPr bwMode="auto">
          <a:xfrm>
            <a:off x="4572000" y="1676400"/>
            <a:ext cx="4389120" cy="197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06" t="18394" r="6014" b="12873"/>
          <a:stretch/>
        </p:blipFill>
        <p:spPr bwMode="auto">
          <a:xfrm>
            <a:off x="4572000" y="3767160"/>
            <a:ext cx="4389120" cy="234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05" t="25435" r="5564" b="16478"/>
          <a:stretch/>
        </p:blipFill>
        <p:spPr bwMode="auto">
          <a:xfrm>
            <a:off x="106680" y="3733800"/>
            <a:ext cx="4389120" cy="184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4307"/>
            <a:ext cx="9144000" cy="1299693"/>
          </a:xfrm>
        </p:spPr>
        <p:txBody>
          <a:bodyPr/>
          <a:lstStyle/>
          <a:p>
            <a:r>
              <a:rPr lang="en-US" sz="3200" dirty="0" smtClean="0"/>
              <a:t>Frontal Area VPR Survey (VPR12)</a:t>
            </a:r>
            <a:endParaRPr lang="en-US" sz="3200" dirty="0"/>
          </a:p>
        </p:txBody>
      </p:sp>
      <p:sp>
        <p:nvSpPr>
          <p:cNvPr id="11" name="TextBox 10"/>
          <p:cNvSpPr txBox="1"/>
          <p:nvPr/>
        </p:nvSpPr>
        <p:spPr>
          <a:xfrm>
            <a:off x="6462941" y="16764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3" name="TextBox 12"/>
          <p:cNvSpPr txBox="1"/>
          <p:nvPr/>
        </p:nvSpPr>
        <p:spPr>
          <a:xfrm>
            <a:off x="1414219" y="37454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6153676" y="38216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12" name="TextBox 11"/>
          <p:cNvSpPr txBox="1"/>
          <p:nvPr/>
        </p:nvSpPr>
        <p:spPr>
          <a:xfrm>
            <a:off x="1491843" y="17526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Tree>
    <p:extLst>
      <p:ext uri="{BB962C8B-B14F-4D97-AF65-F5344CB8AC3E}">
        <p14:creationId xmlns:p14="http://schemas.microsoft.com/office/powerpoint/2010/main" val="23170830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Front - North</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202"/>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35" y="1269154"/>
            <a:ext cx="4389120" cy="5588846"/>
          </a:xfrm>
          <a:prstGeom prst="rect">
            <a:avLst/>
          </a:prstGeom>
        </p:spPr>
      </p:pic>
    </p:spTree>
    <p:extLst>
      <p:ext uri="{BB962C8B-B14F-4D97-AF65-F5344CB8AC3E}">
        <p14:creationId xmlns:p14="http://schemas.microsoft.com/office/powerpoint/2010/main" val="24556038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Front - middle</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95400"/>
            <a:ext cx="4389120" cy="5588846"/>
          </a:xfrm>
          <a:prstGeom prst="rect">
            <a:avLst/>
          </a:prstGeom>
        </p:spPr>
      </p:pic>
    </p:spTree>
    <p:extLst>
      <p:ext uri="{BB962C8B-B14F-4D97-AF65-F5344CB8AC3E}">
        <p14:creationId xmlns:p14="http://schemas.microsoft.com/office/powerpoint/2010/main" val="4334839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Front - South</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568"/>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556038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N-S Section at 170E</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556038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7" t="16592" r="51958" b="8366"/>
          <a:stretch/>
        </p:blipFill>
        <p:spPr bwMode="auto">
          <a:xfrm>
            <a:off x="1589904" y="1371600"/>
            <a:ext cx="603009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0" y="76200"/>
            <a:ext cx="9144000" cy="1245070"/>
          </a:xfrm>
        </p:spPr>
        <p:txBody>
          <a:bodyPr/>
          <a:lstStyle/>
          <a:p>
            <a:r>
              <a:rPr lang="en-US" sz="2800" dirty="0" smtClean="0">
                <a:solidFill>
                  <a:srgbClr val="000000"/>
                </a:solidFill>
                <a:effectLst/>
                <a:latin typeface="Arial"/>
                <a:ea typeface="+mj-ea"/>
                <a:cs typeface="+mj-cs"/>
              </a:rPr>
              <a:t>Western Ross Sea – McMurdo Sound</a:t>
            </a:r>
            <a:br>
              <a:rPr lang="en-US" sz="2800" dirty="0" smtClean="0">
                <a:solidFill>
                  <a:srgbClr val="000000"/>
                </a:solidFill>
                <a:effectLst/>
                <a:latin typeface="Arial"/>
                <a:ea typeface="+mj-ea"/>
                <a:cs typeface="+mj-cs"/>
              </a:rPr>
            </a:br>
            <a:r>
              <a:rPr lang="en-US" sz="2800" dirty="0" smtClean="0">
                <a:solidFill>
                  <a:srgbClr val="000000"/>
                </a:solidFill>
                <a:effectLst/>
                <a:latin typeface="Arial"/>
                <a:ea typeface="+mj-ea"/>
                <a:cs typeface="+mj-cs"/>
              </a:rPr>
              <a:t>VPR Survey </a:t>
            </a:r>
            <a:r>
              <a:rPr lang="en-US" sz="2800" dirty="0" err="1" smtClean="0">
                <a:solidFill>
                  <a:srgbClr val="000000"/>
                </a:solidFill>
                <a:effectLst/>
                <a:latin typeface="Arial"/>
                <a:ea typeface="+mj-ea"/>
                <a:cs typeface="+mj-cs"/>
              </a:rPr>
              <a:t>trackline</a:t>
            </a:r>
            <a:r>
              <a:rPr lang="en-US" sz="2800" dirty="0" smtClean="0">
                <a:solidFill>
                  <a:srgbClr val="000000"/>
                </a:solidFill>
                <a:effectLst/>
                <a:latin typeface="Arial"/>
                <a:ea typeface="+mj-ea"/>
                <a:cs typeface="+mj-cs"/>
              </a:rPr>
              <a:t> </a:t>
            </a:r>
            <a:r>
              <a:rPr lang="en-US" sz="2800" dirty="0" err="1" smtClean="0">
                <a:solidFill>
                  <a:srgbClr val="000000"/>
                </a:solidFill>
                <a:effectLst/>
                <a:latin typeface="Arial"/>
                <a:ea typeface="+mj-ea"/>
                <a:cs typeface="+mj-cs"/>
              </a:rPr>
              <a:t>overlayed</a:t>
            </a:r>
            <a:r>
              <a:rPr lang="en-US" sz="2800" dirty="0" smtClean="0">
                <a:solidFill>
                  <a:srgbClr val="000000"/>
                </a:solidFill>
                <a:effectLst/>
                <a:latin typeface="Arial"/>
                <a:ea typeface="+mj-ea"/>
                <a:cs typeface="+mj-cs"/>
              </a:rPr>
              <a:t> on Feb 4 MODIS image</a:t>
            </a:r>
            <a:endParaRPr lang="en-US" sz="4000" dirty="0"/>
          </a:p>
        </p:txBody>
      </p:sp>
    </p:spTree>
    <p:extLst>
      <p:ext uri="{BB962C8B-B14F-4D97-AF65-F5344CB8AC3E}">
        <p14:creationId xmlns:p14="http://schemas.microsoft.com/office/powerpoint/2010/main" val="15331813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669" r="4929"/>
          <a:stretch/>
        </p:blipFill>
        <p:spPr>
          <a:xfrm>
            <a:off x="1634239" y="1219200"/>
            <a:ext cx="3013961" cy="2743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668" r="4366"/>
          <a:stretch/>
        </p:blipFill>
        <p:spPr>
          <a:xfrm>
            <a:off x="4737832" y="1219200"/>
            <a:ext cx="3034568" cy="27432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4366" r="4648"/>
          <a:stretch/>
        </p:blipFill>
        <p:spPr>
          <a:xfrm>
            <a:off x="4810259" y="4038600"/>
            <a:ext cx="2962141" cy="27432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3521" r="4789"/>
          <a:stretch/>
        </p:blipFill>
        <p:spPr>
          <a:xfrm>
            <a:off x="1660302" y="4038600"/>
            <a:ext cx="2987898" cy="2743200"/>
          </a:xfrm>
          <a:prstGeom prst="rect">
            <a:avLst/>
          </a:prstGeom>
        </p:spPr>
      </p:pic>
      <p:sp>
        <p:nvSpPr>
          <p:cNvPr id="2050" name="Title 1"/>
          <p:cNvSpPr>
            <a:spLocks noGrp="1"/>
          </p:cNvSpPr>
          <p:nvPr>
            <p:ph type="title" idx="4294967295"/>
          </p:nvPr>
        </p:nvSpPr>
        <p:spPr>
          <a:xfrm>
            <a:off x="0" y="-76201"/>
            <a:ext cx="9144000" cy="1299693"/>
          </a:xfrm>
        </p:spPr>
        <p:txBody>
          <a:bodyPr/>
          <a:lstStyle/>
          <a:p>
            <a:r>
              <a:rPr lang="en-US" sz="3200" dirty="0" smtClean="0"/>
              <a:t>Western Ross Sea – McMurdo Sound</a:t>
            </a:r>
            <a:br>
              <a:rPr lang="en-US" sz="3200" dirty="0" smtClean="0"/>
            </a:br>
            <a:r>
              <a:rPr lang="en-US" sz="3200" dirty="0" smtClean="0"/>
              <a:t>VPR Survey (VPR14-15)</a:t>
            </a:r>
            <a:endParaRPr lang="en-US" sz="3200" dirty="0"/>
          </a:p>
        </p:txBody>
      </p:sp>
      <p:sp>
        <p:nvSpPr>
          <p:cNvPr id="11" name="TextBox 10"/>
          <p:cNvSpPr txBox="1"/>
          <p:nvPr/>
        </p:nvSpPr>
        <p:spPr>
          <a:xfrm>
            <a:off x="5638800" y="12192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2406243" y="1219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2328619" y="40502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257800" y="4038600"/>
            <a:ext cx="1967205" cy="369332"/>
          </a:xfrm>
          <a:prstGeom prst="rect">
            <a:avLst/>
          </a:prstGeom>
          <a:solidFill>
            <a:schemeClr val="tx1"/>
          </a:solidFill>
        </p:spPr>
        <p:txBody>
          <a:bodyPr wrap="none" rtlCol="0">
            <a:spAutoFit/>
          </a:bodyPr>
          <a:lstStyle/>
          <a:p>
            <a:r>
              <a:rPr lang="en-US" dirty="0" smtClean="0">
                <a:solidFill>
                  <a:schemeClr val="bg1"/>
                </a:solidFill>
              </a:rPr>
              <a:t>     Backscatter    </a:t>
            </a:r>
            <a:endParaRPr lang="en-US" dirty="0">
              <a:solidFill>
                <a:schemeClr val="bg1"/>
              </a:solidFill>
            </a:endParaRPr>
          </a:p>
        </p:txBody>
      </p:sp>
    </p:spTree>
    <p:extLst>
      <p:ext uri="{BB962C8B-B14F-4D97-AF65-F5344CB8AC3E}">
        <p14:creationId xmlns:p14="http://schemas.microsoft.com/office/powerpoint/2010/main" val="226408594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706562"/>
          </a:xfrm>
        </p:spPr>
        <p:txBody>
          <a:bodyPr/>
          <a:lstStyle/>
          <a:p>
            <a:r>
              <a:rPr lang="en-US" sz="4000" dirty="0" smtClean="0"/>
              <a:t>And now for the exciting conclusion of the mystery of the planktonic beans…</a:t>
            </a:r>
            <a:endParaRPr lang="en-US" sz="4000" dirty="0"/>
          </a:p>
        </p:txBody>
      </p:sp>
      <p:pic>
        <p:nvPicPr>
          <p:cNvPr id="23554" name="Picture 2" descr="beams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59655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485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18151" t="10271" r="20796" b="8479"/>
          <a:stretch/>
        </p:blipFill>
        <p:spPr bwMode="auto">
          <a:xfrm>
            <a:off x="1" y="3772"/>
            <a:ext cx="448407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87983" t="10271" r="44" b="8479"/>
          <a:stretch/>
        </p:blipFill>
        <p:spPr bwMode="auto">
          <a:xfrm>
            <a:off x="4419600" y="0"/>
            <a:ext cx="879231"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62600" y="-304800"/>
            <a:ext cx="3352800" cy="1223027"/>
          </a:xfrm>
        </p:spPr>
        <p:txBody>
          <a:bodyPr/>
          <a:lstStyle/>
          <a:p>
            <a:r>
              <a:rPr lang="en-US" dirty="0" smtClean="0"/>
              <a:t>Eddy 2</a:t>
            </a:r>
            <a:endParaRPr lang="en-US" dirty="0"/>
          </a:p>
        </p:txBody>
      </p:sp>
      <p:sp>
        <p:nvSpPr>
          <p:cNvPr id="3" name="TextBox 2"/>
          <p:cNvSpPr txBox="1"/>
          <p:nvPr/>
        </p:nvSpPr>
        <p:spPr>
          <a:xfrm>
            <a:off x="3712335" y="307222"/>
            <a:ext cx="800219" cy="646331"/>
          </a:xfrm>
          <a:prstGeom prst="rect">
            <a:avLst/>
          </a:prstGeom>
          <a:noFill/>
        </p:spPr>
        <p:txBody>
          <a:bodyPr wrap="none" rtlCol="0">
            <a:spAutoFit/>
          </a:bodyPr>
          <a:lstStyle/>
          <a:p>
            <a:r>
              <a:rPr lang="en-US" dirty="0" smtClean="0">
                <a:solidFill>
                  <a:schemeClr val="bg1"/>
                </a:solidFill>
              </a:rPr>
              <a:t>Inside</a:t>
            </a:r>
          </a:p>
          <a:p>
            <a:r>
              <a:rPr lang="en-US" dirty="0" smtClean="0">
                <a:solidFill>
                  <a:schemeClr val="bg1"/>
                </a:solidFill>
              </a:rPr>
              <a:t>Eddy</a:t>
            </a:r>
            <a:endParaRPr lang="en-US" dirty="0">
              <a:solidFill>
                <a:schemeClr val="bg1"/>
              </a:solidFill>
            </a:endParaRPr>
          </a:p>
        </p:txBody>
      </p:sp>
      <p:sp>
        <p:nvSpPr>
          <p:cNvPr id="13" name="TextBox 12"/>
          <p:cNvSpPr txBox="1"/>
          <p:nvPr/>
        </p:nvSpPr>
        <p:spPr>
          <a:xfrm>
            <a:off x="76200" y="152400"/>
            <a:ext cx="1569660" cy="369332"/>
          </a:xfrm>
          <a:prstGeom prst="rect">
            <a:avLst/>
          </a:prstGeom>
          <a:noFill/>
        </p:spPr>
        <p:txBody>
          <a:bodyPr wrap="none" rtlCol="0">
            <a:spAutoFit/>
          </a:bodyPr>
          <a:lstStyle/>
          <a:p>
            <a:r>
              <a:rPr lang="en-US" dirty="0" smtClean="0">
                <a:solidFill>
                  <a:schemeClr val="bg1"/>
                </a:solidFill>
              </a:rPr>
              <a:t>Outside Eddy</a:t>
            </a:r>
            <a:endParaRPr lang="en-US" dirty="0">
              <a:solidFill>
                <a:schemeClr val="bg1"/>
              </a:solidFill>
            </a:endParaRPr>
          </a:p>
        </p:txBody>
      </p:sp>
      <p:cxnSp>
        <p:nvCxnSpPr>
          <p:cNvPr id="12" name="Straight Arrow Connector 11"/>
          <p:cNvCxnSpPr/>
          <p:nvPr/>
        </p:nvCxnSpPr>
        <p:spPr>
          <a:xfrm flipH="1">
            <a:off x="3276600" y="953552"/>
            <a:ext cx="835844" cy="5486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2"/>
          </p:cNvCxnSpPr>
          <p:nvPr/>
        </p:nvCxnSpPr>
        <p:spPr>
          <a:xfrm>
            <a:off x="861030" y="521732"/>
            <a:ext cx="662970" cy="10865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4" name="Picture 2" descr="C:\data\NBPCL3\PhaeIndiv.png"/>
          <p:cNvPicPr>
            <a:picLocks noChangeAspect="1" noChangeArrowheads="1"/>
          </p:cNvPicPr>
          <p:nvPr/>
        </p:nvPicPr>
        <p:blipFill rotWithShape="1">
          <a:blip r:embed="rId3">
            <a:extLst>
              <a:ext uri="{28A0092B-C50C-407E-A947-70E740481C1C}">
                <a14:useLocalDpi xmlns:a14="http://schemas.microsoft.com/office/drawing/2010/main" val="0"/>
              </a:ext>
            </a:extLst>
          </a:blip>
          <a:srcRect l="19865" t="19039" r="6123" b="14379"/>
          <a:stretch/>
        </p:blipFill>
        <p:spPr bwMode="auto">
          <a:xfrm>
            <a:off x="2" y="2524259"/>
            <a:ext cx="5042987" cy="2047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data\NBPCL3\squashed.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52" t="19013" r="5845" b="13189"/>
          <a:stretch/>
        </p:blipFill>
        <p:spPr bwMode="auto">
          <a:xfrm>
            <a:off x="0" y="4803820"/>
            <a:ext cx="5343430" cy="20541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0" y="1066800"/>
            <a:ext cx="3062057" cy="4893647"/>
          </a:xfrm>
          <a:prstGeom prst="rect">
            <a:avLst/>
          </a:prstGeom>
          <a:noFill/>
        </p:spPr>
        <p:txBody>
          <a:bodyPr wrap="none" rtlCol="0">
            <a:spAutoFit/>
          </a:bodyPr>
          <a:lstStyle/>
          <a:p>
            <a:r>
              <a:rPr lang="en-US" sz="2400" dirty="0" smtClean="0"/>
              <a:t>Density</a:t>
            </a:r>
          </a:p>
          <a:p>
            <a:endParaRPr lang="en-US" sz="2400" dirty="0"/>
          </a:p>
          <a:p>
            <a:endParaRPr lang="en-US" sz="2400" dirty="0" smtClean="0"/>
          </a:p>
          <a:p>
            <a:endParaRPr lang="en-US" sz="2400" dirty="0"/>
          </a:p>
          <a:p>
            <a:endParaRPr lang="en-US" sz="2400" dirty="0" smtClean="0"/>
          </a:p>
          <a:p>
            <a:endParaRPr lang="en-US" sz="2400" dirty="0" smtClean="0"/>
          </a:p>
          <a:p>
            <a:r>
              <a:rPr lang="en-US" sz="2400" i="1" dirty="0" err="1" smtClean="0"/>
              <a:t>Phaeocystis</a:t>
            </a:r>
            <a:r>
              <a:rPr lang="en-US" sz="2400" dirty="0" smtClean="0"/>
              <a:t> colonies</a:t>
            </a:r>
          </a:p>
          <a:p>
            <a:endParaRPr lang="en-US" sz="2400" dirty="0"/>
          </a:p>
          <a:p>
            <a:endParaRPr lang="en-US" sz="2400" dirty="0" smtClean="0"/>
          </a:p>
          <a:p>
            <a:endParaRPr lang="en-US" sz="2400" dirty="0"/>
          </a:p>
          <a:p>
            <a:endParaRPr lang="en-US" sz="2400" dirty="0" smtClean="0"/>
          </a:p>
          <a:p>
            <a:endParaRPr lang="en-US" sz="2400" dirty="0"/>
          </a:p>
          <a:p>
            <a:r>
              <a:rPr lang="en-US" sz="2400" dirty="0" smtClean="0"/>
              <a:t>“Kidney beans”</a:t>
            </a:r>
            <a:endParaRPr lang="en-US" sz="2400" dirty="0"/>
          </a:p>
        </p:txBody>
      </p:sp>
    </p:spTree>
    <p:extLst>
      <p:ext uri="{BB962C8B-B14F-4D97-AF65-F5344CB8AC3E}">
        <p14:creationId xmlns:p14="http://schemas.microsoft.com/office/powerpoint/2010/main" val="2033487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ACC Sea Ice</a:t>
            </a:r>
            <a:endParaRPr lang="en-US" dirty="0"/>
          </a:p>
        </p:txBody>
      </p:sp>
      <p:sp>
        <p:nvSpPr>
          <p:cNvPr id="4" name="TextBox 3"/>
          <p:cNvSpPr txBox="1"/>
          <p:nvPr/>
        </p:nvSpPr>
        <p:spPr>
          <a:xfrm>
            <a:off x="304800" y="4750475"/>
            <a:ext cx="3962400" cy="2031325"/>
          </a:xfrm>
          <a:prstGeom prst="rect">
            <a:avLst/>
          </a:prstGeom>
          <a:noFill/>
        </p:spPr>
        <p:txBody>
          <a:bodyPr wrap="square" rtlCol="0">
            <a:spAutoFit/>
          </a:bodyPr>
          <a:lstStyle/>
          <a:p>
            <a:r>
              <a:rPr lang="en-US" dirty="0" smtClean="0"/>
              <a:t>Open ocean sea ice a source of iron that improves physiological  condition of phytoplankton</a:t>
            </a:r>
          </a:p>
          <a:p>
            <a:endParaRPr lang="en-US" dirty="0"/>
          </a:p>
          <a:p>
            <a:r>
              <a:rPr lang="en-US" dirty="0" smtClean="0"/>
              <a:t>Iron measurements in CDW end-member consistent with previous studies.</a:t>
            </a:r>
          </a:p>
        </p:txBody>
      </p:sp>
      <p:sp>
        <p:nvSpPr>
          <p:cNvPr id="9" name="TextBox 3"/>
          <p:cNvSpPr txBox="1">
            <a:spLocks noChangeArrowheads="1"/>
          </p:cNvSpPr>
          <p:nvPr/>
        </p:nvSpPr>
        <p:spPr bwMode="auto">
          <a:xfrm>
            <a:off x="2791028" y="4381362"/>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2</a:t>
            </a:r>
            <a:endParaRPr lang="en-US" dirty="0">
              <a:solidFill>
                <a:schemeClr val="bg1"/>
              </a:solidFill>
            </a:endParaRPr>
          </a:p>
        </p:txBody>
      </p:sp>
      <p:sp>
        <p:nvSpPr>
          <p:cNvPr id="10" name="Oval 9"/>
          <p:cNvSpPr/>
          <p:nvPr/>
        </p:nvSpPr>
        <p:spPr>
          <a:xfrm>
            <a:off x="3505200" y="3429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3"/>
          <p:cNvSpPr txBox="1">
            <a:spLocks noChangeArrowheads="1"/>
          </p:cNvSpPr>
          <p:nvPr/>
        </p:nvSpPr>
        <p:spPr bwMode="auto">
          <a:xfrm>
            <a:off x="3095828" y="3048000"/>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3</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762000"/>
            <a:ext cx="4937760" cy="37033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238" y="838200"/>
            <a:ext cx="4206240" cy="315467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480" y="3870960"/>
            <a:ext cx="3779520" cy="2834640"/>
          </a:xfrm>
          <a:prstGeom prst="rect">
            <a:avLst/>
          </a:prstGeom>
        </p:spPr>
      </p:pic>
      <p:sp>
        <p:nvSpPr>
          <p:cNvPr id="5" name="Rectangle 4"/>
          <p:cNvSpPr/>
          <p:nvPr/>
        </p:nvSpPr>
        <p:spPr>
          <a:xfrm>
            <a:off x="81376" y="76200"/>
            <a:ext cx="1334020" cy="646331"/>
          </a:xfrm>
          <a:prstGeom prst="rect">
            <a:avLst/>
          </a:prstGeom>
        </p:spPr>
        <p:txBody>
          <a:bodyPr wrap="none">
            <a:spAutoFit/>
          </a:bodyPr>
          <a:lstStyle/>
          <a:p>
            <a:pPr eaLnBrk="1" hangingPunct="1"/>
            <a:r>
              <a:rPr lang="en-US" dirty="0"/>
              <a:t>H</a:t>
            </a:r>
            <a:r>
              <a:rPr lang="en-US" baseline="-25000" dirty="0"/>
              <a:t>1</a:t>
            </a:r>
            <a:r>
              <a:rPr lang="en-US" dirty="0"/>
              <a:t>: </a:t>
            </a:r>
            <a:r>
              <a:rPr lang="en-US" dirty="0" smtClean="0"/>
              <a:t>CDW</a:t>
            </a:r>
          </a:p>
          <a:p>
            <a:pPr eaLnBrk="1" hangingPunct="1"/>
            <a:r>
              <a:rPr lang="en-US" dirty="0" smtClean="0"/>
              <a:t>H</a:t>
            </a:r>
            <a:r>
              <a:rPr lang="en-US" baseline="-25000" dirty="0" smtClean="0"/>
              <a:t>3</a:t>
            </a:r>
            <a:r>
              <a:rPr lang="en-US" dirty="0"/>
              <a:t>: Sea ice</a:t>
            </a:r>
          </a:p>
        </p:txBody>
      </p:sp>
    </p:spTree>
    <p:extLst>
      <p:ext uri="{BB962C8B-B14F-4D97-AF65-F5344CB8AC3E}">
        <p14:creationId xmlns:p14="http://schemas.microsoft.com/office/powerpoint/2010/main" val="41921824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Images from dissecting scope</a:t>
            </a:r>
            <a:endParaRPr lang="en-US"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4577" name="Picture 1" descr="beansMicros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96975"/>
            <a:ext cx="5486400" cy="5661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6118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828800" y="2667000"/>
            <a:ext cx="1197764" cy="369332"/>
          </a:xfrm>
          <a:prstGeom prst="rect">
            <a:avLst/>
          </a:prstGeom>
          <a:solidFill>
            <a:schemeClr val="bg1"/>
          </a:solidFill>
          <a:ln>
            <a:solidFill>
              <a:schemeClr val="bg1"/>
            </a:solidFill>
          </a:ln>
        </p:spPr>
        <p:txBody>
          <a:bodyPr wrap="none" rtlCol="0">
            <a:spAutoFit/>
          </a:bodyPr>
          <a:lstStyle/>
          <a:p>
            <a:r>
              <a:rPr lang="en-US" dirty="0" smtClean="0"/>
              <a:t>16x, 1mm</a:t>
            </a:r>
            <a:endParaRPr lang="en-US" dirty="0"/>
          </a:p>
        </p:txBody>
      </p:sp>
      <p:sp>
        <p:nvSpPr>
          <p:cNvPr id="7" name="TextBox 6"/>
          <p:cNvSpPr txBox="1"/>
          <p:nvPr/>
        </p:nvSpPr>
        <p:spPr>
          <a:xfrm>
            <a:off x="4486155" y="2667000"/>
            <a:ext cx="556563" cy="369332"/>
          </a:xfrm>
          <a:prstGeom prst="rect">
            <a:avLst/>
          </a:prstGeom>
          <a:solidFill>
            <a:schemeClr val="bg1"/>
          </a:solidFill>
          <a:ln>
            <a:solidFill>
              <a:schemeClr val="bg1"/>
            </a:solidFill>
          </a:ln>
        </p:spPr>
        <p:txBody>
          <a:bodyPr wrap="none" rtlCol="0">
            <a:spAutoFit/>
          </a:bodyPr>
          <a:lstStyle/>
          <a:p>
            <a:r>
              <a:rPr lang="en-US" dirty="0" smtClean="0"/>
              <a:t>16x</a:t>
            </a:r>
            <a:endParaRPr lang="en-US" dirty="0"/>
          </a:p>
        </p:txBody>
      </p:sp>
      <p:sp>
        <p:nvSpPr>
          <p:cNvPr id="8" name="TextBox 7"/>
          <p:cNvSpPr txBox="1"/>
          <p:nvPr/>
        </p:nvSpPr>
        <p:spPr>
          <a:xfrm>
            <a:off x="1835879" y="4572000"/>
            <a:ext cx="556563" cy="369332"/>
          </a:xfrm>
          <a:prstGeom prst="rect">
            <a:avLst/>
          </a:prstGeom>
          <a:solidFill>
            <a:schemeClr val="bg1"/>
          </a:solidFill>
          <a:ln>
            <a:solidFill>
              <a:schemeClr val="bg1"/>
            </a:solidFill>
          </a:ln>
        </p:spPr>
        <p:txBody>
          <a:bodyPr wrap="none" rtlCol="0">
            <a:spAutoFit/>
          </a:bodyPr>
          <a:lstStyle/>
          <a:p>
            <a:r>
              <a:rPr lang="en-US" dirty="0" smtClean="0"/>
              <a:t>16x</a:t>
            </a:r>
            <a:endParaRPr lang="en-US" dirty="0"/>
          </a:p>
        </p:txBody>
      </p:sp>
      <p:sp>
        <p:nvSpPr>
          <p:cNvPr id="9" name="TextBox 8"/>
          <p:cNvSpPr txBox="1"/>
          <p:nvPr/>
        </p:nvSpPr>
        <p:spPr>
          <a:xfrm>
            <a:off x="4472637" y="4583668"/>
            <a:ext cx="556563" cy="369332"/>
          </a:xfrm>
          <a:prstGeom prst="rect">
            <a:avLst/>
          </a:prstGeom>
          <a:solidFill>
            <a:schemeClr val="bg1"/>
          </a:solidFill>
          <a:ln>
            <a:solidFill>
              <a:schemeClr val="bg1"/>
            </a:solidFill>
          </a:ln>
        </p:spPr>
        <p:txBody>
          <a:bodyPr wrap="none" rtlCol="0">
            <a:spAutoFit/>
          </a:bodyPr>
          <a:lstStyle/>
          <a:p>
            <a:r>
              <a:rPr lang="en-US" dirty="0" smtClean="0"/>
              <a:t>40x</a:t>
            </a:r>
            <a:endParaRPr lang="en-US" dirty="0"/>
          </a:p>
        </p:txBody>
      </p:sp>
      <p:sp>
        <p:nvSpPr>
          <p:cNvPr id="10" name="TextBox 9"/>
          <p:cNvSpPr txBox="1"/>
          <p:nvPr/>
        </p:nvSpPr>
        <p:spPr>
          <a:xfrm>
            <a:off x="4495800" y="6488668"/>
            <a:ext cx="1197764" cy="369332"/>
          </a:xfrm>
          <a:prstGeom prst="rect">
            <a:avLst/>
          </a:prstGeom>
          <a:solidFill>
            <a:schemeClr val="bg1"/>
          </a:solidFill>
          <a:ln>
            <a:solidFill>
              <a:schemeClr val="bg1"/>
            </a:solidFill>
          </a:ln>
        </p:spPr>
        <p:txBody>
          <a:bodyPr wrap="none" rtlCol="0">
            <a:spAutoFit/>
          </a:bodyPr>
          <a:lstStyle/>
          <a:p>
            <a:r>
              <a:rPr lang="en-US" dirty="0" smtClean="0"/>
              <a:t>16x, 1mm</a:t>
            </a:r>
            <a:endParaRPr lang="en-US" dirty="0"/>
          </a:p>
        </p:txBody>
      </p:sp>
    </p:spTree>
    <p:extLst>
      <p:ext uri="{BB962C8B-B14F-4D97-AF65-F5344CB8AC3E}">
        <p14:creationId xmlns:p14="http://schemas.microsoft.com/office/powerpoint/2010/main" val="3958194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sz="3600" dirty="0" smtClean="0"/>
              <a:t>High (</a:t>
            </a:r>
            <a:r>
              <a:rPr lang="en-US" sz="3600" dirty="0" err="1" smtClean="0"/>
              <a:t>Hai</a:t>
            </a:r>
            <a:r>
              <a:rPr lang="en-US" sz="3600" dirty="0" smtClean="0"/>
              <a:t>) magnification image of bean from St. 96, 100/120m pooled sample</a:t>
            </a:r>
            <a:endParaRPr lang="en-US" sz="3600" dirty="0"/>
          </a:p>
        </p:txBody>
      </p:sp>
      <p:pic>
        <p:nvPicPr>
          <p:cNvPr id="25602" name="Picture 2" descr="beanHighMag"/>
          <p:cNvPicPr>
            <a:picLocks noChangeAspect="1" noChangeArrowheads="1"/>
          </p:cNvPicPr>
          <p:nvPr/>
        </p:nvPicPr>
        <p:blipFill>
          <a:blip r:embed="rId2">
            <a:extLst>
              <a:ext uri="{28A0092B-C50C-407E-A947-70E740481C1C}">
                <a14:useLocalDpi xmlns:a14="http://schemas.microsoft.com/office/drawing/2010/main" val="0"/>
              </a:ext>
            </a:extLst>
          </a:blip>
          <a:srcRect r="10887"/>
          <a:stretch>
            <a:fillRect/>
          </a:stretch>
        </p:blipFill>
        <p:spPr bwMode="auto">
          <a:xfrm>
            <a:off x="2096192" y="1371600"/>
            <a:ext cx="506660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194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935162"/>
          </a:xfrm>
        </p:spPr>
        <p:txBody>
          <a:bodyPr/>
          <a:lstStyle/>
          <a:p>
            <a:r>
              <a:rPr lang="en-US" dirty="0" smtClean="0"/>
              <a:t>Gut</a:t>
            </a:r>
            <a:r>
              <a:rPr lang="en-US" baseline="0" dirty="0" smtClean="0"/>
              <a:t> content analysis (</a:t>
            </a:r>
            <a:r>
              <a:rPr lang="en-US" baseline="0" dirty="0" err="1" smtClean="0"/>
              <a:t>Hai</a:t>
            </a:r>
            <a:r>
              <a:rPr lang="en-US" baseline="0" dirty="0" smtClean="0"/>
              <a:t>)</a:t>
            </a:r>
            <a:br>
              <a:rPr lang="en-US" baseline="0" dirty="0" smtClean="0"/>
            </a:br>
            <a:r>
              <a:rPr lang="en-US" baseline="0" dirty="0" smtClean="0"/>
              <a:t>Hoop net, station 113</a:t>
            </a:r>
            <a:br>
              <a:rPr lang="en-US" baseline="0" dirty="0" smtClean="0"/>
            </a:br>
            <a:r>
              <a:rPr lang="en-US" baseline="0" dirty="0" smtClean="0"/>
              <a:t>Ice Edge Eddy Center</a:t>
            </a:r>
            <a:endParaRPr lang="en-US" dirty="0"/>
          </a:p>
        </p:txBody>
      </p:sp>
      <p:sp>
        <p:nvSpPr>
          <p:cNvPr id="4" name="TextBox 3"/>
          <p:cNvSpPr txBox="1"/>
          <p:nvPr/>
        </p:nvSpPr>
        <p:spPr>
          <a:xfrm>
            <a:off x="381000" y="3276600"/>
            <a:ext cx="8270213" cy="2554545"/>
          </a:xfrm>
          <a:prstGeom prst="rect">
            <a:avLst/>
          </a:prstGeom>
          <a:noFill/>
        </p:spPr>
        <p:txBody>
          <a:bodyPr wrap="none" rtlCol="0">
            <a:spAutoFit/>
          </a:bodyPr>
          <a:lstStyle/>
          <a:p>
            <a:r>
              <a:rPr lang="en-US" sz="3200" dirty="0" smtClean="0"/>
              <a:t>Krill – empty</a:t>
            </a:r>
          </a:p>
          <a:p>
            <a:r>
              <a:rPr lang="en-US" sz="3200" dirty="0" err="1" smtClean="0"/>
              <a:t>Pteropod</a:t>
            </a:r>
            <a:r>
              <a:rPr lang="en-US" sz="3200" dirty="0" smtClean="0"/>
              <a:t> – empty</a:t>
            </a:r>
          </a:p>
          <a:p>
            <a:r>
              <a:rPr lang="en-US" sz="3200" dirty="0" smtClean="0"/>
              <a:t>Isopod – lots of diatoms</a:t>
            </a:r>
          </a:p>
          <a:p>
            <a:endParaRPr lang="en-US" sz="3200" dirty="0"/>
          </a:p>
          <a:p>
            <a:r>
              <a:rPr lang="en-US" sz="3200" i="1" dirty="0" smtClean="0"/>
              <a:t>Phaeocystis</a:t>
            </a:r>
            <a:r>
              <a:rPr lang="en-US" sz="3200" dirty="0" smtClean="0"/>
              <a:t> present in copepod fecal pellets</a:t>
            </a:r>
            <a:endParaRPr lang="en-US" sz="3200" dirty="0"/>
          </a:p>
        </p:txBody>
      </p:sp>
    </p:spTree>
    <p:extLst>
      <p:ext uri="{BB962C8B-B14F-4D97-AF65-F5344CB8AC3E}">
        <p14:creationId xmlns:p14="http://schemas.microsoft.com/office/powerpoint/2010/main" val="17925508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Tree>
    <p:extLst>
      <p:ext uri="{BB962C8B-B14F-4D97-AF65-F5344CB8AC3E}">
        <p14:creationId xmlns:p14="http://schemas.microsoft.com/office/powerpoint/2010/main" val="19889733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57200" y="26988"/>
            <a:ext cx="8229600" cy="877887"/>
          </a:xfrm>
        </p:spPr>
        <p:txBody>
          <a:bodyPr/>
          <a:lstStyle/>
          <a:p>
            <a:r>
              <a:rPr lang="en-US" smtClean="0"/>
              <a:t>Short Term Experiment Locations</a:t>
            </a:r>
          </a:p>
        </p:txBody>
      </p:sp>
      <p:pic>
        <p:nvPicPr>
          <p:cNvPr id="13314" name="Picture 4" descr="PRISM_Exp_locations.tif"/>
          <p:cNvPicPr>
            <a:picLocks noChangeAspect="1"/>
          </p:cNvPicPr>
          <p:nvPr/>
        </p:nvPicPr>
        <p:blipFill>
          <a:blip r:embed="rId2">
            <a:extLst>
              <a:ext uri="{28A0092B-C50C-407E-A947-70E740481C1C}">
                <a14:useLocalDpi xmlns:a14="http://schemas.microsoft.com/office/drawing/2010/main" val="0"/>
              </a:ext>
            </a:extLst>
          </a:blip>
          <a:srcRect l="16718" t="3798" r="16026" b="7907"/>
          <a:stretch>
            <a:fillRect/>
          </a:stretch>
        </p:blipFill>
        <p:spPr bwMode="auto">
          <a:xfrm>
            <a:off x="393700" y="784225"/>
            <a:ext cx="82931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402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z="4000" smtClean="0"/>
              <a:t>Long-Term: Incubation Experiment 1 – Eddy 2</a:t>
            </a:r>
          </a:p>
        </p:txBody>
      </p:sp>
      <p:graphicFrame>
        <p:nvGraphicFramePr>
          <p:cNvPr id="4" name="Chart 3"/>
          <p:cNvGraphicFramePr>
            <a:graphicFrameLocks noGrp="1"/>
          </p:cNvGraphicFramePr>
          <p:nvPr/>
        </p:nvGraphicFramePr>
        <p:xfrm>
          <a:off x="0" y="2198793"/>
          <a:ext cx="5009283"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nvGraphicFramePr>
        <p:xfrm>
          <a:off x="4768178" y="2198792"/>
          <a:ext cx="4264027" cy="34325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5710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smtClean="0"/>
              <a:t>Long-Term: Incubation Experiment 2 – Ross Bank</a:t>
            </a:r>
          </a:p>
        </p:txBody>
      </p:sp>
      <p:graphicFrame>
        <p:nvGraphicFramePr>
          <p:cNvPr id="4" name="Chart 3"/>
          <p:cNvGraphicFramePr>
            <a:graphicFrameLocks noGrp="1"/>
          </p:cNvGraphicFramePr>
          <p:nvPr/>
        </p:nvGraphicFramePr>
        <p:xfrm>
          <a:off x="4374305" y="1851473"/>
          <a:ext cx="4769695" cy="34632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noGrp="1"/>
          </p:cNvGraphicFramePr>
          <p:nvPr/>
        </p:nvGraphicFramePr>
        <p:xfrm>
          <a:off x="-35331" y="1851473"/>
          <a:ext cx="5040000"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02489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smtClean="0"/>
              <a:t>Long-Term: Incubation Experiment 3 – Ross Ice Shelf</a:t>
            </a:r>
          </a:p>
        </p:txBody>
      </p:sp>
      <p:graphicFrame>
        <p:nvGraphicFramePr>
          <p:cNvPr id="4" name="Chart 3"/>
          <p:cNvGraphicFramePr>
            <a:graphicFrameLocks/>
          </p:cNvGraphicFramePr>
          <p:nvPr/>
        </p:nvGraphicFramePr>
        <p:xfrm>
          <a:off x="4644758" y="1908982"/>
          <a:ext cx="4500835" cy="36407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noGrp="1"/>
          </p:cNvGraphicFramePr>
          <p:nvPr/>
        </p:nvGraphicFramePr>
        <p:xfrm>
          <a:off x="-35331" y="1949686"/>
          <a:ext cx="4856472"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53792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spTree>
    <p:extLst>
      <p:ext uri="{BB962C8B-B14F-4D97-AF65-F5344CB8AC3E}">
        <p14:creationId xmlns:p14="http://schemas.microsoft.com/office/powerpoint/2010/main" val="8712195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112" r="47775" b="8366"/>
          <a:stretch/>
        </p:blipFill>
        <p:spPr bwMode="auto">
          <a:xfrm>
            <a:off x="1905000" y="1400576"/>
            <a:ext cx="5306096" cy="443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p:txBody>
          <a:bodyPr/>
          <a:lstStyle/>
          <a:p>
            <a:r>
              <a:rPr lang="en-US" dirty="0" smtClean="0"/>
              <a:t>Feb 5 MODIS</a:t>
            </a:r>
            <a:endParaRPr lang="en-US" dirty="0"/>
          </a:p>
        </p:txBody>
      </p:sp>
    </p:spTree>
    <p:extLst>
      <p:ext uri="{BB962C8B-B14F-4D97-AF65-F5344CB8AC3E}">
        <p14:creationId xmlns:p14="http://schemas.microsoft.com/office/powerpoint/2010/main" val="1991098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5334000" y="3276600"/>
            <a:ext cx="1295400" cy="1219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34697810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249362"/>
          </a:xfrm>
        </p:spPr>
        <p:txBody>
          <a:bodyPr/>
          <a:lstStyle/>
          <a:p>
            <a:r>
              <a:rPr lang="en-US" sz="4000" dirty="0" smtClean="0"/>
              <a:t>Extracted</a:t>
            </a:r>
            <a:r>
              <a:rPr lang="en-US" sz="4000" baseline="0" dirty="0" smtClean="0"/>
              <a:t> </a:t>
            </a:r>
            <a:r>
              <a:rPr lang="en-US" sz="4000" baseline="0" dirty="0" err="1" smtClean="0"/>
              <a:t>Chl</a:t>
            </a:r>
            <a:r>
              <a:rPr lang="en-US" sz="4000" baseline="0" dirty="0" smtClean="0"/>
              <a:t> versus CTD </a:t>
            </a:r>
            <a:r>
              <a:rPr lang="en-US" sz="4000" baseline="0" dirty="0" err="1" smtClean="0"/>
              <a:t>Fluorometer</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5209"/>
            <a:ext cx="9144000" cy="4544670"/>
          </a:xfrm>
          <a:prstGeom prst="rect">
            <a:avLst/>
          </a:prstGeom>
        </p:spPr>
      </p:pic>
    </p:spTree>
    <p:extLst>
      <p:ext uri="{BB962C8B-B14F-4D97-AF65-F5344CB8AC3E}">
        <p14:creationId xmlns:p14="http://schemas.microsoft.com/office/powerpoint/2010/main" val="10025527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 2nd</a:t>
            </a:r>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grpSp>
        <p:nvGrpSpPr>
          <p:cNvPr id="7" name="Group 6"/>
          <p:cNvGrpSpPr/>
          <p:nvPr/>
        </p:nvGrpSpPr>
        <p:grpSpPr>
          <a:xfrm>
            <a:off x="106680" y="1828800"/>
            <a:ext cx="4389120" cy="4153972"/>
            <a:chOff x="311981" y="1219200"/>
            <a:chExt cx="4389120" cy="4153972"/>
          </a:xfrm>
        </p:grpSpPr>
        <p:sp>
          <p:nvSpPr>
            <p:cNvPr id="9" name="TextBox 8"/>
            <p:cNvSpPr txBox="1"/>
            <p:nvPr/>
          </p:nvSpPr>
          <p:spPr>
            <a:xfrm>
              <a:off x="1279282" y="1219200"/>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2535"/>
            <a:stretch/>
          </p:blipFill>
          <p:spPr>
            <a:xfrm>
              <a:off x="311981" y="1752600"/>
              <a:ext cx="4389120" cy="3620572"/>
            </a:xfrm>
            <a:prstGeom prst="rect">
              <a:avLst/>
            </a:prstGeom>
          </p:spPr>
        </p:pic>
      </p:grpSp>
    </p:spTree>
    <p:extLst>
      <p:ext uri="{BB962C8B-B14F-4D97-AF65-F5344CB8AC3E}">
        <p14:creationId xmlns:p14="http://schemas.microsoft.com/office/powerpoint/2010/main" val="285460673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E-W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5872423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N-S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3422583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425" y="1269154"/>
            <a:ext cx="4389120" cy="5588846"/>
          </a:xfrm>
          <a:prstGeom prst="rect">
            <a:avLst/>
          </a:prstGeom>
        </p:spPr>
      </p:pic>
    </p:spTree>
    <p:extLst>
      <p:ext uri="{BB962C8B-B14F-4D97-AF65-F5344CB8AC3E}">
        <p14:creationId xmlns:p14="http://schemas.microsoft.com/office/powerpoint/2010/main" val="376865654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 2/5/12</a:t>
            </a:r>
          </a:p>
        </p:txBody>
      </p:sp>
      <p:sp>
        <p:nvSpPr>
          <p:cNvPr id="2" name="TextBox 1"/>
          <p:cNvSpPr txBox="1"/>
          <p:nvPr/>
        </p:nvSpPr>
        <p:spPr>
          <a:xfrm>
            <a:off x="228600" y="1648361"/>
            <a:ext cx="8305800" cy="400110"/>
          </a:xfrm>
          <a:prstGeom prst="rect">
            <a:avLst/>
          </a:prstGeom>
          <a:noFill/>
        </p:spPr>
        <p:txBody>
          <a:bodyPr wrap="square" rtlCol="0">
            <a:spAutoFit/>
          </a:bodyPr>
          <a:lstStyle/>
          <a:p>
            <a:r>
              <a:rPr lang="en-US" sz="2000" dirty="0" err="1" smtClean="0"/>
              <a:t>Joides</a:t>
            </a:r>
            <a:r>
              <a:rPr lang="en-US" sz="2000" dirty="0" smtClean="0"/>
              <a:t> Trough</a:t>
            </a:r>
          </a:p>
        </p:txBody>
      </p:sp>
    </p:spTree>
    <p:extLst>
      <p:ext uri="{BB962C8B-B14F-4D97-AF65-F5344CB8AC3E}">
        <p14:creationId xmlns:p14="http://schemas.microsoft.com/office/powerpoint/2010/main" val="14557600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6" t="29662" r="14612" b="13099"/>
          <a:stretch/>
        </p:blipFill>
        <p:spPr bwMode="auto">
          <a:xfrm>
            <a:off x="4419600" y="4236815"/>
            <a:ext cx="3931920" cy="185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29" t="27409" r="14612" b="14225"/>
          <a:stretch/>
        </p:blipFill>
        <p:spPr bwMode="auto">
          <a:xfrm>
            <a:off x="4419600" y="1820205"/>
            <a:ext cx="3931920" cy="191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27" t="17871" r="14564" b="9718"/>
          <a:stretch/>
        </p:blipFill>
        <p:spPr bwMode="auto">
          <a:xfrm>
            <a:off x="381000" y="1521921"/>
            <a:ext cx="3931920" cy="237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23" t="20461" r="14612" b="12198"/>
          <a:stretch/>
        </p:blipFill>
        <p:spPr bwMode="auto">
          <a:xfrm>
            <a:off x="381000" y="4050268"/>
            <a:ext cx="3931920" cy="219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76201"/>
            <a:ext cx="9144000" cy="1299693"/>
          </a:xfrm>
        </p:spPr>
        <p:txBody>
          <a:bodyPr/>
          <a:lstStyle/>
          <a:p>
            <a:r>
              <a:rPr lang="en-US" sz="3200" dirty="0"/>
              <a:t>Ross Bank – Pennell Bank – </a:t>
            </a:r>
            <a:r>
              <a:rPr lang="en-US" sz="3200" dirty="0" err="1"/>
              <a:t>Joides</a:t>
            </a:r>
            <a:r>
              <a:rPr lang="en-US" sz="3200" dirty="0"/>
              <a:t> Trough – </a:t>
            </a:r>
            <a:r>
              <a:rPr lang="en-US" sz="3200" dirty="0" err="1"/>
              <a:t>Mawson</a:t>
            </a:r>
            <a:r>
              <a:rPr lang="en-US" sz="3200" dirty="0"/>
              <a:t> Bank </a:t>
            </a:r>
            <a:r>
              <a:rPr lang="en-US" sz="3200" dirty="0" smtClean="0"/>
              <a:t>VPR Survey (VPR10)</a:t>
            </a:r>
            <a:endParaRPr lang="en-US" sz="3200" dirty="0"/>
          </a:p>
        </p:txBody>
      </p:sp>
      <p:sp>
        <p:nvSpPr>
          <p:cNvPr id="11" name="TextBox 10"/>
          <p:cNvSpPr txBox="1"/>
          <p:nvPr/>
        </p:nvSpPr>
        <p:spPr>
          <a:xfrm>
            <a:off x="6158141" y="18404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05000" y="15356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752600" y="40502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772676" y="4191000"/>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Tree>
    <p:extLst>
      <p:ext uri="{BB962C8B-B14F-4D97-AF65-F5344CB8AC3E}">
        <p14:creationId xmlns:p14="http://schemas.microsoft.com/office/powerpoint/2010/main" val="1091363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3101115" cy="4572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654" y="2257023"/>
            <a:ext cx="6335346" cy="4572000"/>
          </a:xfrm>
          <a:prstGeom prst="rect">
            <a:avLst/>
          </a:prstGeom>
        </p:spPr>
      </p:pic>
      <p:sp>
        <p:nvSpPr>
          <p:cNvPr id="4" name="Title 3"/>
          <p:cNvSpPr>
            <a:spLocks noGrp="1"/>
          </p:cNvSpPr>
          <p:nvPr>
            <p:ph type="title" idx="4294967295"/>
          </p:nvPr>
        </p:nvSpPr>
        <p:spPr>
          <a:xfrm>
            <a:off x="457200" y="685800"/>
            <a:ext cx="8229600" cy="1143000"/>
          </a:xfrm>
        </p:spPr>
        <p:txBody>
          <a:bodyPr/>
          <a:lstStyle/>
          <a:p>
            <a:r>
              <a:rPr lang="en-US" dirty="0" smtClean="0"/>
              <a:t>Ross Bank</a:t>
            </a:r>
            <a:r>
              <a:rPr lang="en-US" baseline="0" dirty="0" smtClean="0"/>
              <a:t> – Pennell Bank – </a:t>
            </a:r>
            <a:r>
              <a:rPr lang="en-US" baseline="0" dirty="0" err="1" smtClean="0"/>
              <a:t>Joides</a:t>
            </a:r>
            <a:r>
              <a:rPr lang="en-US" baseline="0" dirty="0" smtClean="0"/>
              <a:t> Trough – </a:t>
            </a:r>
            <a:r>
              <a:rPr lang="en-US" baseline="0" dirty="0" err="1" smtClean="0"/>
              <a:t>Mawson</a:t>
            </a:r>
            <a:r>
              <a:rPr lang="en-US" baseline="0" dirty="0" smtClean="0"/>
              <a:t> Bank XBT section</a:t>
            </a:r>
            <a:endParaRPr lang="en-US" dirty="0"/>
          </a:p>
        </p:txBody>
      </p:sp>
      <p:sp>
        <p:nvSpPr>
          <p:cNvPr id="5" name="TextBox 4"/>
          <p:cNvSpPr txBox="1"/>
          <p:nvPr/>
        </p:nvSpPr>
        <p:spPr>
          <a:xfrm>
            <a:off x="3276600" y="5638800"/>
            <a:ext cx="5840060" cy="369332"/>
          </a:xfrm>
          <a:prstGeom prst="rect">
            <a:avLst/>
          </a:prstGeom>
          <a:noFill/>
        </p:spPr>
        <p:txBody>
          <a:bodyPr wrap="none" rtlCol="0">
            <a:spAutoFit/>
          </a:bodyPr>
          <a:lstStyle/>
          <a:p>
            <a:r>
              <a:rPr lang="en-US" dirty="0" smtClean="0"/>
              <a:t>Ross                  Pennell              </a:t>
            </a:r>
            <a:r>
              <a:rPr lang="en-US" dirty="0" err="1" smtClean="0"/>
              <a:t>Mawson</a:t>
            </a:r>
            <a:r>
              <a:rPr lang="en-US" dirty="0" smtClean="0"/>
              <a:t>           Pennell</a:t>
            </a:r>
            <a:endParaRPr lang="en-US" dirty="0"/>
          </a:p>
        </p:txBody>
      </p:sp>
    </p:spTree>
    <p:extLst>
      <p:ext uri="{BB962C8B-B14F-4D97-AF65-F5344CB8AC3E}">
        <p14:creationId xmlns:p14="http://schemas.microsoft.com/office/powerpoint/2010/main" val="383713205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Northeastern Section</a:t>
            </a:r>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52600"/>
            <a:ext cx="4389120" cy="3483591"/>
          </a:xfrm>
          <a:prstGeom prst="rect">
            <a:avLst/>
          </a:prstGeom>
        </p:spPr>
      </p:pic>
      <p:sp>
        <p:nvSpPr>
          <p:cNvPr id="5" name="TextBox 4"/>
          <p:cNvSpPr txBox="1"/>
          <p:nvPr/>
        </p:nvSpPr>
        <p:spPr>
          <a:xfrm>
            <a:off x="1550075" y="5638800"/>
            <a:ext cx="2031325" cy="369332"/>
          </a:xfrm>
          <a:prstGeom prst="rect">
            <a:avLst/>
          </a:prstGeom>
          <a:noFill/>
        </p:spPr>
        <p:txBody>
          <a:bodyPr wrap="none" rtlCol="0">
            <a:spAutoFit/>
          </a:bodyPr>
          <a:lstStyle/>
          <a:p>
            <a:r>
              <a:rPr lang="en-US" dirty="0" smtClean="0"/>
              <a:t>Note axis reversal</a:t>
            </a:r>
            <a:endParaRPr lang="en-US" dirty="0"/>
          </a:p>
        </p:txBody>
      </p:sp>
      <p:sp>
        <p:nvSpPr>
          <p:cNvPr id="8" name="TextBox 7"/>
          <p:cNvSpPr txBox="1"/>
          <p:nvPr/>
        </p:nvSpPr>
        <p:spPr>
          <a:xfrm>
            <a:off x="1279282" y="1219200"/>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spTree>
    <p:extLst>
      <p:ext uri="{BB962C8B-B14F-4D97-AF65-F5344CB8AC3E}">
        <p14:creationId xmlns:p14="http://schemas.microsoft.com/office/powerpoint/2010/main" val="289794543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Southwestern Section</a:t>
            </a:r>
          </a:p>
        </p:txBody>
      </p:sp>
      <p:sp>
        <p:nvSpPr>
          <p:cNvPr id="4" name="TextBox 3"/>
          <p:cNvSpPr txBox="1"/>
          <p:nvPr/>
        </p:nvSpPr>
        <p:spPr>
          <a:xfrm>
            <a:off x="1279282" y="1383268"/>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259495"/>
            <a:ext cx="4389120" cy="558884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76400"/>
            <a:ext cx="4389120" cy="3483591"/>
          </a:xfrm>
          <a:prstGeom prst="rect">
            <a:avLst/>
          </a:prstGeom>
        </p:spPr>
      </p:pic>
      <p:sp>
        <p:nvSpPr>
          <p:cNvPr id="9" name="TextBox 8"/>
          <p:cNvSpPr txBox="1"/>
          <p:nvPr/>
        </p:nvSpPr>
        <p:spPr>
          <a:xfrm>
            <a:off x="1371600" y="5486400"/>
            <a:ext cx="2031325" cy="369332"/>
          </a:xfrm>
          <a:prstGeom prst="rect">
            <a:avLst/>
          </a:prstGeom>
          <a:noFill/>
        </p:spPr>
        <p:txBody>
          <a:bodyPr wrap="none" rtlCol="0">
            <a:spAutoFit/>
          </a:bodyPr>
          <a:lstStyle/>
          <a:p>
            <a:r>
              <a:rPr lang="en-US" dirty="0" smtClean="0"/>
              <a:t>Note axis reversal</a:t>
            </a:r>
            <a:endParaRPr lang="en-US" dirty="0"/>
          </a:p>
        </p:txBody>
      </p:sp>
    </p:spTree>
    <p:extLst>
      <p:ext uri="{BB962C8B-B14F-4D97-AF65-F5344CB8AC3E}">
        <p14:creationId xmlns:p14="http://schemas.microsoft.com/office/powerpoint/2010/main" val="3042866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Eastern Ross Sea Eddies</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l="4173" t="3302" r="8793" b="4560"/>
          <a:stretch/>
        </p:blipFill>
        <p:spPr bwMode="auto">
          <a:xfrm>
            <a:off x="1676400" y="838200"/>
            <a:ext cx="5486400" cy="550481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895600" y="609600"/>
            <a:ext cx="3692036" cy="461665"/>
          </a:xfrm>
          <a:prstGeom prst="rect">
            <a:avLst/>
          </a:prstGeom>
          <a:solidFill>
            <a:schemeClr val="bg1"/>
          </a:solidFill>
        </p:spPr>
        <p:txBody>
          <a:bodyPr wrap="none" rtlCol="0">
            <a:spAutoFit/>
          </a:bodyPr>
          <a:lstStyle/>
          <a:p>
            <a:r>
              <a:rPr lang="en-US" sz="2400" dirty="0" smtClean="0"/>
              <a:t>MODIS Chl a Jan 8, 2012</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6301740"/>
            <a:ext cx="4572000" cy="556260"/>
          </a:xfrm>
          <a:prstGeom prst="rect">
            <a:avLst/>
          </a:prstGeom>
        </p:spPr>
      </p:pic>
    </p:spTree>
    <p:extLst>
      <p:ext uri="{BB962C8B-B14F-4D97-AF65-F5344CB8AC3E}">
        <p14:creationId xmlns:p14="http://schemas.microsoft.com/office/powerpoint/2010/main" val="393086638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507"/>
          <a:stretch/>
        </p:blipFill>
        <p:spPr>
          <a:xfrm>
            <a:off x="1326524" y="1143000"/>
            <a:ext cx="3126990" cy="2743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4648"/>
          <a:stretch/>
        </p:blipFill>
        <p:spPr>
          <a:xfrm>
            <a:off x="4572000" y="1143000"/>
            <a:ext cx="3121839" cy="27432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3662" r="4930"/>
          <a:stretch/>
        </p:blipFill>
        <p:spPr>
          <a:xfrm>
            <a:off x="4566205" y="3962400"/>
            <a:ext cx="2977595" cy="2743200"/>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4648" r="4930"/>
          <a:stretch/>
        </p:blipFill>
        <p:spPr>
          <a:xfrm>
            <a:off x="1478065" y="3962400"/>
            <a:ext cx="2941535" cy="2743200"/>
          </a:xfrm>
          <a:prstGeom prst="rect">
            <a:avLst/>
          </a:prstGeom>
        </p:spPr>
      </p:pic>
      <p:sp>
        <p:nvSpPr>
          <p:cNvPr id="2050" name="Title 1"/>
          <p:cNvSpPr>
            <a:spLocks noGrp="1"/>
          </p:cNvSpPr>
          <p:nvPr>
            <p:ph type="title" idx="4294967295"/>
          </p:nvPr>
        </p:nvSpPr>
        <p:spPr>
          <a:xfrm>
            <a:off x="0" y="-228600"/>
            <a:ext cx="9144000" cy="1299693"/>
          </a:xfrm>
        </p:spPr>
        <p:txBody>
          <a:bodyPr/>
          <a:lstStyle/>
          <a:p>
            <a:r>
              <a:rPr lang="en-US" sz="3200" dirty="0" err="1" smtClean="0"/>
              <a:t>Joides</a:t>
            </a:r>
            <a:r>
              <a:rPr lang="en-US" sz="3200" dirty="0" smtClean="0"/>
              <a:t> </a:t>
            </a:r>
            <a:r>
              <a:rPr lang="en-US" sz="3200" dirty="0"/>
              <a:t>Trough </a:t>
            </a:r>
            <a:r>
              <a:rPr lang="en-US" sz="3200" dirty="0" smtClean="0"/>
              <a:t>to Western Ross Sea MVP Survey </a:t>
            </a:r>
            <a:endParaRPr lang="en-US" sz="3200" dirty="0"/>
          </a:p>
        </p:txBody>
      </p:sp>
      <p:sp>
        <p:nvSpPr>
          <p:cNvPr id="11" name="TextBox 10"/>
          <p:cNvSpPr txBox="1"/>
          <p:nvPr/>
        </p:nvSpPr>
        <p:spPr>
          <a:xfrm>
            <a:off x="5548541" y="10022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05000" y="9906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947619" y="3886200"/>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4953000" y="3886200"/>
            <a:ext cx="1903085"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spTree>
    <p:extLst>
      <p:ext uri="{BB962C8B-B14F-4D97-AF65-F5344CB8AC3E}">
        <p14:creationId xmlns:p14="http://schemas.microsoft.com/office/powerpoint/2010/main" val="86605492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676400"/>
            <a:ext cx="6400800" cy="4619237"/>
          </a:xfrm>
          <a:prstGeom prst="rect">
            <a:avLst/>
          </a:prstGeom>
        </p:spPr>
      </p:pic>
      <p:sp>
        <p:nvSpPr>
          <p:cNvPr id="4" name="Title 3"/>
          <p:cNvSpPr>
            <a:spLocks noGrp="1"/>
          </p:cNvSpPr>
          <p:nvPr>
            <p:ph type="title" idx="4294967295"/>
          </p:nvPr>
        </p:nvSpPr>
        <p:spPr>
          <a:xfrm>
            <a:off x="0" y="0"/>
            <a:ext cx="9144000" cy="1219200"/>
          </a:xfrm>
        </p:spPr>
        <p:txBody>
          <a:bodyPr/>
          <a:lstStyle/>
          <a:p>
            <a:r>
              <a:rPr lang="en-US" baseline="0" dirty="0" smtClean="0"/>
              <a:t>Pennell Bank – Western Ross Sea XBT section</a:t>
            </a:r>
            <a:endParaRPr lang="en-US" dirty="0"/>
          </a:p>
        </p:txBody>
      </p:sp>
      <p:sp>
        <p:nvSpPr>
          <p:cNvPr id="5" name="TextBox 4"/>
          <p:cNvSpPr txBox="1"/>
          <p:nvPr/>
        </p:nvSpPr>
        <p:spPr>
          <a:xfrm>
            <a:off x="3200400" y="5105400"/>
            <a:ext cx="5852884" cy="369332"/>
          </a:xfrm>
          <a:prstGeom prst="rect">
            <a:avLst/>
          </a:prstGeom>
          <a:noFill/>
        </p:spPr>
        <p:txBody>
          <a:bodyPr wrap="none" rtlCol="0">
            <a:spAutoFit/>
          </a:bodyPr>
          <a:lstStyle/>
          <a:p>
            <a:r>
              <a:rPr lang="en-US" dirty="0" smtClean="0"/>
              <a:t>Pennell                                                                    WRS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828800"/>
            <a:ext cx="2743200" cy="4400991"/>
          </a:xfrm>
          <a:prstGeom prst="rect">
            <a:avLst/>
          </a:prstGeom>
        </p:spPr>
      </p:pic>
    </p:spTree>
    <p:extLst>
      <p:ext uri="{BB962C8B-B14F-4D97-AF65-F5344CB8AC3E}">
        <p14:creationId xmlns:p14="http://schemas.microsoft.com/office/powerpoint/2010/main" val="31691034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Southwestern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59495"/>
            <a:ext cx="4389120" cy="5588846"/>
          </a:xfrm>
          <a:prstGeom prst="rect">
            <a:avLst/>
          </a:prstGeom>
        </p:spPr>
      </p:pic>
    </p:spTree>
    <p:extLst>
      <p:ext uri="{BB962C8B-B14F-4D97-AF65-F5344CB8AC3E}">
        <p14:creationId xmlns:p14="http://schemas.microsoft.com/office/powerpoint/2010/main" val="33378360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Northeastern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8422"/>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74073"/>
            <a:ext cx="4389120" cy="5588846"/>
          </a:xfrm>
          <a:prstGeom prst="rect">
            <a:avLst/>
          </a:prstGeom>
        </p:spPr>
      </p:pic>
    </p:spTree>
    <p:extLst>
      <p:ext uri="{BB962C8B-B14F-4D97-AF65-F5344CB8AC3E}">
        <p14:creationId xmlns:p14="http://schemas.microsoft.com/office/powerpoint/2010/main" val="3214061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err="1" smtClean="0"/>
              <a:t>Joides</a:t>
            </a:r>
            <a:r>
              <a:rPr lang="en-US" sz="3200" dirty="0" smtClean="0"/>
              <a:t> Trough – Northeastern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1601820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Meeting1/29/12</a:t>
            </a:r>
          </a:p>
        </p:txBody>
      </p:sp>
      <p:sp>
        <p:nvSpPr>
          <p:cNvPr id="2" name="TextBox 1"/>
          <p:cNvSpPr txBox="1"/>
          <p:nvPr/>
        </p:nvSpPr>
        <p:spPr>
          <a:xfrm>
            <a:off x="228600" y="1648361"/>
            <a:ext cx="8305800" cy="1323439"/>
          </a:xfrm>
          <a:prstGeom prst="rect">
            <a:avLst/>
          </a:prstGeom>
          <a:noFill/>
        </p:spPr>
        <p:txBody>
          <a:bodyPr wrap="square" rtlCol="0">
            <a:spAutoFit/>
          </a:bodyPr>
          <a:lstStyle/>
          <a:p>
            <a:r>
              <a:rPr lang="en-US" sz="2000" dirty="0" smtClean="0"/>
              <a:t>Ross Bank Process Study</a:t>
            </a:r>
          </a:p>
          <a:p>
            <a:endParaRPr lang="en-US" sz="2000" dirty="0" smtClean="0"/>
          </a:p>
          <a:p>
            <a:r>
              <a:rPr lang="en-US" sz="2000" dirty="0" smtClean="0"/>
              <a:t>Ross Ice Shelf Process Study</a:t>
            </a:r>
          </a:p>
          <a:p>
            <a:endParaRPr lang="en-US" sz="2000" dirty="0"/>
          </a:p>
        </p:txBody>
      </p:sp>
    </p:spTree>
    <p:extLst>
      <p:ext uri="{BB962C8B-B14F-4D97-AF65-F5344CB8AC3E}">
        <p14:creationId xmlns:p14="http://schemas.microsoft.com/office/powerpoint/2010/main" val="18066561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648" t="28761" r="12986" b="11747"/>
          <a:stretch/>
        </p:blipFill>
        <p:spPr bwMode="auto">
          <a:xfrm>
            <a:off x="76200" y="3817062"/>
            <a:ext cx="4389120" cy="235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324" t="31014" r="12986" b="11747"/>
          <a:stretch/>
        </p:blipFill>
        <p:spPr bwMode="auto">
          <a:xfrm>
            <a:off x="4638112" y="3733800"/>
            <a:ext cx="4389120" cy="240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38" t="31015" r="12986" b="9493"/>
          <a:stretch/>
        </p:blipFill>
        <p:spPr bwMode="auto">
          <a:xfrm>
            <a:off x="4678680" y="1219200"/>
            <a:ext cx="4389120" cy="220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9845" t="31015" r="12986" b="9493"/>
          <a:stretch/>
        </p:blipFill>
        <p:spPr bwMode="auto">
          <a:xfrm>
            <a:off x="76200" y="1012160"/>
            <a:ext cx="4389120" cy="256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04800"/>
            <a:ext cx="8229600" cy="1143000"/>
          </a:xfrm>
        </p:spPr>
        <p:txBody>
          <a:bodyPr/>
          <a:lstStyle/>
          <a:p>
            <a:r>
              <a:rPr lang="en-US" sz="3200" dirty="0" smtClean="0"/>
              <a:t>Ross Bank VPR Survey (VPR9, 1/20-1/21)</a:t>
            </a:r>
          </a:p>
        </p:txBody>
      </p:sp>
      <p:sp>
        <p:nvSpPr>
          <p:cNvPr id="11" name="TextBox 10"/>
          <p:cNvSpPr txBox="1"/>
          <p:nvPr/>
        </p:nvSpPr>
        <p:spPr>
          <a:xfrm>
            <a:off x="7239000" y="1371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60602" y="1223493"/>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143000" y="3810000"/>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6915676" y="40502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pic>
        <p:nvPicPr>
          <p:cNvPr id="2355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043" t="34169" r="42521" b="27070"/>
          <a:stretch/>
        </p:blipFill>
        <p:spPr bwMode="auto">
          <a:xfrm>
            <a:off x="2788920" y="4039118"/>
            <a:ext cx="1097280" cy="106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8920" y="3994666"/>
            <a:ext cx="1097280" cy="1110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22322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E-W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5875723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N-S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8846820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4000832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304800"/>
            <a:ext cx="8229600" cy="1143000"/>
          </a:xfrm>
        </p:spPr>
        <p:txBody>
          <a:bodyPr/>
          <a:lstStyle/>
          <a:p>
            <a:r>
              <a:rPr lang="en-US" sz="2800" dirty="0" smtClean="0"/>
              <a:t>MVP Survey of Eddies 1 and 2: View from the SW</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3764280"/>
            <a:ext cx="4023360" cy="30175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240" y="3733800"/>
            <a:ext cx="4023360" cy="30175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 y="640080"/>
            <a:ext cx="4023360" cy="30175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609600"/>
            <a:ext cx="4023360" cy="3017520"/>
          </a:xfrm>
          <a:prstGeom prst="rect">
            <a:avLst/>
          </a:prstGeom>
        </p:spPr>
      </p:pic>
      <p:sp>
        <p:nvSpPr>
          <p:cNvPr id="7" name="TextBox 6"/>
          <p:cNvSpPr txBox="1"/>
          <p:nvPr/>
        </p:nvSpPr>
        <p:spPr>
          <a:xfrm>
            <a:off x="381000" y="762000"/>
            <a:ext cx="928459" cy="369332"/>
          </a:xfrm>
          <a:prstGeom prst="rect">
            <a:avLst/>
          </a:prstGeom>
          <a:no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091341" y="762000"/>
            <a:ext cx="1479957" cy="369332"/>
          </a:xfrm>
          <a:prstGeom prst="rect">
            <a:avLst/>
          </a:prstGeom>
          <a:no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381000" y="3886200"/>
            <a:ext cx="1569660" cy="369332"/>
          </a:xfrm>
          <a:prstGeom prst="rect">
            <a:avLst/>
          </a:prstGeom>
          <a:noFill/>
        </p:spPr>
        <p:txBody>
          <a:bodyPr wrap="none" rtlCol="0">
            <a:spAutoFit/>
          </a:bodyPr>
          <a:lstStyle/>
          <a:p>
            <a:r>
              <a:rPr lang="en-US" dirty="0" smtClean="0">
                <a:solidFill>
                  <a:schemeClr val="bg1"/>
                </a:solidFill>
              </a:rPr>
              <a:t>Fluorescence</a:t>
            </a:r>
            <a:endParaRPr lang="en-US" dirty="0">
              <a:solidFill>
                <a:schemeClr val="bg1"/>
              </a:solidFill>
            </a:endParaRPr>
          </a:p>
        </p:txBody>
      </p:sp>
      <p:sp>
        <p:nvSpPr>
          <p:cNvPr id="11" name="TextBox 10"/>
          <p:cNvSpPr txBox="1"/>
          <p:nvPr/>
        </p:nvSpPr>
        <p:spPr>
          <a:xfrm>
            <a:off x="4983540" y="3810000"/>
            <a:ext cx="813043" cy="369332"/>
          </a:xfrm>
          <a:prstGeom prst="rect">
            <a:avLst/>
          </a:prstGeom>
          <a:noFill/>
        </p:spPr>
        <p:txBody>
          <a:bodyPr wrap="none" rtlCol="0">
            <a:spAutoFit/>
          </a:bodyPr>
          <a:lstStyle/>
          <a:p>
            <a:r>
              <a:rPr lang="en-US" dirty="0" smtClean="0">
                <a:solidFill>
                  <a:schemeClr val="bg1"/>
                </a:solidFill>
              </a:rPr>
              <a:t>LOPC</a:t>
            </a:r>
            <a:endParaRPr lang="en-US" dirty="0">
              <a:solidFill>
                <a:schemeClr val="bg1"/>
              </a:solidFill>
            </a:endParaRPr>
          </a:p>
        </p:txBody>
      </p:sp>
      <p:sp>
        <p:nvSpPr>
          <p:cNvPr id="12" name="TextBox 11"/>
          <p:cNvSpPr txBox="1"/>
          <p:nvPr/>
        </p:nvSpPr>
        <p:spPr>
          <a:xfrm>
            <a:off x="609600" y="1752600"/>
            <a:ext cx="902811" cy="369332"/>
          </a:xfrm>
          <a:prstGeom prst="rect">
            <a:avLst/>
          </a:prstGeom>
          <a:noFill/>
        </p:spPr>
        <p:txBody>
          <a:bodyPr wrap="none" rtlCol="0">
            <a:spAutoFit/>
          </a:bodyPr>
          <a:lstStyle/>
          <a:p>
            <a:r>
              <a:rPr lang="en-US" dirty="0" smtClean="0">
                <a:solidFill>
                  <a:schemeClr val="bg1"/>
                </a:solidFill>
              </a:rPr>
              <a:t>Eddy 1</a:t>
            </a:r>
            <a:endParaRPr lang="en-US" dirty="0">
              <a:solidFill>
                <a:schemeClr val="bg1"/>
              </a:solidFill>
            </a:endParaRPr>
          </a:p>
        </p:txBody>
      </p:sp>
      <p:sp>
        <p:nvSpPr>
          <p:cNvPr id="13" name="TextBox 12"/>
          <p:cNvSpPr txBox="1"/>
          <p:nvPr/>
        </p:nvSpPr>
        <p:spPr>
          <a:xfrm>
            <a:off x="2362200" y="3059668"/>
            <a:ext cx="902811" cy="369332"/>
          </a:xfrm>
          <a:prstGeom prst="rect">
            <a:avLst/>
          </a:prstGeom>
          <a:noFill/>
        </p:spPr>
        <p:txBody>
          <a:bodyPr wrap="none" rtlCol="0">
            <a:spAutoFit/>
          </a:bodyPr>
          <a:lstStyle/>
          <a:p>
            <a:r>
              <a:rPr lang="en-US" dirty="0" smtClean="0">
                <a:solidFill>
                  <a:schemeClr val="bg1"/>
                </a:solidFill>
              </a:rPr>
              <a:t>Eddy 2</a:t>
            </a:r>
            <a:endParaRPr lang="en-US" dirty="0">
              <a:solidFill>
                <a:schemeClr val="bg1"/>
              </a:solidFill>
            </a:endParaRPr>
          </a:p>
        </p:txBody>
      </p:sp>
      <p:cxnSp>
        <p:nvCxnSpPr>
          <p:cNvPr id="14" name="Straight Arrow Connector 13"/>
          <p:cNvCxnSpPr/>
          <p:nvPr/>
        </p:nvCxnSpPr>
        <p:spPr>
          <a:xfrm flipH="1" flipV="1">
            <a:off x="2590800" y="2286000"/>
            <a:ext cx="222805" cy="773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1005" y="2121932"/>
            <a:ext cx="451406" cy="1582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2388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Dissolved Fe on Ross Bank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667"/>
          <a:stretch/>
        </p:blipFill>
        <p:spPr>
          <a:xfrm>
            <a:off x="0" y="2463023"/>
            <a:ext cx="4389120" cy="342330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3333"/>
          <a:stretch/>
        </p:blipFill>
        <p:spPr>
          <a:xfrm>
            <a:off x="4480560" y="2362200"/>
            <a:ext cx="4389120" cy="3508885"/>
          </a:xfrm>
          <a:prstGeom prst="rect">
            <a:avLst/>
          </a:prstGeom>
        </p:spPr>
      </p:pic>
      <p:sp>
        <p:nvSpPr>
          <p:cNvPr id="4" name="TextBox 3"/>
          <p:cNvSpPr txBox="1"/>
          <p:nvPr/>
        </p:nvSpPr>
        <p:spPr>
          <a:xfrm>
            <a:off x="1676400" y="1981200"/>
            <a:ext cx="1749197" cy="369332"/>
          </a:xfrm>
          <a:prstGeom prst="rect">
            <a:avLst/>
          </a:prstGeom>
          <a:noFill/>
        </p:spPr>
        <p:txBody>
          <a:bodyPr wrap="none" rtlCol="0">
            <a:spAutoFit/>
          </a:bodyPr>
          <a:lstStyle/>
          <a:p>
            <a:r>
              <a:rPr lang="en-US" dirty="0" smtClean="0"/>
              <a:t>SE-NW section</a:t>
            </a:r>
            <a:endParaRPr lang="en-US" dirty="0"/>
          </a:p>
        </p:txBody>
      </p:sp>
      <p:sp>
        <p:nvSpPr>
          <p:cNvPr id="6" name="TextBox 5"/>
          <p:cNvSpPr txBox="1"/>
          <p:nvPr/>
        </p:nvSpPr>
        <p:spPr>
          <a:xfrm>
            <a:off x="6099403" y="1981200"/>
            <a:ext cx="1377300" cy="369332"/>
          </a:xfrm>
          <a:prstGeom prst="rect">
            <a:avLst/>
          </a:prstGeom>
          <a:noFill/>
        </p:spPr>
        <p:txBody>
          <a:bodyPr wrap="none" rtlCol="0">
            <a:spAutoFit/>
          </a:bodyPr>
          <a:lstStyle/>
          <a:p>
            <a:r>
              <a:rPr lang="en-US" dirty="0" smtClean="0"/>
              <a:t>N-S section</a:t>
            </a:r>
            <a:endParaRPr lang="en-US" dirty="0"/>
          </a:p>
        </p:txBody>
      </p:sp>
    </p:spTree>
    <p:extLst>
      <p:ext uri="{BB962C8B-B14F-4D97-AF65-F5344CB8AC3E}">
        <p14:creationId xmlns:p14="http://schemas.microsoft.com/office/powerpoint/2010/main" val="401572557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4742" b="36714"/>
          <a:stretch/>
        </p:blipFill>
        <p:spPr>
          <a:xfrm>
            <a:off x="0" y="1447800"/>
            <a:ext cx="9144000" cy="3425779"/>
          </a:xfrm>
          <a:prstGeom prst="rect">
            <a:avLst/>
          </a:prstGeom>
        </p:spPr>
      </p:pic>
      <p:sp>
        <p:nvSpPr>
          <p:cNvPr id="3" name="Title 2"/>
          <p:cNvSpPr>
            <a:spLocks noGrp="1"/>
          </p:cNvSpPr>
          <p:nvPr>
            <p:ph type="title" idx="4294967295"/>
          </p:nvPr>
        </p:nvSpPr>
        <p:spPr>
          <a:xfrm>
            <a:off x="0" y="0"/>
            <a:ext cx="9144000" cy="1173162"/>
          </a:xfrm>
        </p:spPr>
        <p:txBody>
          <a:bodyPr/>
          <a:lstStyle/>
          <a:p>
            <a:r>
              <a:rPr lang="en-US" dirty="0" smtClean="0"/>
              <a:t>Ross Bank tidal</a:t>
            </a:r>
            <a:r>
              <a:rPr lang="en-US" baseline="0" dirty="0" smtClean="0"/>
              <a:t> velocity amplitude</a:t>
            </a:r>
            <a:endParaRPr lang="en-US" dirty="0"/>
          </a:p>
        </p:txBody>
      </p:sp>
      <p:cxnSp>
        <p:nvCxnSpPr>
          <p:cNvPr id="5" name="Straight Connector 4"/>
          <p:cNvCxnSpPr/>
          <p:nvPr/>
        </p:nvCxnSpPr>
        <p:spPr>
          <a:xfrm>
            <a:off x="2133600" y="4191000"/>
            <a:ext cx="990600"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81200" y="3733800"/>
            <a:ext cx="1210588" cy="369332"/>
          </a:xfrm>
          <a:prstGeom prst="rect">
            <a:avLst/>
          </a:prstGeom>
          <a:noFill/>
        </p:spPr>
        <p:txBody>
          <a:bodyPr wrap="none" rtlCol="0">
            <a:spAutoFit/>
          </a:bodyPr>
          <a:lstStyle/>
          <a:p>
            <a:r>
              <a:rPr lang="en-US" dirty="0" err="1" smtClean="0"/>
              <a:t>SeaHorse</a:t>
            </a:r>
            <a:endParaRPr lang="en-US" dirty="0"/>
          </a:p>
        </p:txBody>
      </p:sp>
    </p:spTree>
    <p:extLst>
      <p:ext uri="{BB962C8B-B14F-4D97-AF65-F5344CB8AC3E}">
        <p14:creationId xmlns:p14="http://schemas.microsoft.com/office/powerpoint/2010/main" val="30195462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
            <a:ext cx="9144000" cy="1173162"/>
          </a:xfrm>
        </p:spPr>
        <p:txBody>
          <a:bodyPr/>
          <a:lstStyle/>
          <a:p>
            <a:r>
              <a:rPr lang="en-US" dirty="0" smtClean="0"/>
              <a:t>Ross Bank </a:t>
            </a:r>
            <a:r>
              <a:rPr lang="en-US" dirty="0" err="1" smtClean="0"/>
              <a:t>SeaHorse</a:t>
            </a:r>
            <a:r>
              <a:rPr lang="en-US" dirty="0" smtClean="0"/>
              <a:t> Deployment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3810000"/>
            <a:ext cx="3657600"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810000"/>
            <a:ext cx="3657600" cy="2743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143000"/>
            <a:ext cx="3657600" cy="2743200"/>
          </a:xfrm>
          <a:prstGeom prst="rect">
            <a:avLst/>
          </a:prstGeom>
        </p:spPr>
      </p:pic>
      <p:sp>
        <p:nvSpPr>
          <p:cNvPr id="7" name="TextBox 6"/>
          <p:cNvSpPr txBox="1"/>
          <p:nvPr/>
        </p:nvSpPr>
        <p:spPr>
          <a:xfrm>
            <a:off x="1981200" y="10022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09800" y="3733800"/>
            <a:ext cx="928459" cy="369332"/>
          </a:xfrm>
          <a:prstGeom prst="rect">
            <a:avLst/>
          </a:prstGeom>
          <a:solidFill>
            <a:schemeClr val="bg1"/>
          </a:solidFill>
        </p:spPr>
        <p:txBody>
          <a:bodyPr wrap="none" rtlCol="0">
            <a:spAutoFit/>
          </a:bodyPr>
          <a:lstStyle/>
          <a:p>
            <a:r>
              <a:rPr lang="en-US" dirty="0" smtClean="0"/>
              <a:t>Salinity</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1143000"/>
            <a:ext cx="3657600" cy="2743200"/>
          </a:xfrm>
          <a:prstGeom prst="rect">
            <a:avLst/>
          </a:prstGeom>
        </p:spPr>
      </p:pic>
      <p:sp>
        <p:nvSpPr>
          <p:cNvPr id="10" name="TextBox 9"/>
          <p:cNvSpPr txBox="1"/>
          <p:nvPr/>
        </p:nvSpPr>
        <p:spPr>
          <a:xfrm>
            <a:off x="5715000" y="3745468"/>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19172" y="990600"/>
            <a:ext cx="1338828" cy="369332"/>
          </a:xfrm>
          <a:prstGeom prst="rect">
            <a:avLst/>
          </a:prstGeom>
          <a:solidFill>
            <a:schemeClr val="bg1"/>
          </a:solidFill>
        </p:spPr>
        <p:txBody>
          <a:bodyPr wrap="none" rtlCol="0">
            <a:spAutoFit/>
          </a:bodyPr>
          <a:lstStyle/>
          <a:p>
            <a:r>
              <a:rPr lang="en-US" dirty="0" smtClean="0"/>
              <a:t>Chlorophyll</a:t>
            </a:r>
            <a:endParaRPr lang="en-US" dirty="0"/>
          </a:p>
        </p:txBody>
      </p:sp>
    </p:spTree>
    <p:extLst>
      <p:ext uri="{BB962C8B-B14F-4D97-AF65-F5344CB8AC3E}">
        <p14:creationId xmlns:p14="http://schemas.microsoft.com/office/powerpoint/2010/main" val="401000610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8227670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Ross Bank Survey #2: SE-NW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9" y="1269154"/>
            <a:ext cx="4389120" cy="55888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86070376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6348846" cy="5943600"/>
          </a:xfrm>
          <a:prstGeom prst="rect">
            <a:avLst/>
          </a:prstGeom>
        </p:spPr>
      </p:pic>
      <p:sp>
        <p:nvSpPr>
          <p:cNvPr id="3" name="Title 2"/>
          <p:cNvSpPr>
            <a:spLocks noGrp="1"/>
          </p:cNvSpPr>
          <p:nvPr>
            <p:ph type="title" idx="4294967295"/>
          </p:nvPr>
        </p:nvSpPr>
        <p:spPr>
          <a:xfrm>
            <a:off x="0" y="-76200"/>
            <a:ext cx="9144000" cy="1173162"/>
          </a:xfrm>
        </p:spPr>
        <p:txBody>
          <a:bodyPr/>
          <a:lstStyle/>
          <a:p>
            <a:r>
              <a:rPr lang="en-US" sz="3200" dirty="0" smtClean="0"/>
              <a:t>Ross Bank SE-NW transect before and after</a:t>
            </a:r>
            <a:endParaRPr lang="en-US" sz="3200" dirty="0"/>
          </a:p>
        </p:txBody>
      </p:sp>
    </p:spTree>
    <p:extLst>
      <p:ext uri="{BB962C8B-B14F-4D97-AF65-F5344CB8AC3E}">
        <p14:creationId xmlns:p14="http://schemas.microsoft.com/office/powerpoint/2010/main" val="182594507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95934065"/>
              </p:ext>
            </p:extLst>
          </p:nvPr>
        </p:nvGraphicFramePr>
        <p:xfrm>
          <a:off x="1981200" y="1386741"/>
          <a:ext cx="5310011" cy="20558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1916995" y="3943351"/>
          <a:ext cx="5310011" cy="20558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409644" y="852220"/>
            <a:ext cx="3544560" cy="369332"/>
          </a:xfrm>
          <a:prstGeom prst="rect">
            <a:avLst/>
          </a:prstGeom>
          <a:noFill/>
        </p:spPr>
        <p:txBody>
          <a:bodyPr wrap="none" rtlCol="0">
            <a:spAutoFit/>
          </a:bodyPr>
          <a:lstStyle/>
          <a:p>
            <a:r>
              <a:rPr lang="en-US" dirty="0" smtClean="0"/>
              <a:t>Ross Bank Summit, 21 Jan 2012</a:t>
            </a:r>
            <a:endParaRPr lang="en-US" dirty="0"/>
          </a:p>
        </p:txBody>
      </p:sp>
      <p:sp>
        <p:nvSpPr>
          <p:cNvPr id="7" name="TextBox 6"/>
          <p:cNvSpPr txBox="1"/>
          <p:nvPr/>
        </p:nvSpPr>
        <p:spPr>
          <a:xfrm>
            <a:off x="2409644" y="3593068"/>
            <a:ext cx="3544560" cy="369332"/>
          </a:xfrm>
          <a:prstGeom prst="rect">
            <a:avLst/>
          </a:prstGeom>
          <a:noFill/>
        </p:spPr>
        <p:txBody>
          <a:bodyPr wrap="none" rtlCol="0">
            <a:spAutoFit/>
          </a:bodyPr>
          <a:lstStyle/>
          <a:p>
            <a:r>
              <a:rPr lang="en-US" dirty="0" smtClean="0"/>
              <a:t>Ross Bank Summit, 26 Jan 2012</a:t>
            </a:r>
            <a:endParaRPr lang="en-US" dirty="0"/>
          </a:p>
        </p:txBody>
      </p:sp>
      <p:sp>
        <p:nvSpPr>
          <p:cNvPr id="8" name="TextBox 7"/>
          <p:cNvSpPr txBox="1"/>
          <p:nvPr/>
        </p:nvSpPr>
        <p:spPr>
          <a:xfrm>
            <a:off x="3810000" y="1067664"/>
            <a:ext cx="1606530" cy="307777"/>
          </a:xfrm>
          <a:prstGeom prst="rect">
            <a:avLst/>
          </a:prstGeom>
          <a:noFill/>
        </p:spPr>
        <p:txBody>
          <a:bodyPr wrap="none" rtlCol="0">
            <a:spAutoFit/>
          </a:bodyPr>
          <a:lstStyle/>
          <a:p>
            <a:r>
              <a:rPr lang="en-US" sz="1400" dirty="0" smtClean="0"/>
              <a:t>dissolved Fe (</a:t>
            </a:r>
            <a:r>
              <a:rPr lang="en-US" sz="1400" dirty="0" err="1" smtClean="0"/>
              <a:t>nM</a:t>
            </a:r>
            <a:r>
              <a:rPr lang="en-US" sz="1400" dirty="0"/>
              <a:t>)</a:t>
            </a:r>
          </a:p>
        </p:txBody>
      </p:sp>
      <p:sp>
        <p:nvSpPr>
          <p:cNvPr id="9" name="TextBox 8"/>
          <p:cNvSpPr txBox="1"/>
          <p:nvPr/>
        </p:nvSpPr>
        <p:spPr>
          <a:xfrm>
            <a:off x="3594280" y="3827933"/>
            <a:ext cx="1606530" cy="307777"/>
          </a:xfrm>
          <a:prstGeom prst="rect">
            <a:avLst/>
          </a:prstGeom>
          <a:noFill/>
        </p:spPr>
        <p:txBody>
          <a:bodyPr wrap="none" rtlCol="0">
            <a:spAutoFit/>
          </a:bodyPr>
          <a:lstStyle/>
          <a:p>
            <a:r>
              <a:rPr lang="en-US" sz="1400" dirty="0" smtClean="0"/>
              <a:t>dissolved Fe (</a:t>
            </a:r>
            <a:r>
              <a:rPr lang="en-US" sz="1400" dirty="0" err="1" smtClean="0"/>
              <a:t>nM</a:t>
            </a:r>
            <a:r>
              <a:rPr lang="en-US" sz="1400" dirty="0"/>
              <a:t>)</a:t>
            </a:r>
          </a:p>
        </p:txBody>
      </p:sp>
      <p:sp>
        <p:nvSpPr>
          <p:cNvPr id="10" name="TextBox 9"/>
          <p:cNvSpPr txBox="1"/>
          <p:nvPr/>
        </p:nvSpPr>
        <p:spPr>
          <a:xfrm>
            <a:off x="1095227" y="4775048"/>
            <a:ext cx="631904" cy="523220"/>
          </a:xfrm>
          <a:prstGeom prst="rect">
            <a:avLst/>
          </a:prstGeom>
          <a:noFill/>
        </p:spPr>
        <p:txBody>
          <a:bodyPr wrap="none" rtlCol="0">
            <a:spAutoFit/>
          </a:bodyPr>
          <a:lstStyle/>
          <a:p>
            <a:r>
              <a:rPr lang="en-US" sz="1400" dirty="0" smtClean="0"/>
              <a:t>depth</a:t>
            </a:r>
          </a:p>
          <a:p>
            <a:r>
              <a:rPr lang="en-US" sz="1400" dirty="0" smtClean="0"/>
              <a:t>  (</a:t>
            </a:r>
            <a:r>
              <a:rPr lang="en-US" sz="1400" dirty="0" err="1"/>
              <a:t>m</a:t>
            </a:r>
            <a:r>
              <a:rPr lang="en-US" sz="1400" dirty="0" smtClean="0"/>
              <a:t>)</a:t>
            </a:r>
            <a:endParaRPr lang="en-US" sz="1400" dirty="0"/>
          </a:p>
        </p:txBody>
      </p:sp>
      <p:sp>
        <p:nvSpPr>
          <p:cNvPr id="11" name="TextBox 10"/>
          <p:cNvSpPr txBox="1"/>
          <p:nvPr/>
        </p:nvSpPr>
        <p:spPr>
          <a:xfrm>
            <a:off x="1095229" y="1803248"/>
            <a:ext cx="631904" cy="523220"/>
          </a:xfrm>
          <a:prstGeom prst="rect">
            <a:avLst/>
          </a:prstGeom>
          <a:noFill/>
        </p:spPr>
        <p:txBody>
          <a:bodyPr wrap="none" rtlCol="0">
            <a:spAutoFit/>
          </a:bodyPr>
          <a:lstStyle/>
          <a:p>
            <a:r>
              <a:rPr lang="en-US" sz="1400" dirty="0" smtClean="0"/>
              <a:t>depth</a:t>
            </a:r>
          </a:p>
          <a:p>
            <a:r>
              <a:rPr lang="en-US" sz="1400" dirty="0" smtClean="0"/>
              <a:t>  (</a:t>
            </a:r>
            <a:r>
              <a:rPr lang="en-US" sz="1400" dirty="0" err="1"/>
              <a:t>m</a:t>
            </a:r>
            <a:r>
              <a:rPr lang="en-US" sz="1400" dirty="0" smtClean="0"/>
              <a:t>)</a:t>
            </a:r>
            <a:endParaRPr lang="en-US" sz="1400" dirty="0"/>
          </a:p>
        </p:txBody>
      </p:sp>
      <p:sp>
        <p:nvSpPr>
          <p:cNvPr id="2" name="Title 1"/>
          <p:cNvSpPr>
            <a:spLocks noGrp="1"/>
          </p:cNvSpPr>
          <p:nvPr>
            <p:ph type="ctrTitle"/>
          </p:nvPr>
        </p:nvSpPr>
        <p:spPr>
          <a:xfrm>
            <a:off x="0" y="-397391"/>
            <a:ext cx="9144000" cy="1540391"/>
          </a:xfrm>
        </p:spPr>
        <p:txBody>
          <a:bodyPr/>
          <a:lstStyle/>
          <a:p>
            <a:r>
              <a:rPr lang="en-US" sz="3200" dirty="0" smtClean="0">
                <a:solidFill>
                  <a:srgbClr val="000000"/>
                </a:solidFill>
                <a:effectLst/>
                <a:latin typeface="Arial"/>
                <a:ea typeface="+mj-ea"/>
                <a:cs typeface="+mj-cs"/>
              </a:rPr>
              <a:t>Fe on the crest of Ross Bank: before and after</a:t>
            </a:r>
            <a:endParaRPr lang="en-US" dirty="0"/>
          </a:p>
        </p:txBody>
      </p:sp>
    </p:spTree>
    <p:extLst>
      <p:ext uri="{BB962C8B-B14F-4D97-AF65-F5344CB8AC3E}">
        <p14:creationId xmlns:p14="http://schemas.microsoft.com/office/powerpoint/2010/main" val="32962941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Bank VPR/ADCP Survey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2200"/>
            <a:ext cx="2926080" cy="27867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0" y="2318658"/>
            <a:ext cx="2926080" cy="278674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391177"/>
            <a:ext cx="2926080" cy="2786742"/>
          </a:xfrm>
          <a:prstGeom prst="rect">
            <a:avLst/>
          </a:prstGeom>
        </p:spPr>
      </p:pic>
      <p:sp>
        <p:nvSpPr>
          <p:cNvPr id="5" name="TextBox 4"/>
          <p:cNvSpPr txBox="1"/>
          <p:nvPr/>
        </p:nvSpPr>
        <p:spPr>
          <a:xfrm>
            <a:off x="855107" y="2133600"/>
            <a:ext cx="7836504" cy="369332"/>
          </a:xfrm>
          <a:prstGeom prst="rect">
            <a:avLst/>
          </a:prstGeom>
          <a:noFill/>
        </p:spPr>
        <p:txBody>
          <a:bodyPr wrap="none" rtlCol="0">
            <a:spAutoFit/>
          </a:bodyPr>
          <a:lstStyle/>
          <a:p>
            <a:r>
              <a:rPr lang="en-US" dirty="0" smtClean="0"/>
              <a:t>ADCP, 0-200m             </a:t>
            </a:r>
            <a:r>
              <a:rPr lang="en-US" dirty="0" err="1" smtClean="0"/>
              <a:t>Padman</a:t>
            </a:r>
            <a:r>
              <a:rPr lang="en-US" dirty="0" smtClean="0"/>
              <a:t> et al. tidal model               </a:t>
            </a:r>
            <a:r>
              <a:rPr lang="en-US" dirty="0" err="1" smtClean="0"/>
              <a:t>Subtidal</a:t>
            </a:r>
            <a:r>
              <a:rPr lang="en-US" dirty="0" smtClean="0"/>
              <a:t> currents</a:t>
            </a:r>
            <a:endParaRPr lang="en-US" dirty="0"/>
          </a:p>
        </p:txBody>
      </p:sp>
      <p:cxnSp>
        <p:nvCxnSpPr>
          <p:cNvPr id="15" name="Straight Arrow Connector 14"/>
          <p:cNvCxnSpPr/>
          <p:nvPr/>
        </p:nvCxnSpPr>
        <p:spPr>
          <a:xfrm flipH="1" flipV="1">
            <a:off x="5105400" y="42672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181600" y="39624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2408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97" t="45886" r="8762" b="24592"/>
          <a:stretch/>
        </p:blipFill>
        <p:spPr bwMode="auto">
          <a:xfrm>
            <a:off x="1580832" y="1970467"/>
            <a:ext cx="6801168" cy="168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211" t="44761" r="12583" b="25718"/>
          <a:stretch/>
        </p:blipFill>
        <p:spPr bwMode="auto">
          <a:xfrm>
            <a:off x="1587271" y="3646867"/>
            <a:ext cx="6828056" cy="168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183" t="46563" r="19612" b="30226"/>
          <a:stretch/>
        </p:blipFill>
        <p:spPr bwMode="auto">
          <a:xfrm>
            <a:off x="1553944" y="5302875"/>
            <a:ext cx="6828056" cy="132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457200"/>
            <a:ext cx="9144000" cy="1251466"/>
          </a:xfrm>
        </p:spPr>
        <p:txBody>
          <a:bodyPr/>
          <a:lstStyle/>
          <a:p>
            <a:r>
              <a:rPr lang="en-US" sz="3200" dirty="0" smtClean="0"/>
              <a:t>VPR Section toward Ross Bank </a:t>
            </a:r>
            <a:br>
              <a:rPr lang="en-US" sz="3200" dirty="0" smtClean="0"/>
            </a:br>
            <a:r>
              <a:rPr lang="en-US" sz="3200" dirty="0" smtClean="0"/>
              <a:t>(VPR8, 1/20-1/21)</a:t>
            </a:r>
          </a:p>
        </p:txBody>
      </p:sp>
      <p:sp>
        <p:nvSpPr>
          <p:cNvPr id="11" name="TextBox 10"/>
          <p:cNvSpPr txBox="1"/>
          <p:nvPr/>
        </p:nvSpPr>
        <p:spPr>
          <a:xfrm>
            <a:off x="6224616" y="36692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5911443" y="19928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5519294" y="5269468"/>
            <a:ext cx="2146742"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Tree>
    <p:extLst>
      <p:ext uri="{BB962C8B-B14F-4D97-AF65-F5344CB8AC3E}">
        <p14:creationId xmlns:p14="http://schemas.microsoft.com/office/powerpoint/2010/main" val="397817469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58" t="15931" r="13845" b="5172"/>
          <a:stretch/>
        </p:blipFill>
        <p:spPr bwMode="auto">
          <a:xfrm>
            <a:off x="4754880" y="3605957"/>
            <a:ext cx="4389120" cy="325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500" t="16667" r="13100" b="5334"/>
          <a:stretch/>
        </p:blipFill>
        <p:spPr bwMode="auto">
          <a:xfrm>
            <a:off x="4754880" y="571500"/>
            <a:ext cx="438912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72" t="13172" r="3948" b="5172"/>
          <a:stretch/>
        </p:blipFill>
        <p:spPr bwMode="auto">
          <a:xfrm>
            <a:off x="411480" y="3733800"/>
            <a:ext cx="4389120" cy="282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673" t="16298" r="13017" b="7289"/>
          <a:stretch/>
        </p:blipFill>
        <p:spPr bwMode="auto">
          <a:xfrm>
            <a:off x="411480" y="753931"/>
            <a:ext cx="4389120" cy="297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81000"/>
            <a:ext cx="8229600" cy="1143000"/>
          </a:xfrm>
        </p:spPr>
        <p:txBody>
          <a:bodyPr/>
          <a:lstStyle/>
          <a:p>
            <a:r>
              <a:rPr lang="en-US" sz="2400" dirty="0" smtClean="0"/>
              <a:t>Ross Ice Shelf MVP Survey</a:t>
            </a:r>
          </a:p>
        </p:txBody>
      </p:sp>
      <p:sp>
        <p:nvSpPr>
          <p:cNvPr id="7" name="TextBox 6"/>
          <p:cNvSpPr txBox="1"/>
          <p:nvPr/>
        </p:nvSpPr>
        <p:spPr>
          <a:xfrm>
            <a:off x="1814741" y="9260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82843" y="6974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40502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5875883" y="3886200"/>
            <a:ext cx="877163" cy="369332"/>
          </a:xfrm>
          <a:prstGeom prst="rect">
            <a:avLst/>
          </a:prstGeom>
          <a:solidFill>
            <a:schemeClr val="tx1"/>
          </a:solidFill>
        </p:spPr>
        <p:txBody>
          <a:bodyPr wrap="none" rtlCol="0">
            <a:spAutoFit/>
          </a:bodyPr>
          <a:lstStyle/>
          <a:p>
            <a:r>
              <a:rPr lang="en-US" dirty="0" smtClean="0">
                <a:solidFill>
                  <a:schemeClr val="bg1"/>
                </a:solidFill>
              </a:rPr>
              <a:t>LOPC </a:t>
            </a:r>
            <a:endParaRPr lang="en-US" dirty="0">
              <a:solidFill>
                <a:schemeClr val="bg1"/>
              </a:solidFill>
            </a:endParaRPr>
          </a:p>
        </p:txBody>
      </p:sp>
    </p:spTree>
    <p:extLst>
      <p:ext uri="{BB962C8B-B14F-4D97-AF65-F5344CB8AC3E}">
        <p14:creationId xmlns:p14="http://schemas.microsoft.com/office/powerpoint/2010/main" val="2178910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94"/>
          <a:stretch/>
        </p:blipFill>
        <p:spPr>
          <a:xfrm>
            <a:off x="0" y="850006"/>
            <a:ext cx="9144000" cy="6007994"/>
          </a:xfrm>
          <a:prstGeom prst="rect">
            <a:avLst/>
          </a:prstGeom>
        </p:spPr>
      </p:pic>
      <p:sp>
        <p:nvSpPr>
          <p:cNvPr id="2050" name="Title 1"/>
          <p:cNvSpPr>
            <a:spLocks noGrp="1"/>
          </p:cNvSpPr>
          <p:nvPr>
            <p:ph type="title" idx="4294967295"/>
          </p:nvPr>
        </p:nvSpPr>
        <p:spPr>
          <a:xfrm>
            <a:off x="457200" y="-76200"/>
            <a:ext cx="8229600" cy="1143000"/>
          </a:xfrm>
        </p:spPr>
        <p:txBody>
          <a:bodyPr/>
          <a:lstStyle/>
          <a:p>
            <a:r>
              <a:rPr lang="en-US" dirty="0" smtClean="0"/>
              <a:t>The MVP MCDW-o-meter</a:t>
            </a:r>
          </a:p>
        </p:txBody>
      </p:sp>
      <p:sp>
        <p:nvSpPr>
          <p:cNvPr id="5" name="TextBox 1"/>
          <p:cNvSpPr txBox="1">
            <a:spLocks noChangeArrowheads="1"/>
          </p:cNvSpPr>
          <p:nvPr/>
        </p:nvSpPr>
        <p:spPr bwMode="auto">
          <a:xfrm>
            <a:off x="5911951" y="189388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6" name="TextBox 4"/>
          <p:cNvSpPr txBox="1">
            <a:spLocks noChangeArrowheads="1"/>
          </p:cNvSpPr>
          <p:nvPr/>
        </p:nvSpPr>
        <p:spPr bwMode="auto">
          <a:xfrm>
            <a:off x="6196013" y="3200400"/>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7"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8" name="TextBox 6"/>
          <p:cNvSpPr txBox="1">
            <a:spLocks noChangeArrowheads="1"/>
          </p:cNvSpPr>
          <p:nvPr/>
        </p:nvSpPr>
        <p:spPr bwMode="auto">
          <a:xfrm>
            <a:off x="3021013" y="42672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9" name="TextBox 7"/>
          <p:cNvSpPr txBox="1">
            <a:spLocks noChangeArrowheads="1"/>
          </p:cNvSpPr>
          <p:nvPr/>
        </p:nvSpPr>
        <p:spPr bwMode="auto">
          <a:xfrm>
            <a:off x="6008687"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Tree>
    <p:extLst>
      <p:ext uri="{BB962C8B-B14F-4D97-AF65-F5344CB8AC3E}">
        <p14:creationId xmlns:p14="http://schemas.microsoft.com/office/powerpoint/2010/main" val="158162795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Ice Shelf MVP Survey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680960" cy="5760720"/>
          </a:xfrm>
          <a:prstGeom prst="rect">
            <a:avLst/>
          </a:prstGeom>
        </p:spPr>
      </p:pic>
      <p:cxnSp>
        <p:nvCxnSpPr>
          <p:cNvPr id="4" name="Straight Arrow Connector 3"/>
          <p:cNvCxnSpPr/>
          <p:nvPr/>
        </p:nvCxnSpPr>
        <p:spPr>
          <a:xfrm flipH="1">
            <a:off x="5334000" y="4191000"/>
            <a:ext cx="4572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98901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81000"/>
            <a:ext cx="9135208" cy="1447800"/>
          </a:xfrm>
        </p:spPr>
        <p:txBody>
          <a:bodyPr/>
          <a:lstStyle/>
          <a:p>
            <a:r>
              <a:rPr lang="en-US" sz="3600" dirty="0" smtClean="0"/>
              <a:t>Ross Bank to Ice Shelf XBT Survey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609600"/>
            <a:ext cx="4181329" cy="30175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840480"/>
            <a:ext cx="4181329" cy="30175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0"/>
            <a:ext cx="4754880" cy="3536018"/>
          </a:xfrm>
          <a:prstGeom prst="rect">
            <a:avLst/>
          </a:prstGeom>
        </p:spPr>
      </p:pic>
      <p:cxnSp>
        <p:nvCxnSpPr>
          <p:cNvPr id="8" name="Straight Arrow Connector 7"/>
          <p:cNvCxnSpPr/>
          <p:nvPr/>
        </p:nvCxnSpPr>
        <p:spPr>
          <a:xfrm flipV="1">
            <a:off x="2667000" y="2819400"/>
            <a:ext cx="63246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00200" y="3124200"/>
            <a:ext cx="3657600" cy="914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00200" y="4191000"/>
            <a:ext cx="3657600" cy="2133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67200" y="4876800"/>
            <a:ext cx="4724400"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93705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Survey</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3948552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Survey</a:t>
            </a:r>
          </a:p>
        </p:txBody>
      </p:sp>
      <p:sp>
        <p:nvSpPr>
          <p:cNvPr id="4" name="TextBox 3"/>
          <p:cNvSpPr txBox="1"/>
          <p:nvPr/>
        </p:nvSpPr>
        <p:spPr>
          <a:xfrm>
            <a:off x="1335043" y="1002268"/>
            <a:ext cx="1941557" cy="369332"/>
          </a:xfrm>
          <a:prstGeom prst="rect">
            <a:avLst/>
          </a:prstGeom>
          <a:noFill/>
        </p:spPr>
        <p:txBody>
          <a:bodyPr wrap="none" rtlCol="0">
            <a:spAutoFit/>
          </a:bodyPr>
          <a:lstStyle/>
          <a:p>
            <a:r>
              <a:rPr lang="en-US" dirty="0" err="1" smtClean="0"/>
              <a:t>Sedwick</a:t>
            </a:r>
            <a:r>
              <a:rPr lang="en-US" dirty="0" smtClean="0"/>
              <a:t> et al. Fe</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032453"/>
            <a:ext cx="3456271" cy="27432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2535"/>
          <a:stretch/>
        </p:blipFill>
        <p:spPr>
          <a:xfrm>
            <a:off x="545682" y="1295400"/>
            <a:ext cx="3492918" cy="2743200"/>
          </a:xfrm>
          <a:prstGeom prst="rect">
            <a:avLst/>
          </a:prstGeom>
        </p:spPr>
      </p:pic>
    </p:spTree>
    <p:extLst>
      <p:ext uri="{BB962C8B-B14F-4D97-AF65-F5344CB8AC3E}">
        <p14:creationId xmlns:p14="http://schemas.microsoft.com/office/powerpoint/2010/main" val="187242608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22</a:t>
            </a:r>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33" b="8134"/>
          <a:stretch/>
        </p:blipFill>
        <p:spPr bwMode="auto">
          <a:xfrm>
            <a:off x="1332963" y="92964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32" b="8133"/>
          <a:stretch/>
        </p:blipFill>
        <p:spPr bwMode="auto">
          <a:xfrm>
            <a:off x="1332963" y="396240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spTree>
    <p:extLst>
      <p:ext uri="{BB962C8B-B14F-4D97-AF65-F5344CB8AC3E}">
        <p14:creationId xmlns:p14="http://schemas.microsoft.com/office/powerpoint/2010/main" val="40570722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25</a:t>
            </a:r>
          </a:p>
        </p:txBody>
      </p:sp>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67" b="8667"/>
          <a:stretch/>
        </p:blipFill>
        <p:spPr bwMode="auto">
          <a:xfrm>
            <a:off x="1600200" y="838200"/>
            <a:ext cx="632802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34" b="7866"/>
          <a:stretch/>
        </p:blipFill>
        <p:spPr bwMode="auto">
          <a:xfrm>
            <a:off x="1621946" y="3733800"/>
            <a:ext cx="62845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47461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85" t="47066" r="34165" b="28401"/>
          <a:stretch/>
        </p:blipFill>
        <p:spPr bwMode="auto">
          <a:xfrm>
            <a:off x="0" y="1219200"/>
            <a:ext cx="4724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731" t="45733" r="33734" b="28933"/>
          <a:stretch/>
        </p:blipFill>
        <p:spPr bwMode="auto">
          <a:xfrm>
            <a:off x="0" y="3124200"/>
            <a:ext cx="4688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731" t="45734" r="33734" b="28933"/>
          <a:stretch/>
        </p:blipFill>
        <p:spPr bwMode="auto">
          <a:xfrm>
            <a:off x="0" y="5029200"/>
            <a:ext cx="4688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0"/>
            <a:ext cx="9144000" cy="1251466"/>
          </a:xfrm>
        </p:spPr>
        <p:txBody>
          <a:bodyPr/>
          <a:lstStyle/>
          <a:p>
            <a:r>
              <a:rPr lang="en-US" sz="3200" dirty="0" smtClean="0"/>
              <a:t>Ross Ice Shelf Eddy</a:t>
            </a:r>
            <a:r>
              <a:rPr lang="en-US" sz="3200" dirty="0"/>
              <a:t> </a:t>
            </a:r>
            <a:r>
              <a:rPr lang="en-US" sz="3200" dirty="0" smtClean="0"/>
              <a:t>(VPR9, 1/26)</a:t>
            </a:r>
          </a:p>
        </p:txBody>
      </p:sp>
      <p:sp>
        <p:nvSpPr>
          <p:cNvPr id="11" name="TextBox 10"/>
          <p:cNvSpPr txBox="1"/>
          <p:nvPr/>
        </p:nvSpPr>
        <p:spPr>
          <a:xfrm>
            <a:off x="2362200" y="316634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2057400" y="121562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467177" y="5056108"/>
            <a:ext cx="2723823"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pic>
        <p:nvPicPr>
          <p:cNvPr id="2253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9100" t="34267" r="12950" b="25200"/>
          <a:stretch/>
        </p:blipFill>
        <p:spPr bwMode="auto">
          <a:xfrm>
            <a:off x="4419600" y="5029200"/>
            <a:ext cx="63767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78950" t="33733" r="13850" b="23334"/>
          <a:stretch/>
        </p:blipFill>
        <p:spPr bwMode="auto">
          <a:xfrm>
            <a:off x="4495800" y="1219200"/>
            <a:ext cx="54523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79100" t="32933" r="13550" b="23333"/>
          <a:stretch/>
        </p:blipFill>
        <p:spPr bwMode="auto">
          <a:xfrm>
            <a:off x="4495800" y="3124200"/>
            <a:ext cx="54641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4282" t="2272" r="7109"/>
          <a:stretch/>
        </p:blipFill>
        <p:spPr>
          <a:xfrm>
            <a:off x="5029200" y="1219200"/>
            <a:ext cx="4099560" cy="5486400"/>
          </a:xfrm>
          <a:prstGeom prst="rect">
            <a:avLst/>
          </a:prstGeom>
        </p:spPr>
      </p:pic>
      <p:sp>
        <p:nvSpPr>
          <p:cNvPr id="14" name="Oval 13"/>
          <p:cNvSpPr/>
          <p:nvPr/>
        </p:nvSpPr>
        <p:spPr>
          <a:xfrm>
            <a:off x="6019800" y="3550920"/>
            <a:ext cx="1752600" cy="1859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8973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Eddy: East- West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157728890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Eddy: North-South Section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3732"/>
            <a:ext cx="4389120" cy="5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60" y="1298972"/>
            <a:ext cx="4389120" cy="5588846"/>
          </a:xfrm>
          <a:prstGeom prst="rect">
            <a:avLst/>
          </a:prstGeom>
        </p:spPr>
      </p:pic>
    </p:spTree>
    <p:extLst>
      <p:ext uri="{BB962C8B-B14F-4D97-AF65-F5344CB8AC3E}">
        <p14:creationId xmlns:p14="http://schemas.microsoft.com/office/powerpoint/2010/main" val="413733856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Eddy: East- West Section</a:t>
            </a:r>
          </a:p>
        </p:txBody>
      </p:sp>
      <p:sp>
        <p:nvSpPr>
          <p:cNvPr id="4" name="TextBox 3"/>
          <p:cNvSpPr txBox="1"/>
          <p:nvPr/>
        </p:nvSpPr>
        <p:spPr>
          <a:xfrm>
            <a:off x="1416613" y="1987433"/>
            <a:ext cx="1941557" cy="369332"/>
          </a:xfrm>
          <a:prstGeom prst="rect">
            <a:avLst/>
          </a:prstGeom>
          <a:noFill/>
        </p:spPr>
        <p:txBody>
          <a:bodyPr wrap="none" rtlCol="0">
            <a:spAutoFit/>
          </a:bodyPr>
          <a:lstStyle/>
          <a:p>
            <a:r>
              <a:rPr lang="en-US" dirty="0" err="1" smtClean="0"/>
              <a:t>Sedwick</a:t>
            </a:r>
            <a:r>
              <a:rPr lang="en-US" dirty="0" smtClean="0"/>
              <a:t> et al. Fe</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759" r="41690"/>
          <a:stretch/>
        </p:blipFill>
        <p:spPr>
          <a:xfrm>
            <a:off x="533400" y="2438400"/>
            <a:ext cx="3707985" cy="2771775"/>
          </a:xfrm>
          <a:prstGeom prst="rect">
            <a:avLst/>
          </a:prstGeom>
        </p:spPr>
      </p:pic>
      <p:sp>
        <p:nvSpPr>
          <p:cNvPr id="5" name="TextBox 4"/>
          <p:cNvSpPr txBox="1"/>
          <p:nvPr/>
        </p:nvSpPr>
        <p:spPr>
          <a:xfrm>
            <a:off x="304800" y="5638800"/>
            <a:ext cx="4237057" cy="369332"/>
          </a:xfrm>
          <a:prstGeom prst="rect">
            <a:avLst/>
          </a:prstGeom>
          <a:noFill/>
        </p:spPr>
        <p:txBody>
          <a:bodyPr wrap="none" rtlCol="0">
            <a:spAutoFit/>
          </a:bodyPr>
          <a:lstStyle/>
          <a:p>
            <a:r>
              <a:rPr lang="en-US" dirty="0" smtClean="0"/>
              <a:t>Lateral eddy flux of (iron) and biomass?</a:t>
            </a:r>
            <a:endParaRPr lang="en-US" dirty="0"/>
          </a:p>
        </p:txBody>
      </p:sp>
    </p:spTree>
    <p:extLst>
      <p:ext uri="{BB962C8B-B14F-4D97-AF65-F5344CB8AC3E}">
        <p14:creationId xmlns:p14="http://schemas.microsoft.com/office/powerpoint/2010/main" val="2798059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Eastern Ross Sea Eddies</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070"/>
          <a:stretch/>
        </p:blipFill>
        <p:spPr>
          <a:xfrm>
            <a:off x="1371600" y="914400"/>
            <a:ext cx="6724911" cy="5486400"/>
          </a:xfrm>
          <a:prstGeom prst="rect">
            <a:avLst/>
          </a:prstGeom>
        </p:spPr>
      </p:pic>
      <p:pic>
        <p:nvPicPr>
          <p:cNvPr id="7" name="Picture 2" descr="beamsFi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529" b="58333"/>
          <a:stretch/>
        </p:blipFill>
        <p:spPr bwMode="auto">
          <a:xfrm>
            <a:off x="7751234" y="5562600"/>
            <a:ext cx="1253717"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15000" y="5334000"/>
            <a:ext cx="1880643" cy="400110"/>
          </a:xfrm>
          <a:prstGeom prst="rect">
            <a:avLst/>
          </a:prstGeom>
          <a:solidFill>
            <a:schemeClr val="bg1"/>
          </a:solidFill>
        </p:spPr>
        <p:txBody>
          <a:bodyPr wrap="none" rtlCol="0">
            <a:spAutoFit/>
          </a:bodyPr>
          <a:lstStyle/>
          <a:p>
            <a:r>
              <a:rPr lang="en-US" sz="2000" dirty="0" smtClean="0"/>
              <a:t>Ghost colonies</a:t>
            </a:r>
            <a:endParaRPr lang="en-US" sz="2000" dirty="0"/>
          </a:p>
        </p:txBody>
      </p:sp>
      <p:pic>
        <p:nvPicPr>
          <p:cNvPr id="11" name="Picture 10" descr="C:\data\NBP1201CL1\trrois\vpr3\d009\h12\phaeIndiv\roi0.4720976500.tif"/>
          <p:cNvPicPr>
            <a:picLocks noChangeAspect="1" noChangeArrowheads="1"/>
          </p:cNvPicPr>
          <p:nvPr/>
        </p:nvPicPr>
        <p:blipFill rotWithShape="1">
          <a:blip r:embed="rId5">
            <a:extLst>
              <a:ext uri="{28A0092B-C50C-407E-A947-70E740481C1C}">
                <a14:useLocalDpi xmlns:a14="http://schemas.microsoft.com/office/drawing/2010/main" val="0"/>
              </a:ext>
            </a:extLst>
          </a:blip>
          <a:srcRect l="23955" t="27537" r="24142" b="28138"/>
          <a:stretch/>
        </p:blipFill>
        <p:spPr bwMode="auto">
          <a:xfrm>
            <a:off x="7732955" y="3954874"/>
            <a:ext cx="1258645" cy="10972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4781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spTree>
    <p:extLst>
      <p:ext uri="{BB962C8B-B14F-4D97-AF65-F5344CB8AC3E}">
        <p14:creationId xmlns:p14="http://schemas.microsoft.com/office/powerpoint/2010/main" val="365999877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79886"/>
            <a:ext cx="4389120" cy="5588846"/>
          </a:xfrm>
          <a:prstGeom prst="rect">
            <a:avLst/>
          </a:prstGeom>
        </p:spPr>
      </p:pic>
    </p:spTree>
    <p:extLst>
      <p:ext uri="{BB962C8B-B14F-4D97-AF65-F5344CB8AC3E}">
        <p14:creationId xmlns:p14="http://schemas.microsoft.com/office/powerpoint/2010/main" val="169445699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402743275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228600" y="-381000"/>
            <a:ext cx="8915400" cy="1676400"/>
          </a:xfrm>
        </p:spPr>
        <p:txBody>
          <a:bodyPr/>
          <a:lstStyle/>
          <a:p>
            <a:r>
              <a:rPr lang="en-US" dirty="0" smtClean="0"/>
              <a:t>SST Jan 13   MODIS </a:t>
            </a:r>
            <a:r>
              <a:rPr lang="en-US" dirty="0" err="1" smtClean="0"/>
              <a:t>Chl</a:t>
            </a:r>
            <a:r>
              <a:rPr lang="en-US" dirty="0" smtClean="0"/>
              <a:t> Jan 12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371600"/>
            <a:ext cx="3442710" cy="5486400"/>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551" t="15067" r="33099" b="8667"/>
          <a:stretch/>
        </p:blipFill>
        <p:spPr bwMode="auto">
          <a:xfrm>
            <a:off x="3657600" y="1428553"/>
            <a:ext cx="5486400" cy="542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7315200" y="1600200"/>
            <a:ext cx="381000" cy="51054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133600" y="3352800"/>
            <a:ext cx="381000" cy="16764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57907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73162"/>
          </a:xfrm>
        </p:spPr>
        <p:txBody>
          <a:bodyPr/>
          <a:lstStyle/>
          <a:p>
            <a:r>
              <a:rPr lang="en-US" dirty="0" smtClean="0"/>
              <a:t>SSMI Time-series Dec 24-Jan 26</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82" y="914400"/>
            <a:ext cx="7691718" cy="5943600"/>
          </a:xfrm>
          <a:prstGeom prst="rect">
            <a:avLst/>
          </a:prstGeom>
        </p:spPr>
      </p:pic>
    </p:spTree>
    <p:extLst>
      <p:ext uri="{BB962C8B-B14F-4D97-AF65-F5344CB8AC3E}">
        <p14:creationId xmlns:p14="http://schemas.microsoft.com/office/powerpoint/2010/main" val="167307699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754" y="914400"/>
            <a:ext cx="5137046" cy="5943600"/>
          </a:xfrm>
          <a:prstGeom prst="rect">
            <a:avLst/>
          </a:prstGeom>
        </p:spPr>
      </p:pic>
      <p:sp>
        <p:nvSpPr>
          <p:cNvPr id="2050" name="Title 1"/>
          <p:cNvSpPr>
            <a:spLocks noGrp="1"/>
          </p:cNvSpPr>
          <p:nvPr>
            <p:ph type="title" idx="4294967295"/>
          </p:nvPr>
        </p:nvSpPr>
        <p:spPr>
          <a:xfrm>
            <a:off x="457200" y="-152400"/>
            <a:ext cx="8229600" cy="1143000"/>
          </a:xfrm>
        </p:spPr>
        <p:txBody>
          <a:bodyPr/>
          <a:lstStyle/>
          <a:p>
            <a:r>
              <a:rPr lang="en-US" dirty="0" smtClean="0"/>
              <a:t>Ross Ice Shelf ADCP Survey </a:t>
            </a:r>
          </a:p>
        </p:txBody>
      </p:sp>
      <p:sp>
        <p:nvSpPr>
          <p:cNvPr id="3" name="Oval 2"/>
          <p:cNvSpPr/>
          <p:nvPr/>
        </p:nvSpPr>
        <p:spPr>
          <a:xfrm>
            <a:off x="3429000" y="2590800"/>
            <a:ext cx="2133600" cy="2133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38800" y="2743200"/>
            <a:ext cx="1905000" cy="1752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13274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Ice Shelf ADCP Survey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3" t="4163" r="6455" b="3885"/>
          <a:stretch/>
        </p:blipFill>
        <p:spPr>
          <a:xfrm>
            <a:off x="894135" y="914400"/>
            <a:ext cx="7487865" cy="5943600"/>
          </a:xfrm>
          <a:prstGeom prst="rect">
            <a:avLst/>
          </a:prstGeom>
        </p:spPr>
      </p:pic>
      <p:sp>
        <p:nvSpPr>
          <p:cNvPr id="3" name="Oval 2"/>
          <p:cNvSpPr/>
          <p:nvPr/>
        </p:nvSpPr>
        <p:spPr>
          <a:xfrm>
            <a:off x="4114800" y="4800600"/>
            <a:ext cx="685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05400" y="4800600"/>
            <a:ext cx="6858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72314" y="5715000"/>
            <a:ext cx="2223686" cy="369332"/>
          </a:xfrm>
          <a:prstGeom prst="rect">
            <a:avLst/>
          </a:prstGeom>
          <a:noFill/>
        </p:spPr>
        <p:txBody>
          <a:bodyPr wrap="none" rtlCol="0">
            <a:spAutoFit/>
          </a:bodyPr>
          <a:lstStyle/>
          <a:p>
            <a:r>
              <a:rPr lang="en-US" dirty="0" smtClean="0"/>
              <a:t>178 30E    179 45W</a:t>
            </a:r>
            <a:endParaRPr lang="en-US" dirty="0"/>
          </a:p>
        </p:txBody>
      </p:sp>
    </p:spTree>
    <p:extLst>
      <p:ext uri="{BB962C8B-B14F-4D97-AF65-F5344CB8AC3E}">
        <p14:creationId xmlns:p14="http://schemas.microsoft.com/office/powerpoint/2010/main" val="63765936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Meeting1/22/12</a:t>
            </a:r>
          </a:p>
        </p:txBody>
      </p:sp>
    </p:spTree>
    <p:extLst>
      <p:ext uri="{BB962C8B-B14F-4D97-AF65-F5344CB8AC3E}">
        <p14:creationId xmlns:p14="http://schemas.microsoft.com/office/powerpoint/2010/main" val="56775148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0" name="Title 1"/>
          <p:cNvSpPr>
            <a:spLocks noGrp="1"/>
          </p:cNvSpPr>
          <p:nvPr>
            <p:ph type="title" idx="4294967295"/>
          </p:nvPr>
        </p:nvSpPr>
        <p:spPr>
          <a:xfrm>
            <a:off x="0" y="-152400"/>
            <a:ext cx="9144000" cy="1219200"/>
          </a:xfrm>
        </p:spPr>
        <p:txBody>
          <a:bodyPr/>
          <a:lstStyle/>
          <a:p>
            <a:r>
              <a:rPr lang="en-US" dirty="0" err="1" smtClean="0"/>
              <a:t>SeaHorse</a:t>
            </a:r>
            <a:r>
              <a:rPr lang="en-US" dirty="0" smtClean="0"/>
              <a:t> Deployment in Eddy 3</a:t>
            </a:r>
          </a:p>
        </p:txBody>
      </p:sp>
    </p:spTree>
    <p:extLst>
      <p:ext uri="{BB962C8B-B14F-4D97-AF65-F5344CB8AC3E}">
        <p14:creationId xmlns:p14="http://schemas.microsoft.com/office/powerpoint/2010/main" val="192498901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52400"/>
            <a:ext cx="3200400" cy="2971800"/>
          </a:xfrm>
        </p:spPr>
        <p:txBody>
          <a:bodyPr/>
          <a:lstStyle/>
          <a:p>
            <a:r>
              <a:rPr lang="en-US" dirty="0" err="1"/>
              <a:t>SeaHorse</a:t>
            </a:r>
            <a:r>
              <a:rPr lang="en-US" dirty="0"/>
              <a:t> Deployment in Eddy 3</a:t>
            </a:r>
            <a:endParaRPr lang="en-US"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57" y="0"/>
            <a:ext cx="5225143" cy="6858000"/>
          </a:xfrm>
          <a:prstGeom prst="rect">
            <a:avLst/>
          </a:prstGeom>
        </p:spPr>
      </p:pic>
    </p:spTree>
    <p:extLst>
      <p:ext uri="{BB962C8B-B14F-4D97-AF65-F5344CB8AC3E}">
        <p14:creationId xmlns:p14="http://schemas.microsoft.com/office/powerpoint/2010/main" val="1924989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Eastern Ross Sea Eddies</a:t>
            </a:r>
            <a:endParaRPr lang="en-US" dirty="0"/>
          </a:p>
        </p:txBody>
      </p:sp>
      <p:sp>
        <p:nvSpPr>
          <p:cNvPr id="4" name="TextBox 3"/>
          <p:cNvSpPr txBox="1"/>
          <p:nvPr/>
        </p:nvSpPr>
        <p:spPr>
          <a:xfrm>
            <a:off x="0" y="3995678"/>
            <a:ext cx="9067800" cy="2862322"/>
          </a:xfrm>
          <a:prstGeom prst="rect">
            <a:avLst/>
          </a:prstGeom>
          <a:noFill/>
        </p:spPr>
        <p:txBody>
          <a:bodyPr wrap="square" rtlCol="0">
            <a:spAutoFit/>
          </a:bodyPr>
          <a:lstStyle/>
          <a:p>
            <a:r>
              <a:rPr lang="en-US" dirty="0" smtClean="0"/>
              <a:t>Cyclonic eddies driven by doming of the halocline yield elevated </a:t>
            </a:r>
            <a:r>
              <a:rPr lang="en-US" dirty="0" err="1" smtClean="0"/>
              <a:t>Chl</a:t>
            </a:r>
            <a:endParaRPr lang="en-US" dirty="0" smtClean="0"/>
          </a:p>
          <a:p>
            <a:endParaRPr lang="en-US" dirty="0" smtClean="0"/>
          </a:p>
          <a:p>
            <a:r>
              <a:rPr lang="en-US" i="1" dirty="0" smtClean="0"/>
              <a:t>Phaeocystis</a:t>
            </a:r>
            <a:r>
              <a:rPr lang="en-US" dirty="0" smtClean="0"/>
              <a:t> present as both individual colonies and aggregated colonies</a:t>
            </a:r>
          </a:p>
          <a:p>
            <a:endParaRPr lang="en-US" dirty="0" smtClean="0"/>
          </a:p>
          <a:p>
            <a:r>
              <a:rPr lang="en-US" dirty="0" smtClean="0"/>
              <a:t>Covariance in the distribution of individual and aggregated colonies, both 	deeper in the eddy interior than outside the eddy</a:t>
            </a:r>
          </a:p>
          <a:p>
            <a:endParaRPr lang="en-US" dirty="0"/>
          </a:p>
          <a:p>
            <a:r>
              <a:rPr lang="en-US" dirty="0" smtClean="0"/>
              <a:t>High abundance of abandoned colonies and marine snow at depth at eddy center</a:t>
            </a:r>
          </a:p>
          <a:p>
            <a:endParaRPr lang="en-US" dirty="0"/>
          </a:p>
          <a:p>
            <a:r>
              <a:rPr lang="en-US" dirty="0" smtClean="0"/>
              <a:t>Near-surface iron concentrations of 0.3-0.4 </a:t>
            </a:r>
            <a:r>
              <a:rPr lang="en-US" dirty="0" err="1" smtClean="0"/>
              <a:t>nM</a:t>
            </a:r>
            <a:r>
              <a:rPr lang="en-US" dirty="0" smtClean="0"/>
              <a:t> both inside and outside eddies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070"/>
          <a:stretch/>
        </p:blipFill>
        <p:spPr>
          <a:xfrm>
            <a:off x="5029200" y="685800"/>
            <a:ext cx="4114800" cy="335698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9011" t="21217" r="32556" b="18317"/>
          <a:stretch/>
        </p:blipFill>
        <p:spPr>
          <a:xfrm>
            <a:off x="3276600" y="762000"/>
            <a:ext cx="1645920" cy="194210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586" t="35140" r="21827" b="10042"/>
          <a:stretch/>
        </p:blipFill>
        <p:spPr>
          <a:xfrm>
            <a:off x="0" y="762000"/>
            <a:ext cx="3200400" cy="1890897"/>
          </a:xfrm>
          <a:prstGeom prst="rect">
            <a:avLst/>
          </a:prstGeom>
        </p:spPr>
      </p:pic>
      <p:pic>
        <p:nvPicPr>
          <p:cNvPr id="7" name="Picture 2" descr="beamsFi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0529" b="58333"/>
          <a:stretch/>
        </p:blipFill>
        <p:spPr bwMode="auto">
          <a:xfrm>
            <a:off x="8336280" y="3581400"/>
            <a:ext cx="731520" cy="74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731204" y="3335179"/>
            <a:ext cx="1199367" cy="276999"/>
          </a:xfrm>
          <a:prstGeom prst="rect">
            <a:avLst/>
          </a:prstGeom>
          <a:solidFill>
            <a:schemeClr val="bg1"/>
          </a:solidFill>
        </p:spPr>
        <p:txBody>
          <a:bodyPr wrap="none" rtlCol="0">
            <a:spAutoFit/>
          </a:bodyPr>
          <a:lstStyle/>
          <a:p>
            <a:r>
              <a:rPr lang="en-US" sz="1200" dirty="0" smtClean="0"/>
              <a:t>Ghost colonies</a:t>
            </a:r>
            <a:endParaRPr lang="en-US" sz="12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48000"/>
            <a:ext cx="4572000" cy="556260"/>
          </a:xfrm>
          <a:prstGeom prst="rect">
            <a:avLst/>
          </a:prstGeom>
        </p:spPr>
      </p:pic>
      <p:sp>
        <p:nvSpPr>
          <p:cNvPr id="10" name="TextBox 9"/>
          <p:cNvSpPr txBox="1"/>
          <p:nvPr/>
        </p:nvSpPr>
        <p:spPr>
          <a:xfrm>
            <a:off x="1229474" y="2743200"/>
            <a:ext cx="2351926" cy="369332"/>
          </a:xfrm>
          <a:prstGeom prst="rect">
            <a:avLst/>
          </a:prstGeom>
          <a:noFill/>
        </p:spPr>
        <p:txBody>
          <a:bodyPr wrap="none" rtlCol="0">
            <a:spAutoFit/>
          </a:bodyPr>
          <a:lstStyle/>
          <a:p>
            <a:r>
              <a:rPr lang="en-US" dirty="0" smtClean="0"/>
              <a:t>MODIS Chlorophyll </a:t>
            </a:r>
            <a:r>
              <a:rPr lang="en-US" i="1" dirty="0" smtClean="0"/>
              <a:t>a</a:t>
            </a:r>
            <a:endParaRPr lang="en-US" i="1" dirty="0"/>
          </a:p>
        </p:txBody>
      </p:sp>
      <p:pic>
        <p:nvPicPr>
          <p:cNvPr id="11" name="Picture 10" descr="C:\data\NBP1201CL1\trrois\vpr3\d009\h12\phaeIndiv\roi0.4720976500.tif"/>
          <p:cNvPicPr>
            <a:picLocks noChangeAspect="1" noChangeArrowheads="1"/>
          </p:cNvPicPr>
          <p:nvPr/>
        </p:nvPicPr>
        <p:blipFill rotWithShape="1">
          <a:blip r:embed="rId8">
            <a:extLst>
              <a:ext uri="{28A0092B-C50C-407E-A947-70E740481C1C}">
                <a14:useLocalDpi xmlns:a14="http://schemas.microsoft.com/office/drawing/2010/main" val="0"/>
              </a:ext>
            </a:extLst>
          </a:blip>
          <a:srcRect l="23955" t="27537" r="24142" b="28138"/>
          <a:stretch/>
        </p:blipFill>
        <p:spPr bwMode="auto">
          <a:xfrm>
            <a:off x="8387329" y="2537604"/>
            <a:ext cx="672861" cy="5865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5212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533400"/>
            <a:ext cx="9144000" cy="2209800"/>
          </a:xfrm>
        </p:spPr>
        <p:txBody>
          <a:bodyPr/>
          <a:lstStyle/>
          <a:p>
            <a:r>
              <a:rPr lang="en-US" dirty="0" smtClean="0"/>
              <a:t>Ross Bank Survey</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449"/>
            <a:ext cx="9144000" cy="57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rot="8400000">
            <a:off x="2035428" y="3353114"/>
            <a:ext cx="2514600" cy="1694879"/>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45339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idx="4294967295"/>
          </p:nvPr>
        </p:nvSpPr>
        <p:spPr>
          <a:xfrm>
            <a:off x="4724400" y="-76201"/>
            <a:ext cx="4419600" cy="1096963"/>
          </a:xfrm>
        </p:spPr>
        <p:txBody>
          <a:bodyPr/>
          <a:lstStyle/>
          <a:p>
            <a:pPr eaLnBrk="1" hangingPunct="1"/>
            <a:r>
              <a:rPr lang="en-US" sz="4000" dirty="0" smtClean="0"/>
              <a:t>PRISM cruise plan</a:t>
            </a:r>
          </a:p>
        </p:txBody>
      </p:sp>
      <p:sp>
        <p:nvSpPr>
          <p:cNvPr id="28675" name="Text Box 5"/>
          <p:cNvSpPr txBox="1">
            <a:spLocks noChangeArrowheads="1"/>
          </p:cNvSpPr>
          <p:nvPr/>
        </p:nvSpPr>
        <p:spPr bwMode="auto">
          <a:xfrm>
            <a:off x="2563813" y="228600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76" name="Text Box 6"/>
          <p:cNvSpPr txBox="1">
            <a:spLocks noChangeArrowheads="1"/>
          </p:cNvSpPr>
          <p:nvPr/>
        </p:nvSpPr>
        <p:spPr bwMode="auto">
          <a:xfrm>
            <a:off x="4267200" y="39004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77" name="Text Box 7"/>
          <p:cNvSpPr txBox="1">
            <a:spLocks noChangeArrowheads="1"/>
          </p:cNvSpPr>
          <p:nvPr/>
        </p:nvSpPr>
        <p:spPr bwMode="auto">
          <a:xfrm>
            <a:off x="3352800" y="1295400"/>
            <a:ext cx="560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78" name="Text Box 8"/>
          <p:cNvSpPr txBox="1">
            <a:spLocks noChangeArrowheads="1"/>
          </p:cNvSpPr>
          <p:nvPr/>
        </p:nvSpPr>
        <p:spPr bwMode="auto">
          <a:xfrm>
            <a:off x="4291013" y="4343400"/>
            <a:ext cx="433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8679" name="Text Box 10"/>
          <p:cNvSpPr txBox="1">
            <a:spLocks noChangeArrowheads="1"/>
          </p:cNvSpPr>
          <p:nvPr/>
        </p:nvSpPr>
        <p:spPr bwMode="auto">
          <a:xfrm>
            <a:off x="6096000" y="38100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p>
        </p:txBody>
      </p:sp>
      <p:grpSp>
        <p:nvGrpSpPr>
          <p:cNvPr id="28680" name="Group 14"/>
          <p:cNvGrpSpPr>
            <a:grpSpLocks/>
          </p:cNvGrpSpPr>
          <p:nvPr/>
        </p:nvGrpSpPr>
        <p:grpSpPr bwMode="auto">
          <a:xfrm>
            <a:off x="1600200" y="3581400"/>
            <a:ext cx="4648200" cy="2622550"/>
            <a:chOff x="1008" y="2256"/>
            <a:chExt cx="2928" cy="1652"/>
          </a:xfrm>
        </p:grpSpPr>
        <p:sp>
          <p:nvSpPr>
            <p:cNvPr id="28690"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91"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92"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pic>
        <p:nvPicPr>
          <p:cNvPr id="28681" name="Picture 15" descr="ross_sections2"/>
          <p:cNvPicPr>
            <a:picLocks noChangeAspect="1" noChangeArrowheads="1"/>
          </p:cNvPicPr>
          <p:nvPr/>
        </p:nvPicPr>
        <p:blipFill>
          <a:blip r:embed="rId2">
            <a:extLst>
              <a:ext uri="{28A0092B-C50C-407E-A947-70E740481C1C}">
                <a14:useLocalDpi xmlns:a14="http://schemas.microsoft.com/office/drawing/2010/main" val="0"/>
              </a:ext>
            </a:extLst>
          </a:blip>
          <a:srcRect l="7436" t="10852" r="7574" b="12558"/>
          <a:stretch>
            <a:fillRect/>
          </a:stretch>
        </p:blipFill>
        <p:spPr bwMode="auto">
          <a:xfrm>
            <a:off x="685800" y="1020763"/>
            <a:ext cx="77343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0"/>
          <p:cNvGrpSpPr>
            <a:grpSpLocks/>
          </p:cNvGrpSpPr>
          <p:nvPr/>
        </p:nvGrpSpPr>
        <p:grpSpPr bwMode="auto">
          <a:xfrm>
            <a:off x="1676400" y="3505200"/>
            <a:ext cx="4648200" cy="2622550"/>
            <a:chOff x="1008" y="2256"/>
            <a:chExt cx="2928" cy="1652"/>
          </a:xfrm>
        </p:grpSpPr>
        <p:sp>
          <p:nvSpPr>
            <p:cNvPr id="28687"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88"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89"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sp>
        <p:nvSpPr>
          <p:cNvPr id="28683" name="Text Box 6"/>
          <p:cNvSpPr txBox="1">
            <a:spLocks noChangeArrowheads="1"/>
          </p:cNvSpPr>
          <p:nvPr/>
        </p:nvSpPr>
        <p:spPr bwMode="auto">
          <a:xfrm>
            <a:off x="2944813" y="1371600"/>
            <a:ext cx="560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84" name="Text Box 4"/>
          <p:cNvSpPr txBox="1">
            <a:spLocks noChangeArrowheads="1"/>
          </p:cNvSpPr>
          <p:nvPr/>
        </p:nvSpPr>
        <p:spPr bwMode="auto">
          <a:xfrm>
            <a:off x="2792413" y="240665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85" name="Text Box 5"/>
          <p:cNvSpPr txBox="1">
            <a:spLocks noChangeArrowheads="1"/>
          </p:cNvSpPr>
          <p:nvPr/>
        </p:nvSpPr>
        <p:spPr bwMode="auto">
          <a:xfrm>
            <a:off x="3810000" y="35052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86" name="Text Box 7"/>
          <p:cNvSpPr txBox="1">
            <a:spLocks noChangeArrowheads="1"/>
          </p:cNvSpPr>
          <p:nvPr/>
        </p:nvSpPr>
        <p:spPr bwMode="auto">
          <a:xfrm>
            <a:off x="3810000" y="43576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1" name="Text Box 2"/>
          <p:cNvSpPr txBox="1">
            <a:spLocks noChangeArrowheads="1"/>
          </p:cNvSpPr>
          <p:nvPr/>
        </p:nvSpPr>
        <p:spPr bwMode="auto">
          <a:xfrm>
            <a:off x="0" y="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22" name="Text Box 2"/>
          <p:cNvSpPr txBox="1">
            <a:spLocks noChangeArrowheads="1"/>
          </p:cNvSpPr>
          <p:nvPr/>
        </p:nvSpPr>
        <p:spPr bwMode="auto">
          <a:xfrm>
            <a:off x="0" y="14224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Tree>
    <p:extLst>
      <p:ext uri="{BB962C8B-B14F-4D97-AF65-F5344CB8AC3E}">
        <p14:creationId xmlns:p14="http://schemas.microsoft.com/office/powerpoint/2010/main" val="370193843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2" cstate="print">
            <a:extLst>
              <a:ext uri="{28A0092B-C50C-407E-A947-70E740481C1C}">
                <a14:useLocalDpi xmlns:a14="http://schemas.microsoft.com/office/drawing/2010/main" val="0"/>
              </a:ext>
            </a:extLst>
          </a:blip>
          <a:srcRect l="13663" t="25647" r="24788" b="12555"/>
          <a:stretch>
            <a:fillRect/>
          </a:stretch>
        </p:blipFill>
        <p:spPr bwMode="auto">
          <a:xfrm>
            <a:off x="3175" y="674688"/>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3"/>
          <p:cNvSpPr>
            <a:spLocks noGrp="1"/>
          </p:cNvSpPr>
          <p:nvPr>
            <p:ph type="title" idx="4294967295"/>
          </p:nvPr>
        </p:nvSpPr>
        <p:spPr>
          <a:xfrm>
            <a:off x="2971800" y="-217488"/>
            <a:ext cx="6994525" cy="979488"/>
          </a:xfrm>
        </p:spPr>
        <p:txBody>
          <a:bodyPr/>
          <a:lstStyle/>
          <a:p>
            <a:r>
              <a:rPr lang="en-US" dirty="0" smtClean="0"/>
              <a:t>PRISM Sampling</a:t>
            </a:r>
          </a:p>
        </p:txBody>
      </p:sp>
      <p:sp>
        <p:nvSpPr>
          <p:cNvPr id="5" name="Flowchart: Connector 4"/>
          <p:cNvSpPr>
            <a:spLocks noChangeAspect="1"/>
          </p:cNvSpPr>
          <p:nvPr/>
        </p:nvSpPr>
        <p:spPr>
          <a:xfrm>
            <a:off x="8428038" y="1905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a:spLocks noChangeAspect="1"/>
          </p:cNvSpPr>
          <p:nvPr/>
        </p:nvSpPr>
        <p:spPr>
          <a:xfrm>
            <a:off x="6065838" y="3398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6"/>
          <p:cNvSpPr txBox="1">
            <a:spLocks noChangeArrowheads="1"/>
          </p:cNvSpPr>
          <p:nvPr/>
        </p:nvSpPr>
        <p:spPr bwMode="auto">
          <a:xfrm>
            <a:off x="7667625" y="15240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6151" name="TextBox 7"/>
          <p:cNvSpPr txBox="1">
            <a:spLocks noChangeArrowheads="1"/>
          </p:cNvSpPr>
          <p:nvPr/>
        </p:nvSpPr>
        <p:spPr bwMode="auto">
          <a:xfrm>
            <a:off x="4800600" y="31353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9" name="Flowchart: Connector 8"/>
          <p:cNvSpPr>
            <a:spLocks noChangeAspect="1"/>
          </p:cNvSpPr>
          <p:nvPr/>
        </p:nvSpPr>
        <p:spPr>
          <a:xfrm>
            <a:off x="7361238" y="25606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Box 9"/>
          <p:cNvSpPr txBox="1">
            <a:spLocks noChangeArrowheads="1"/>
          </p:cNvSpPr>
          <p:nvPr/>
        </p:nvSpPr>
        <p:spPr bwMode="auto">
          <a:xfrm>
            <a:off x="6934200" y="22209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In ice</a:t>
            </a:r>
          </a:p>
        </p:txBody>
      </p:sp>
      <p:sp>
        <p:nvSpPr>
          <p:cNvPr id="6154" name="TextBox 10"/>
          <p:cNvSpPr txBox="1">
            <a:spLocks noChangeArrowheads="1"/>
          </p:cNvSpPr>
          <p:nvPr/>
        </p:nvSpPr>
        <p:spPr bwMode="auto">
          <a:xfrm>
            <a:off x="6283325" y="3352800"/>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Deploy MVP, </a:t>
            </a:r>
          </a:p>
          <a:p>
            <a:pPr eaLnBrk="1" hangingPunct="1"/>
            <a:r>
              <a:rPr lang="en-US">
                <a:solidFill>
                  <a:schemeClr val="bg1"/>
                </a:solidFill>
              </a:rPr>
              <a:t>TM Towfish</a:t>
            </a:r>
          </a:p>
          <a:p>
            <a:pPr eaLnBrk="1" hangingPunct="1"/>
            <a:r>
              <a:rPr lang="en-US">
                <a:solidFill>
                  <a:schemeClr val="bg1"/>
                </a:solidFill>
              </a:rPr>
              <a:t>UW XBTs</a:t>
            </a:r>
          </a:p>
        </p:txBody>
      </p:sp>
      <p:sp>
        <p:nvSpPr>
          <p:cNvPr id="12" name="Flowchart: Connector 11"/>
          <p:cNvSpPr>
            <a:spLocks noChangeAspect="1"/>
          </p:cNvSpPr>
          <p:nvPr/>
        </p:nvSpPr>
        <p:spPr>
          <a:xfrm>
            <a:off x="5486400" y="4389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TextBox 12"/>
          <p:cNvSpPr txBox="1">
            <a:spLocks noChangeArrowheads="1"/>
          </p:cNvSpPr>
          <p:nvPr/>
        </p:nvSpPr>
        <p:spPr bwMode="auto">
          <a:xfrm>
            <a:off x="5626100" y="44196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MCDW</a:t>
            </a:r>
          </a:p>
        </p:txBody>
      </p:sp>
      <p:sp>
        <p:nvSpPr>
          <p:cNvPr id="14" name="Flowchart: Connector 13"/>
          <p:cNvSpPr>
            <a:spLocks noChangeAspect="1"/>
          </p:cNvSpPr>
          <p:nvPr/>
        </p:nvSpPr>
        <p:spPr>
          <a:xfrm>
            <a:off x="2971800" y="5257800"/>
            <a:ext cx="182563"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a:spLocks noChangeAspect="1"/>
          </p:cNvSpPr>
          <p:nvPr/>
        </p:nvSpPr>
        <p:spPr>
          <a:xfrm>
            <a:off x="3551238" y="5303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a:spLocks noChangeAspect="1"/>
          </p:cNvSpPr>
          <p:nvPr/>
        </p:nvSpPr>
        <p:spPr>
          <a:xfrm>
            <a:off x="3856038" y="5334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a:spLocks noChangeAspect="1"/>
          </p:cNvSpPr>
          <p:nvPr/>
        </p:nvSpPr>
        <p:spPr>
          <a:xfrm>
            <a:off x="4160838" y="53800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a:spLocks noChangeAspect="1"/>
          </p:cNvSpPr>
          <p:nvPr/>
        </p:nvSpPr>
        <p:spPr>
          <a:xfrm>
            <a:off x="4694238" y="54864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2" name="TextBox 19"/>
          <p:cNvSpPr txBox="1">
            <a:spLocks noChangeArrowheads="1"/>
          </p:cNvSpPr>
          <p:nvPr/>
        </p:nvSpPr>
        <p:spPr bwMode="auto">
          <a:xfrm>
            <a:off x="4038600" y="58023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ISW </a:t>
            </a:r>
          </a:p>
        </p:txBody>
      </p:sp>
      <p:sp>
        <p:nvSpPr>
          <p:cNvPr id="21" name="Flowchart: Connector 20"/>
          <p:cNvSpPr>
            <a:spLocks noChangeAspect="1"/>
          </p:cNvSpPr>
          <p:nvPr/>
        </p:nvSpPr>
        <p:spPr>
          <a:xfrm>
            <a:off x="5257800" y="4770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6" name="TextBox 23"/>
          <p:cNvSpPr txBox="1">
            <a:spLocks noChangeArrowheads="1"/>
          </p:cNvSpPr>
          <p:nvPr/>
        </p:nvSpPr>
        <p:spPr bwMode="auto">
          <a:xfrm>
            <a:off x="5410200" y="49641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7" name="TextBox 24"/>
          <p:cNvSpPr txBox="1">
            <a:spLocks noChangeArrowheads="1"/>
          </p:cNvSpPr>
          <p:nvPr/>
        </p:nvSpPr>
        <p:spPr bwMode="auto">
          <a:xfrm>
            <a:off x="7391400" y="28305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a:off x="3063875" y="5516563"/>
            <a:ext cx="1812925" cy="20955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3"/>
          </p:cNvCxnSpPr>
          <p:nvPr/>
        </p:nvCxnSpPr>
        <p:spPr>
          <a:xfrm flipH="1">
            <a:off x="4876800" y="3554413"/>
            <a:ext cx="1216025" cy="21717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3"/>
            <a:endCxn id="5" idx="2"/>
          </p:cNvCxnSpPr>
          <p:nvPr/>
        </p:nvCxnSpPr>
        <p:spPr>
          <a:xfrm flipV="1">
            <a:off x="6092825" y="1997075"/>
            <a:ext cx="2335213" cy="1557338"/>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6175" name="Text Box 2"/>
          <p:cNvSpPr txBox="1">
            <a:spLocks noChangeArrowheads="1"/>
          </p:cNvSpPr>
          <p:nvPr/>
        </p:nvSpPr>
        <p:spPr bwMode="auto">
          <a:xfrm>
            <a:off x="0" y="14478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7" name="TextBox 24"/>
          <p:cNvSpPr txBox="1">
            <a:spLocks noChangeArrowheads="1"/>
          </p:cNvSpPr>
          <p:nvPr/>
        </p:nvSpPr>
        <p:spPr bwMode="auto">
          <a:xfrm>
            <a:off x="6040438" y="29718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8" name="TextBox 25"/>
          <p:cNvSpPr txBox="1">
            <a:spLocks noChangeArrowheads="1"/>
          </p:cNvSpPr>
          <p:nvPr/>
        </p:nvSpPr>
        <p:spPr bwMode="auto">
          <a:xfrm>
            <a:off x="4953000" y="54864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5</a:t>
            </a:r>
            <a:endParaRPr lang="en-US">
              <a:solidFill>
                <a:schemeClr val="bg1"/>
              </a:solidFill>
            </a:endParaRPr>
          </a:p>
        </p:txBody>
      </p:sp>
    </p:spTree>
    <p:extLst>
      <p:ext uri="{BB962C8B-B14F-4D97-AF65-F5344CB8AC3E}">
        <p14:creationId xmlns:p14="http://schemas.microsoft.com/office/powerpoint/2010/main" val="26021109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Science Meeting1/19/12</a:t>
            </a:r>
          </a:p>
        </p:txBody>
      </p:sp>
      <p:sp>
        <p:nvSpPr>
          <p:cNvPr id="2" name="TextBox 1"/>
          <p:cNvSpPr txBox="1"/>
          <p:nvPr/>
        </p:nvSpPr>
        <p:spPr>
          <a:xfrm>
            <a:off x="228600" y="917912"/>
            <a:ext cx="8305800" cy="5940088"/>
          </a:xfrm>
          <a:prstGeom prst="rect">
            <a:avLst/>
          </a:prstGeom>
          <a:noFill/>
        </p:spPr>
        <p:txBody>
          <a:bodyPr wrap="square" rtlCol="0">
            <a:spAutoFit/>
          </a:bodyPr>
          <a:lstStyle/>
          <a:p>
            <a:r>
              <a:rPr lang="en-US" sz="2000" dirty="0" smtClean="0"/>
              <a:t>Western Ross Sea Mesoscale Process Study:  Jan 11-19</a:t>
            </a:r>
          </a:p>
          <a:p>
            <a:endParaRPr lang="en-US" sz="2000" dirty="0" smtClean="0"/>
          </a:p>
          <a:p>
            <a:r>
              <a:rPr lang="en-US" sz="2000" dirty="0" smtClean="0"/>
              <a:t>Large-scale transect: Ice </a:t>
            </a:r>
            <a:r>
              <a:rPr lang="en-US" sz="2000" dirty="0"/>
              <a:t>edge – High Biomass – Low </a:t>
            </a:r>
            <a:r>
              <a:rPr lang="en-US" sz="2000" dirty="0" smtClean="0"/>
              <a:t>Biomass</a:t>
            </a:r>
          </a:p>
          <a:p>
            <a:r>
              <a:rPr lang="en-US" sz="2000" dirty="0"/>
              <a:t>	</a:t>
            </a:r>
            <a:r>
              <a:rPr lang="en-US" sz="2000" dirty="0" smtClean="0"/>
              <a:t>MVP</a:t>
            </a:r>
          </a:p>
          <a:p>
            <a:r>
              <a:rPr lang="en-US" sz="2000" dirty="0"/>
              <a:t>	</a:t>
            </a:r>
            <a:r>
              <a:rPr lang="en-US" sz="2000" dirty="0" smtClean="0"/>
              <a:t>CTD transect (stations 7-9)</a:t>
            </a:r>
          </a:p>
          <a:p>
            <a:endParaRPr lang="en-US" sz="2000" dirty="0"/>
          </a:p>
          <a:p>
            <a:r>
              <a:rPr lang="en-US" sz="2000" dirty="0" smtClean="0"/>
              <a:t>Eddy 3:</a:t>
            </a:r>
          </a:p>
          <a:p>
            <a:r>
              <a:rPr lang="en-US" sz="2000" dirty="0"/>
              <a:t>	</a:t>
            </a:r>
            <a:r>
              <a:rPr lang="en-US" sz="2000" dirty="0" smtClean="0"/>
              <a:t>VPR survey (VPR 4)</a:t>
            </a:r>
          </a:p>
          <a:p>
            <a:r>
              <a:rPr lang="en-US" sz="2000" dirty="0"/>
              <a:t>	</a:t>
            </a:r>
            <a:r>
              <a:rPr lang="en-US" sz="2000" dirty="0" smtClean="0"/>
              <a:t>CTD grid – 1</a:t>
            </a:r>
            <a:r>
              <a:rPr lang="en-US" sz="2000" baseline="30000" dirty="0" smtClean="0"/>
              <a:t>st</a:t>
            </a:r>
            <a:r>
              <a:rPr lang="en-US" sz="2000" dirty="0" smtClean="0"/>
              <a:t> occupation (stations 10-18)</a:t>
            </a:r>
          </a:p>
          <a:p>
            <a:r>
              <a:rPr lang="en-US" sz="2000" dirty="0"/>
              <a:t>	</a:t>
            </a:r>
            <a:r>
              <a:rPr lang="en-US" sz="2000" dirty="0" smtClean="0"/>
              <a:t>VPR survey (VPR 7)</a:t>
            </a:r>
          </a:p>
          <a:p>
            <a:r>
              <a:rPr lang="en-US" sz="2000" dirty="0"/>
              <a:t>	</a:t>
            </a:r>
            <a:r>
              <a:rPr lang="en-US" sz="2000" dirty="0" smtClean="0"/>
              <a:t>CTD grid – 2</a:t>
            </a:r>
            <a:r>
              <a:rPr lang="en-US" sz="2000" baseline="30000" dirty="0" smtClean="0"/>
              <a:t>nd</a:t>
            </a:r>
            <a:r>
              <a:rPr lang="en-US" sz="2000" dirty="0" smtClean="0"/>
              <a:t> occupation (stations 27-35)</a:t>
            </a:r>
          </a:p>
          <a:p>
            <a:endParaRPr lang="en-US" sz="2000" dirty="0" smtClean="0"/>
          </a:p>
          <a:p>
            <a:r>
              <a:rPr lang="en-US" sz="2000" dirty="0" smtClean="0"/>
              <a:t>Frontal region</a:t>
            </a:r>
          </a:p>
          <a:p>
            <a:r>
              <a:rPr lang="en-US" sz="2000" dirty="0"/>
              <a:t>	</a:t>
            </a:r>
            <a:r>
              <a:rPr lang="en-US" sz="2000" dirty="0" smtClean="0"/>
              <a:t>VPR survey (VPR 5)</a:t>
            </a:r>
          </a:p>
          <a:p>
            <a:r>
              <a:rPr lang="en-US" sz="2000" dirty="0"/>
              <a:t>	</a:t>
            </a:r>
            <a:r>
              <a:rPr lang="en-US" sz="2000" dirty="0" smtClean="0"/>
              <a:t>CTD transect (stations 19-21)</a:t>
            </a:r>
          </a:p>
          <a:p>
            <a:endParaRPr lang="en-US" sz="2000" dirty="0"/>
          </a:p>
          <a:p>
            <a:r>
              <a:rPr lang="en-US" sz="2000" dirty="0" smtClean="0"/>
              <a:t>Low Biomass region</a:t>
            </a:r>
          </a:p>
          <a:p>
            <a:r>
              <a:rPr lang="en-US" sz="2000" dirty="0"/>
              <a:t>	</a:t>
            </a:r>
            <a:r>
              <a:rPr lang="en-US" sz="2000" dirty="0" smtClean="0"/>
              <a:t>VPR survey (VPR 6)</a:t>
            </a:r>
          </a:p>
          <a:p>
            <a:r>
              <a:rPr lang="en-US" sz="2000" dirty="0"/>
              <a:t>	</a:t>
            </a:r>
            <a:r>
              <a:rPr lang="en-US" sz="2000" dirty="0" smtClean="0"/>
              <a:t>CTD transect (stations 22-26)</a:t>
            </a:r>
            <a:endParaRPr lang="en-US" sz="2000" dirty="0"/>
          </a:p>
        </p:txBody>
      </p:sp>
      <p:sp>
        <p:nvSpPr>
          <p:cNvPr id="3" name="TextBox 2"/>
          <p:cNvSpPr txBox="1"/>
          <p:nvPr/>
        </p:nvSpPr>
        <p:spPr>
          <a:xfrm>
            <a:off x="7484571" y="6488668"/>
            <a:ext cx="1659429" cy="369332"/>
          </a:xfrm>
          <a:prstGeom prst="rect">
            <a:avLst/>
          </a:prstGeom>
          <a:noFill/>
        </p:spPr>
        <p:txBody>
          <a:bodyPr wrap="none" rtlCol="0">
            <a:spAutoFit/>
          </a:bodyPr>
          <a:lstStyle/>
          <a:p>
            <a:r>
              <a:rPr lang="en-US" dirty="0" smtClean="0"/>
              <a:t>Revisit Eddy 2</a:t>
            </a:r>
            <a:endParaRPr lang="en-US" dirty="0"/>
          </a:p>
        </p:txBody>
      </p:sp>
    </p:spTree>
    <p:extLst>
      <p:ext uri="{BB962C8B-B14F-4D97-AF65-F5344CB8AC3E}">
        <p14:creationId xmlns:p14="http://schemas.microsoft.com/office/powerpoint/2010/main" val="370888991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81000"/>
            <a:ext cx="9144000" cy="1371600"/>
          </a:xfrm>
        </p:spPr>
        <p:txBody>
          <a:bodyPr/>
          <a:lstStyle/>
          <a:p>
            <a:r>
              <a:rPr lang="en-US" sz="3200" dirty="0" smtClean="0"/>
              <a:t>Western Ross Sea Process Study: Jan 11-19</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8" t="17494" r="44606" b="7690"/>
          <a:stretch/>
        </p:blipFill>
        <p:spPr bwMode="auto">
          <a:xfrm>
            <a:off x="1430348" y="685800"/>
            <a:ext cx="626585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2200" y="3657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86200"/>
            <a:ext cx="1399742" cy="830997"/>
          </a:xfrm>
          <a:prstGeom prst="rect">
            <a:avLst/>
          </a:prstGeom>
          <a:noFill/>
        </p:spPr>
        <p:txBody>
          <a:bodyPr wrap="none" rtlCol="0">
            <a:spAutoFit/>
          </a:bodyPr>
          <a:lstStyle/>
          <a:p>
            <a:pPr algn="ctr"/>
            <a:r>
              <a:rPr lang="en-US" sz="2400" dirty="0" smtClean="0">
                <a:solidFill>
                  <a:schemeClr val="bg1"/>
                </a:solidFill>
              </a:rPr>
              <a:t>Ice Edge</a:t>
            </a:r>
          </a:p>
          <a:p>
            <a:pPr algn="ctr"/>
            <a:r>
              <a:rPr lang="en-US" sz="2400" dirty="0" smtClean="0">
                <a:solidFill>
                  <a:schemeClr val="bg1"/>
                </a:solidFill>
              </a:rPr>
              <a:t>Station 7</a:t>
            </a:r>
          </a:p>
        </p:txBody>
      </p:sp>
      <p:sp>
        <p:nvSpPr>
          <p:cNvPr id="6" name="Oval 5"/>
          <p:cNvSpPr/>
          <p:nvPr/>
        </p:nvSpPr>
        <p:spPr>
          <a:xfrm>
            <a:off x="43434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861" y="3429000"/>
            <a:ext cx="1399742" cy="830997"/>
          </a:xfrm>
          <a:prstGeom prst="rect">
            <a:avLst/>
          </a:prstGeom>
          <a:noFill/>
        </p:spPr>
        <p:txBody>
          <a:bodyPr wrap="none" rtlCol="0">
            <a:spAutoFit/>
          </a:bodyPr>
          <a:lstStyle/>
          <a:p>
            <a:pPr algn="ctr"/>
            <a:r>
              <a:rPr lang="en-US" sz="2400" dirty="0" smtClean="0">
                <a:solidFill>
                  <a:schemeClr val="bg1"/>
                </a:solidFill>
              </a:rPr>
              <a:t>Station 9</a:t>
            </a:r>
          </a:p>
          <a:p>
            <a:pPr algn="ctr"/>
            <a:r>
              <a:rPr lang="en-US" sz="2400" dirty="0" smtClean="0">
                <a:solidFill>
                  <a:schemeClr val="bg1"/>
                </a:solidFill>
              </a:rPr>
              <a:t>LB1</a:t>
            </a:r>
          </a:p>
        </p:txBody>
      </p:sp>
      <p:sp>
        <p:nvSpPr>
          <p:cNvPr id="11" name="Oval 10"/>
          <p:cNvSpPr>
            <a:spLocks noChangeAspect="1"/>
          </p:cNvSpPr>
          <p:nvPr/>
        </p:nvSpPr>
        <p:spPr>
          <a:xfrm>
            <a:off x="3372198" y="3322320"/>
            <a:ext cx="928114" cy="97231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15258" y="3664803"/>
            <a:ext cx="1399742" cy="830997"/>
          </a:xfrm>
          <a:prstGeom prst="rect">
            <a:avLst/>
          </a:prstGeom>
          <a:noFill/>
        </p:spPr>
        <p:txBody>
          <a:bodyPr wrap="none" rtlCol="0">
            <a:spAutoFit/>
          </a:bodyPr>
          <a:lstStyle/>
          <a:p>
            <a:pPr algn="ctr"/>
            <a:r>
              <a:rPr lang="en-US" sz="2400" dirty="0" smtClean="0">
                <a:solidFill>
                  <a:schemeClr val="bg1"/>
                </a:solidFill>
              </a:rPr>
              <a:t>Station 8</a:t>
            </a:r>
          </a:p>
          <a:p>
            <a:pPr algn="ctr"/>
            <a:r>
              <a:rPr lang="en-US" sz="2400" dirty="0" smtClean="0">
                <a:solidFill>
                  <a:schemeClr val="bg1"/>
                </a:solidFill>
              </a:rPr>
              <a:t>HB1</a:t>
            </a:r>
          </a:p>
        </p:txBody>
      </p:sp>
      <p:sp>
        <p:nvSpPr>
          <p:cNvPr id="12" name="TextBox 11"/>
          <p:cNvSpPr txBox="1"/>
          <p:nvPr/>
        </p:nvSpPr>
        <p:spPr>
          <a:xfrm>
            <a:off x="3396826" y="3669268"/>
            <a:ext cx="902811" cy="369332"/>
          </a:xfrm>
          <a:prstGeom prst="rect">
            <a:avLst/>
          </a:prstGeom>
          <a:noFill/>
        </p:spPr>
        <p:txBody>
          <a:bodyPr wrap="none" rtlCol="0">
            <a:spAutoFit/>
          </a:bodyPr>
          <a:lstStyle/>
          <a:p>
            <a:pPr algn="ctr"/>
            <a:r>
              <a:rPr lang="en-US" dirty="0" smtClean="0">
                <a:solidFill>
                  <a:schemeClr val="bg1"/>
                </a:solidFill>
              </a:rPr>
              <a:t>Eddy 3</a:t>
            </a:r>
          </a:p>
        </p:txBody>
      </p:sp>
      <p:sp>
        <p:nvSpPr>
          <p:cNvPr id="3" name="Rectangle 2"/>
          <p:cNvSpPr/>
          <p:nvPr/>
        </p:nvSpPr>
        <p:spPr>
          <a:xfrm>
            <a:off x="5105400" y="3124200"/>
            <a:ext cx="505261" cy="60807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29000" y="2133600"/>
            <a:ext cx="2186817" cy="461665"/>
          </a:xfrm>
          <a:prstGeom prst="rect">
            <a:avLst/>
          </a:prstGeom>
          <a:noFill/>
        </p:spPr>
        <p:txBody>
          <a:bodyPr wrap="none" rtlCol="0">
            <a:spAutoFit/>
          </a:bodyPr>
          <a:lstStyle/>
          <a:p>
            <a:pPr algn="ctr"/>
            <a:r>
              <a:rPr lang="en-US" sz="2400" dirty="0" smtClean="0">
                <a:solidFill>
                  <a:schemeClr val="bg1"/>
                </a:solidFill>
              </a:rPr>
              <a:t>Frontal Survey</a:t>
            </a:r>
          </a:p>
        </p:txBody>
      </p:sp>
      <p:cxnSp>
        <p:nvCxnSpPr>
          <p:cNvPr id="13" name="Straight Arrow Connector 12"/>
          <p:cNvCxnSpPr/>
          <p:nvPr/>
        </p:nvCxnSpPr>
        <p:spPr>
          <a:xfrm>
            <a:off x="5358030" y="2595265"/>
            <a:ext cx="0" cy="457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867401" y="2743200"/>
            <a:ext cx="1143000" cy="111073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03072" y="4719935"/>
            <a:ext cx="2993128" cy="461665"/>
          </a:xfrm>
          <a:prstGeom prst="rect">
            <a:avLst/>
          </a:prstGeom>
          <a:noFill/>
        </p:spPr>
        <p:txBody>
          <a:bodyPr wrap="none" rtlCol="0">
            <a:spAutoFit/>
          </a:bodyPr>
          <a:lstStyle/>
          <a:p>
            <a:pPr algn="ctr"/>
            <a:r>
              <a:rPr lang="en-US" sz="2400" dirty="0" smtClean="0">
                <a:solidFill>
                  <a:schemeClr val="bg1"/>
                </a:solidFill>
              </a:rPr>
              <a:t>Low-biomass survey</a:t>
            </a:r>
          </a:p>
        </p:txBody>
      </p:sp>
      <p:cxnSp>
        <p:nvCxnSpPr>
          <p:cNvPr id="20" name="Straight Arrow Connector 19"/>
          <p:cNvCxnSpPr/>
          <p:nvPr/>
        </p:nvCxnSpPr>
        <p:spPr>
          <a:xfrm flipV="1">
            <a:off x="6019800" y="3886200"/>
            <a:ext cx="0" cy="83373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72005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74638"/>
            <a:ext cx="9097194" cy="1249362"/>
          </a:xfrm>
        </p:spPr>
        <p:txBody>
          <a:bodyPr/>
          <a:lstStyle/>
          <a:p>
            <a:r>
              <a:rPr lang="en-US" sz="3200" dirty="0" smtClean="0"/>
              <a:t>Western Ross Sea Process study Jan 11-19</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579" t="3133" r="7263" b="3593"/>
          <a:stretch/>
        </p:blipFill>
        <p:spPr>
          <a:xfrm rot="5400000">
            <a:off x="1942557" y="-296637"/>
            <a:ext cx="5212080" cy="9097193"/>
          </a:xfrm>
          <a:prstGeom prst="rect">
            <a:avLst/>
          </a:prstGeom>
        </p:spPr>
      </p:pic>
    </p:spTree>
    <p:extLst>
      <p:ext uri="{BB962C8B-B14F-4D97-AF65-F5344CB8AC3E}">
        <p14:creationId xmlns:p14="http://schemas.microsoft.com/office/powerpoint/2010/main" val="36251782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7645" t="11697" r="4040" b="8574"/>
          <a:stretch/>
        </p:blipFill>
        <p:spPr>
          <a:xfrm>
            <a:off x="423929" y="3810000"/>
            <a:ext cx="3952027" cy="301752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307" t="15061" r="4750" b="9680"/>
          <a:stretch/>
        </p:blipFill>
        <p:spPr>
          <a:xfrm>
            <a:off x="4725765" y="613172"/>
            <a:ext cx="4113435" cy="301752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547" t="11696" r="4926" b="9210"/>
          <a:stretch/>
        </p:blipFill>
        <p:spPr>
          <a:xfrm>
            <a:off x="4724400" y="3810000"/>
            <a:ext cx="3994568" cy="301752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018" t="11696" r="4926" b="9915"/>
          <a:stretch/>
        </p:blipFill>
        <p:spPr>
          <a:xfrm>
            <a:off x="333417" y="686152"/>
            <a:ext cx="4057565" cy="3017520"/>
          </a:xfrm>
          <a:prstGeom prst="rect">
            <a:avLst/>
          </a:prstGeom>
        </p:spPr>
      </p:pic>
      <p:sp>
        <p:nvSpPr>
          <p:cNvPr id="2050" name="Title 1"/>
          <p:cNvSpPr>
            <a:spLocks noGrp="1"/>
          </p:cNvSpPr>
          <p:nvPr>
            <p:ph type="title" idx="4294967295"/>
          </p:nvPr>
        </p:nvSpPr>
        <p:spPr>
          <a:xfrm>
            <a:off x="457200" y="-381000"/>
            <a:ext cx="8229600" cy="1143000"/>
          </a:xfrm>
        </p:spPr>
        <p:txBody>
          <a:bodyPr/>
          <a:lstStyle/>
          <a:p>
            <a:r>
              <a:rPr lang="en-US" sz="2400" dirty="0" smtClean="0"/>
              <a:t>MVP Survey: Ice Edge / High Biomass / Low Biomass</a:t>
            </a:r>
          </a:p>
        </p:txBody>
      </p:sp>
      <p:sp>
        <p:nvSpPr>
          <p:cNvPr id="7" name="TextBox 6"/>
          <p:cNvSpPr txBox="1"/>
          <p:nvPr/>
        </p:nvSpPr>
        <p:spPr>
          <a:xfrm>
            <a:off x="1586141"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38216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98354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609600" y="48122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28571"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843416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M St 7-8-9+10-12-14+19-20-21 map.png"/>
          <p:cNvPicPr>
            <a:picLocks noChangeAspect="1"/>
          </p:cNvPicPr>
          <p:nvPr/>
        </p:nvPicPr>
        <p:blipFill rotWithShape="1">
          <a:blip r:embed="rId3"/>
          <a:srcRect t="57274" r="57913"/>
          <a:stretch/>
        </p:blipFill>
        <p:spPr>
          <a:xfrm>
            <a:off x="5444186" y="24193"/>
            <a:ext cx="3699814" cy="2566607"/>
          </a:xfrm>
          <a:prstGeom prst="rect">
            <a:avLst/>
          </a:prstGeom>
        </p:spPr>
      </p:pic>
      <p:pic>
        <p:nvPicPr>
          <p:cNvPr id="7" name="Picture 6" descr="PRISM St 7-8-9-10-12-14-19-20-21 section dFe.png"/>
          <p:cNvPicPr>
            <a:picLocks noChangeAspect="1"/>
          </p:cNvPicPr>
          <p:nvPr/>
        </p:nvPicPr>
        <p:blipFill rotWithShape="1">
          <a:blip r:embed="rId4"/>
          <a:srcRect l="10051" r="34456"/>
          <a:stretch/>
        </p:blipFill>
        <p:spPr>
          <a:xfrm>
            <a:off x="0" y="2590800"/>
            <a:ext cx="7680960" cy="4243701"/>
          </a:xfrm>
          <a:prstGeom prst="rect">
            <a:avLst/>
          </a:prstGeom>
        </p:spPr>
      </p:pic>
      <p:sp>
        <p:nvSpPr>
          <p:cNvPr id="2" name="Title 1"/>
          <p:cNvSpPr>
            <a:spLocks noGrp="1"/>
          </p:cNvSpPr>
          <p:nvPr>
            <p:ph type="ctrTitle"/>
          </p:nvPr>
        </p:nvSpPr>
        <p:spPr>
          <a:xfrm>
            <a:off x="533400" y="76200"/>
            <a:ext cx="4191000" cy="2286000"/>
          </a:xfrm>
        </p:spPr>
        <p:txBody>
          <a:bodyPr/>
          <a:lstStyle/>
          <a:p>
            <a:r>
              <a:rPr lang="en-US" dirty="0" err="1" smtClean="0"/>
              <a:t>Sedwick</a:t>
            </a:r>
            <a:r>
              <a:rPr lang="en-US" dirty="0" smtClean="0"/>
              <a:t> group Fe data</a:t>
            </a:r>
            <a:endParaRPr lang="en-US" dirty="0"/>
          </a:p>
        </p:txBody>
      </p:sp>
    </p:spTree>
    <p:extLst>
      <p:ext uri="{BB962C8B-B14F-4D97-AF65-F5344CB8AC3E}">
        <p14:creationId xmlns:p14="http://schemas.microsoft.com/office/powerpoint/2010/main" val="71772773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59538"/>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2339975" y="6381750"/>
            <a:ext cx="404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Ice-Edge to Low Biomass (With Front)</a:t>
            </a:r>
          </a:p>
        </p:txBody>
      </p:sp>
    </p:spTree>
    <p:extLst>
      <p:ext uri="{BB962C8B-B14F-4D97-AF65-F5344CB8AC3E}">
        <p14:creationId xmlns:p14="http://schemas.microsoft.com/office/powerpoint/2010/main" val="209380200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0"/>
            <a:ext cx="9144000" cy="1117978"/>
          </a:xfrm>
        </p:spPr>
        <p:txBody>
          <a:bodyPr/>
          <a:lstStyle/>
          <a:p>
            <a:r>
              <a:rPr lang="en-US" sz="4000" dirty="0" smtClean="0"/>
              <a:t>Frontal and low-biomass area surveys</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02" t="17042" r="12154" b="8140"/>
          <a:stretch/>
        </p:blipFill>
        <p:spPr bwMode="auto">
          <a:xfrm>
            <a:off x="0" y="1117978"/>
            <a:ext cx="9144000" cy="566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H="1" flipV="1">
            <a:off x="5334000" y="3276600"/>
            <a:ext cx="381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051" name="Group 2050"/>
          <p:cNvGrpSpPr/>
          <p:nvPr/>
        </p:nvGrpSpPr>
        <p:grpSpPr>
          <a:xfrm>
            <a:off x="2133600" y="1676400"/>
            <a:ext cx="6172200" cy="2095500"/>
            <a:chOff x="2133600" y="1676400"/>
            <a:chExt cx="6172200" cy="2095500"/>
          </a:xfrm>
        </p:grpSpPr>
        <p:cxnSp>
          <p:nvCxnSpPr>
            <p:cNvPr id="3" name="Straight Connector 2"/>
            <p:cNvCxnSpPr/>
            <p:nvPr/>
          </p:nvCxnSpPr>
          <p:spPr>
            <a:xfrm flipV="1">
              <a:off x="2133600" y="2819400"/>
              <a:ext cx="2743200" cy="3048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876800" y="2819400"/>
              <a:ext cx="762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953000" y="3276600"/>
              <a:ext cx="381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72000" y="3733800"/>
              <a:ext cx="762000" cy="381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3409950"/>
              <a:ext cx="1676400" cy="24765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96000" y="1752600"/>
              <a:ext cx="152400" cy="1905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86600" y="1752600"/>
              <a:ext cx="152400" cy="1905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153400" y="1752600"/>
              <a:ext cx="152400" cy="1905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096000" y="1676400"/>
              <a:ext cx="990600" cy="76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36317" y="3619500"/>
              <a:ext cx="106948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410200" y="3135868"/>
            <a:ext cx="441147" cy="369332"/>
          </a:xfrm>
          <a:prstGeom prst="rect">
            <a:avLst/>
          </a:prstGeom>
          <a:noFill/>
        </p:spPr>
        <p:txBody>
          <a:bodyPr wrap="none" rtlCol="0">
            <a:spAutoFit/>
          </a:bodyPr>
          <a:lstStyle/>
          <a:p>
            <a:pPr algn="ctr"/>
            <a:r>
              <a:rPr lang="en-US" dirty="0" smtClean="0">
                <a:solidFill>
                  <a:schemeClr val="bg1"/>
                </a:solidFill>
              </a:rPr>
              <a:t>19</a:t>
            </a:r>
          </a:p>
        </p:txBody>
      </p:sp>
      <p:sp>
        <p:nvSpPr>
          <p:cNvPr id="39" name="TextBox 38"/>
          <p:cNvSpPr txBox="1"/>
          <p:nvPr/>
        </p:nvSpPr>
        <p:spPr>
          <a:xfrm>
            <a:off x="4892854" y="2858869"/>
            <a:ext cx="441146" cy="646331"/>
          </a:xfrm>
          <a:prstGeom prst="rect">
            <a:avLst/>
          </a:prstGeom>
          <a:noFill/>
        </p:spPr>
        <p:txBody>
          <a:bodyPr wrap="none" rtlCol="0">
            <a:spAutoFit/>
          </a:bodyPr>
          <a:lstStyle/>
          <a:p>
            <a:pPr algn="ctr"/>
            <a:r>
              <a:rPr lang="en-US" dirty="0" smtClean="0">
                <a:solidFill>
                  <a:schemeClr val="bg1"/>
                </a:solidFill>
              </a:rPr>
              <a:t>20</a:t>
            </a:r>
          </a:p>
          <a:p>
            <a:pPr algn="ctr"/>
            <a:endParaRPr lang="en-US" dirty="0" smtClean="0">
              <a:solidFill>
                <a:schemeClr val="bg1"/>
              </a:solidFill>
            </a:endParaRPr>
          </a:p>
        </p:txBody>
      </p:sp>
      <p:sp>
        <p:nvSpPr>
          <p:cNvPr id="40" name="TextBox 39"/>
          <p:cNvSpPr txBox="1"/>
          <p:nvPr/>
        </p:nvSpPr>
        <p:spPr>
          <a:xfrm>
            <a:off x="4130853" y="2983468"/>
            <a:ext cx="441147" cy="369332"/>
          </a:xfrm>
          <a:prstGeom prst="rect">
            <a:avLst/>
          </a:prstGeom>
          <a:noFill/>
        </p:spPr>
        <p:txBody>
          <a:bodyPr wrap="none" rtlCol="0">
            <a:spAutoFit/>
          </a:bodyPr>
          <a:lstStyle/>
          <a:p>
            <a:pPr algn="ctr"/>
            <a:r>
              <a:rPr lang="en-US" dirty="0" smtClean="0">
                <a:solidFill>
                  <a:schemeClr val="bg1"/>
                </a:solidFill>
              </a:rPr>
              <a:t>21</a:t>
            </a:r>
          </a:p>
        </p:txBody>
      </p:sp>
      <p:sp>
        <p:nvSpPr>
          <p:cNvPr id="41" name="Oval 40"/>
          <p:cNvSpPr>
            <a:spLocks noChangeAspect="1"/>
          </p:cNvSpPr>
          <p:nvPr/>
        </p:nvSpPr>
        <p:spPr>
          <a:xfrm>
            <a:off x="5242560" y="3142565"/>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876800" y="3188732"/>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4440635" y="3186079"/>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7086600" y="2590800"/>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7032723" y="2209800"/>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a:off x="7109138" y="2999154"/>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7132749" y="3368959"/>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6995160" y="1828800"/>
            <a:ext cx="182880" cy="182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614973" y="1873984"/>
            <a:ext cx="470000" cy="1631216"/>
          </a:xfrm>
          <a:prstGeom prst="rect">
            <a:avLst/>
          </a:prstGeom>
          <a:noFill/>
        </p:spPr>
        <p:txBody>
          <a:bodyPr wrap="none" rtlCol="0">
            <a:spAutoFit/>
          </a:bodyPr>
          <a:lstStyle/>
          <a:p>
            <a:pPr algn="ctr"/>
            <a:r>
              <a:rPr lang="en-US" sz="2000" dirty="0" smtClean="0">
                <a:solidFill>
                  <a:schemeClr val="bg1"/>
                </a:solidFill>
              </a:rPr>
              <a:t>22</a:t>
            </a:r>
          </a:p>
          <a:p>
            <a:pPr algn="ctr"/>
            <a:r>
              <a:rPr lang="en-US" sz="2000" dirty="0" smtClean="0">
                <a:solidFill>
                  <a:schemeClr val="bg1"/>
                </a:solidFill>
              </a:rPr>
              <a:t>23</a:t>
            </a:r>
          </a:p>
          <a:p>
            <a:pPr algn="ctr"/>
            <a:r>
              <a:rPr lang="en-US" sz="2000" dirty="0" smtClean="0">
                <a:solidFill>
                  <a:schemeClr val="bg1"/>
                </a:solidFill>
              </a:rPr>
              <a:t>24</a:t>
            </a:r>
          </a:p>
          <a:p>
            <a:pPr algn="ctr"/>
            <a:r>
              <a:rPr lang="en-US" sz="2000" dirty="0" smtClean="0">
                <a:solidFill>
                  <a:schemeClr val="bg1"/>
                </a:solidFill>
              </a:rPr>
              <a:t>25</a:t>
            </a:r>
          </a:p>
          <a:p>
            <a:pPr algn="ctr"/>
            <a:r>
              <a:rPr lang="en-US" sz="2000" dirty="0" smtClean="0">
                <a:solidFill>
                  <a:schemeClr val="bg1"/>
                </a:solidFill>
              </a:rPr>
              <a:t>26</a:t>
            </a:r>
          </a:p>
        </p:txBody>
      </p:sp>
    </p:spTree>
    <p:extLst>
      <p:ext uri="{BB962C8B-B14F-4D97-AF65-F5344CB8AC3E}">
        <p14:creationId xmlns:p14="http://schemas.microsoft.com/office/powerpoint/2010/main" val="1948698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1981200" y="3886200"/>
            <a:ext cx="2362200"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4045707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64" t="13333" r="25426" b="3931"/>
          <a:stretch/>
        </p:blipFill>
        <p:spPr bwMode="auto">
          <a:xfrm>
            <a:off x="4876800" y="563881"/>
            <a:ext cx="3017520" cy="301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85" t="13633" r="25225" b="3964"/>
          <a:stretch/>
        </p:blipFill>
        <p:spPr bwMode="auto">
          <a:xfrm>
            <a:off x="4907280" y="3733800"/>
            <a:ext cx="3017520" cy="295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99" t="13633" r="26914" b="3964"/>
          <a:stretch/>
        </p:blipFill>
        <p:spPr bwMode="auto">
          <a:xfrm>
            <a:off x="1039453" y="3657600"/>
            <a:ext cx="2922947"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85" t="13633" r="25225" b="3964"/>
          <a:stretch/>
        </p:blipFill>
        <p:spPr bwMode="auto">
          <a:xfrm>
            <a:off x="957300" y="551447"/>
            <a:ext cx="308130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04800"/>
            <a:ext cx="8229600" cy="1143000"/>
          </a:xfrm>
        </p:spPr>
        <p:txBody>
          <a:bodyPr/>
          <a:lstStyle/>
          <a:p>
            <a:r>
              <a:rPr lang="en-US" sz="3200" dirty="0" smtClean="0"/>
              <a:t>VPR Frontal Survey 1/16-17</a:t>
            </a:r>
          </a:p>
        </p:txBody>
      </p:sp>
      <p:sp>
        <p:nvSpPr>
          <p:cNvPr id="11" name="TextBox 10"/>
          <p:cNvSpPr txBox="1"/>
          <p:nvPr/>
        </p:nvSpPr>
        <p:spPr>
          <a:xfrm>
            <a:off x="4876800"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990600" y="6212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066800" y="3657600"/>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4914210" y="37454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20" name="Oval 19"/>
          <p:cNvSpPr>
            <a:spLocks noChangeAspect="1"/>
          </p:cNvSpPr>
          <p:nvPr/>
        </p:nvSpPr>
        <p:spPr>
          <a:xfrm>
            <a:off x="3193125" y="42672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38988" y="3886200"/>
            <a:ext cx="1223412" cy="369332"/>
          </a:xfrm>
          <a:prstGeom prst="rect">
            <a:avLst/>
          </a:prstGeom>
          <a:noFill/>
        </p:spPr>
        <p:txBody>
          <a:bodyPr wrap="none" rtlCol="0">
            <a:spAutoFit/>
          </a:bodyPr>
          <a:lstStyle/>
          <a:p>
            <a:pPr algn="ctr"/>
            <a:r>
              <a:rPr lang="en-US" dirty="0" smtClean="0">
                <a:solidFill>
                  <a:schemeClr val="bg1"/>
                </a:solidFill>
              </a:rPr>
              <a:t>Station 19</a:t>
            </a:r>
          </a:p>
        </p:txBody>
      </p:sp>
      <p:sp>
        <p:nvSpPr>
          <p:cNvPr id="22" name="Oval 21"/>
          <p:cNvSpPr>
            <a:spLocks noChangeAspect="1"/>
          </p:cNvSpPr>
          <p:nvPr/>
        </p:nvSpPr>
        <p:spPr>
          <a:xfrm>
            <a:off x="2895600" y="455676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499360" y="48768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523999" y="5117068"/>
            <a:ext cx="1223413" cy="369332"/>
          </a:xfrm>
          <a:prstGeom prst="rect">
            <a:avLst/>
          </a:prstGeom>
          <a:noFill/>
        </p:spPr>
        <p:txBody>
          <a:bodyPr wrap="none" rtlCol="0">
            <a:spAutoFit/>
          </a:bodyPr>
          <a:lstStyle/>
          <a:p>
            <a:pPr algn="ctr"/>
            <a:r>
              <a:rPr lang="en-US" dirty="0" smtClean="0">
                <a:solidFill>
                  <a:schemeClr val="bg1"/>
                </a:solidFill>
              </a:rPr>
              <a:t>Station 21</a:t>
            </a:r>
          </a:p>
        </p:txBody>
      </p:sp>
      <p:sp>
        <p:nvSpPr>
          <p:cNvPr id="25" name="TextBox 24"/>
          <p:cNvSpPr txBox="1"/>
          <p:nvPr/>
        </p:nvSpPr>
        <p:spPr>
          <a:xfrm>
            <a:off x="2987854" y="4495800"/>
            <a:ext cx="441146" cy="369332"/>
          </a:xfrm>
          <a:prstGeom prst="rect">
            <a:avLst/>
          </a:prstGeom>
          <a:noFill/>
        </p:spPr>
        <p:txBody>
          <a:bodyPr wrap="none" rtlCol="0">
            <a:spAutoFit/>
          </a:bodyPr>
          <a:lstStyle/>
          <a:p>
            <a:pPr algn="ctr"/>
            <a:r>
              <a:rPr lang="en-US" dirty="0" smtClean="0">
                <a:solidFill>
                  <a:schemeClr val="bg1"/>
                </a:solidFill>
              </a:rPr>
              <a:t>20</a:t>
            </a:r>
          </a:p>
        </p:txBody>
      </p:sp>
    </p:spTree>
    <p:extLst>
      <p:ext uri="{BB962C8B-B14F-4D97-AF65-F5344CB8AC3E}">
        <p14:creationId xmlns:p14="http://schemas.microsoft.com/office/powerpoint/2010/main" val="158673463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Frontal ADCP Survey (VPR5)</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49" r="6334" b="5219"/>
          <a:stretch/>
        </p:blipFill>
        <p:spPr>
          <a:xfrm>
            <a:off x="1262130" y="1371600"/>
            <a:ext cx="6503831" cy="5199619"/>
          </a:xfrm>
          <a:prstGeom prst="rect">
            <a:avLst/>
          </a:prstGeom>
        </p:spPr>
      </p:pic>
    </p:spTree>
    <p:extLst>
      <p:ext uri="{BB962C8B-B14F-4D97-AF65-F5344CB8AC3E}">
        <p14:creationId xmlns:p14="http://schemas.microsoft.com/office/powerpoint/2010/main" val="163931918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High Biomass / Low Biomass Frontal Region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1"/>
            <a:ext cx="4389120" cy="55888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377568764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High Biomass / Low Biomass Frontal Region</a:t>
            </a:r>
          </a:p>
        </p:txBody>
      </p:sp>
      <p:sp>
        <p:nvSpPr>
          <p:cNvPr id="4" name="TextBox 3"/>
          <p:cNvSpPr txBox="1"/>
          <p:nvPr/>
        </p:nvSpPr>
        <p:spPr>
          <a:xfrm>
            <a:off x="1066800" y="1992868"/>
            <a:ext cx="2544286" cy="369332"/>
          </a:xfrm>
          <a:prstGeom prst="rect">
            <a:avLst/>
          </a:prstGeom>
          <a:noFill/>
        </p:spPr>
        <p:txBody>
          <a:bodyPr wrap="none" rtlCol="0">
            <a:spAutoFit/>
          </a:bodyPr>
          <a:lstStyle/>
          <a:p>
            <a:r>
              <a:rPr lang="en-US" dirty="0" err="1" smtClean="0"/>
              <a:t>Sedwick</a:t>
            </a:r>
            <a:r>
              <a:rPr lang="en-US" dirty="0" smtClean="0"/>
              <a:t> group Fe data</a:t>
            </a:r>
          </a:p>
        </p:txBody>
      </p:sp>
      <p:sp>
        <p:nvSpPr>
          <p:cNvPr id="6" name="TextBox 5"/>
          <p:cNvSpPr txBox="1"/>
          <p:nvPr/>
        </p:nvSpPr>
        <p:spPr>
          <a:xfrm>
            <a:off x="5181600" y="914400"/>
            <a:ext cx="3736920" cy="369332"/>
          </a:xfrm>
          <a:prstGeom prst="rect">
            <a:avLst/>
          </a:prstGeom>
          <a:noFill/>
        </p:spPr>
        <p:txBody>
          <a:bodyPr wrap="none" rtlCol="0">
            <a:spAutoFit/>
          </a:bodyPr>
          <a:lstStyle/>
          <a:p>
            <a:r>
              <a:rPr lang="en-US" dirty="0" smtClean="0"/>
              <a:t>0-700m CTD:  Note x-axis reversal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pic>
        <p:nvPicPr>
          <p:cNvPr id="8" name="Picture 7" descr="PRISM St 19-20-21 section dFe.png"/>
          <p:cNvPicPr>
            <a:picLocks noChangeAspect="1"/>
          </p:cNvPicPr>
          <p:nvPr/>
        </p:nvPicPr>
        <p:blipFill rotWithShape="1">
          <a:blip r:embed="rId3"/>
          <a:srcRect l="18169" r="42394"/>
          <a:stretch/>
        </p:blipFill>
        <p:spPr>
          <a:xfrm>
            <a:off x="152400" y="2405725"/>
            <a:ext cx="4206240" cy="3233075"/>
          </a:xfrm>
          <a:prstGeom prst="rect">
            <a:avLst/>
          </a:prstGeom>
        </p:spPr>
      </p:pic>
    </p:spTree>
    <p:extLst>
      <p:ext uri="{BB962C8B-B14F-4D97-AF65-F5344CB8AC3E}">
        <p14:creationId xmlns:p14="http://schemas.microsoft.com/office/powerpoint/2010/main" val="309976215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High Biomass / Low Biomass Frontal Region</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120809177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94231"/>
            <a:ext cx="7315200" cy="6563769"/>
          </a:xfrm>
          <a:prstGeom prst="rect">
            <a:avLst/>
          </a:prstGeom>
        </p:spPr>
      </p:pic>
      <p:sp>
        <p:nvSpPr>
          <p:cNvPr id="2050" name="Title 1"/>
          <p:cNvSpPr>
            <a:spLocks noGrp="1"/>
          </p:cNvSpPr>
          <p:nvPr>
            <p:ph type="title" idx="4294967295"/>
          </p:nvPr>
        </p:nvSpPr>
        <p:spPr>
          <a:xfrm>
            <a:off x="0" y="990600"/>
            <a:ext cx="2057400" cy="5105400"/>
          </a:xfrm>
        </p:spPr>
        <p:txBody>
          <a:bodyPr/>
          <a:lstStyle/>
          <a:p>
            <a:r>
              <a:rPr lang="en-US" sz="3600" dirty="0" smtClean="0"/>
              <a:t>Nutrient data </a:t>
            </a:r>
            <a:br>
              <a:rPr lang="en-US" sz="3600" dirty="0" smtClean="0"/>
            </a:br>
            <a:r>
              <a:rPr lang="en-US" sz="3600" dirty="0" smtClean="0"/>
              <a:t>stations 1-12</a:t>
            </a:r>
          </a:p>
        </p:txBody>
      </p:sp>
      <p:sp>
        <p:nvSpPr>
          <p:cNvPr id="4" name="TextBox 3"/>
          <p:cNvSpPr txBox="1"/>
          <p:nvPr/>
        </p:nvSpPr>
        <p:spPr>
          <a:xfrm>
            <a:off x="2660444" y="228600"/>
            <a:ext cx="6000361" cy="369332"/>
          </a:xfrm>
          <a:prstGeom prst="rect">
            <a:avLst/>
          </a:prstGeom>
          <a:solidFill>
            <a:schemeClr val="bg1"/>
          </a:solidFill>
        </p:spPr>
        <p:txBody>
          <a:bodyPr wrap="none" rtlCol="0">
            <a:spAutoFit/>
          </a:bodyPr>
          <a:lstStyle/>
          <a:p>
            <a:r>
              <a:rPr lang="en-US" dirty="0" smtClean="0"/>
              <a:t>Phosphate                       Nitrite                   </a:t>
            </a:r>
            <a:r>
              <a:rPr lang="en-US" dirty="0" err="1" smtClean="0"/>
              <a:t>Nitrate+Nitrite</a:t>
            </a:r>
            <a:endParaRPr lang="en-US" dirty="0"/>
          </a:p>
        </p:txBody>
      </p:sp>
      <p:sp>
        <p:nvSpPr>
          <p:cNvPr id="6" name="TextBox 5"/>
          <p:cNvSpPr txBox="1"/>
          <p:nvPr/>
        </p:nvSpPr>
        <p:spPr>
          <a:xfrm>
            <a:off x="2812844" y="2297668"/>
            <a:ext cx="5622052" cy="369332"/>
          </a:xfrm>
          <a:prstGeom prst="rect">
            <a:avLst/>
          </a:prstGeom>
          <a:solidFill>
            <a:schemeClr val="bg1"/>
          </a:solidFill>
        </p:spPr>
        <p:txBody>
          <a:bodyPr wrap="none" rtlCol="0">
            <a:spAutoFit/>
          </a:bodyPr>
          <a:lstStyle/>
          <a:p>
            <a:r>
              <a:rPr lang="en-US" dirty="0" smtClean="0"/>
              <a:t>Ammonium                 Silicate                    Chlorophyll</a:t>
            </a:r>
            <a:endParaRPr lang="en-US" dirty="0"/>
          </a:p>
        </p:txBody>
      </p:sp>
      <p:sp>
        <p:nvSpPr>
          <p:cNvPr id="7" name="TextBox 6"/>
          <p:cNvSpPr txBox="1"/>
          <p:nvPr/>
        </p:nvSpPr>
        <p:spPr>
          <a:xfrm>
            <a:off x="2819400" y="4278868"/>
            <a:ext cx="6028253" cy="369332"/>
          </a:xfrm>
          <a:prstGeom prst="rect">
            <a:avLst/>
          </a:prstGeom>
          <a:solidFill>
            <a:schemeClr val="bg1"/>
          </a:solidFill>
        </p:spPr>
        <p:txBody>
          <a:bodyPr wrap="none" rtlCol="0">
            <a:spAutoFit/>
          </a:bodyPr>
          <a:lstStyle/>
          <a:p>
            <a:r>
              <a:rPr lang="en-US" dirty="0" smtClean="0"/>
              <a:t>N+N / P                       N+N/Si                  CORSACS Fe</a:t>
            </a:r>
            <a:endParaRPr lang="en-US" dirty="0"/>
          </a:p>
        </p:txBody>
      </p:sp>
    </p:spTree>
    <p:extLst>
      <p:ext uri="{BB962C8B-B14F-4D97-AF65-F5344CB8AC3E}">
        <p14:creationId xmlns:p14="http://schemas.microsoft.com/office/powerpoint/2010/main" val="87721767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Nutrient data stations 1-12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0891"/>
            <a:ext cx="9144000" cy="4341643"/>
          </a:xfrm>
          <a:prstGeom prst="rect">
            <a:avLst/>
          </a:prstGeom>
        </p:spPr>
      </p:pic>
      <p:sp>
        <p:nvSpPr>
          <p:cNvPr id="4" name="TextBox 3"/>
          <p:cNvSpPr txBox="1"/>
          <p:nvPr/>
        </p:nvSpPr>
        <p:spPr>
          <a:xfrm>
            <a:off x="1699039"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6" name="TextBox 5"/>
          <p:cNvSpPr txBox="1"/>
          <p:nvPr/>
        </p:nvSpPr>
        <p:spPr>
          <a:xfrm>
            <a:off x="6096000"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7" name="TextBox 6"/>
          <p:cNvSpPr txBox="1"/>
          <p:nvPr/>
        </p:nvSpPr>
        <p:spPr>
          <a:xfrm rot="16200000">
            <a:off x="4292437" y="3632364"/>
            <a:ext cx="928459" cy="369332"/>
          </a:xfrm>
          <a:prstGeom prst="rect">
            <a:avLst/>
          </a:prstGeom>
          <a:solidFill>
            <a:schemeClr val="bg1"/>
          </a:solidFill>
        </p:spPr>
        <p:txBody>
          <a:bodyPr wrap="none" rtlCol="0">
            <a:spAutoFit/>
          </a:bodyPr>
          <a:lstStyle/>
          <a:p>
            <a:r>
              <a:rPr lang="en-US" dirty="0" smtClean="0"/>
              <a:t>Silicate</a:t>
            </a:r>
            <a:endParaRPr lang="en-US" dirty="0"/>
          </a:p>
        </p:txBody>
      </p:sp>
      <p:sp>
        <p:nvSpPr>
          <p:cNvPr id="8" name="TextBox 7"/>
          <p:cNvSpPr txBox="1"/>
          <p:nvPr/>
        </p:nvSpPr>
        <p:spPr>
          <a:xfrm rot="16200000">
            <a:off x="-306699" y="3556164"/>
            <a:ext cx="1287532" cy="369332"/>
          </a:xfrm>
          <a:prstGeom prst="rect">
            <a:avLst/>
          </a:prstGeom>
          <a:solidFill>
            <a:schemeClr val="bg1"/>
          </a:solidFill>
        </p:spPr>
        <p:txBody>
          <a:bodyPr wrap="none" rtlCol="0">
            <a:spAutoFit/>
          </a:bodyPr>
          <a:lstStyle/>
          <a:p>
            <a:r>
              <a:rPr lang="en-US" dirty="0" smtClean="0"/>
              <a:t>Phosphate</a:t>
            </a:r>
            <a:endParaRPr lang="en-US" dirty="0"/>
          </a:p>
        </p:txBody>
      </p:sp>
    </p:spTree>
    <p:extLst>
      <p:ext uri="{BB962C8B-B14F-4D97-AF65-F5344CB8AC3E}">
        <p14:creationId xmlns:p14="http://schemas.microsoft.com/office/powerpoint/2010/main" val="221174791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8817" t="21548" r="13240" b="11296"/>
          <a:stretch/>
        </p:blipFill>
        <p:spPr bwMode="auto">
          <a:xfrm>
            <a:off x="4572000" y="3554105"/>
            <a:ext cx="4572000" cy="254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00" t="25380" r="14253" b="14000"/>
          <a:stretch/>
        </p:blipFill>
        <p:spPr bwMode="auto">
          <a:xfrm>
            <a:off x="0" y="3570807"/>
            <a:ext cx="4572000" cy="221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930" t="28760" r="13747" b="9944"/>
          <a:stretch/>
        </p:blipFill>
        <p:spPr bwMode="auto">
          <a:xfrm>
            <a:off x="0" y="1143000"/>
            <a:ext cx="4572000" cy="230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803" t="32367" r="13366" b="11521"/>
          <a:stretch/>
        </p:blipFill>
        <p:spPr bwMode="auto">
          <a:xfrm>
            <a:off x="4572000" y="1143000"/>
            <a:ext cx="4572000" cy="20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304800"/>
            <a:ext cx="8229600" cy="1143000"/>
          </a:xfrm>
        </p:spPr>
        <p:txBody>
          <a:bodyPr/>
          <a:lstStyle/>
          <a:p>
            <a:r>
              <a:rPr lang="en-US" sz="3200" dirty="0" smtClean="0"/>
              <a:t>Low biomass area survey – 1/17/12</a:t>
            </a:r>
          </a:p>
        </p:txBody>
      </p:sp>
      <p:sp>
        <p:nvSpPr>
          <p:cNvPr id="11" name="TextBox 10"/>
          <p:cNvSpPr txBox="1"/>
          <p:nvPr/>
        </p:nvSpPr>
        <p:spPr>
          <a:xfrm>
            <a:off x="6477000" y="1147293"/>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733953" y="1163254"/>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295400" y="35930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867400" y="3581400"/>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20" name="Oval 19"/>
          <p:cNvSpPr>
            <a:spLocks noChangeAspect="1"/>
          </p:cNvSpPr>
          <p:nvPr/>
        </p:nvSpPr>
        <p:spPr>
          <a:xfrm>
            <a:off x="2362200" y="48006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62200" y="4191000"/>
            <a:ext cx="1223413" cy="369332"/>
          </a:xfrm>
          <a:prstGeom prst="rect">
            <a:avLst/>
          </a:prstGeom>
          <a:noFill/>
        </p:spPr>
        <p:txBody>
          <a:bodyPr wrap="none" rtlCol="0">
            <a:spAutoFit/>
          </a:bodyPr>
          <a:lstStyle/>
          <a:p>
            <a:pPr algn="ctr"/>
            <a:r>
              <a:rPr lang="en-US" dirty="0" smtClean="0">
                <a:solidFill>
                  <a:schemeClr val="bg1"/>
                </a:solidFill>
              </a:rPr>
              <a:t>Station 22</a:t>
            </a:r>
          </a:p>
        </p:txBody>
      </p:sp>
      <p:sp>
        <p:nvSpPr>
          <p:cNvPr id="22" name="Oval 21"/>
          <p:cNvSpPr>
            <a:spLocks noChangeAspect="1"/>
          </p:cNvSpPr>
          <p:nvPr/>
        </p:nvSpPr>
        <p:spPr>
          <a:xfrm>
            <a:off x="2590800" y="463296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473931" y="4723524"/>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67387" y="4964668"/>
            <a:ext cx="1223413" cy="369332"/>
          </a:xfrm>
          <a:prstGeom prst="rect">
            <a:avLst/>
          </a:prstGeom>
          <a:noFill/>
        </p:spPr>
        <p:txBody>
          <a:bodyPr wrap="none" rtlCol="0">
            <a:spAutoFit/>
          </a:bodyPr>
          <a:lstStyle/>
          <a:p>
            <a:pPr algn="ctr"/>
            <a:r>
              <a:rPr lang="en-US" dirty="0" smtClean="0">
                <a:solidFill>
                  <a:schemeClr val="bg1"/>
                </a:solidFill>
              </a:rPr>
              <a:t>Station 26</a:t>
            </a:r>
          </a:p>
        </p:txBody>
      </p:sp>
      <p:sp>
        <p:nvSpPr>
          <p:cNvPr id="27" name="Oval 26"/>
          <p:cNvSpPr>
            <a:spLocks noChangeAspect="1"/>
          </p:cNvSpPr>
          <p:nvPr/>
        </p:nvSpPr>
        <p:spPr>
          <a:xfrm>
            <a:off x="2727960" y="455676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2209800" y="4876800"/>
            <a:ext cx="91440" cy="914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40597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74638"/>
            <a:ext cx="9144000" cy="1096962"/>
          </a:xfrm>
        </p:spPr>
        <p:txBody>
          <a:bodyPr/>
          <a:lstStyle/>
          <a:p>
            <a:r>
              <a:rPr lang="en-US" sz="4000" dirty="0" smtClean="0"/>
              <a:t>Low Biomass  ADCP Survey (VPR6)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02" y="1295400"/>
            <a:ext cx="7314596" cy="5485947"/>
          </a:xfrm>
          <a:prstGeom prst="rect">
            <a:avLst/>
          </a:prstGeom>
        </p:spPr>
      </p:pic>
    </p:spTree>
    <p:extLst>
      <p:ext uri="{BB962C8B-B14F-4D97-AF65-F5344CB8AC3E}">
        <p14:creationId xmlns:p14="http://schemas.microsoft.com/office/powerpoint/2010/main" val="319162194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Low Biomass CTD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1"/>
            <a:ext cx="4389120" cy="5588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734" y="1269151"/>
            <a:ext cx="4389120" cy="5588849"/>
          </a:xfrm>
          <a:prstGeom prst="rect">
            <a:avLst/>
          </a:prstGeom>
        </p:spPr>
      </p:pic>
    </p:spTree>
    <p:extLst>
      <p:ext uri="{BB962C8B-B14F-4D97-AF65-F5344CB8AC3E}">
        <p14:creationId xmlns:p14="http://schemas.microsoft.com/office/powerpoint/2010/main" val="2683274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1447800"/>
          </a:xfrm>
        </p:spPr>
        <p:txBody>
          <a:bodyPr/>
          <a:lstStyle/>
          <a:p>
            <a:r>
              <a:rPr lang="en-US" dirty="0" smtClean="0"/>
              <a:t>Western Ross Sea Process Study</a:t>
            </a:r>
            <a:endParaRPr lang="en-US" dirty="0"/>
          </a:p>
        </p:txBody>
      </p:sp>
      <p:sp>
        <p:nvSpPr>
          <p:cNvPr id="4" name="TextBox 3"/>
          <p:cNvSpPr txBox="1"/>
          <p:nvPr/>
        </p:nvSpPr>
        <p:spPr>
          <a:xfrm>
            <a:off x="0" y="3718679"/>
            <a:ext cx="9144000" cy="3139321"/>
          </a:xfrm>
          <a:prstGeom prst="rect">
            <a:avLst/>
          </a:prstGeom>
          <a:noFill/>
        </p:spPr>
        <p:txBody>
          <a:bodyPr wrap="square" rtlCol="0">
            <a:spAutoFit/>
          </a:bodyPr>
          <a:lstStyle/>
          <a:p>
            <a:r>
              <a:rPr lang="en-US" dirty="0" smtClean="0"/>
              <a:t>Frontal boundary separates warm, fresh, higher iron (0.2 </a:t>
            </a:r>
            <a:r>
              <a:rPr lang="en-US" dirty="0" err="1" smtClean="0"/>
              <a:t>nM</a:t>
            </a:r>
            <a:r>
              <a:rPr lang="en-US" dirty="0" smtClean="0"/>
              <a:t>) surface waters to the west from cold, salty, lower iron (0.1 </a:t>
            </a:r>
            <a:r>
              <a:rPr lang="en-US" dirty="0" err="1" smtClean="0"/>
              <a:t>nM</a:t>
            </a:r>
            <a:r>
              <a:rPr lang="en-US" dirty="0" smtClean="0"/>
              <a:t>) surface waters to the east; pattern consistent with a wake of retreating sea ice</a:t>
            </a:r>
          </a:p>
          <a:p>
            <a:endParaRPr lang="en-US" dirty="0"/>
          </a:p>
          <a:p>
            <a:r>
              <a:rPr lang="en-US" dirty="0" smtClean="0"/>
              <a:t>At depth, zonal trends are reversed: salinity decreases and iron increases to the east (HSSW production, bathymetry, respectively)</a:t>
            </a:r>
          </a:p>
          <a:p>
            <a:endParaRPr lang="en-US" dirty="0"/>
          </a:p>
          <a:p>
            <a:r>
              <a:rPr lang="en-US" dirty="0" smtClean="0"/>
              <a:t>Warm, fresh, higher iron near-surface waters high in biomass: diatoms near the surface, </a:t>
            </a:r>
            <a:r>
              <a:rPr lang="en-US" i="1" dirty="0" err="1" smtClean="0"/>
              <a:t>Phaeocystis</a:t>
            </a:r>
            <a:r>
              <a:rPr lang="en-US" dirty="0" smtClean="0"/>
              <a:t> down deep; phytoplankton condition better than in low-biomass waters</a:t>
            </a:r>
          </a:p>
          <a:p>
            <a:endParaRPr lang="en-US" dirty="0"/>
          </a:p>
          <a:p>
            <a:r>
              <a:rPr lang="en-US" dirty="0" smtClean="0"/>
              <a:t>Trends </a:t>
            </a:r>
            <a:r>
              <a:rPr lang="en-US" dirty="0"/>
              <a:t>in macronutrient data consistent with a diatom bloom (silicate </a:t>
            </a:r>
            <a:r>
              <a:rPr lang="en-US" dirty="0" smtClean="0"/>
              <a:t>drawdown)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649" t="9876"/>
          <a:stretch/>
        </p:blipFill>
        <p:spPr>
          <a:xfrm>
            <a:off x="0" y="914400"/>
            <a:ext cx="3470856" cy="27812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914400"/>
            <a:ext cx="3657600" cy="27432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491" r="18165"/>
          <a:stretch/>
        </p:blipFill>
        <p:spPr>
          <a:xfrm>
            <a:off x="6918960" y="685804"/>
            <a:ext cx="1920240" cy="3107597"/>
          </a:xfrm>
          <a:prstGeom prst="rect">
            <a:avLst/>
          </a:prstGeom>
        </p:spPr>
      </p:pic>
    </p:spTree>
    <p:extLst>
      <p:ext uri="{BB962C8B-B14F-4D97-AF65-F5344CB8AC3E}">
        <p14:creationId xmlns:p14="http://schemas.microsoft.com/office/powerpoint/2010/main" val="205967566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Low Biomass Area</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20" y="1385588"/>
            <a:ext cx="4297680" cy="5472412"/>
          </a:xfrm>
          <a:prstGeom prst="rect">
            <a:avLst/>
          </a:prstGeom>
        </p:spPr>
      </p:pic>
    </p:spTree>
    <p:extLst>
      <p:ext uri="{BB962C8B-B14F-4D97-AF65-F5344CB8AC3E}">
        <p14:creationId xmlns:p14="http://schemas.microsoft.com/office/powerpoint/2010/main" val="392191682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L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59538"/>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3924300" y="6308725"/>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Low Biomass</a:t>
            </a:r>
          </a:p>
        </p:txBody>
      </p:sp>
      <p:sp>
        <p:nvSpPr>
          <p:cNvPr id="4101" name="Text Box 5"/>
          <p:cNvSpPr txBox="1">
            <a:spLocks noChangeArrowheads="1"/>
          </p:cNvSpPr>
          <p:nvPr/>
        </p:nvSpPr>
        <p:spPr bwMode="auto">
          <a:xfrm>
            <a:off x="8101013" y="1341438"/>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Fm</a:t>
            </a:r>
          </a:p>
        </p:txBody>
      </p:sp>
      <p:sp>
        <p:nvSpPr>
          <p:cNvPr id="4102" name="Text Box 6"/>
          <p:cNvSpPr txBox="1">
            <a:spLocks noChangeArrowheads="1"/>
          </p:cNvSpPr>
          <p:nvPr/>
        </p:nvSpPr>
        <p:spPr bwMode="auto">
          <a:xfrm>
            <a:off x="8101013" y="4005263"/>
            <a:ext cx="76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FvFm</a:t>
            </a:r>
          </a:p>
        </p:txBody>
      </p:sp>
    </p:spTree>
    <p:extLst>
      <p:ext uri="{BB962C8B-B14F-4D97-AF65-F5344CB8AC3E}">
        <p14:creationId xmlns:p14="http://schemas.microsoft.com/office/powerpoint/2010/main" val="395089597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2230" t="4483" b="64868"/>
          <a:stretch/>
        </p:blipFill>
        <p:spPr>
          <a:xfrm>
            <a:off x="1143000" y="685800"/>
            <a:ext cx="4114800" cy="3361599"/>
          </a:xfrm>
          <a:prstGeom prst="rect">
            <a:avLst/>
          </a:prstGeom>
        </p:spPr>
      </p:pic>
      <p:sp>
        <p:nvSpPr>
          <p:cNvPr id="2050" name="Title 1"/>
          <p:cNvSpPr>
            <a:spLocks noGrp="1"/>
          </p:cNvSpPr>
          <p:nvPr>
            <p:ph type="title" idx="4294967295"/>
          </p:nvPr>
        </p:nvSpPr>
        <p:spPr>
          <a:xfrm>
            <a:off x="0" y="-304800"/>
            <a:ext cx="9113520" cy="1173162"/>
          </a:xfrm>
        </p:spPr>
        <p:txBody>
          <a:bodyPr/>
          <a:lstStyle/>
          <a:p>
            <a:r>
              <a:rPr lang="en-US" sz="3200" dirty="0" smtClean="0"/>
              <a:t>CTD </a:t>
            </a:r>
            <a:r>
              <a:rPr lang="en-US" sz="3200" dirty="0" err="1" smtClean="0"/>
              <a:t>Fluorometer</a:t>
            </a:r>
            <a:r>
              <a:rPr lang="en-US" sz="3200" dirty="0" smtClean="0"/>
              <a:t> vs. Extracted Pigments</a:t>
            </a:r>
          </a:p>
        </p:txBody>
      </p:sp>
      <p:sp>
        <p:nvSpPr>
          <p:cNvPr id="4" name="TextBox 3"/>
          <p:cNvSpPr txBox="1"/>
          <p:nvPr/>
        </p:nvSpPr>
        <p:spPr>
          <a:xfrm>
            <a:off x="1245845" y="849868"/>
            <a:ext cx="659155" cy="369332"/>
          </a:xfrm>
          <a:prstGeom prst="rect">
            <a:avLst/>
          </a:prstGeom>
          <a:noFill/>
        </p:spPr>
        <p:txBody>
          <a:bodyPr wrap="none" rtlCol="0">
            <a:spAutoFit/>
          </a:bodyPr>
          <a:lstStyle/>
          <a:p>
            <a:r>
              <a:rPr lang="en-US" dirty="0" smtClean="0"/>
              <a:t>CTD</a:t>
            </a:r>
            <a:endParaRPr lang="en-US" dirty="0"/>
          </a:p>
        </p:txBody>
      </p:sp>
      <p:sp>
        <p:nvSpPr>
          <p:cNvPr id="6" name="TextBox 5"/>
          <p:cNvSpPr txBox="1"/>
          <p:nvPr/>
        </p:nvSpPr>
        <p:spPr>
          <a:xfrm>
            <a:off x="5791200" y="685800"/>
            <a:ext cx="2569934" cy="369332"/>
          </a:xfrm>
          <a:prstGeom prst="rect">
            <a:avLst/>
          </a:prstGeom>
          <a:noFill/>
        </p:spPr>
        <p:txBody>
          <a:bodyPr wrap="none" rtlCol="0">
            <a:spAutoFit/>
          </a:bodyPr>
          <a:lstStyle/>
          <a:p>
            <a:r>
              <a:rPr lang="en-US" dirty="0" smtClean="0"/>
              <a:t>Smith lab extracted </a:t>
            </a:r>
            <a:r>
              <a:rPr lang="en-US" dirty="0" err="1" smtClean="0"/>
              <a:t>Ch</a:t>
            </a:r>
            <a:r>
              <a:rPr lang="en-US" dirty="0" err="1"/>
              <a:t>l</a:t>
            </a:r>
            <a:endParaRPr lang="en-US" dirty="0"/>
          </a:p>
        </p:txBody>
      </p:sp>
      <p:sp>
        <p:nvSpPr>
          <p:cNvPr id="8" name="TextBox 7"/>
          <p:cNvSpPr txBox="1"/>
          <p:nvPr/>
        </p:nvSpPr>
        <p:spPr>
          <a:xfrm>
            <a:off x="609600" y="1295400"/>
            <a:ext cx="774571" cy="2585323"/>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150m</a:t>
            </a:r>
            <a:endParaRPr lang="en-US" dirty="0"/>
          </a:p>
        </p:txBody>
      </p:sp>
      <p:sp>
        <p:nvSpPr>
          <p:cNvPr id="11" name="TextBox 10"/>
          <p:cNvSpPr txBox="1"/>
          <p:nvPr/>
        </p:nvSpPr>
        <p:spPr>
          <a:xfrm>
            <a:off x="0" y="2057400"/>
            <a:ext cx="902811" cy="646331"/>
          </a:xfrm>
          <a:prstGeom prst="rect">
            <a:avLst/>
          </a:prstGeom>
          <a:noFill/>
        </p:spPr>
        <p:txBody>
          <a:bodyPr wrap="none" rtlCol="0">
            <a:spAutoFit/>
          </a:bodyPr>
          <a:lstStyle/>
          <a:p>
            <a:r>
              <a:rPr lang="en-US" dirty="0" smtClean="0"/>
              <a:t>Frontal</a:t>
            </a:r>
          </a:p>
          <a:p>
            <a:r>
              <a:rPr lang="en-US" dirty="0" smtClean="0"/>
              <a:t>region</a:t>
            </a:r>
            <a:endParaRPr lang="en-US" dirty="0"/>
          </a:p>
        </p:txBody>
      </p:sp>
      <p:sp>
        <p:nvSpPr>
          <p:cNvPr id="13" name="TextBox 12"/>
          <p:cNvSpPr txBox="1"/>
          <p:nvPr/>
        </p:nvSpPr>
        <p:spPr>
          <a:xfrm>
            <a:off x="381000" y="3891677"/>
            <a:ext cx="774571" cy="2862322"/>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150m</a:t>
            </a:r>
            <a:endParaRPr lang="en-US" dirty="0"/>
          </a:p>
        </p:txBody>
      </p:sp>
      <p:sp>
        <p:nvSpPr>
          <p:cNvPr id="14" name="TextBox 13"/>
          <p:cNvSpPr txBox="1"/>
          <p:nvPr/>
        </p:nvSpPr>
        <p:spPr>
          <a:xfrm>
            <a:off x="0" y="4916269"/>
            <a:ext cx="1069524" cy="646331"/>
          </a:xfrm>
          <a:prstGeom prst="rect">
            <a:avLst/>
          </a:prstGeom>
          <a:noFill/>
        </p:spPr>
        <p:txBody>
          <a:bodyPr wrap="none" rtlCol="0">
            <a:spAutoFit/>
          </a:bodyPr>
          <a:lstStyle/>
          <a:p>
            <a:r>
              <a:rPr lang="en-US" dirty="0" smtClean="0"/>
              <a:t>Low </a:t>
            </a:r>
          </a:p>
          <a:p>
            <a:r>
              <a:rPr lang="en-US" dirty="0" smtClean="0"/>
              <a:t>Biomass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01485"/>
            <a:ext cx="4114800" cy="296091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152" y="3897085"/>
            <a:ext cx="4114800" cy="2960915"/>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53110" t="8257" b="65099"/>
          <a:stretch/>
        </p:blipFill>
        <p:spPr>
          <a:xfrm>
            <a:off x="1192061" y="3880722"/>
            <a:ext cx="4114800" cy="2977277"/>
          </a:xfrm>
          <a:prstGeom prst="rect">
            <a:avLst/>
          </a:prstGeom>
        </p:spPr>
      </p:pic>
    </p:spTree>
    <p:extLst>
      <p:ext uri="{BB962C8B-B14F-4D97-AF65-F5344CB8AC3E}">
        <p14:creationId xmlns:p14="http://schemas.microsoft.com/office/powerpoint/2010/main" val="413908029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057400"/>
            <a:ext cx="6400800" cy="4800600"/>
          </a:xfrm>
          <a:prstGeom prst="rect">
            <a:avLst/>
          </a:prstGeom>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638" t="16366" r="27152" b="29775"/>
          <a:stretch/>
        </p:blipFill>
        <p:spPr bwMode="auto">
          <a:xfrm>
            <a:off x="0" y="685800"/>
            <a:ext cx="3657600" cy="262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VPR Survey:  VPR 4, Jan 14-15</a:t>
            </a:r>
            <a:r>
              <a:rPr lang="en-US" sz="3200" dirty="0" smtClean="0"/>
              <a:t/>
            </a:r>
            <a:br>
              <a:rPr lang="en-US" sz="3200" dirty="0" smtClean="0"/>
            </a:br>
            <a:endParaRPr lang="en-US" sz="3200" dirty="0" smtClean="0"/>
          </a:p>
        </p:txBody>
      </p:sp>
      <p:sp>
        <p:nvSpPr>
          <p:cNvPr id="8" name="TextBox 7"/>
          <p:cNvSpPr txBox="1"/>
          <p:nvPr/>
        </p:nvSpPr>
        <p:spPr>
          <a:xfrm>
            <a:off x="5601100" y="3505200"/>
            <a:ext cx="1571264" cy="461665"/>
          </a:xfrm>
          <a:prstGeom prst="rect">
            <a:avLst/>
          </a:prstGeom>
          <a:noFill/>
        </p:spPr>
        <p:txBody>
          <a:bodyPr wrap="none" rtlCol="0">
            <a:spAutoFit/>
          </a:bodyPr>
          <a:lstStyle/>
          <a:p>
            <a:pPr algn="ctr"/>
            <a:r>
              <a:rPr lang="en-US" sz="2400" dirty="0" smtClean="0">
                <a:solidFill>
                  <a:schemeClr val="bg1"/>
                </a:solidFill>
              </a:rPr>
              <a:t>Station 10</a:t>
            </a:r>
          </a:p>
        </p:txBody>
      </p:sp>
      <p:sp>
        <p:nvSpPr>
          <p:cNvPr id="9" name="TextBox 8"/>
          <p:cNvSpPr txBox="1"/>
          <p:nvPr/>
        </p:nvSpPr>
        <p:spPr>
          <a:xfrm>
            <a:off x="3733800" y="3805535"/>
            <a:ext cx="1399742" cy="461665"/>
          </a:xfrm>
          <a:prstGeom prst="rect">
            <a:avLst/>
          </a:prstGeom>
          <a:noFill/>
        </p:spPr>
        <p:txBody>
          <a:bodyPr wrap="none" rtlCol="0">
            <a:spAutoFit/>
          </a:bodyPr>
          <a:lstStyle/>
          <a:p>
            <a:pPr algn="ctr"/>
            <a:r>
              <a:rPr lang="en-US" sz="2400" dirty="0" smtClean="0">
                <a:solidFill>
                  <a:schemeClr val="bg1"/>
                </a:solidFill>
              </a:rPr>
              <a:t>Station 9</a:t>
            </a:r>
          </a:p>
        </p:txBody>
      </p:sp>
      <p:sp>
        <p:nvSpPr>
          <p:cNvPr id="14" name="Oval 13"/>
          <p:cNvSpPr/>
          <p:nvPr/>
        </p:nvSpPr>
        <p:spPr>
          <a:xfrm>
            <a:off x="914400" y="1160162"/>
            <a:ext cx="1600200" cy="1676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57759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6" t="15333" r="14001" b="7239"/>
          <a:stretch/>
        </p:blipFill>
        <p:spPr bwMode="auto">
          <a:xfrm>
            <a:off x="4648200" y="4191000"/>
            <a:ext cx="4114800" cy="235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20" t="27333" r="12099" b="6563"/>
          <a:stretch/>
        </p:blipFill>
        <p:spPr bwMode="auto">
          <a:xfrm>
            <a:off x="228600" y="1447804"/>
            <a:ext cx="4114800" cy="242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33" t="22451" r="14563" b="11747"/>
          <a:stretch/>
        </p:blipFill>
        <p:spPr bwMode="auto">
          <a:xfrm>
            <a:off x="228600" y="4191000"/>
            <a:ext cx="4114800" cy="22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38" t="24102" r="12859" b="7916"/>
          <a:stretch/>
        </p:blipFill>
        <p:spPr bwMode="auto">
          <a:xfrm>
            <a:off x="4572000" y="1447804"/>
            <a:ext cx="4114800" cy="235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0"/>
            <a:ext cx="8229600" cy="1143000"/>
          </a:xfrm>
        </p:spPr>
        <p:txBody>
          <a:bodyPr/>
          <a:lstStyle/>
          <a:p>
            <a:r>
              <a:rPr lang="en-US" dirty="0" smtClean="0"/>
              <a:t>VPR Survey of Eddy 3</a:t>
            </a:r>
          </a:p>
        </p:txBody>
      </p:sp>
      <p:sp>
        <p:nvSpPr>
          <p:cNvPr id="11" name="TextBox 10"/>
          <p:cNvSpPr txBox="1"/>
          <p:nvPr/>
        </p:nvSpPr>
        <p:spPr>
          <a:xfrm>
            <a:off x="5038269" y="1600929"/>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403021" y="1600929"/>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228600" y="4191000"/>
            <a:ext cx="201850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4724400" y="4284097"/>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376743373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38" t="16366" r="27152" b="29775"/>
          <a:stretch/>
        </p:blipFill>
        <p:spPr bwMode="auto">
          <a:xfrm>
            <a:off x="353096" y="762000"/>
            <a:ext cx="8229600" cy="59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CTD Survey, 1</a:t>
            </a:r>
            <a:r>
              <a:rPr lang="en-US" sz="2800" baseline="30000" dirty="0" smtClean="0"/>
              <a:t>st</a:t>
            </a:r>
            <a:r>
              <a:rPr lang="en-US" sz="2800" dirty="0" smtClean="0"/>
              <a:t> occupation</a:t>
            </a:r>
            <a:r>
              <a:rPr lang="en-US" sz="3200" dirty="0" smtClean="0"/>
              <a:t/>
            </a:r>
            <a:br>
              <a:rPr lang="en-US" sz="3200" dirty="0" smtClean="0"/>
            </a:br>
            <a:endParaRPr lang="en-US" sz="3200" dirty="0" smtClean="0"/>
          </a:p>
        </p:txBody>
      </p:sp>
      <p:sp>
        <p:nvSpPr>
          <p:cNvPr id="8" name="TextBox 7"/>
          <p:cNvSpPr txBox="1"/>
          <p:nvPr/>
        </p:nvSpPr>
        <p:spPr>
          <a:xfrm>
            <a:off x="2987854" y="4343400"/>
            <a:ext cx="441146" cy="369332"/>
          </a:xfrm>
          <a:prstGeom prst="rect">
            <a:avLst/>
          </a:prstGeom>
          <a:noFill/>
        </p:spPr>
        <p:txBody>
          <a:bodyPr wrap="none" rtlCol="0">
            <a:spAutoFit/>
          </a:bodyPr>
          <a:lstStyle/>
          <a:p>
            <a:pPr algn="ctr"/>
            <a:r>
              <a:rPr lang="en-US" dirty="0" smtClean="0">
                <a:solidFill>
                  <a:schemeClr val="bg1"/>
                </a:solidFill>
              </a:rPr>
              <a:t>10</a:t>
            </a:r>
          </a:p>
        </p:txBody>
      </p:sp>
      <p:sp>
        <p:nvSpPr>
          <p:cNvPr id="10" name="Oval 9"/>
          <p:cNvSpPr>
            <a:spLocks noChangeAspect="1"/>
          </p:cNvSpPr>
          <p:nvPr/>
        </p:nvSpPr>
        <p:spPr>
          <a:xfrm>
            <a:off x="3048000" y="43434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3589020" y="42824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flipH="1">
            <a:off x="3139440" y="48920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895600" y="32766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272222" y="5367303"/>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4102136" y="4263191"/>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1836420" y="44958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2511414" y="438912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07051" y="4419600"/>
            <a:ext cx="424027" cy="369332"/>
          </a:xfrm>
          <a:prstGeom prst="rect">
            <a:avLst/>
          </a:prstGeom>
          <a:noFill/>
        </p:spPr>
        <p:txBody>
          <a:bodyPr wrap="none" rtlCol="0">
            <a:spAutoFit/>
          </a:bodyPr>
          <a:lstStyle/>
          <a:p>
            <a:pPr algn="ctr"/>
            <a:r>
              <a:rPr lang="en-US" dirty="0" smtClean="0">
                <a:solidFill>
                  <a:schemeClr val="bg1"/>
                </a:solidFill>
              </a:rPr>
              <a:t>11</a:t>
            </a:r>
          </a:p>
        </p:txBody>
      </p:sp>
      <p:sp>
        <p:nvSpPr>
          <p:cNvPr id="29" name="TextBox 28"/>
          <p:cNvSpPr txBox="1"/>
          <p:nvPr/>
        </p:nvSpPr>
        <p:spPr>
          <a:xfrm>
            <a:off x="1844853" y="4495800"/>
            <a:ext cx="441147" cy="369332"/>
          </a:xfrm>
          <a:prstGeom prst="rect">
            <a:avLst/>
          </a:prstGeom>
          <a:noFill/>
        </p:spPr>
        <p:txBody>
          <a:bodyPr wrap="none" rtlCol="0">
            <a:spAutoFit/>
          </a:bodyPr>
          <a:lstStyle/>
          <a:p>
            <a:pPr algn="ctr"/>
            <a:r>
              <a:rPr lang="en-US" dirty="0" smtClean="0">
                <a:solidFill>
                  <a:schemeClr val="bg1"/>
                </a:solidFill>
              </a:rPr>
              <a:t>12</a:t>
            </a:r>
          </a:p>
        </p:txBody>
      </p:sp>
      <p:sp>
        <p:nvSpPr>
          <p:cNvPr id="30" name="TextBox 29"/>
          <p:cNvSpPr txBox="1"/>
          <p:nvPr/>
        </p:nvSpPr>
        <p:spPr>
          <a:xfrm>
            <a:off x="3535680" y="4259619"/>
            <a:ext cx="441147" cy="369332"/>
          </a:xfrm>
          <a:prstGeom prst="rect">
            <a:avLst/>
          </a:prstGeom>
          <a:noFill/>
        </p:spPr>
        <p:txBody>
          <a:bodyPr wrap="none" rtlCol="0">
            <a:spAutoFit/>
          </a:bodyPr>
          <a:lstStyle/>
          <a:p>
            <a:pPr algn="ctr"/>
            <a:r>
              <a:rPr lang="en-US" dirty="0" smtClean="0">
                <a:solidFill>
                  <a:schemeClr val="bg1"/>
                </a:solidFill>
              </a:rPr>
              <a:t>13</a:t>
            </a:r>
          </a:p>
        </p:txBody>
      </p:sp>
      <p:sp>
        <p:nvSpPr>
          <p:cNvPr id="31" name="TextBox 30"/>
          <p:cNvSpPr txBox="1"/>
          <p:nvPr/>
        </p:nvSpPr>
        <p:spPr>
          <a:xfrm>
            <a:off x="3229225" y="5351067"/>
            <a:ext cx="441147" cy="369332"/>
          </a:xfrm>
          <a:prstGeom prst="rect">
            <a:avLst/>
          </a:prstGeom>
          <a:noFill/>
        </p:spPr>
        <p:txBody>
          <a:bodyPr wrap="none" rtlCol="0">
            <a:spAutoFit/>
          </a:bodyPr>
          <a:lstStyle/>
          <a:p>
            <a:pPr algn="ctr"/>
            <a:r>
              <a:rPr lang="en-US" dirty="0" smtClean="0">
                <a:solidFill>
                  <a:schemeClr val="bg1"/>
                </a:solidFill>
              </a:rPr>
              <a:t>15</a:t>
            </a:r>
          </a:p>
        </p:txBody>
      </p:sp>
      <p:sp>
        <p:nvSpPr>
          <p:cNvPr id="32" name="TextBox 31"/>
          <p:cNvSpPr txBox="1"/>
          <p:nvPr/>
        </p:nvSpPr>
        <p:spPr>
          <a:xfrm>
            <a:off x="4064442" y="4276198"/>
            <a:ext cx="441147" cy="369332"/>
          </a:xfrm>
          <a:prstGeom prst="rect">
            <a:avLst/>
          </a:prstGeom>
          <a:noFill/>
        </p:spPr>
        <p:txBody>
          <a:bodyPr wrap="none" rtlCol="0">
            <a:spAutoFit/>
          </a:bodyPr>
          <a:lstStyle/>
          <a:p>
            <a:pPr algn="ctr"/>
            <a:r>
              <a:rPr lang="en-US" dirty="0" smtClean="0">
                <a:solidFill>
                  <a:schemeClr val="bg1"/>
                </a:solidFill>
              </a:rPr>
              <a:t>14</a:t>
            </a:r>
          </a:p>
        </p:txBody>
      </p:sp>
      <p:sp>
        <p:nvSpPr>
          <p:cNvPr id="33" name="TextBox 32"/>
          <p:cNvSpPr txBox="1"/>
          <p:nvPr/>
        </p:nvSpPr>
        <p:spPr>
          <a:xfrm>
            <a:off x="2835453" y="3276600"/>
            <a:ext cx="441147" cy="369332"/>
          </a:xfrm>
          <a:prstGeom prst="rect">
            <a:avLst/>
          </a:prstGeom>
          <a:noFill/>
        </p:spPr>
        <p:txBody>
          <a:bodyPr wrap="none" rtlCol="0">
            <a:spAutoFit/>
          </a:bodyPr>
          <a:lstStyle/>
          <a:p>
            <a:pPr algn="ctr"/>
            <a:r>
              <a:rPr lang="en-US" dirty="0" smtClean="0">
                <a:solidFill>
                  <a:schemeClr val="bg1"/>
                </a:solidFill>
              </a:rPr>
              <a:t>18</a:t>
            </a:r>
          </a:p>
        </p:txBody>
      </p:sp>
      <p:sp>
        <p:nvSpPr>
          <p:cNvPr id="34" name="TextBox 33"/>
          <p:cNvSpPr txBox="1"/>
          <p:nvPr/>
        </p:nvSpPr>
        <p:spPr>
          <a:xfrm>
            <a:off x="2949346" y="3825240"/>
            <a:ext cx="441147" cy="369332"/>
          </a:xfrm>
          <a:prstGeom prst="rect">
            <a:avLst/>
          </a:prstGeom>
          <a:noFill/>
        </p:spPr>
        <p:txBody>
          <a:bodyPr wrap="none" rtlCol="0">
            <a:spAutoFit/>
          </a:bodyPr>
          <a:lstStyle/>
          <a:p>
            <a:pPr algn="ctr"/>
            <a:r>
              <a:rPr lang="en-US" dirty="0" smtClean="0">
                <a:solidFill>
                  <a:schemeClr val="bg1"/>
                </a:solidFill>
              </a:rPr>
              <a:t>17</a:t>
            </a:r>
          </a:p>
        </p:txBody>
      </p:sp>
      <p:sp>
        <p:nvSpPr>
          <p:cNvPr id="35" name="TextBox 34"/>
          <p:cNvSpPr txBox="1"/>
          <p:nvPr/>
        </p:nvSpPr>
        <p:spPr>
          <a:xfrm>
            <a:off x="3101831" y="4892040"/>
            <a:ext cx="441147" cy="369332"/>
          </a:xfrm>
          <a:prstGeom prst="rect">
            <a:avLst/>
          </a:prstGeom>
          <a:noFill/>
        </p:spPr>
        <p:txBody>
          <a:bodyPr wrap="none" rtlCol="0">
            <a:spAutoFit/>
          </a:bodyPr>
          <a:lstStyle/>
          <a:p>
            <a:pPr algn="ctr"/>
            <a:r>
              <a:rPr lang="en-US" dirty="0" smtClean="0">
                <a:solidFill>
                  <a:schemeClr val="bg1"/>
                </a:solidFill>
              </a:rPr>
              <a:t>16</a:t>
            </a:r>
          </a:p>
        </p:txBody>
      </p:sp>
      <p:sp>
        <p:nvSpPr>
          <p:cNvPr id="37" name="Oval 36"/>
          <p:cNvSpPr>
            <a:spLocks noChangeAspect="1"/>
          </p:cNvSpPr>
          <p:nvPr/>
        </p:nvSpPr>
        <p:spPr>
          <a:xfrm>
            <a:off x="2987040" y="38252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68940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East-West Transect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3"/>
            <a:ext cx="4389120" cy="558884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69153"/>
            <a:ext cx="4389120" cy="5588847"/>
          </a:xfrm>
          <a:prstGeom prst="rect">
            <a:avLst/>
          </a:prstGeom>
        </p:spPr>
      </p:pic>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spTree>
    <p:extLst>
      <p:ext uri="{BB962C8B-B14F-4D97-AF65-F5344CB8AC3E}">
        <p14:creationId xmlns:p14="http://schemas.microsoft.com/office/powerpoint/2010/main" val="227015551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East-West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22961894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1"/>
            <a:ext cx="4389120" cy="55888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62592700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823920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981200" y="2286000"/>
          <a:ext cx="3684588" cy="1000125"/>
        </p:xfrm>
        <a:graphic>
          <a:graphicData uri="http://schemas.openxmlformats.org/presentationml/2006/ole">
            <mc:AlternateContent xmlns:mc="http://schemas.openxmlformats.org/markup-compatibility/2006">
              <mc:Choice xmlns:v="urn:schemas-microsoft-com:vml" Requires="v">
                <p:oleObj spid="_x0000_s26665" name="Equation" r:id="rId4" imgW="1592526" imgH="388620" progId="Equation.3">
                  <p:embed/>
                </p:oleObj>
              </mc:Choice>
              <mc:Fallback>
                <p:oleObj name="Equation" r:id="rId4" imgW="1592526" imgH="3886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368458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1"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6666" name="Equation" r:id="rId6" imgW="1196286" imgH="388620" progId="Equation.3">
                  <p:embed/>
                </p:oleObj>
              </mc:Choice>
              <mc:Fallback>
                <p:oleObj name="Equation" r:id="rId6" imgW="1196286" imgH="3886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9464"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5" name="Object 9"/>
          <p:cNvGraphicFramePr>
            <a:graphicFrameLocks noChangeAspect="1"/>
          </p:cNvGraphicFramePr>
          <p:nvPr/>
        </p:nvGraphicFramePr>
        <p:xfrm>
          <a:off x="5943600" y="2819400"/>
          <a:ext cx="3006725" cy="385763"/>
        </p:xfrm>
        <a:graphic>
          <a:graphicData uri="http://schemas.openxmlformats.org/presentationml/2006/ole">
            <mc:AlternateContent xmlns:mc="http://schemas.openxmlformats.org/markup-compatibility/2006">
              <mc:Choice xmlns:v="urn:schemas-microsoft-com:vml" Requires="v">
                <p:oleObj spid="_x0000_s26667" name="Equation" r:id="rId8" imgW="1539348" imgH="160020" progId="Equation.3">
                  <p:embed/>
                </p:oleObj>
              </mc:Choice>
              <mc:Fallback>
                <p:oleObj name="Equation" r:id="rId8" imgW="1539348" imgH="1600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819400"/>
                        <a:ext cx="3006725"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6"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19468"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4"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7"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8"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9"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0"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1"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2"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4"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5"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19486"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Tree>
    <p:extLst>
      <p:ext uri="{BB962C8B-B14F-4D97-AF65-F5344CB8AC3E}">
        <p14:creationId xmlns:p14="http://schemas.microsoft.com/office/powerpoint/2010/main" val="2557200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Hydrography</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676"/>
          <a:stretch/>
        </p:blipFill>
        <p:spPr bwMode="auto">
          <a:xfrm>
            <a:off x="0" y="938742"/>
            <a:ext cx="9144000" cy="59192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33623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First Occupation: East-West Transect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269153"/>
            <a:ext cx="4389120" cy="5588847"/>
          </a:xfrm>
          <a:prstGeom prst="rect">
            <a:avLst/>
          </a:prstGeom>
        </p:spPr>
      </p:pic>
      <p:sp>
        <p:nvSpPr>
          <p:cNvPr id="4" name="TextBox 3"/>
          <p:cNvSpPr txBox="1"/>
          <p:nvPr/>
        </p:nvSpPr>
        <p:spPr>
          <a:xfrm>
            <a:off x="1189514" y="2373868"/>
            <a:ext cx="2544286" cy="369332"/>
          </a:xfrm>
          <a:prstGeom prst="rect">
            <a:avLst/>
          </a:prstGeom>
          <a:noFill/>
        </p:spPr>
        <p:txBody>
          <a:bodyPr wrap="none" rtlCol="0">
            <a:spAutoFit/>
          </a:bodyPr>
          <a:lstStyle/>
          <a:p>
            <a:r>
              <a:rPr lang="en-US" dirty="0" err="1" smtClean="0"/>
              <a:t>Sedwick</a:t>
            </a:r>
            <a:r>
              <a:rPr lang="en-US" dirty="0" smtClean="0"/>
              <a:t> group Fe data</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descr="PRISM St 10-12-14 section dFe.png"/>
          <p:cNvPicPr>
            <a:picLocks noChangeAspect="1"/>
          </p:cNvPicPr>
          <p:nvPr/>
        </p:nvPicPr>
        <p:blipFill rotWithShape="1">
          <a:blip r:embed="rId3"/>
          <a:srcRect l="18474" r="42082"/>
          <a:stretch/>
        </p:blipFill>
        <p:spPr>
          <a:xfrm>
            <a:off x="609600" y="2714625"/>
            <a:ext cx="3606714" cy="2771775"/>
          </a:xfrm>
          <a:prstGeom prst="rect">
            <a:avLst/>
          </a:prstGeom>
        </p:spPr>
      </p:pic>
    </p:spTree>
    <p:extLst>
      <p:ext uri="{BB962C8B-B14F-4D97-AF65-F5344CB8AC3E}">
        <p14:creationId xmlns:p14="http://schemas.microsoft.com/office/powerpoint/2010/main" val="343977020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DDY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3348038" y="6308725"/>
            <a:ext cx="227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EDDY 3 – First Pass</a:t>
            </a:r>
          </a:p>
        </p:txBody>
      </p:sp>
      <p:sp>
        <p:nvSpPr>
          <p:cNvPr id="3077" name="Text Box 5"/>
          <p:cNvSpPr txBox="1">
            <a:spLocks noChangeArrowheads="1"/>
          </p:cNvSpPr>
          <p:nvPr/>
        </p:nvSpPr>
        <p:spPr bwMode="auto">
          <a:xfrm>
            <a:off x="8151813" y="1360488"/>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Fm</a:t>
            </a:r>
          </a:p>
        </p:txBody>
      </p:sp>
      <p:sp>
        <p:nvSpPr>
          <p:cNvPr id="3078" name="Text Box 6"/>
          <p:cNvSpPr txBox="1">
            <a:spLocks noChangeArrowheads="1"/>
          </p:cNvSpPr>
          <p:nvPr/>
        </p:nvSpPr>
        <p:spPr bwMode="auto">
          <a:xfrm>
            <a:off x="8080375" y="395287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Fv/Fm</a:t>
            </a:r>
          </a:p>
        </p:txBody>
      </p:sp>
    </p:spTree>
    <p:extLst>
      <p:ext uri="{BB962C8B-B14F-4D97-AF65-F5344CB8AC3E}">
        <p14:creationId xmlns:p14="http://schemas.microsoft.com/office/powerpoint/2010/main" val="157672153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4800"/>
            <a:ext cx="9113520" cy="1173162"/>
          </a:xfrm>
        </p:spPr>
        <p:txBody>
          <a:bodyPr/>
          <a:lstStyle/>
          <a:p>
            <a:r>
              <a:rPr lang="en-US" sz="3200" dirty="0" smtClean="0"/>
              <a:t>CTD </a:t>
            </a:r>
            <a:r>
              <a:rPr lang="en-US" sz="3200" dirty="0" err="1" smtClean="0"/>
              <a:t>Fluorometer</a:t>
            </a:r>
            <a:r>
              <a:rPr lang="en-US" sz="3200" dirty="0" smtClean="0"/>
              <a:t> vs. </a:t>
            </a:r>
            <a:r>
              <a:rPr lang="en-US" sz="3200" dirty="0"/>
              <a:t>E</a:t>
            </a:r>
            <a:r>
              <a:rPr lang="en-US" sz="3200" dirty="0" smtClean="0"/>
              <a:t>xtracted Pigments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817" t="4713" r="-1" b="64868"/>
          <a:stretch/>
        </p:blipFill>
        <p:spPr>
          <a:xfrm>
            <a:off x="1146218" y="851077"/>
            <a:ext cx="3882981" cy="3187523"/>
          </a:xfrm>
          <a:prstGeom prst="rect">
            <a:avLst/>
          </a:prstGeom>
        </p:spPr>
      </p:pic>
      <p:sp>
        <p:nvSpPr>
          <p:cNvPr id="4" name="TextBox 3"/>
          <p:cNvSpPr txBox="1"/>
          <p:nvPr/>
        </p:nvSpPr>
        <p:spPr>
          <a:xfrm>
            <a:off x="1245845" y="849868"/>
            <a:ext cx="659155" cy="369332"/>
          </a:xfrm>
          <a:prstGeom prst="rect">
            <a:avLst/>
          </a:prstGeom>
          <a:noFill/>
        </p:spPr>
        <p:txBody>
          <a:bodyPr wrap="none" rtlCol="0">
            <a:spAutoFit/>
          </a:bodyPr>
          <a:lstStyle/>
          <a:p>
            <a:r>
              <a:rPr lang="en-US" dirty="0" smtClean="0"/>
              <a:t>CTD</a:t>
            </a:r>
            <a:endParaRPr lang="en-US" dirty="0"/>
          </a:p>
        </p:txBody>
      </p:sp>
      <p:sp>
        <p:nvSpPr>
          <p:cNvPr id="6" name="TextBox 5"/>
          <p:cNvSpPr txBox="1"/>
          <p:nvPr/>
        </p:nvSpPr>
        <p:spPr>
          <a:xfrm>
            <a:off x="5791200" y="685800"/>
            <a:ext cx="2569934" cy="369332"/>
          </a:xfrm>
          <a:prstGeom prst="rect">
            <a:avLst/>
          </a:prstGeom>
          <a:noFill/>
        </p:spPr>
        <p:txBody>
          <a:bodyPr wrap="none" rtlCol="0">
            <a:spAutoFit/>
          </a:bodyPr>
          <a:lstStyle/>
          <a:p>
            <a:r>
              <a:rPr lang="en-US" dirty="0" smtClean="0"/>
              <a:t>Smith lab extracted </a:t>
            </a:r>
            <a:r>
              <a:rPr lang="en-US" dirty="0" err="1" smtClean="0"/>
              <a:t>Ch</a:t>
            </a:r>
            <a:r>
              <a:rPr lang="en-US" dirty="0" err="1"/>
              <a:t>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66800"/>
            <a:ext cx="4114800" cy="29609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3897086"/>
            <a:ext cx="4114800" cy="296091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53110" t="7248" b="65099"/>
          <a:stretch/>
        </p:blipFill>
        <p:spPr>
          <a:xfrm>
            <a:off x="990600" y="3733800"/>
            <a:ext cx="4114800" cy="3089961"/>
          </a:xfrm>
          <a:prstGeom prst="rect">
            <a:avLst/>
          </a:prstGeom>
        </p:spPr>
      </p:pic>
      <p:sp>
        <p:nvSpPr>
          <p:cNvPr id="8" name="TextBox 7"/>
          <p:cNvSpPr txBox="1"/>
          <p:nvPr/>
        </p:nvSpPr>
        <p:spPr>
          <a:xfrm>
            <a:off x="609600" y="1295400"/>
            <a:ext cx="774571" cy="2585323"/>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150m</a:t>
            </a:r>
            <a:endParaRPr lang="en-US" dirty="0"/>
          </a:p>
        </p:txBody>
      </p:sp>
      <p:sp>
        <p:nvSpPr>
          <p:cNvPr id="11" name="TextBox 10"/>
          <p:cNvSpPr txBox="1"/>
          <p:nvPr/>
        </p:nvSpPr>
        <p:spPr>
          <a:xfrm>
            <a:off x="0" y="2057400"/>
            <a:ext cx="723275" cy="646331"/>
          </a:xfrm>
          <a:prstGeom prst="rect">
            <a:avLst/>
          </a:prstGeom>
          <a:noFill/>
        </p:spPr>
        <p:txBody>
          <a:bodyPr wrap="none" rtlCol="0">
            <a:spAutoFit/>
          </a:bodyPr>
          <a:lstStyle/>
          <a:p>
            <a:r>
              <a:rPr lang="en-US" dirty="0" smtClean="0"/>
              <a:t>East-</a:t>
            </a:r>
          </a:p>
          <a:p>
            <a:r>
              <a:rPr lang="en-US" dirty="0" smtClean="0"/>
              <a:t>West</a:t>
            </a:r>
            <a:endParaRPr lang="en-US" dirty="0"/>
          </a:p>
        </p:txBody>
      </p:sp>
      <p:sp>
        <p:nvSpPr>
          <p:cNvPr id="13" name="TextBox 12"/>
          <p:cNvSpPr txBox="1"/>
          <p:nvPr/>
        </p:nvSpPr>
        <p:spPr>
          <a:xfrm>
            <a:off x="381000" y="3891677"/>
            <a:ext cx="774571" cy="2862322"/>
          </a:xfrm>
          <a:prstGeom prst="rect">
            <a:avLst/>
          </a:prstGeom>
          <a:noFill/>
        </p:spPr>
        <p:txBody>
          <a:bodyPr wrap="none" rtlCol="0">
            <a:spAutoFit/>
          </a:bodyPr>
          <a:lstStyle/>
          <a:p>
            <a:r>
              <a:rPr lang="en-US" dirty="0" smtClean="0"/>
              <a:t>    </a:t>
            </a:r>
            <a:r>
              <a:rPr lang="en-US" dirty="0" err="1" smtClean="0"/>
              <a:t>Sfc</a:t>
            </a: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150m</a:t>
            </a:r>
            <a:endParaRPr lang="en-US" dirty="0"/>
          </a:p>
        </p:txBody>
      </p:sp>
      <p:sp>
        <p:nvSpPr>
          <p:cNvPr id="14" name="TextBox 13"/>
          <p:cNvSpPr txBox="1"/>
          <p:nvPr/>
        </p:nvSpPr>
        <p:spPr>
          <a:xfrm>
            <a:off x="0" y="4916269"/>
            <a:ext cx="825867" cy="646331"/>
          </a:xfrm>
          <a:prstGeom prst="rect">
            <a:avLst/>
          </a:prstGeom>
          <a:noFill/>
        </p:spPr>
        <p:txBody>
          <a:bodyPr wrap="none" rtlCol="0">
            <a:spAutoFit/>
          </a:bodyPr>
          <a:lstStyle/>
          <a:p>
            <a:r>
              <a:rPr lang="en-US" dirty="0" smtClean="0"/>
              <a:t>North-</a:t>
            </a:r>
          </a:p>
          <a:p>
            <a:r>
              <a:rPr lang="en-US" dirty="0" smtClean="0"/>
              <a:t>South</a:t>
            </a:r>
            <a:endParaRPr lang="en-US" dirty="0"/>
          </a:p>
        </p:txBody>
      </p:sp>
    </p:spTree>
    <p:extLst>
      <p:ext uri="{BB962C8B-B14F-4D97-AF65-F5344CB8AC3E}">
        <p14:creationId xmlns:p14="http://schemas.microsoft.com/office/powerpoint/2010/main" val="290613459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3" t="21411" r="61416" b="8366"/>
          <a:stretch/>
        </p:blipFill>
        <p:spPr bwMode="auto">
          <a:xfrm>
            <a:off x="4106732" y="1442434"/>
            <a:ext cx="5037268" cy="541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152400"/>
            <a:ext cx="8229600" cy="1143000"/>
          </a:xfrm>
        </p:spPr>
        <p:txBody>
          <a:bodyPr/>
          <a:lstStyle/>
          <a:p>
            <a:r>
              <a:rPr lang="en-US" dirty="0" smtClean="0"/>
              <a:t>MODIS 1/18/11</a:t>
            </a:r>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5" t="14967" r="66028" b="8367"/>
          <a:stretch/>
        </p:blipFill>
        <p:spPr bwMode="auto">
          <a:xfrm>
            <a:off x="0" y="1442434"/>
            <a:ext cx="3931920" cy="539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a:spLocks noChangeAspect="1"/>
          </p:cNvSpPr>
          <p:nvPr/>
        </p:nvSpPr>
        <p:spPr>
          <a:xfrm>
            <a:off x="304800" y="2438400"/>
            <a:ext cx="1745665" cy="1828800"/>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33337" y="2667000"/>
            <a:ext cx="1143263" cy="461665"/>
          </a:xfrm>
          <a:prstGeom prst="rect">
            <a:avLst/>
          </a:prstGeom>
          <a:noFill/>
        </p:spPr>
        <p:txBody>
          <a:bodyPr wrap="none" rtlCol="0">
            <a:spAutoFit/>
          </a:bodyPr>
          <a:lstStyle/>
          <a:p>
            <a:pPr algn="ctr"/>
            <a:r>
              <a:rPr lang="en-US" sz="2400" dirty="0" smtClean="0">
                <a:solidFill>
                  <a:schemeClr val="bg1"/>
                </a:solidFill>
              </a:rPr>
              <a:t>Eddy 3</a:t>
            </a:r>
          </a:p>
        </p:txBody>
      </p:sp>
      <p:sp>
        <p:nvSpPr>
          <p:cNvPr id="9" name="Oval 8"/>
          <p:cNvSpPr>
            <a:spLocks noChangeAspect="1"/>
          </p:cNvSpPr>
          <p:nvPr/>
        </p:nvSpPr>
        <p:spPr>
          <a:xfrm>
            <a:off x="4800600" y="2819400"/>
            <a:ext cx="1745665" cy="1828800"/>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00800" y="2667000"/>
            <a:ext cx="1143263" cy="461665"/>
          </a:xfrm>
          <a:prstGeom prst="rect">
            <a:avLst/>
          </a:prstGeom>
          <a:noFill/>
        </p:spPr>
        <p:txBody>
          <a:bodyPr wrap="none" rtlCol="0">
            <a:spAutoFit/>
          </a:bodyPr>
          <a:lstStyle/>
          <a:p>
            <a:pPr algn="ctr"/>
            <a:r>
              <a:rPr lang="en-US" sz="2400" dirty="0" smtClean="0">
                <a:solidFill>
                  <a:schemeClr val="bg1"/>
                </a:solidFill>
              </a:rPr>
              <a:t>Eddy 3</a:t>
            </a:r>
          </a:p>
        </p:txBody>
      </p:sp>
      <p:sp>
        <p:nvSpPr>
          <p:cNvPr id="2" name="TextBox 1"/>
          <p:cNvSpPr txBox="1"/>
          <p:nvPr/>
        </p:nvSpPr>
        <p:spPr>
          <a:xfrm>
            <a:off x="1676400" y="1000780"/>
            <a:ext cx="881973" cy="523220"/>
          </a:xfrm>
          <a:prstGeom prst="rect">
            <a:avLst/>
          </a:prstGeom>
          <a:noFill/>
        </p:spPr>
        <p:txBody>
          <a:bodyPr wrap="none" rtlCol="0">
            <a:spAutoFit/>
          </a:bodyPr>
          <a:lstStyle/>
          <a:p>
            <a:r>
              <a:rPr lang="en-US" sz="2800" dirty="0" smtClean="0"/>
              <a:t>SST</a:t>
            </a:r>
            <a:endParaRPr lang="en-US" sz="2800" dirty="0"/>
          </a:p>
        </p:txBody>
      </p:sp>
      <p:sp>
        <p:nvSpPr>
          <p:cNvPr id="12" name="TextBox 11"/>
          <p:cNvSpPr txBox="1"/>
          <p:nvPr/>
        </p:nvSpPr>
        <p:spPr>
          <a:xfrm>
            <a:off x="5562600" y="990600"/>
            <a:ext cx="1986441" cy="523220"/>
          </a:xfrm>
          <a:prstGeom prst="rect">
            <a:avLst/>
          </a:prstGeom>
          <a:noFill/>
        </p:spPr>
        <p:txBody>
          <a:bodyPr wrap="none" rtlCol="0">
            <a:spAutoFit/>
          </a:bodyPr>
          <a:lstStyle/>
          <a:p>
            <a:r>
              <a:rPr lang="en-US" sz="2800" dirty="0" smtClean="0"/>
              <a:t>Chlorophyll</a:t>
            </a:r>
            <a:endParaRPr lang="en-US" sz="2800" dirty="0"/>
          </a:p>
        </p:txBody>
      </p:sp>
    </p:spTree>
    <p:extLst>
      <p:ext uri="{BB962C8B-B14F-4D97-AF65-F5344CB8AC3E}">
        <p14:creationId xmlns:p14="http://schemas.microsoft.com/office/powerpoint/2010/main" val="227015551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00" r="4367"/>
          <a:stretch/>
        </p:blipFill>
        <p:spPr>
          <a:xfrm>
            <a:off x="380999" y="685800"/>
            <a:ext cx="3445357" cy="301752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423" r="3944"/>
          <a:stretch/>
        </p:blipFill>
        <p:spPr>
          <a:xfrm>
            <a:off x="4784243" y="685800"/>
            <a:ext cx="3445357" cy="301752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27" r="4084"/>
          <a:stretch/>
        </p:blipFill>
        <p:spPr>
          <a:xfrm>
            <a:off x="4724400" y="3733800"/>
            <a:ext cx="3411355" cy="301752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1127" r="4647"/>
          <a:stretch/>
        </p:blipFill>
        <p:spPr>
          <a:xfrm>
            <a:off x="381000" y="3764280"/>
            <a:ext cx="3388691" cy="3017520"/>
          </a:xfrm>
          <a:prstGeom prst="rect">
            <a:avLst/>
          </a:prstGeom>
        </p:spPr>
      </p:pic>
      <p:sp>
        <p:nvSpPr>
          <p:cNvPr id="2050" name="Title 1"/>
          <p:cNvSpPr>
            <a:spLocks noGrp="1"/>
          </p:cNvSpPr>
          <p:nvPr>
            <p:ph type="title" idx="4294967295"/>
          </p:nvPr>
        </p:nvSpPr>
        <p:spPr>
          <a:xfrm>
            <a:off x="457200" y="-304800"/>
            <a:ext cx="8229600" cy="1143000"/>
          </a:xfrm>
        </p:spPr>
        <p:txBody>
          <a:bodyPr/>
          <a:lstStyle/>
          <a:p>
            <a:r>
              <a:rPr lang="en-US" dirty="0" smtClean="0"/>
              <a:t>VPR Survey of Eddy 3</a:t>
            </a:r>
          </a:p>
        </p:txBody>
      </p:sp>
      <p:sp>
        <p:nvSpPr>
          <p:cNvPr id="11" name="TextBox 10"/>
          <p:cNvSpPr txBox="1"/>
          <p:nvPr/>
        </p:nvSpPr>
        <p:spPr>
          <a:xfrm>
            <a:off x="5929541" y="6974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339443" y="6974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800899" y="3733800"/>
            <a:ext cx="201850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5295210" y="3733800"/>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170702617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76200"/>
            <a:ext cx="9144000" cy="1219200"/>
          </a:xfrm>
        </p:spPr>
        <p:txBody>
          <a:bodyPr/>
          <a:lstStyle/>
          <a:p>
            <a:r>
              <a:rPr lang="en-US" sz="4000" dirty="0" smtClean="0"/>
              <a:t>ADCP from 2</a:t>
            </a:r>
            <a:r>
              <a:rPr lang="en-US" sz="4000" baseline="30000" dirty="0" smtClean="0"/>
              <a:t>nd</a:t>
            </a:r>
            <a:r>
              <a:rPr lang="en-US" sz="4000" dirty="0" smtClean="0"/>
              <a:t> VPR Survey of Eddy 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4400"/>
            <a:ext cx="8519720" cy="5943600"/>
          </a:xfrm>
          <a:prstGeom prst="rect">
            <a:avLst/>
          </a:prstGeom>
        </p:spPr>
      </p:pic>
    </p:spTree>
    <p:extLst>
      <p:ext uri="{BB962C8B-B14F-4D97-AF65-F5344CB8AC3E}">
        <p14:creationId xmlns:p14="http://schemas.microsoft.com/office/powerpoint/2010/main" val="323083218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err="1" smtClean="0"/>
              <a:t>SeaHorse</a:t>
            </a:r>
            <a:r>
              <a:rPr lang="en-US" dirty="0" smtClean="0"/>
              <a:t> Trajectory</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521" t="6010" r="5634"/>
          <a:stretch/>
        </p:blipFill>
        <p:spPr>
          <a:xfrm>
            <a:off x="624840" y="897815"/>
            <a:ext cx="7680960" cy="5960185"/>
          </a:xfrm>
          <a:prstGeom prst="rect">
            <a:avLst/>
          </a:prstGeom>
        </p:spPr>
      </p:pic>
      <p:cxnSp>
        <p:nvCxnSpPr>
          <p:cNvPr id="5" name="Straight Connector 4"/>
          <p:cNvCxnSpPr/>
          <p:nvPr/>
        </p:nvCxnSpPr>
        <p:spPr>
          <a:xfrm>
            <a:off x="5029200" y="2209800"/>
            <a:ext cx="0" cy="3505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19600" y="1600200"/>
            <a:ext cx="0" cy="35052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7400" y="3352800"/>
            <a:ext cx="47244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0" y="3962400"/>
            <a:ext cx="472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1823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East-West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69151"/>
            <a:ext cx="4389120" cy="55888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245642886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East-West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29638014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3732"/>
            <a:ext cx="4389120" cy="5588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781" y="1269151"/>
            <a:ext cx="4389120" cy="5588849"/>
          </a:xfrm>
          <a:prstGeom prst="rect">
            <a:avLst/>
          </a:prstGeom>
        </p:spPr>
      </p:pic>
    </p:spTree>
    <p:extLst>
      <p:ext uri="{BB962C8B-B14F-4D97-AF65-F5344CB8AC3E}">
        <p14:creationId xmlns:p14="http://schemas.microsoft.com/office/powerpoint/2010/main" val="1447669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Nutrients and chlorophyll</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1600"/>
            <a:ext cx="4309318" cy="548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682" y="1371600"/>
            <a:ext cx="4309318" cy="5486400"/>
          </a:xfrm>
          <a:prstGeom prst="rect">
            <a:avLst/>
          </a:prstGeom>
        </p:spPr>
      </p:pic>
      <p:sp>
        <p:nvSpPr>
          <p:cNvPr id="6" name="TextBox 5"/>
          <p:cNvSpPr txBox="1"/>
          <p:nvPr/>
        </p:nvSpPr>
        <p:spPr>
          <a:xfrm>
            <a:off x="1600200" y="914400"/>
            <a:ext cx="6098144" cy="461665"/>
          </a:xfrm>
          <a:prstGeom prst="rect">
            <a:avLst/>
          </a:prstGeom>
          <a:noFill/>
        </p:spPr>
        <p:txBody>
          <a:bodyPr wrap="none" rtlCol="0">
            <a:spAutoFit/>
          </a:bodyPr>
          <a:lstStyle/>
          <a:p>
            <a:r>
              <a:rPr lang="en-US" sz="2400" dirty="0" smtClean="0"/>
              <a:t>0-150m                                             0-700m</a:t>
            </a:r>
            <a:endParaRPr lang="en-US" sz="2400" dirty="0"/>
          </a:p>
        </p:txBody>
      </p:sp>
    </p:spTree>
    <p:extLst>
      <p:ext uri="{BB962C8B-B14F-4D97-AF65-F5344CB8AC3E}">
        <p14:creationId xmlns:p14="http://schemas.microsoft.com/office/powerpoint/2010/main" val="117156718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North-South Transect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83732"/>
            <a:ext cx="4389120" cy="5588846"/>
          </a:xfrm>
          <a:prstGeom prst="rect">
            <a:avLst/>
          </a:prstGeom>
        </p:spPr>
      </p:pic>
    </p:spTree>
    <p:extLst>
      <p:ext uri="{BB962C8B-B14F-4D97-AF65-F5344CB8AC3E}">
        <p14:creationId xmlns:p14="http://schemas.microsoft.com/office/powerpoint/2010/main" val="352706443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Eddy 3, 2</a:t>
            </a:r>
            <a:r>
              <a:rPr lang="en-US" sz="3200" baseline="30000" dirty="0" smtClean="0"/>
              <a:t>nd</a:t>
            </a:r>
            <a:r>
              <a:rPr lang="en-US" sz="3200" dirty="0" smtClean="0"/>
              <a:t> Occupation: East-West Transect</a:t>
            </a:r>
          </a:p>
        </p:txBody>
      </p:sp>
      <p:sp>
        <p:nvSpPr>
          <p:cNvPr id="4" name="TextBox 3"/>
          <p:cNvSpPr txBox="1"/>
          <p:nvPr/>
        </p:nvSpPr>
        <p:spPr>
          <a:xfrm>
            <a:off x="1189514" y="2373868"/>
            <a:ext cx="2544286" cy="369332"/>
          </a:xfrm>
          <a:prstGeom prst="rect">
            <a:avLst/>
          </a:prstGeom>
          <a:noFill/>
        </p:spPr>
        <p:txBody>
          <a:bodyPr wrap="none" rtlCol="0">
            <a:spAutoFit/>
          </a:bodyPr>
          <a:lstStyle/>
          <a:p>
            <a:r>
              <a:rPr lang="en-US" dirty="0" err="1" smtClean="0"/>
              <a:t>Sedwick</a:t>
            </a:r>
            <a:r>
              <a:rPr lang="en-US" dirty="0" smtClean="0"/>
              <a:t> group Fe data</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606" r="41972"/>
          <a:stretch/>
        </p:blipFill>
        <p:spPr>
          <a:xfrm>
            <a:off x="381000" y="2743200"/>
            <a:ext cx="3696237" cy="277177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1"/>
            <a:ext cx="4389120" cy="5588849"/>
          </a:xfrm>
          <a:prstGeom prst="rect">
            <a:avLst/>
          </a:prstGeom>
        </p:spPr>
      </p:pic>
    </p:spTree>
    <p:extLst>
      <p:ext uri="{BB962C8B-B14F-4D97-AF65-F5344CB8AC3E}">
        <p14:creationId xmlns:p14="http://schemas.microsoft.com/office/powerpoint/2010/main" val="365384848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err="1" smtClean="0"/>
              <a:t>Hai’s</a:t>
            </a:r>
            <a:r>
              <a:rPr lang="en-US" dirty="0" smtClean="0"/>
              <a:t> microscopy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0"/>
            <a:ext cx="4206240" cy="3154680"/>
          </a:xfrm>
          <a:prstGeom prst="rect">
            <a:avLst/>
          </a:prstGeom>
        </p:spPr>
      </p:pic>
      <p:pic>
        <p:nvPicPr>
          <p:cNvPr id="5" name="Picture 4" descr="phaeo-DIC.jpg"/>
          <p:cNvPicPr/>
          <p:nvPr/>
        </p:nvPicPr>
        <p:blipFill>
          <a:blip r:embed="rId3" cstate="print"/>
          <a:stretch>
            <a:fillRect/>
          </a:stretch>
        </p:blipFill>
        <p:spPr>
          <a:xfrm>
            <a:off x="4368800" y="3276600"/>
            <a:ext cx="4775200" cy="3581400"/>
          </a:xfrm>
          <a:prstGeom prst="rect">
            <a:avLst/>
          </a:prstGeom>
        </p:spPr>
      </p:pic>
    </p:spTree>
    <p:extLst>
      <p:ext uri="{BB962C8B-B14F-4D97-AF65-F5344CB8AC3E}">
        <p14:creationId xmlns:p14="http://schemas.microsoft.com/office/powerpoint/2010/main" val="165060952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57" y="997857"/>
            <a:ext cx="8454571" cy="3416320"/>
          </a:xfrm>
          <a:prstGeom prst="rect">
            <a:avLst/>
          </a:prstGeom>
          <a:noFill/>
        </p:spPr>
        <p:txBody>
          <a:bodyPr wrap="square" rtlCol="0">
            <a:spAutoFit/>
          </a:bodyPr>
          <a:lstStyle/>
          <a:p>
            <a:pPr algn="ctr"/>
            <a:r>
              <a:rPr lang="en-US" sz="3600" dirty="0" smtClean="0"/>
              <a:t>Analysis of VPR observations</a:t>
            </a:r>
          </a:p>
          <a:p>
            <a:pPr algn="ctr"/>
            <a:endParaRPr lang="en-US" sz="3600" dirty="0" smtClean="0"/>
          </a:p>
          <a:p>
            <a:pPr algn="ctr"/>
            <a:r>
              <a:rPr lang="en-US" sz="3600" dirty="0" smtClean="0"/>
              <a:t>Focus on Eddy 3 survey</a:t>
            </a:r>
          </a:p>
          <a:p>
            <a:pPr algn="ctr"/>
            <a:endParaRPr lang="en-US" sz="3600" dirty="0" smtClean="0"/>
          </a:p>
          <a:p>
            <a:pPr algn="ctr"/>
            <a:r>
              <a:rPr lang="en-US" sz="3600" dirty="0" smtClean="0"/>
              <a:t>Temperature, Salinity and Fluorescence in top 100 m</a:t>
            </a:r>
            <a:endParaRPr lang="en-US" sz="3600" dirty="0"/>
          </a:p>
        </p:txBody>
      </p:sp>
    </p:spTree>
    <p:extLst>
      <p:ext uri="{BB962C8B-B14F-4D97-AF65-F5344CB8AC3E}">
        <p14:creationId xmlns:p14="http://schemas.microsoft.com/office/powerpoint/2010/main" val="316481733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z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286" y="2968791"/>
            <a:ext cx="5043714" cy="3786989"/>
          </a:xfrm>
          <a:prstGeom prst="rect">
            <a:avLst/>
          </a:prstGeom>
        </p:spPr>
      </p:pic>
      <p:pic>
        <p:nvPicPr>
          <p:cNvPr id="3" name="Picture 2" descr="Sal.z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1" y="166140"/>
            <a:ext cx="5134428" cy="3855100"/>
          </a:xfrm>
          <a:prstGeom prst="rect">
            <a:avLst/>
          </a:prstGeom>
        </p:spPr>
      </p:pic>
      <p:sp>
        <p:nvSpPr>
          <p:cNvPr id="5" name="TextBox 4"/>
          <p:cNvSpPr txBox="1"/>
          <p:nvPr/>
        </p:nvSpPr>
        <p:spPr>
          <a:xfrm>
            <a:off x="5479143" y="399143"/>
            <a:ext cx="3537857" cy="830997"/>
          </a:xfrm>
          <a:prstGeom prst="rect">
            <a:avLst/>
          </a:prstGeom>
          <a:noFill/>
        </p:spPr>
        <p:txBody>
          <a:bodyPr wrap="square" rtlCol="0">
            <a:spAutoFit/>
          </a:bodyPr>
          <a:lstStyle/>
          <a:p>
            <a:r>
              <a:rPr lang="en-US" sz="2400" dirty="0" smtClean="0"/>
              <a:t>Low Salinity near surface (20 m)</a:t>
            </a:r>
            <a:endParaRPr lang="en-US" sz="2400" dirty="0"/>
          </a:p>
        </p:txBody>
      </p:sp>
      <p:sp>
        <p:nvSpPr>
          <p:cNvPr id="6" name="TextBox 5"/>
          <p:cNvSpPr txBox="1"/>
          <p:nvPr/>
        </p:nvSpPr>
        <p:spPr>
          <a:xfrm>
            <a:off x="5479143" y="1571954"/>
            <a:ext cx="3501118" cy="830997"/>
          </a:xfrm>
          <a:prstGeom prst="rect">
            <a:avLst/>
          </a:prstGeom>
          <a:noFill/>
        </p:spPr>
        <p:txBody>
          <a:bodyPr wrap="square" rtlCol="0">
            <a:spAutoFit/>
          </a:bodyPr>
          <a:lstStyle/>
          <a:p>
            <a:r>
              <a:rPr lang="en-US" sz="2400" dirty="0" smtClean="0"/>
              <a:t>High Salinity at depth (100 m)</a:t>
            </a:r>
            <a:endParaRPr lang="en-US" sz="2400" dirty="0"/>
          </a:p>
        </p:txBody>
      </p:sp>
      <p:sp>
        <p:nvSpPr>
          <p:cNvPr id="7" name="TextBox 6"/>
          <p:cNvSpPr txBox="1"/>
          <p:nvPr/>
        </p:nvSpPr>
        <p:spPr>
          <a:xfrm>
            <a:off x="235857" y="4078124"/>
            <a:ext cx="3628118" cy="2308324"/>
          </a:xfrm>
          <a:prstGeom prst="rect">
            <a:avLst/>
          </a:prstGeom>
          <a:noFill/>
        </p:spPr>
        <p:txBody>
          <a:bodyPr wrap="square" rtlCol="0">
            <a:spAutoFit/>
          </a:bodyPr>
          <a:lstStyle/>
          <a:p>
            <a:r>
              <a:rPr lang="en-US" sz="2400" dirty="0" smtClean="0"/>
              <a:t>Density is mainly controlled by salinity at these temperatures.</a:t>
            </a:r>
            <a:endParaRPr lang="en-US" sz="2400" dirty="0"/>
          </a:p>
          <a:p>
            <a:r>
              <a:rPr lang="en-US" sz="2400" dirty="0" smtClean="0"/>
              <a:t>Dense core eddy is a cyclone.</a:t>
            </a:r>
            <a:endParaRPr lang="en-US" sz="2400" dirty="0"/>
          </a:p>
          <a:p>
            <a:r>
              <a:rPr lang="en-US" sz="2400" dirty="0" smtClean="0"/>
              <a:t>Circulation is clockwise.</a:t>
            </a:r>
            <a:endParaRPr lang="en-US" sz="2400" dirty="0"/>
          </a:p>
        </p:txBody>
      </p:sp>
    </p:spTree>
    <p:extLst>
      <p:ext uri="{BB962C8B-B14F-4D97-AF65-F5344CB8AC3E}">
        <p14:creationId xmlns:p14="http://schemas.microsoft.com/office/powerpoint/2010/main" val="64445879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z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30" y="181430"/>
            <a:ext cx="5134426" cy="3855098"/>
          </a:xfrm>
          <a:prstGeom prst="rect">
            <a:avLst/>
          </a:prstGeom>
        </p:spPr>
      </p:pic>
      <p:pic>
        <p:nvPicPr>
          <p:cNvPr id="5" name="Picture 4" descr="Temp.z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554" y="2939143"/>
            <a:ext cx="5001868" cy="3755570"/>
          </a:xfrm>
          <a:prstGeom prst="rect">
            <a:avLst/>
          </a:prstGeom>
        </p:spPr>
      </p:pic>
      <p:sp>
        <p:nvSpPr>
          <p:cNvPr id="6" name="TextBox 5"/>
          <p:cNvSpPr txBox="1"/>
          <p:nvPr/>
        </p:nvSpPr>
        <p:spPr>
          <a:xfrm>
            <a:off x="5315856" y="471714"/>
            <a:ext cx="3483429" cy="1200328"/>
          </a:xfrm>
          <a:prstGeom prst="rect">
            <a:avLst/>
          </a:prstGeom>
          <a:noFill/>
        </p:spPr>
        <p:txBody>
          <a:bodyPr wrap="square" rtlCol="0">
            <a:spAutoFit/>
          </a:bodyPr>
          <a:lstStyle/>
          <a:p>
            <a:r>
              <a:rPr lang="en-US" sz="2400" dirty="0" smtClean="0"/>
              <a:t>High temperature on the western side of the eddy center.</a:t>
            </a:r>
            <a:endParaRPr lang="en-US" sz="2400" dirty="0"/>
          </a:p>
        </p:txBody>
      </p:sp>
      <p:sp>
        <p:nvSpPr>
          <p:cNvPr id="7" name="TextBox 6"/>
          <p:cNvSpPr txBox="1"/>
          <p:nvPr/>
        </p:nvSpPr>
        <p:spPr>
          <a:xfrm>
            <a:off x="181430" y="4372429"/>
            <a:ext cx="3828141" cy="1200328"/>
          </a:xfrm>
          <a:prstGeom prst="rect">
            <a:avLst/>
          </a:prstGeom>
          <a:noFill/>
        </p:spPr>
        <p:txBody>
          <a:bodyPr wrap="square" rtlCol="0">
            <a:spAutoFit/>
          </a:bodyPr>
          <a:lstStyle/>
          <a:p>
            <a:r>
              <a:rPr lang="en-US" sz="2400" dirty="0" smtClean="0"/>
              <a:t>Higher temperatures extend through 60 m but not much deeper.</a:t>
            </a:r>
            <a:endParaRPr lang="en-US" sz="2400" dirty="0"/>
          </a:p>
        </p:txBody>
      </p:sp>
    </p:spTree>
    <p:extLst>
      <p:ext uri="{BB962C8B-B14F-4D97-AF65-F5344CB8AC3E}">
        <p14:creationId xmlns:p14="http://schemas.microsoft.com/office/powerpoint/2010/main" val="370628876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Co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7" y="181430"/>
            <a:ext cx="6876142" cy="5162836"/>
          </a:xfrm>
          <a:prstGeom prst="rect">
            <a:avLst/>
          </a:prstGeom>
        </p:spPr>
      </p:pic>
      <p:sp>
        <p:nvSpPr>
          <p:cNvPr id="3" name="TextBox 2"/>
          <p:cNvSpPr txBox="1"/>
          <p:nvPr/>
        </p:nvSpPr>
        <p:spPr>
          <a:xfrm>
            <a:off x="489856" y="5344266"/>
            <a:ext cx="8654143" cy="1200328"/>
          </a:xfrm>
          <a:prstGeom prst="rect">
            <a:avLst/>
          </a:prstGeom>
          <a:noFill/>
        </p:spPr>
        <p:txBody>
          <a:bodyPr wrap="square" rtlCol="0">
            <a:spAutoFit/>
          </a:bodyPr>
          <a:lstStyle/>
          <a:p>
            <a:r>
              <a:rPr lang="en-US" sz="2400" dirty="0" smtClean="0"/>
              <a:t>Total heat content relative to in-situ freezing integrated 0 to 100 m.</a:t>
            </a:r>
            <a:endParaRPr lang="en-US" sz="2400" dirty="0"/>
          </a:p>
          <a:p>
            <a:r>
              <a:rPr lang="en-US" sz="2400" dirty="0" smtClean="0"/>
              <a:t>Largest heat content is  west of eddy center. </a:t>
            </a:r>
            <a:endParaRPr lang="en-US" sz="2400" dirty="0"/>
          </a:p>
        </p:txBody>
      </p:sp>
      <p:sp>
        <p:nvSpPr>
          <p:cNvPr id="4" name="TextBox 3"/>
          <p:cNvSpPr txBox="1">
            <a:spLocks/>
          </p:cNvSpPr>
          <p:nvPr/>
        </p:nvSpPr>
        <p:spPr>
          <a:xfrm>
            <a:off x="7399047" y="507999"/>
            <a:ext cx="1599810" cy="1569660"/>
          </a:xfrm>
          <a:prstGeom prst="rect">
            <a:avLst/>
          </a:prstGeom>
          <a:noFill/>
        </p:spPr>
        <p:txBody>
          <a:bodyPr wrap="square" rtlCol="0">
            <a:spAutoFit/>
          </a:bodyPr>
          <a:lstStyle/>
          <a:p>
            <a:r>
              <a:rPr lang="en-US" sz="2400" dirty="0" smtClean="0"/>
              <a:t>Max Heat at</a:t>
            </a:r>
          </a:p>
          <a:p>
            <a:r>
              <a:rPr lang="en-US" sz="2400" dirty="0" smtClean="0"/>
              <a:t>-76.74</a:t>
            </a:r>
          </a:p>
          <a:p>
            <a:r>
              <a:rPr lang="en-US" sz="2400" dirty="0" smtClean="0"/>
              <a:t>170.25</a:t>
            </a:r>
            <a:endParaRPr lang="en-US" sz="2400" dirty="0"/>
          </a:p>
        </p:txBody>
      </p:sp>
    </p:spTree>
    <p:extLst>
      <p:ext uri="{BB962C8B-B14F-4D97-AF65-F5344CB8AC3E}">
        <p14:creationId xmlns:p14="http://schemas.microsoft.com/office/powerpoint/2010/main" val="25431893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r.y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1571" y="3524416"/>
            <a:ext cx="4227286" cy="3173987"/>
          </a:xfrm>
          <a:prstGeom prst="rect">
            <a:avLst/>
          </a:prstGeom>
        </p:spPr>
      </p:pic>
      <p:pic>
        <p:nvPicPr>
          <p:cNvPr id="3" name="Picture 2" descr="Sal.y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57" y="118852"/>
            <a:ext cx="4313007" cy="3238350"/>
          </a:xfrm>
          <a:prstGeom prst="rect">
            <a:avLst/>
          </a:prstGeom>
        </p:spPr>
      </p:pic>
      <p:pic>
        <p:nvPicPr>
          <p:cNvPr id="4" name="Picture 3" descr="Temp.y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849" y="118852"/>
            <a:ext cx="4313008" cy="3238350"/>
          </a:xfrm>
          <a:prstGeom prst="rect">
            <a:avLst/>
          </a:prstGeom>
        </p:spPr>
      </p:pic>
      <p:sp>
        <p:nvSpPr>
          <p:cNvPr id="5" name="TextBox 4"/>
          <p:cNvSpPr txBox="1"/>
          <p:nvPr/>
        </p:nvSpPr>
        <p:spPr>
          <a:xfrm>
            <a:off x="235857" y="4662714"/>
            <a:ext cx="4313007" cy="1569660"/>
          </a:xfrm>
          <a:prstGeom prst="rect">
            <a:avLst/>
          </a:prstGeom>
          <a:noFill/>
        </p:spPr>
        <p:txBody>
          <a:bodyPr wrap="square" rtlCol="0">
            <a:spAutoFit/>
          </a:bodyPr>
          <a:lstStyle/>
          <a:p>
            <a:r>
              <a:rPr lang="en-US" sz="2400" dirty="0" smtClean="0"/>
              <a:t>Higher Fluor west of high Temp which is west of eddy center.</a:t>
            </a:r>
          </a:p>
          <a:p>
            <a:r>
              <a:rPr lang="en-US" sz="2400" dirty="0" smtClean="0"/>
              <a:t>Less stratification to west.</a:t>
            </a:r>
            <a:endParaRPr lang="en-US" sz="2400" dirty="0"/>
          </a:p>
        </p:txBody>
      </p:sp>
      <p:sp>
        <p:nvSpPr>
          <p:cNvPr id="6" name="TextBox 5"/>
          <p:cNvSpPr txBox="1"/>
          <p:nvPr/>
        </p:nvSpPr>
        <p:spPr>
          <a:xfrm>
            <a:off x="235857" y="3755571"/>
            <a:ext cx="4313007" cy="523220"/>
          </a:xfrm>
          <a:prstGeom prst="rect">
            <a:avLst/>
          </a:prstGeom>
          <a:noFill/>
        </p:spPr>
        <p:txBody>
          <a:bodyPr wrap="square" rtlCol="0">
            <a:spAutoFit/>
          </a:bodyPr>
          <a:lstStyle/>
          <a:p>
            <a:r>
              <a:rPr lang="en-US" sz="2800" dirty="0" smtClean="0"/>
              <a:t>Section at 76.74 S</a:t>
            </a:r>
            <a:endParaRPr lang="en-US" sz="2800" dirty="0"/>
          </a:p>
        </p:txBody>
      </p:sp>
    </p:spTree>
    <p:extLst>
      <p:ext uri="{BB962C8B-B14F-4D97-AF65-F5344CB8AC3E}">
        <p14:creationId xmlns:p14="http://schemas.microsoft.com/office/powerpoint/2010/main" val="6174134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r.x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9437" y="3465286"/>
            <a:ext cx="4301128" cy="3229430"/>
          </a:xfrm>
          <a:prstGeom prst="rect">
            <a:avLst/>
          </a:prstGeom>
        </p:spPr>
      </p:pic>
      <p:pic>
        <p:nvPicPr>
          <p:cNvPr id="3" name="Picture 2" descr="Sal.x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86" y="145144"/>
            <a:ext cx="4209143" cy="3160365"/>
          </a:xfrm>
          <a:prstGeom prst="rect">
            <a:avLst/>
          </a:prstGeom>
        </p:spPr>
      </p:pic>
      <p:pic>
        <p:nvPicPr>
          <p:cNvPr id="4" name="Picture 3" descr="Temp.x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144" y="145144"/>
            <a:ext cx="4253421" cy="3193611"/>
          </a:xfrm>
          <a:prstGeom prst="rect">
            <a:avLst/>
          </a:prstGeom>
        </p:spPr>
      </p:pic>
      <p:sp>
        <p:nvSpPr>
          <p:cNvPr id="5" name="TextBox 4"/>
          <p:cNvSpPr txBox="1"/>
          <p:nvPr/>
        </p:nvSpPr>
        <p:spPr>
          <a:xfrm>
            <a:off x="399143" y="3810000"/>
            <a:ext cx="3973286" cy="1908215"/>
          </a:xfrm>
          <a:prstGeom prst="rect">
            <a:avLst/>
          </a:prstGeom>
          <a:noFill/>
        </p:spPr>
        <p:txBody>
          <a:bodyPr wrap="square" rtlCol="0">
            <a:spAutoFit/>
          </a:bodyPr>
          <a:lstStyle/>
          <a:p>
            <a:r>
              <a:rPr lang="en-US" sz="2800" dirty="0" smtClean="0"/>
              <a:t>Section at 170.25</a:t>
            </a:r>
          </a:p>
          <a:p>
            <a:endParaRPr lang="en-US" dirty="0"/>
          </a:p>
          <a:p>
            <a:r>
              <a:rPr lang="en-US" sz="2400" dirty="0" smtClean="0"/>
              <a:t>Warmer and fresher on west side. </a:t>
            </a:r>
          </a:p>
          <a:p>
            <a:r>
              <a:rPr lang="en-US" sz="2400" dirty="0" smtClean="0"/>
              <a:t>Higher </a:t>
            </a:r>
            <a:r>
              <a:rPr lang="en-US" sz="2400" dirty="0" err="1" smtClean="0"/>
              <a:t>fluor</a:t>
            </a:r>
            <a:r>
              <a:rPr lang="en-US" sz="2400" dirty="0" smtClean="0"/>
              <a:t> to the west. </a:t>
            </a:r>
            <a:endParaRPr lang="en-US" sz="2400" dirty="0"/>
          </a:p>
        </p:txBody>
      </p:sp>
    </p:spTree>
    <p:extLst>
      <p:ext uri="{BB962C8B-B14F-4D97-AF65-F5344CB8AC3E}">
        <p14:creationId xmlns:p14="http://schemas.microsoft.com/office/powerpoint/2010/main" val="53499813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228600" y="1219200"/>
            <a:ext cx="3276600" cy="4343400"/>
          </a:xfrm>
        </p:spPr>
        <p:txBody>
          <a:bodyPr/>
          <a:lstStyle/>
          <a:p>
            <a:r>
              <a:rPr lang="en-US" dirty="0" smtClean="0"/>
              <a:t>Where did the warm water </a:t>
            </a:r>
            <a:br>
              <a:rPr lang="en-US" dirty="0" smtClean="0"/>
            </a:br>
            <a:r>
              <a:rPr lang="en-US" dirty="0" smtClean="0"/>
              <a:t>in Eddy 3 come from?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2" y="457200"/>
            <a:ext cx="4016500" cy="6400800"/>
          </a:xfrm>
          <a:prstGeom prst="rect">
            <a:avLst/>
          </a:prstGeom>
        </p:spPr>
      </p:pic>
      <p:sp>
        <p:nvSpPr>
          <p:cNvPr id="2" name="TextBox 1"/>
          <p:cNvSpPr txBox="1"/>
          <p:nvPr/>
        </p:nvSpPr>
        <p:spPr>
          <a:xfrm>
            <a:off x="4419600" y="76200"/>
            <a:ext cx="2717603" cy="400110"/>
          </a:xfrm>
          <a:prstGeom prst="rect">
            <a:avLst/>
          </a:prstGeom>
          <a:noFill/>
        </p:spPr>
        <p:txBody>
          <a:bodyPr wrap="none" rtlCol="0">
            <a:spAutoFit/>
          </a:bodyPr>
          <a:lstStyle/>
          <a:p>
            <a:r>
              <a:rPr lang="en-US" sz="2000" dirty="0" smtClean="0"/>
              <a:t>Satellite SST – Jan 13</a:t>
            </a:r>
            <a:endParaRPr lang="en-US" sz="2000" dirty="0"/>
          </a:p>
        </p:txBody>
      </p:sp>
    </p:spTree>
    <p:extLst>
      <p:ext uri="{BB962C8B-B14F-4D97-AF65-F5344CB8AC3E}">
        <p14:creationId xmlns:p14="http://schemas.microsoft.com/office/powerpoint/2010/main" val="1360090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1447800"/>
          </a:xfrm>
        </p:spPr>
        <p:txBody>
          <a:bodyPr/>
          <a:lstStyle/>
          <a:p>
            <a:r>
              <a:rPr lang="en-US" dirty="0" smtClean="0"/>
              <a:t>Western Ross Sea Process Study</a:t>
            </a:r>
            <a:endParaRPr lang="en-US" dirty="0"/>
          </a:p>
        </p:txBody>
      </p:sp>
      <p:sp>
        <p:nvSpPr>
          <p:cNvPr id="4" name="TextBox 3"/>
          <p:cNvSpPr txBox="1"/>
          <p:nvPr/>
        </p:nvSpPr>
        <p:spPr>
          <a:xfrm>
            <a:off x="0" y="3810000"/>
            <a:ext cx="9144000" cy="3139321"/>
          </a:xfrm>
          <a:prstGeom prst="rect">
            <a:avLst/>
          </a:prstGeom>
          <a:noFill/>
        </p:spPr>
        <p:txBody>
          <a:bodyPr wrap="square" rtlCol="0">
            <a:spAutoFit/>
          </a:bodyPr>
          <a:lstStyle/>
          <a:p>
            <a:r>
              <a:rPr lang="en-US" dirty="0" smtClean="0"/>
              <a:t>Cyclonic eddy further elevates biomass in the high-biomass region; domed halocline and </a:t>
            </a:r>
            <a:r>
              <a:rPr lang="en-US" dirty="0" err="1" smtClean="0"/>
              <a:t>ferrocline</a:t>
            </a:r>
            <a:r>
              <a:rPr lang="en-US" dirty="0" smtClean="0"/>
              <a:t> consistent with increased iron supply, yet near-surface waters depleted in iron</a:t>
            </a:r>
          </a:p>
          <a:p>
            <a:endParaRPr lang="en-US" dirty="0" smtClean="0"/>
          </a:p>
          <a:p>
            <a:r>
              <a:rPr lang="en-US" dirty="0" smtClean="0"/>
              <a:t>Temporal </a:t>
            </a:r>
            <a:r>
              <a:rPr lang="en-US" dirty="0"/>
              <a:t>increase  (ca. 50%) in nitrite concentration 50-150m</a:t>
            </a:r>
          </a:p>
          <a:p>
            <a:endParaRPr lang="en-US" dirty="0"/>
          </a:p>
          <a:p>
            <a:r>
              <a:rPr lang="en-US" dirty="0" smtClean="0"/>
              <a:t>Eddy heat content distinct from surrounding waters, indicating non-local origin; deep salinity suggests formation to the west</a:t>
            </a:r>
          </a:p>
          <a:p>
            <a:endParaRPr lang="en-US" dirty="0"/>
          </a:p>
          <a:p>
            <a:r>
              <a:rPr lang="en-US" dirty="0" smtClean="0"/>
              <a:t>Eastward </a:t>
            </a:r>
            <a:r>
              <a:rPr lang="en-US" dirty="0"/>
              <a:t>eddy flux of warm, fresh, (previously) high-iron </a:t>
            </a:r>
            <a:r>
              <a:rPr lang="en-US" dirty="0" err="1"/>
              <a:t>meltwater</a:t>
            </a:r>
            <a:r>
              <a:rPr lang="en-US" dirty="0"/>
              <a:t>? </a:t>
            </a:r>
            <a:endParaRPr lang="en-US" dirty="0" smtClean="0"/>
          </a:p>
          <a:p>
            <a:endParaRPr lang="en-US" dirty="0" smtClean="0"/>
          </a:p>
          <a:p>
            <a:r>
              <a:rPr lang="en-US" dirty="0" smtClean="0"/>
              <a:t>Iron depletion and decrease in chlorophyll from 1</a:t>
            </a:r>
            <a:r>
              <a:rPr lang="en-US" baseline="30000" dirty="0" smtClean="0"/>
              <a:t>st</a:t>
            </a:r>
            <a:r>
              <a:rPr lang="en-US" dirty="0" smtClean="0"/>
              <a:t> to 2</a:t>
            </a:r>
            <a:r>
              <a:rPr lang="en-US" baseline="30000" dirty="0" smtClean="0"/>
              <a:t>nd</a:t>
            </a:r>
            <a:r>
              <a:rPr lang="en-US" dirty="0" smtClean="0"/>
              <a:t> occupation</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771" r="56602" b="27509"/>
          <a:stretch/>
        </p:blipFill>
        <p:spPr>
          <a:xfrm>
            <a:off x="150253" y="533400"/>
            <a:ext cx="1635617" cy="16033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746259"/>
            <a:ext cx="4114800" cy="30861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47650"/>
          <a:stretch/>
        </p:blipFill>
        <p:spPr>
          <a:xfrm>
            <a:off x="6827520" y="649846"/>
            <a:ext cx="1920240" cy="3236354"/>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4765" t="15771" r="2952" b="27509"/>
          <a:stretch/>
        </p:blipFill>
        <p:spPr>
          <a:xfrm>
            <a:off x="-17172" y="2133600"/>
            <a:ext cx="1970468" cy="1603300"/>
          </a:xfrm>
          <a:prstGeom prst="rect">
            <a:avLst/>
          </a:prstGeom>
        </p:spPr>
      </p:pic>
    </p:spTree>
    <p:extLst>
      <p:ext uri="{BB962C8B-B14F-4D97-AF65-F5344CB8AC3E}">
        <p14:creationId xmlns:p14="http://schemas.microsoft.com/office/powerpoint/2010/main" val="79152724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228600" y="-533400"/>
            <a:ext cx="3048000" cy="3048000"/>
          </a:xfrm>
        </p:spPr>
        <p:txBody>
          <a:bodyPr/>
          <a:lstStyle/>
          <a:p>
            <a:r>
              <a:rPr lang="en-US" dirty="0" smtClean="0"/>
              <a:t>Well, how did it get here?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457200"/>
            <a:ext cx="4016500" cy="6400800"/>
          </a:xfrm>
          <a:prstGeom prst="rect">
            <a:avLst/>
          </a:prstGeom>
        </p:spPr>
      </p:pic>
      <p:sp>
        <p:nvSpPr>
          <p:cNvPr id="2" name="TextBox 1"/>
          <p:cNvSpPr txBox="1"/>
          <p:nvPr/>
        </p:nvSpPr>
        <p:spPr>
          <a:xfrm>
            <a:off x="3886200" y="76200"/>
            <a:ext cx="2717603" cy="400110"/>
          </a:xfrm>
          <a:prstGeom prst="rect">
            <a:avLst/>
          </a:prstGeom>
          <a:noFill/>
        </p:spPr>
        <p:txBody>
          <a:bodyPr wrap="none" rtlCol="0">
            <a:spAutoFit/>
          </a:bodyPr>
          <a:lstStyle/>
          <a:p>
            <a:r>
              <a:rPr lang="en-US" sz="2000" dirty="0" smtClean="0"/>
              <a:t>Satellite SST – Jan 13</a:t>
            </a:r>
            <a:endParaRPr lang="en-US" sz="2000" dirty="0"/>
          </a:p>
        </p:txBody>
      </p:sp>
      <p:cxnSp>
        <p:nvCxnSpPr>
          <p:cNvPr id="5" name="Straight Arrow Connector 4"/>
          <p:cNvCxnSpPr/>
          <p:nvPr/>
        </p:nvCxnSpPr>
        <p:spPr>
          <a:xfrm>
            <a:off x="5361050" y="3886200"/>
            <a:ext cx="81115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2149019"/>
            <a:ext cx="2895600" cy="4401205"/>
          </a:xfrm>
          <a:prstGeom prst="rect">
            <a:avLst/>
          </a:prstGeom>
          <a:noFill/>
        </p:spPr>
        <p:txBody>
          <a:bodyPr wrap="square" rtlCol="0">
            <a:spAutoFit/>
          </a:bodyPr>
          <a:lstStyle/>
          <a:p>
            <a:pPr marL="342900" indent="-342900">
              <a:buAutoNum type="arabicPeriod"/>
            </a:pPr>
            <a:r>
              <a:rPr lang="en-US" sz="2000" dirty="0" smtClean="0"/>
              <a:t>Eastward eddy flux of warm, fresh, (previously) high-iron </a:t>
            </a:r>
            <a:r>
              <a:rPr lang="en-US" sz="2000" dirty="0" err="1" smtClean="0"/>
              <a:t>meltwater</a:t>
            </a:r>
            <a:r>
              <a:rPr lang="en-US" sz="2000" dirty="0" smtClean="0"/>
              <a:t>? </a:t>
            </a:r>
          </a:p>
          <a:p>
            <a:pPr marL="342900" indent="-342900">
              <a:buAutoNum type="arabicPeriod"/>
            </a:pPr>
            <a:r>
              <a:rPr lang="en-US" sz="2000" dirty="0" smtClean="0"/>
              <a:t>Retreating sea ice leaves a wake of </a:t>
            </a:r>
            <a:r>
              <a:rPr lang="en-US" sz="2000" dirty="0"/>
              <a:t>warm, fresh, (previously) high-iron </a:t>
            </a:r>
            <a:r>
              <a:rPr lang="en-US" sz="2000" dirty="0" err="1"/>
              <a:t>meltwater</a:t>
            </a:r>
            <a:r>
              <a:rPr lang="en-US" sz="2000" dirty="0"/>
              <a:t>? </a:t>
            </a:r>
            <a:endParaRPr lang="en-US" sz="2000" dirty="0" smtClean="0"/>
          </a:p>
          <a:p>
            <a:endParaRPr lang="en-US" sz="2000" dirty="0" smtClean="0"/>
          </a:p>
          <a:p>
            <a:r>
              <a:rPr lang="en-US" sz="2000" dirty="0" smtClean="0"/>
              <a:t>Either way, these highly stratified conditions favor diatom blooms in the Ross Sea</a:t>
            </a:r>
            <a:endParaRPr lang="en-US" sz="2000" dirty="0"/>
          </a:p>
        </p:txBody>
      </p:sp>
      <p:cxnSp>
        <p:nvCxnSpPr>
          <p:cNvPr id="8" name="Straight Arrow Connector 7"/>
          <p:cNvCxnSpPr/>
          <p:nvPr/>
        </p:nvCxnSpPr>
        <p:spPr>
          <a:xfrm flipH="1">
            <a:off x="4800600" y="4267200"/>
            <a:ext cx="71285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35797" y="3429000"/>
            <a:ext cx="736403" cy="1200329"/>
          </a:xfrm>
          <a:prstGeom prst="rect">
            <a:avLst/>
          </a:prstGeom>
          <a:noFill/>
        </p:spPr>
        <p:txBody>
          <a:bodyPr wrap="square" rtlCol="0">
            <a:spAutoFit/>
          </a:bodyPr>
          <a:lstStyle/>
          <a:p>
            <a:r>
              <a:rPr lang="en-US" sz="2400" dirty="0" smtClean="0"/>
              <a:t>1</a:t>
            </a:r>
          </a:p>
          <a:p>
            <a:endParaRPr lang="en-US" sz="2400" dirty="0" smtClean="0"/>
          </a:p>
          <a:p>
            <a:r>
              <a:rPr lang="en-US" sz="2400" dirty="0"/>
              <a:t>2</a:t>
            </a:r>
          </a:p>
        </p:txBody>
      </p:sp>
      <p:sp>
        <p:nvSpPr>
          <p:cNvPr id="9" name="TextBox 8"/>
          <p:cNvSpPr txBox="1"/>
          <p:nvPr/>
        </p:nvSpPr>
        <p:spPr>
          <a:xfrm>
            <a:off x="7848600" y="2667000"/>
            <a:ext cx="1295400" cy="1200329"/>
          </a:xfrm>
          <a:prstGeom prst="rect">
            <a:avLst/>
          </a:prstGeom>
          <a:noFill/>
        </p:spPr>
        <p:txBody>
          <a:bodyPr wrap="square" rtlCol="0">
            <a:spAutoFit/>
          </a:bodyPr>
          <a:lstStyle/>
          <a:p>
            <a:r>
              <a:rPr lang="en-US" dirty="0" smtClean="0"/>
              <a:t>Deep salinity anomaly in eddy 3</a:t>
            </a:r>
            <a:endParaRPr lang="en-US" dirty="0"/>
          </a:p>
        </p:txBody>
      </p:sp>
    </p:spTree>
    <p:extLst>
      <p:ext uri="{BB962C8B-B14F-4D97-AF65-F5344CB8AC3E}">
        <p14:creationId xmlns:p14="http://schemas.microsoft.com/office/powerpoint/2010/main" val="93124745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38" r="10000" b="8141"/>
          <a:stretch/>
        </p:blipFill>
        <p:spPr bwMode="auto">
          <a:xfrm>
            <a:off x="0" y="1390918"/>
            <a:ext cx="9144000" cy="443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76200"/>
            <a:ext cx="8229600" cy="1143000"/>
          </a:xfrm>
        </p:spPr>
        <p:txBody>
          <a:bodyPr/>
          <a:lstStyle/>
          <a:p>
            <a:r>
              <a:rPr lang="en-US" dirty="0" smtClean="0"/>
              <a:t>Eddy 2</a:t>
            </a:r>
          </a:p>
        </p:txBody>
      </p:sp>
      <p:sp>
        <p:nvSpPr>
          <p:cNvPr id="2" name="Oval 1"/>
          <p:cNvSpPr/>
          <p:nvPr/>
        </p:nvSpPr>
        <p:spPr>
          <a:xfrm>
            <a:off x="4457700" y="3193197"/>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02439" y="2293203"/>
            <a:ext cx="2050561" cy="830997"/>
          </a:xfrm>
          <a:prstGeom prst="rect">
            <a:avLst/>
          </a:prstGeom>
          <a:noFill/>
        </p:spPr>
        <p:txBody>
          <a:bodyPr wrap="none" rtlCol="0">
            <a:spAutoFit/>
          </a:bodyPr>
          <a:lstStyle/>
          <a:p>
            <a:pPr algn="ctr"/>
            <a:r>
              <a:rPr lang="en-US" sz="2400" dirty="0" smtClean="0">
                <a:solidFill>
                  <a:schemeClr val="bg1"/>
                </a:solidFill>
              </a:rPr>
              <a:t>Station 6 </a:t>
            </a:r>
          </a:p>
          <a:p>
            <a:pPr algn="ctr"/>
            <a:r>
              <a:rPr lang="en-US" sz="2400" dirty="0" smtClean="0">
                <a:solidFill>
                  <a:schemeClr val="bg1"/>
                </a:solidFill>
              </a:rPr>
              <a:t>Inside Eddy 2</a:t>
            </a:r>
            <a:endParaRPr lang="en-US" sz="2400" dirty="0">
              <a:solidFill>
                <a:schemeClr val="bg1"/>
              </a:solidFill>
            </a:endParaRPr>
          </a:p>
        </p:txBody>
      </p:sp>
    </p:spTree>
    <p:extLst>
      <p:ext uri="{BB962C8B-B14F-4D97-AF65-F5344CB8AC3E}">
        <p14:creationId xmlns:p14="http://schemas.microsoft.com/office/powerpoint/2010/main" val="279106808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18151" t="10271" r="20796" b="8479"/>
          <a:stretch/>
        </p:blipFill>
        <p:spPr bwMode="auto">
          <a:xfrm>
            <a:off x="0" y="3772"/>
            <a:ext cx="4663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data\NBPCL3\rho.png"/>
          <p:cNvPicPr>
            <a:picLocks noChangeAspect="1" noChangeArrowheads="1"/>
          </p:cNvPicPr>
          <p:nvPr/>
        </p:nvPicPr>
        <p:blipFill rotWithShape="1">
          <a:blip r:embed="rId2">
            <a:extLst>
              <a:ext uri="{28A0092B-C50C-407E-A947-70E740481C1C}">
                <a14:useLocalDpi xmlns:a14="http://schemas.microsoft.com/office/drawing/2010/main" val="0"/>
              </a:ext>
            </a:extLst>
          </a:blip>
          <a:srcRect l="87983" t="10271" r="44" b="8479"/>
          <a:stretch/>
        </p:blipFill>
        <p:spPr bwMode="auto">
          <a:xfrm>
            <a:off x="4648200" y="0"/>
            <a:ext cx="91440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data\NBPCL3\Temp.png"/>
          <p:cNvPicPr>
            <a:picLocks noChangeAspect="1" noChangeArrowheads="1"/>
          </p:cNvPicPr>
          <p:nvPr/>
        </p:nvPicPr>
        <p:blipFill rotWithShape="1">
          <a:blip r:embed="rId3">
            <a:extLst>
              <a:ext uri="{28A0092B-C50C-407E-A947-70E740481C1C}">
                <a14:useLocalDpi xmlns:a14="http://schemas.microsoft.com/office/drawing/2010/main" val="0"/>
              </a:ext>
            </a:extLst>
          </a:blip>
          <a:srcRect l="16197" t="10872" r="22196" b="7878"/>
          <a:stretch/>
        </p:blipFill>
        <p:spPr bwMode="auto">
          <a:xfrm>
            <a:off x="0" y="2372159"/>
            <a:ext cx="4706177" cy="237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ata\NBPCL3\Temp.png"/>
          <p:cNvPicPr>
            <a:picLocks noChangeAspect="1" noChangeArrowheads="1"/>
          </p:cNvPicPr>
          <p:nvPr/>
        </p:nvPicPr>
        <p:blipFill rotWithShape="1">
          <a:blip r:embed="rId3">
            <a:extLst>
              <a:ext uri="{28A0092B-C50C-407E-A947-70E740481C1C}">
                <a14:useLocalDpi xmlns:a14="http://schemas.microsoft.com/office/drawing/2010/main" val="0"/>
              </a:ext>
            </a:extLst>
          </a:blip>
          <a:srcRect l="87659" t="10872" r="2765" b="7878"/>
          <a:stretch/>
        </p:blipFill>
        <p:spPr bwMode="auto">
          <a:xfrm>
            <a:off x="4678680" y="2362200"/>
            <a:ext cx="731520" cy="23774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0" y="4663440"/>
            <a:ext cx="5715000" cy="2194560"/>
            <a:chOff x="0" y="4663440"/>
            <a:chExt cx="5715000" cy="2194560"/>
          </a:xfrm>
        </p:grpSpPr>
        <p:pic>
          <p:nvPicPr>
            <p:cNvPr id="7171" name="Picture 3" descr="C:\data\NBPCL3\sal.png"/>
            <p:cNvPicPr>
              <a:picLocks noChangeAspect="1" noChangeArrowheads="1"/>
            </p:cNvPicPr>
            <p:nvPr/>
          </p:nvPicPr>
          <p:blipFill rotWithShape="1">
            <a:blip r:embed="rId4">
              <a:extLst>
                <a:ext uri="{28A0092B-C50C-407E-A947-70E740481C1C}">
                  <a14:useLocalDpi xmlns:a14="http://schemas.microsoft.com/office/drawing/2010/main" val="0"/>
                </a:ext>
              </a:extLst>
            </a:blip>
            <a:srcRect l="16560" t="13476" r="19997" b="11524"/>
            <a:stretch/>
          </p:blipFill>
          <p:spPr bwMode="auto">
            <a:xfrm>
              <a:off x="0" y="4663440"/>
              <a:ext cx="484632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data\NBPCL3\sal.png"/>
            <p:cNvPicPr>
              <a:picLocks noChangeAspect="1" noChangeArrowheads="1"/>
            </p:cNvPicPr>
            <p:nvPr/>
          </p:nvPicPr>
          <p:blipFill rotWithShape="1">
            <a:blip r:embed="rId4">
              <a:extLst>
                <a:ext uri="{28A0092B-C50C-407E-A947-70E740481C1C}">
                  <a14:useLocalDpi xmlns:a14="http://schemas.microsoft.com/office/drawing/2010/main" val="0"/>
                </a:ext>
              </a:extLst>
            </a:blip>
            <a:srcRect l="87567" t="13476" r="461" b="11524"/>
            <a:stretch/>
          </p:blipFill>
          <p:spPr bwMode="auto">
            <a:xfrm>
              <a:off x="4800600" y="4663440"/>
              <a:ext cx="914400" cy="219456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5334000" y="1782538"/>
            <a:ext cx="3810000" cy="3399062"/>
          </a:xfrm>
        </p:spPr>
        <p:txBody>
          <a:bodyPr/>
          <a:lstStyle/>
          <a:p>
            <a:r>
              <a:rPr lang="en-US" dirty="0" smtClean="0"/>
              <a:t>Eddy 2 VPR Survey</a:t>
            </a:r>
            <a:endParaRPr lang="en-US" dirty="0"/>
          </a:p>
        </p:txBody>
      </p:sp>
      <p:sp>
        <p:nvSpPr>
          <p:cNvPr id="3" name="TextBox 2"/>
          <p:cNvSpPr txBox="1"/>
          <p:nvPr/>
        </p:nvSpPr>
        <p:spPr>
          <a:xfrm>
            <a:off x="3712335" y="307222"/>
            <a:ext cx="800219" cy="646331"/>
          </a:xfrm>
          <a:prstGeom prst="rect">
            <a:avLst/>
          </a:prstGeom>
          <a:noFill/>
        </p:spPr>
        <p:txBody>
          <a:bodyPr wrap="none" rtlCol="0">
            <a:spAutoFit/>
          </a:bodyPr>
          <a:lstStyle/>
          <a:p>
            <a:r>
              <a:rPr lang="en-US" dirty="0" smtClean="0">
                <a:solidFill>
                  <a:schemeClr val="bg1"/>
                </a:solidFill>
              </a:rPr>
              <a:t>Inside</a:t>
            </a:r>
          </a:p>
          <a:p>
            <a:r>
              <a:rPr lang="en-US" dirty="0" smtClean="0">
                <a:solidFill>
                  <a:schemeClr val="bg1"/>
                </a:solidFill>
              </a:rPr>
              <a:t>Eddy</a:t>
            </a:r>
            <a:endParaRPr lang="en-US" dirty="0">
              <a:solidFill>
                <a:schemeClr val="bg1"/>
              </a:solidFill>
            </a:endParaRPr>
          </a:p>
        </p:txBody>
      </p:sp>
      <p:sp>
        <p:nvSpPr>
          <p:cNvPr id="13" name="TextBox 12"/>
          <p:cNvSpPr txBox="1"/>
          <p:nvPr/>
        </p:nvSpPr>
        <p:spPr>
          <a:xfrm>
            <a:off x="76200" y="152400"/>
            <a:ext cx="1569660" cy="369332"/>
          </a:xfrm>
          <a:prstGeom prst="rect">
            <a:avLst/>
          </a:prstGeom>
          <a:noFill/>
        </p:spPr>
        <p:txBody>
          <a:bodyPr wrap="none" rtlCol="0">
            <a:spAutoFit/>
          </a:bodyPr>
          <a:lstStyle/>
          <a:p>
            <a:r>
              <a:rPr lang="en-US" dirty="0" smtClean="0">
                <a:solidFill>
                  <a:schemeClr val="bg1"/>
                </a:solidFill>
              </a:rPr>
              <a:t>Outside Eddy</a:t>
            </a:r>
            <a:endParaRPr lang="en-US" dirty="0">
              <a:solidFill>
                <a:schemeClr val="bg1"/>
              </a:solidFill>
            </a:endParaRPr>
          </a:p>
        </p:txBody>
      </p:sp>
      <p:cxnSp>
        <p:nvCxnSpPr>
          <p:cNvPr id="12" name="Straight Arrow Connector 11"/>
          <p:cNvCxnSpPr/>
          <p:nvPr/>
        </p:nvCxnSpPr>
        <p:spPr>
          <a:xfrm flipH="1">
            <a:off x="3276600" y="953552"/>
            <a:ext cx="835844" cy="5486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2"/>
          </p:cNvCxnSpPr>
          <p:nvPr/>
        </p:nvCxnSpPr>
        <p:spPr>
          <a:xfrm>
            <a:off x="861030" y="521732"/>
            <a:ext cx="662970" cy="10865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466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data\NBP1201CL1\trrois\vpr3\d009\h12\other2\roi0.472220780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44" r="-17244" b="16967"/>
          <a:stretch/>
        </p:blipFill>
        <p:spPr bwMode="auto">
          <a:xfrm>
            <a:off x="5394960" y="4334723"/>
            <a:ext cx="2854452"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1"/>
            <a:ext cx="9144000" cy="838201"/>
          </a:xfrm>
        </p:spPr>
        <p:txBody>
          <a:bodyPr>
            <a:normAutofit/>
          </a:bodyPr>
          <a:lstStyle/>
          <a:p>
            <a:r>
              <a:rPr lang="en-US" dirty="0" smtClean="0"/>
              <a:t>Eddy 2 (VPR 3) Image Categories</a:t>
            </a:r>
            <a:endParaRPr lang="en-US" dirty="0"/>
          </a:p>
        </p:txBody>
      </p:sp>
      <p:pic>
        <p:nvPicPr>
          <p:cNvPr id="1026" name="Picture 2" descr="C:\data\NBP1201CL1\trrois\vpr3\d009\h12\phaeMany\roi0.4324221800.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848" y="1652016"/>
            <a:ext cx="2359152" cy="28437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data\NBP1201CL1\trrois\vpr3\d009\h12\phaeIndiv\roi0.4350721800.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049" y="1676400"/>
            <a:ext cx="1421751" cy="15402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6" name="Picture 12" descr="C:\data\NBP1201CL1\trrois\vpr3\d009\h12\squashed\roi0.435326400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554" y="5334000"/>
            <a:ext cx="1340034" cy="13522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8" name="Picture 14" descr="C:\data\NBP1201CL1\trrois\vpr3\d009\h12\marineSnow\roi0.4352807800.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5412" y="1513603"/>
            <a:ext cx="1754188" cy="165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849" y="895290"/>
            <a:ext cx="2359152" cy="400110"/>
          </a:xfrm>
          <a:prstGeom prst="rect">
            <a:avLst/>
          </a:prstGeom>
          <a:noFill/>
        </p:spPr>
        <p:txBody>
          <a:bodyPr wrap="square" rtlCol="0">
            <a:spAutoFit/>
          </a:bodyPr>
          <a:lstStyle/>
          <a:p>
            <a:pPr algn="ctr"/>
            <a:r>
              <a:rPr lang="en-US" sz="2000" dirty="0" err="1" smtClean="0"/>
              <a:t>Phaeocystis</a:t>
            </a:r>
            <a:r>
              <a:rPr lang="en-US" sz="2000" dirty="0" smtClean="0"/>
              <a:t> - Many </a:t>
            </a:r>
          </a:p>
        </p:txBody>
      </p:sp>
      <p:sp>
        <p:nvSpPr>
          <p:cNvPr id="21" name="TextBox 20"/>
          <p:cNvSpPr txBox="1"/>
          <p:nvPr/>
        </p:nvSpPr>
        <p:spPr>
          <a:xfrm>
            <a:off x="256171" y="4620062"/>
            <a:ext cx="1828800" cy="400110"/>
          </a:xfrm>
          <a:prstGeom prst="rect">
            <a:avLst/>
          </a:prstGeom>
          <a:noFill/>
        </p:spPr>
        <p:txBody>
          <a:bodyPr wrap="square" rtlCol="0">
            <a:spAutoFit/>
          </a:bodyPr>
          <a:lstStyle/>
          <a:p>
            <a:pPr algn="ctr"/>
            <a:r>
              <a:rPr lang="en-US" sz="2000" dirty="0" smtClean="0"/>
              <a:t>“Kidney Beans”</a:t>
            </a:r>
            <a:endParaRPr lang="en-US" sz="2000" dirty="0"/>
          </a:p>
        </p:txBody>
      </p:sp>
      <p:sp>
        <p:nvSpPr>
          <p:cNvPr id="22" name="TextBox 21"/>
          <p:cNvSpPr txBox="1"/>
          <p:nvPr/>
        </p:nvSpPr>
        <p:spPr>
          <a:xfrm>
            <a:off x="6504416" y="1113493"/>
            <a:ext cx="1744996" cy="400110"/>
          </a:xfrm>
          <a:prstGeom prst="rect">
            <a:avLst/>
          </a:prstGeom>
          <a:noFill/>
        </p:spPr>
        <p:txBody>
          <a:bodyPr wrap="square" rtlCol="0">
            <a:spAutoFit/>
          </a:bodyPr>
          <a:lstStyle/>
          <a:p>
            <a:pPr algn="ctr"/>
            <a:r>
              <a:rPr lang="en-US" sz="2000" dirty="0" smtClean="0"/>
              <a:t>Marine Snow</a:t>
            </a:r>
            <a:endParaRPr lang="en-US" sz="2000" dirty="0"/>
          </a:p>
        </p:txBody>
      </p:sp>
      <p:sp>
        <p:nvSpPr>
          <p:cNvPr id="23" name="TextBox 22"/>
          <p:cNvSpPr txBox="1"/>
          <p:nvPr/>
        </p:nvSpPr>
        <p:spPr>
          <a:xfrm>
            <a:off x="5715000" y="3505200"/>
            <a:ext cx="3048000" cy="400110"/>
          </a:xfrm>
          <a:prstGeom prst="rect">
            <a:avLst/>
          </a:prstGeom>
          <a:noFill/>
        </p:spPr>
        <p:txBody>
          <a:bodyPr wrap="square" rtlCol="0">
            <a:spAutoFit/>
          </a:bodyPr>
          <a:lstStyle/>
          <a:p>
            <a:pPr algn="ctr"/>
            <a:r>
              <a:rPr lang="en-US" sz="2000" dirty="0" smtClean="0"/>
              <a:t>Other</a:t>
            </a:r>
            <a:endParaRPr lang="en-US" sz="2000" dirty="0"/>
          </a:p>
        </p:txBody>
      </p:sp>
      <p:pic>
        <p:nvPicPr>
          <p:cNvPr id="1044" name="Picture 20" descr="C:\data\NBP1201CL1\trrois\vpr3\d009\h12\other2\roi0.4416198400.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7196" y="5218924"/>
            <a:ext cx="1015080" cy="15940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C:\data\NBP1201CL1\trrois\vpr3\d009\h12\other2\roi0.4368026501.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3098" y="3928636"/>
            <a:ext cx="2188902" cy="13509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1" name="Picture 17" descr="C:\data\NBP1201CL1\trrois\vpr3\d009\h12\other2\roi0.4354531200.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3550" y="3928636"/>
            <a:ext cx="1085850" cy="571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2" name="Picture 18" descr="C:\data\NBP1201CL1\trrois\vpr3\d009\h12\other2\roi0.4636271802.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77880" y="3922416"/>
            <a:ext cx="873714" cy="28883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 name="Picture 2" descr="C:\data\NBPCL3\trrois\vpr3\d009\h12\blurry\roi0.4354318701.t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7999" y="4883324"/>
            <a:ext cx="1482487" cy="14980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745853" y="990600"/>
            <a:ext cx="1588147" cy="707886"/>
          </a:xfrm>
          <a:prstGeom prst="rect">
            <a:avLst/>
          </a:prstGeom>
          <a:noFill/>
        </p:spPr>
        <p:txBody>
          <a:bodyPr wrap="square" rtlCol="0">
            <a:spAutoFit/>
          </a:bodyPr>
          <a:lstStyle/>
          <a:p>
            <a:pPr algn="ctr"/>
            <a:r>
              <a:rPr lang="en-US" sz="2000" dirty="0" err="1" smtClean="0"/>
              <a:t>Phaeocystis</a:t>
            </a:r>
            <a:r>
              <a:rPr lang="en-US" sz="2000" dirty="0" smtClean="0"/>
              <a:t> - Individual </a:t>
            </a:r>
          </a:p>
        </p:txBody>
      </p:sp>
      <p:sp>
        <p:nvSpPr>
          <p:cNvPr id="25" name="TextBox 24"/>
          <p:cNvSpPr txBox="1"/>
          <p:nvPr/>
        </p:nvSpPr>
        <p:spPr>
          <a:xfrm>
            <a:off x="3181465" y="4483214"/>
            <a:ext cx="1193696" cy="400110"/>
          </a:xfrm>
          <a:prstGeom prst="rect">
            <a:avLst/>
          </a:prstGeom>
          <a:noFill/>
        </p:spPr>
        <p:txBody>
          <a:bodyPr wrap="square" rtlCol="0">
            <a:spAutoFit/>
          </a:bodyPr>
          <a:lstStyle/>
          <a:p>
            <a:pPr algn="ctr"/>
            <a:r>
              <a:rPr lang="en-US" sz="2000" dirty="0" smtClean="0"/>
              <a:t>Blurry</a:t>
            </a:r>
            <a:endParaRPr lang="en-US" sz="2000" dirty="0"/>
          </a:p>
        </p:txBody>
      </p:sp>
    </p:spTree>
    <p:extLst>
      <p:ext uri="{BB962C8B-B14F-4D97-AF65-F5344CB8AC3E}">
        <p14:creationId xmlns:p14="http://schemas.microsoft.com/office/powerpoint/2010/main" val="139853549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ata\NBPCL3\phaeMany.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63"/>
          <a:stretch/>
        </p:blipFill>
        <p:spPr bwMode="auto">
          <a:xfrm>
            <a:off x="0" y="0"/>
            <a:ext cx="6366189" cy="3448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ata\NBPCL3\PhaeIndiv.png"/>
          <p:cNvPicPr>
            <a:picLocks noChangeAspect="1" noChangeArrowheads="1"/>
          </p:cNvPicPr>
          <p:nvPr/>
        </p:nvPicPr>
        <p:blipFill rotWithShape="1">
          <a:blip r:embed="rId3">
            <a:extLst>
              <a:ext uri="{28A0092B-C50C-407E-A947-70E740481C1C}">
                <a14:useLocalDpi xmlns:a14="http://schemas.microsoft.com/office/drawing/2010/main" val="0"/>
              </a:ext>
            </a:extLst>
          </a:blip>
          <a:srcRect l="19866"/>
          <a:stretch/>
        </p:blipFill>
        <p:spPr bwMode="auto">
          <a:xfrm>
            <a:off x="0" y="3409950"/>
            <a:ext cx="6121490" cy="3448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66188" y="-30050"/>
            <a:ext cx="2777812" cy="1754076"/>
          </a:xfrm>
        </p:spPr>
        <p:txBody>
          <a:bodyPr/>
          <a:lstStyle/>
          <a:p>
            <a:r>
              <a:rPr lang="en-US" sz="3600" i="1" dirty="0" err="1" smtClean="0"/>
              <a:t>Phaeocystis</a:t>
            </a:r>
            <a:r>
              <a:rPr lang="en-US" sz="3600" dirty="0" smtClean="0"/>
              <a:t> distribution</a:t>
            </a:r>
            <a:endParaRPr lang="en-US" sz="3600" dirty="0"/>
          </a:p>
        </p:txBody>
      </p:sp>
      <p:sp>
        <p:nvSpPr>
          <p:cNvPr id="3" name="TextBox 2"/>
          <p:cNvSpPr txBox="1"/>
          <p:nvPr/>
        </p:nvSpPr>
        <p:spPr>
          <a:xfrm>
            <a:off x="6177930" y="3531275"/>
            <a:ext cx="2813670" cy="2031325"/>
          </a:xfrm>
          <a:prstGeom prst="rect">
            <a:avLst/>
          </a:prstGeom>
          <a:noFill/>
        </p:spPr>
        <p:txBody>
          <a:bodyPr wrap="square" rtlCol="0">
            <a:spAutoFit/>
          </a:bodyPr>
          <a:lstStyle/>
          <a:p>
            <a:r>
              <a:rPr lang="en-US" dirty="0" smtClean="0"/>
              <a:t>Covariance of individuals and aggregated colonies</a:t>
            </a:r>
          </a:p>
          <a:p>
            <a:endParaRPr lang="en-US" dirty="0"/>
          </a:p>
          <a:p>
            <a:r>
              <a:rPr lang="en-US" dirty="0" smtClean="0"/>
              <a:t>Population center of mass deeper inside the eddy than at the periphery</a:t>
            </a:r>
            <a:endParaRPr lang="en-US" dirty="0"/>
          </a:p>
        </p:txBody>
      </p:sp>
    </p:spTree>
    <p:extLst>
      <p:ext uri="{BB962C8B-B14F-4D97-AF65-F5344CB8AC3E}">
        <p14:creationId xmlns:p14="http://schemas.microsoft.com/office/powerpoint/2010/main" val="5941679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ata\NBPCL3\squashed.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52"/>
          <a:stretch/>
        </p:blipFill>
        <p:spPr bwMode="auto">
          <a:xfrm>
            <a:off x="0" y="0"/>
            <a:ext cx="6527442" cy="3448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data\NBPCL3\MarSnow.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89"/>
          <a:stretch/>
        </p:blipFill>
        <p:spPr bwMode="auto">
          <a:xfrm>
            <a:off x="0" y="3409950"/>
            <a:ext cx="6524610" cy="3448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27442" y="274637"/>
            <a:ext cx="2387958" cy="2392363"/>
          </a:xfrm>
        </p:spPr>
        <p:txBody>
          <a:bodyPr/>
          <a:lstStyle/>
          <a:p>
            <a:r>
              <a:rPr lang="en-US" sz="3600" dirty="0" smtClean="0"/>
              <a:t>Kidney beans </a:t>
            </a:r>
            <a:br>
              <a:rPr lang="en-US" sz="3600" dirty="0" smtClean="0"/>
            </a:br>
            <a:r>
              <a:rPr lang="en-US" sz="3600" dirty="0" smtClean="0"/>
              <a:t>and marine snow</a:t>
            </a:r>
            <a:endParaRPr lang="en-US" sz="3600" dirty="0"/>
          </a:p>
        </p:txBody>
      </p:sp>
      <p:sp>
        <p:nvSpPr>
          <p:cNvPr id="3" name="TextBox 2"/>
          <p:cNvSpPr txBox="1"/>
          <p:nvPr/>
        </p:nvSpPr>
        <p:spPr>
          <a:xfrm>
            <a:off x="6753210" y="3657600"/>
            <a:ext cx="2314590" cy="923330"/>
          </a:xfrm>
          <a:prstGeom prst="rect">
            <a:avLst/>
          </a:prstGeom>
          <a:noFill/>
        </p:spPr>
        <p:txBody>
          <a:bodyPr wrap="square" rtlCol="0">
            <a:spAutoFit/>
          </a:bodyPr>
          <a:lstStyle/>
          <a:p>
            <a:r>
              <a:rPr lang="en-US" dirty="0" smtClean="0"/>
              <a:t>Both abundant at depth inside the eddy</a:t>
            </a:r>
            <a:endParaRPr lang="en-US" dirty="0"/>
          </a:p>
        </p:txBody>
      </p:sp>
    </p:spTree>
    <p:extLst>
      <p:ext uri="{BB962C8B-B14F-4D97-AF65-F5344CB8AC3E}">
        <p14:creationId xmlns:p14="http://schemas.microsoft.com/office/powerpoint/2010/main" val="79854195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ata\NBPCL3\blur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33550"/>
            <a:ext cx="7639050"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574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Next Up</a:t>
            </a:r>
          </a:p>
        </p:txBody>
      </p:sp>
      <p:sp>
        <p:nvSpPr>
          <p:cNvPr id="2" name="TextBox 1"/>
          <p:cNvSpPr txBox="1"/>
          <p:nvPr/>
        </p:nvSpPr>
        <p:spPr>
          <a:xfrm>
            <a:off x="171718" y="1158657"/>
            <a:ext cx="5934638" cy="3539430"/>
          </a:xfrm>
          <a:prstGeom prst="rect">
            <a:avLst/>
          </a:prstGeom>
          <a:noFill/>
        </p:spPr>
        <p:txBody>
          <a:bodyPr wrap="none" rtlCol="0">
            <a:spAutoFit/>
          </a:bodyPr>
          <a:lstStyle/>
          <a:p>
            <a:r>
              <a:rPr lang="en-US" sz="2800" dirty="0" smtClean="0"/>
              <a:t>1. Finish Ross Bank Survey</a:t>
            </a:r>
          </a:p>
          <a:p>
            <a:r>
              <a:rPr lang="en-US" sz="2800" dirty="0" smtClean="0"/>
              <a:t>2. Deploy </a:t>
            </a:r>
            <a:r>
              <a:rPr lang="en-US" sz="2800" dirty="0" err="1" smtClean="0"/>
              <a:t>SeaHorse</a:t>
            </a:r>
            <a:endParaRPr lang="en-US" sz="2800" dirty="0" smtClean="0"/>
          </a:p>
          <a:p>
            <a:r>
              <a:rPr lang="en-US" sz="2800" dirty="0" smtClean="0"/>
              <a:t>3. CTD transect on Ross Bank</a:t>
            </a:r>
          </a:p>
          <a:p>
            <a:r>
              <a:rPr lang="en-US" sz="2800" dirty="0" smtClean="0"/>
              <a:t>4. Ross Ice Shelf – in search of ISW</a:t>
            </a:r>
          </a:p>
          <a:p>
            <a:r>
              <a:rPr lang="en-US" sz="2800" dirty="0" smtClean="0"/>
              <a:t>5. Return to Ross Bank</a:t>
            </a:r>
          </a:p>
          <a:p>
            <a:r>
              <a:rPr lang="en-US" sz="2800" dirty="0" smtClean="0"/>
              <a:t>6. 2</a:t>
            </a:r>
            <a:r>
              <a:rPr lang="en-US" sz="2800" baseline="30000" dirty="0" smtClean="0"/>
              <a:t>nd</a:t>
            </a:r>
            <a:r>
              <a:rPr lang="en-US" sz="2800" dirty="0" smtClean="0"/>
              <a:t> CTD occupation </a:t>
            </a:r>
          </a:p>
          <a:p>
            <a:r>
              <a:rPr lang="en-US" sz="2800" dirty="0" smtClean="0"/>
              <a:t>7. Recover </a:t>
            </a:r>
            <a:r>
              <a:rPr lang="en-US" sz="2800" dirty="0" err="1" smtClean="0"/>
              <a:t>SeaHorse</a:t>
            </a:r>
            <a:endParaRPr lang="en-US" sz="2800" dirty="0" smtClean="0"/>
          </a:p>
          <a:p>
            <a:r>
              <a:rPr lang="en-US" sz="2800" dirty="0" smtClean="0"/>
              <a:t>8. </a:t>
            </a:r>
            <a:r>
              <a:rPr lang="en-US" sz="2800" dirty="0" err="1" smtClean="0"/>
              <a:t>Joides</a:t>
            </a:r>
            <a:r>
              <a:rPr lang="en-US" sz="2800" dirty="0" smtClean="0"/>
              <a:t> Trough</a:t>
            </a:r>
            <a:endParaRPr lang="en-US" sz="2800" dirty="0"/>
          </a:p>
        </p:txBody>
      </p:sp>
      <p:pic>
        <p:nvPicPr>
          <p:cNvPr id="4" name="Picture 15" descr="ross_sections2"/>
          <p:cNvPicPr>
            <a:picLocks noChangeAspect="1" noChangeArrowheads="1"/>
          </p:cNvPicPr>
          <p:nvPr/>
        </p:nvPicPr>
        <p:blipFill rotWithShape="1">
          <a:blip r:embed="rId3">
            <a:extLst>
              <a:ext uri="{28A0092B-C50C-407E-A947-70E740481C1C}">
                <a14:useLocalDpi xmlns:a14="http://schemas.microsoft.com/office/drawing/2010/main" val="0"/>
              </a:ext>
            </a:extLst>
          </a:blip>
          <a:srcRect l="6246" t="10853" r="7575" b="12495"/>
          <a:stretch/>
        </p:blipFill>
        <p:spPr bwMode="auto">
          <a:xfrm>
            <a:off x="4114800" y="3160652"/>
            <a:ext cx="5029200" cy="369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76076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533400"/>
            <a:ext cx="9144000" cy="2209800"/>
          </a:xfrm>
        </p:spPr>
        <p:txBody>
          <a:bodyPr/>
          <a:lstStyle/>
          <a:p>
            <a:r>
              <a:rPr lang="en-US" dirty="0" smtClean="0"/>
              <a:t>Ross Bank Survey</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6449"/>
            <a:ext cx="9144000" cy="571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rot="8400000">
            <a:off x="2035428" y="3353114"/>
            <a:ext cx="2514600" cy="1694879"/>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61514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52400"/>
            <a:ext cx="2407920" cy="4038600"/>
          </a:xfrm>
        </p:spPr>
        <p:txBody>
          <a:bodyPr/>
          <a:lstStyle/>
          <a:p>
            <a:r>
              <a:rPr lang="en-US" dirty="0" smtClean="0"/>
              <a:t>PRISM Cruise Track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Tree>
    <p:extLst>
      <p:ext uri="{BB962C8B-B14F-4D97-AF65-F5344CB8AC3E}">
        <p14:creationId xmlns:p14="http://schemas.microsoft.com/office/powerpoint/2010/main" val="2270155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4419600" y="3810000"/>
            <a:ext cx="11430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40457077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sz="3200" dirty="0" smtClean="0"/>
              <a:t>Ice edge – High Biomass – Low Biomass</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8" t="17494" r="44606" b="7690"/>
          <a:stretch/>
        </p:blipFill>
        <p:spPr bwMode="auto">
          <a:xfrm>
            <a:off x="1430348" y="685800"/>
            <a:ext cx="626585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2200" y="3657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86200"/>
            <a:ext cx="1399742" cy="830997"/>
          </a:xfrm>
          <a:prstGeom prst="rect">
            <a:avLst/>
          </a:prstGeom>
          <a:noFill/>
        </p:spPr>
        <p:txBody>
          <a:bodyPr wrap="none" rtlCol="0">
            <a:spAutoFit/>
          </a:bodyPr>
          <a:lstStyle/>
          <a:p>
            <a:pPr algn="ctr"/>
            <a:r>
              <a:rPr lang="en-US" sz="2400" dirty="0" smtClean="0">
                <a:solidFill>
                  <a:schemeClr val="bg1"/>
                </a:solidFill>
              </a:rPr>
              <a:t>Ice Edge</a:t>
            </a:r>
          </a:p>
          <a:p>
            <a:pPr algn="ctr"/>
            <a:r>
              <a:rPr lang="en-US" sz="2400" dirty="0" smtClean="0">
                <a:solidFill>
                  <a:schemeClr val="bg1"/>
                </a:solidFill>
              </a:rPr>
              <a:t>Station 7</a:t>
            </a:r>
          </a:p>
        </p:txBody>
      </p:sp>
      <p:sp>
        <p:nvSpPr>
          <p:cNvPr id="6" name="Oval 5"/>
          <p:cNvSpPr/>
          <p:nvPr/>
        </p:nvSpPr>
        <p:spPr>
          <a:xfrm>
            <a:off x="43434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861" y="3429000"/>
            <a:ext cx="1399742" cy="830997"/>
          </a:xfrm>
          <a:prstGeom prst="rect">
            <a:avLst/>
          </a:prstGeom>
          <a:noFill/>
        </p:spPr>
        <p:txBody>
          <a:bodyPr wrap="none" rtlCol="0">
            <a:spAutoFit/>
          </a:bodyPr>
          <a:lstStyle/>
          <a:p>
            <a:pPr algn="ctr"/>
            <a:r>
              <a:rPr lang="en-US" sz="2400" dirty="0" smtClean="0">
                <a:solidFill>
                  <a:schemeClr val="bg1"/>
                </a:solidFill>
              </a:rPr>
              <a:t>Station 9</a:t>
            </a:r>
          </a:p>
          <a:p>
            <a:pPr algn="ctr"/>
            <a:r>
              <a:rPr lang="en-US" sz="2400" dirty="0" smtClean="0">
                <a:solidFill>
                  <a:schemeClr val="bg1"/>
                </a:solidFill>
              </a:rPr>
              <a:t>LB1</a:t>
            </a:r>
          </a:p>
        </p:txBody>
      </p:sp>
      <p:sp>
        <p:nvSpPr>
          <p:cNvPr id="2" name="TextBox 1"/>
          <p:cNvSpPr txBox="1"/>
          <p:nvPr/>
        </p:nvSpPr>
        <p:spPr>
          <a:xfrm>
            <a:off x="101932" y="1143000"/>
            <a:ext cx="1193468" cy="369332"/>
          </a:xfrm>
          <a:prstGeom prst="rect">
            <a:avLst/>
          </a:prstGeom>
          <a:noFill/>
        </p:spPr>
        <p:txBody>
          <a:bodyPr wrap="none" rtlCol="0">
            <a:spAutoFit/>
          </a:bodyPr>
          <a:lstStyle/>
          <a:p>
            <a:r>
              <a:rPr lang="en-US" dirty="0" smtClean="0"/>
              <a:t>Jan 11-12</a:t>
            </a:r>
            <a:endParaRPr lang="en-US" dirty="0"/>
          </a:p>
        </p:txBody>
      </p:sp>
      <p:sp>
        <p:nvSpPr>
          <p:cNvPr id="11" name="Oval 10"/>
          <p:cNvSpPr>
            <a:spLocks noChangeAspect="1"/>
          </p:cNvSpPr>
          <p:nvPr/>
        </p:nvSpPr>
        <p:spPr>
          <a:xfrm>
            <a:off x="3372198" y="3322320"/>
            <a:ext cx="928114" cy="97231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15258" y="3664803"/>
            <a:ext cx="1399742" cy="830997"/>
          </a:xfrm>
          <a:prstGeom prst="rect">
            <a:avLst/>
          </a:prstGeom>
          <a:noFill/>
        </p:spPr>
        <p:txBody>
          <a:bodyPr wrap="none" rtlCol="0">
            <a:spAutoFit/>
          </a:bodyPr>
          <a:lstStyle/>
          <a:p>
            <a:pPr algn="ctr"/>
            <a:r>
              <a:rPr lang="en-US" sz="2400" dirty="0" smtClean="0">
                <a:solidFill>
                  <a:schemeClr val="bg1"/>
                </a:solidFill>
              </a:rPr>
              <a:t>Station 8</a:t>
            </a:r>
          </a:p>
          <a:p>
            <a:pPr algn="ctr"/>
            <a:r>
              <a:rPr lang="en-US" sz="2400" dirty="0" smtClean="0">
                <a:solidFill>
                  <a:schemeClr val="bg1"/>
                </a:solidFill>
              </a:rPr>
              <a:t>HB1</a:t>
            </a:r>
          </a:p>
        </p:txBody>
      </p:sp>
      <p:sp>
        <p:nvSpPr>
          <p:cNvPr id="12" name="TextBox 11"/>
          <p:cNvSpPr txBox="1"/>
          <p:nvPr/>
        </p:nvSpPr>
        <p:spPr>
          <a:xfrm>
            <a:off x="3396826" y="3669268"/>
            <a:ext cx="902811" cy="369332"/>
          </a:xfrm>
          <a:prstGeom prst="rect">
            <a:avLst/>
          </a:prstGeom>
          <a:noFill/>
        </p:spPr>
        <p:txBody>
          <a:bodyPr wrap="none" rtlCol="0">
            <a:spAutoFit/>
          </a:bodyPr>
          <a:lstStyle/>
          <a:p>
            <a:pPr algn="ctr"/>
            <a:r>
              <a:rPr lang="en-US" dirty="0" smtClean="0">
                <a:solidFill>
                  <a:schemeClr val="bg1"/>
                </a:solidFill>
              </a:rPr>
              <a:t>Eddy 3</a:t>
            </a:r>
          </a:p>
        </p:txBody>
      </p:sp>
      <p:sp>
        <p:nvSpPr>
          <p:cNvPr id="3" name="Rectangle 2"/>
          <p:cNvSpPr/>
          <p:nvPr/>
        </p:nvSpPr>
        <p:spPr>
          <a:xfrm>
            <a:off x="5105400" y="3124200"/>
            <a:ext cx="505261" cy="60807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29000" y="2133600"/>
            <a:ext cx="2186817" cy="461665"/>
          </a:xfrm>
          <a:prstGeom prst="rect">
            <a:avLst/>
          </a:prstGeom>
          <a:noFill/>
        </p:spPr>
        <p:txBody>
          <a:bodyPr wrap="none" rtlCol="0">
            <a:spAutoFit/>
          </a:bodyPr>
          <a:lstStyle/>
          <a:p>
            <a:pPr algn="ctr"/>
            <a:r>
              <a:rPr lang="en-US" sz="2400" dirty="0" smtClean="0">
                <a:solidFill>
                  <a:schemeClr val="bg1"/>
                </a:solidFill>
              </a:rPr>
              <a:t>Frontal Survey</a:t>
            </a:r>
          </a:p>
        </p:txBody>
      </p:sp>
      <p:cxnSp>
        <p:nvCxnSpPr>
          <p:cNvPr id="13" name="Straight Arrow Connector 12"/>
          <p:cNvCxnSpPr/>
          <p:nvPr/>
        </p:nvCxnSpPr>
        <p:spPr>
          <a:xfrm>
            <a:off x="5358030" y="2595265"/>
            <a:ext cx="0" cy="457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867401" y="2743200"/>
            <a:ext cx="1143000" cy="111073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03072" y="4719935"/>
            <a:ext cx="2993128" cy="461665"/>
          </a:xfrm>
          <a:prstGeom prst="rect">
            <a:avLst/>
          </a:prstGeom>
          <a:noFill/>
        </p:spPr>
        <p:txBody>
          <a:bodyPr wrap="none" rtlCol="0">
            <a:spAutoFit/>
          </a:bodyPr>
          <a:lstStyle/>
          <a:p>
            <a:pPr algn="ctr"/>
            <a:r>
              <a:rPr lang="en-US" sz="2400" dirty="0" smtClean="0">
                <a:solidFill>
                  <a:schemeClr val="bg1"/>
                </a:solidFill>
              </a:rPr>
              <a:t>Low-biomass survey</a:t>
            </a:r>
          </a:p>
        </p:txBody>
      </p:sp>
      <p:cxnSp>
        <p:nvCxnSpPr>
          <p:cNvPr id="20" name="Straight Arrow Connector 19"/>
          <p:cNvCxnSpPr/>
          <p:nvPr/>
        </p:nvCxnSpPr>
        <p:spPr>
          <a:xfrm flipV="1">
            <a:off x="6019800" y="3886200"/>
            <a:ext cx="0" cy="83373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68030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Fuel Earlier?</a:t>
            </a:r>
          </a:p>
        </p:txBody>
      </p:sp>
      <p:sp>
        <p:nvSpPr>
          <p:cNvPr id="2" name="TextBox 1"/>
          <p:cNvSpPr txBox="1"/>
          <p:nvPr/>
        </p:nvSpPr>
        <p:spPr>
          <a:xfrm>
            <a:off x="228600" y="1828800"/>
            <a:ext cx="2544286" cy="923330"/>
          </a:xfrm>
          <a:prstGeom prst="rect">
            <a:avLst/>
          </a:prstGeom>
          <a:noFill/>
        </p:spPr>
        <p:txBody>
          <a:bodyPr wrap="none" rtlCol="0">
            <a:spAutoFit/>
          </a:bodyPr>
          <a:lstStyle/>
          <a:p>
            <a:r>
              <a:rPr lang="en-US" dirty="0" smtClean="0"/>
              <a:t>Current plan</a:t>
            </a:r>
          </a:p>
          <a:p>
            <a:endParaRPr lang="en-US" dirty="0"/>
          </a:p>
          <a:p>
            <a:r>
              <a:rPr lang="en-US" dirty="0" smtClean="0"/>
              <a:t>Feb 5 – arrive ice edge</a:t>
            </a:r>
            <a:endParaRPr lang="en-US" dirty="0"/>
          </a:p>
        </p:txBody>
      </p:sp>
      <p:sp>
        <p:nvSpPr>
          <p:cNvPr id="3" name="TextBox 2"/>
          <p:cNvSpPr txBox="1"/>
          <p:nvPr/>
        </p:nvSpPr>
        <p:spPr>
          <a:xfrm>
            <a:off x="2743200" y="1828800"/>
            <a:ext cx="2839239" cy="2862322"/>
          </a:xfrm>
          <a:prstGeom prst="rect">
            <a:avLst/>
          </a:prstGeom>
          <a:noFill/>
        </p:spPr>
        <p:txBody>
          <a:bodyPr wrap="none" rtlCol="0">
            <a:spAutoFit/>
          </a:bodyPr>
          <a:lstStyle/>
          <a:p>
            <a:r>
              <a:rPr lang="en-US" dirty="0" smtClean="0"/>
              <a:t>Earlier fueling – best case</a:t>
            </a:r>
          </a:p>
          <a:p>
            <a:endParaRPr lang="en-US" dirty="0"/>
          </a:p>
          <a:p>
            <a:r>
              <a:rPr lang="en-US" dirty="0" smtClean="0"/>
              <a:t>Feb 9 – arrive ice edge</a:t>
            </a:r>
          </a:p>
          <a:p>
            <a:r>
              <a:rPr lang="en-US" dirty="0" smtClean="0"/>
              <a:t>Transit – .5d</a:t>
            </a:r>
          </a:p>
          <a:p>
            <a:r>
              <a:rPr lang="en-US" dirty="0" smtClean="0"/>
              <a:t>Science – 6d</a:t>
            </a:r>
          </a:p>
          <a:p>
            <a:r>
              <a:rPr lang="en-US" dirty="0" smtClean="0"/>
              <a:t>Transit – .5d</a:t>
            </a:r>
          </a:p>
          <a:p>
            <a:r>
              <a:rPr lang="en-US" dirty="0" smtClean="0"/>
              <a:t>Fueling – 1 d</a:t>
            </a:r>
          </a:p>
          <a:p>
            <a:r>
              <a:rPr lang="en-US" dirty="0" smtClean="0"/>
              <a:t>Feb 1 - arrive ice edge</a:t>
            </a:r>
          </a:p>
          <a:p>
            <a:endParaRPr lang="en-US" dirty="0"/>
          </a:p>
          <a:p>
            <a:r>
              <a:rPr lang="en-US" dirty="0" smtClean="0"/>
              <a:t>Net: -4 + 6 = 2</a:t>
            </a:r>
            <a:endParaRPr lang="en-US" dirty="0"/>
          </a:p>
        </p:txBody>
      </p:sp>
      <p:sp>
        <p:nvSpPr>
          <p:cNvPr id="5" name="TextBox 4"/>
          <p:cNvSpPr txBox="1"/>
          <p:nvPr/>
        </p:nvSpPr>
        <p:spPr>
          <a:xfrm>
            <a:off x="5791200" y="1828800"/>
            <a:ext cx="2954655" cy="2862322"/>
          </a:xfrm>
          <a:prstGeom prst="rect">
            <a:avLst/>
          </a:prstGeom>
          <a:noFill/>
        </p:spPr>
        <p:txBody>
          <a:bodyPr wrap="none" rtlCol="0">
            <a:spAutoFit/>
          </a:bodyPr>
          <a:lstStyle/>
          <a:p>
            <a:r>
              <a:rPr lang="en-US" dirty="0" smtClean="0"/>
              <a:t>Earlier fueling – worst case</a:t>
            </a:r>
          </a:p>
          <a:p>
            <a:endParaRPr lang="en-US" dirty="0"/>
          </a:p>
          <a:p>
            <a:r>
              <a:rPr lang="en-US" dirty="0" smtClean="0"/>
              <a:t>Feb 9 – arrive ice edge</a:t>
            </a:r>
          </a:p>
          <a:p>
            <a:r>
              <a:rPr lang="en-US" dirty="0" smtClean="0"/>
              <a:t>Transit – 1.5d</a:t>
            </a:r>
          </a:p>
          <a:p>
            <a:r>
              <a:rPr lang="en-US" dirty="0" smtClean="0"/>
              <a:t>Science – 2.5d</a:t>
            </a:r>
          </a:p>
          <a:p>
            <a:r>
              <a:rPr lang="en-US" dirty="0" smtClean="0"/>
              <a:t>Transit – 1.5d</a:t>
            </a:r>
          </a:p>
          <a:p>
            <a:r>
              <a:rPr lang="en-US" dirty="0" smtClean="0"/>
              <a:t>Fueling – 2.5d</a:t>
            </a:r>
          </a:p>
          <a:p>
            <a:r>
              <a:rPr lang="en-US" dirty="0" smtClean="0"/>
              <a:t>Feb 1 - arrive ice edge</a:t>
            </a:r>
          </a:p>
          <a:p>
            <a:endParaRPr lang="en-US" dirty="0"/>
          </a:p>
          <a:p>
            <a:r>
              <a:rPr lang="en-US" dirty="0" smtClean="0"/>
              <a:t>Net: -4 + 2.5 = -1.5</a:t>
            </a:r>
            <a:endParaRPr lang="en-US" dirty="0"/>
          </a:p>
        </p:txBody>
      </p:sp>
    </p:spTree>
    <p:extLst>
      <p:ext uri="{BB962C8B-B14F-4D97-AF65-F5344CB8AC3E}">
        <p14:creationId xmlns:p14="http://schemas.microsoft.com/office/powerpoint/2010/main" val="4056445814"/>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Meeting1/15/12</a:t>
            </a:r>
          </a:p>
        </p:txBody>
      </p:sp>
    </p:spTree>
    <p:extLst>
      <p:ext uri="{BB962C8B-B14F-4D97-AF65-F5344CB8AC3E}">
        <p14:creationId xmlns:p14="http://schemas.microsoft.com/office/powerpoint/2010/main" val="256290189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sz="3200" dirty="0" smtClean="0"/>
              <a:t>Ice edge – High Biomass – Low Biomass</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28" t="17494" r="44606" b="7690"/>
          <a:stretch/>
        </p:blipFill>
        <p:spPr bwMode="auto">
          <a:xfrm>
            <a:off x="1430348" y="685800"/>
            <a:ext cx="626585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362200" y="3657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2600" y="3886200"/>
            <a:ext cx="1399742" cy="830997"/>
          </a:xfrm>
          <a:prstGeom prst="rect">
            <a:avLst/>
          </a:prstGeom>
          <a:noFill/>
        </p:spPr>
        <p:txBody>
          <a:bodyPr wrap="none" rtlCol="0">
            <a:spAutoFit/>
          </a:bodyPr>
          <a:lstStyle/>
          <a:p>
            <a:pPr algn="ctr"/>
            <a:r>
              <a:rPr lang="en-US" sz="2400" dirty="0" smtClean="0">
                <a:solidFill>
                  <a:schemeClr val="bg1"/>
                </a:solidFill>
              </a:rPr>
              <a:t>Ice Edge</a:t>
            </a:r>
          </a:p>
          <a:p>
            <a:pPr algn="ctr"/>
            <a:r>
              <a:rPr lang="en-US" sz="2400" dirty="0" smtClean="0">
                <a:solidFill>
                  <a:schemeClr val="bg1"/>
                </a:solidFill>
              </a:rPr>
              <a:t>Station 7</a:t>
            </a:r>
          </a:p>
        </p:txBody>
      </p:sp>
      <p:sp>
        <p:nvSpPr>
          <p:cNvPr id="6" name="Oval 5"/>
          <p:cNvSpPr/>
          <p:nvPr/>
        </p:nvSpPr>
        <p:spPr>
          <a:xfrm>
            <a:off x="43434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86861" y="3505200"/>
            <a:ext cx="1399742" cy="830997"/>
          </a:xfrm>
          <a:prstGeom prst="rect">
            <a:avLst/>
          </a:prstGeom>
          <a:noFill/>
        </p:spPr>
        <p:txBody>
          <a:bodyPr wrap="none" rtlCol="0">
            <a:spAutoFit/>
          </a:bodyPr>
          <a:lstStyle/>
          <a:p>
            <a:pPr algn="ctr"/>
            <a:r>
              <a:rPr lang="en-US" sz="2400" dirty="0" smtClean="0">
                <a:solidFill>
                  <a:schemeClr val="bg1"/>
                </a:solidFill>
              </a:rPr>
              <a:t>Station 9</a:t>
            </a:r>
          </a:p>
          <a:p>
            <a:pPr algn="ctr"/>
            <a:r>
              <a:rPr lang="en-US" sz="2400" dirty="0" smtClean="0">
                <a:solidFill>
                  <a:schemeClr val="bg1"/>
                </a:solidFill>
              </a:rPr>
              <a:t>LB1</a:t>
            </a:r>
          </a:p>
        </p:txBody>
      </p:sp>
      <p:sp>
        <p:nvSpPr>
          <p:cNvPr id="9" name="TextBox 8"/>
          <p:cNvSpPr txBox="1"/>
          <p:nvPr/>
        </p:nvSpPr>
        <p:spPr>
          <a:xfrm>
            <a:off x="3733800" y="3805535"/>
            <a:ext cx="1399742" cy="830997"/>
          </a:xfrm>
          <a:prstGeom prst="rect">
            <a:avLst/>
          </a:prstGeom>
          <a:noFill/>
        </p:spPr>
        <p:txBody>
          <a:bodyPr wrap="none" rtlCol="0">
            <a:spAutoFit/>
          </a:bodyPr>
          <a:lstStyle/>
          <a:p>
            <a:pPr algn="ctr"/>
            <a:r>
              <a:rPr lang="en-US" sz="2400" dirty="0" smtClean="0">
                <a:solidFill>
                  <a:schemeClr val="bg1"/>
                </a:solidFill>
              </a:rPr>
              <a:t>Station 8</a:t>
            </a:r>
          </a:p>
          <a:p>
            <a:pPr algn="ctr"/>
            <a:r>
              <a:rPr lang="en-US" sz="2400" dirty="0" smtClean="0">
                <a:solidFill>
                  <a:schemeClr val="bg1"/>
                </a:solidFill>
              </a:rPr>
              <a:t>HB1</a:t>
            </a:r>
          </a:p>
        </p:txBody>
      </p:sp>
      <p:sp>
        <p:nvSpPr>
          <p:cNvPr id="2" name="TextBox 1"/>
          <p:cNvSpPr txBox="1"/>
          <p:nvPr/>
        </p:nvSpPr>
        <p:spPr>
          <a:xfrm>
            <a:off x="101932" y="1143000"/>
            <a:ext cx="1193468" cy="369332"/>
          </a:xfrm>
          <a:prstGeom prst="rect">
            <a:avLst/>
          </a:prstGeom>
          <a:noFill/>
        </p:spPr>
        <p:txBody>
          <a:bodyPr wrap="none" rtlCol="0">
            <a:spAutoFit/>
          </a:bodyPr>
          <a:lstStyle/>
          <a:p>
            <a:r>
              <a:rPr lang="en-US" dirty="0" smtClean="0"/>
              <a:t>Jan 11-12</a:t>
            </a:r>
            <a:endParaRPr lang="en-US" dirty="0"/>
          </a:p>
        </p:txBody>
      </p:sp>
    </p:spTree>
    <p:extLst>
      <p:ext uri="{BB962C8B-B14F-4D97-AF65-F5344CB8AC3E}">
        <p14:creationId xmlns:p14="http://schemas.microsoft.com/office/powerpoint/2010/main" val="255910090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7645" t="11697" r="4040" b="8574"/>
          <a:stretch/>
        </p:blipFill>
        <p:spPr>
          <a:xfrm>
            <a:off x="423929" y="3810000"/>
            <a:ext cx="3952027" cy="301752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307" t="15061" r="4750" b="9680"/>
          <a:stretch/>
        </p:blipFill>
        <p:spPr>
          <a:xfrm>
            <a:off x="4725765" y="613172"/>
            <a:ext cx="4113435" cy="301752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547" t="11696" r="4926" b="9210"/>
          <a:stretch/>
        </p:blipFill>
        <p:spPr>
          <a:xfrm>
            <a:off x="4724400" y="3810000"/>
            <a:ext cx="3994568" cy="301752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018" t="11696" r="4926" b="9915"/>
          <a:stretch/>
        </p:blipFill>
        <p:spPr>
          <a:xfrm>
            <a:off x="333417" y="686152"/>
            <a:ext cx="4057565" cy="3017520"/>
          </a:xfrm>
          <a:prstGeom prst="rect">
            <a:avLst/>
          </a:prstGeom>
        </p:spPr>
      </p:pic>
      <p:sp>
        <p:nvSpPr>
          <p:cNvPr id="2050" name="Title 1"/>
          <p:cNvSpPr>
            <a:spLocks noGrp="1"/>
          </p:cNvSpPr>
          <p:nvPr>
            <p:ph type="title" idx="4294967295"/>
          </p:nvPr>
        </p:nvSpPr>
        <p:spPr>
          <a:xfrm>
            <a:off x="457200" y="-381000"/>
            <a:ext cx="8229600" cy="1143000"/>
          </a:xfrm>
        </p:spPr>
        <p:txBody>
          <a:bodyPr/>
          <a:lstStyle/>
          <a:p>
            <a:r>
              <a:rPr lang="en-US" sz="2400" dirty="0" smtClean="0"/>
              <a:t>MVP Survey: Ice Edge / High Biomass / Low Biomass</a:t>
            </a:r>
          </a:p>
        </p:txBody>
      </p:sp>
      <p:sp>
        <p:nvSpPr>
          <p:cNvPr id="7" name="TextBox 6"/>
          <p:cNvSpPr txBox="1"/>
          <p:nvPr/>
        </p:nvSpPr>
        <p:spPr>
          <a:xfrm>
            <a:off x="1586141"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38216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98354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609600" y="48122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28571"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823416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057400"/>
            <a:ext cx="6400800" cy="4800600"/>
          </a:xfrm>
          <a:prstGeom prst="rect">
            <a:avLst/>
          </a:prstGeom>
        </p:spPr>
      </p:pic>
      <p:pic>
        <p:nvPicPr>
          <p:cNvPr id="235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638" t="16366" r="27152" b="29775"/>
          <a:stretch/>
        </p:blipFill>
        <p:spPr bwMode="auto">
          <a:xfrm>
            <a:off x="0" y="685800"/>
            <a:ext cx="3657600" cy="262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VPR Survey:  Jan 14-15</a:t>
            </a:r>
            <a:r>
              <a:rPr lang="en-US" sz="3200" dirty="0" smtClean="0"/>
              <a:t/>
            </a:r>
            <a:br>
              <a:rPr lang="en-US" sz="3200" dirty="0" smtClean="0"/>
            </a:br>
            <a:endParaRPr lang="en-US" sz="3200" dirty="0" smtClean="0"/>
          </a:p>
        </p:txBody>
      </p:sp>
      <p:sp>
        <p:nvSpPr>
          <p:cNvPr id="8" name="TextBox 7"/>
          <p:cNvSpPr txBox="1"/>
          <p:nvPr/>
        </p:nvSpPr>
        <p:spPr>
          <a:xfrm>
            <a:off x="5601100" y="3505200"/>
            <a:ext cx="1571264" cy="461665"/>
          </a:xfrm>
          <a:prstGeom prst="rect">
            <a:avLst/>
          </a:prstGeom>
          <a:noFill/>
        </p:spPr>
        <p:txBody>
          <a:bodyPr wrap="none" rtlCol="0">
            <a:spAutoFit/>
          </a:bodyPr>
          <a:lstStyle/>
          <a:p>
            <a:pPr algn="ctr"/>
            <a:r>
              <a:rPr lang="en-US" sz="2400" dirty="0" smtClean="0">
                <a:solidFill>
                  <a:schemeClr val="bg1"/>
                </a:solidFill>
              </a:rPr>
              <a:t>Station 10</a:t>
            </a:r>
          </a:p>
        </p:txBody>
      </p:sp>
      <p:sp>
        <p:nvSpPr>
          <p:cNvPr id="9" name="TextBox 8"/>
          <p:cNvSpPr txBox="1"/>
          <p:nvPr/>
        </p:nvSpPr>
        <p:spPr>
          <a:xfrm>
            <a:off x="3733800" y="3805535"/>
            <a:ext cx="1399742" cy="461665"/>
          </a:xfrm>
          <a:prstGeom prst="rect">
            <a:avLst/>
          </a:prstGeom>
          <a:noFill/>
        </p:spPr>
        <p:txBody>
          <a:bodyPr wrap="none" rtlCol="0">
            <a:spAutoFit/>
          </a:bodyPr>
          <a:lstStyle/>
          <a:p>
            <a:pPr algn="ctr"/>
            <a:r>
              <a:rPr lang="en-US" sz="2400" dirty="0" smtClean="0">
                <a:solidFill>
                  <a:schemeClr val="bg1"/>
                </a:solidFill>
              </a:rPr>
              <a:t>Station 9</a:t>
            </a:r>
          </a:p>
        </p:txBody>
      </p:sp>
      <p:sp>
        <p:nvSpPr>
          <p:cNvPr id="14" name="Oval 13"/>
          <p:cNvSpPr/>
          <p:nvPr/>
        </p:nvSpPr>
        <p:spPr>
          <a:xfrm>
            <a:off x="914400" y="1160162"/>
            <a:ext cx="1600200" cy="1676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75667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638" t="16366" r="27152" b="29775"/>
          <a:stretch/>
        </p:blipFill>
        <p:spPr bwMode="auto">
          <a:xfrm>
            <a:off x="353096" y="762000"/>
            <a:ext cx="8229600" cy="59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228600"/>
            <a:ext cx="9144000" cy="1740932"/>
          </a:xfrm>
        </p:spPr>
        <p:txBody>
          <a:bodyPr/>
          <a:lstStyle/>
          <a:p>
            <a:r>
              <a:rPr lang="en-US" sz="2800" dirty="0" smtClean="0"/>
              <a:t>Eddy 3 VPR Survey:  Jan 14-15</a:t>
            </a:r>
            <a:r>
              <a:rPr lang="en-US" sz="3200" dirty="0" smtClean="0"/>
              <a:t/>
            </a:r>
            <a:br>
              <a:rPr lang="en-US" sz="3200" dirty="0" smtClean="0"/>
            </a:br>
            <a:endParaRPr lang="en-US" sz="3200" dirty="0" smtClean="0"/>
          </a:p>
        </p:txBody>
      </p:sp>
      <p:sp>
        <p:nvSpPr>
          <p:cNvPr id="8" name="TextBox 7"/>
          <p:cNvSpPr txBox="1"/>
          <p:nvPr/>
        </p:nvSpPr>
        <p:spPr>
          <a:xfrm>
            <a:off x="2987854" y="4343400"/>
            <a:ext cx="441146" cy="369332"/>
          </a:xfrm>
          <a:prstGeom prst="rect">
            <a:avLst/>
          </a:prstGeom>
          <a:noFill/>
        </p:spPr>
        <p:txBody>
          <a:bodyPr wrap="none" rtlCol="0">
            <a:spAutoFit/>
          </a:bodyPr>
          <a:lstStyle/>
          <a:p>
            <a:pPr algn="ctr"/>
            <a:r>
              <a:rPr lang="en-US" dirty="0" smtClean="0">
                <a:solidFill>
                  <a:schemeClr val="bg1"/>
                </a:solidFill>
              </a:rPr>
              <a:t>10</a:t>
            </a:r>
          </a:p>
        </p:txBody>
      </p:sp>
      <p:sp>
        <p:nvSpPr>
          <p:cNvPr id="10" name="Oval 9"/>
          <p:cNvSpPr>
            <a:spLocks noChangeAspect="1"/>
          </p:cNvSpPr>
          <p:nvPr/>
        </p:nvSpPr>
        <p:spPr>
          <a:xfrm>
            <a:off x="3048000" y="43434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3589020" y="42824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flipH="1">
            <a:off x="3139440" y="48920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2895600" y="32766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272222" y="5367303"/>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4102136" y="4263191"/>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1836420" y="449580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2511414" y="438912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07051" y="4419600"/>
            <a:ext cx="424027" cy="369332"/>
          </a:xfrm>
          <a:prstGeom prst="rect">
            <a:avLst/>
          </a:prstGeom>
          <a:noFill/>
        </p:spPr>
        <p:txBody>
          <a:bodyPr wrap="none" rtlCol="0">
            <a:spAutoFit/>
          </a:bodyPr>
          <a:lstStyle/>
          <a:p>
            <a:pPr algn="ctr"/>
            <a:r>
              <a:rPr lang="en-US" dirty="0" smtClean="0">
                <a:solidFill>
                  <a:schemeClr val="bg1"/>
                </a:solidFill>
              </a:rPr>
              <a:t>11</a:t>
            </a:r>
          </a:p>
        </p:txBody>
      </p:sp>
      <p:sp>
        <p:nvSpPr>
          <p:cNvPr id="29" name="TextBox 28"/>
          <p:cNvSpPr txBox="1"/>
          <p:nvPr/>
        </p:nvSpPr>
        <p:spPr>
          <a:xfrm>
            <a:off x="1844853" y="4495800"/>
            <a:ext cx="441147" cy="369332"/>
          </a:xfrm>
          <a:prstGeom prst="rect">
            <a:avLst/>
          </a:prstGeom>
          <a:noFill/>
        </p:spPr>
        <p:txBody>
          <a:bodyPr wrap="none" rtlCol="0">
            <a:spAutoFit/>
          </a:bodyPr>
          <a:lstStyle/>
          <a:p>
            <a:pPr algn="ctr"/>
            <a:r>
              <a:rPr lang="en-US" dirty="0" smtClean="0">
                <a:solidFill>
                  <a:schemeClr val="bg1"/>
                </a:solidFill>
              </a:rPr>
              <a:t>12</a:t>
            </a:r>
          </a:p>
        </p:txBody>
      </p:sp>
      <p:sp>
        <p:nvSpPr>
          <p:cNvPr id="30" name="TextBox 29"/>
          <p:cNvSpPr txBox="1"/>
          <p:nvPr/>
        </p:nvSpPr>
        <p:spPr>
          <a:xfrm>
            <a:off x="3535680" y="4259619"/>
            <a:ext cx="441147" cy="369332"/>
          </a:xfrm>
          <a:prstGeom prst="rect">
            <a:avLst/>
          </a:prstGeom>
          <a:noFill/>
        </p:spPr>
        <p:txBody>
          <a:bodyPr wrap="none" rtlCol="0">
            <a:spAutoFit/>
          </a:bodyPr>
          <a:lstStyle/>
          <a:p>
            <a:pPr algn="ctr"/>
            <a:r>
              <a:rPr lang="en-US" dirty="0" smtClean="0">
                <a:solidFill>
                  <a:schemeClr val="bg1"/>
                </a:solidFill>
              </a:rPr>
              <a:t>13</a:t>
            </a:r>
          </a:p>
        </p:txBody>
      </p:sp>
      <p:sp>
        <p:nvSpPr>
          <p:cNvPr id="31" name="TextBox 30"/>
          <p:cNvSpPr txBox="1"/>
          <p:nvPr/>
        </p:nvSpPr>
        <p:spPr>
          <a:xfrm>
            <a:off x="3229225" y="5351067"/>
            <a:ext cx="441147" cy="369332"/>
          </a:xfrm>
          <a:prstGeom prst="rect">
            <a:avLst/>
          </a:prstGeom>
          <a:noFill/>
        </p:spPr>
        <p:txBody>
          <a:bodyPr wrap="none" rtlCol="0">
            <a:spAutoFit/>
          </a:bodyPr>
          <a:lstStyle/>
          <a:p>
            <a:pPr algn="ctr"/>
            <a:r>
              <a:rPr lang="en-US" dirty="0" smtClean="0">
                <a:solidFill>
                  <a:schemeClr val="bg1"/>
                </a:solidFill>
              </a:rPr>
              <a:t>15</a:t>
            </a:r>
          </a:p>
        </p:txBody>
      </p:sp>
      <p:sp>
        <p:nvSpPr>
          <p:cNvPr id="32" name="TextBox 31"/>
          <p:cNvSpPr txBox="1"/>
          <p:nvPr/>
        </p:nvSpPr>
        <p:spPr>
          <a:xfrm>
            <a:off x="4064442" y="4276198"/>
            <a:ext cx="441147" cy="369332"/>
          </a:xfrm>
          <a:prstGeom prst="rect">
            <a:avLst/>
          </a:prstGeom>
          <a:noFill/>
        </p:spPr>
        <p:txBody>
          <a:bodyPr wrap="none" rtlCol="0">
            <a:spAutoFit/>
          </a:bodyPr>
          <a:lstStyle/>
          <a:p>
            <a:pPr algn="ctr"/>
            <a:r>
              <a:rPr lang="en-US" dirty="0" smtClean="0">
                <a:solidFill>
                  <a:schemeClr val="bg1"/>
                </a:solidFill>
              </a:rPr>
              <a:t>14</a:t>
            </a:r>
          </a:p>
        </p:txBody>
      </p:sp>
      <p:sp>
        <p:nvSpPr>
          <p:cNvPr id="33" name="TextBox 32"/>
          <p:cNvSpPr txBox="1"/>
          <p:nvPr/>
        </p:nvSpPr>
        <p:spPr>
          <a:xfrm>
            <a:off x="2835453" y="3276600"/>
            <a:ext cx="441147" cy="369332"/>
          </a:xfrm>
          <a:prstGeom prst="rect">
            <a:avLst/>
          </a:prstGeom>
          <a:noFill/>
        </p:spPr>
        <p:txBody>
          <a:bodyPr wrap="none" rtlCol="0">
            <a:spAutoFit/>
          </a:bodyPr>
          <a:lstStyle/>
          <a:p>
            <a:pPr algn="ctr"/>
            <a:r>
              <a:rPr lang="en-US" dirty="0" smtClean="0">
                <a:solidFill>
                  <a:schemeClr val="bg1"/>
                </a:solidFill>
              </a:rPr>
              <a:t>18</a:t>
            </a:r>
          </a:p>
        </p:txBody>
      </p:sp>
      <p:sp>
        <p:nvSpPr>
          <p:cNvPr id="34" name="TextBox 33"/>
          <p:cNvSpPr txBox="1"/>
          <p:nvPr/>
        </p:nvSpPr>
        <p:spPr>
          <a:xfrm>
            <a:off x="2949346" y="3825240"/>
            <a:ext cx="441147" cy="369332"/>
          </a:xfrm>
          <a:prstGeom prst="rect">
            <a:avLst/>
          </a:prstGeom>
          <a:noFill/>
        </p:spPr>
        <p:txBody>
          <a:bodyPr wrap="none" rtlCol="0">
            <a:spAutoFit/>
          </a:bodyPr>
          <a:lstStyle/>
          <a:p>
            <a:pPr algn="ctr"/>
            <a:r>
              <a:rPr lang="en-US" dirty="0" smtClean="0">
                <a:solidFill>
                  <a:schemeClr val="bg1"/>
                </a:solidFill>
              </a:rPr>
              <a:t>17</a:t>
            </a:r>
          </a:p>
        </p:txBody>
      </p:sp>
      <p:sp>
        <p:nvSpPr>
          <p:cNvPr id="35" name="TextBox 34"/>
          <p:cNvSpPr txBox="1"/>
          <p:nvPr/>
        </p:nvSpPr>
        <p:spPr>
          <a:xfrm>
            <a:off x="3101831" y="4892040"/>
            <a:ext cx="441147" cy="369332"/>
          </a:xfrm>
          <a:prstGeom prst="rect">
            <a:avLst/>
          </a:prstGeom>
          <a:noFill/>
        </p:spPr>
        <p:txBody>
          <a:bodyPr wrap="none" rtlCol="0">
            <a:spAutoFit/>
          </a:bodyPr>
          <a:lstStyle/>
          <a:p>
            <a:pPr algn="ctr"/>
            <a:r>
              <a:rPr lang="en-US" dirty="0" smtClean="0">
                <a:solidFill>
                  <a:schemeClr val="bg1"/>
                </a:solidFill>
              </a:rPr>
              <a:t>16</a:t>
            </a:r>
          </a:p>
        </p:txBody>
      </p:sp>
      <p:sp>
        <p:nvSpPr>
          <p:cNvPr id="37" name="Oval 36"/>
          <p:cNvSpPr>
            <a:spLocks noChangeAspect="1"/>
          </p:cNvSpPr>
          <p:nvPr/>
        </p:nvSpPr>
        <p:spPr>
          <a:xfrm>
            <a:off x="2987040" y="3825240"/>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5107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6" t="15333" r="14001" b="7239"/>
          <a:stretch/>
        </p:blipFill>
        <p:spPr bwMode="auto">
          <a:xfrm>
            <a:off x="4648200" y="4191000"/>
            <a:ext cx="4114800" cy="235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20" t="27333" r="12099" b="6563"/>
          <a:stretch/>
        </p:blipFill>
        <p:spPr bwMode="auto">
          <a:xfrm>
            <a:off x="228600" y="1447804"/>
            <a:ext cx="4114800" cy="242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33" t="22451" r="14563" b="11747"/>
          <a:stretch/>
        </p:blipFill>
        <p:spPr bwMode="auto">
          <a:xfrm>
            <a:off x="228600" y="4191000"/>
            <a:ext cx="4114800" cy="227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38" t="24102" r="12859" b="7916"/>
          <a:stretch/>
        </p:blipFill>
        <p:spPr bwMode="auto">
          <a:xfrm>
            <a:off x="4572000" y="1447804"/>
            <a:ext cx="4114800" cy="235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0"/>
            <a:ext cx="8229600" cy="1143000"/>
          </a:xfrm>
        </p:spPr>
        <p:txBody>
          <a:bodyPr/>
          <a:lstStyle/>
          <a:p>
            <a:r>
              <a:rPr lang="en-US" dirty="0" smtClean="0"/>
              <a:t>VPR Survey of Eddy 3</a:t>
            </a:r>
          </a:p>
        </p:txBody>
      </p:sp>
      <p:sp>
        <p:nvSpPr>
          <p:cNvPr id="11" name="TextBox 10"/>
          <p:cNvSpPr txBox="1"/>
          <p:nvPr/>
        </p:nvSpPr>
        <p:spPr>
          <a:xfrm>
            <a:off x="5038269" y="1600929"/>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403021" y="1600929"/>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228600" y="4191000"/>
            <a:ext cx="201850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4724400" y="4284097"/>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101424731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err="1" smtClean="0"/>
              <a:t>Hai’s</a:t>
            </a:r>
            <a:r>
              <a:rPr lang="en-US" dirty="0" smtClean="0"/>
              <a:t> microscopy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447800"/>
            <a:ext cx="6461760" cy="4846320"/>
          </a:xfrm>
          <a:prstGeom prst="rect">
            <a:avLst/>
          </a:prstGeom>
        </p:spPr>
      </p:pic>
    </p:spTree>
    <p:extLst>
      <p:ext uri="{BB962C8B-B14F-4D97-AF65-F5344CB8AC3E}">
        <p14:creationId xmlns:p14="http://schemas.microsoft.com/office/powerpoint/2010/main" val="282175774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Next Up</a:t>
            </a:r>
          </a:p>
        </p:txBody>
      </p:sp>
      <p:sp>
        <p:nvSpPr>
          <p:cNvPr id="2" name="TextBox 1"/>
          <p:cNvSpPr txBox="1"/>
          <p:nvPr/>
        </p:nvSpPr>
        <p:spPr>
          <a:xfrm>
            <a:off x="152400" y="914400"/>
            <a:ext cx="5918608" cy="1815882"/>
          </a:xfrm>
          <a:prstGeom prst="rect">
            <a:avLst/>
          </a:prstGeom>
          <a:noFill/>
        </p:spPr>
        <p:txBody>
          <a:bodyPr wrap="none" rtlCol="0">
            <a:spAutoFit/>
          </a:bodyPr>
          <a:lstStyle/>
          <a:p>
            <a:r>
              <a:rPr lang="en-US" sz="2800" dirty="0" smtClean="0"/>
              <a:t>1. Finish VPR survey at eddy center</a:t>
            </a:r>
          </a:p>
          <a:p>
            <a:r>
              <a:rPr lang="en-US" sz="2800" dirty="0" smtClean="0"/>
              <a:t>2. Deploy </a:t>
            </a:r>
            <a:r>
              <a:rPr lang="en-US" sz="2800" dirty="0" err="1" smtClean="0"/>
              <a:t>SeaHorse</a:t>
            </a:r>
            <a:endParaRPr lang="en-US" sz="2800" dirty="0" smtClean="0"/>
          </a:p>
          <a:p>
            <a:r>
              <a:rPr lang="en-US" sz="2800" dirty="0" smtClean="0"/>
              <a:t>3. CTD at Eddy Center</a:t>
            </a:r>
          </a:p>
          <a:p>
            <a:r>
              <a:rPr lang="en-US" sz="2800" dirty="0" smtClean="0"/>
              <a:t>4. CTD grid survey</a:t>
            </a:r>
            <a:endParaRPr lang="en-US" sz="2800" dirty="0"/>
          </a:p>
        </p:txBody>
      </p:sp>
      <p:pic>
        <p:nvPicPr>
          <p:cNvPr id="4" name="Picture 15" descr="ross_sections2"/>
          <p:cNvPicPr>
            <a:picLocks noChangeAspect="1" noChangeArrowheads="1"/>
          </p:cNvPicPr>
          <p:nvPr/>
        </p:nvPicPr>
        <p:blipFill rotWithShape="1">
          <a:blip r:embed="rId2">
            <a:extLst>
              <a:ext uri="{28A0092B-C50C-407E-A947-70E740481C1C}">
                <a14:useLocalDpi xmlns:a14="http://schemas.microsoft.com/office/drawing/2010/main" val="0"/>
              </a:ext>
            </a:extLst>
          </a:blip>
          <a:srcRect l="65142" t="10852" r="7574" b="56147"/>
          <a:stretch/>
        </p:blipFill>
        <p:spPr bwMode="auto">
          <a:xfrm>
            <a:off x="3886200" y="1569720"/>
            <a:ext cx="5213444"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720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Ross Bank VPR/ADCP Survey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2200"/>
            <a:ext cx="2926080" cy="27867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520" y="2318658"/>
            <a:ext cx="2926080" cy="278674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391177"/>
            <a:ext cx="2926080" cy="2786742"/>
          </a:xfrm>
          <a:prstGeom prst="rect">
            <a:avLst/>
          </a:prstGeom>
        </p:spPr>
      </p:pic>
      <p:sp>
        <p:nvSpPr>
          <p:cNvPr id="5" name="TextBox 4"/>
          <p:cNvSpPr txBox="1"/>
          <p:nvPr/>
        </p:nvSpPr>
        <p:spPr>
          <a:xfrm>
            <a:off x="855107" y="2133600"/>
            <a:ext cx="7836504" cy="369332"/>
          </a:xfrm>
          <a:prstGeom prst="rect">
            <a:avLst/>
          </a:prstGeom>
          <a:noFill/>
        </p:spPr>
        <p:txBody>
          <a:bodyPr wrap="none" rtlCol="0">
            <a:spAutoFit/>
          </a:bodyPr>
          <a:lstStyle/>
          <a:p>
            <a:r>
              <a:rPr lang="en-US" dirty="0" smtClean="0"/>
              <a:t>ADCP, 0-200m             </a:t>
            </a:r>
            <a:r>
              <a:rPr lang="en-US" dirty="0" err="1" smtClean="0"/>
              <a:t>Padman</a:t>
            </a:r>
            <a:r>
              <a:rPr lang="en-US" dirty="0" smtClean="0"/>
              <a:t> et al. tidal model               </a:t>
            </a:r>
            <a:r>
              <a:rPr lang="en-US" dirty="0" err="1" smtClean="0"/>
              <a:t>Subtidal</a:t>
            </a:r>
            <a:r>
              <a:rPr lang="en-US" dirty="0" smtClean="0"/>
              <a:t> currents</a:t>
            </a:r>
            <a:endParaRPr lang="en-US" dirty="0"/>
          </a:p>
        </p:txBody>
      </p:sp>
      <p:cxnSp>
        <p:nvCxnSpPr>
          <p:cNvPr id="15" name="Straight Arrow Connector 14"/>
          <p:cNvCxnSpPr/>
          <p:nvPr/>
        </p:nvCxnSpPr>
        <p:spPr>
          <a:xfrm flipH="1" flipV="1">
            <a:off x="5105400" y="42672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181600" y="3962400"/>
            <a:ext cx="3810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09350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Meeting1/11/12</a:t>
            </a:r>
          </a:p>
        </p:txBody>
      </p:sp>
    </p:spTree>
    <p:extLst>
      <p:ext uri="{BB962C8B-B14F-4D97-AF65-F5344CB8AC3E}">
        <p14:creationId xmlns:p14="http://schemas.microsoft.com/office/powerpoint/2010/main" val="429399504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373" t="48581" r="47762" b="22568"/>
          <a:stretch/>
        </p:blipFill>
        <p:spPr>
          <a:xfrm>
            <a:off x="1463040" y="218167"/>
            <a:ext cx="6309360" cy="6487433"/>
          </a:xfrm>
          <a:prstGeom prst="rect">
            <a:avLst/>
          </a:prstGeom>
        </p:spPr>
      </p:pic>
      <p:sp>
        <p:nvSpPr>
          <p:cNvPr id="6147" name="Title 3"/>
          <p:cNvSpPr>
            <a:spLocks noGrp="1"/>
          </p:cNvSpPr>
          <p:nvPr>
            <p:ph type="title" idx="4294967295"/>
          </p:nvPr>
        </p:nvSpPr>
        <p:spPr>
          <a:xfrm>
            <a:off x="1" y="-1"/>
            <a:ext cx="3713162" cy="1841213"/>
          </a:xfrm>
          <a:solidFill>
            <a:schemeClr val="bg1"/>
          </a:solidFill>
        </p:spPr>
        <p:txBody>
          <a:bodyPr/>
          <a:lstStyle/>
          <a:p>
            <a:r>
              <a:rPr lang="en-US" sz="3200" dirty="0" smtClean="0"/>
              <a:t>PRISM Sampling of Eddies 1 and 2</a:t>
            </a:r>
          </a:p>
        </p:txBody>
      </p:sp>
      <p:sp>
        <p:nvSpPr>
          <p:cNvPr id="6151" name="TextBox 7"/>
          <p:cNvSpPr txBox="1">
            <a:spLocks noChangeArrowheads="1"/>
          </p:cNvSpPr>
          <p:nvPr/>
        </p:nvSpPr>
        <p:spPr bwMode="auto">
          <a:xfrm>
            <a:off x="4038600" y="1600200"/>
            <a:ext cx="1685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4</a:t>
            </a:r>
          </a:p>
          <a:p>
            <a:pPr eaLnBrk="1" hangingPunct="1"/>
            <a:r>
              <a:rPr lang="en-US" dirty="0" smtClean="0">
                <a:solidFill>
                  <a:schemeClr val="bg1"/>
                </a:solidFill>
              </a:rPr>
              <a:t>Inside Geordie</a:t>
            </a:r>
            <a:endParaRPr lang="en-US" dirty="0">
              <a:solidFill>
                <a:schemeClr val="bg1"/>
              </a:solidFill>
            </a:endParaRP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flipH="1">
            <a:off x="5486400" y="1841212"/>
            <a:ext cx="2286000" cy="659289"/>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chemeClr val="bg1"/>
                </a:solidFill>
              </a:rPr>
              <a:t>H</a:t>
            </a:r>
            <a:r>
              <a:rPr lang="en-US" baseline="-25000" dirty="0">
                <a:solidFill>
                  <a:schemeClr val="bg1"/>
                </a:solidFill>
              </a:rPr>
              <a:t>1</a:t>
            </a:r>
            <a:endParaRPr lang="en-US" dirty="0">
              <a:solidFill>
                <a:schemeClr val="bg1"/>
              </a:solidFill>
            </a:endParaRPr>
          </a:p>
        </p:txBody>
      </p:sp>
      <p:sp>
        <p:nvSpPr>
          <p:cNvPr id="3" name="TextBox 2"/>
          <p:cNvSpPr txBox="1"/>
          <p:nvPr/>
        </p:nvSpPr>
        <p:spPr>
          <a:xfrm>
            <a:off x="5050924" y="381000"/>
            <a:ext cx="2645276" cy="584775"/>
          </a:xfrm>
          <a:prstGeom prst="rect">
            <a:avLst/>
          </a:prstGeom>
          <a:noFill/>
        </p:spPr>
        <p:txBody>
          <a:bodyPr wrap="none" rtlCol="0">
            <a:spAutoFit/>
          </a:bodyPr>
          <a:lstStyle/>
          <a:p>
            <a:r>
              <a:rPr lang="en-US" sz="3200" dirty="0" smtClean="0">
                <a:solidFill>
                  <a:schemeClr val="bg1"/>
                </a:solidFill>
              </a:rPr>
              <a:t>MODIS Jan 8</a:t>
            </a:r>
            <a:endParaRPr lang="en-US" sz="3200" dirty="0">
              <a:solidFill>
                <a:schemeClr val="bg1"/>
              </a:solidFill>
            </a:endParaRPr>
          </a:p>
        </p:txBody>
      </p:sp>
      <p:cxnSp>
        <p:nvCxnSpPr>
          <p:cNvPr id="39" name="Straight Connector 38"/>
          <p:cNvCxnSpPr/>
          <p:nvPr/>
        </p:nvCxnSpPr>
        <p:spPr>
          <a:xfrm flipH="1" flipV="1">
            <a:off x="5486400" y="2460900"/>
            <a:ext cx="266700" cy="224544"/>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5753100" y="2685444"/>
            <a:ext cx="266700" cy="1046108"/>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881138" y="2246531"/>
            <a:ext cx="605262" cy="21436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TextBox 7"/>
          <p:cNvSpPr txBox="1">
            <a:spLocks noChangeArrowheads="1"/>
          </p:cNvSpPr>
          <p:nvPr/>
        </p:nvSpPr>
        <p:spPr bwMode="auto">
          <a:xfrm>
            <a:off x="5990929" y="2685444"/>
            <a:ext cx="1864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5</a:t>
            </a:r>
          </a:p>
          <a:p>
            <a:pPr eaLnBrk="1" hangingPunct="1"/>
            <a:r>
              <a:rPr lang="en-US" dirty="0" smtClean="0">
                <a:solidFill>
                  <a:schemeClr val="bg1"/>
                </a:solidFill>
              </a:rPr>
              <a:t>Outside Geordie</a:t>
            </a:r>
            <a:endParaRPr lang="en-US" dirty="0">
              <a:solidFill>
                <a:schemeClr val="bg1"/>
              </a:solidFill>
            </a:endParaRPr>
          </a:p>
        </p:txBody>
      </p:sp>
      <p:cxnSp>
        <p:nvCxnSpPr>
          <p:cNvPr id="50" name="Straight Arrow Connector 49"/>
          <p:cNvCxnSpPr>
            <a:stCxn id="49" idx="1"/>
          </p:cNvCxnSpPr>
          <p:nvPr/>
        </p:nvCxnSpPr>
        <p:spPr>
          <a:xfrm flipH="1" flipV="1">
            <a:off x="5755053" y="2678113"/>
            <a:ext cx="235876" cy="33049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TextBox 7"/>
          <p:cNvSpPr txBox="1">
            <a:spLocks noChangeArrowheads="1"/>
          </p:cNvSpPr>
          <p:nvPr/>
        </p:nvSpPr>
        <p:spPr bwMode="auto">
          <a:xfrm>
            <a:off x="4114800" y="3048000"/>
            <a:ext cx="158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6</a:t>
            </a:r>
          </a:p>
          <a:p>
            <a:pPr eaLnBrk="1" hangingPunct="1"/>
            <a:r>
              <a:rPr lang="en-US" dirty="0" smtClean="0">
                <a:solidFill>
                  <a:schemeClr val="bg1"/>
                </a:solidFill>
              </a:rPr>
              <a:t>Inside Eddy 2</a:t>
            </a:r>
            <a:endParaRPr lang="en-US" dirty="0">
              <a:solidFill>
                <a:schemeClr val="bg1"/>
              </a:solidFill>
            </a:endParaRPr>
          </a:p>
        </p:txBody>
      </p:sp>
      <p:cxnSp>
        <p:nvCxnSpPr>
          <p:cNvPr id="55" name="Straight Arrow Connector 54"/>
          <p:cNvCxnSpPr/>
          <p:nvPr/>
        </p:nvCxnSpPr>
        <p:spPr>
          <a:xfrm>
            <a:off x="5619750" y="3581400"/>
            <a:ext cx="371179" cy="12637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6019800" y="3694332"/>
            <a:ext cx="353762" cy="407107"/>
          </a:xfrm>
          <a:prstGeom prst="line">
            <a:avLst/>
          </a:prstGeom>
          <a:ln w="2540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77966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304800"/>
            <a:ext cx="8229600" cy="1143000"/>
          </a:xfrm>
        </p:spPr>
        <p:txBody>
          <a:bodyPr/>
          <a:lstStyle/>
          <a:p>
            <a:r>
              <a:rPr lang="en-US" sz="2800" dirty="0" smtClean="0"/>
              <a:t>MVP Survey of Eddies 1 and 2: View from the SW</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 y="3764280"/>
            <a:ext cx="4023360" cy="30175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240" y="3733800"/>
            <a:ext cx="4023360" cy="30175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 y="640080"/>
            <a:ext cx="4023360" cy="30175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609600"/>
            <a:ext cx="4023360" cy="3017520"/>
          </a:xfrm>
          <a:prstGeom prst="rect">
            <a:avLst/>
          </a:prstGeom>
        </p:spPr>
      </p:pic>
      <p:sp>
        <p:nvSpPr>
          <p:cNvPr id="7" name="TextBox 6"/>
          <p:cNvSpPr txBox="1"/>
          <p:nvPr/>
        </p:nvSpPr>
        <p:spPr>
          <a:xfrm>
            <a:off x="381000" y="762000"/>
            <a:ext cx="928459" cy="369332"/>
          </a:xfrm>
          <a:prstGeom prst="rect">
            <a:avLst/>
          </a:prstGeom>
          <a:no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091341" y="762000"/>
            <a:ext cx="1479957" cy="369332"/>
          </a:xfrm>
          <a:prstGeom prst="rect">
            <a:avLst/>
          </a:prstGeom>
          <a:no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381000" y="3886200"/>
            <a:ext cx="1569660" cy="369332"/>
          </a:xfrm>
          <a:prstGeom prst="rect">
            <a:avLst/>
          </a:prstGeom>
          <a:noFill/>
        </p:spPr>
        <p:txBody>
          <a:bodyPr wrap="none" rtlCol="0">
            <a:spAutoFit/>
          </a:bodyPr>
          <a:lstStyle/>
          <a:p>
            <a:r>
              <a:rPr lang="en-US" dirty="0" smtClean="0">
                <a:solidFill>
                  <a:schemeClr val="bg1"/>
                </a:solidFill>
              </a:rPr>
              <a:t>Fluorescence</a:t>
            </a:r>
            <a:endParaRPr lang="en-US" dirty="0">
              <a:solidFill>
                <a:schemeClr val="bg1"/>
              </a:solidFill>
            </a:endParaRPr>
          </a:p>
        </p:txBody>
      </p:sp>
      <p:sp>
        <p:nvSpPr>
          <p:cNvPr id="11" name="TextBox 10"/>
          <p:cNvSpPr txBox="1"/>
          <p:nvPr/>
        </p:nvSpPr>
        <p:spPr>
          <a:xfrm>
            <a:off x="4983540" y="3810000"/>
            <a:ext cx="813043" cy="369332"/>
          </a:xfrm>
          <a:prstGeom prst="rect">
            <a:avLst/>
          </a:prstGeom>
          <a:noFill/>
        </p:spPr>
        <p:txBody>
          <a:bodyPr wrap="none" rtlCol="0">
            <a:spAutoFit/>
          </a:bodyPr>
          <a:lstStyle/>
          <a:p>
            <a:r>
              <a:rPr lang="en-US" dirty="0" smtClean="0">
                <a:solidFill>
                  <a:schemeClr val="bg1"/>
                </a:solidFill>
              </a:rPr>
              <a:t>LOPC</a:t>
            </a:r>
            <a:endParaRPr lang="en-US" dirty="0">
              <a:solidFill>
                <a:schemeClr val="bg1"/>
              </a:solidFill>
            </a:endParaRPr>
          </a:p>
        </p:txBody>
      </p:sp>
      <p:sp>
        <p:nvSpPr>
          <p:cNvPr id="12" name="TextBox 11"/>
          <p:cNvSpPr txBox="1"/>
          <p:nvPr/>
        </p:nvSpPr>
        <p:spPr>
          <a:xfrm>
            <a:off x="609600" y="1752600"/>
            <a:ext cx="902811" cy="369332"/>
          </a:xfrm>
          <a:prstGeom prst="rect">
            <a:avLst/>
          </a:prstGeom>
          <a:noFill/>
        </p:spPr>
        <p:txBody>
          <a:bodyPr wrap="none" rtlCol="0">
            <a:spAutoFit/>
          </a:bodyPr>
          <a:lstStyle/>
          <a:p>
            <a:r>
              <a:rPr lang="en-US" dirty="0" smtClean="0">
                <a:solidFill>
                  <a:schemeClr val="bg1"/>
                </a:solidFill>
              </a:rPr>
              <a:t>Eddy 1</a:t>
            </a:r>
            <a:endParaRPr lang="en-US" dirty="0">
              <a:solidFill>
                <a:schemeClr val="bg1"/>
              </a:solidFill>
            </a:endParaRPr>
          </a:p>
        </p:txBody>
      </p:sp>
      <p:sp>
        <p:nvSpPr>
          <p:cNvPr id="13" name="TextBox 12"/>
          <p:cNvSpPr txBox="1"/>
          <p:nvPr/>
        </p:nvSpPr>
        <p:spPr>
          <a:xfrm>
            <a:off x="2362200" y="3059668"/>
            <a:ext cx="902811" cy="369332"/>
          </a:xfrm>
          <a:prstGeom prst="rect">
            <a:avLst/>
          </a:prstGeom>
          <a:noFill/>
        </p:spPr>
        <p:txBody>
          <a:bodyPr wrap="none" rtlCol="0">
            <a:spAutoFit/>
          </a:bodyPr>
          <a:lstStyle/>
          <a:p>
            <a:r>
              <a:rPr lang="en-US" dirty="0" smtClean="0">
                <a:solidFill>
                  <a:schemeClr val="bg1"/>
                </a:solidFill>
              </a:rPr>
              <a:t>Eddy 2</a:t>
            </a:r>
            <a:endParaRPr lang="en-US" dirty="0">
              <a:solidFill>
                <a:schemeClr val="bg1"/>
              </a:solidFill>
            </a:endParaRPr>
          </a:p>
        </p:txBody>
      </p:sp>
      <p:cxnSp>
        <p:nvCxnSpPr>
          <p:cNvPr id="14" name="Straight Arrow Connector 13"/>
          <p:cNvCxnSpPr/>
          <p:nvPr/>
        </p:nvCxnSpPr>
        <p:spPr>
          <a:xfrm flipH="1" flipV="1">
            <a:off x="2590800" y="2286000"/>
            <a:ext cx="222805" cy="773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1005" y="2121932"/>
            <a:ext cx="451406" cy="1582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86912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94"/>
          <a:stretch/>
        </p:blipFill>
        <p:spPr>
          <a:xfrm>
            <a:off x="0" y="850006"/>
            <a:ext cx="9144000" cy="6007994"/>
          </a:xfrm>
          <a:prstGeom prst="rect">
            <a:avLst/>
          </a:prstGeom>
        </p:spPr>
      </p:pic>
      <p:sp>
        <p:nvSpPr>
          <p:cNvPr id="2050" name="Title 1"/>
          <p:cNvSpPr>
            <a:spLocks noGrp="1"/>
          </p:cNvSpPr>
          <p:nvPr>
            <p:ph type="title" idx="4294967295"/>
          </p:nvPr>
        </p:nvSpPr>
        <p:spPr>
          <a:xfrm>
            <a:off x="457200" y="-76200"/>
            <a:ext cx="8229600" cy="1143000"/>
          </a:xfrm>
        </p:spPr>
        <p:txBody>
          <a:bodyPr/>
          <a:lstStyle/>
          <a:p>
            <a:r>
              <a:rPr lang="en-US" dirty="0" smtClean="0"/>
              <a:t>The MVP MCDW-o-meter</a:t>
            </a:r>
          </a:p>
        </p:txBody>
      </p:sp>
      <p:sp>
        <p:nvSpPr>
          <p:cNvPr id="5" name="TextBox 1"/>
          <p:cNvSpPr txBox="1">
            <a:spLocks noChangeArrowheads="1"/>
          </p:cNvSpPr>
          <p:nvPr/>
        </p:nvSpPr>
        <p:spPr bwMode="auto">
          <a:xfrm>
            <a:off x="5911951" y="189388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6" name="TextBox 4"/>
          <p:cNvSpPr txBox="1">
            <a:spLocks noChangeArrowheads="1"/>
          </p:cNvSpPr>
          <p:nvPr/>
        </p:nvSpPr>
        <p:spPr bwMode="auto">
          <a:xfrm>
            <a:off x="6196013" y="3200400"/>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7"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8" name="TextBox 6"/>
          <p:cNvSpPr txBox="1">
            <a:spLocks noChangeArrowheads="1"/>
          </p:cNvSpPr>
          <p:nvPr/>
        </p:nvSpPr>
        <p:spPr bwMode="auto">
          <a:xfrm>
            <a:off x="3021013" y="42672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9" name="TextBox 7"/>
          <p:cNvSpPr txBox="1">
            <a:spLocks noChangeArrowheads="1"/>
          </p:cNvSpPr>
          <p:nvPr/>
        </p:nvSpPr>
        <p:spPr bwMode="auto">
          <a:xfrm>
            <a:off x="6008687"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Tree>
    <p:extLst>
      <p:ext uri="{BB962C8B-B14F-4D97-AF65-F5344CB8AC3E}">
        <p14:creationId xmlns:p14="http://schemas.microsoft.com/office/powerpoint/2010/main" val="395347251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M dFE NS section.png"/>
          <p:cNvPicPr>
            <a:picLocks noChangeAspect="1"/>
          </p:cNvPicPr>
          <p:nvPr/>
        </p:nvPicPr>
        <p:blipFill>
          <a:blip r:embed="rId2"/>
          <a:stretch>
            <a:fillRect/>
          </a:stretch>
        </p:blipFill>
        <p:spPr>
          <a:xfrm>
            <a:off x="2362200" y="558800"/>
            <a:ext cx="6716041" cy="2768036"/>
          </a:xfrm>
          <a:prstGeom prst="rect">
            <a:avLst/>
          </a:prstGeom>
        </p:spPr>
      </p:pic>
      <p:pic>
        <p:nvPicPr>
          <p:cNvPr id="7" name="Picture 6" descr="PRISM St 1-6 section.png"/>
          <p:cNvPicPr>
            <a:picLocks noChangeAspect="1"/>
          </p:cNvPicPr>
          <p:nvPr/>
        </p:nvPicPr>
        <p:blipFill>
          <a:blip r:embed="rId3"/>
          <a:stretch>
            <a:fillRect/>
          </a:stretch>
        </p:blipFill>
        <p:spPr>
          <a:xfrm>
            <a:off x="2667000" y="3721100"/>
            <a:ext cx="6400800" cy="2755900"/>
          </a:xfrm>
          <a:prstGeom prst="rect">
            <a:avLst/>
          </a:prstGeom>
        </p:spPr>
      </p:pic>
      <p:pic>
        <p:nvPicPr>
          <p:cNvPr id="8" name="Picture 7" descr="PRISM dFe section map.png"/>
          <p:cNvPicPr>
            <a:picLocks noChangeAspect="1"/>
          </p:cNvPicPr>
          <p:nvPr/>
        </p:nvPicPr>
        <p:blipFill>
          <a:blip r:embed="rId4"/>
          <a:stretch>
            <a:fillRect/>
          </a:stretch>
        </p:blipFill>
        <p:spPr>
          <a:xfrm>
            <a:off x="50800" y="2437839"/>
            <a:ext cx="2870200" cy="2172261"/>
          </a:xfrm>
          <a:prstGeom prst="rect">
            <a:avLst/>
          </a:prstGeom>
        </p:spPr>
      </p:pic>
      <p:sp>
        <p:nvSpPr>
          <p:cNvPr id="2" name="Title 1"/>
          <p:cNvSpPr>
            <a:spLocks noGrp="1"/>
          </p:cNvSpPr>
          <p:nvPr>
            <p:ph type="ctrTitle"/>
          </p:nvPr>
        </p:nvSpPr>
        <p:spPr>
          <a:xfrm>
            <a:off x="-381000" y="-685800"/>
            <a:ext cx="5334000" cy="2060575"/>
          </a:xfrm>
        </p:spPr>
        <p:txBody>
          <a:bodyPr/>
          <a:lstStyle/>
          <a:p>
            <a:r>
              <a:rPr lang="en-US" dirty="0" err="1" smtClean="0"/>
              <a:t>Sedwick</a:t>
            </a:r>
            <a:r>
              <a:rPr lang="en-US" baseline="0" dirty="0" smtClean="0"/>
              <a:t> Fe data</a:t>
            </a:r>
            <a:endParaRPr lang="en-US" dirty="0"/>
          </a:p>
        </p:txBody>
      </p:sp>
    </p:spTree>
    <p:extLst>
      <p:ext uri="{BB962C8B-B14F-4D97-AF65-F5344CB8AC3E}">
        <p14:creationId xmlns:p14="http://schemas.microsoft.com/office/powerpoint/2010/main" val="39191906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Eddy 1 “Geordie”</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296" t="38225" r="36239" b="31127"/>
          <a:stretch/>
        </p:blipFill>
        <p:spPr bwMode="auto">
          <a:xfrm>
            <a:off x="762000" y="1143000"/>
            <a:ext cx="7656076"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962400" y="35052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029200" y="46482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97396" y="2590800"/>
            <a:ext cx="2393604" cy="830997"/>
          </a:xfrm>
          <a:prstGeom prst="rect">
            <a:avLst/>
          </a:prstGeom>
          <a:noFill/>
        </p:spPr>
        <p:txBody>
          <a:bodyPr wrap="none" rtlCol="0">
            <a:spAutoFit/>
          </a:bodyPr>
          <a:lstStyle/>
          <a:p>
            <a:pPr algn="ctr"/>
            <a:r>
              <a:rPr lang="en-US" sz="2400" dirty="0" smtClean="0">
                <a:solidFill>
                  <a:schemeClr val="bg1"/>
                </a:solidFill>
              </a:rPr>
              <a:t>Station 4 </a:t>
            </a:r>
          </a:p>
          <a:p>
            <a:pPr algn="ctr"/>
            <a:r>
              <a:rPr lang="en-US" sz="2400" dirty="0" smtClean="0">
                <a:solidFill>
                  <a:schemeClr val="bg1"/>
                </a:solidFill>
              </a:rPr>
              <a:t>“Inside Geordie”</a:t>
            </a:r>
            <a:endParaRPr lang="en-US" sz="2400" dirty="0">
              <a:solidFill>
                <a:schemeClr val="bg1"/>
              </a:solidFill>
            </a:endParaRPr>
          </a:p>
        </p:txBody>
      </p:sp>
      <p:sp>
        <p:nvSpPr>
          <p:cNvPr id="7" name="TextBox 6"/>
          <p:cNvSpPr txBox="1"/>
          <p:nvPr/>
        </p:nvSpPr>
        <p:spPr>
          <a:xfrm>
            <a:off x="4572000" y="4503003"/>
            <a:ext cx="2632452" cy="830997"/>
          </a:xfrm>
          <a:prstGeom prst="rect">
            <a:avLst/>
          </a:prstGeom>
          <a:noFill/>
        </p:spPr>
        <p:txBody>
          <a:bodyPr wrap="none" rtlCol="0">
            <a:spAutoFit/>
          </a:bodyPr>
          <a:lstStyle/>
          <a:p>
            <a:pPr algn="ctr"/>
            <a:r>
              <a:rPr lang="en-US" sz="2400" dirty="0" smtClean="0">
                <a:solidFill>
                  <a:schemeClr val="bg1"/>
                </a:solidFill>
              </a:rPr>
              <a:t>Station 5 </a:t>
            </a:r>
          </a:p>
          <a:p>
            <a:pPr algn="ctr"/>
            <a:r>
              <a:rPr lang="en-US" sz="2400" dirty="0" smtClean="0">
                <a:solidFill>
                  <a:schemeClr val="bg1"/>
                </a:solidFill>
              </a:rPr>
              <a:t>“Outside Geordie”</a:t>
            </a:r>
            <a:endParaRPr lang="en-US" sz="2400" dirty="0">
              <a:solidFill>
                <a:schemeClr val="bg1"/>
              </a:solidFill>
            </a:endParaRPr>
          </a:p>
        </p:txBody>
      </p:sp>
      <p:cxnSp>
        <p:nvCxnSpPr>
          <p:cNvPr id="6" name="Straight Arrow Connector 5"/>
          <p:cNvCxnSpPr/>
          <p:nvPr/>
        </p:nvCxnSpPr>
        <p:spPr>
          <a:xfrm flipV="1">
            <a:off x="2438400" y="4152900"/>
            <a:ext cx="609600" cy="190500"/>
          </a:xfrm>
          <a:prstGeom prst="straightConnector1">
            <a:avLst/>
          </a:prstGeom>
          <a:ln w="476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800" y="3505200"/>
            <a:ext cx="1827744" cy="1200329"/>
          </a:xfrm>
          <a:prstGeom prst="rect">
            <a:avLst/>
          </a:prstGeom>
          <a:noFill/>
        </p:spPr>
        <p:txBody>
          <a:bodyPr wrap="none" rtlCol="0">
            <a:spAutoFit/>
          </a:bodyPr>
          <a:lstStyle/>
          <a:p>
            <a:pPr algn="ctr"/>
            <a:r>
              <a:rPr lang="en-US" sz="2400" dirty="0" smtClean="0">
                <a:solidFill>
                  <a:schemeClr val="bg1"/>
                </a:solidFill>
              </a:rPr>
              <a:t>Direction of </a:t>
            </a:r>
          </a:p>
          <a:p>
            <a:pPr algn="ctr"/>
            <a:r>
              <a:rPr lang="en-US" sz="2400" dirty="0" smtClean="0">
                <a:solidFill>
                  <a:schemeClr val="bg1"/>
                </a:solidFill>
              </a:rPr>
              <a:t>Geordie’s </a:t>
            </a:r>
          </a:p>
          <a:p>
            <a:pPr algn="ctr"/>
            <a:r>
              <a:rPr lang="en-US" sz="2400" dirty="0" smtClean="0">
                <a:solidFill>
                  <a:schemeClr val="bg1"/>
                </a:solidFill>
              </a:rPr>
              <a:t>propagation</a:t>
            </a:r>
            <a:endParaRPr lang="en-US" sz="2400" dirty="0">
              <a:solidFill>
                <a:schemeClr val="bg1"/>
              </a:solidFill>
            </a:endParaRPr>
          </a:p>
        </p:txBody>
      </p:sp>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Geordie’s Velocity Field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6779"/>
          <a:stretch/>
        </p:blipFill>
        <p:spPr>
          <a:xfrm>
            <a:off x="0" y="1813692"/>
            <a:ext cx="9144000" cy="4761632"/>
          </a:xfrm>
          <a:prstGeom prst="rect">
            <a:avLst/>
          </a:prstGeom>
        </p:spPr>
      </p:pic>
      <p:sp>
        <p:nvSpPr>
          <p:cNvPr id="5" name="Oval 4"/>
          <p:cNvSpPr/>
          <p:nvPr/>
        </p:nvSpPr>
        <p:spPr>
          <a:xfrm>
            <a:off x="4419600" y="40386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44593" y="4807803"/>
            <a:ext cx="2400017" cy="830997"/>
          </a:xfrm>
          <a:prstGeom prst="rect">
            <a:avLst/>
          </a:prstGeom>
          <a:noFill/>
        </p:spPr>
        <p:txBody>
          <a:bodyPr wrap="none" rtlCol="0">
            <a:spAutoFit/>
          </a:bodyPr>
          <a:lstStyle/>
          <a:p>
            <a:pPr algn="ctr"/>
            <a:r>
              <a:rPr lang="en-US" sz="2400" dirty="0" smtClean="0"/>
              <a:t>Station 5 </a:t>
            </a:r>
          </a:p>
          <a:p>
            <a:pPr algn="ctr"/>
            <a:r>
              <a:rPr lang="en-US" sz="2400" dirty="0" smtClean="0"/>
              <a:t>“Inside Geordie”</a:t>
            </a:r>
            <a:endParaRPr lang="en-US" sz="2400" dirty="0">
              <a:solidFill>
                <a:schemeClr val="bg1"/>
              </a:solidFill>
            </a:endParaRPr>
          </a:p>
        </p:txBody>
      </p:sp>
      <p:sp>
        <p:nvSpPr>
          <p:cNvPr id="7" name="TextBox 6"/>
          <p:cNvSpPr txBox="1"/>
          <p:nvPr/>
        </p:nvSpPr>
        <p:spPr>
          <a:xfrm>
            <a:off x="6096000" y="4960203"/>
            <a:ext cx="2632452" cy="830997"/>
          </a:xfrm>
          <a:prstGeom prst="rect">
            <a:avLst/>
          </a:prstGeom>
          <a:noFill/>
        </p:spPr>
        <p:txBody>
          <a:bodyPr wrap="none" rtlCol="0">
            <a:spAutoFit/>
          </a:bodyPr>
          <a:lstStyle/>
          <a:p>
            <a:pPr algn="ctr"/>
            <a:r>
              <a:rPr lang="en-US" sz="2400" dirty="0" smtClean="0"/>
              <a:t>Station 6 </a:t>
            </a:r>
          </a:p>
          <a:p>
            <a:pPr algn="ctr"/>
            <a:r>
              <a:rPr lang="en-US" sz="2400" dirty="0" smtClean="0"/>
              <a:t>“Outside Geordie”</a:t>
            </a:r>
            <a:endParaRPr lang="en-US" sz="2400" dirty="0"/>
          </a:p>
        </p:txBody>
      </p:sp>
      <p:cxnSp>
        <p:nvCxnSpPr>
          <p:cNvPr id="8" name="Straight Arrow Connector 7"/>
          <p:cNvCxnSpPr/>
          <p:nvPr/>
        </p:nvCxnSpPr>
        <p:spPr>
          <a:xfrm flipV="1">
            <a:off x="3505200" y="4267200"/>
            <a:ext cx="914400" cy="693003"/>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638800" y="52578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Tom and Tommy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6800"/>
            <a:ext cx="7239000" cy="5771961"/>
          </a:xfrm>
          <a:prstGeom prst="rect">
            <a:avLst/>
          </a:prstGeom>
        </p:spPr>
      </p:pic>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338" r="10000" b="8141"/>
          <a:stretch/>
        </p:blipFill>
        <p:spPr bwMode="auto">
          <a:xfrm>
            <a:off x="0" y="1390918"/>
            <a:ext cx="9144000" cy="443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457200" y="-76200"/>
            <a:ext cx="8229600" cy="1143000"/>
          </a:xfrm>
        </p:spPr>
        <p:txBody>
          <a:bodyPr/>
          <a:lstStyle/>
          <a:p>
            <a:r>
              <a:rPr lang="en-US" dirty="0" smtClean="0"/>
              <a:t>Eddy 2</a:t>
            </a:r>
          </a:p>
        </p:txBody>
      </p:sp>
      <p:sp>
        <p:nvSpPr>
          <p:cNvPr id="2" name="Oval 1"/>
          <p:cNvSpPr/>
          <p:nvPr/>
        </p:nvSpPr>
        <p:spPr>
          <a:xfrm>
            <a:off x="4457700" y="3193197"/>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902439" y="2293203"/>
            <a:ext cx="2050561" cy="830997"/>
          </a:xfrm>
          <a:prstGeom prst="rect">
            <a:avLst/>
          </a:prstGeom>
          <a:noFill/>
        </p:spPr>
        <p:txBody>
          <a:bodyPr wrap="none" rtlCol="0">
            <a:spAutoFit/>
          </a:bodyPr>
          <a:lstStyle/>
          <a:p>
            <a:pPr algn="ctr"/>
            <a:r>
              <a:rPr lang="en-US" sz="2400" dirty="0" smtClean="0">
                <a:solidFill>
                  <a:schemeClr val="bg1"/>
                </a:solidFill>
              </a:rPr>
              <a:t>Station 6 </a:t>
            </a:r>
          </a:p>
          <a:p>
            <a:pPr algn="ctr"/>
            <a:r>
              <a:rPr lang="en-US" sz="2400" dirty="0" smtClean="0">
                <a:solidFill>
                  <a:schemeClr val="bg1"/>
                </a:solidFill>
              </a:rPr>
              <a:t>Inside Eddy 2</a:t>
            </a:r>
            <a:endParaRPr lang="en-US" sz="2400" dirty="0">
              <a:solidFill>
                <a:schemeClr val="bg1"/>
              </a:solidFill>
            </a:endParaRPr>
          </a:p>
        </p:txBody>
      </p:sp>
    </p:spTree>
    <p:extLst>
      <p:ext uri="{BB962C8B-B14F-4D97-AF65-F5344CB8AC3E}">
        <p14:creationId xmlns:p14="http://schemas.microsoft.com/office/powerpoint/2010/main" val="113132316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Eddy 2’s Velocity Field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374"/>
            <a:ext cx="9176657" cy="5163226"/>
          </a:xfrm>
          <a:prstGeom prst="rect">
            <a:avLst/>
          </a:prstGeom>
        </p:spPr>
      </p:pic>
      <p:sp>
        <p:nvSpPr>
          <p:cNvPr id="5" name="Oval 4"/>
          <p:cNvSpPr/>
          <p:nvPr/>
        </p:nvSpPr>
        <p:spPr>
          <a:xfrm>
            <a:off x="4263366" y="3269004"/>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63087" y="4038207"/>
            <a:ext cx="2050561" cy="830997"/>
          </a:xfrm>
          <a:prstGeom prst="rect">
            <a:avLst/>
          </a:prstGeom>
          <a:noFill/>
        </p:spPr>
        <p:txBody>
          <a:bodyPr wrap="none" rtlCol="0">
            <a:spAutoFit/>
          </a:bodyPr>
          <a:lstStyle/>
          <a:p>
            <a:pPr algn="ctr"/>
            <a:r>
              <a:rPr lang="en-US" sz="2400" dirty="0" smtClean="0"/>
              <a:t>Station 6 </a:t>
            </a:r>
          </a:p>
          <a:p>
            <a:pPr algn="ctr"/>
            <a:r>
              <a:rPr lang="en-US" sz="2400" dirty="0" smtClean="0"/>
              <a:t>Inside Eddy 2</a:t>
            </a:r>
            <a:endParaRPr lang="en-US" sz="2400" dirty="0">
              <a:solidFill>
                <a:schemeClr val="bg1"/>
              </a:solidFill>
            </a:endParaRPr>
          </a:p>
        </p:txBody>
      </p:sp>
      <p:cxnSp>
        <p:nvCxnSpPr>
          <p:cNvPr id="7" name="Straight Arrow Connector 6"/>
          <p:cNvCxnSpPr/>
          <p:nvPr/>
        </p:nvCxnSpPr>
        <p:spPr>
          <a:xfrm flipV="1">
            <a:off x="3348966" y="3497604"/>
            <a:ext cx="914400" cy="693003"/>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88328" y="3269004"/>
            <a:ext cx="1964872" cy="1836396"/>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53200" y="4343400"/>
            <a:ext cx="0" cy="7620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82825" y="3849469"/>
            <a:ext cx="902811" cy="646331"/>
          </a:xfrm>
          <a:prstGeom prst="rect">
            <a:avLst/>
          </a:prstGeom>
          <a:noFill/>
        </p:spPr>
        <p:txBody>
          <a:bodyPr wrap="none" rtlCol="0">
            <a:spAutoFit/>
          </a:bodyPr>
          <a:lstStyle/>
          <a:p>
            <a:pPr algn="ctr"/>
            <a:r>
              <a:rPr lang="en-US" dirty="0" smtClean="0"/>
              <a:t>VPR </a:t>
            </a:r>
          </a:p>
          <a:p>
            <a:pPr algn="ctr"/>
            <a:r>
              <a:rPr lang="en-US" dirty="0" smtClean="0"/>
              <a:t>Survey</a:t>
            </a:r>
            <a:endParaRPr lang="en-US" dirty="0">
              <a:solidFill>
                <a:schemeClr val="bg1"/>
              </a:solidFill>
            </a:endParaRPr>
          </a:p>
        </p:txBody>
      </p:sp>
    </p:spTree>
    <p:extLst>
      <p:ext uri="{BB962C8B-B14F-4D97-AF65-F5344CB8AC3E}">
        <p14:creationId xmlns:p14="http://schemas.microsoft.com/office/powerpoint/2010/main" val="1741075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lstStyle/>
          <a:p>
            <a:r>
              <a:rPr lang="en-US" dirty="0" smtClean="0"/>
              <a:t>Ross Bank</a:t>
            </a:r>
            <a:endParaRPr lang="en-US" dirty="0"/>
          </a:p>
        </p:txBody>
      </p:sp>
      <p:sp>
        <p:nvSpPr>
          <p:cNvPr id="3" name="TextBox 2"/>
          <p:cNvSpPr txBox="1"/>
          <p:nvPr/>
        </p:nvSpPr>
        <p:spPr>
          <a:xfrm>
            <a:off x="32197" y="2686883"/>
            <a:ext cx="8883203" cy="4247317"/>
          </a:xfrm>
          <a:prstGeom prst="rect">
            <a:avLst/>
          </a:prstGeom>
          <a:noFill/>
        </p:spPr>
        <p:txBody>
          <a:bodyPr wrap="square" rtlCol="0">
            <a:spAutoFit/>
          </a:bodyPr>
          <a:lstStyle/>
          <a:p>
            <a:r>
              <a:rPr lang="en-US" dirty="0"/>
              <a:t>H</a:t>
            </a:r>
            <a:r>
              <a:rPr lang="en-US" dirty="0" smtClean="0"/>
              <a:t>ydrographic characteristics</a:t>
            </a:r>
          </a:p>
          <a:p>
            <a:r>
              <a:rPr lang="en-US" dirty="0"/>
              <a:t>	</a:t>
            </a:r>
            <a:r>
              <a:rPr lang="en-US" dirty="0" smtClean="0"/>
              <a:t>Crest colder, saltier, less stratified</a:t>
            </a:r>
          </a:p>
          <a:p>
            <a:r>
              <a:rPr lang="en-US" dirty="0"/>
              <a:t>	</a:t>
            </a:r>
            <a:r>
              <a:rPr lang="en-US" dirty="0" smtClean="0"/>
              <a:t>Fluorescence enhanced on the more stratified periphery</a:t>
            </a:r>
          </a:p>
          <a:p>
            <a:r>
              <a:rPr lang="en-US" dirty="0"/>
              <a:t>	</a:t>
            </a:r>
            <a:r>
              <a:rPr lang="en-US" dirty="0" smtClean="0"/>
              <a:t>ADCP velocity suggests counter-clockwise around-bank flow</a:t>
            </a:r>
          </a:p>
          <a:p>
            <a:r>
              <a:rPr lang="en-US" dirty="0"/>
              <a:t>	</a:t>
            </a:r>
            <a:r>
              <a:rPr lang="en-US" dirty="0" smtClean="0"/>
              <a:t>Strong spring-neap cycle, tidal speeds ranging from 35 to 15 cm s</a:t>
            </a:r>
            <a:r>
              <a:rPr lang="en-US" baseline="30000" dirty="0" smtClean="0"/>
              <a:t>-1</a:t>
            </a:r>
          </a:p>
          <a:p>
            <a:endParaRPr lang="en-US" dirty="0"/>
          </a:p>
          <a:p>
            <a:r>
              <a:rPr lang="en-US" dirty="0" smtClean="0"/>
              <a:t>Dissolved iron enhanced on the crest during spring tides, much less on neap tide</a:t>
            </a:r>
          </a:p>
          <a:p>
            <a:endParaRPr lang="en-US" dirty="0"/>
          </a:p>
          <a:p>
            <a:r>
              <a:rPr lang="en-US" dirty="0" smtClean="0"/>
              <a:t>Rapid removal of iron from the aphotic zone on the crest suggests </a:t>
            </a:r>
            <a:r>
              <a:rPr lang="en-US" dirty="0" err="1" smtClean="0"/>
              <a:t>advective</a:t>
            </a:r>
            <a:r>
              <a:rPr lang="en-US" dirty="0" smtClean="0"/>
              <a:t> loss; hydrographic time-series also indicative of advection</a:t>
            </a:r>
          </a:p>
          <a:p>
            <a:endParaRPr lang="en-US" dirty="0"/>
          </a:p>
          <a:p>
            <a:r>
              <a:rPr lang="en-US" dirty="0" smtClean="0"/>
              <a:t>Impact of iron supply from Ross Bank could be spread into the interior Ross Sea via advection</a:t>
            </a:r>
          </a:p>
          <a:p>
            <a:endParaRPr lang="en-US" dirty="0"/>
          </a:p>
          <a:p>
            <a:r>
              <a:rPr lang="en-US" dirty="0" smtClean="0"/>
              <a:t>Iron also enhanced in benthic </a:t>
            </a:r>
            <a:r>
              <a:rPr lang="en-US" dirty="0" err="1" smtClean="0"/>
              <a:t>nepheloid</a:t>
            </a:r>
            <a:r>
              <a:rPr lang="en-US" dirty="0" smtClean="0"/>
              <a:t> layers on the flanks of Ross Bank</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667"/>
          <a:stretch/>
        </p:blipFill>
        <p:spPr>
          <a:xfrm>
            <a:off x="0" y="603640"/>
            <a:ext cx="2743200" cy="213956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09360" y="0"/>
            <a:ext cx="2834640" cy="212598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54085" r="51074" b="9478"/>
          <a:stretch/>
        </p:blipFill>
        <p:spPr>
          <a:xfrm>
            <a:off x="2773251" y="675203"/>
            <a:ext cx="3601638" cy="201168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7177" t="22533" r="56762" b="31828"/>
          <a:stretch/>
        </p:blipFill>
        <p:spPr>
          <a:xfrm>
            <a:off x="7162800" y="2133601"/>
            <a:ext cx="1463040" cy="1388744"/>
          </a:xfrm>
          <a:prstGeom prst="rect">
            <a:avLst/>
          </a:prstGeom>
        </p:spPr>
      </p:pic>
    </p:spTree>
    <p:extLst>
      <p:ext uri="{BB962C8B-B14F-4D97-AF65-F5344CB8AC3E}">
        <p14:creationId xmlns:p14="http://schemas.microsoft.com/office/powerpoint/2010/main" val="3924476832"/>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0"/>
            <a:ext cx="8229600" cy="1143000"/>
          </a:xfrm>
        </p:spPr>
        <p:txBody>
          <a:bodyPr/>
          <a:lstStyle/>
          <a:p>
            <a:r>
              <a:rPr lang="en-US" dirty="0" smtClean="0"/>
              <a:t>VPR Survey of Eddy 2</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957" t="29149" r="4868" b="25307"/>
          <a:stretch/>
        </p:blipFill>
        <p:spPr>
          <a:xfrm>
            <a:off x="0" y="4403125"/>
            <a:ext cx="4572000" cy="199767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666" t="24117" r="4750" b="25174"/>
          <a:stretch/>
        </p:blipFill>
        <p:spPr>
          <a:xfrm>
            <a:off x="4724551" y="4373880"/>
            <a:ext cx="4400973" cy="210312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46" t="22396" r="4820" b="24783"/>
          <a:stretch/>
        </p:blipFill>
        <p:spPr>
          <a:xfrm>
            <a:off x="4750309" y="1447800"/>
            <a:ext cx="4221822" cy="212695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5138" t="24352" r="5102" b="23061"/>
          <a:stretch/>
        </p:blipFill>
        <p:spPr>
          <a:xfrm>
            <a:off x="22538" y="1487257"/>
            <a:ext cx="4389120" cy="2170343"/>
          </a:xfrm>
          <a:prstGeom prst="rect">
            <a:avLst/>
          </a:prstGeom>
        </p:spPr>
      </p:pic>
      <p:sp>
        <p:nvSpPr>
          <p:cNvPr id="11" name="TextBox 10"/>
          <p:cNvSpPr txBox="1"/>
          <p:nvPr/>
        </p:nvSpPr>
        <p:spPr>
          <a:xfrm>
            <a:off x="6081941" y="17642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143000" y="17642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609600" y="4583668"/>
            <a:ext cx="2787943"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5638800" y="4659868"/>
            <a:ext cx="2172390" cy="369332"/>
          </a:xfrm>
          <a:prstGeom prst="rect">
            <a:avLst/>
          </a:prstGeom>
          <a:solidFill>
            <a:schemeClr val="tx1"/>
          </a:solidFill>
        </p:spPr>
        <p:txBody>
          <a:bodyPr wrap="none" rtlCol="0">
            <a:spAutoFit/>
          </a:bodyPr>
          <a:lstStyle/>
          <a:p>
            <a:r>
              <a:rPr lang="en-US" dirty="0" smtClean="0">
                <a:solidFill>
                  <a:schemeClr val="bg1"/>
                </a:solidFill>
              </a:rPr>
              <a:t>Optical Backscatter</a:t>
            </a:r>
            <a:endParaRPr lang="en-US" dirty="0">
              <a:solidFill>
                <a:schemeClr val="bg1"/>
              </a:solidFill>
            </a:endParaRPr>
          </a:p>
        </p:txBody>
      </p:sp>
    </p:spTree>
    <p:extLst>
      <p:ext uri="{BB962C8B-B14F-4D97-AF65-F5344CB8AC3E}">
        <p14:creationId xmlns:p14="http://schemas.microsoft.com/office/powerpoint/2010/main" val="69082882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data\NBP1201CL1\trrois\vpr3\d009\h12\other2\roi0.4722207801.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44" r="-17244" b="16967"/>
          <a:stretch/>
        </p:blipFill>
        <p:spPr bwMode="auto">
          <a:xfrm>
            <a:off x="5394960" y="4334723"/>
            <a:ext cx="2854452"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9600" y="152400"/>
            <a:ext cx="7772400" cy="609600"/>
          </a:xfrm>
        </p:spPr>
        <p:txBody>
          <a:bodyPr>
            <a:normAutofit fontScale="90000"/>
          </a:bodyPr>
          <a:lstStyle/>
          <a:p>
            <a:r>
              <a:rPr lang="en-US" dirty="0" smtClean="0"/>
              <a:t>Sample VPR Images 1/10/12</a:t>
            </a:r>
            <a:endParaRPr lang="en-US" dirty="0"/>
          </a:p>
        </p:txBody>
      </p:sp>
      <p:pic>
        <p:nvPicPr>
          <p:cNvPr id="1026" name="Picture 2" descr="C:\data\NBP1201CL1\trrois\vpr3\d009\h12\phaeMany\roi0.4324221800.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5" y="1880616"/>
            <a:ext cx="2359152" cy="28437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data\NBP1201CL1\trrois\vpr3\d009\h12\phaeIndiv\roi0.4350721800.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393" y="4724400"/>
            <a:ext cx="1421751" cy="15402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4" name="Picture 10" descr="C:\data\NBP1201CL1\trrois\vpr3\d009\h12\phaeIndiv\roi0.4720976500.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44009"/>
            <a:ext cx="1296383" cy="13233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7" name="Picture 13" descr="C:\data\NBP1201CL1\trrois\vpr3\d009\h12\squashed\roi0.435427030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3754117"/>
            <a:ext cx="1771167" cy="18753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6" name="Picture 12" descr="C:\data\NBP1201CL1\trrois\vpr3\d009\h12\squashed\roi0.4353264001.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4366" y="2362200"/>
            <a:ext cx="1340034" cy="13522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8" name="Picture 14" descr="C:\data\NBP1201CL1\trrois\vpr3\d009\h12\marineSnow\roi0.4352807800.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1600200"/>
            <a:ext cx="1754188"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data\NBP1201CL1\trrois\vpr3\d009\h12\marineSnow\roi0.4361228104.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2760" y="1676400"/>
            <a:ext cx="1170240" cy="1472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13137"/>
            <a:ext cx="2273947" cy="1015663"/>
          </a:xfrm>
          <a:prstGeom prst="rect">
            <a:avLst/>
          </a:prstGeom>
          <a:noFill/>
        </p:spPr>
        <p:txBody>
          <a:bodyPr wrap="square" rtlCol="0">
            <a:spAutoFit/>
          </a:bodyPr>
          <a:lstStyle/>
          <a:p>
            <a:pPr algn="ctr"/>
            <a:r>
              <a:rPr lang="en-US" sz="2000" dirty="0" err="1" smtClean="0"/>
              <a:t>Phaeocystis</a:t>
            </a:r>
            <a:r>
              <a:rPr lang="en-US" sz="2000" dirty="0" smtClean="0"/>
              <a:t>- </a:t>
            </a:r>
          </a:p>
          <a:p>
            <a:pPr algn="ctr"/>
            <a:r>
              <a:rPr lang="en-US" sz="2000" dirty="0" smtClean="0"/>
              <a:t>most abundant and very thick at surface</a:t>
            </a:r>
            <a:endParaRPr lang="en-US" sz="2000" dirty="0"/>
          </a:p>
        </p:txBody>
      </p:sp>
      <p:sp>
        <p:nvSpPr>
          <p:cNvPr id="21" name="TextBox 20"/>
          <p:cNvSpPr txBox="1"/>
          <p:nvPr/>
        </p:nvSpPr>
        <p:spPr>
          <a:xfrm>
            <a:off x="2438400" y="914400"/>
            <a:ext cx="2667000" cy="707886"/>
          </a:xfrm>
          <a:prstGeom prst="rect">
            <a:avLst/>
          </a:prstGeom>
          <a:noFill/>
        </p:spPr>
        <p:txBody>
          <a:bodyPr wrap="square" rtlCol="0">
            <a:spAutoFit/>
          </a:bodyPr>
          <a:lstStyle/>
          <a:p>
            <a:pPr algn="ctr"/>
            <a:r>
              <a:rPr lang="en-US" sz="2000" dirty="0" smtClean="0"/>
              <a:t>Collapsed Colonies?- </a:t>
            </a:r>
          </a:p>
          <a:p>
            <a:pPr algn="ctr"/>
            <a:r>
              <a:rPr lang="en-US" sz="2000" dirty="0" smtClean="0"/>
              <a:t>abundant at depth</a:t>
            </a:r>
            <a:endParaRPr lang="en-US" sz="2000" dirty="0"/>
          </a:p>
        </p:txBody>
      </p:sp>
      <p:pic>
        <p:nvPicPr>
          <p:cNvPr id="1035" name="Picture 11" descr="C:\data\NBP1201CL1\trrois\vpr3\d009\h12\squashed\roi0.4353010902.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800" y="1676400"/>
            <a:ext cx="1161232" cy="65029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804820" y="914400"/>
            <a:ext cx="2958180" cy="707886"/>
          </a:xfrm>
          <a:prstGeom prst="rect">
            <a:avLst/>
          </a:prstGeom>
          <a:noFill/>
        </p:spPr>
        <p:txBody>
          <a:bodyPr wrap="square" rtlCol="0">
            <a:spAutoFit/>
          </a:bodyPr>
          <a:lstStyle/>
          <a:p>
            <a:pPr algn="ctr"/>
            <a:r>
              <a:rPr lang="en-US" sz="2000" dirty="0" smtClean="0"/>
              <a:t>Marine Snow- </a:t>
            </a:r>
          </a:p>
          <a:p>
            <a:pPr algn="ctr"/>
            <a:r>
              <a:rPr lang="en-US" sz="2000" dirty="0" smtClean="0"/>
              <a:t>abundant at depth</a:t>
            </a:r>
            <a:endParaRPr lang="en-US" sz="2000" dirty="0"/>
          </a:p>
        </p:txBody>
      </p:sp>
      <p:sp>
        <p:nvSpPr>
          <p:cNvPr id="23" name="TextBox 22"/>
          <p:cNvSpPr txBox="1"/>
          <p:nvPr/>
        </p:nvSpPr>
        <p:spPr>
          <a:xfrm>
            <a:off x="5334000" y="3505200"/>
            <a:ext cx="3429000" cy="400110"/>
          </a:xfrm>
          <a:prstGeom prst="rect">
            <a:avLst/>
          </a:prstGeom>
          <a:noFill/>
        </p:spPr>
        <p:txBody>
          <a:bodyPr wrap="square" rtlCol="0">
            <a:spAutoFit/>
          </a:bodyPr>
          <a:lstStyle/>
          <a:p>
            <a:pPr algn="ctr"/>
            <a:r>
              <a:rPr lang="en-US" sz="2000" dirty="0" smtClean="0"/>
              <a:t>Other Stuff- rare</a:t>
            </a:r>
            <a:endParaRPr lang="en-US" sz="2000" dirty="0"/>
          </a:p>
        </p:txBody>
      </p:sp>
      <p:pic>
        <p:nvPicPr>
          <p:cNvPr id="1044" name="Picture 20" descr="C:\data\NBP1201CL1\trrois\vpr3\d009\h12\other2\roi0.4416198400.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7196" y="5218924"/>
            <a:ext cx="1015080" cy="15940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C:\data\NBP1201CL1\trrois\vpr3\d009\h12\other2\roi0.4368026501.t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3098" y="3928636"/>
            <a:ext cx="2188902" cy="13509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1" name="Picture 17" descr="C:\data\NBP1201CL1\trrois\vpr3\d009\h12\other2\roi0.4354531200.t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3550" y="3928636"/>
            <a:ext cx="1085850" cy="571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42" name="Picture 18" descr="C:\data\NBP1201CL1\trrois\vpr3\d009\h12\other2\roi0.4636271802.t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77880" y="3922416"/>
            <a:ext cx="873714" cy="28883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60111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3345170" y="0"/>
            <a:ext cx="5798830" cy="2468562"/>
          </a:xfrm>
        </p:spPr>
        <p:txBody>
          <a:bodyPr/>
          <a:lstStyle/>
          <a:p>
            <a:r>
              <a:rPr lang="en-US" dirty="0" smtClean="0"/>
              <a:t>Science Planning 1/11/12</a:t>
            </a:r>
          </a:p>
        </p:txBody>
      </p:sp>
      <p:sp>
        <p:nvSpPr>
          <p:cNvPr id="2" name="TextBox 1"/>
          <p:cNvSpPr txBox="1"/>
          <p:nvPr/>
        </p:nvSpPr>
        <p:spPr>
          <a:xfrm>
            <a:off x="1970468" y="2323415"/>
            <a:ext cx="6292107" cy="4401205"/>
          </a:xfrm>
          <a:prstGeom prst="rect">
            <a:avLst/>
          </a:prstGeom>
          <a:noFill/>
        </p:spPr>
        <p:txBody>
          <a:bodyPr wrap="none" rtlCol="0">
            <a:spAutoFit/>
          </a:bodyPr>
          <a:lstStyle/>
          <a:p>
            <a:r>
              <a:rPr lang="en-US" sz="2000" dirty="0" smtClean="0"/>
              <a:t>Option 1</a:t>
            </a:r>
          </a:p>
          <a:p>
            <a:r>
              <a:rPr lang="en-US" sz="2000" dirty="0"/>
              <a:t>	</a:t>
            </a:r>
            <a:r>
              <a:rPr lang="en-US" sz="2000" dirty="0" smtClean="0"/>
              <a:t>Ice Shelf</a:t>
            </a:r>
          </a:p>
          <a:p>
            <a:r>
              <a:rPr lang="en-US" sz="2000" dirty="0"/>
              <a:t>	</a:t>
            </a:r>
            <a:r>
              <a:rPr lang="en-US" sz="2000" dirty="0" smtClean="0"/>
              <a:t>Ross Bank</a:t>
            </a:r>
          </a:p>
          <a:p>
            <a:r>
              <a:rPr lang="en-US" sz="2000" dirty="0"/>
              <a:t>	</a:t>
            </a:r>
            <a:r>
              <a:rPr lang="en-US" sz="2000" dirty="0" err="1" smtClean="0"/>
              <a:t>Joides</a:t>
            </a:r>
            <a:r>
              <a:rPr lang="en-US" sz="2000" dirty="0" smtClean="0"/>
              <a:t> Trough</a:t>
            </a:r>
          </a:p>
          <a:p>
            <a:r>
              <a:rPr lang="en-US" sz="2000" dirty="0"/>
              <a:t>	</a:t>
            </a:r>
            <a:r>
              <a:rPr lang="en-US" sz="2000" dirty="0" smtClean="0"/>
              <a:t>Western Ross</a:t>
            </a:r>
          </a:p>
          <a:p>
            <a:r>
              <a:rPr lang="en-US" sz="2000" dirty="0"/>
              <a:t>	</a:t>
            </a:r>
            <a:r>
              <a:rPr lang="en-US" sz="2000" dirty="0" smtClean="0"/>
              <a:t>Opportunistic mesoscale studies</a:t>
            </a:r>
            <a:endParaRPr lang="en-US" sz="2000" dirty="0"/>
          </a:p>
          <a:p>
            <a:endParaRPr lang="en-US" sz="2000" dirty="0" smtClean="0"/>
          </a:p>
          <a:p>
            <a:r>
              <a:rPr lang="en-US" sz="2000" dirty="0" smtClean="0"/>
              <a:t>Option 2 </a:t>
            </a:r>
          </a:p>
          <a:p>
            <a:r>
              <a:rPr lang="en-US" sz="2000" dirty="0"/>
              <a:t>	</a:t>
            </a:r>
            <a:r>
              <a:rPr lang="en-US" sz="2000" dirty="0" smtClean="0"/>
              <a:t>Mesoscale process study of E-W </a:t>
            </a:r>
            <a:r>
              <a:rPr lang="en-US" sz="2000" dirty="0" err="1" smtClean="0"/>
              <a:t>Chl</a:t>
            </a:r>
            <a:r>
              <a:rPr lang="en-US" sz="2000" dirty="0" smtClean="0"/>
              <a:t> gradient</a:t>
            </a:r>
          </a:p>
          <a:p>
            <a:r>
              <a:rPr lang="en-US" sz="2000" dirty="0"/>
              <a:t>	Ice Shelf</a:t>
            </a:r>
          </a:p>
          <a:p>
            <a:r>
              <a:rPr lang="en-US" sz="2000" dirty="0"/>
              <a:t>	Ross Bank</a:t>
            </a:r>
          </a:p>
          <a:p>
            <a:r>
              <a:rPr lang="en-US" sz="2000" dirty="0"/>
              <a:t>	</a:t>
            </a:r>
            <a:r>
              <a:rPr lang="en-US" sz="2000" dirty="0" err="1"/>
              <a:t>Joides</a:t>
            </a:r>
            <a:r>
              <a:rPr lang="en-US" sz="2000" dirty="0"/>
              <a:t> Trough</a:t>
            </a:r>
          </a:p>
          <a:p>
            <a:r>
              <a:rPr lang="en-US" sz="2000" dirty="0"/>
              <a:t>	Western </a:t>
            </a:r>
            <a:r>
              <a:rPr lang="en-US" sz="2000" dirty="0" smtClean="0"/>
              <a:t>Ross </a:t>
            </a:r>
          </a:p>
          <a:p>
            <a:r>
              <a:rPr lang="en-US" sz="2000" dirty="0" smtClean="0"/>
              <a:t>	Opportunistic </a:t>
            </a:r>
            <a:r>
              <a:rPr lang="en-US" sz="2000" dirty="0"/>
              <a:t>mesoscale studies</a:t>
            </a:r>
            <a:endParaRPr lang="en-US" sz="2000" dirty="0" smtClean="0"/>
          </a:p>
        </p:txBody>
      </p:sp>
      <p:sp>
        <p:nvSpPr>
          <p:cNvPr id="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H</a:t>
            </a:r>
            <a:r>
              <a:rPr lang="en-US" sz="2000" baseline="-25000"/>
              <a:t>1</a:t>
            </a:r>
            <a:r>
              <a:rPr lang="en-US" sz="2000"/>
              <a:t>: CDW</a:t>
            </a:r>
          </a:p>
          <a:p>
            <a:pPr eaLnBrk="1" hangingPunct="1"/>
            <a:r>
              <a:rPr lang="en-US" sz="2000"/>
              <a:t>H</a:t>
            </a:r>
            <a:r>
              <a:rPr lang="en-US" sz="2000" baseline="-25000"/>
              <a:t>2</a:t>
            </a:r>
            <a:r>
              <a:rPr lang="en-US" sz="2000"/>
              <a:t>: Sediment: banks/coastal</a:t>
            </a:r>
          </a:p>
          <a:p>
            <a:pPr eaLnBrk="1" hangingPunct="1"/>
            <a:r>
              <a:rPr lang="en-US" sz="2000"/>
              <a:t>H</a:t>
            </a:r>
            <a:r>
              <a:rPr lang="en-US" sz="2000" baseline="-25000"/>
              <a:t>3</a:t>
            </a:r>
            <a:r>
              <a:rPr lang="en-US" sz="2000"/>
              <a:t>: Sea ice</a:t>
            </a:r>
          </a:p>
          <a:p>
            <a:pPr eaLnBrk="1" hangingPunct="1"/>
            <a:r>
              <a:rPr lang="en-US" sz="2000"/>
              <a:t>H</a:t>
            </a:r>
            <a:r>
              <a:rPr lang="en-US" sz="2000" baseline="-25000"/>
              <a:t>4</a:t>
            </a:r>
            <a:r>
              <a:rPr lang="en-US" sz="2000"/>
              <a:t>: Glacial melt</a:t>
            </a:r>
          </a:p>
        </p:txBody>
      </p:sp>
      <p:sp>
        <p:nvSpPr>
          <p:cNvPr id="5" name="Text Box 2"/>
          <p:cNvSpPr txBox="1">
            <a:spLocks noChangeArrowheads="1"/>
          </p:cNvSpPr>
          <p:nvPr/>
        </p:nvSpPr>
        <p:spPr bwMode="auto">
          <a:xfrm>
            <a:off x="0" y="13716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MODIS 1/11/12</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70" t="14563" r="10161" b="8366"/>
          <a:stretch/>
        </p:blipFill>
        <p:spPr bwMode="auto">
          <a:xfrm>
            <a:off x="-3" y="1066800"/>
            <a:ext cx="9174067"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dirty="0" smtClean="0"/>
              <a:t>MODIS 1/11/12</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89" r="31169" b="8366"/>
          <a:stretch/>
        </p:blipFill>
        <p:spPr bwMode="auto">
          <a:xfrm>
            <a:off x="-7" y="1097280"/>
            <a:ext cx="917323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28600"/>
            <a:ext cx="8229600" cy="1143000"/>
          </a:xfrm>
        </p:spPr>
        <p:txBody>
          <a:bodyPr/>
          <a:lstStyle/>
          <a:p>
            <a:r>
              <a:rPr lang="en-US" dirty="0" smtClean="0"/>
              <a:t>MODIS 1/11/12</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789" r="31169" b="8366"/>
          <a:stretch/>
        </p:blipFill>
        <p:spPr bwMode="auto">
          <a:xfrm>
            <a:off x="-7" y="1097280"/>
            <a:ext cx="9173231"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5410200" y="3276600"/>
            <a:ext cx="21336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657600" y="3276600"/>
            <a:ext cx="1752600" cy="1066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334000" y="32004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839898" y="3436203"/>
            <a:ext cx="1408502" cy="830997"/>
          </a:xfrm>
          <a:prstGeom prst="rect">
            <a:avLst/>
          </a:prstGeom>
          <a:noFill/>
        </p:spPr>
        <p:txBody>
          <a:bodyPr wrap="square" rtlCol="0">
            <a:spAutoFit/>
          </a:bodyPr>
          <a:lstStyle/>
          <a:p>
            <a:pPr algn="ctr"/>
            <a:r>
              <a:rPr lang="en-US" sz="2400" dirty="0" smtClean="0">
                <a:solidFill>
                  <a:schemeClr val="bg1"/>
                </a:solidFill>
              </a:rPr>
              <a:t>Stations  </a:t>
            </a:r>
          </a:p>
          <a:p>
            <a:pPr algn="ctr"/>
            <a:endParaRPr lang="en-US" sz="2400" dirty="0">
              <a:solidFill>
                <a:schemeClr val="bg1"/>
              </a:solidFill>
            </a:endParaRPr>
          </a:p>
        </p:txBody>
      </p:sp>
      <p:sp>
        <p:nvSpPr>
          <p:cNvPr id="25" name="Oval 24"/>
          <p:cNvSpPr/>
          <p:nvPr/>
        </p:nvSpPr>
        <p:spPr>
          <a:xfrm>
            <a:off x="7467600" y="34290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897298" y="3664803"/>
            <a:ext cx="1408502" cy="830997"/>
          </a:xfrm>
          <a:prstGeom prst="rect">
            <a:avLst/>
          </a:prstGeom>
          <a:noFill/>
        </p:spPr>
        <p:txBody>
          <a:bodyPr wrap="square" rtlCol="0">
            <a:spAutoFit/>
          </a:bodyPr>
          <a:lstStyle/>
          <a:p>
            <a:pPr algn="ctr"/>
            <a:r>
              <a:rPr lang="en-US" sz="2400" dirty="0" smtClean="0">
                <a:solidFill>
                  <a:schemeClr val="bg1"/>
                </a:solidFill>
              </a:rPr>
              <a:t>Stations </a:t>
            </a:r>
          </a:p>
          <a:p>
            <a:pPr algn="ctr"/>
            <a:endParaRPr lang="en-US" sz="2400" dirty="0">
              <a:solidFill>
                <a:schemeClr val="bg1"/>
              </a:solidFill>
            </a:endParaRPr>
          </a:p>
        </p:txBody>
      </p:sp>
      <p:sp>
        <p:nvSpPr>
          <p:cNvPr id="27" name="TextBox 26"/>
          <p:cNvSpPr txBox="1"/>
          <p:nvPr/>
        </p:nvSpPr>
        <p:spPr>
          <a:xfrm>
            <a:off x="191698" y="1447800"/>
            <a:ext cx="1408502" cy="830997"/>
          </a:xfrm>
          <a:prstGeom prst="rect">
            <a:avLst/>
          </a:prstGeom>
          <a:noFill/>
        </p:spPr>
        <p:txBody>
          <a:bodyPr wrap="square" rtlCol="0">
            <a:spAutoFit/>
          </a:bodyPr>
          <a:lstStyle/>
          <a:p>
            <a:pPr algn="ctr"/>
            <a:r>
              <a:rPr lang="en-US" sz="2400" dirty="0" smtClean="0">
                <a:solidFill>
                  <a:schemeClr val="bg1"/>
                </a:solidFill>
              </a:rPr>
              <a:t> </a:t>
            </a:r>
          </a:p>
          <a:p>
            <a:pPr algn="ctr"/>
            <a:endParaRPr lang="en-US" sz="2400" dirty="0">
              <a:solidFill>
                <a:schemeClr val="bg1"/>
              </a:solidFill>
            </a:endParaRPr>
          </a:p>
        </p:txBody>
      </p:sp>
      <p:sp>
        <p:nvSpPr>
          <p:cNvPr id="21" name="TextBox 20"/>
          <p:cNvSpPr txBox="1"/>
          <p:nvPr/>
        </p:nvSpPr>
        <p:spPr>
          <a:xfrm>
            <a:off x="0" y="1066800"/>
            <a:ext cx="4221027" cy="2554545"/>
          </a:xfrm>
          <a:prstGeom prst="rect">
            <a:avLst/>
          </a:prstGeom>
          <a:solidFill>
            <a:schemeClr val="tx1"/>
          </a:solidFill>
          <a:ln>
            <a:solidFill>
              <a:schemeClr val="tx1"/>
            </a:solidFill>
          </a:ln>
        </p:spPr>
        <p:txBody>
          <a:bodyPr wrap="none" rtlCol="0">
            <a:spAutoFit/>
          </a:bodyPr>
          <a:lstStyle/>
          <a:p>
            <a:r>
              <a:rPr lang="en-US" sz="1600" dirty="0" smtClean="0">
                <a:solidFill>
                  <a:schemeClr val="bg1"/>
                </a:solidFill>
              </a:rPr>
              <a:t>MVP/</a:t>
            </a:r>
            <a:r>
              <a:rPr lang="en-US" sz="1600" dirty="0" err="1" smtClean="0">
                <a:solidFill>
                  <a:schemeClr val="bg1"/>
                </a:solidFill>
              </a:rPr>
              <a:t>towfish</a:t>
            </a:r>
            <a:r>
              <a:rPr lang="en-US" sz="1600" dirty="0" smtClean="0">
                <a:solidFill>
                  <a:schemeClr val="bg1"/>
                </a:solidFill>
              </a:rPr>
              <a:t> survey to high biomass area</a:t>
            </a:r>
          </a:p>
          <a:p>
            <a:r>
              <a:rPr lang="en-US" sz="1600" dirty="0" smtClean="0">
                <a:solidFill>
                  <a:schemeClr val="bg1"/>
                </a:solidFill>
              </a:rPr>
              <a:t>CTD/TMC Station</a:t>
            </a:r>
          </a:p>
          <a:p>
            <a:r>
              <a:rPr lang="en-US" sz="1600" dirty="0" smtClean="0">
                <a:solidFill>
                  <a:schemeClr val="bg1"/>
                </a:solidFill>
              </a:rPr>
              <a:t>VPR Survey</a:t>
            </a:r>
          </a:p>
          <a:p>
            <a:r>
              <a:rPr lang="en-US" sz="1600" dirty="0" smtClean="0">
                <a:solidFill>
                  <a:schemeClr val="bg1"/>
                </a:solidFill>
              </a:rPr>
              <a:t>Deploy </a:t>
            </a:r>
            <a:r>
              <a:rPr lang="en-US" sz="1600" dirty="0" err="1" smtClean="0">
                <a:solidFill>
                  <a:schemeClr val="bg1"/>
                </a:solidFill>
              </a:rPr>
              <a:t>SeaHorse</a:t>
            </a:r>
            <a:endParaRPr lang="en-US" sz="1600" dirty="0" smtClean="0">
              <a:solidFill>
                <a:schemeClr val="bg1"/>
              </a:solidFill>
            </a:endParaRPr>
          </a:p>
          <a:p>
            <a:r>
              <a:rPr lang="en-US" sz="1600" dirty="0" smtClean="0">
                <a:solidFill>
                  <a:schemeClr val="bg1"/>
                </a:solidFill>
              </a:rPr>
              <a:t>MVP/</a:t>
            </a:r>
            <a:r>
              <a:rPr lang="en-US" sz="1600" dirty="0" err="1" smtClean="0">
                <a:solidFill>
                  <a:schemeClr val="bg1"/>
                </a:solidFill>
              </a:rPr>
              <a:t>towfish</a:t>
            </a:r>
            <a:r>
              <a:rPr lang="en-US" sz="1600" dirty="0" smtClean="0">
                <a:solidFill>
                  <a:schemeClr val="bg1"/>
                </a:solidFill>
              </a:rPr>
              <a:t> survey to low biomass area</a:t>
            </a:r>
          </a:p>
          <a:p>
            <a:r>
              <a:rPr lang="en-US" sz="1600" dirty="0">
                <a:solidFill>
                  <a:schemeClr val="bg1"/>
                </a:solidFill>
              </a:rPr>
              <a:t>CTD/TMC </a:t>
            </a:r>
            <a:r>
              <a:rPr lang="en-US" sz="1600" dirty="0" smtClean="0">
                <a:solidFill>
                  <a:schemeClr val="bg1"/>
                </a:solidFill>
              </a:rPr>
              <a:t>Station (s)</a:t>
            </a:r>
          </a:p>
          <a:p>
            <a:r>
              <a:rPr lang="en-US" sz="1600" dirty="0" smtClean="0">
                <a:solidFill>
                  <a:schemeClr val="bg1"/>
                </a:solidFill>
              </a:rPr>
              <a:t>MVP/</a:t>
            </a:r>
            <a:r>
              <a:rPr lang="en-US" sz="1600" dirty="0" err="1" smtClean="0">
                <a:solidFill>
                  <a:schemeClr val="bg1"/>
                </a:solidFill>
              </a:rPr>
              <a:t>SeaHorse</a:t>
            </a:r>
            <a:r>
              <a:rPr lang="en-US" sz="1600" dirty="0" smtClean="0">
                <a:solidFill>
                  <a:schemeClr val="bg1"/>
                </a:solidFill>
              </a:rPr>
              <a:t> survey to high biomass area</a:t>
            </a:r>
          </a:p>
          <a:p>
            <a:r>
              <a:rPr lang="en-US" sz="1600" dirty="0">
                <a:solidFill>
                  <a:schemeClr val="bg1"/>
                </a:solidFill>
              </a:rPr>
              <a:t>CTD/TMC Station (s</a:t>
            </a:r>
            <a:r>
              <a:rPr lang="en-US" sz="1600" dirty="0" smtClean="0">
                <a:solidFill>
                  <a:schemeClr val="bg1"/>
                </a:solidFill>
              </a:rPr>
              <a:t>)</a:t>
            </a:r>
          </a:p>
          <a:p>
            <a:r>
              <a:rPr lang="en-US" sz="1600" dirty="0" smtClean="0">
                <a:solidFill>
                  <a:schemeClr val="bg1"/>
                </a:solidFill>
              </a:rPr>
              <a:t>VPR Survey vicinity of </a:t>
            </a:r>
            <a:r>
              <a:rPr lang="en-US" sz="1600" dirty="0" err="1" smtClean="0">
                <a:solidFill>
                  <a:schemeClr val="bg1"/>
                </a:solidFill>
              </a:rPr>
              <a:t>SeaHorse</a:t>
            </a:r>
            <a:endParaRPr lang="en-US" sz="1600" dirty="0" smtClean="0">
              <a:solidFill>
                <a:schemeClr val="bg1"/>
              </a:solidFill>
            </a:endParaRPr>
          </a:p>
          <a:p>
            <a:r>
              <a:rPr lang="en-US" sz="1600" dirty="0" smtClean="0">
                <a:solidFill>
                  <a:schemeClr val="bg1"/>
                </a:solidFill>
              </a:rPr>
              <a:t>Recover </a:t>
            </a:r>
            <a:r>
              <a:rPr lang="en-US" sz="1600" dirty="0" err="1" smtClean="0">
                <a:solidFill>
                  <a:schemeClr val="bg1"/>
                </a:solidFill>
              </a:rPr>
              <a:t>SeaHorse</a:t>
            </a:r>
            <a:endParaRPr lang="en-US" sz="1600" dirty="0" smtClean="0">
              <a:solidFill>
                <a:schemeClr val="bg1"/>
              </a:solidFill>
            </a:endParaRPr>
          </a:p>
        </p:txBody>
      </p:sp>
    </p:spTree>
    <p:extLst>
      <p:ext uri="{BB962C8B-B14F-4D97-AF65-F5344CB8AC3E}">
        <p14:creationId xmlns:p14="http://schemas.microsoft.com/office/powerpoint/2010/main" val="396024058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Planning 1/11/12</a:t>
            </a:r>
          </a:p>
        </p:txBody>
      </p:sp>
      <p:sp>
        <p:nvSpPr>
          <p:cNvPr id="2" name="TextBox 1"/>
          <p:cNvSpPr txBox="1"/>
          <p:nvPr/>
        </p:nvSpPr>
        <p:spPr>
          <a:xfrm>
            <a:off x="533400" y="1752600"/>
            <a:ext cx="8153400" cy="3970318"/>
          </a:xfrm>
          <a:prstGeom prst="rect">
            <a:avLst/>
          </a:prstGeom>
          <a:noFill/>
        </p:spPr>
        <p:txBody>
          <a:bodyPr wrap="square" rtlCol="0">
            <a:spAutoFit/>
          </a:bodyPr>
          <a:lstStyle/>
          <a:p>
            <a:pPr marL="342900" indent="-342900">
              <a:buAutoNum type="arabicPeriod"/>
            </a:pPr>
            <a:r>
              <a:rPr lang="en-US" sz="3600" dirty="0" smtClean="0"/>
              <a:t>Assessment of the impact of the rescue on science operations</a:t>
            </a:r>
          </a:p>
          <a:p>
            <a:pPr marL="342900" indent="-342900">
              <a:buAutoNum type="arabicPeriod"/>
            </a:pPr>
            <a:endParaRPr lang="en-US" sz="3600" dirty="0"/>
          </a:p>
          <a:p>
            <a:pPr marL="342900" indent="-342900">
              <a:buAutoNum type="arabicPeriod"/>
            </a:pPr>
            <a:r>
              <a:rPr lang="en-US" sz="3600" dirty="0"/>
              <a:t>D</a:t>
            </a:r>
            <a:r>
              <a:rPr lang="en-US" sz="3600" dirty="0" smtClean="0"/>
              <a:t>evelop a position on the possibility of adding days to NBP1201</a:t>
            </a:r>
          </a:p>
          <a:p>
            <a:pPr marL="342900" indent="-342900">
              <a:buAutoNum type="arabicPeriod"/>
            </a:pPr>
            <a:endParaRPr lang="en-US" sz="3600" dirty="0" smtClean="0"/>
          </a:p>
          <a:p>
            <a:pPr marL="342900" indent="-342900">
              <a:buAutoNum type="arabicPeriod"/>
            </a:pPr>
            <a:r>
              <a:rPr lang="en-US" sz="3600" dirty="0" smtClean="0"/>
              <a:t>Plan for what to sample next</a:t>
            </a:r>
            <a:endParaRPr lang="en-US" sz="3600" dirty="0"/>
          </a:p>
        </p:txBody>
      </p:sp>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152400"/>
            <a:ext cx="8229600" cy="1143000"/>
          </a:xfrm>
        </p:spPr>
        <p:txBody>
          <a:bodyPr/>
          <a:lstStyle/>
          <a:p>
            <a:r>
              <a:rPr lang="en-US" dirty="0" smtClean="0"/>
              <a:t>Lost science time</a:t>
            </a:r>
          </a:p>
        </p:txBody>
      </p:sp>
      <p:sp>
        <p:nvSpPr>
          <p:cNvPr id="2" name="TextBox 1"/>
          <p:cNvSpPr txBox="1"/>
          <p:nvPr/>
        </p:nvSpPr>
        <p:spPr>
          <a:xfrm>
            <a:off x="0" y="990600"/>
            <a:ext cx="9144000" cy="5970865"/>
          </a:xfrm>
          <a:prstGeom prst="rect">
            <a:avLst/>
          </a:prstGeom>
          <a:noFill/>
        </p:spPr>
        <p:txBody>
          <a:bodyPr wrap="square" rtlCol="0">
            <a:spAutoFit/>
          </a:bodyPr>
          <a:lstStyle/>
          <a:p>
            <a:pPr marL="342900" indent="-342900">
              <a:buAutoNum type="arabicPeriod"/>
            </a:pPr>
            <a:r>
              <a:rPr lang="en-US" sz="2800" dirty="0" smtClean="0"/>
              <a:t>Fueling – 2 days</a:t>
            </a:r>
          </a:p>
          <a:p>
            <a:pPr marL="342900" indent="-342900">
              <a:buAutoNum type="arabicPeriod"/>
            </a:pPr>
            <a:endParaRPr lang="en-US" sz="2800" dirty="0" smtClean="0"/>
          </a:p>
          <a:p>
            <a:pPr marL="342900" indent="-342900">
              <a:buAutoNum type="arabicPeriod"/>
            </a:pPr>
            <a:r>
              <a:rPr lang="en-US" sz="2800" dirty="0" smtClean="0"/>
              <a:t>Rescue</a:t>
            </a:r>
          </a:p>
          <a:p>
            <a:pPr marL="800100" lvl="1" indent="-342900">
              <a:buAutoNum type="arabicPeriod"/>
            </a:pPr>
            <a:r>
              <a:rPr lang="en-US" sz="2800" dirty="0" smtClean="0"/>
              <a:t>Time of breakoff (0330 Tues) to time of departure from McMurdo</a:t>
            </a:r>
          </a:p>
          <a:p>
            <a:pPr marL="800100" lvl="1" indent="-342900">
              <a:buAutoNum type="arabicPeriod"/>
            </a:pPr>
            <a:endParaRPr lang="en-US" sz="2800" dirty="0" smtClean="0"/>
          </a:p>
          <a:p>
            <a:pPr marL="800100" lvl="1" indent="-342900">
              <a:buAutoNum type="arabicPeriod"/>
            </a:pPr>
            <a:r>
              <a:rPr lang="en-US" sz="2800" dirty="0" smtClean="0"/>
              <a:t>Time of breakoff to time of recommencement of sampling</a:t>
            </a:r>
          </a:p>
          <a:p>
            <a:pPr marL="800100" lvl="1" indent="-342900">
              <a:buAutoNum type="arabicPeriod"/>
            </a:pPr>
            <a:endParaRPr lang="en-US" sz="2800" dirty="0" smtClean="0"/>
          </a:p>
          <a:p>
            <a:pPr marL="800100" lvl="1" indent="-342900">
              <a:buAutoNum type="arabicPeriod"/>
            </a:pPr>
            <a:r>
              <a:rPr lang="en-US" sz="2800" dirty="0" smtClean="0"/>
              <a:t>Time of breakoff to time of return to Eddy 2</a:t>
            </a:r>
          </a:p>
          <a:p>
            <a:pPr marL="800100" lvl="1" indent="-342900">
              <a:buAutoNum type="arabicPeriod"/>
            </a:pPr>
            <a:endParaRPr lang="en-US" sz="2800" dirty="0" smtClean="0"/>
          </a:p>
          <a:p>
            <a:pPr marL="800100" lvl="1" indent="-342900">
              <a:buAutoNum type="arabicPeriod"/>
            </a:pPr>
            <a:r>
              <a:rPr lang="en-US" sz="2800" dirty="0" smtClean="0"/>
              <a:t>Time of breakoff to time of location and resurvey of Eddy 2</a:t>
            </a:r>
          </a:p>
          <a:p>
            <a:pPr marL="800100" lvl="1" indent="-342900">
              <a:buAutoNum type="arabicPeriod"/>
            </a:pPr>
            <a:endParaRPr lang="en-US" dirty="0"/>
          </a:p>
        </p:txBody>
      </p:sp>
    </p:spTree>
    <p:extLst>
      <p:ext uri="{BB962C8B-B14F-4D97-AF65-F5344CB8AC3E}">
        <p14:creationId xmlns:p14="http://schemas.microsoft.com/office/powerpoint/2010/main" val="387490199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smtClean="0"/>
              <a:t>Science Meeting1/8/12</a:t>
            </a:r>
          </a:p>
        </p:txBody>
      </p:sp>
    </p:spTree>
    <p:extLst>
      <p:ext uri="{BB962C8B-B14F-4D97-AF65-F5344CB8AC3E}">
        <p14:creationId xmlns:p14="http://schemas.microsoft.com/office/powerpoint/2010/main" val="214559208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idx="4294967295"/>
          </p:nvPr>
        </p:nvSpPr>
        <p:spPr>
          <a:xfrm>
            <a:off x="457200" y="-76200"/>
            <a:ext cx="8229600" cy="1143000"/>
          </a:xfrm>
        </p:spPr>
        <p:txBody>
          <a:bodyPr/>
          <a:lstStyle/>
          <a:p>
            <a:r>
              <a:rPr lang="en-US" dirty="0" smtClean="0"/>
              <a:t>SSMI Ice Coverage 1/6/12</a:t>
            </a:r>
          </a:p>
        </p:txBody>
      </p:sp>
      <p:sp>
        <p:nvSpPr>
          <p:cNvPr id="3077" name="TextBox 3"/>
          <p:cNvSpPr txBox="1">
            <a:spLocks noChangeArrowheads="1"/>
          </p:cNvSpPr>
          <p:nvPr/>
        </p:nvSpPr>
        <p:spPr bwMode="auto">
          <a:xfrm>
            <a:off x="712788" y="4876800"/>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1</a:t>
            </a:r>
            <a:endParaRPr lang="en-US" dirty="0">
              <a:solidFill>
                <a:schemeClr val="bg1"/>
              </a:solidFill>
            </a:endParaRPr>
          </a:p>
        </p:txBody>
      </p:sp>
      <p:grpSp>
        <p:nvGrpSpPr>
          <p:cNvPr id="2" name="Group 1"/>
          <p:cNvGrpSpPr/>
          <p:nvPr/>
        </p:nvGrpSpPr>
        <p:grpSpPr>
          <a:xfrm>
            <a:off x="609600" y="822325"/>
            <a:ext cx="7810500" cy="6035675"/>
            <a:chOff x="609600" y="822325"/>
            <a:chExt cx="7810500" cy="6035675"/>
          </a:xfrm>
        </p:grpSpPr>
        <p:pic>
          <p:nvPicPr>
            <p:cNvPr id="30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22325"/>
              <a:ext cx="78105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066800" y="46482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2438400" y="4191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3"/>
            <p:cNvSpPr txBox="1">
              <a:spLocks noChangeArrowheads="1"/>
            </p:cNvSpPr>
            <p:nvPr/>
          </p:nvSpPr>
          <p:spPr bwMode="auto">
            <a:xfrm>
              <a:off x="2791028" y="4381362"/>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2</a:t>
              </a:r>
              <a:endParaRPr lang="en-US" dirty="0">
                <a:solidFill>
                  <a:schemeClr val="bg1"/>
                </a:solidFill>
              </a:endParaRPr>
            </a:p>
          </p:txBody>
        </p:sp>
        <p:sp>
          <p:nvSpPr>
            <p:cNvPr id="8" name="Oval 7"/>
            <p:cNvSpPr/>
            <p:nvPr/>
          </p:nvSpPr>
          <p:spPr>
            <a:xfrm>
              <a:off x="3505200" y="3429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3"/>
            <p:cNvSpPr txBox="1">
              <a:spLocks noChangeArrowheads="1"/>
            </p:cNvSpPr>
            <p:nvPr/>
          </p:nvSpPr>
          <p:spPr bwMode="auto">
            <a:xfrm>
              <a:off x="3095828" y="3048000"/>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3</a:t>
              </a:r>
              <a:endParaRPr lang="en-US" dirty="0">
                <a:solidFill>
                  <a:schemeClr val="bg1"/>
                </a:solidFill>
              </a:endParaRPr>
            </a:p>
          </p:txBody>
        </p:sp>
      </p:grpSp>
      <p:sp>
        <p:nvSpPr>
          <p:cNvPr id="11" name="TextBox 3"/>
          <p:cNvSpPr txBox="1">
            <a:spLocks noChangeArrowheads="1"/>
          </p:cNvSpPr>
          <p:nvPr/>
        </p:nvSpPr>
        <p:spPr bwMode="auto">
          <a:xfrm>
            <a:off x="990600" y="4888468"/>
            <a:ext cx="1095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solidFill>
                  <a:schemeClr val="bg1"/>
                </a:solidFill>
              </a:rPr>
              <a:t>Station 1</a:t>
            </a:r>
            <a:endParaRPr lang="en-US" dirty="0">
              <a:solidFill>
                <a:schemeClr val="bg1"/>
              </a:solidFill>
            </a:endParaRPr>
          </a:p>
        </p:txBody>
      </p:sp>
    </p:spTree>
    <p:extLst>
      <p:ext uri="{BB962C8B-B14F-4D97-AF65-F5344CB8AC3E}">
        <p14:creationId xmlns:p14="http://schemas.microsoft.com/office/powerpoint/2010/main" val="2264922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4038600" y="4800600"/>
            <a:ext cx="1905000" cy="8121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40457077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dirty="0" err="1" smtClean="0"/>
              <a:t>Sedwick</a:t>
            </a:r>
            <a:r>
              <a:rPr lang="en-US" dirty="0" smtClean="0"/>
              <a:t> et al. Fe data</a:t>
            </a:r>
          </a:p>
        </p:txBody>
      </p:sp>
      <p:graphicFrame>
        <p:nvGraphicFramePr>
          <p:cNvPr id="3" name="Chart 2"/>
          <p:cNvGraphicFramePr/>
          <p:nvPr>
            <p:extLst>
              <p:ext uri="{D42A27DB-BD31-4B8C-83A1-F6EECF244321}">
                <p14:modId xmlns:p14="http://schemas.microsoft.com/office/powerpoint/2010/main" val="1814879514"/>
              </p:ext>
            </p:extLst>
          </p:nvPr>
        </p:nvGraphicFramePr>
        <p:xfrm>
          <a:off x="228600" y="2514600"/>
          <a:ext cx="3848100" cy="3190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3163420633"/>
              </p:ext>
            </p:extLst>
          </p:nvPr>
        </p:nvGraphicFramePr>
        <p:xfrm>
          <a:off x="4572000" y="2514600"/>
          <a:ext cx="3848100" cy="31908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524000" y="1752600"/>
            <a:ext cx="1603324" cy="523220"/>
          </a:xfrm>
          <a:prstGeom prst="rect">
            <a:avLst/>
          </a:prstGeom>
          <a:noFill/>
        </p:spPr>
        <p:txBody>
          <a:bodyPr wrap="none" rtlCol="0">
            <a:spAutoFit/>
          </a:bodyPr>
          <a:lstStyle/>
          <a:p>
            <a:r>
              <a:rPr lang="en-US" sz="2800" dirty="0" smtClean="0"/>
              <a:t>Station 1</a:t>
            </a:r>
            <a:endParaRPr lang="en-US" sz="2800" dirty="0"/>
          </a:p>
        </p:txBody>
      </p:sp>
      <p:sp>
        <p:nvSpPr>
          <p:cNvPr id="6" name="TextBox 5"/>
          <p:cNvSpPr txBox="1"/>
          <p:nvPr/>
        </p:nvSpPr>
        <p:spPr>
          <a:xfrm>
            <a:off x="5867400" y="1752600"/>
            <a:ext cx="1603324" cy="523220"/>
          </a:xfrm>
          <a:prstGeom prst="rect">
            <a:avLst/>
          </a:prstGeom>
          <a:noFill/>
        </p:spPr>
        <p:txBody>
          <a:bodyPr wrap="none" rtlCol="0">
            <a:spAutoFit/>
          </a:bodyPr>
          <a:lstStyle/>
          <a:p>
            <a:r>
              <a:rPr lang="en-US" sz="2800" dirty="0" smtClean="0"/>
              <a:t>Station 2</a:t>
            </a:r>
            <a:endParaRPr lang="en-US" sz="2800" dirty="0"/>
          </a:p>
        </p:txBody>
      </p:sp>
    </p:spTree>
    <p:extLst>
      <p:ext uri="{BB962C8B-B14F-4D97-AF65-F5344CB8AC3E}">
        <p14:creationId xmlns:p14="http://schemas.microsoft.com/office/powerpoint/2010/main" val="331071380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5486400"/>
          </a:xfrm>
          <a:prstGeom prst="rect">
            <a:avLst/>
          </a:prstGeom>
        </p:spPr>
      </p:pic>
      <p:sp>
        <p:nvSpPr>
          <p:cNvPr id="2050" name="Title 1"/>
          <p:cNvSpPr>
            <a:spLocks noGrp="1"/>
          </p:cNvSpPr>
          <p:nvPr>
            <p:ph type="title" idx="4294967295"/>
          </p:nvPr>
        </p:nvSpPr>
        <p:spPr>
          <a:xfrm>
            <a:off x="457200" y="-152400"/>
            <a:ext cx="8229600" cy="1143000"/>
          </a:xfrm>
        </p:spPr>
        <p:txBody>
          <a:bodyPr/>
          <a:lstStyle/>
          <a:p>
            <a:r>
              <a:rPr lang="en-US" dirty="0" smtClean="0"/>
              <a:t>Tom &amp; Tommy</a:t>
            </a:r>
          </a:p>
        </p:txBody>
      </p:sp>
      <p:sp>
        <p:nvSpPr>
          <p:cNvPr id="3" name="TextBox 2"/>
          <p:cNvSpPr txBox="1"/>
          <p:nvPr/>
        </p:nvSpPr>
        <p:spPr>
          <a:xfrm>
            <a:off x="1295400" y="1066800"/>
            <a:ext cx="6763390" cy="369332"/>
          </a:xfrm>
          <a:prstGeom prst="rect">
            <a:avLst/>
          </a:prstGeom>
          <a:noFill/>
        </p:spPr>
        <p:txBody>
          <a:bodyPr wrap="none" rtlCol="0">
            <a:spAutoFit/>
          </a:bodyPr>
          <a:lstStyle/>
          <a:p>
            <a:r>
              <a:rPr lang="en-US" dirty="0" smtClean="0"/>
              <a:t>Station 1                              Station 2                              Station 3</a:t>
            </a:r>
            <a:endParaRPr lang="en-US" dirty="0"/>
          </a:p>
        </p:txBody>
      </p:sp>
      <p:sp>
        <p:nvSpPr>
          <p:cNvPr id="4" name="TextBox 3"/>
          <p:cNvSpPr txBox="1"/>
          <p:nvPr/>
        </p:nvSpPr>
        <p:spPr>
          <a:xfrm>
            <a:off x="2440885" y="3657600"/>
            <a:ext cx="530915" cy="369332"/>
          </a:xfrm>
          <a:prstGeom prst="rect">
            <a:avLst/>
          </a:prstGeom>
          <a:noFill/>
        </p:spPr>
        <p:txBody>
          <a:bodyPr wrap="none" rtlCol="0">
            <a:spAutoFit/>
          </a:bodyPr>
          <a:lstStyle/>
          <a:p>
            <a:r>
              <a:rPr lang="en-US" dirty="0" err="1" smtClean="0"/>
              <a:t>Chl</a:t>
            </a:r>
            <a:endParaRPr lang="en-US" dirty="0"/>
          </a:p>
        </p:txBody>
      </p:sp>
      <p:sp>
        <p:nvSpPr>
          <p:cNvPr id="6" name="TextBox 5"/>
          <p:cNvSpPr txBox="1"/>
          <p:nvPr/>
        </p:nvSpPr>
        <p:spPr>
          <a:xfrm>
            <a:off x="8232085" y="2590800"/>
            <a:ext cx="530915" cy="369332"/>
          </a:xfrm>
          <a:prstGeom prst="rect">
            <a:avLst/>
          </a:prstGeom>
          <a:noFill/>
        </p:spPr>
        <p:txBody>
          <a:bodyPr wrap="none" rtlCol="0">
            <a:spAutoFit/>
          </a:bodyPr>
          <a:lstStyle/>
          <a:p>
            <a:r>
              <a:rPr lang="en-US" dirty="0" err="1" smtClean="0"/>
              <a:t>Chl</a:t>
            </a:r>
            <a:endParaRPr lang="en-US" dirty="0"/>
          </a:p>
        </p:txBody>
      </p:sp>
      <p:sp>
        <p:nvSpPr>
          <p:cNvPr id="7" name="TextBox 6"/>
          <p:cNvSpPr txBox="1"/>
          <p:nvPr/>
        </p:nvSpPr>
        <p:spPr>
          <a:xfrm>
            <a:off x="3736285" y="2590800"/>
            <a:ext cx="530915" cy="369332"/>
          </a:xfrm>
          <a:prstGeom prst="rect">
            <a:avLst/>
          </a:prstGeom>
          <a:noFill/>
        </p:spPr>
        <p:txBody>
          <a:bodyPr wrap="none" rtlCol="0">
            <a:spAutoFit/>
          </a:bodyPr>
          <a:lstStyle/>
          <a:p>
            <a:r>
              <a:rPr lang="en-US" dirty="0" err="1" smtClean="0"/>
              <a:t>Chl</a:t>
            </a:r>
            <a:endParaRPr lang="en-US" dirty="0"/>
          </a:p>
        </p:txBody>
      </p:sp>
      <p:sp>
        <p:nvSpPr>
          <p:cNvPr id="8" name="TextBox 7"/>
          <p:cNvSpPr txBox="1"/>
          <p:nvPr/>
        </p:nvSpPr>
        <p:spPr>
          <a:xfrm>
            <a:off x="488171" y="3828322"/>
            <a:ext cx="838691" cy="369332"/>
          </a:xfrm>
          <a:prstGeom prst="rect">
            <a:avLst/>
          </a:prstGeom>
          <a:noFill/>
        </p:spPr>
        <p:txBody>
          <a:bodyPr wrap="none" rtlCol="0">
            <a:spAutoFit/>
          </a:bodyPr>
          <a:lstStyle/>
          <a:p>
            <a:r>
              <a:rPr lang="en-US" dirty="0" err="1" smtClean="0"/>
              <a:t>Fv</a:t>
            </a:r>
            <a:r>
              <a:rPr lang="en-US" dirty="0" smtClean="0"/>
              <a:t>/</a:t>
            </a:r>
            <a:r>
              <a:rPr lang="en-US" dirty="0" err="1" smtClean="0"/>
              <a:t>Fm</a:t>
            </a:r>
            <a:endParaRPr lang="en-US" dirty="0"/>
          </a:p>
        </p:txBody>
      </p:sp>
      <p:sp>
        <p:nvSpPr>
          <p:cNvPr id="9" name="TextBox 8"/>
          <p:cNvSpPr txBox="1"/>
          <p:nvPr/>
        </p:nvSpPr>
        <p:spPr>
          <a:xfrm>
            <a:off x="4800600" y="2927866"/>
            <a:ext cx="838691" cy="369332"/>
          </a:xfrm>
          <a:prstGeom prst="rect">
            <a:avLst/>
          </a:prstGeom>
          <a:noFill/>
        </p:spPr>
        <p:txBody>
          <a:bodyPr wrap="none" rtlCol="0">
            <a:spAutoFit/>
          </a:bodyPr>
          <a:lstStyle/>
          <a:p>
            <a:r>
              <a:rPr lang="en-US" dirty="0" err="1" smtClean="0"/>
              <a:t>Fv</a:t>
            </a:r>
            <a:r>
              <a:rPr lang="en-US" dirty="0" smtClean="0"/>
              <a:t>/</a:t>
            </a:r>
            <a:r>
              <a:rPr lang="en-US" dirty="0" err="1" smtClean="0"/>
              <a:t>Fm</a:t>
            </a:r>
            <a:endParaRPr lang="en-US" dirty="0"/>
          </a:p>
        </p:txBody>
      </p:sp>
      <p:sp>
        <p:nvSpPr>
          <p:cNvPr id="10" name="TextBox 9"/>
          <p:cNvSpPr txBox="1"/>
          <p:nvPr/>
        </p:nvSpPr>
        <p:spPr>
          <a:xfrm>
            <a:off x="6628909" y="3115752"/>
            <a:ext cx="838691" cy="369332"/>
          </a:xfrm>
          <a:prstGeom prst="rect">
            <a:avLst/>
          </a:prstGeom>
          <a:noFill/>
        </p:spPr>
        <p:txBody>
          <a:bodyPr wrap="none" rtlCol="0">
            <a:spAutoFit/>
          </a:bodyPr>
          <a:lstStyle/>
          <a:p>
            <a:r>
              <a:rPr lang="en-US" dirty="0" err="1" smtClean="0"/>
              <a:t>Fv</a:t>
            </a:r>
            <a:r>
              <a:rPr lang="en-US" dirty="0" smtClean="0"/>
              <a:t>/</a:t>
            </a:r>
            <a:r>
              <a:rPr lang="en-US" dirty="0" err="1" smtClean="0"/>
              <a:t>Fm</a:t>
            </a:r>
            <a:endParaRPr lang="en-US" dirty="0"/>
          </a:p>
        </p:txBody>
      </p:sp>
    </p:spTree>
    <p:extLst>
      <p:ext uri="{BB962C8B-B14F-4D97-AF65-F5344CB8AC3E}">
        <p14:creationId xmlns:p14="http://schemas.microsoft.com/office/powerpoint/2010/main" val="204503122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274638"/>
            <a:ext cx="2971800" cy="3840162"/>
          </a:xfrm>
        </p:spPr>
        <p:txBody>
          <a:bodyPr/>
          <a:lstStyle/>
          <a:p>
            <a:r>
              <a:rPr lang="en-US" dirty="0" err="1" smtClean="0"/>
              <a:t>Sedwick</a:t>
            </a:r>
            <a:r>
              <a:rPr lang="en-US" dirty="0" smtClean="0"/>
              <a:t> &amp; Di </a:t>
            </a:r>
            <a:r>
              <a:rPr lang="en-US" dirty="0" err="1" smtClean="0"/>
              <a:t>Tullio</a:t>
            </a:r>
            <a:r>
              <a:rPr lang="en-US" dirty="0" smtClean="0"/>
              <a:t> (1997)</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5" y="0"/>
            <a:ext cx="4638675" cy="672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66278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4508" t="25031" r="24167" b="12966"/>
          <a:stretch/>
        </p:blipFill>
        <p:spPr>
          <a:xfrm>
            <a:off x="152400" y="642144"/>
            <a:ext cx="9144000" cy="6215856"/>
          </a:xfrm>
          <a:prstGeom prst="rect">
            <a:avLst/>
          </a:prstGeom>
        </p:spPr>
      </p:pic>
      <p:sp>
        <p:nvSpPr>
          <p:cNvPr id="6147" name="Title 3"/>
          <p:cNvSpPr>
            <a:spLocks noGrp="1"/>
          </p:cNvSpPr>
          <p:nvPr>
            <p:ph type="title" idx="4294967295"/>
          </p:nvPr>
        </p:nvSpPr>
        <p:spPr>
          <a:xfrm>
            <a:off x="2971800" y="-217488"/>
            <a:ext cx="6994525" cy="979488"/>
          </a:xfrm>
        </p:spPr>
        <p:txBody>
          <a:bodyPr/>
          <a:lstStyle/>
          <a:p>
            <a:r>
              <a:rPr lang="en-US" smtClean="0"/>
              <a:t>PRISM Sampling</a:t>
            </a:r>
          </a:p>
        </p:txBody>
      </p:sp>
      <p:sp>
        <p:nvSpPr>
          <p:cNvPr id="5" name="Flowchart: Connector 4"/>
          <p:cNvSpPr>
            <a:spLocks noChangeAspect="1"/>
          </p:cNvSpPr>
          <p:nvPr/>
        </p:nvSpPr>
        <p:spPr>
          <a:xfrm>
            <a:off x="8428038" y="1905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a:spLocks noChangeAspect="1"/>
          </p:cNvSpPr>
          <p:nvPr/>
        </p:nvSpPr>
        <p:spPr>
          <a:xfrm>
            <a:off x="6065838" y="3398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6"/>
          <p:cNvSpPr txBox="1">
            <a:spLocks noChangeArrowheads="1"/>
          </p:cNvSpPr>
          <p:nvPr/>
        </p:nvSpPr>
        <p:spPr bwMode="auto">
          <a:xfrm>
            <a:off x="7667625" y="15240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6151" name="TextBox 7"/>
          <p:cNvSpPr txBox="1">
            <a:spLocks noChangeArrowheads="1"/>
          </p:cNvSpPr>
          <p:nvPr/>
        </p:nvSpPr>
        <p:spPr bwMode="auto">
          <a:xfrm>
            <a:off x="4800600" y="31353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9" name="Flowchart: Connector 8"/>
          <p:cNvSpPr>
            <a:spLocks noChangeAspect="1"/>
          </p:cNvSpPr>
          <p:nvPr/>
        </p:nvSpPr>
        <p:spPr>
          <a:xfrm>
            <a:off x="7361238" y="25606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Box 9"/>
          <p:cNvSpPr txBox="1">
            <a:spLocks noChangeArrowheads="1"/>
          </p:cNvSpPr>
          <p:nvPr/>
        </p:nvSpPr>
        <p:spPr bwMode="auto">
          <a:xfrm>
            <a:off x="6934200" y="22209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In ice</a:t>
            </a:r>
          </a:p>
        </p:txBody>
      </p:sp>
      <p:sp>
        <p:nvSpPr>
          <p:cNvPr id="6154" name="TextBox 10"/>
          <p:cNvSpPr txBox="1">
            <a:spLocks noChangeArrowheads="1"/>
          </p:cNvSpPr>
          <p:nvPr/>
        </p:nvSpPr>
        <p:spPr bwMode="auto">
          <a:xfrm>
            <a:off x="6283325" y="3352800"/>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Deploy MVP, </a:t>
            </a:r>
          </a:p>
          <a:p>
            <a:pPr eaLnBrk="1" hangingPunct="1"/>
            <a:r>
              <a:rPr lang="en-US">
                <a:solidFill>
                  <a:schemeClr val="bg1"/>
                </a:solidFill>
              </a:rPr>
              <a:t>TM Towfish</a:t>
            </a:r>
          </a:p>
          <a:p>
            <a:pPr eaLnBrk="1" hangingPunct="1"/>
            <a:r>
              <a:rPr lang="en-US">
                <a:solidFill>
                  <a:schemeClr val="bg1"/>
                </a:solidFill>
              </a:rPr>
              <a:t>UW XBTs</a:t>
            </a:r>
          </a:p>
        </p:txBody>
      </p:sp>
      <p:sp>
        <p:nvSpPr>
          <p:cNvPr id="12" name="Flowchart: Connector 11"/>
          <p:cNvSpPr>
            <a:spLocks noChangeAspect="1"/>
          </p:cNvSpPr>
          <p:nvPr/>
        </p:nvSpPr>
        <p:spPr>
          <a:xfrm>
            <a:off x="5486400" y="4389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TextBox 12"/>
          <p:cNvSpPr txBox="1">
            <a:spLocks noChangeArrowheads="1"/>
          </p:cNvSpPr>
          <p:nvPr/>
        </p:nvSpPr>
        <p:spPr bwMode="auto">
          <a:xfrm>
            <a:off x="5626100" y="44196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MCDW</a:t>
            </a:r>
          </a:p>
        </p:txBody>
      </p:sp>
      <p:sp>
        <p:nvSpPr>
          <p:cNvPr id="14" name="Flowchart: Connector 13"/>
          <p:cNvSpPr>
            <a:spLocks noChangeAspect="1"/>
          </p:cNvSpPr>
          <p:nvPr/>
        </p:nvSpPr>
        <p:spPr>
          <a:xfrm>
            <a:off x="2971800" y="5257800"/>
            <a:ext cx="182563"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a:spLocks noChangeAspect="1"/>
          </p:cNvSpPr>
          <p:nvPr/>
        </p:nvSpPr>
        <p:spPr>
          <a:xfrm>
            <a:off x="3551238" y="5303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a:spLocks noChangeAspect="1"/>
          </p:cNvSpPr>
          <p:nvPr/>
        </p:nvSpPr>
        <p:spPr>
          <a:xfrm>
            <a:off x="3856038" y="5334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a:spLocks noChangeAspect="1"/>
          </p:cNvSpPr>
          <p:nvPr/>
        </p:nvSpPr>
        <p:spPr>
          <a:xfrm>
            <a:off x="4160838" y="53800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a:spLocks noChangeAspect="1"/>
          </p:cNvSpPr>
          <p:nvPr/>
        </p:nvSpPr>
        <p:spPr>
          <a:xfrm>
            <a:off x="4694238" y="54864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2" name="TextBox 19"/>
          <p:cNvSpPr txBox="1">
            <a:spLocks noChangeArrowheads="1"/>
          </p:cNvSpPr>
          <p:nvPr/>
        </p:nvSpPr>
        <p:spPr bwMode="auto">
          <a:xfrm>
            <a:off x="4038600" y="58023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ISW </a:t>
            </a:r>
          </a:p>
        </p:txBody>
      </p:sp>
      <p:sp>
        <p:nvSpPr>
          <p:cNvPr id="21" name="Flowchart: Connector 20"/>
          <p:cNvSpPr>
            <a:spLocks noChangeAspect="1"/>
          </p:cNvSpPr>
          <p:nvPr/>
        </p:nvSpPr>
        <p:spPr>
          <a:xfrm>
            <a:off x="5257800" y="4770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H</a:t>
            </a:r>
            <a:r>
              <a:rPr lang="en-US" sz="2000" baseline="-25000"/>
              <a:t>1</a:t>
            </a:r>
            <a:r>
              <a:rPr lang="en-US" sz="2000"/>
              <a:t>: CDW</a:t>
            </a:r>
          </a:p>
          <a:p>
            <a:pPr eaLnBrk="1" hangingPunct="1"/>
            <a:r>
              <a:rPr lang="en-US" sz="2000"/>
              <a:t>H</a:t>
            </a:r>
            <a:r>
              <a:rPr lang="en-US" sz="2000" baseline="-25000"/>
              <a:t>2</a:t>
            </a:r>
            <a:r>
              <a:rPr lang="en-US" sz="2000"/>
              <a:t>: Sediment: banks/coastal</a:t>
            </a:r>
          </a:p>
          <a:p>
            <a:pPr eaLnBrk="1" hangingPunct="1"/>
            <a:r>
              <a:rPr lang="en-US" sz="2000"/>
              <a:t>H</a:t>
            </a:r>
            <a:r>
              <a:rPr lang="en-US" sz="2000" baseline="-25000"/>
              <a:t>3</a:t>
            </a:r>
            <a:r>
              <a:rPr lang="en-US" sz="2000"/>
              <a:t>: Sea ice</a:t>
            </a:r>
          </a:p>
          <a:p>
            <a:pPr eaLnBrk="1" hangingPunct="1"/>
            <a:r>
              <a:rPr lang="en-US" sz="2000"/>
              <a:t>H</a:t>
            </a:r>
            <a:r>
              <a:rPr lang="en-US" sz="2000" baseline="-25000"/>
              <a:t>4</a:t>
            </a:r>
            <a:r>
              <a:rPr lang="en-US" sz="2000"/>
              <a:t>: Glacial melt</a:t>
            </a: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6" name="TextBox 23"/>
          <p:cNvSpPr txBox="1">
            <a:spLocks noChangeArrowheads="1"/>
          </p:cNvSpPr>
          <p:nvPr/>
        </p:nvSpPr>
        <p:spPr bwMode="auto">
          <a:xfrm>
            <a:off x="5410200" y="49641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7" name="TextBox 24"/>
          <p:cNvSpPr txBox="1">
            <a:spLocks noChangeArrowheads="1"/>
          </p:cNvSpPr>
          <p:nvPr/>
        </p:nvSpPr>
        <p:spPr bwMode="auto">
          <a:xfrm>
            <a:off x="7391400" y="28305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a:off x="3063875" y="5516563"/>
            <a:ext cx="1812925" cy="20955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3"/>
          </p:cNvCxnSpPr>
          <p:nvPr/>
        </p:nvCxnSpPr>
        <p:spPr>
          <a:xfrm flipH="1">
            <a:off x="4876800" y="3554413"/>
            <a:ext cx="1216025" cy="21717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3"/>
            <a:endCxn id="5" idx="2"/>
          </p:cNvCxnSpPr>
          <p:nvPr/>
        </p:nvCxnSpPr>
        <p:spPr>
          <a:xfrm flipV="1">
            <a:off x="6092825" y="1997075"/>
            <a:ext cx="2335213" cy="1557338"/>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6175" name="Text Box 2"/>
          <p:cNvSpPr txBox="1">
            <a:spLocks noChangeArrowheads="1"/>
          </p:cNvSpPr>
          <p:nvPr/>
        </p:nvSpPr>
        <p:spPr bwMode="auto">
          <a:xfrm>
            <a:off x="0" y="13716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7" name="TextBox 24"/>
          <p:cNvSpPr txBox="1">
            <a:spLocks noChangeArrowheads="1"/>
          </p:cNvSpPr>
          <p:nvPr/>
        </p:nvSpPr>
        <p:spPr bwMode="auto">
          <a:xfrm>
            <a:off x="6040438" y="29718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8" name="TextBox 25"/>
          <p:cNvSpPr txBox="1">
            <a:spLocks noChangeArrowheads="1"/>
          </p:cNvSpPr>
          <p:nvPr/>
        </p:nvSpPr>
        <p:spPr bwMode="auto">
          <a:xfrm>
            <a:off x="4953000" y="54864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5</a:t>
            </a:r>
            <a:endParaRPr lang="en-US">
              <a:solidFill>
                <a:schemeClr val="bg1"/>
              </a:solidFill>
            </a:endParaRPr>
          </a:p>
        </p:txBody>
      </p:sp>
      <p:sp>
        <p:nvSpPr>
          <p:cNvPr id="3" name="TextBox 2"/>
          <p:cNvSpPr txBox="1"/>
          <p:nvPr/>
        </p:nvSpPr>
        <p:spPr>
          <a:xfrm>
            <a:off x="3962400" y="1548825"/>
            <a:ext cx="2645276" cy="584775"/>
          </a:xfrm>
          <a:prstGeom prst="rect">
            <a:avLst/>
          </a:prstGeom>
          <a:noFill/>
        </p:spPr>
        <p:txBody>
          <a:bodyPr wrap="none" rtlCol="0">
            <a:spAutoFit/>
          </a:bodyPr>
          <a:lstStyle/>
          <a:p>
            <a:r>
              <a:rPr lang="en-US" sz="3200" dirty="0" smtClean="0">
                <a:solidFill>
                  <a:schemeClr val="bg1"/>
                </a:solidFill>
              </a:rPr>
              <a:t>MODIS Jan 8</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76200"/>
            <a:ext cx="8229600" cy="1143000"/>
          </a:xfrm>
        </p:spPr>
        <p:txBody>
          <a:bodyPr/>
          <a:lstStyle/>
          <a:p>
            <a:r>
              <a:rPr lang="en-US" dirty="0" smtClean="0"/>
              <a:t>The MVP MCDW-o-meter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52500"/>
            <a:ext cx="7772400" cy="5829300"/>
          </a:xfrm>
          <a:prstGeom prst="rect">
            <a:avLst/>
          </a:prstGeom>
        </p:spPr>
      </p:pic>
      <p:sp>
        <p:nvSpPr>
          <p:cNvPr id="5" name="TextBox 1"/>
          <p:cNvSpPr txBox="1">
            <a:spLocks noChangeArrowheads="1"/>
          </p:cNvSpPr>
          <p:nvPr/>
        </p:nvSpPr>
        <p:spPr bwMode="auto">
          <a:xfrm>
            <a:off x="5911951" y="189388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6" name="TextBox 4"/>
          <p:cNvSpPr txBox="1">
            <a:spLocks noChangeArrowheads="1"/>
          </p:cNvSpPr>
          <p:nvPr/>
        </p:nvSpPr>
        <p:spPr bwMode="auto">
          <a:xfrm>
            <a:off x="6196013" y="3200400"/>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7"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8" name="TextBox 6"/>
          <p:cNvSpPr txBox="1">
            <a:spLocks noChangeArrowheads="1"/>
          </p:cNvSpPr>
          <p:nvPr/>
        </p:nvSpPr>
        <p:spPr bwMode="auto">
          <a:xfrm>
            <a:off x="3021013" y="42672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9" name="TextBox 7"/>
          <p:cNvSpPr txBox="1">
            <a:spLocks noChangeArrowheads="1"/>
          </p:cNvSpPr>
          <p:nvPr/>
        </p:nvSpPr>
        <p:spPr bwMode="auto">
          <a:xfrm>
            <a:off x="6008687"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Tree>
    <p:extLst>
      <p:ext uri="{BB962C8B-B14F-4D97-AF65-F5344CB8AC3E}">
        <p14:creationId xmlns:p14="http://schemas.microsoft.com/office/powerpoint/2010/main" val="378089303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p:txBody>
          <a:bodyPr/>
          <a:lstStyle/>
          <a:p>
            <a:r>
              <a:rPr lang="en-US" smtClean="0"/>
              <a:t>Mission planning 1/6/12</a:t>
            </a:r>
          </a:p>
        </p:txBody>
      </p:sp>
    </p:spTree>
    <p:extLst>
      <p:ext uri="{BB962C8B-B14F-4D97-AF65-F5344CB8AC3E}">
        <p14:creationId xmlns:p14="http://schemas.microsoft.com/office/powerpoint/2010/main" val="292990663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idx="4294967295"/>
          </p:nvPr>
        </p:nvSpPr>
        <p:spPr>
          <a:xfrm>
            <a:off x="457200" y="-76200"/>
            <a:ext cx="8229600" cy="1143000"/>
          </a:xfrm>
        </p:spPr>
        <p:txBody>
          <a:bodyPr/>
          <a:lstStyle/>
          <a:p>
            <a:r>
              <a:rPr lang="en-US" smtClean="0"/>
              <a:t>SSMI Ice Coverage 1/6/12</a:t>
            </a:r>
          </a:p>
        </p:txBody>
      </p:sp>
      <p:pic>
        <p:nvPicPr>
          <p:cNvPr id="30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22325"/>
            <a:ext cx="78105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838200" y="4648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7" name="TextBox 3"/>
          <p:cNvSpPr txBox="1">
            <a:spLocks noChangeArrowheads="1"/>
          </p:cNvSpPr>
          <p:nvPr/>
        </p:nvSpPr>
        <p:spPr bwMode="auto">
          <a:xfrm>
            <a:off x="712788" y="4887913"/>
            <a:ext cx="658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NBP</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itle 1"/>
          <p:cNvSpPr>
            <a:spLocks noGrp="1"/>
          </p:cNvSpPr>
          <p:nvPr>
            <p:ph type="title" idx="4294967295"/>
          </p:nvPr>
        </p:nvSpPr>
        <p:spPr>
          <a:xfrm>
            <a:off x="381000" y="0"/>
            <a:ext cx="8229600" cy="1143000"/>
          </a:xfrm>
        </p:spPr>
        <p:txBody>
          <a:bodyPr/>
          <a:lstStyle/>
          <a:p>
            <a:r>
              <a:rPr lang="en-US" sz="3600" smtClean="0"/>
              <a:t>Orsi water mass volumes</a:t>
            </a:r>
            <a:br>
              <a:rPr lang="en-US" sz="3600" smtClean="0"/>
            </a:br>
            <a:r>
              <a:rPr lang="en-US" sz="3600" smtClean="0"/>
              <a:t>Ross Sea &lt; 2000m</a:t>
            </a:r>
          </a:p>
        </p:txBody>
      </p:sp>
      <p:sp>
        <p:nvSpPr>
          <p:cNvPr id="4100" name="TextBox 1"/>
          <p:cNvSpPr txBox="1">
            <a:spLocks noChangeArrowheads="1"/>
          </p:cNvSpPr>
          <p:nvPr/>
        </p:nvSpPr>
        <p:spPr bwMode="auto">
          <a:xfrm>
            <a:off x="6553200" y="9906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CDW</a:t>
            </a:r>
          </a:p>
        </p:txBody>
      </p:sp>
      <p:sp>
        <p:nvSpPr>
          <p:cNvPr id="4101" name="TextBox 4"/>
          <p:cNvSpPr txBox="1">
            <a:spLocks noChangeArrowheads="1"/>
          </p:cNvSpPr>
          <p:nvPr/>
        </p:nvSpPr>
        <p:spPr bwMode="auto">
          <a:xfrm>
            <a:off x="6386513" y="26781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MCDW</a:t>
            </a:r>
          </a:p>
        </p:txBody>
      </p:sp>
      <p:sp>
        <p:nvSpPr>
          <p:cNvPr id="4102" name="TextBox 5"/>
          <p:cNvSpPr txBox="1">
            <a:spLocks noChangeArrowheads="1"/>
          </p:cNvSpPr>
          <p:nvPr/>
        </p:nvSpPr>
        <p:spPr bwMode="auto">
          <a:xfrm>
            <a:off x="4876800" y="58023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a:t>
            </a:r>
          </a:p>
        </p:txBody>
      </p:sp>
      <p:sp>
        <p:nvSpPr>
          <p:cNvPr id="4103" name="TextBox 6"/>
          <p:cNvSpPr txBox="1">
            <a:spLocks noChangeArrowheads="1"/>
          </p:cNvSpPr>
          <p:nvPr/>
        </p:nvSpPr>
        <p:spPr bwMode="auto">
          <a:xfrm>
            <a:off x="2563813" y="4583113"/>
            <a:ext cx="86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AASW</a:t>
            </a:r>
          </a:p>
        </p:txBody>
      </p:sp>
      <p:sp>
        <p:nvSpPr>
          <p:cNvPr id="4104" name="TextBox 7"/>
          <p:cNvSpPr txBox="1">
            <a:spLocks noChangeArrowheads="1"/>
          </p:cNvSpPr>
          <p:nvPr/>
        </p:nvSpPr>
        <p:spPr bwMode="auto">
          <a:xfrm>
            <a:off x="6237288" y="57150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cxnSp>
        <p:nvCxnSpPr>
          <p:cNvPr id="3" name="Straight Arrow Connector 2"/>
          <p:cNvCxnSpPr/>
          <p:nvPr/>
        </p:nvCxnSpPr>
        <p:spPr>
          <a:xfrm flipH="1">
            <a:off x="6172200" y="4495800"/>
            <a:ext cx="182563" cy="620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5"/>
          <p:cNvSpPr txBox="1">
            <a:spLocks noChangeArrowheads="1"/>
          </p:cNvSpPr>
          <p:nvPr/>
        </p:nvSpPr>
        <p:spPr bwMode="auto">
          <a:xfrm>
            <a:off x="5867400" y="41910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HSSW</a:t>
            </a:r>
          </a:p>
        </p:txBody>
      </p:sp>
      <p:cxnSp>
        <p:nvCxnSpPr>
          <p:cNvPr id="14" name="Straight Arrow Connector 13"/>
          <p:cNvCxnSpPr/>
          <p:nvPr/>
        </p:nvCxnSpPr>
        <p:spPr>
          <a:xfrm flipV="1">
            <a:off x="5257800" y="4953000"/>
            <a:ext cx="190500" cy="8493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21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2"/>
          <p:cNvSpPr>
            <a:spLocks noGrp="1"/>
          </p:cNvSpPr>
          <p:nvPr>
            <p:ph type="title" idx="4294967295"/>
          </p:nvPr>
        </p:nvSpPr>
        <p:spPr>
          <a:xfrm>
            <a:off x="0" y="-76200"/>
            <a:ext cx="9144000" cy="1020763"/>
          </a:xfrm>
        </p:spPr>
        <p:txBody>
          <a:bodyPr/>
          <a:lstStyle/>
          <a:p>
            <a:r>
              <a:rPr lang="en-US" sz="4000" smtClean="0"/>
              <a:t>Sedwick Fe data on Orsi Climatology</a:t>
            </a:r>
          </a:p>
        </p:txBody>
      </p:sp>
      <p:grpSp>
        <p:nvGrpSpPr>
          <p:cNvPr id="5124" name="Group 1"/>
          <p:cNvGrpSpPr>
            <a:grpSpLocks/>
          </p:cNvGrpSpPr>
          <p:nvPr/>
        </p:nvGrpSpPr>
        <p:grpSpPr bwMode="auto">
          <a:xfrm>
            <a:off x="2728913" y="1524000"/>
            <a:ext cx="4205287" cy="4560888"/>
            <a:chOff x="2728913" y="1524000"/>
            <a:chExt cx="4205287" cy="4560888"/>
          </a:xfrm>
        </p:grpSpPr>
        <p:sp>
          <p:nvSpPr>
            <p:cNvPr id="5126" name="TextBox 1"/>
            <p:cNvSpPr txBox="1">
              <a:spLocks noChangeArrowheads="1"/>
            </p:cNvSpPr>
            <p:nvPr/>
          </p:nvSpPr>
          <p:spPr bwMode="auto">
            <a:xfrm>
              <a:off x="579120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5127" name="TextBox 4"/>
            <p:cNvSpPr txBox="1">
              <a:spLocks noChangeArrowheads="1"/>
            </p:cNvSpPr>
            <p:nvPr/>
          </p:nvSpPr>
          <p:spPr bwMode="auto">
            <a:xfrm>
              <a:off x="5715000" y="2678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MCDW</a:t>
              </a:r>
            </a:p>
          </p:txBody>
        </p:sp>
        <p:sp>
          <p:nvSpPr>
            <p:cNvPr id="5128"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 HSSW</a:t>
              </a:r>
            </a:p>
          </p:txBody>
        </p:sp>
        <p:sp>
          <p:nvSpPr>
            <p:cNvPr id="5129" name="TextBox 6"/>
            <p:cNvSpPr txBox="1">
              <a:spLocks noChangeArrowheads="1"/>
            </p:cNvSpPr>
            <p:nvPr/>
          </p:nvSpPr>
          <p:spPr bwMode="auto">
            <a:xfrm>
              <a:off x="2728913" y="44196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AASW</a:t>
              </a:r>
            </a:p>
          </p:txBody>
        </p:sp>
        <p:sp>
          <p:nvSpPr>
            <p:cNvPr id="5130" name="TextBox 7"/>
            <p:cNvSpPr txBox="1">
              <a:spLocks noChangeArrowheads="1"/>
            </p:cNvSpPr>
            <p:nvPr/>
          </p:nvSpPr>
          <p:spPr bwMode="auto">
            <a:xfrm>
              <a:off x="5575300"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grpSp>
      <p:sp>
        <p:nvSpPr>
          <p:cNvPr id="5125" name="TextBox 2"/>
          <p:cNvSpPr txBox="1">
            <a:spLocks noChangeArrowheads="1"/>
          </p:cNvSpPr>
          <p:nvPr/>
        </p:nvSpPr>
        <p:spPr bwMode="auto">
          <a:xfrm>
            <a:off x="7543800" y="1570038"/>
            <a:ext cx="14271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Note change in contour interval at 0.3nM</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2" cstate="print">
            <a:extLst>
              <a:ext uri="{28A0092B-C50C-407E-A947-70E740481C1C}">
                <a14:useLocalDpi xmlns:a14="http://schemas.microsoft.com/office/drawing/2010/main" val="0"/>
              </a:ext>
            </a:extLst>
          </a:blip>
          <a:srcRect l="13663" t="25647" r="24788" b="12555"/>
          <a:stretch>
            <a:fillRect/>
          </a:stretch>
        </p:blipFill>
        <p:spPr bwMode="auto">
          <a:xfrm>
            <a:off x="3175" y="674688"/>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3"/>
          <p:cNvSpPr>
            <a:spLocks noGrp="1"/>
          </p:cNvSpPr>
          <p:nvPr>
            <p:ph type="title" idx="4294967295"/>
          </p:nvPr>
        </p:nvSpPr>
        <p:spPr>
          <a:xfrm>
            <a:off x="2971800" y="-217488"/>
            <a:ext cx="6994525" cy="979488"/>
          </a:xfrm>
        </p:spPr>
        <p:txBody>
          <a:bodyPr/>
          <a:lstStyle/>
          <a:p>
            <a:r>
              <a:rPr lang="en-US" dirty="0" smtClean="0"/>
              <a:t>PRISM Sampling</a:t>
            </a:r>
          </a:p>
        </p:txBody>
      </p:sp>
      <p:sp>
        <p:nvSpPr>
          <p:cNvPr id="5" name="Flowchart: Connector 4"/>
          <p:cNvSpPr>
            <a:spLocks noChangeAspect="1"/>
          </p:cNvSpPr>
          <p:nvPr/>
        </p:nvSpPr>
        <p:spPr>
          <a:xfrm>
            <a:off x="8428038" y="1905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lowchart: Connector 5"/>
          <p:cNvSpPr>
            <a:spLocks noChangeAspect="1"/>
          </p:cNvSpPr>
          <p:nvPr/>
        </p:nvSpPr>
        <p:spPr>
          <a:xfrm>
            <a:off x="6065838" y="3398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0" name="TextBox 6"/>
          <p:cNvSpPr txBox="1">
            <a:spLocks noChangeArrowheads="1"/>
          </p:cNvSpPr>
          <p:nvPr/>
        </p:nvSpPr>
        <p:spPr bwMode="auto">
          <a:xfrm>
            <a:off x="7667625" y="1524000"/>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6151" name="TextBox 7"/>
          <p:cNvSpPr txBox="1">
            <a:spLocks noChangeArrowheads="1"/>
          </p:cNvSpPr>
          <p:nvPr/>
        </p:nvSpPr>
        <p:spPr bwMode="auto">
          <a:xfrm>
            <a:off x="4800600" y="31353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Outside ice</a:t>
            </a:r>
          </a:p>
        </p:txBody>
      </p:sp>
      <p:sp>
        <p:nvSpPr>
          <p:cNvPr id="9" name="Flowchart: Connector 8"/>
          <p:cNvSpPr>
            <a:spLocks noChangeAspect="1"/>
          </p:cNvSpPr>
          <p:nvPr/>
        </p:nvSpPr>
        <p:spPr>
          <a:xfrm>
            <a:off x="7361238" y="25606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3" name="TextBox 9"/>
          <p:cNvSpPr txBox="1">
            <a:spLocks noChangeArrowheads="1"/>
          </p:cNvSpPr>
          <p:nvPr/>
        </p:nvSpPr>
        <p:spPr bwMode="auto">
          <a:xfrm>
            <a:off x="6934200" y="2220913"/>
            <a:ext cx="73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In ice</a:t>
            </a:r>
          </a:p>
        </p:txBody>
      </p:sp>
      <p:sp>
        <p:nvSpPr>
          <p:cNvPr id="6154" name="TextBox 10"/>
          <p:cNvSpPr txBox="1">
            <a:spLocks noChangeArrowheads="1"/>
          </p:cNvSpPr>
          <p:nvPr/>
        </p:nvSpPr>
        <p:spPr bwMode="auto">
          <a:xfrm>
            <a:off x="6283325" y="3352800"/>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Deploy MVP, </a:t>
            </a:r>
          </a:p>
          <a:p>
            <a:pPr eaLnBrk="1" hangingPunct="1"/>
            <a:r>
              <a:rPr lang="en-US">
                <a:solidFill>
                  <a:schemeClr val="bg1"/>
                </a:solidFill>
              </a:rPr>
              <a:t>TM Towfish</a:t>
            </a:r>
          </a:p>
          <a:p>
            <a:pPr eaLnBrk="1" hangingPunct="1"/>
            <a:r>
              <a:rPr lang="en-US">
                <a:solidFill>
                  <a:schemeClr val="bg1"/>
                </a:solidFill>
              </a:rPr>
              <a:t>UW XBTs</a:t>
            </a:r>
          </a:p>
        </p:txBody>
      </p:sp>
      <p:sp>
        <p:nvSpPr>
          <p:cNvPr id="12" name="Flowchart: Connector 11"/>
          <p:cNvSpPr>
            <a:spLocks noChangeAspect="1"/>
          </p:cNvSpPr>
          <p:nvPr/>
        </p:nvSpPr>
        <p:spPr>
          <a:xfrm>
            <a:off x="5486400" y="4389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6" name="TextBox 12"/>
          <p:cNvSpPr txBox="1">
            <a:spLocks noChangeArrowheads="1"/>
          </p:cNvSpPr>
          <p:nvPr/>
        </p:nvSpPr>
        <p:spPr bwMode="auto">
          <a:xfrm>
            <a:off x="5626100" y="44196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MCDW</a:t>
            </a:r>
          </a:p>
        </p:txBody>
      </p:sp>
      <p:sp>
        <p:nvSpPr>
          <p:cNvPr id="14" name="Flowchart: Connector 13"/>
          <p:cNvSpPr>
            <a:spLocks noChangeAspect="1"/>
          </p:cNvSpPr>
          <p:nvPr/>
        </p:nvSpPr>
        <p:spPr>
          <a:xfrm>
            <a:off x="2971800" y="5257800"/>
            <a:ext cx="182563"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a:spLocks noChangeAspect="1"/>
          </p:cNvSpPr>
          <p:nvPr/>
        </p:nvSpPr>
        <p:spPr>
          <a:xfrm>
            <a:off x="3551238" y="53038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a:spLocks noChangeAspect="1"/>
          </p:cNvSpPr>
          <p:nvPr/>
        </p:nvSpPr>
        <p:spPr>
          <a:xfrm>
            <a:off x="3856038" y="53340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a:spLocks noChangeAspect="1"/>
          </p:cNvSpPr>
          <p:nvPr/>
        </p:nvSpPr>
        <p:spPr>
          <a:xfrm>
            <a:off x="4160838" y="5380038"/>
            <a:ext cx="182562"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a:spLocks noChangeAspect="1"/>
          </p:cNvSpPr>
          <p:nvPr/>
        </p:nvSpPr>
        <p:spPr>
          <a:xfrm>
            <a:off x="4694238" y="5486400"/>
            <a:ext cx="182562" cy="1825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2" name="TextBox 19"/>
          <p:cNvSpPr txBox="1">
            <a:spLocks noChangeArrowheads="1"/>
          </p:cNvSpPr>
          <p:nvPr/>
        </p:nvSpPr>
        <p:spPr bwMode="auto">
          <a:xfrm>
            <a:off x="4038600" y="58023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Stations in ISW </a:t>
            </a:r>
          </a:p>
        </p:txBody>
      </p:sp>
      <p:sp>
        <p:nvSpPr>
          <p:cNvPr id="21" name="Flowchart: Connector 20"/>
          <p:cNvSpPr>
            <a:spLocks noChangeAspect="1"/>
          </p:cNvSpPr>
          <p:nvPr/>
        </p:nvSpPr>
        <p:spPr>
          <a:xfrm>
            <a:off x="5257800" y="4770438"/>
            <a:ext cx="182563" cy="1825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 name="Text Box 2"/>
          <p:cNvSpPr txBox="1">
            <a:spLocks noChangeArrowheads="1"/>
          </p:cNvSpPr>
          <p:nvPr/>
        </p:nvSpPr>
        <p:spPr bwMode="auto">
          <a:xfrm>
            <a:off x="0" y="381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165" name="TextBox 22"/>
          <p:cNvSpPr txBox="1">
            <a:spLocks noChangeArrowheads="1"/>
          </p:cNvSpPr>
          <p:nvPr/>
        </p:nvSpPr>
        <p:spPr bwMode="auto">
          <a:xfrm>
            <a:off x="7716838" y="2678113"/>
            <a:ext cx="436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sp>
        <p:nvSpPr>
          <p:cNvPr id="6166" name="TextBox 23"/>
          <p:cNvSpPr txBox="1">
            <a:spLocks noChangeArrowheads="1"/>
          </p:cNvSpPr>
          <p:nvPr/>
        </p:nvSpPr>
        <p:spPr bwMode="auto">
          <a:xfrm>
            <a:off x="5410200" y="49641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7" name="TextBox 24"/>
          <p:cNvSpPr txBox="1">
            <a:spLocks noChangeArrowheads="1"/>
          </p:cNvSpPr>
          <p:nvPr/>
        </p:nvSpPr>
        <p:spPr bwMode="auto">
          <a:xfrm>
            <a:off x="7391400" y="2830513"/>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68" name="TextBox 25"/>
          <p:cNvSpPr txBox="1">
            <a:spLocks noChangeArrowheads="1"/>
          </p:cNvSpPr>
          <p:nvPr/>
        </p:nvSpPr>
        <p:spPr bwMode="auto">
          <a:xfrm>
            <a:off x="3276600" y="49530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4</a:t>
            </a:r>
            <a:endParaRPr lang="en-US">
              <a:solidFill>
                <a:schemeClr val="bg1"/>
              </a:solidFill>
            </a:endParaRPr>
          </a:p>
        </p:txBody>
      </p:sp>
      <p:sp>
        <p:nvSpPr>
          <p:cNvPr id="6169" name="TextBox 26"/>
          <p:cNvSpPr txBox="1">
            <a:spLocks noChangeArrowheads="1"/>
          </p:cNvSpPr>
          <p:nvPr/>
        </p:nvSpPr>
        <p:spPr bwMode="auto">
          <a:xfrm>
            <a:off x="35814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0" name="TextBox 27"/>
          <p:cNvSpPr txBox="1">
            <a:spLocks noChangeArrowheads="1"/>
          </p:cNvSpPr>
          <p:nvPr/>
        </p:nvSpPr>
        <p:spPr bwMode="auto">
          <a:xfrm>
            <a:off x="609600" y="42672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2</a:t>
            </a:r>
            <a:endParaRPr lang="en-US">
              <a:solidFill>
                <a:schemeClr val="bg1"/>
              </a:solidFill>
            </a:endParaRPr>
          </a:p>
        </p:txBody>
      </p:sp>
      <p:sp>
        <p:nvSpPr>
          <p:cNvPr id="6171" name="TextBox 28"/>
          <p:cNvSpPr txBox="1">
            <a:spLocks noChangeArrowheads="1"/>
          </p:cNvSpPr>
          <p:nvPr/>
        </p:nvSpPr>
        <p:spPr bwMode="auto">
          <a:xfrm>
            <a:off x="782638" y="45720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3</a:t>
            </a:r>
            <a:endParaRPr lang="en-US">
              <a:solidFill>
                <a:schemeClr val="bg1"/>
              </a:solidFill>
            </a:endParaRPr>
          </a:p>
        </p:txBody>
      </p:sp>
      <p:cxnSp>
        <p:nvCxnSpPr>
          <p:cNvPr id="35" name="Straight Connector 34"/>
          <p:cNvCxnSpPr/>
          <p:nvPr/>
        </p:nvCxnSpPr>
        <p:spPr>
          <a:xfrm>
            <a:off x="3063875" y="5516563"/>
            <a:ext cx="1812925" cy="20955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3"/>
          </p:cNvCxnSpPr>
          <p:nvPr/>
        </p:nvCxnSpPr>
        <p:spPr>
          <a:xfrm flipH="1">
            <a:off x="4876800" y="3554413"/>
            <a:ext cx="1216025" cy="2171700"/>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3"/>
            <a:endCxn id="5" idx="2"/>
          </p:cNvCxnSpPr>
          <p:nvPr/>
        </p:nvCxnSpPr>
        <p:spPr>
          <a:xfrm flipV="1">
            <a:off x="6092825" y="1997075"/>
            <a:ext cx="2335213" cy="1557338"/>
          </a:xfrm>
          <a:prstGeom prst="line">
            <a:avLst/>
          </a:prstGeom>
          <a:ln w="50800">
            <a:solidFill>
              <a:srgbClr val="66FF33"/>
            </a:solidFill>
          </a:ln>
        </p:spPr>
        <p:style>
          <a:lnRef idx="1">
            <a:schemeClr val="accent1"/>
          </a:lnRef>
          <a:fillRef idx="0">
            <a:schemeClr val="accent1"/>
          </a:fillRef>
          <a:effectRef idx="0">
            <a:schemeClr val="accent1"/>
          </a:effectRef>
          <a:fontRef idx="minor">
            <a:schemeClr val="tx1"/>
          </a:fontRef>
        </p:style>
      </p:cxnSp>
      <p:sp>
        <p:nvSpPr>
          <p:cNvPr id="6175" name="Text Box 2"/>
          <p:cNvSpPr txBox="1">
            <a:spLocks noChangeArrowheads="1"/>
          </p:cNvSpPr>
          <p:nvPr/>
        </p:nvSpPr>
        <p:spPr bwMode="auto">
          <a:xfrm>
            <a:off x="0" y="14478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6176" name="TextBox 24"/>
          <p:cNvSpPr txBox="1">
            <a:spLocks noChangeArrowheads="1"/>
          </p:cNvSpPr>
          <p:nvPr/>
        </p:nvSpPr>
        <p:spPr bwMode="auto">
          <a:xfrm>
            <a:off x="8402638" y="20574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7" name="TextBox 24"/>
          <p:cNvSpPr txBox="1">
            <a:spLocks noChangeArrowheads="1"/>
          </p:cNvSpPr>
          <p:nvPr/>
        </p:nvSpPr>
        <p:spPr bwMode="auto">
          <a:xfrm>
            <a:off x="6040438" y="2971800"/>
            <a:ext cx="436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1</a:t>
            </a:r>
            <a:endParaRPr lang="en-US">
              <a:solidFill>
                <a:schemeClr val="bg1"/>
              </a:solidFill>
            </a:endParaRPr>
          </a:p>
        </p:txBody>
      </p:sp>
      <p:sp>
        <p:nvSpPr>
          <p:cNvPr id="6178" name="TextBox 25"/>
          <p:cNvSpPr txBox="1">
            <a:spLocks noChangeArrowheads="1"/>
          </p:cNvSpPr>
          <p:nvPr/>
        </p:nvSpPr>
        <p:spPr bwMode="auto">
          <a:xfrm>
            <a:off x="4953000" y="5486400"/>
            <a:ext cx="43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H</a:t>
            </a:r>
            <a:r>
              <a:rPr lang="en-US" baseline="-25000">
                <a:solidFill>
                  <a:schemeClr val="bg1"/>
                </a:solidFill>
              </a:rPr>
              <a:t>5</a:t>
            </a:r>
            <a:endParaRPr lang="en-US">
              <a:solidFill>
                <a:schemeClr val="bg1"/>
              </a:solidFill>
            </a:endParaRPr>
          </a:p>
        </p:txBody>
      </p:sp>
    </p:spTree>
    <p:extLst>
      <p:ext uri="{BB962C8B-B14F-4D97-AF65-F5344CB8AC3E}">
        <p14:creationId xmlns:p14="http://schemas.microsoft.com/office/powerpoint/2010/main" val="2577686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Ross Ice Shelf Circulation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269941" cy="5486400"/>
          </a:xfrm>
          <a:prstGeom prst="rect">
            <a:avLst/>
          </a:prstGeom>
          <a:noFill/>
          <a:ln>
            <a:noFill/>
          </a:ln>
        </p:spPr>
      </p:pic>
      <p:sp>
        <p:nvSpPr>
          <p:cNvPr id="4" name="TextBox 3"/>
          <p:cNvSpPr txBox="1"/>
          <p:nvPr/>
        </p:nvSpPr>
        <p:spPr>
          <a:xfrm>
            <a:off x="3027417" y="6336268"/>
            <a:ext cx="2916183" cy="369332"/>
          </a:xfrm>
          <a:prstGeom prst="rect">
            <a:avLst/>
          </a:prstGeom>
          <a:noFill/>
        </p:spPr>
        <p:txBody>
          <a:bodyPr wrap="none" rtlCol="0">
            <a:spAutoFit/>
          </a:bodyPr>
          <a:lstStyle/>
          <a:p>
            <a:r>
              <a:rPr lang="en-US" dirty="0" err="1" smtClean="0"/>
              <a:t>Smethie</a:t>
            </a:r>
            <a:r>
              <a:rPr lang="en-US" dirty="0" smtClean="0"/>
              <a:t> and Jacobs, 2005</a:t>
            </a:r>
            <a:endParaRPr lang="en-US" dirty="0"/>
          </a:p>
        </p:txBody>
      </p:sp>
    </p:spTree>
    <p:extLst>
      <p:ext uri="{BB962C8B-B14F-4D97-AF65-F5344CB8AC3E}">
        <p14:creationId xmlns:p14="http://schemas.microsoft.com/office/powerpoint/2010/main" val="7144552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idx="4294967295"/>
          </p:nvPr>
        </p:nvSpPr>
        <p:spPr>
          <a:xfrm>
            <a:off x="457200" y="76200"/>
            <a:ext cx="8229600" cy="1143000"/>
          </a:xfrm>
        </p:spPr>
        <p:txBody>
          <a:bodyPr/>
          <a:lstStyle/>
          <a:p>
            <a:pPr eaLnBrk="1" hangingPunct="1"/>
            <a:r>
              <a:rPr lang="en-US" sz="4000" smtClean="0"/>
              <a:t>Simulation of CDW penetration onto the continental shelf</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l="40047" t="9013" r="34601" b="63756"/>
          <a:stretch>
            <a:fillRect/>
          </a:stretch>
        </p:blipFill>
        <p:spPr bwMode="auto">
          <a:xfrm>
            <a:off x="2016125" y="838200"/>
            <a:ext cx="5532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2"/>
          <p:cNvSpPr>
            <a:spLocks noGrp="1"/>
          </p:cNvSpPr>
          <p:nvPr>
            <p:ph type="title" idx="4294967295"/>
          </p:nvPr>
        </p:nvSpPr>
        <p:spPr>
          <a:xfrm>
            <a:off x="0" y="-106363"/>
            <a:ext cx="9144000" cy="944563"/>
          </a:xfrm>
        </p:spPr>
        <p:txBody>
          <a:bodyPr/>
          <a:lstStyle/>
          <a:p>
            <a:r>
              <a:rPr lang="en-US" sz="4000" smtClean="0"/>
              <a:t>Cruise track on CDW tracer simulation</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457200" y="-76200"/>
            <a:ext cx="8229600" cy="1143000"/>
          </a:xfrm>
        </p:spPr>
        <p:txBody>
          <a:bodyPr/>
          <a:lstStyle/>
          <a:p>
            <a:r>
              <a:rPr lang="en-US" smtClean="0"/>
              <a:t>Phase 1 sampling overview</a:t>
            </a:r>
          </a:p>
        </p:txBody>
      </p:sp>
      <p:sp>
        <p:nvSpPr>
          <p:cNvPr id="13315" name="TextBox 2"/>
          <p:cNvSpPr txBox="1">
            <a:spLocks noChangeArrowheads="1"/>
          </p:cNvSpPr>
          <p:nvPr/>
        </p:nvSpPr>
        <p:spPr bwMode="auto">
          <a:xfrm>
            <a:off x="533400" y="581025"/>
            <a:ext cx="8377238"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defRPr/>
            </a:pPr>
            <a:endParaRPr lang="en-US" sz="2800" dirty="0" smtClean="0"/>
          </a:p>
          <a:p>
            <a:pPr eaLnBrk="1" hangingPunct="1">
              <a:buFontTx/>
              <a:buAutoNum type="arabicPeriod"/>
              <a:defRPr/>
            </a:pPr>
            <a:r>
              <a:rPr lang="en-US" sz="2800" dirty="0" smtClean="0"/>
              <a:t>	Station #1 – offshore of sea ice</a:t>
            </a:r>
          </a:p>
          <a:p>
            <a:pPr eaLnBrk="1" hangingPunct="1">
              <a:buFontTx/>
              <a:buAutoNum type="arabicPeriod"/>
              <a:defRPr/>
            </a:pPr>
            <a:r>
              <a:rPr lang="en-US" sz="2800" dirty="0" smtClean="0"/>
              <a:t>	Station #2 – inside sea ice</a:t>
            </a:r>
          </a:p>
          <a:p>
            <a:pPr eaLnBrk="1" hangingPunct="1">
              <a:buFontTx/>
              <a:buAutoNum type="arabicPeriod"/>
              <a:defRPr/>
            </a:pPr>
            <a:r>
              <a:rPr lang="en-US" sz="2800" dirty="0" smtClean="0"/>
              <a:t>	Station #3 – inshore of sea ice</a:t>
            </a:r>
          </a:p>
          <a:p>
            <a:pPr eaLnBrk="1" hangingPunct="1">
              <a:buFontTx/>
              <a:buAutoNum type="arabicPeriod"/>
              <a:defRPr/>
            </a:pPr>
            <a:endParaRPr lang="en-US" sz="2800" dirty="0" smtClean="0"/>
          </a:p>
          <a:p>
            <a:pPr eaLnBrk="1" hangingPunct="1">
              <a:buFontTx/>
              <a:buAutoNum type="arabicPeriod"/>
              <a:defRPr/>
            </a:pPr>
            <a:r>
              <a:rPr lang="en-US" sz="2800" dirty="0" smtClean="0"/>
              <a:t>	Deploy TM </a:t>
            </a:r>
            <a:r>
              <a:rPr lang="en-US" sz="2800" dirty="0" err="1" smtClean="0"/>
              <a:t>Towfish</a:t>
            </a:r>
            <a:endParaRPr lang="en-US" sz="2800" dirty="0" smtClean="0"/>
          </a:p>
          <a:p>
            <a:pPr eaLnBrk="1" hangingPunct="1">
              <a:buFontTx/>
              <a:buAutoNum type="arabicPeriod"/>
              <a:defRPr/>
            </a:pPr>
            <a:r>
              <a:rPr lang="en-US" sz="2800" dirty="0" smtClean="0"/>
              <a:t>	Deploy MVP</a:t>
            </a:r>
          </a:p>
          <a:p>
            <a:pPr eaLnBrk="1" hangingPunct="1">
              <a:buFontTx/>
              <a:buAutoNum type="arabicPeriod"/>
              <a:defRPr/>
            </a:pPr>
            <a:r>
              <a:rPr lang="en-US" sz="2800" dirty="0" smtClean="0"/>
              <a:t>	Underway XBTs</a:t>
            </a:r>
          </a:p>
          <a:p>
            <a:pPr eaLnBrk="1" hangingPunct="1">
              <a:buFontTx/>
              <a:buAutoNum type="arabicPeriod"/>
              <a:defRPr/>
            </a:pPr>
            <a:endParaRPr lang="en-US" sz="2800" dirty="0" smtClean="0"/>
          </a:p>
          <a:p>
            <a:pPr eaLnBrk="1" hangingPunct="1">
              <a:buFontTx/>
              <a:buAutoNum type="arabicPeriod"/>
              <a:defRPr/>
            </a:pPr>
            <a:r>
              <a:rPr lang="en-US" sz="2800" dirty="0" smtClean="0"/>
              <a:t>	Survey toward Ross Ice Shelf, ca. 78S, 175W</a:t>
            </a:r>
          </a:p>
          <a:p>
            <a:pPr eaLnBrk="1" hangingPunct="1">
              <a:buFontTx/>
              <a:buAutoNum type="arabicPeriod"/>
              <a:defRPr/>
            </a:pPr>
            <a:r>
              <a:rPr lang="en-US" sz="2800" dirty="0" smtClean="0"/>
              <a:t>	Stations in MCDW along the way</a:t>
            </a:r>
          </a:p>
          <a:p>
            <a:pPr eaLnBrk="1" hangingPunct="1">
              <a:buFontTx/>
              <a:buAutoNum type="arabicPeriod"/>
              <a:defRPr/>
            </a:pPr>
            <a:endParaRPr lang="en-US" sz="2800" dirty="0" smtClean="0"/>
          </a:p>
          <a:p>
            <a:pPr eaLnBrk="1" hangingPunct="1">
              <a:buFontTx/>
              <a:buAutoNum type="arabicPeriod"/>
              <a:defRPr/>
            </a:pPr>
            <a:r>
              <a:rPr lang="en-US" sz="2800" dirty="0" smtClean="0"/>
              <a:t>	Survey along Ross Ice Shelf</a:t>
            </a:r>
          </a:p>
          <a:p>
            <a:pPr eaLnBrk="1" hangingPunct="1">
              <a:buFontTx/>
              <a:buAutoNum type="arabicPeriod"/>
              <a:defRPr/>
            </a:pPr>
            <a:r>
              <a:rPr lang="en-US" sz="2800" dirty="0" smtClean="0"/>
              <a:t>	Transect of stations across ISW outflow</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r>
              <a:rPr lang="en-US" smtClean="0"/>
              <a:t>Station #1</a:t>
            </a:r>
          </a:p>
        </p:txBody>
      </p:sp>
      <p:sp>
        <p:nvSpPr>
          <p:cNvPr id="10243" name="TextBox 2"/>
          <p:cNvSpPr txBox="1">
            <a:spLocks noChangeArrowheads="1"/>
          </p:cNvSpPr>
          <p:nvPr/>
        </p:nvSpPr>
        <p:spPr bwMode="auto">
          <a:xfrm>
            <a:off x="914400" y="1739900"/>
            <a:ext cx="7002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sz="2800"/>
              <a:t>Surface TMC for incubation water - 1200</a:t>
            </a:r>
          </a:p>
          <a:p>
            <a:pPr eaLnBrk="1" hangingPunct="1">
              <a:buFontTx/>
              <a:buAutoNum type="arabicPeriod"/>
            </a:pPr>
            <a:r>
              <a:rPr lang="en-US" sz="2800"/>
              <a:t>CTD</a:t>
            </a:r>
          </a:p>
          <a:p>
            <a:pPr eaLnBrk="1" hangingPunct="1">
              <a:buFontTx/>
              <a:buAutoNum type="arabicPeriod"/>
            </a:pPr>
            <a:r>
              <a:rPr lang="en-US" sz="2800"/>
              <a:t>TMC cast</a:t>
            </a:r>
          </a:p>
        </p:txBody>
      </p:sp>
      <p:sp>
        <p:nvSpPr>
          <p:cNvPr id="10244" name="TextBox 1"/>
          <p:cNvSpPr txBox="1">
            <a:spLocks noChangeArrowheads="1"/>
          </p:cNvSpPr>
          <p:nvPr/>
        </p:nvSpPr>
        <p:spPr bwMode="auto">
          <a:xfrm>
            <a:off x="7223125" y="5943600"/>
            <a:ext cx="1539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Work permits</a:t>
            </a:r>
          </a:p>
          <a:p>
            <a:pPr eaLnBrk="1" hangingPunct="1"/>
            <a:r>
              <a:rPr lang="en-US"/>
              <a:t>Lunch</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r>
              <a:rPr lang="en-US" smtClean="0"/>
              <a:t>Mission planning 1/3/12</a:t>
            </a: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363" y="0"/>
            <a:ext cx="5989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3"/>
          <p:cNvSpPr>
            <a:spLocks noGrp="1"/>
          </p:cNvSpPr>
          <p:nvPr>
            <p:ph type="title" idx="4294967295"/>
          </p:nvPr>
        </p:nvSpPr>
        <p:spPr>
          <a:xfrm>
            <a:off x="0" y="0"/>
            <a:ext cx="2819400" cy="4068763"/>
          </a:xfrm>
        </p:spPr>
        <p:txBody>
          <a:bodyPr/>
          <a:lstStyle/>
          <a:p>
            <a:r>
              <a:rPr lang="en-US" smtClean="0"/>
              <a:t>SSSMI Ice Coverage</a:t>
            </a:r>
            <a:br>
              <a:rPr lang="en-US" smtClean="0"/>
            </a:br>
            <a:r>
              <a:rPr lang="en-US" smtClean="0"/>
              <a:t>1/1/12</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extLst>
              <a:ext uri="{28A0092B-C50C-407E-A947-70E740481C1C}">
                <a14:useLocalDpi xmlns:a14="http://schemas.microsoft.com/office/drawing/2010/main" val="0"/>
              </a:ext>
            </a:extLst>
          </a:blip>
          <a:srcRect t="54272"/>
          <a:stretch>
            <a:fillRect/>
          </a:stretch>
        </p:blipFill>
        <p:spPr bwMode="auto">
          <a:xfrm>
            <a:off x="-11113" y="1905000"/>
            <a:ext cx="9144001"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3"/>
          <p:cNvSpPr>
            <a:spLocks noGrp="1"/>
          </p:cNvSpPr>
          <p:nvPr>
            <p:ph type="title" idx="4294967295"/>
          </p:nvPr>
        </p:nvSpPr>
        <p:spPr>
          <a:xfrm>
            <a:off x="0" y="0"/>
            <a:ext cx="9067800" cy="1981200"/>
          </a:xfrm>
        </p:spPr>
        <p:txBody>
          <a:bodyPr/>
          <a:lstStyle/>
          <a:p>
            <a:r>
              <a:rPr lang="en-US" smtClean="0"/>
              <a:t>SSSMI Ice Coverage</a:t>
            </a:r>
            <a:br>
              <a:rPr lang="en-US" smtClean="0"/>
            </a:br>
            <a:r>
              <a:rPr lang="en-US" smtClean="0"/>
              <a:t>1/1/12</a:t>
            </a: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363" y="914400"/>
            <a:ext cx="76914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2"/>
          <p:cNvSpPr>
            <a:spLocks noGrp="1"/>
          </p:cNvSpPr>
          <p:nvPr>
            <p:ph type="title" idx="4294967295"/>
          </p:nvPr>
        </p:nvSpPr>
        <p:spPr>
          <a:xfrm>
            <a:off x="457200" y="-76200"/>
            <a:ext cx="8229600" cy="1143000"/>
          </a:xfrm>
        </p:spPr>
        <p:txBody>
          <a:bodyPr/>
          <a:lstStyle/>
          <a:p>
            <a:r>
              <a:rPr lang="en-US" smtClean="0"/>
              <a:t>SSMI Ice Coverage 1/3/12</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p:txBody>
          <a:bodyPr/>
          <a:lstStyle/>
          <a:p>
            <a:r>
              <a:rPr lang="en-US" smtClean="0"/>
              <a:t>Initial VPR results</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962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066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7432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itle 6"/>
          <p:cNvSpPr>
            <a:spLocks noGrp="1"/>
          </p:cNvSpPr>
          <p:nvPr>
            <p:ph type="title" idx="4294967295"/>
          </p:nvPr>
        </p:nvSpPr>
        <p:spPr>
          <a:xfrm>
            <a:off x="152400" y="76200"/>
            <a:ext cx="4953000" cy="792163"/>
          </a:xfrm>
        </p:spPr>
        <p:txBody>
          <a:bodyPr/>
          <a:lstStyle/>
          <a:p>
            <a:r>
              <a:rPr lang="en-US" smtClean="0"/>
              <a:t>VPR data Jan 1-3</a:t>
            </a:r>
          </a:p>
        </p:txBody>
      </p:sp>
      <p:sp>
        <p:nvSpPr>
          <p:cNvPr id="16391" name="TextBox 7"/>
          <p:cNvSpPr txBox="1">
            <a:spLocks noChangeArrowheads="1"/>
          </p:cNvSpPr>
          <p:nvPr/>
        </p:nvSpPr>
        <p:spPr bwMode="auto">
          <a:xfrm>
            <a:off x="1884363" y="1154113"/>
            <a:ext cx="1481137"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Temperature</a:t>
            </a:r>
          </a:p>
        </p:txBody>
      </p:sp>
      <p:sp>
        <p:nvSpPr>
          <p:cNvPr id="16392" name="TextBox 8"/>
          <p:cNvSpPr txBox="1">
            <a:spLocks noChangeArrowheads="1"/>
          </p:cNvSpPr>
          <p:nvPr/>
        </p:nvSpPr>
        <p:spPr bwMode="auto">
          <a:xfrm>
            <a:off x="1782763" y="4038600"/>
            <a:ext cx="1570037"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Fluorescence</a:t>
            </a:r>
          </a:p>
        </p:txBody>
      </p:sp>
      <p:sp>
        <p:nvSpPr>
          <p:cNvPr id="16393" name="TextBox 9"/>
          <p:cNvSpPr txBox="1">
            <a:spLocks noChangeArrowheads="1"/>
          </p:cNvSpPr>
          <p:nvPr/>
        </p:nvSpPr>
        <p:spPr bwMode="auto">
          <a:xfrm>
            <a:off x="6934200" y="76200"/>
            <a:ext cx="928688"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Salinity</a:t>
            </a:r>
          </a:p>
        </p:txBody>
      </p:sp>
      <p:sp>
        <p:nvSpPr>
          <p:cNvPr id="11" name="Oval 10"/>
          <p:cNvSpPr>
            <a:spLocks noChangeAspect="1"/>
          </p:cNvSpPr>
          <p:nvPr/>
        </p:nvSpPr>
        <p:spPr>
          <a:xfrm>
            <a:off x="7573963" y="4525963"/>
            <a:ext cx="274637" cy="2746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a:spLocks noChangeAspect="1"/>
          </p:cNvSpPr>
          <p:nvPr/>
        </p:nvSpPr>
        <p:spPr>
          <a:xfrm>
            <a:off x="7116763" y="4953000"/>
            <a:ext cx="274637" cy="2746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a:spLocks noChangeAspect="1"/>
          </p:cNvSpPr>
          <p:nvPr/>
        </p:nvSpPr>
        <p:spPr>
          <a:xfrm>
            <a:off x="6888163" y="5059363"/>
            <a:ext cx="274637" cy="2746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a:off x="7391400" y="6248400"/>
            <a:ext cx="12795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98" name="TextBox 21"/>
          <p:cNvSpPr txBox="1">
            <a:spLocks noChangeArrowheads="1"/>
          </p:cNvSpPr>
          <p:nvPr/>
        </p:nvSpPr>
        <p:spPr bwMode="auto">
          <a:xfrm>
            <a:off x="7620000" y="5954713"/>
            <a:ext cx="88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 m s</a:t>
            </a:r>
            <a:r>
              <a:rPr lang="en-US" baseline="30000"/>
              <a:t>-1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81000"/>
            <a:ext cx="9135208" cy="1447800"/>
          </a:xfrm>
        </p:spPr>
        <p:txBody>
          <a:bodyPr/>
          <a:lstStyle/>
          <a:p>
            <a:r>
              <a:rPr lang="en-US" sz="3600" dirty="0" smtClean="0"/>
              <a:t>Ross Bank to Ice Shelf XBT Survey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609600"/>
            <a:ext cx="4181329" cy="30175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840480"/>
            <a:ext cx="4181329" cy="30175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05000"/>
            <a:ext cx="4754880" cy="3536018"/>
          </a:xfrm>
          <a:prstGeom prst="rect">
            <a:avLst/>
          </a:prstGeom>
        </p:spPr>
      </p:pic>
      <p:cxnSp>
        <p:nvCxnSpPr>
          <p:cNvPr id="8" name="Straight Arrow Connector 7"/>
          <p:cNvCxnSpPr/>
          <p:nvPr/>
        </p:nvCxnSpPr>
        <p:spPr>
          <a:xfrm flipV="1">
            <a:off x="2667000" y="2819400"/>
            <a:ext cx="63246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00200" y="3124200"/>
            <a:ext cx="3657600" cy="914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00200" y="4191000"/>
            <a:ext cx="3657600" cy="2133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67200" y="4876800"/>
            <a:ext cx="4724400"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8421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25105" t="17670" r="19865" b="19591"/>
          <a:stretch>
            <a:fillRect/>
          </a:stretch>
        </p:blipFill>
        <p:spPr bwMode="auto">
          <a:xfrm>
            <a:off x="3005138" y="5740400"/>
            <a:ext cx="15668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152400"/>
            <a:ext cx="283527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25" y="5426075"/>
            <a:ext cx="3206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p:cNvPicPr>
            <a:picLocks noChangeAspect="1"/>
          </p:cNvPicPr>
          <p:nvPr/>
        </p:nvPicPr>
        <p:blipFill>
          <a:blip r:embed="rId5">
            <a:extLst>
              <a:ext uri="{28A0092B-C50C-407E-A947-70E740481C1C}">
                <a14:useLocalDpi xmlns:a14="http://schemas.microsoft.com/office/drawing/2010/main" val="0"/>
              </a:ext>
            </a:extLst>
          </a:blip>
          <a:srcRect r="28517"/>
          <a:stretch>
            <a:fillRect/>
          </a:stretch>
        </p:blipFill>
        <p:spPr bwMode="auto">
          <a:xfrm>
            <a:off x="168275" y="5351463"/>
            <a:ext cx="18462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3"/>
          <p:cNvPicPr>
            <a:picLocks noChangeAspect="1"/>
          </p:cNvPicPr>
          <p:nvPr/>
        </p:nvPicPr>
        <p:blipFill>
          <a:blip r:embed="rId6">
            <a:extLst>
              <a:ext uri="{28A0092B-C50C-407E-A947-70E740481C1C}">
                <a14:useLocalDpi xmlns:a14="http://schemas.microsoft.com/office/drawing/2010/main" val="0"/>
              </a:ext>
            </a:extLst>
          </a:blip>
          <a:srcRect l="29343" r="28667" b="20760"/>
          <a:stretch>
            <a:fillRect/>
          </a:stretch>
        </p:blipFill>
        <p:spPr bwMode="auto">
          <a:xfrm>
            <a:off x="3124200" y="3810000"/>
            <a:ext cx="143986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07225" y="3133725"/>
            <a:ext cx="201136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p:cNvPicPr>
            <a:picLocks noChangeAspect="1"/>
          </p:cNvPicPr>
          <p:nvPr/>
        </p:nvPicPr>
        <p:blipFill>
          <a:blip r:embed="rId8">
            <a:extLst>
              <a:ext uri="{28A0092B-C50C-407E-A947-70E740481C1C}">
                <a14:useLocalDpi xmlns:a14="http://schemas.microsoft.com/office/drawing/2010/main" val="0"/>
              </a:ext>
            </a:extLst>
          </a:blip>
          <a:srcRect l="28021" t="27957" r="21831" b="29839"/>
          <a:stretch>
            <a:fillRect/>
          </a:stretch>
        </p:blipFill>
        <p:spPr bwMode="auto">
          <a:xfrm>
            <a:off x="4748213" y="4279900"/>
            <a:ext cx="20859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6"/>
          <p:cNvPicPr>
            <a:picLocks noChangeAspect="1"/>
          </p:cNvPicPr>
          <p:nvPr/>
        </p:nvPicPr>
        <p:blipFill>
          <a:blip r:embed="rId9">
            <a:extLst>
              <a:ext uri="{28A0092B-C50C-407E-A947-70E740481C1C}">
                <a14:useLocalDpi xmlns:a14="http://schemas.microsoft.com/office/drawing/2010/main" val="0"/>
              </a:ext>
            </a:extLst>
          </a:blip>
          <a:srcRect l="42368" t="35161" r="6563" b="22832"/>
          <a:stretch>
            <a:fillRect/>
          </a:stretch>
        </p:blipFill>
        <p:spPr bwMode="auto">
          <a:xfrm>
            <a:off x="3048000" y="2092325"/>
            <a:ext cx="152876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1828800"/>
            <a:ext cx="269716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itle 19"/>
          <p:cNvSpPr>
            <a:spLocks noGrp="1"/>
          </p:cNvSpPr>
          <p:nvPr>
            <p:ph type="title" idx="4294967295"/>
          </p:nvPr>
        </p:nvSpPr>
        <p:spPr>
          <a:xfrm>
            <a:off x="0" y="76200"/>
            <a:ext cx="5976938" cy="1676400"/>
          </a:xfrm>
        </p:spPr>
        <p:txBody>
          <a:bodyPr/>
          <a:lstStyle/>
          <a:p>
            <a:r>
              <a:rPr lang="en-US" smtClean="0"/>
              <a:t>NBP1201 Plankton images: VPR2 Jan 1-3</a:t>
            </a:r>
          </a:p>
        </p:txBody>
      </p:sp>
      <p:sp>
        <p:nvSpPr>
          <p:cNvPr id="17420" name="TextBox 20"/>
          <p:cNvSpPr txBox="1">
            <a:spLocks noChangeArrowheads="1"/>
          </p:cNvSpPr>
          <p:nvPr/>
        </p:nvSpPr>
        <p:spPr bwMode="auto">
          <a:xfrm>
            <a:off x="4191000" y="16764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Scale 1-10mm</a:t>
            </a:r>
          </a:p>
        </p:txBody>
      </p:sp>
      <p:pic>
        <p:nvPicPr>
          <p:cNvPr id="17421" name="Picture 21"/>
          <p:cNvPicPr>
            <a:picLocks noChangeAspect="1"/>
          </p:cNvPicPr>
          <p:nvPr/>
        </p:nvPicPr>
        <p:blipFill>
          <a:blip r:embed="rId11">
            <a:extLst>
              <a:ext uri="{28A0092B-C50C-407E-A947-70E740481C1C}">
                <a14:useLocalDpi xmlns:a14="http://schemas.microsoft.com/office/drawing/2010/main" val="0"/>
              </a:ext>
            </a:extLst>
          </a:blip>
          <a:srcRect t="41370" r="43202"/>
          <a:stretch>
            <a:fillRect/>
          </a:stretch>
        </p:blipFill>
        <p:spPr bwMode="auto">
          <a:xfrm>
            <a:off x="4953000" y="2743200"/>
            <a:ext cx="13716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p:txBody>
          <a:bodyPr/>
          <a:lstStyle/>
          <a:p>
            <a:r>
              <a:rPr lang="en-US" smtClean="0"/>
              <a:t>Overview Presentation</a:t>
            </a: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1981200" y="2286000"/>
          <a:ext cx="3684588" cy="1000125"/>
        </p:xfrm>
        <a:graphic>
          <a:graphicData uri="http://schemas.openxmlformats.org/presentationml/2006/ole">
            <mc:AlternateContent xmlns:mc="http://schemas.openxmlformats.org/markup-compatibility/2006">
              <mc:Choice xmlns:v="urn:schemas-microsoft-com:vml" Requires="v">
                <p:oleObj spid="_x0000_s19979" name="Equation" r:id="rId4" imgW="1592526" imgH="388620" progId="Equation.3">
                  <p:embed/>
                </p:oleObj>
              </mc:Choice>
              <mc:Fallback>
                <p:oleObj name="Equation" r:id="rId4" imgW="1592526" imgH="3886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86000"/>
                        <a:ext cx="3684588"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1"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19980" name="Equation" r:id="rId6" imgW="1196286" imgH="388620" progId="Equation.3">
                  <p:embed/>
                </p:oleObj>
              </mc:Choice>
              <mc:Fallback>
                <p:oleObj name="Equation" r:id="rId6" imgW="1196286" imgH="38862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2"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9464"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9465" name="Object 9"/>
          <p:cNvGraphicFramePr>
            <a:graphicFrameLocks noChangeAspect="1"/>
          </p:cNvGraphicFramePr>
          <p:nvPr/>
        </p:nvGraphicFramePr>
        <p:xfrm>
          <a:off x="5943600" y="2819400"/>
          <a:ext cx="3006725" cy="385763"/>
        </p:xfrm>
        <a:graphic>
          <a:graphicData uri="http://schemas.openxmlformats.org/presentationml/2006/ole">
            <mc:AlternateContent xmlns:mc="http://schemas.openxmlformats.org/markup-compatibility/2006">
              <mc:Choice xmlns:v="urn:schemas-microsoft-com:vml" Requires="v">
                <p:oleObj spid="_x0000_s19981" name="Equation" r:id="rId8" imgW="1539348" imgH="160020" progId="Equation.3">
                  <p:embed/>
                </p:oleObj>
              </mc:Choice>
              <mc:Fallback>
                <p:oleObj name="Equation" r:id="rId8" imgW="1539348" imgH="16002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819400"/>
                        <a:ext cx="3006725" cy="38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6"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19468"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4"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7"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8"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9"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0"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1"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2"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4"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5"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19486"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2852738"/>
          <a:ext cx="3684588" cy="500062"/>
        </p:xfrm>
        <a:graphic>
          <a:graphicData uri="http://schemas.openxmlformats.org/presentationml/2006/ole">
            <mc:AlternateContent xmlns:mc="http://schemas.openxmlformats.org/markup-compatibility/2006">
              <mc:Choice xmlns:v="urn:schemas-microsoft-com:vml" Requires="v">
                <p:oleObj spid="_x0000_s20840" name="Equation" r:id="rId4" imgW="1592526" imgH="167568" progId="Equation.3">
                  <p:embed/>
                </p:oleObj>
              </mc:Choice>
              <mc:Fallback>
                <p:oleObj name="Equation" r:id="rId4" imgW="1592526" imgH="167568"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52738"/>
                        <a:ext cx="368458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0487"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8" name="Line 10"/>
          <p:cNvSpPr>
            <a:spLocks noChangeShapeType="1"/>
          </p:cNvSpPr>
          <p:nvPr/>
        </p:nvSpPr>
        <p:spPr bwMode="auto">
          <a:xfrm rot="10800000" flipV="1">
            <a:off x="4419600" y="35052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5" name="Text Box 11"/>
          <p:cNvSpPr txBox="1">
            <a:spLocks noChangeArrowheads="1"/>
          </p:cNvSpPr>
          <p:nvPr/>
        </p:nvSpPr>
        <p:spPr bwMode="auto">
          <a:xfrm>
            <a:off x="5105400" y="533400"/>
            <a:ext cx="3406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The biological pump</a:t>
            </a:r>
          </a:p>
        </p:txBody>
      </p:sp>
      <p:sp>
        <p:nvSpPr>
          <p:cNvPr id="20490"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1"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2"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3"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5"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6"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7" name="Text Box 29"/>
          <p:cNvSpPr txBox="1">
            <a:spLocks noChangeArrowheads="1"/>
          </p:cNvSpPr>
          <p:nvPr/>
        </p:nvSpPr>
        <p:spPr bwMode="auto">
          <a:xfrm>
            <a:off x="212725" y="1676400"/>
            <a:ext cx="145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0508"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graphicFrame>
        <p:nvGraphicFramePr>
          <p:cNvPr id="20509" name="Object 31"/>
          <p:cNvGraphicFramePr>
            <a:graphicFrameLocks noChangeAspect="1"/>
          </p:cNvGraphicFramePr>
          <p:nvPr/>
        </p:nvGraphicFramePr>
        <p:xfrm>
          <a:off x="1981200" y="4800600"/>
          <a:ext cx="3684588" cy="500063"/>
        </p:xfrm>
        <a:graphic>
          <a:graphicData uri="http://schemas.openxmlformats.org/presentationml/2006/ole">
            <mc:AlternateContent xmlns:mc="http://schemas.openxmlformats.org/markup-compatibility/2006">
              <mc:Choice xmlns:v="urn:schemas-microsoft-com:vml" Requires="v">
                <p:oleObj spid="_x0000_s20841" name="Equation" r:id="rId6" imgW="1592526" imgH="167568" progId="Equation.3">
                  <p:embed/>
                </p:oleObj>
              </mc:Choice>
              <mc:Fallback>
                <p:oleObj name="Equation" r:id="rId6" imgW="1592526" imgH="167568"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00600"/>
                        <a:ext cx="3684588"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0" name="Text Box 32"/>
          <p:cNvSpPr txBox="1">
            <a:spLocks noChangeArrowheads="1"/>
          </p:cNvSpPr>
          <p:nvPr/>
        </p:nvSpPr>
        <p:spPr bwMode="auto">
          <a:xfrm>
            <a:off x="2667000" y="2235200"/>
            <a:ext cx="2622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Photosynthesis</a:t>
            </a:r>
          </a:p>
        </p:txBody>
      </p:sp>
      <p:sp>
        <p:nvSpPr>
          <p:cNvPr id="20511" name="Text Box 33"/>
          <p:cNvSpPr txBox="1">
            <a:spLocks noChangeArrowheads="1"/>
          </p:cNvSpPr>
          <p:nvPr/>
        </p:nvSpPr>
        <p:spPr bwMode="auto">
          <a:xfrm>
            <a:off x="2971800" y="5272088"/>
            <a:ext cx="2005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Respiration</a:t>
            </a: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1506"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08"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1865" name="Equation" r:id="rId4" imgW="1196286" imgH="388620" progId="Equation.3">
                  <p:embed/>
                </p:oleObj>
              </mc:Choice>
              <mc:Fallback>
                <p:oleObj name="Equation" r:id="rId4" imgW="1196286" imgH="3886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1511"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12" name="Object 9"/>
          <p:cNvGraphicFramePr>
            <a:graphicFrameLocks noChangeAspect="1"/>
          </p:cNvGraphicFramePr>
          <p:nvPr/>
        </p:nvGraphicFramePr>
        <p:xfrm>
          <a:off x="5943600" y="3043238"/>
          <a:ext cx="3006725" cy="385762"/>
        </p:xfrm>
        <a:graphic>
          <a:graphicData uri="http://schemas.openxmlformats.org/presentationml/2006/ole">
            <mc:AlternateContent xmlns:mc="http://schemas.openxmlformats.org/markup-compatibility/2006">
              <mc:Choice xmlns:v="urn:schemas-microsoft-com:vml" Requires="v">
                <p:oleObj spid="_x0000_s21866" name="Equation" r:id="rId6" imgW="1539348" imgH="160020" progId="Equation.3">
                  <p:embed/>
                </p:oleObj>
              </mc:Choice>
              <mc:Fallback>
                <p:oleObj name="Equation" r:id="rId6" imgW="1539348" imgH="16002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43238"/>
                        <a:ext cx="3006725"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21515"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5"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6"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8"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0"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1"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2"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1533"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
        <p:nvSpPr>
          <p:cNvPr id="21534" name="TextBox 1"/>
          <p:cNvSpPr txBox="1">
            <a:spLocks noChangeArrowheads="1"/>
          </p:cNvSpPr>
          <p:nvPr/>
        </p:nvSpPr>
        <p:spPr bwMode="auto">
          <a:xfrm>
            <a:off x="3429000" y="2438400"/>
            <a:ext cx="782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solidFill>
                  <a:srgbClr val="C00000"/>
                </a:solidFill>
              </a:rPr>
              <a:t>Fe</a:t>
            </a:r>
          </a:p>
        </p:txBody>
      </p:sp>
      <p:sp>
        <p:nvSpPr>
          <p:cNvPr id="21535" name="TextBox 2"/>
          <p:cNvSpPr txBox="1">
            <a:spLocks noChangeArrowheads="1"/>
          </p:cNvSpPr>
          <p:nvPr/>
        </p:nvSpPr>
        <p:spPr bwMode="auto">
          <a:xfrm>
            <a:off x="1752600" y="2971800"/>
            <a:ext cx="438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CO</a:t>
            </a:r>
            <a:r>
              <a:rPr lang="en-US" sz="2800" baseline="-25000">
                <a:solidFill>
                  <a:schemeClr val="bg1"/>
                </a:solidFill>
              </a:rPr>
              <a:t>2</a:t>
            </a:r>
            <a:r>
              <a:rPr lang="en-US" sz="2800">
                <a:solidFill>
                  <a:schemeClr val="bg1"/>
                </a:solidFill>
              </a:rPr>
              <a:t> + H</a:t>
            </a:r>
            <a:r>
              <a:rPr lang="en-US" sz="2800" baseline="-25000">
                <a:solidFill>
                  <a:schemeClr val="bg1"/>
                </a:solidFill>
              </a:rPr>
              <a:t>2</a:t>
            </a:r>
            <a:r>
              <a:rPr lang="en-US" sz="2800">
                <a:solidFill>
                  <a:schemeClr val="bg1"/>
                </a:solidFill>
              </a:rPr>
              <a:t>O      CH</a:t>
            </a:r>
            <a:r>
              <a:rPr lang="en-US" sz="2800" baseline="-25000">
                <a:solidFill>
                  <a:schemeClr val="bg1"/>
                </a:solidFill>
              </a:rPr>
              <a:t>2</a:t>
            </a:r>
            <a:r>
              <a:rPr lang="en-US" sz="2800">
                <a:solidFill>
                  <a:schemeClr val="bg1"/>
                </a:solidFill>
              </a:rPr>
              <a:t>O + O</a:t>
            </a:r>
            <a:r>
              <a:rPr lang="en-US" sz="2800" baseline="-25000">
                <a:solidFill>
                  <a:schemeClr val="bg1"/>
                </a:solidFill>
              </a:rPr>
              <a:t>2</a:t>
            </a:r>
            <a:r>
              <a:rPr lang="en-US" sz="2800">
                <a:solidFill>
                  <a:schemeClr val="bg1"/>
                </a:solidFill>
              </a:rPr>
              <a:t> </a:t>
            </a:r>
          </a:p>
        </p:txBody>
      </p:sp>
      <p:cxnSp>
        <p:nvCxnSpPr>
          <p:cNvPr id="5" name="Straight Arrow Connector 4"/>
          <p:cNvCxnSpPr/>
          <p:nvPr/>
        </p:nvCxnSpPr>
        <p:spPr>
          <a:xfrm>
            <a:off x="3657600" y="3233738"/>
            <a:ext cx="457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pPr eaLnBrk="1" hangingPunct="1"/>
            <a:r>
              <a:rPr lang="en-US" smtClean="0"/>
              <a:t>Scientific Background</a:t>
            </a:r>
          </a:p>
        </p:txBody>
      </p:sp>
      <p:sp>
        <p:nvSpPr>
          <p:cNvPr id="22531" name="Text Box 3"/>
          <p:cNvSpPr txBox="1">
            <a:spLocks noChangeArrowheads="1"/>
          </p:cNvSpPr>
          <p:nvPr/>
        </p:nvSpPr>
        <p:spPr bwMode="auto">
          <a:xfrm>
            <a:off x="517525" y="1447800"/>
            <a:ext cx="8245475"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Productivity of the Southern Ocean mediates changes in atmospheric CO</a:t>
            </a:r>
            <a:r>
              <a:rPr lang="en-US" sz="2000" baseline="-25000"/>
              <a:t>2</a:t>
            </a:r>
            <a:r>
              <a:rPr lang="en-US" sz="2000"/>
              <a:t> over glacial to interglacial time scales</a:t>
            </a:r>
          </a:p>
          <a:p>
            <a:pPr eaLnBrk="1" hangingPunct="1"/>
            <a:r>
              <a:rPr lang="en-US" sz="2000"/>
              <a:t>	</a:t>
            </a:r>
            <a:r>
              <a:rPr lang="da-DK"/>
              <a:t>Brovkin et al., 2007; Kohfeld et al., 2005; Kumar et al., 1995; Martin, 	1990; Sigman and Boyle, 2000; Watson and Liss, 1998</a:t>
            </a:r>
            <a:endParaRPr lang="en-US"/>
          </a:p>
          <a:p>
            <a:pPr eaLnBrk="1" hangingPunct="1"/>
            <a:endParaRPr lang="en-US" sz="2400"/>
          </a:p>
          <a:p>
            <a:pPr eaLnBrk="1" hangingPunct="1"/>
            <a:r>
              <a:rPr lang="en-US" sz="2000"/>
              <a:t>Future warming may impact Southern Ocean productivity due to changes in stratification, ice, and dust deposition</a:t>
            </a:r>
          </a:p>
          <a:p>
            <a:pPr eaLnBrk="1" hangingPunct="1"/>
            <a:r>
              <a:rPr lang="en-US" sz="2000"/>
              <a:t>	</a:t>
            </a:r>
            <a:r>
              <a:rPr lang="da-DK"/>
              <a:t>Boyd and Doney, 2002; Boyd et al., 2008; Mahowald and Luo, 	2003; 	Sarmiento et al., 1998; Sarmiento et al., 2004; Tagliabue et al., 2008</a:t>
            </a:r>
            <a:endParaRPr lang="en-US"/>
          </a:p>
          <a:p>
            <a:pPr eaLnBrk="1" hangingPunct="1"/>
            <a:endParaRPr lang="en-US" sz="2000"/>
          </a:p>
          <a:p>
            <a:pPr eaLnBrk="1" hangingPunct="1"/>
            <a:r>
              <a:rPr lang="en-US" sz="2000"/>
              <a:t>Mechanistic understanding of the underlying processes and feedbacks between physical forcing, phytoplankton productivity, and the biological pump are needed to understand past variations and predict future changes.</a:t>
            </a: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2601913"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5"/>
          <p:cNvSpPr>
            <a:spLocks noGrp="1" noChangeArrowheads="1"/>
          </p:cNvSpPr>
          <p:nvPr>
            <p:ph type="title" idx="4294967295"/>
          </p:nvPr>
        </p:nvSpPr>
        <p:spPr>
          <a:xfrm>
            <a:off x="0" y="0"/>
            <a:ext cx="9144000" cy="1249363"/>
          </a:xfrm>
        </p:spPr>
        <p:txBody>
          <a:bodyPr/>
          <a:lstStyle/>
          <a:p>
            <a:pPr eaLnBrk="1" hangingPunct="1"/>
            <a:r>
              <a:rPr lang="en-US" sz="3200" smtClean="0"/>
              <a:t>Antarctic continental shelves are among the most productive regions of the Southern Ocean</a:t>
            </a:r>
          </a:p>
        </p:txBody>
      </p:sp>
      <p:sp>
        <p:nvSpPr>
          <p:cNvPr id="23556" name="Text Box 6"/>
          <p:cNvSpPr txBox="1">
            <a:spLocks noChangeArrowheads="1"/>
          </p:cNvSpPr>
          <p:nvPr/>
        </p:nvSpPr>
        <p:spPr bwMode="auto">
          <a:xfrm>
            <a:off x="3605213" y="1295400"/>
            <a:ext cx="42433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Summertime polynya</a:t>
            </a:r>
          </a:p>
          <a:p>
            <a:pPr eaLnBrk="1" hangingPunct="1"/>
            <a:r>
              <a:rPr lang="en-US" sz="2000"/>
              <a:t>	</a:t>
            </a:r>
            <a:r>
              <a:rPr lang="en-US" sz="2000" i="1"/>
              <a:t>Phaeocystis antarctica</a:t>
            </a:r>
          </a:p>
          <a:p>
            <a:pPr eaLnBrk="1" hangingPunct="1"/>
            <a:r>
              <a:rPr lang="en-US" sz="2000"/>
              <a:t>	diatoms</a:t>
            </a:r>
          </a:p>
          <a:p>
            <a:pPr eaLnBrk="1" hangingPunct="1"/>
            <a:endParaRPr lang="en-US" sz="2000"/>
          </a:p>
          <a:p>
            <a:pPr eaLnBrk="1" hangingPunct="1"/>
            <a:r>
              <a:rPr lang="en-US" sz="2000"/>
              <a:t>Fe regulation</a:t>
            </a:r>
          </a:p>
          <a:p>
            <a:pPr eaLnBrk="1" hangingPunct="1"/>
            <a:r>
              <a:rPr lang="en-US" sz="2000"/>
              <a:t>	macronutrients not depleted</a:t>
            </a:r>
          </a:p>
          <a:p>
            <a:pPr eaLnBrk="1" hangingPunct="1"/>
            <a:r>
              <a:rPr lang="en-US" sz="2000"/>
              <a:t>	low grazing pressure</a:t>
            </a:r>
          </a:p>
        </p:txBody>
      </p:sp>
      <p:pic>
        <p:nvPicPr>
          <p:cNvPr id="235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98938"/>
            <a:ext cx="639921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Text Box 8"/>
          <p:cNvSpPr txBox="1">
            <a:spLocks noChangeArrowheads="1"/>
          </p:cNvSpPr>
          <p:nvPr/>
        </p:nvSpPr>
        <p:spPr bwMode="auto">
          <a:xfrm>
            <a:off x="3219450" y="3900488"/>
            <a:ext cx="561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Polynya area           Chlorophyll     Primary Production</a:t>
            </a: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9978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Grp="1" noChangeArrowheads="1"/>
          </p:cNvSpPr>
          <p:nvPr>
            <p:ph type="title" idx="4294967295"/>
          </p:nvPr>
        </p:nvSpPr>
        <p:spPr>
          <a:xfrm>
            <a:off x="457200" y="76200"/>
            <a:ext cx="8229600" cy="1143000"/>
          </a:xfrm>
        </p:spPr>
        <p:txBody>
          <a:bodyPr/>
          <a:lstStyle/>
          <a:p>
            <a:pPr eaLnBrk="1" hangingPunct="1"/>
            <a:r>
              <a:rPr lang="en-US" smtClean="0"/>
              <a:t>CORSACS data</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4478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idx="4294967295"/>
          </p:nvPr>
        </p:nvSpPr>
        <p:spPr>
          <a:xfrm>
            <a:off x="457200" y="76200"/>
            <a:ext cx="8229600" cy="1143000"/>
          </a:xfrm>
        </p:spPr>
        <p:txBody>
          <a:bodyPr/>
          <a:lstStyle/>
          <a:p>
            <a:pPr eaLnBrk="1" hangingPunct="1"/>
            <a:r>
              <a:rPr lang="en-US" sz="4000" dirty="0" smtClean="0"/>
              <a:t>Simulation of CDW penetration onto the continental shelf</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082675"/>
            <a:ext cx="80772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H</a:t>
            </a:r>
            <a:r>
              <a:rPr lang="en-US" sz="2000" baseline="-25000"/>
              <a:t>1</a:t>
            </a:r>
            <a:r>
              <a:rPr lang="en-US" sz="2000"/>
              <a:t>: Iron is supplied via episodic intrusions of CDW at specific sites along the shelf break. Mesoscale processes provide the vertical and horizontal transport of the CDW and associated iron to surface waters of the polynya.</a:t>
            </a:r>
          </a:p>
          <a:p>
            <a:pPr eaLnBrk="1" hangingPunct="1"/>
            <a:endParaRPr lang="en-US" sz="2000"/>
          </a:p>
          <a:p>
            <a:pPr eaLnBrk="1" hangingPunct="1"/>
            <a:r>
              <a:rPr lang="en-US" sz="2000"/>
              <a:t>H</a:t>
            </a:r>
            <a:r>
              <a:rPr lang="en-US" sz="2000" baseline="-25000"/>
              <a:t>2</a:t>
            </a:r>
            <a:r>
              <a:rPr lang="en-US" sz="2000"/>
              <a:t>: Iron is supplied by sediment on banks and in nearshore areas. Mesoscale processes provide a conduit for transporting this iron into the euphotic zone.</a:t>
            </a:r>
          </a:p>
          <a:p>
            <a:pPr eaLnBrk="1" hangingPunct="1"/>
            <a:endParaRPr lang="en-US" sz="2000"/>
          </a:p>
          <a:p>
            <a:pPr eaLnBrk="1" hangingPunct="1"/>
            <a:r>
              <a:rPr lang="en-US" sz="2000"/>
              <a:t>H</a:t>
            </a:r>
            <a:r>
              <a:rPr lang="en-US" sz="2000" baseline="-25000"/>
              <a:t>3</a:t>
            </a:r>
            <a:r>
              <a:rPr lang="en-US" sz="2000"/>
              <a:t>: Iron is supplied to the surface waters of the Ross Sea via melting of sea ice on the perimeter of the polynya. Mesoscale processes drive lateral transport of the iron-enriched surface meltwaters to the central polynya.</a:t>
            </a:r>
          </a:p>
          <a:p>
            <a:pPr eaLnBrk="1" hangingPunct="1"/>
            <a:endParaRPr lang="en-US" sz="2000"/>
          </a:p>
          <a:p>
            <a:pPr eaLnBrk="1" hangingPunct="1"/>
            <a:r>
              <a:rPr lang="en-US" sz="2000"/>
              <a:t>H</a:t>
            </a:r>
            <a:r>
              <a:rPr lang="en-US" sz="2000" baseline="-25000"/>
              <a:t>4</a:t>
            </a:r>
            <a:r>
              <a:rPr lang="en-US" sz="2000"/>
              <a:t>: Iron is supplied to the Ross Sea through glacial ice-shelf meltwater. Mesoscale processes transport this iron-enriched meltwater laterally and vertically to surface waters of the polynya.</a:t>
            </a:r>
          </a:p>
        </p:txBody>
      </p:sp>
      <p:sp>
        <p:nvSpPr>
          <p:cNvPr id="26627" name="Rectangle 3"/>
          <p:cNvSpPr>
            <a:spLocks noGrp="1" noChangeArrowheads="1"/>
          </p:cNvSpPr>
          <p:nvPr>
            <p:ph type="title" idx="4294967295"/>
          </p:nvPr>
        </p:nvSpPr>
        <p:spPr>
          <a:xfrm>
            <a:off x="457200" y="-76200"/>
            <a:ext cx="8229600" cy="1143000"/>
          </a:xfrm>
        </p:spPr>
        <p:txBody>
          <a:bodyPr/>
          <a:lstStyle/>
          <a:p>
            <a:pPr eaLnBrk="1" hangingPunct="1"/>
            <a:r>
              <a:rPr lang="en-US" smtClean="0"/>
              <a:t>Hypotheses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Shelf CTD Survey</a:t>
            </a:r>
          </a:p>
        </p:txBody>
      </p:sp>
      <p:sp>
        <p:nvSpPr>
          <p:cNvPr id="6" name="TextBox 5"/>
          <p:cNvSpPr txBox="1"/>
          <p:nvPr/>
        </p:nvSpPr>
        <p:spPr>
          <a:xfrm>
            <a:off x="4191000" y="914400"/>
            <a:ext cx="966931" cy="369332"/>
          </a:xfrm>
          <a:prstGeom prst="rect">
            <a:avLst/>
          </a:prstGeom>
          <a:noFill/>
        </p:spPr>
        <p:txBody>
          <a:bodyPr wrap="none" rtlCol="0">
            <a:spAutoFit/>
          </a:bodyPr>
          <a:lstStyle/>
          <a:p>
            <a:r>
              <a:rPr lang="en-US" dirty="0" smtClean="0"/>
              <a:t>0-700m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269154"/>
            <a:ext cx="4389120" cy="5588846"/>
          </a:xfrm>
          <a:prstGeom prst="rect">
            <a:avLst/>
          </a:prstGeom>
        </p:spPr>
      </p:pic>
    </p:spTree>
    <p:extLst>
      <p:ext uri="{BB962C8B-B14F-4D97-AF65-F5344CB8AC3E}">
        <p14:creationId xmlns:p14="http://schemas.microsoft.com/office/powerpoint/2010/main" val="775396033"/>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idx="4294967295"/>
          </p:nvPr>
        </p:nvSpPr>
        <p:spPr>
          <a:xfrm>
            <a:off x="457200" y="-76200"/>
            <a:ext cx="8229600" cy="1143000"/>
          </a:xfrm>
        </p:spPr>
        <p:txBody>
          <a:bodyPr/>
          <a:lstStyle/>
          <a:p>
            <a:pPr eaLnBrk="1" hangingPunct="1"/>
            <a:r>
              <a:rPr lang="en-US" smtClean="0"/>
              <a:t>The PRISM Team</a:t>
            </a:r>
          </a:p>
        </p:txBody>
      </p:sp>
      <p:sp>
        <p:nvSpPr>
          <p:cNvPr id="27651" name="TextBox 4"/>
          <p:cNvSpPr txBox="1">
            <a:spLocks noChangeArrowheads="1"/>
          </p:cNvSpPr>
          <p:nvPr/>
        </p:nvSpPr>
        <p:spPr bwMode="auto">
          <a:xfrm>
            <a:off x="76200" y="1143000"/>
            <a:ext cx="91503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Sedwick – Iron: TMC Rosette, TM Towfish</a:t>
            </a:r>
          </a:p>
          <a:p>
            <a:pPr eaLnBrk="1" hangingPunct="1"/>
            <a:r>
              <a:rPr lang="en-US" sz="2800"/>
              <a:t>Smith – Phytoplankton community, biomass, productivity</a:t>
            </a:r>
          </a:p>
          <a:p>
            <a:pPr eaLnBrk="1" hangingPunct="1"/>
            <a:r>
              <a:rPr lang="en-US" sz="2800"/>
              <a:t>Bibby – Phytoplankton physiological status / response</a:t>
            </a:r>
          </a:p>
          <a:p>
            <a:pPr eaLnBrk="1" hangingPunct="1"/>
            <a:r>
              <a:rPr lang="en-US" sz="2800"/>
              <a:t>Klinck – Physical oceanography / O</a:t>
            </a:r>
            <a:r>
              <a:rPr lang="en-US" sz="2800" baseline="-25000"/>
              <a:t>2</a:t>
            </a:r>
            <a:r>
              <a:rPr lang="en-US" sz="2800"/>
              <a:t> / multibeam</a:t>
            </a:r>
          </a:p>
          <a:p>
            <a:pPr eaLnBrk="1" hangingPunct="1"/>
            <a:r>
              <a:rPr lang="en-US" sz="2800"/>
              <a:t>Greenan – Phys. oceanogr., bio-topics: MVP,SeaHorse</a:t>
            </a:r>
          </a:p>
          <a:p>
            <a:pPr eaLnBrk="1" hangingPunct="1"/>
            <a:r>
              <a:rPr lang="en-US" sz="2800"/>
              <a:t>McGillicuddy – Plankton community structure: VPR</a:t>
            </a:r>
          </a:p>
          <a:p>
            <a:pPr eaLnBrk="1" hangingPunct="1"/>
            <a:endParaRPr lang="en-US" sz="2800"/>
          </a:p>
          <a:p>
            <a:pPr eaLnBrk="1" hangingPunct="1"/>
            <a:r>
              <a:rPr lang="en-US" sz="2800"/>
              <a:t>Adaptive sampling</a:t>
            </a:r>
          </a:p>
          <a:p>
            <a:pPr eaLnBrk="1" hangingPunct="1"/>
            <a:r>
              <a:rPr lang="en-US" sz="2800"/>
              <a:t>	Ice</a:t>
            </a:r>
          </a:p>
          <a:p>
            <a:pPr eaLnBrk="1" hangingPunct="1"/>
            <a:r>
              <a:rPr lang="en-US" sz="2800"/>
              <a:t>	Mesoscale structure</a:t>
            </a:r>
          </a:p>
          <a:p>
            <a:pPr eaLnBrk="1" hangingPunct="1"/>
            <a:r>
              <a:rPr lang="en-US" sz="2800"/>
              <a:t>		MVP, VPR, ADCP</a:t>
            </a:r>
          </a:p>
          <a:p>
            <a:pPr eaLnBrk="1" hangingPunct="1"/>
            <a:r>
              <a:rPr lang="en-US" sz="2800"/>
              <a:t>		MODIS imagery</a:t>
            </a:r>
          </a:p>
          <a:p>
            <a:pPr eaLnBrk="1" hangingPunct="1"/>
            <a:endParaRPr lang="en-US"/>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idx="4294967295"/>
          </p:nvPr>
        </p:nvSpPr>
        <p:spPr>
          <a:xfrm>
            <a:off x="457200" y="-76200"/>
            <a:ext cx="8229600" cy="1143000"/>
          </a:xfrm>
        </p:spPr>
        <p:txBody>
          <a:bodyPr/>
          <a:lstStyle/>
          <a:p>
            <a:pPr eaLnBrk="1" hangingPunct="1"/>
            <a:r>
              <a:rPr lang="en-US" smtClean="0"/>
              <a:t>Cruise plan in an ice-free ocean</a:t>
            </a:r>
          </a:p>
        </p:txBody>
      </p:sp>
      <p:sp>
        <p:nvSpPr>
          <p:cNvPr id="28675" name="Text Box 5"/>
          <p:cNvSpPr txBox="1">
            <a:spLocks noChangeArrowheads="1"/>
          </p:cNvSpPr>
          <p:nvPr/>
        </p:nvSpPr>
        <p:spPr bwMode="auto">
          <a:xfrm>
            <a:off x="2563813" y="228600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76" name="Text Box 6"/>
          <p:cNvSpPr txBox="1">
            <a:spLocks noChangeArrowheads="1"/>
          </p:cNvSpPr>
          <p:nvPr/>
        </p:nvSpPr>
        <p:spPr bwMode="auto">
          <a:xfrm>
            <a:off x="4267200" y="39004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77" name="Text Box 7"/>
          <p:cNvSpPr txBox="1">
            <a:spLocks noChangeArrowheads="1"/>
          </p:cNvSpPr>
          <p:nvPr/>
        </p:nvSpPr>
        <p:spPr bwMode="auto">
          <a:xfrm>
            <a:off x="3352800" y="1295400"/>
            <a:ext cx="560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78" name="Text Box 8"/>
          <p:cNvSpPr txBox="1">
            <a:spLocks noChangeArrowheads="1"/>
          </p:cNvSpPr>
          <p:nvPr/>
        </p:nvSpPr>
        <p:spPr bwMode="auto">
          <a:xfrm>
            <a:off x="4291013" y="4343400"/>
            <a:ext cx="433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8679" name="Text Box 10"/>
          <p:cNvSpPr txBox="1">
            <a:spLocks noChangeArrowheads="1"/>
          </p:cNvSpPr>
          <p:nvPr/>
        </p:nvSpPr>
        <p:spPr bwMode="auto">
          <a:xfrm>
            <a:off x="6096000" y="38100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p>
        </p:txBody>
      </p:sp>
      <p:grpSp>
        <p:nvGrpSpPr>
          <p:cNvPr id="28680" name="Group 14"/>
          <p:cNvGrpSpPr>
            <a:grpSpLocks/>
          </p:cNvGrpSpPr>
          <p:nvPr/>
        </p:nvGrpSpPr>
        <p:grpSpPr bwMode="auto">
          <a:xfrm>
            <a:off x="1600200" y="3581400"/>
            <a:ext cx="4648200" cy="2622550"/>
            <a:chOff x="1008" y="2256"/>
            <a:chExt cx="2928" cy="1652"/>
          </a:xfrm>
        </p:grpSpPr>
        <p:sp>
          <p:nvSpPr>
            <p:cNvPr id="28690"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91"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92"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pic>
        <p:nvPicPr>
          <p:cNvPr id="28681" name="Picture 15" descr="ross_sections2"/>
          <p:cNvPicPr>
            <a:picLocks noChangeAspect="1" noChangeArrowheads="1"/>
          </p:cNvPicPr>
          <p:nvPr/>
        </p:nvPicPr>
        <p:blipFill>
          <a:blip r:embed="rId2">
            <a:extLst>
              <a:ext uri="{28A0092B-C50C-407E-A947-70E740481C1C}">
                <a14:useLocalDpi xmlns:a14="http://schemas.microsoft.com/office/drawing/2010/main" val="0"/>
              </a:ext>
            </a:extLst>
          </a:blip>
          <a:srcRect l="7436" t="10852" r="7574" b="12558"/>
          <a:stretch>
            <a:fillRect/>
          </a:stretch>
        </p:blipFill>
        <p:spPr bwMode="auto">
          <a:xfrm>
            <a:off x="685800" y="1020763"/>
            <a:ext cx="77343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0"/>
          <p:cNvGrpSpPr>
            <a:grpSpLocks/>
          </p:cNvGrpSpPr>
          <p:nvPr/>
        </p:nvGrpSpPr>
        <p:grpSpPr bwMode="auto">
          <a:xfrm>
            <a:off x="1676400" y="3505200"/>
            <a:ext cx="4648200" cy="2622550"/>
            <a:chOff x="1008" y="2256"/>
            <a:chExt cx="2928" cy="1652"/>
          </a:xfrm>
        </p:grpSpPr>
        <p:sp>
          <p:nvSpPr>
            <p:cNvPr id="28687"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88"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89"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sp>
        <p:nvSpPr>
          <p:cNvPr id="28683" name="Text Box 6"/>
          <p:cNvSpPr txBox="1">
            <a:spLocks noChangeArrowheads="1"/>
          </p:cNvSpPr>
          <p:nvPr/>
        </p:nvSpPr>
        <p:spPr bwMode="auto">
          <a:xfrm>
            <a:off x="2944813" y="1371600"/>
            <a:ext cx="560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84" name="Text Box 4"/>
          <p:cNvSpPr txBox="1">
            <a:spLocks noChangeArrowheads="1"/>
          </p:cNvSpPr>
          <p:nvPr/>
        </p:nvSpPr>
        <p:spPr bwMode="auto">
          <a:xfrm>
            <a:off x="2792413" y="240665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85" name="Text Box 5"/>
          <p:cNvSpPr txBox="1">
            <a:spLocks noChangeArrowheads="1"/>
          </p:cNvSpPr>
          <p:nvPr/>
        </p:nvSpPr>
        <p:spPr bwMode="auto">
          <a:xfrm>
            <a:off x="3810000" y="35052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86" name="Text Box 7"/>
          <p:cNvSpPr txBox="1">
            <a:spLocks noChangeArrowheads="1"/>
          </p:cNvSpPr>
          <p:nvPr/>
        </p:nvSpPr>
        <p:spPr bwMode="auto">
          <a:xfrm>
            <a:off x="3810000" y="43576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88" y="1387475"/>
            <a:ext cx="8024812"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2"/>
          <p:cNvSpPr>
            <a:spLocks noGrp="1"/>
          </p:cNvSpPr>
          <p:nvPr>
            <p:ph type="title" idx="4294967295"/>
          </p:nvPr>
        </p:nvSpPr>
        <p:spPr>
          <a:xfrm>
            <a:off x="457200" y="76200"/>
            <a:ext cx="8229600" cy="1143000"/>
          </a:xfrm>
        </p:spPr>
        <p:txBody>
          <a:bodyPr/>
          <a:lstStyle/>
          <a:p>
            <a:pPr eaLnBrk="1" hangingPunct="1"/>
            <a:r>
              <a:rPr lang="en-US" dirty="0" smtClean="0"/>
              <a:t>Yesterday’s MODIS Image</a:t>
            </a:r>
          </a:p>
        </p:txBody>
      </p:sp>
      <p:pic>
        <p:nvPicPr>
          <p:cNvPr id="297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210300"/>
            <a:ext cx="457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8" y="1295400"/>
            <a:ext cx="5484812"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Grp="1" noChangeArrowheads="1"/>
          </p:cNvSpPr>
          <p:nvPr>
            <p:ph type="title" idx="4294967295"/>
          </p:nvPr>
        </p:nvSpPr>
        <p:spPr>
          <a:xfrm>
            <a:off x="457200" y="-76200"/>
            <a:ext cx="8229600" cy="1143000"/>
          </a:xfrm>
        </p:spPr>
        <p:txBody>
          <a:bodyPr/>
          <a:lstStyle/>
          <a:p>
            <a:pPr eaLnBrk="1" hangingPunct="1"/>
            <a:r>
              <a:rPr lang="en-US" smtClean="0"/>
              <a:t>Summary of Measurements</a:t>
            </a:r>
          </a:p>
        </p:txBody>
      </p:sp>
      <p:sp>
        <p:nvSpPr>
          <p:cNvPr id="30724" name="Text Box 4"/>
          <p:cNvSpPr txBox="1">
            <a:spLocks noChangeArrowheads="1"/>
          </p:cNvSpPr>
          <p:nvPr/>
        </p:nvSpPr>
        <p:spPr bwMode="auto">
          <a:xfrm>
            <a:off x="0" y="1487488"/>
            <a:ext cx="37115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Large-scale surveys</a:t>
            </a:r>
          </a:p>
          <a:p>
            <a:pPr eaLnBrk="1" hangingPunct="1"/>
            <a:r>
              <a:rPr lang="en-US"/>
              <a:t>	MVP</a:t>
            </a:r>
          </a:p>
          <a:p>
            <a:pPr eaLnBrk="1" hangingPunct="1"/>
            <a:r>
              <a:rPr lang="en-US"/>
              <a:t>	Trace metal towfish</a:t>
            </a:r>
          </a:p>
          <a:p>
            <a:pPr eaLnBrk="1" hangingPunct="1"/>
            <a:r>
              <a:rPr lang="en-US"/>
              <a:t>	Underway FRRF</a:t>
            </a:r>
          </a:p>
          <a:p>
            <a:pPr eaLnBrk="1" hangingPunct="1"/>
            <a:r>
              <a:rPr lang="en-US"/>
              <a:t>	ADCP</a:t>
            </a:r>
          </a:p>
          <a:p>
            <a:pPr eaLnBrk="1" hangingPunct="1"/>
            <a:r>
              <a:rPr lang="en-US"/>
              <a:t>	Multi-beam</a:t>
            </a:r>
          </a:p>
          <a:p>
            <a:pPr eaLnBrk="1" hangingPunct="1"/>
            <a:r>
              <a:rPr lang="en-US"/>
              <a:t>	Alongtrack CTD</a:t>
            </a:r>
          </a:p>
          <a:p>
            <a:pPr eaLnBrk="1" hangingPunct="1"/>
            <a:endParaRPr lang="en-US"/>
          </a:p>
          <a:p>
            <a:pPr eaLnBrk="1" hangingPunct="1"/>
            <a:r>
              <a:rPr lang="en-US"/>
              <a:t>Process studies – 5d each</a:t>
            </a:r>
          </a:p>
          <a:p>
            <a:pPr eaLnBrk="1" hangingPunct="1"/>
            <a:r>
              <a:rPr lang="en-US"/>
              <a:t>	VPR – 1.5 d</a:t>
            </a:r>
          </a:p>
          <a:p>
            <a:pPr eaLnBrk="1" hangingPunct="1"/>
            <a:r>
              <a:rPr lang="en-US"/>
              <a:t>	Deploy SeaHorse – 0.1d</a:t>
            </a:r>
          </a:p>
          <a:p>
            <a:pPr eaLnBrk="1" hangingPunct="1"/>
            <a:r>
              <a:rPr lang="en-US"/>
              <a:t>	CTD – 1d</a:t>
            </a:r>
          </a:p>
          <a:p>
            <a:pPr eaLnBrk="1" hangingPunct="1"/>
            <a:r>
              <a:rPr lang="en-US"/>
              <a:t>	VPR – 1d</a:t>
            </a:r>
          </a:p>
          <a:p>
            <a:pPr eaLnBrk="1" hangingPunct="1"/>
            <a:r>
              <a:rPr lang="en-US"/>
              <a:t>	CTD – 1d</a:t>
            </a:r>
          </a:p>
          <a:p>
            <a:pPr eaLnBrk="1" hangingPunct="1"/>
            <a:r>
              <a:rPr lang="en-US"/>
              <a:t>	Recover SeaHorse - 0.4d</a:t>
            </a:r>
          </a:p>
          <a:p>
            <a:pPr eaLnBrk="1" hangingPunct="1"/>
            <a:endParaRPr lang="en-US"/>
          </a:p>
          <a:p>
            <a:pPr eaLnBrk="1" hangingPunct="1"/>
            <a:r>
              <a:rPr lang="en-US"/>
              <a:t>	</a:t>
            </a: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377507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Rectangle 4"/>
          <p:cNvSpPr>
            <a:spLocks noGrp="1" noChangeArrowheads="1"/>
          </p:cNvSpPr>
          <p:nvPr>
            <p:ph type="title" idx="4294967295"/>
          </p:nvPr>
        </p:nvSpPr>
        <p:spPr>
          <a:xfrm>
            <a:off x="0" y="-152400"/>
            <a:ext cx="9144000" cy="1295400"/>
          </a:xfrm>
        </p:spPr>
        <p:txBody>
          <a:bodyPr/>
          <a:lstStyle/>
          <a:p>
            <a:pPr eaLnBrk="1" hangingPunct="1"/>
            <a:r>
              <a:rPr lang="en-US" sz="3200" smtClean="0"/>
              <a:t>Towed instrumentation: Large Scale Surveys</a:t>
            </a:r>
          </a:p>
        </p:txBody>
      </p:sp>
      <p:sp>
        <p:nvSpPr>
          <p:cNvPr id="31748" name="Text Box 5"/>
          <p:cNvSpPr txBox="1">
            <a:spLocks noChangeArrowheads="1"/>
          </p:cNvSpPr>
          <p:nvPr/>
        </p:nvSpPr>
        <p:spPr bwMode="auto">
          <a:xfrm>
            <a:off x="5562600" y="1903413"/>
            <a:ext cx="9715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Trace </a:t>
            </a:r>
          </a:p>
          <a:p>
            <a:pPr eaLnBrk="1" hangingPunct="1"/>
            <a:r>
              <a:rPr lang="en-US"/>
              <a:t>Metal</a:t>
            </a:r>
          </a:p>
          <a:p>
            <a:pPr eaLnBrk="1" hangingPunct="1"/>
            <a:r>
              <a:rPr lang="en-US"/>
              <a:t>Towfish</a:t>
            </a:r>
          </a:p>
        </p:txBody>
      </p:sp>
      <p:sp>
        <p:nvSpPr>
          <p:cNvPr id="31749" name="Text Box 6"/>
          <p:cNvSpPr txBox="1">
            <a:spLocks noChangeArrowheads="1"/>
          </p:cNvSpPr>
          <p:nvPr/>
        </p:nvSpPr>
        <p:spPr bwMode="auto">
          <a:xfrm>
            <a:off x="946150" y="100488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Moving Vessel Profiler (MVP)</a:t>
            </a:r>
          </a:p>
        </p:txBody>
      </p:sp>
      <p:pic>
        <p:nvPicPr>
          <p:cNvPr id="31750" name="Picture 7" descr="DSC02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3659188"/>
            <a:ext cx="3656012"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NBP towfish lau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989013"/>
            <a:ext cx="243205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0013"/>
            <a:ext cx="4414838" cy="54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4"/>
          <p:cNvSpPr>
            <a:spLocks noGrp="1" noChangeArrowheads="1"/>
          </p:cNvSpPr>
          <p:nvPr>
            <p:ph type="title" idx="4294967295"/>
          </p:nvPr>
        </p:nvSpPr>
        <p:spPr>
          <a:xfrm>
            <a:off x="0" y="-152400"/>
            <a:ext cx="9144000" cy="1219200"/>
          </a:xfrm>
        </p:spPr>
        <p:txBody>
          <a:bodyPr/>
          <a:lstStyle/>
          <a:p>
            <a:pPr eaLnBrk="1" hangingPunct="1"/>
            <a:r>
              <a:rPr lang="en-US" sz="3200" smtClean="0"/>
              <a:t>Towed instrumentation: process studies</a:t>
            </a:r>
          </a:p>
        </p:txBody>
      </p:sp>
      <p:sp>
        <p:nvSpPr>
          <p:cNvPr id="32772" name="Text Box 5"/>
          <p:cNvSpPr txBox="1">
            <a:spLocks noChangeArrowheads="1"/>
          </p:cNvSpPr>
          <p:nvPr/>
        </p:nvSpPr>
        <p:spPr bwMode="auto">
          <a:xfrm>
            <a:off x="1524000" y="1066800"/>
            <a:ext cx="272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Video Plankton Recorder</a:t>
            </a:r>
          </a:p>
        </p:txBody>
      </p:sp>
      <p:pic>
        <p:nvPicPr>
          <p:cNvPr id="32773" name="Picture 7" descr="davis_vpr2UW"/>
          <p:cNvPicPr>
            <a:picLocks noChangeAspect="1" noChangeArrowheads="1"/>
          </p:cNvPicPr>
          <p:nvPr/>
        </p:nvPicPr>
        <p:blipFill>
          <a:blip r:embed="rId3">
            <a:lum bright="-8000" contrast="30000"/>
            <a:extLst>
              <a:ext uri="{28A0092B-C50C-407E-A947-70E740481C1C}">
                <a14:useLocalDpi xmlns:a14="http://schemas.microsoft.com/office/drawing/2010/main" val="0"/>
              </a:ext>
            </a:extLst>
          </a:blip>
          <a:srcRect l="21919" t="5714" r="17120"/>
          <a:stretch>
            <a:fillRect/>
          </a:stretch>
        </p:blipFill>
        <p:spPr bwMode="auto">
          <a:xfrm>
            <a:off x="5715000" y="4114800"/>
            <a:ext cx="2593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p:cNvPicPr>
            <a:picLocks noChangeAspect="1" noChangeArrowheads="1"/>
          </p:cNvPicPr>
          <p:nvPr/>
        </p:nvPicPr>
        <p:blipFill>
          <a:blip r:embed="rId4">
            <a:extLst>
              <a:ext uri="{28A0092B-C50C-407E-A947-70E740481C1C}">
                <a14:useLocalDpi xmlns:a14="http://schemas.microsoft.com/office/drawing/2010/main" val="0"/>
              </a:ext>
            </a:extLst>
          </a:blip>
          <a:srcRect t="4686"/>
          <a:stretch>
            <a:fillRect/>
          </a:stretch>
        </p:blipFill>
        <p:spPr bwMode="auto">
          <a:xfrm>
            <a:off x="5867400" y="862013"/>
            <a:ext cx="2390775" cy="310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0" y="0"/>
            <a:ext cx="9144000" cy="1096963"/>
          </a:xfrm>
        </p:spPr>
        <p:txBody>
          <a:bodyPr/>
          <a:lstStyle/>
          <a:p>
            <a:pPr eaLnBrk="1" hangingPunct="1"/>
            <a:r>
              <a:rPr lang="en-US" sz="3600" smtClean="0"/>
              <a:t>Process Studies: SeaHorse Buoy</a:t>
            </a:r>
          </a:p>
        </p:txBody>
      </p:sp>
      <p:pic>
        <p:nvPicPr>
          <p:cNvPr id="33795" name="Picture 2" descr="Seahorse_schemati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914400"/>
            <a:ext cx="44164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IMG_5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3" y="1000125"/>
            <a:ext cx="3660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IMG_56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4400550"/>
            <a:ext cx="29194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descr="DSC020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017963"/>
            <a:ext cx="36591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en-US" smtClean="0"/>
              <a:t>Sedwick Fe Climatology</a:t>
            </a:r>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21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2"/>
          <p:cNvSpPr>
            <a:spLocks noGrp="1"/>
          </p:cNvSpPr>
          <p:nvPr>
            <p:ph type="title" idx="4294967295"/>
          </p:nvPr>
        </p:nvSpPr>
        <p:spPr>
          <a:xfrm>
            <a:off x="0" y="-76200"/>
            <a:ext cx="9144000" cy="1020763"/>
          </a:xfrm>
        </p:spPr>
        <p:txBody>
          <a:bodyPr/>
          <a:lstStyle/>
          <a:p>
            <a:r>
              <a:rPr lang="en-US" sz="4000" smtClean="0"/>
              <a:t>Sedwick Fe data on Orsi Climatology</a:t>
            </a:r>
          </a:p>
        </p:txBody>
      </p:sp>
      <p:grpSp>
        <p:nvGrpSpPr>
          <p:cNvPr id="5124" name="Group 1"/>
          <p:cNvGrpSpPr>
            <a:grpSpLocks/>
          </p:cNvGrpSpPr>
          <p:nvPr/>
        </p:nvGrpSpPr>
        <p:grpSpPr bwMode="auto">
          <a:xfrm>
            <a:off x="2728913" y="1524000"/>
            <a:ext cx="4205287" cy="4560888"/>
            <a:chOff x="2728913" y="1524000"/>
            <a:chExt cx="4205287" cy="4560888"/>
          </a:xfrm>
        </p:grpSpPr>
        <p:sp>
          <p:nvSpPr>
            <p:cNvPr id="5126" name="TextBox 1"/>
            <p:cNvSpPr txBox="1">
              <a:spLocks noChangeArrowheads="1"/>
            </p:cNvSpPr>
            <p:nvPr/>
          </p:nvSpPr>
          <p:spPr bwMode="auto">
            <a:xfrm>
              <a:off x="579120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5127" name="TextBox 4"/>
            <p:cNvSpPr txBox="1">
              <a:spLocks noChangeArrowheads="1"/>
            </p:cNvSpPr>
            <p:nvPr/>
          </p:nvSpPr>
          <p:spPr bwMode="auto">
            <a:xfrm>
              <a:off x="5715000" y="2678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MCDW</a:t>
              </a:r>
            </a:p>
          </p:txBody>
        </p:sp>
        <p:sp>
          <p:nvSpPr>
            <p:cNvPr id="5128"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 HSSW</a:t>
              </a:r>
            </a:p>
          </p:txBody>
        </p:sp>
        <p:sp>
          <p:nvSpPr>
            <p:cNvPr id="5129" name="TextBox 6"/>
            <p:cNvSpPr txBox="1">
              <a:spLocks noChangeArrowheads="1"/>
            </p:cNvSpPr>
            <p:nvPr/>
          </p:nvSpPr>
          <p:spPr bwMode="auto">
            <a:xfrm>
              <a:off x="2728913" y="44196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AASW</a:t>
              </a:r>
            </a:p>
          </p:txBody>
        </p:sp>
        <p:sp>
          <p:nvSpPr>
            <p:cNvPr id="5130" name="TextBox 7"/>
            <p:cNvSpPr txBox="1">
              <a:spLocks noChangeArrowheads="1"/>
            </p:cNvSpPr>
            <p:nvPr/>
          </p:nvSpPr>
          <p:spPr bwMode="auto">
            <a:xfrm>
              <a:off x="5575300"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grpSp>
      <p:sp>
        <p:nvSpPr>
          <p:cNvPr id="5125" name="TextBox 2"/>
          <p:cNvSpPr txBox="1">
            <a:spLocks noChangeArrowheads="1"/>
          </p:cNvSpPr>
          <p:nvPr/>
        </p:nvSpPr>
        <p:spPr bwMode="auto">
          <a:xfrm>
            <a:off x="7543800" y="1570038"/>
            <a:ext cx="14271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Note change in contour interval at 0.3nM</a:t>
            </a:r>
          </a:p>
        </p:txBody>
      </p:sp>
    </p:spTree>
    <p:extLst>
      <p:ext uri="{BB962C8B-B14F-4D97-AF65-F5344CB8AC3E}">
        <p14:creationId xmlns:p14="http://schemas.microsoft.com/office/powerpoint/2010/main" val="395545027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4214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2"/>
          <p:cNvSpPr>
            <a:spLocks noGrp="1"/>
          </p:cNvSpPr>
          <p:nvPr>
            <p:ph type="title" idx="4294967295"/>
          </p:nvPr>
        </p:nvSpPr>
        <p:spPr>
          <a:xfrm>
            <a:off x="0" y="-76200"/>
            <a:ext cx="9144000" cy="1020763"/>
          </a:xfrm>
        </p:spPr>
        <p:txBody>
          <a:bodyPr/>
          <a:lstStyle/>
          <a:p>
            <a:r>
              <a:rPr lang="en-US" sz="4000" smtClean="0"/>
              <a:t>Sedwick Fe data on Orsi Climatology</a:t>
            </a:r>
          </a:p>
        </p:txBody>
      </p:sp>
      <p:sp>
        <p:nvSpPr>
          <p:cNvPr id="35844" name="TextBox 1"/>
          <p:cNvSpPr txBox="1">
            <a:spLocks noChangeArrowheads="1"/>
          </p:cNvSpPr>
          <p:nvPr/>
        </p:nvSpPr>
        <p:spPr bwMode="auto">
          <a:xfrm>
            <a:off x="579120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CDW</a:t>
            </a:r>
          </a:p>
        </p:txBody>
      </p:sp>
      <p:sp>
        <p:nvSpPr>
          <p:cNvPr id="35845" name="TextBox 4"/>
          <p:cNvSpPr txBox="1">
            <a:spLocks noChangeArrowheads="1"/>
          </p:cNvSpPr>
          <p:nvPr/>
        </p:nvSpPr>
        <p:spPr bwMode="auto">
          <a:xfrm>
            <a:off x="5715000" y="2678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35846" name="TextBox 5"/>
          <p:cNvSpPr txBox="1">
            <a:spLocks noChangeArrowheads="1"/>
          </p:cNvSpPr>
          <p:nvPr/>
        </p:nvSpPr>
        <p:spPr bwMode="auto">
          <a:xfrm>
            <a:off x="5287963" y="5116513"/>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LSSW, HSSW</a:t>
            </a:r>
          </a:p>
        </p:txBody>
      </p:sp>
      <p:sp>
        <p:nvSpPr>
          <p:cNvPr id="35847" name="TextBox 6"/>
          <p:cNvSpPr txBox="1">
            <a:spLocks noChangeArrowheads="1"/>
          </p:cNvSpPr>
          <p:nvPr/>
        </p:nvSpPr>
        <p:spPr bwMode="auto">
          <a:xfrm>
            <a:off x="2728913" y="44196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35848" name="TextBox 7"/>
          <p:cNvSpPr txBox="1">
            <a:spLocks noChangeArrowheads="1"/>
          </p:cNvSpPr>
          <p:nvPr/>
        </p:nvSpPr>
        <p:spPr bwMode="auto">
          <a:xfrm>
            <a:off x="5575300" y="5715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sp>
        <p:nvSpPr>
          <p:cNvPr id="35849" name="TextBox 2"/>
          <p:cNvSpPr txBox="1">
            <a:spLocks noChangeArrowheads="1"/>
          </p:cNvSpPr>
          <p:nvPr/>
        </p:nvSpPr>
        <p:spPr bwMode="auto">
          <a:xfrm>
            <a:off x="7543800" y="1570038"/>
            <a:ext cx="14271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Note change in contour interval at 0.3nM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2852738"/>
          <a:ext cx="3684588" cy="500062"/>
        </p:xfrm>
        <a:graphic>
          <a:graphicData uri="http://schemas.openxmlformats.org/presentationml/2006/ole">
            <mc:AlternateContent xmlns:mc="http://schemas.openxmlformats.org/markup-compatibility/2006">
              <mc:Choice xmlns:v="urn:schemas-microsoft-com:vml" Requires="v">
                <p:oleObj spid="_x0000_s27676" name="Equation" r:id="rId4" imgW="1592526" imgH="167568" progId="Equation.3">
                  <p:embed/>
                </p:oleObj>
              </mc:Choice>
              <mc:Fallback>
                <p:oleObj name="Equation" r:id="rId4" imgW="1592526" imgH="16756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852738"/>
                        <a:ext cx="368458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0487"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8" name="Line 10"/>
          <p:cNvSpPr>
            <a:spLocks noChangeShapeType="1"/>
          </p:cNvSpPr>
          <p:nvPr/>
        </p:nvSpPr>
        <p:spPr bwMode="auto">
          <a:xfrm rot="10800000" flipV="1">
            <a:off x="4419600" y="35052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5" name="Text Box 11"/>
          <p:cNvSpPr txBox="1">
            <a:spLocks noChangeArrowheads="1"/>
          </p:cNvSpPr>
          <p:nvPr/>
        </p:nvSpPr>
        <p:spPr bwMode="auto">
          <a:xfrm>
            <a:off x="5105400" y="533400"/>
            <a:ext cx="3406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The biological pump</a:t>
            </a:r>
          </a:p>
        </p:txBody>
      </p:sp>
      <p:sp>
        <p:nvSpPr>
          <p:cNvPr id="20490"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8"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1"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2"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3"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5"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6"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7" name="Text Box 29"/>
          <p:cNvSpPr txBox="1">
            <a:spLocks noChangeArrowheads="1"/>
          </p:cNvSpPr>
          <p:nvPr/>
        </p:nvSpPr>
        <p:spPr bwMode="auto">
          <a:xfrm>
            <a:off x="212725" y="1676400"/>
            <a:ext cx="145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0508"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graphicFrame>
        <p:nvGraphicFramePr>
          <p:cNvPr id="20509" name="Object 31"/>
          <p:cNvGraphicFramePr>
            <a:graphicFrameLocks noChangeAspect="1"/>
          </p:cNvGraphicFramePr>
          <p:nvPr/>
        </p:nvGraphicFramePr>
        <p:xfrm>
          <a:off x="1981200" y="4800600"/>
          <a:ext cx="3684588" cy="500063"/>
        </p:xfrm>
        <a:graphic>
          <a:graphicData uri="http://schemas.openxmlformats.org/presentationml/2006/ole">
            <mc:AlternateContent xmlns:mc="http://schemas.openxmlformats.org/markup-compatibility/2006">
              <mc:Choice xmlns:v="urn:schemas-microsoft-com:vml" Requires="v">
                <p:oleObj spid="_x0000_s27677" name="Equation" r:id="rId6" imgW="1592526" imgH="167568" progId="Equation.3">
                  <p:embed/>
                </p:oleObj>
              </mc:Choice>
              <mc:Fallback>
                <p:oleObj name="Equation" r:id="rId6" imgW="1592526" imgH="16756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00600"/>
                        <a:ext cx="3684588"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0" name="Text Box 32"/>
          <p:cNvSpPr txBox="1">
            <a:spLocks noChangeArrowheads="1"/>
          </p:cNvSpPr>
          <p:nvPr/>
        </p:nvSpPr>
        <p:spPr bwMode="auto">
          <a:xfrm>
            <a:off x="2667000" y="2235200"/>
            <a:ext cx="26225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Photosynthesis</a:t>
            </a:r>
          </a:p>
        </p:txBody>
      </p:sp>
      <p:sp>
        <p:nvSpPr>
          <p:cNvPr id="20511" name="Text Box 33"/>
          <p:cNvSpPr txBox="1">
            <a:spLocks noChangeArrowheads="1"/>
          </p:cNvSpPr>
          <p:nvPr/>
        </p:nvSpPr>
        <p:spPr bwMode="auto">
          <a:xfrm>
            <a:off x="2971800" y="5272088"/>
            <a:ext cx="20050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Respiration</a:t>
            </a:r>
          </a:p>
        </p:txBody>
      </p:sp>
    </p:spTree>
    <p:extLst>
      <p:ext uri="{BB962C8B-B14F-4D97-AF65-F5344CB8AC3E}">
        <p14:creationId xmlns:p14="http://schemas.microsoft.com/office/powerpoint/2010/main" val="3418986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22</a:t>
            </a:r>
          </a:p>
        </p:txBody>
      </p:sp>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133" b="8134"/>
          <a:stretch/>
        </p:blipFill>
        <p:spPr bwMode="auto">
          <a:xfrm>
            <a:off x="1332963" y="92964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32" b="8133"/>
          <a:stretch/>
        </p:blipFill>
        <p:spPr bwMode="auto">
          <a:xfrm>
            <a:off x="1332963" y="3962400"/>
            <a:ext cx="6439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spTree>
    <p:extLst>
      <p:ext uri="{BB962C8B-B14F-4D97-AF65-F5344CB8AC3E}">
        <p14:creationId xmlns:p14="http://schemas.microsoft.com/office/powerpoint/2010/main" val="280738863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itle 1"/>
          <p:cNvSpPr>
            <a:spLocks noGrp="1"/>
          </p:cNvSpPr>
          <p:nvPr>
            <p:ph type="title" idx="4294967295"/>
          </p:nvPr>
        </p:nvSpPr>
        <p:spPr>
          <a:xfrm>
            <a:off x="457200" y="0"/>
            <a:ext cx="8229600" cy="1143000"/>
          </a:xfrm>
        </p:spPr>
        <p:txBody>
          <a:bodyPr/>
          <a:lstStyle/>
          <a:p>
            <a:r>
              <a:rPr lang="en-US" smtClean="0"/>
              <a:t>Orsi water mass volumes</a:t>
            </a:r>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52388"/>
            <a:ext cx="589280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520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520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413" y="3352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0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352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413" y="30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0"/>
            <a:ext cx="8229600" cy="1143000"/>
          </a:xfrm>
        </p:spPr>
        <p:txBody>
          <a:bodyPr/>
          <a:lstStyle/>
          <a:p>
            <a:r>
              <a:rPr lang="en-US" sz="3600" dirty="0" smtClean="0"/>
              <a:t>Eddy 3 Water mass distribution</a:t>
            </a:r>
            <a:br>
              <a:rPr lang="en-US" sz="3600" dirty="0" smtClean="0"/>
            </a:br>
            <a:r>
              <a:rPr lang="en-US" sz="3600" dirty="0" smtClean="0"/>
              <a:t>VPR 4-5-6-7</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112" r="13803" b="3662"/>
          <a:stretch/>
        </p:blipFill>
        <p:spPr>
          <a:xfrm>
            <a:off x="1785" y="1143000"/>
            <a:ext cx="5625432" cy="54864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375" t="9953" r="16401" b="16808"/>
          <a:stretch/>
        </p:blipFill>
        <p:spPr>
          <a:xfrm>
            <a:off x="5562600" y="1835239"/>
            <a:ext cx="3503055" cy="5022761"/>
          </a:xfrm>
          <a:prstGeom prst="rect">
            <a:avLst/>
          </a:prstGeom>
        </p:spPr>
      </p:pic>
      <p:sp>
        <p:nvSpPr>
          <p:cNvPr id="5" name="TextBox 4"/>
          <p:cNvSpPr txBox="1"/>
          <p:nvPr/>
        </p:nvSpPr>
        <p:spPr>
          <a:xfrm>
            <a:off x="6096000" y="1371600"/>
            <a:ext cx="2565767" cy="369332"/>
          </a:xfrm>
          <a:prstGeom prst="rect">
            <a:avLst/>
          </a:prstGeom>
          <a:noFill/>
        </p:spPr>
        <p:txBody>
          <a:bodyPr wrap="none" rtlCol="0">
            <a:spAutoFit/>
          </a:bodyPr>
          <a:lstStyle/>
          <a:p>
            <a:r>
              <a:rPr lang="en-US" dirty="0" err="1" smtClean="0"/>
              <a:t>Weiderwohl</a:t>
            </a:r>
            <a:r>
              <a:rPr lang="en-US" dirty="0" smtClean="0"/>
              <a:t> PhD thesis</a:t>
            </a:r>
            <a:endParaRPr lang="en-US" dirty="0"/>
          </a:p>
        </p:txBody>
      </p:sp>
      <p:cxnSp>
        <p:nvCxnSpPr>
          <p:cNvPr id="7" name="Straight Arrow Connector 6"/>
          <p:cNvCxnSpPr>
            <a:cxnSpLocks noChangeAspect="1"/>
          </p:cNvCxnSpPr>
          <p:nvPr/>
        </p:nvCxnSpPr>
        <p:spPr>
          <a:xfrm>
            <a:off x="4419600" y="4953000"/>
            <a:ext cx="2194560" cy="37837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00800" y="4355068"/>
            <a:ext cx="1390124" cy="369332"/>
          </a:xfrm>
          <a:prstGeom prst="rect">
            <a:avLst/>
          </a:prstGeom>
          <a:noFill/>
        </p:spPr>
        <p:txBody>
          <a:bodyPr wrap="none" rtlCol="0">
            <a:spAutoFit/>
          </a:bodyPr>
          <a:lstStyle/>
          <a:p>
            <a:r>
              <a:rPr lang="en-US" dirty="0" smtClean="0"/>
              <a:t>Climatology</a:t>
            </a:r>
            <a:endParaRPr lang="en-US" dirty="0"/>
          </a:p>
        </p:txBody>
      </p:sp>
      <p:sp>
        <p:nvSpPr>
          <p:cNvPr id="10" name="TextBox 9"/>
          <p:cNvSpPr txBox="1"/>
          <p:nvPr/>
        </p:nvSpPr>
        <p:spPr>
          <a:xfrm>
            <a:off x="6477000" y="1981200"/>
            <a:ext cx="954107" cy="369332"/>
          </a:xfrm>
          <a:prstGeom prst="rect">
            <a:avLst/>
          </a:prstGeom>
          <a:noFill/>
        </p:spPr>
        <p:txBody>
          <a:bodyPr wrap="none" rtlCol="0">
            <a:spAutoFit/>
          </a:bodyPr>
          <a:lstStyle/>
          <a:p>
            <a:r>
              <a:rPr lang="en-US" dirty="0" smtClean="0"/>
              <a:t>All data</a:t>
            </a:r>
            <a:endParaRPr lang="en-US" dirty="0"/>
          </a:p>
        </p:txBody>
      </p:sp>
    </p:spTree>
    <p:extLst>
      <p:ext uri="{BB962C8B-B14F-4D97-AF65-F5344CB8AC3E}">
        <p14:creationId xmlns:p14="http://schemas.microsoft.com/office/powerpoint/2010/main" val="1948698623"/>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078" t="44575" r="54697" b="36148"/>
          <a:stretch/>
        </p:blipFill>
        <p:spPr>
          <a:xfrm>
            <a:off x="780348" y="914400"/>
            <a:ext cx="7677852"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Tree>
    <p:extLst>
      <p:ext uri="{BB962C8B-B14F-4D97-AF65-F5344CB8AC3E}">
        <p14:creationId xmlns:p14="http://schemas.microsoft.com/office/powerpoint/2010/main" val="1975207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228600"/>
            <a:ext cx="9144000" cy="1371600"/>
          </a:xfrm>
        </p:spPr>
        <p:txBody>
          <a:bodyPr/>
          <a:lstStyle/>
          <a:p>
            <a:r>
              <a:rPr lang="en-US" sz="3600" dirty="0" smtClean="0"/>
              <a:t>Ross Ice Shelf </a:t>
            </a:r>
            <a:r>
              <a:rPr lang="en-US" sz="3600" dirty="0"/>
              <a:t>s</a:t>
            </a:r>
            <a:r>
              <a:rPr lang="en-US" sz="3600" dirty="0" smtClean="0"/>
              <a:t>atellite imagery – Jan 25</a:t>
            </a:r>
          </a:p>
        </p:txBody>
      </p:sp>
      <p:sp>
        <p:nvSpPr>
          <p:cNvPr id="3" name="TextBox 2"/>
          <p:cNvSpPr txBox="1"/>
          <p:nvPr/>
        </p:nvSpPr>
        <p:spPr>
          <a:xfrm>
            <a:off x="261027" y="1752600"/>
            <a:ext cx="881973" cy="3539430"/>
          </a:xfrm>
          <a:prstGeom prst="rect">
            <a:avLst/>
          </a:prstGeom>
          <a:noFill/>
        </p:spPr>
        <p:txBody>
          <a:bodyPr wrap="none" rtlCol="0">
            <a:spAutoFit/>
          </a:bodyPr>
          <a:lstStyle/>
          <a:p>
            <a:r>
              <a:rPr lang="en-US" sz="2800" dirty="0" err="1" smtClean="0"/>
              <a:t>Chl</a:t>
            </a:r>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SST</a:t>
            </a:r>
            <a:endParaRPr lang="en-US" sz="2800" dirty="0"/>
          </a:p>
        </p:txBody>
      </p:sp>
      <p:pic>
        <p:nvPicPr>
          <p:cNvPr id="245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67" b="8667"/>
          <a:stretch/>
        </p:blipFill>
        <p:spPr bwMode="auto">
          <a:xfrm>
            <a:off x="1600200" y="838200"/>
            <a:ext cx="632802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34" b="7866"/>
          <a:stretch/>
        </p:blipFill>
        <p:spPr bwMode="auto">
          <a:xfrm>
            <a:off x="1621946" y="3733800"/>
            <a:ext cx="62845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955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85" t="47066" r="34165" b="28401"/>
          <a:stretch/>
        </p:blipFill>
        <p:spPr bwMode="auto">
          <a:xfrm>
            <a:off x="0" y="1219200"/>
            <a:ext cx="4724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731" t="45733" r="33734" b="28933"/>
          <a:stretch/>
        </p:blipFill>
        <p:spPr bwMode="auto">
          <a:xfrm>
            <a:off x="0" y="3124200"/>
            <a:ext cx="4688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731" t="45734" r="33734" b="28933"/>
          <a:stretch/>
        </p:blipFill>
        <p:spPr bwMode="auto">
          <a:xfrm>
            <a:off x="0" y="5029200"/>
            <a:ext cx="468874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0"/>
            <a:ext cx="9144000" cy="1251466"/>
          </a:xfrm>
        </p:spPr>
        <p:txBody>
          <a:bodyPr/>
          <a:lstStyle/>
          <a:p>
            <a:r>
              <a:rPr lang="en-US" sz="3200" dirty="0" smtClean="0"/>
              <a:t>Ross Ice Shelf Eddy</a:t>
            </a:r>
            <a:r>
              <a:rPr lang="en-US" sz="3200" dirty="0"/>
              <a:t> </a:t>
            </a:r>
            <a:r>
              <a:rPr lang="en-US" sz="3200" dirty="0" smtClean="0"/>
              <a:t>(VPR9, 1/26)</a:t>
            </a:r>
          </a:p>
        </p:txBody>
      </p:sp>
      <p:sp>
        <p:nvSpPr>
          <p:cNvPr id="11" name="TextBox 10"/>
          <p:cNvSpPr txBox="1"/>
          <p:nvPr/>
        </p:nvSpPr>
        <p:spPr>
          <a:xfrm>
            <a:off x="2362200" y="316634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2057400" y="121562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467177" y="5056108"/>
            <a:ext cx="2723823"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pic>
        <p:nvPicPr>
          <p:cNvPr id="2253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79100" t="34267" r="12950" b="25200"/>
          <a:stretch/>
        </p:blipFill>
        <p:spPr bwMode="auto">
          <a:xfrm>
            <a:off x="4419600" y="5029200"/>
            <a:ext cx="63767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78950" t="33733" r="13850" b="23334"/>
          <a:stretch/>
        </p:blipFill>
        <p:spPr bwMode="auto">
          <a:xfrm>
            <a:off x="4495800" y="1219200"/>
            <a:ext cx="54523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79100" t="32933" r="13550" b="23333"/>
          <a:stretch/>
        </p:blipFill>
        <p:spPr bwMode="auto">
          <a:xfrm>
            <a:off x="4495800" y="3124200"/>
            <a:ext cx="54641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4282" t="2272" r="7109"/>
          <a:stretch/>
        </p:blipFill>
        <p:spPr>
          <a:xfrm>
            <a:off x="5029200" y="1219200"/>
            <a:ext cx="4099560" cy="5486400"/>
          </a:xfrm>
          <a:prstGeom prst="rect">
            <a:avLst/>
          </a:prstGeom>
        </p:spPr>
      </p:pic>
      <p:sp>
        <p:nvSpPr>
          <p:cNvPr id="14" name="Oval 13"/>
          <p:cNvSpPr/>
          <p:nvPr/>
        </p:nvSpPr>
        <p:spPr>
          <a:xfrm>
            <a:off x="6019800" y="3550920"/>
            <a:ext cx="1752600" cy="1859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960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1143000"/>
          </a:xfrm>
        </p:spPr>
        <p:txBody>
          <a:bodyPr/>
          <a:lstStyle/>
          <a:p>
            <a:r>
              <a:rPr lang="en-US" dirty="0" smtClean="0"/>
              <a:t>Ross Ice Shelf</a:t>
            </a:r>
            <a:endParaRPr lang="en-US" dirty="0"/>
          </a:p>
        </p:txBody>
      </p:sp>
      <p:sp>
        <p:nvSpPr>
          <p:cNvPr id="3" name="TextBox 2"/>
          <p:cNvSpPr txBox="1"/>
          <p:nvPr/>
        </p:nvSpPr>
        <p:spPr>
          <a:xfrm>
            <a:off x="304800" y="4191000"/>
            <a:ext cx="7848600" cy="2308324"/>
          </a:xfrm>
          <a:prstGeom prst="rect">
            <a:avLst/>
          </a:prstGeom>
          <a:noFill/>
        </p:spPr>
        <p:txBody>
          <a:bodyPr wrap="square" rtlCol="0">
            <a:spAutoFit/>
          </a:bodyPr>
          <a:lstStyle/>
          <a:p>
            <a:r>
              <a:rPr lang="en-US" dirty="0" smtClean="0"/>
              <a:t>First ever iron measurements in Ice Shelf Water; concentrations similar to the MCDW end-member at 0.3-0.5 </a:t>
            </a:r>
            <a:r>
              <a:rPr lang="en-US" dirty="0" err="1" smtClean="0"/>
              <a:t>nM</a:t>
            </a:r>
            <a:endParaRPr lang="en-US" dirty="0" smtClean="0"/>
          </a:p>
          <a:p>
            <a:endParaRPr lang="en-US" dirty="0"/>
          </a:p>
          <a:p>
            <a:r>
              <a:rPr lang="en-US" dirty="0" smtClean="0"/>
              <a:t>Near-surface waters adjacent to the RIS were cold, fresh, and relatively enhanced in iron (ca. 0.2 </a:t>
            </a:r>
            <a:r>
              <a:rPr lang="en-US" dirty="0" err="1" smtClean="0"/>
              <a:t>nM</a:t>
            </a:r>
            <a:r>
              <a:rPr lang="en-US" dirty="0" smtClean="0"/>
              <a:t>) apparently due to glacial </a:t>
            </a:r>
            <a:r>
              <a:rPr lang="en-US" dirty="0" err="1" smtClean="0"/>
              <a:t>meltwater</a:t>
            </a:r>
            <a:endParaRPr lang="en-US" dirty="0" smtClean="0"/>
          </a:p>
          <a:p>
            <a:endParaRPr lang="en-US" dirty="0"/>
          </a:p>
          <a:p>
            <a:r>
              <a:rPr lang="en-US" dirty="0" smtClean="0"/>
              <a:t>Upper-ocean </a:t>
            </a:r>
            <a:r>
              <a:rPr lang="en-US" dirty="0" err="1" smtClean="0"/>
              <a:t>anticyclonic</a:t>
            </a:r>
            <a:r>
              <a:rPr lang="en-US" dirty="0" smtClean="0"/>
              <a:t> eddies can transport (previously) iron-rich waters northward, producing substantial blooms of </a:t>
            </a:r>
            <a:r>
              <a:rPr lang="en-US" i="1" dirty="0" err="1" smtClean="0"/>
              <a:t>Phaeocystis</a:t>
            </a:r>
            <a:endParaRPr lang="en-US" i="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501" t="11826" r="57607" b="45969"/>
          <a:stretch/>
        </p:blipFill>
        <p:spPr>
          <a:xfrm>
            <a:off x="228600" y="1213620"/>
            <a:ext cx="2743200" cy="229158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893" r="41266"/>
          <a:stretch/>
        </p:blipFill>
        <p:spPr>
          <a:xfrm>
            <a:off x="5974080" y="796864"/>
            <a:ext cx="3017520" cy="331793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501" t="54031" r="57607" b="3765"/>
          <a:stretch/>
        </p:blipFill>
        <p:spPr>
          <a:xfrm>
            <a:off x="3106384" y="1213620"/>
            <a:ext cx="2743200" cy="2291580"/>
          </a:xfrm>
          <a:prstGeom prst="rect">
            <a:avLst/>
          </a:prstGeom>
        </p:spPr>
      </p:pic>
    </p:spTree>
    <p:extLst>
      <p:ext uri="{BB962C8B-B14F-4D97-AF65-F5344CB8AC3E}">
        <p14:creationId xmlns:p14="http://schemas.microsoft.com/office/powerpoint/2010/main" val="3924476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7" name="Oval 6"/>
          <p:cNvSpPr/>
          <p:nvPr/>
        </p:nvSpPr>
        <p:spPr>
          <a:xfrm>
            <a:off x="3733800" y="1524000"/>
            <a:ext cx="1447800" cy="14351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4045707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96" t="29662" r="14612" b="13099"/>
          <a:stretch/>
        </p:blipFill>
        <p:spPr bwMode="auto">
          <a:xfrm>
            <a:off x="4419600" y="4236815"/>
            <a:ext cx="3931920" cy="185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29" t="27409" r="14612" b="14225"/>
          <a:stretch/>
        </p:blipFill>
        <p:spPr bwMode="auto">
          <a:xfrm>
            <a:off x="4419600" y="1820205"/>
            <a:ext cx="3931920" cy="191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27" t="17871" r="14564" b="9718"/>
          <a:stretch/>
        </p:blipFill>
        <p:spPr bwMode="auto">
          <a:xfrm>
            <a:off x="381000" y="1521921"/>
            <a:ext cx="3931920" cy="237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23" t="20461" r="14612" b="12198"/>
          <a:stretch/>
        </p:blipFill>
        <p:spPr bwMode="auto">
          <a:xfrm>
            <a:off x="381000" y="4050268"/>
            <a:ext cx="3931920" cy="219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76201"/>
            <a:ext cx="9144000" cy="1299693"/>
          </a:xfrm>
        </p:spPr>
        <p:txBody>
          <a:bodyPr/>
          <a:lstStyle/>
          <a:p>
            <a:r>
              <a:rPr lang="en-US" sz="3200" dirty="0"/>
              <a:t>Ross Bank – Pennell Bank – </a:t>
            </a:r>
            <a:r>
              <a:rPr lang="en-US" sz="3200" dirty="0" err="1"/>
              <a:t>Joides</a:t>
            </a:r>
            <a:r>
              <a:rPr lang="en-US" sz="3200" dirty="0"/>
              <a:t> Trough – </a:t>
            </a:r>
            <a:r>
              <a:rPr lang="en-US" sz="3200" dirty="0" err="1"/>
              <a:t>Mawson</a:t>
            </a:r>
            <a:r>
              <a:rPr lang="en-US" sz="3200" dirty="0"/>
              <a:t> Bank </a:t>
            </a:r>
            <a:r>
              <a:rPr lang="en-US" sz="3200" dirty="0" smtClean="0"/>
              <a:t>VPR Survey (VPR10)</a:t>
            </a:r>
            <a:endParaRPr lang="en-US" sz="3200" dirty="0"/>
          </a:p>
        </p:txBody>
      </p:sp>
      <p:sp>
        <p:nvSpPr>
          <p:cNvPr id="11" name="TextBox 10"/>
          <p:cNvSpPr txBox="1"/>
          <p:nvPr/>
        </p:nvSpPr>
        <p:spPr>
          <a:xfrm>
            <a:off x="6158141" y="1840468"/>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2" name="TextBox 11"/>
          <p:cNvSpPr txBox="1"/>
          <p:nvPr/>
        </p:nvSpPr>
        <p:spPr>
          <a:xfrm>
            <a:off x="1905000" y="1535668"/>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3" name="TextBox 12"/>
          <p:cNvSpPr txBox="1"/>
          <p:nvPr/>
        </p:nvSpPr>
        <p:spPr>
          <a:xfrm>
            <a:off x="1752600" y="40502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772676" y="4191000"/>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Tree>
    <p:extLst>
      <p:ext uri="{BB962C8B-B14F-4D97-AF65-F5344CB8AC3E}">
        <p14:creationId xmlns:p14="http://schemas.microsoft.com/office/powerpoint/2010/main" val="42667457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0"/>
            <a:ext cx="3101115" cy="4572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654" y="2257023"/>
            <a:ext cx="6335346" cy="4572000"/>
          </a:xfrm>
          <a:prstGeom prst="rect">
            <a:avLst/>
          </a:prstGeom>
        </p:spPr>
      </p:pic>
      <p:sp>
        <p:nvSpPr>
          <p:cNvPr id="4" name="Title 3"/>
          <p:cNvSpPr>
            <a:spLocks noGrp="1"/>
          </p:cNvSpPr>
          <p:nvPr>
            <p:ph type="title" idx="4294967295"/>
          </p:nvPr>
        </p:nvSpPr>
        <p:spPr>
          <a:xfrm>
            <a:off x="457200" y="685800"/>
            <a:ext cx="8229600" cy="1143000"/>
          </a:xfrm>
        </p:spPr>
        <p:txBody>
          <a:bodyPr/>
          <a:lstStyle/>
          <a:p>
            <a:r>
              <a:rPr lang="en-US" dirty="0" smtClean="0"/>
              <a:t>Ross Bank</a:t>
            </a:r>
            <a:r>
              <a:rPr lang="en-US" baseline="0" dirty="0" smtClean="0"/>
              <a:t> – Pennell Bank – </a:t>
            </a:r>
            <a:r>
              <a:rPr lang="en-US" baseline="0" dirty="0" err="1" smtClean="0"/>
              <a:t>Joides</a:t>
            </a:r>
            <a:r>
              <a:rPr lang="en-US" baseline="0" dirty="0" smtClean="0"/>
              <a:t> Trough – </a:t>
            </a:r>
            <a:r>
              <a:rPr lang="en-US" baseline="0" dirty="0" err="1" smtClean="0"/>
              <a:t>Mawson</a:t>
            </a:r>
            <a:r>
              <a:rPr lang="en-US" baseline="0" dirty="0" smtClean="0"/>
              <a:t> Bank XBT section</a:t>
            </a:r>
            <a:endParaRPr lang="en-US" dirty="0"/>
          </a:p>
        </p:txBody>
      </p:sp>
      <p:sp>
        <p:nvSpPr>
          <p:cNvPr id="5" name="TextBox 4"/>
          <p:cNvSpPr txBox="1"/>
          <p:nvPr/>
        </p:nvSpPr>
        <p:spPr>
          <a:xfrm>
            <a:off x="3276600" y="5638800"/>
            <a:ext cx="5840060" cy="369332"/>
          </a:xfrm>
          <a:prstGeom prst="rect">
            <a:avLst/>
          </a:prstGeom>
          <a:noFill/>
        </p:spPr>
        <p:txBody>
          <a:bodyPr wrap="none" rtlCol="0">
            <a:spAutoFit/>
          </a:bodyPr>
          <a:lstStyle/>
          <a:p>
            <a:r>
              <a:rPr lang="en-US" dirty="0" smtClean="0"/>
              <a:t>Ross                  Pennell              </a:t>
            </a:r>
            <a:r>
              <a:rPr lang="en-US" dirty="0" err="1" smtClean="0"/>
              <a:t>Mawson</a:t>
            </a:r>
            <a:r>
              <a:rPr lang="en-US" dirty="0" smtClean="0"/>
              <a:t>           Pennell</a:t>
            </a:r>
            <a:endParaRPr lang="en-US" dirty="0"/>
          </a:p>
        </p:txBody>
      </p:sp>
    </p:spTree>
    <p:extLst>
      <p:ext uri="{BB962C8B-B14F-4D97-AF65-F5344CB8AC3E}">
        <p14:creationId xmlns:p14="http://schemas.microsoft.com/office/powerpoint/2010/main" val="618023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8229600" cy="1143000"/>
          </a:xfrm>
        </p:spPr>
        <p:txBody>
          <a:bodyPr/>
          <a:lstStyle/>
          <a:p>
            <a:r>
              <a:rPr lang="en-US" sz="3600" dirty="0" err="1" smtClean="0"/>
              <a:t>Joides</a:t>
            </a:r>
            <a:r>
              <a:rPr lang="en-US" sz="3600" dirty="0" smtClean="0"/>
              <a:t> Trough</a:t>
            </a:r>
            <a:endParaRPr lang="en-US" sz="3600" dirty="0"/>
          </a:p>
        </p:txBody>
      </p:sp>
      <p:sp>
        <p:nvSpPr>
          <p:cNvPr id="3" name="TextBox 2"/>
          <p:cNvSpPr txBox="1"/>
          <p:nvPr/>
        </p:nvSpPr>
        <p:spPr>
          <a:xfrm>
            <a:off x="152400" y="2610683"/>
            <a:ext cx="8763000" cy="4247317"/>
          </a:xfrm>
          <a:prstGeom prst="rect">
            <a:avLst/>
          </a:prstGeom>
          <a:noFill/>
        </p:spPr>
        <p:txBody>
          <a:bodyPr wrap="square" rtlCol="0">
            <a:spAutoFit/>
          </a:bodyPr>
          <a:lstStyle/>
          <a:p>
            <a:r>
              <a:rPr lang="en-US" dirty="0" smtClean="0"/>
              <a:t>MCDW present on both eastern and western flanks of Pennell Bank, as well as its crest</a:t>
            </a:r>
          </a:p>
          <a:p>
            <a:endParaRPr lang="en-US" dirty="0"/>
          </a:p>
          <a:p>
            <a:r>
              <a:rPr lang="en-US" dirty="0" smtClean="0"/>
              <a:t>Most prominent expression of MCDW on the crest of </a:t>
            </a:r>
            <a:r>
              <a:rPr lang="en-US" dirty="0" err="1" smtClean="0"/>
              <a:t>Mawson</a:t>
            </a:r>
            <a:r>
              <a:rPr lang="en-US" dirty="0" smtClean="0"/>
              <a:t> Bank; also present on the eastern flank (western flank not sampled).</a:t>
            </a:r>
          </a:p>
          <a:p>
            <a:endParaRPr lang="en-US" dirty="0"/>
          </a:p>
          <a:p>
            <a:r>
              <a:rPr lang="en-US" dirty="0" smtClean="0"/>
              <a:t>Except for an area of high </a:t>
            </a:r>
            <a:r>
              <a:rPr lang="en-US" i="1" dirty="0" err="1" smtClean="0"/>
              <a:t>Phaeocystis</a:t>
            </a:r>
            <a:r>
              <a:rPr lang="en-US" dirty="0" smtClean="0"/>
              <a:t> abundance on the southwestern transect across Pennell Bank, VPR observations suggest high abundance of  small chain-forming diatoms and copepods, particularly in the northwest part of the survey</a:t>
            </a:r>
          </a:p>
          <a:p>
            <a:endParaRPr lang="en-US" dirty="0"/>
          </a:p>
          <a:p>
            <a:r>
              <a:rPr lang="en-US" dirty="0"/>
              <a:t>S</a:t>
            </a:r>
            <a:r>
              <a:rPr lang="en-US" dirty="0" smtClean="0"/>
              <a:t>urface </a:t>
            </a:r>
            <a:r>
              <a:rPr lang="en-US" dirty="0"/>
              <a:t>dissolved Fe values </a:t>
            </a:r>
            <a:r>
              <a:rPr lang="en-US" dirty="0" smtClean="0"/>
              <a:t>higher (~</a:t>
            </a:r>
            <a:r>
              <a:rPr lang="en-US" dirty="0"/>
              <a:t>0.2 </a:t>
            </a:r>
            <a:r>
              <a:rPr lang="en-US" dirty="0" err="1"/>
              <a:t>nM</a:t>
            </a:r>
            <a:r>
              <a:rPr lang="en-US" dirty="0"/>
              <a:t>) on the northern transect, perhaps reflecting the lesser time that these waters have been free of sea ice cover.  </a:t>
            </a:r>
            <a:endParaRPr lang="en-US" dirty="0" smtClean="0"/>
          </a:p>
          <a:p>
            <a:endParaRPr lang="en-US" dirty="0"/>
          </a:p>
          <a:p>
            <a:r>
              <a:rPr lang="en-US" dirty="0"/>
              <a:t>B</a:t>
            </a:r>
            <a:r>
              <a:rPr lang="en-US" dirty="0" smtClean="0"/>
              <a:t>enthic </a:t>
            </a:r>
            <a:r>
              <a:rPr lang="en-US" dirty="0"/>
              <a:t>Fe sources from shelf depressions (rather than banks) may be at least as important in supplying Fe to surface waters as intrusions of MCDW.</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537" r="50000" b="22814"/>
          <a:stretch/>
        </p:blipFill>
        <p:spPr>
          <a:xfrm>
            <a:off x="152400" y="457200"/>
            <a:ext cx="2743200" cy="21252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4222" r="50000" b="24880"/>
          <a:stretch/>
        </p:blipFill>
        <p:spPr>
          <a:xfrm>
            <a:off x="3063240" y="566242"/>
            <a:ext cx="2651760" cy="202455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266" t="58837" r="52395" b="8352"/>
          <a:stretch/>
        </p:blipFill>
        <p:spPr>
          <a:xfrm>
            <a:off x="6153921" y="337175"/>
            <a:ext cx="2956809" cy="2249897"/>
          </a:xfrm>
          <a:prstGeom prst="rect">
            <a:avLst/>
          </a:prstGeom>
        </p:spPr>
      </p:pic>
    </p:spTree>
    <p:extLst>
      <p:ext uri="{BB962C8B-B14F-4D97-AF65-F5344CB8AC3E}">
        <p14:creationId xmlns:p14="http://schemas.microsoft.com/office/powerpoint/2010/main" val="25562904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
        <p:nvSpPr>
          <p:cNvPr id="5" name="Text Box 2"/>
          <p:cNvSpPr txBox="1">
            <a:spLocks noChangeArrowheads="1"/>
          </p:cNvSpPr>
          <p:nvPr/>
        </p:nvSpPr>
        <p:spPr bwMode="auto">
          <a:xfrm>
            <a:off x="0" y="914400"/>
            <a:ext cx="34940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CDW</a:t>
            </a:r>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6" name="Text Box 2"/>
          <p:cNvSpPr txBox="1">
            <a:spLocks noChangeArrowheads="1"/>
          </p:cNvSpPr>
          <p:nvPr/>
        </p:nvSpPr>
        <p:spPr bwMode="auto">
          <a:xfrm>
            <a:off x="0" y="2324100"/>
            <a:ext cx="19812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ISW</a:t>
            </a:r>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
        <p:nvSpPr>
          <p:cNvPr id="8" name="Rectangle 7"/>
          <p:cNvSpPr/>
          <p:nvPr/>
        </p:nvSpPr>
        <p:spPr>
          <a:xfrm>
            <a:off x="6629400" y="1878471"/>
            <a:ext cx="1221809" cy="307777"/>
          </a:xfrm>
          <a:prstGeom prst="rect">
            <a:avLst/>
          </a:prstGeom>
        </p:spPr>
        <p:txBody>
          <a:bodyPr wrap="none">
            <a:spAutoFit/>
          </a:bodyPr>
          <a:lstStyle/>
          <a:p>
            <a:r>
              <a:rPr lang="en-US" sz="1400" dirty="0">
                <a:solidFill>
                  <a:srgbClr val="2113DD"/>
                </a:solidFill>
              </a:rPr>
              <a:t>ACC Sea Ice</a:t>
            </a:r>
          </a:p>
        </p:txBody>
      </p:sp>
    </p:spTree>
    <p:extLst>
      <p:ext uri="{BB962C8B-B14F-4D97-AF65-F5344CB8AC3E}">
        <p14:creationId xmlns:p14="http://schemas.microsoft.com/office/powerpoint/2010/main" val="1914149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End</a:t>
            </a:r>
            <a:endParaRPr lang="en-US" dirty="0"/>
          </a:p>
        </p:txBody>
      </p:sp>
    </p:spTree>
    <p:extLst>
      <p:ext uri="{BB962C8B-B14F-4D97-AF65-F5344CB8AC3E}">
        <p14:creationId xmlns:p14="http://schemas.microsoft.com/office/powerpoint/2010/main" val="228336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1506" name="Line 3"/>
          <p:cNvSpPr>
            <a:spLocks noChangeShapeType="1"/>
          </p:cNvSpPr>
          <p:nvPr/>
        </p:nvSpPr>
        <p:spPr bwMode="auto">
          <a:xfrm>
            <a:off x="762000" y="20574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7" name="Line 4"/>
          <p:cNvSpPr>
            <a:spLocks noChangeShapeType="1"/>
          </p:cNvSpPr>
          <p:nvPr/>
        </p:nvSpPr>
        <p:spPr bwMode="auto">
          <a:xfrm>
            <a:off x="914400" y="64008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08" name="Object 5"/>
          <p:cNvGraphicFramePr>
            <a:graphicFrameLocks noChangeAspect="1"/>
          </p:cNvGraphicFramePr>
          <p:nvPr/>
        </p:nvGraphicFramePr>
        <p:xfrm>
          <a:off x="2438400" y="5334000"/>
          <a:ext cx="2833688" cy="982663"/>
        </p:xfrm>
        <a:graphic>
          <a:graphicData uri="http://schemas.openxmlformats.org/presentationml/2006/ole">
            <mc:AlternateContent xmlns:mc="http://schemas.openxmlformats.org/markup-compatibility/2006">
              <mc:Choice xmlns:v="urn:schemas-microsoft-com:vml" Requires="v">
                <p:oleObj spid="_x0000_s28700" name="Equation" r:id="rId4" imgW="1196286" imgH="388620" progId="Equation.3">
                  <p:embed/>
                </p:oleObj>
              </mc:Choice>
              <mc:Fallback>
                <p:oleObj name="Equation" r:id="rId4" imgW="1196286" imgH="3886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334000"/>
                        <a:ext cx="28336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Line 6"/>
          <p:cNvSpPr>
            <a:spLocks noChangeShapeType="1"/>
          </p:cNvSpPr>
          <p:nvPr/>
        </p:nvSpPr>
        <p:spPr bwMode="auto">
          <a:xfrm>
            <a:off x="838200" y="3962400"/>
            <a:ext cx="7162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0" name="AutoShape 7"/>
          <p:cNvSpPr>
            <a:spLocks noChangeArrowheads="1"/>
          </p:cNvSpPr>
          <p:nvPr/>
        </p:nvSpPr>
        <p:spPr bwMode="auto">
          <a:xfrm>
            <a:off x="3276600" y="457200"/>
            <a:ext cx="914400" cy="9144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21511" name="Line 8"/>
          <p:cNvSpPr>
            <a:spLocks noChangeShapeType="1"/>
          </p:cNvSpPr>
          <p:nvPr/>
        </p:nvSpPr>
        <p:spPr bwMode="auto">
          <a:xfrm>
            <a:off x="3733800" y="1447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512" name="Object 9"/>
          <p:cNvGraphicFramePr>
            <a:graphicFrameLocks noChangeAspect="1"/>
          </p:cNvGraphicFramePr>
          <p:nvPr/>
        </p:nvGraphicFramePr>
        <p:xfrm>
          <a:off x="5943600" y="3043238"/>
          <a:ext cx="3006725" cy="385762"/>
        </p:xfrm>
        <a:graphic>
          <a:graphicData uri="http://schemas.openxmlformats.org/presentationml/2006/ole">
            <mc:AlternateContent xmlns:mc="http://schemas.openxmlformats.org/markup-compatibility/2006">
              <mc:Choice xmlns:v="urn:schemas-microsoft-com:vml" Requires="v">
                <p:oleObj spid="_x0000_s28701" name="Equation" r:id="rId6" imgW="1539348" imgH="160020" progId="Equation.3">
                  <p:embed/>
                </p:oleObj>
              </mc:Choice>
              <mc:Fallback>
                <p:oleObj name="Equation" r:id="rId6" imgW="1539348" imgH="1600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43238"/>
                        <a:ext cx="3006725"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Line 10"/>
          <p:cNvSpPr>
            <a:spLocks noChangeShapeType="1"/>
          </p:cNvSpPr>
          <p:nvPr/>
        </p:nvSpPr>
        <p:spPr bwMode="auto">
          <a:xfrm flipV="1">
            <a:off x="3810000" y="4038600"/>
            <a:ext cx="0" cy="1066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7" name="Text Box 11"/>
          <p:cNvSpPr txBox="1">
            <a:spLocks noChangeArrowheads="1"/>
          </p:cNvSpPr>
          <p:nvPr/>
        </p:nvSpPr>
        <p:spPr bwMode="auto">
          <a:xfrm>
            <a:off x="4648200" y="533400"/>
            <a:ext cx="43830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dirty="0">
                <a:solidFill>
                  <a:schemeClr val="bg1"/>
                </a:solidFill>
                <a:effectLst>
                  <a:outerShdw blurRad="38100" dist="38100" dir="2700000" algn="tl">
                    <a:srgbClr val="000000"/>
                  </a:outerShdw>
                </a:effectLst>
              </a:rPr>
              <a:t>Plankton Production in the</a:t>
            </a:r>
          </a:p>
          <a:p>
            <a:pPr>
              <a:defRPr/>
            </a:pPr>
            <a:r>
              <a:rPr lang="en-US" sz="2800" dirty="0">
                <a:solidFill>
                  <a:schemeClr val="bg1"/>
                </a:solidFill>
                <a:effectLst>
                  <a:outerShdw blurRad="38100" dist="38100" dir="2700000" algn="tl">
                    <a:srgbClr val="000000"/>
                  </a:outerShdw>
                </a:effectLst>
              </a:rPr>
              <a:t>Open Ocean</a:t>
            </a:r>
          </a:p>
        </p:txBody>
      </p:sp>
      <p:sp>
        <p:nvSpPr>
          <p:cNvPr id="21515" name="Line 12"/>
          <p:cNvSpPr>
            <a:spLocks noChangeShapeType="1"/>
          </p:cNvSpPr>
          <p:nvPr/>
        </p:nvSpPr>
        <p:spPr bwMode="auto">
          <a:xfrm flipH="1">
            <a:off x="838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3"/>
          <p:cNvSpPr>
            <a:spLocks noChangeShapeType="1"/>
          </p:cNvSpPr>
          <p:nvPr/>
        </p:nvSpPr>
        <p:spPr bwMode="auto">
          <a:xfrm flipH="1">
            <a:off x="7391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4"/>
          <p:cNvSpPr>
            <a:spLocks noChangeShapeType="1"/>
          </p:cNvSpPr>
          <p:nvPr/>
        </p:nvSpPr>
        <p:spPr bwMode="auto">
          <a:xfrm flipH="1">
            <a:off x="1600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Line 15"/>
          <p:cNvSpPr>
            <a:spLocks noChangeShapeType="1"/>
          </p:cNvSpPr>
          <p:nvPr/>
        </p:nvSpPr>
        <p:spPr bwMode="auto">
          <a:xfrm flipH="1">
            <a:off x="1219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Line 16"/>
          <p:cNvSpPr>
            <a:spLocks noChangeShapeType="1"/>
          </p:cNvSpPr>
          <p:nvPr/>
        </p:nvSpPr>
        <p:spPr bwMode="auto">
          <a:xfrm flipH="1">
            <a:off x="4800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Line 17"/>
          <p:cNvSpPr>
            <a:spLocks noChangeShapeType="1"/>
          </p:cNvSpPr>
          <p:nvPr/>
        </p:nvSpPr>
        <p:spPr bwMode="auto">
          <a:xfrm flipH="1">
            <a:off x="4343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Line 18"/>
          <p:cNvSpPr>
            <a:spLocks noChangeShapeType="1"/>
          </p:cNvSpPr>
          <p:nvPr/>
        </p:nvSpPr>
        <p:spPr bwMode="auto">
          <a:xfrm flipH="1">
            <a:off x="3886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Line 19"/>
          <p:cNvSpPr>
            <a:spLocks noChangeShapeType="1"/>
          </p:cNvSpPr>
          <p:nvPr/>
        </p:nvSpPr>
        <p:spPr bwMode="auto">
          <a:xfrm flipH="1">
            <a:off x="3429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Line 20"/>
          <p:cNvSpPr>
            <a:spLocks noChangeShapeType="1"/>
          </p:cNvSpPr>
          <p:nvPr/>
        </p:nvSpPr>
        <p:spPr bwMode="auto">
          <a:xfrm flipH="1">
            <a:off x="2971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Line 21"/>
          <p:cNvSpPr>
            <a:spLocks noChangeShapeType="1"/>
          </p:cNvSpPr>
          <p:nvPr/>
        </p:nvSpPr>
        <p:spPr bwMode="auto">
          <a:xfrm flipH="1">
            <a:off x="2057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5" name="Line 22"/>
          <p:cNvSpPr>
            <a:spLocks noChangeShapeType="1"/>
          </p:cNvSpPr>
          <p:nvPr/>
        </p:nvSpPr>
        <p:spPr bwMode="auto">
          <a:xfrm flipH="1">
            <a:off x="77724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6" name="Line 23"/>
          <p:cNvSpPr>
            <a:spLocks noChangeShapeType="1"/>
          </p:cNvSpPr>
          <p:nvPr/>
        </p:nvSpPr>
        <p:spPr bwMode="auto">
          <a:xfrm flipH="1">
            <a:off x="25146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Line 24"/>
          <p:cNvSpPr>
            <a:spLocks noChangeShapeType="1"/>
          </p:cNvSpPr>
          <p:nvPr/>
        </p:nvSpPr>
        <p:spPr bwMode="auto">
          <a:xfrm flipH="1">
            <a:off x="69342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8" name="Line 25"/>
          <p:cNvSpPr>
            <a:spLocks noChangeShapeType="1"/>
          </p:cNvSpPr>
          <p:nvPr/>
        </p:nvSpPr>
        <p:spPr bwMode="auto">
          <a:xfrm flipH="1">
            <a:off x="6477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Line 26"/>
          <p:cNvSpPr>
            <a:spLocks noChangeShapeType="1"/>
          </p:cNvSpPr>
          <p:nvPr/>
        </p:nvSpPr>
        <p:spPr bwMode="auto">
          <a:xfrm flipH="1">
            <a:off x="5715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0" name="Line 27"/>
          <p:cNvSpPr>
            <a:spLocks noChangeShapeType="1"/>
          </p:cNvSpPr>
          <p:nvPr/>
        </p:nvSpPr>
        <p:spPr bwMode="auto">
          <a:xfrm flipH="1">
            <a:off x="52578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1" name="Line 28"/>
          <p:cNvSpPr>
            <a:spLocks noChangeShapeType="1"/>
          </p:cNvSpPr>
          <p:nvPr/>
        </p:nvSpPr>
        <p:spPr bwMode="auto">
          <a:xfrm flipH="1">
            <a:off x="6096000" y="64008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2" name="Text Box 29"/>
          <p:cNvSpPr txBox="1">
            <a:spLocks noChangeArrowheads="1"/>
          </p:cNvSpPr>
          <p:nvPr/>
        </p:nvSpPr>
        <p:spPr bwMode="auto">
          <a:xfrm>
            <a:off x="212725" y="16764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Sea Surface</a:t>
            </a:r>
          </a:p>
        </p:txBody>
      </p:sp>
      <p:sp>
        <p:nvSpPr>
          <p:cNvPr id="21533" name="Text Box 30"/>
          <p:cNvSpPr txBox="1">
            <a:spLocks noChangeArrowheads="1"/>
          </p:cNvSpPr>
          <p:nvPr/>
        </p:nvSpPr>
        <p:spPr bwMode="auto">
          <a:xfrm>
            <a:off x="304800" y="3546475"/>
            <a:ext cx="762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bg1"/>
                </a:solidFill>
              </a:rPr>
              <a:t>100m</a:t>
            </a:r>
          </a:p>
        </p:txBody>
      </p:sp>
      <p:sp>
        <p:nvSpPr>
          <p:cNvPr id="21534" name="TextBox 1"/>
          <p:cNvSpPr txBox="1">
            <a:spLocks noChangeArrowheads="1"/>
          </p:cNvSpPr>
          <p:nvPr/>
        </p:nvSpPr>
        <p:spPr bwMode="auto">
          <a:xfrm>
            <a:off x="3429000" y="2438400"/>
            <a:ext cx="7826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solidFill>
                  <a:srgbClr val="C00000"/>
                </a:solidFill>
              </a:rPr>
              <a:t>Fe</a:t>
            </a:r>
          </a:p>
        </p:txBody>
      </p:sp>
      <p:sp>
        <p:nvSpPr>
          <p:cNvPr id="21535" name="TextBox 2"/>
          <p:cNvSpPr txBox="1">
            <a:spLocks noChangeArrowheads="1"/>
          </p:cNvSpPr>
          <p:nvPr/>
        </p:nvSpPr>
        <p:spPr bwMode="auto">
          <a:xfrm>
            <a:off x="1752600" y="2971800"/>
            <a:ext cx="438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chemeClr val="bg1"/>
                </a:solidFill>
              </a:rPr>
              <a:t>CO</a:t>
            </a:r>
            <a:r>
              <a:rPr lang="en-US" sz="2800" baseline="-25000">
                <a:solidFill>
                  <a:schemeClr val="bg1"/>
                </a:solidFill>
              </a:rPr>
              <a:t>2</a:t>
            </a:r>
            <a:r>
              <a:rPr lang="en-US" sz="2800">
                <a:solidFill>
                  <a:schemeClr val="bg1"/>
                </a:solidFill>
              </a:rPr>
              <a:t> + H</a:t>
            </a:r>
            <a:r>
              <a:rPr lang="en-US" sz="2800" baseline="-25000">
                <a:solidFill>
                  <a:schemeClr val="bg1"/>
                </a:solidFill>
              </a:rPr>
              <a:t>2</a:t>
            </a:r>
            <a:r>
              <a:rPr lang="en-US" sz="2800">
                <a:solidFill>
                  <a:schemeClr val="bg1"/>
                </a:solidFill>
              </a:rPr>
              <a:t>O      CH</a:t>
            </a:r>
            <a:r>
              <a:rPr lang="en-US" sz="2800" baseline="-25000">
                <a:solidFill>
                  <a:schemeClr val="bg1"/>
                </a:solidFill>
              </a:rPr>
              <a:t>2</a:t>
            </a:r>
            <a:r>
              <a:rPr lang="en-US" sz="2800">
                <a:solidFill>
                  <a:schemeClr val="bg1"/>
                </a:solidFill>
              </a:rPr>
              <a:t>O + O</a:t>
            </a:r>
            <a:r>
              <a:rPr lang="en-US" sz="2800" baseline="-25000">
                <a:solidFill>
                  <a:schemeClr val="bg1"/>
                </a:solidFill>
              </a:rPr>
              <a:t>2</a:t>
            </a:r>
            <a:r>
              <a:rPr lang="en-US" sz="2800">
                <a:solidFill>
                  <a:schemeClr val="bg1"/>
                </a:solidFill>
              </a:rPr>
              <a:t> </a:t>
            </a:r>
          </a:p>
        </p:txBody>
      </p:sp>
      <p:cxnSp>
        <p:nvCxnSpPr>
          <p:cNvPr id="5" name="Straight Arrow Connector 4"/>
          <p:cNvCxnSpPr/>
          <p:nvPr/>
        </p:nvCxnSpPr>
        <p:spPr>
          <a:xfrm>
            <a:off x="3657600" y="3233738"/>
            <a:ext cx="457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989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98438"/>
            <a:ext cx="9144000" cy="1249362"/>
          </a:xfrm>
        </p:spPr>
        <p:txBody>
          <a:bodyPr/>
          <a:lstStyle/>
          <a:p>
            <a:r>
              <a:rPr lang="en-US" dirty="0" smtClean="0"/>
              <a:t>Toward an Iron Budget for the Ross Sea: PRISM Iron</a:t>
            </a:r>
            <a:r>
              <a:rPr lang="en-US" baseline="0" dirty="0" smtClean="0"/>
              <a:t> Observations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981200"/>
            <a:ext cx="4389120" cy="40630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994079"/>
            <a:ext cx="4389120" cy="4063009"/>
          </a:xfrm>
          <a:prstGeom prst="rect">
            <a:avLst/>
          </a:prstGeom>
        </p:spPr>
      </p:pic>
      <p:sp>
        <p:nvSpPr>
          <p:cNvPr id="5" name="TextBox 1"/>
          <p:cNvSpPr txBox="1">
            <a:spLocks noChangeArrowheads="1"/>
          </p:cNvSpPr>
          <p:nvPr/>
        </p:nvSpPr>
        <p:spPr bwMode="auto">
          <a:xfrm>
            <a:off x="3024724" y="24384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8" name="TextBox 4"/>
          <p:cNvSpPr txBox="1">
            <a:spLocks noChangeArrowheads="1"/>
          </p:cNvSpPr>
          <p:nvPr/>
        </p:nvSpPr>
        <p:spPr bwMode="auto">
          <a:xfrm>
            <a:off x="2948524" y="3647281"/>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9" name="TextBox 5"/>
          <p:cNvSpPr txBox="1">
            <a:spLocks noChangeArrowheads="1"/>
          </p:cNvSpPr>
          <p:nvPr/>
        </p:nvSpPr>
        <p:spPr bwMode="auto">
          <a:xfrm>
            <a:off x="2447970" y="4680744"/>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10" name="TextBox 6"/>
          <p:cNvSpPr txBox="1">
            <a:spLocks noChangeArrowheads="1"/>
          </p:cNvSpPr>
          <p:nvPr/>
        </p:nvSpPr>
        <p:spPr bwMode="auto">
          <a:xfrm>
            <a:off x="1371600" y="44958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11" name="TextBox 7"/>
          <p:cNvSpPr txBox="1">
            <a:spLocks noChangeArrowheads="1"/>
          </p:cNvSpPr>
          <p:nvPr/>
        </p:nvSpPr>
        <p:spPr bwMode="auto">
          <a:xfrm>
            <a:off x="2859071" y="5345112"/>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
        <p:nvSpPr>
          <p:cNvPr id="12" name="TextBox 11"/>
          <p:cNvSpPr txBox="1"/>
          <p:nvPr/>
        </p:nvSpPr>
        <p:spPr>
          <a:xfrm>
            <a:off x="1905000" y="57912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3" name="TextBox 12"/>
          <p:cNvSpPr txBox="1"/>
          <p:nvPr/>
        </p:nvSpPr>
        <p:spPr>
          <a:xfrm>
            <a:off x="6400800" y="5791200"/>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14" name="TextBox 13"/>
          <p:cNvSpPr txBox="1"/>
          <p:nvPr/>
        </p:nvSpPr>
        <p:spPr>
          <a:xfrm>
            <a:off x="4541520" y="3138412"/>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
        <p:nvSpPr>
          <p:cNvPr id="15" name="TextBox 14"/>
          <p:cNvSpPr txBox="1"/>
          <p:nvPr/>
        </p:nvSpPr>
        <p:spPr>
          <a:xfrm>
            <a:off x="-4465" y="3184376"/>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Tree>
    <p:extLst>
      <p:ext uri="{BB962C8B-B14F-4D97-AF65-F5344CB8AC3E}">
        <p14:creationId xmlns:p14="http://schemas.microsoft.com/office/powerpoint/2010/main" val="33496969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PRISM Iron</a:t>
            </a:r>
            <a:r>
              <a:rPr lang="en-US" baseline="0" dirty="0" smtClean="0"/>
              <a:t> Observations</a:t>
            </a:r>
            <a:br>
              <a:rPr lang="en-US" baseline="0" dirty="0" smtClean="0"/>
            </a:br>
            <a:r>
              <a:rPr lang="en-US" dirty="0" smtClean="0"/>
              <a:t>Deepest Sample at Every Cast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981200"/>
            <a:ext cx="4389120" cy="40630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81199"/>
            <a:ext cx="4389120" cy="4063009"/>
          </a:xfrm>
          <a:prstGeom prst="rect">
            <a:avLst/>
          </a:prstGeom>
        </p:spPr>
      </p:pic>
      <p:sp>
        <p:nvSpPr>
          <p:cNvPr id="5" name="TextBox 4"/>
          <p:cNvSpPr txBox="1"/>
          <p:nvPr/>
        </p:nvSpPr>
        <p:spPr>
          <a:xfrm>
            <a:off x="1905000" y="57912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8" name="TextBox 1"/>
          <p:cNvSpPr txBox="1">
            <a:spLocks noChangeArrowheads="1"/>
          </p:cNvSpPr>
          <p:nvPr/>
        </p:nvSpPr>
        <p:spPr bwMode="auto">
          <a:xfrm>
            <a:off x="3024724" y="2493168"/>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CDW</a:t>
            </a:r>
          </a:p>
        </p:txBody>
      </p:sp>
      <p:sp>
        <p:nvSpPr>
          <p:cNvPr id="9" name="TextBox 4"/>
          <p:cNvSpPr txBox="1">
            <a:spLocks noChangeArrowheads="1"/>
          </p:cNvSpPr>
          <p:nvPr/>
        </p:nvSpPr>
        <p:spPr bwMode="auto">
          <a:xfrm>
            <a:off x="2948524" y="3647281"/>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10" name="TextBox 5"/>
          <p:cNvSpPr txBox="1">
            <a:spLocks noChangeArrowheads="1"/>
          </p:cNvSpPr>
          <p:nvPr/>
        </p:nvSpPr>
        <p:spPr bwMode="auto">
          <a:xfrm>
            <a:off x="2447970" y="4680744"/>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11" name="TextBox 6"/>
          <p:cNvSpPr txBox="1">
            <a:spLocks noChangeArrowheads="1"/>
          </p:cNvSpPr>
          <p:nvPr/>
        </p:nvSpPr>
        <p:spPr bwMode="auto">
          <a:xfrm>
            <a:off x="1371600" y="44958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12" name="TextBox 7"/>
          <p:cNvSpPr txBox="1">
            <a:spLocks noChangeArrowheads="1"/>
          </p:cNvSpPr>
          <p:nvPr/>
        </p:nvSpPr>
        <p:spPr bwMode="auto">
          <a:xfrm>
            <a:off x="2859071" y="52578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ISW</a:t>
            </a:r>
          </a:p>
        </p:txBody>
      </p:sp>
      <p:sp>
        <p:nvSpPr>
          <p:cNvPr id="13" name="TextBox 12"/>
          <p:cNvSpPr txBox="1"/>
          <p:nvPr/>
        </p:nvSpPr>
        <p:spPr>
          <a:xfrm>
            <a:off x="6400800" y="5791200"/>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14" name="TextBox 13"/>
          <p:cNvSpPr txBox="1"/>
          <p:nvPr/>
        </p:nvSpPr>
        <p:spPr>
          <a:xfrm>
            <a:off x="4541520" y="3138412"/>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
        <p:nvSpPr>
          <p:cNvPr id="15" name="TextBox 14"/>
          <p:cNvSpPr txBox="1"/>
          <p:nvPr/>
        </p:nvSpPr>
        <p:spPr>
          <a:xfrm>
            <a:off x="-4465" y="3184376"/>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Tree>
    <p:extLst>
      <p:ext uri="{BB962C8B-B14F-4D97-AF65-F5344CB8AC3E}">
        <p14:creationId xmlns:p14="http://schemas.microsoft.com/office/powerpoint/2010/main" val="1053890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123950"/>
            <a:ext cx="732472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Title 1"/>
          <p:cNvSpPr>
            <a:spLocks noGrp="1"/>
          </p:cNvSpPr>
          <p:nvPr>
            <p:ph type="title" idx="4294967295"/>
          </p:nvPr>
        </p:nvSpPr>
        <p:spPr>
          <a:xfrm>
            <a:off x="457200" y="0"/>
            <a:ext cx="8229600" cy="1143000"/>
          </a:xfrm>
        </p:spPr>
        <p:txBody>
          <a:bodyPr/>
          <a:lstStyle/>
          <a:p>
            <a:r>
              <a:rPr lang="en-US" smtClean="0"/>
              <a:t>Orsi water mass volumes</a:t>
            </a:r>
          </a:p>
        </p:txBody>
      </p:sp>
    </p:spTree>
    <p:extLst>
      <p:ext uri="{BB962C8B-B14F-4D97-AF65-F5344CB8AC3E}">
        <p14:creationId xmlns:p14="http://schemas.microsoft.com/office/powerpoint/2010/main" val="3993183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Composite profiles of </a:t>
            </a:r>
            <a:r>
              <a:rPr lang="en-US" dirty="0" err="1" smtClean="0"/>
              <a:t>dFe</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5513"/>
          <a:stretch/>
        </p:blipFill>
        <p:spPr bwMode="auto">
          <a:xfrm>
            <a:off x="1152896" y="914400"/>
            <a:ext cx="6695704" cy="59436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4724400" y="4010561"/>
            <a:ext cx="2209800" cy="1323439"/>
          </a:xfrm>
          <a:prstGeom prst="rect">
            <a:avLst/>
          </a:prstGeom>
          <a:noFill/>
        </p:spPr>
        <p:txBody>
          <a:bodyPr wrap="square" rtlCol="0">
            <a:spAutoFit/>
          </a:bodyPr>
          <a:lstStyle/>
          <a:p>
            <a:r>
              <a:rPr lang="en-US" sz="2000" dirty="0" smtClean="0"/>
              <a:t>Colored circles: samples within benthic nepheloid layer</a:t>
            </a:r>
            <a:endParaRPr lang="en-US" sz="2000" dirty="0"/>
          </a:p>
        </p:txBody>
      </p:sp>
    </p:spTree>
    <p:extLst>
      <p:ext uri="{BB962C8B-B14F-4D97-AF65-F5344CB8AC3E}">
        <p14:creationId xmlns:p14="http://schemas.microsoft.com/office/powerpoint/2010/main" val="19085704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Profiles of Fe, beam-c, NO</a:t>
            </a:r>
            <a:r>
              <a:rPr lang="en-US" baseline="-25000" dirty="0" smtClean="0"/>
              <a:t>3</a:t>
            </a:r>
            <a:endParaRPr lang="en-US" baseline="-25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7924800" cy="5943600"/>
          </a:xfrm>
          <a:prstGeom prst="rect">
            <a:avLst/>
          </a:prstGeom>
        </p:spPr>
      </p:pic>
      <p:sp>
        <p:nvSpPr>
          <p:cNvPr id="4" name="TextBox 3"/>
          <p:cNvSpPr txBox="1"/>
          <p:nvPr/>
        </p:nvSpPr>
        <p:spPr>
          <a:xfrm>
            <a:off x="7543800" y="2514600"/>
            <a:ext cx="1676400" cy="1754326"/>
          </a:xfrm>
          <a:prstGeom prst="rect">
            <a:avLst/>
          </a:prstGeom>
          <a:noFill/>
        </p:spPr>
        <p:txBody>
          <a:bodyPr wrap="square" rtlCol="0">
            <a:spAutoFit/>
          </a:bodyPr>
          <a:lstStyle/>
          <a:p>
            <a:r>
              <a:rPr lang="en-US" dirty="0" smtClean="0"/>
              <a:t>Red line: top of BNL</a:t>
            </a:r>
          </a:p>
          <a:p>
            <a:endParaRPr lang="en-US" dirty="0"/>
          </a:p>
          <a:p>
            <a:r>
              <a:rPr lang="en-US" dirty="0" smtClean="0"/>
              <a:t>Blue line: max MLD (ROMS </a:t>
            </a:r>
            <a:r>
              <a:rPr lang="en-US" dirty="0" err="1" smtClean="0"/>
              <a:t>hindcast</a:t>
            </a:r>
            <a:r>
              <a:rPr lang="en-US" dirty="0" smtClean="0"/>
              <a:t>)</a:t>
            </a:r>
            <a:endParaRPr lang="en-US" dirty="0"/>
          </a:p>
        </p:txBody>
      </p:sp>
    </p:spTree>
    <p:extLst>
      <p:ext uri="{BB962C8B-B14F-4D97-AF65-F5344CB8AC3E}">
        <p14:creationId xmlns:p14="http://schemas.microsoft.com/office/powerpoint/2010/main" val="1639797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295400"/>
          </a:xfrm>
        </p:spPr>
        <p:txBody>
          <a:bodyPr/>
          <a:lstStyle/>
          <a:p>
            <a:r>
              <a:rPr lang="en-US" sz="3600" dirty="0"/>
              <a:t>&gt;</a:t>
            </a:r>
            <a:r>
              <a:rPr lang="en-US" sz="3600" dirty="0" smtClean="0"/>
              <a:t>30% of </a:t>
            </a:r>
            <a:r>
              <a:rPr lang="en-US" sz="3600" dirty="0" err="1" smtClean="0"/>
              <a:t>dFe</a:t>
            </a:r>
            <a:r>
              <a:rPr lang="en-US" sz="3600" dirty="0" smtClean="0"/>
              <a:t> resides within 100 </a:t>
            </a:r>
            <a:r>
              <a:rPr lang="en-US" sz="3600" dirty="0" err="1" smtClean="0"/>
              <a:t>mab</a:t>
            </a:r>
            <a:endParaRPr lang="en-US" sz="3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5513"/>
          <a:stretch/>
        </p:blipFill>
        <p:spPr bwMode="auto">
          <a:xfrm>
            <a:off x="33874" y="914397"/>
            <a:ext cx="3749040" cy="3327925"/>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p:spPr>
      </p:pic>
    </p:spTree>
    <p:extLst>
      <p:ext uri="{BB962C8B-B14F-4D97-AF65-F5344CB8AC3E}">
        <p14:creationId xmlns:p14="http://schemas.microsoft.com/office/powerpoint/2010/main" val="3490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Regional subdomains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24800" cy="5943600"/>
          </a:xfrm>
          <a:prstGeom prst="rect">
            <a:avLst/>
          </a:prstGeom>
        </p:spPr>
      </p:pic>
    </p:spTree>
    <p:extLst>
      <p:ext uri="{BB962C8B-B14F-4D97-AF65-F5344CB8AC3E}">
        <p14:creationId xmlns:p14="http://schemas.microsoft.com/office/powerpoint/2010/main" val="1979711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95400"/>
          </a:xfrm>
        </p:spPr>
        <p:txBody>
          <a:bodyPr/>
          <a:lstStyle/>
          <a:p>
            <a:r>
              <a:rPr lang="en-US" dirty="0" smtClean="0"/>
              <a:t>Toward an iron budget for the Ross Sea: estimating the “winter reserve”</a:t>
            </a:r>
            <a:endParaRPr lang="en-US" dirty="0"/>
          </a:p>
        </p:txBody>
      </p:sp>
      <mc:AlternateContent xmlns:mc="http://schemas.openxmlformats.org/markup-compatibility/2006" xmlns:a14="http://schemas.microsoft.com/office/drawing/2010/main">
        <mc:Choice Requires="a14">
          <p:sp>
            <p:nvSpPr>
              <p:cNvPr id="3" name="Rectangle 2"/>
              <p:cNvSpPr>
                <a:spLocks noChangeAspect="1"/>
              </p:cNvSpPr>
              <p:nvPr/>
            </p:nvSpPr>
            <p:spPr>
              <a:xfrm>
                <a:off x="1676400" y="2845491"/>
                <a:ext cx="5333999" cy="111690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a:rPr>
                          </m:ctrlPr>
                        </m:accPr>
                        <m:e>
                          <m:sSub>
                            <m:sSubPr>
                              <m:ctrlPr>
                                <a:rPr lang="en-US" sz="2800" i="1">
                                  <a:latin typeface="Cambria Math"/>
                                </a:rPr>
                              </m:ctrlPr>
                            </m:sSubPr>
                            <m:e>
                              <m:r>
                                <a:rPr lang="en-US" sz="2800" i="1">
                                  <a:latin typeface="Cambria Math"/>
                                </a:rPr>
                                <m:t>𝑑𝐹𝑒</m:t>
                              </m:r>
                            </m:e>
                            <m:sub>
                              <m:r>
                                <a:rPr lang="en-US" sz="2800" i="1">
                                  <a:latin typeface="Cambria Math"/>
                                </a:rPr>
                                <m:t>𝑖</m:t>
                              </m:r>
                            </m:sub>
                          </m:sSub>
                        </m:e>
                      </m:acc>
                      <m:r>
                        <a:rPr lang="en-US" sz="2800" i="1">
                          <a:latin typeface="Cambria Math"/>
                        </a:rPr>
                        <m:t>=</m:t>
                      </m:r>
                      <m:f>
                        <m:fPr>
                          <m:ctrlPr>
                            <a:rPr lang="en-US" sz="2800" i="1">
                              <a:latin typeface="Cambria Math"/>
                            </a:rPr>
                          </m:ctrlPr>
                        </m:fPr>
                        <m:num>
                          <m:r>
                            <a:rPr lang="en-US" sz="2800" i="1">
                              <a:latin typeface="Cambria Math"/>
                            </a:rPr>
                            <m:t>1</m:t>
                          </m:r>
                        </m:num>
                        <m:den>
                          <m:sSub>
                            <m:sSubPr>
                              <m:ctrlPr>
                                <a:rPr lang="en-US" sz="2800" i="1">
                                  <a:latin typeface="Cambria Math"/>
                                </a:rPr>
                              </m:ctrlPr>
                            </m:sSubPr>
                            <m:e>
                              <m:r>
                                <a:rPr lang="en-US" sz="2800" i="1">
                                  <a:latin typeface="Cambria Math"/>
                                </a:rPr>
                                <m:t>𝑀𝐿𝐷</m:t>
                              </m:r>
                            </m:e>
                            <m:sub>
                              <m:r>
                                <a:rPr lang="en-US" sz="2800" i="1">
                                  <a:latin typeface="Cambria Math"/>
                                </a:rPr>
                                <m:t>𝑖</m:t>
                              </m:r>
                            </m:sub>
                          </m:sSub>
                        </m:den>
                      </m:f>
                      <m:nary>
                        <m:naryPr>
                          <m:limLoc m:val="subSup"/>
                          <m:ctrlPr>
                            <a:rPr lang="en-US" sz="2800" i="1">
                              <a:latin typeface="Cambria Math"/>
                            </a:rPr>
                          </m:ctrlPr>
                        </m:naryPr>
                        <m:sub>
                          <m:sSub>
                            <m:sSubPr>
                              <m:ctrlPr>
                                <a:rPr lang="en-US" sz="2800" i="1">
                                  <a:latin typeface="Cambria Math"/>
                                </a:rPr>
                              </m:ctrlPr>
                            </m:sSubPr>
                            <m:e>
                              <m:r>
                                <a:rPr lang="en-US" sz="2800" i="1">
                                  <a:latin typeface="Cambria Math"/>
                                </a:rPr>
                                <m:t>𝑀𝐿𝐷</m:t>
                              </m:r>
                            </m:e>
                            <m:sub>
                              <m:r>
                                <a:rPr lang="en-US" sz="2800" i="1">
                                  <a:latin typeface="Cambria Math"/>
                                </a:rPr>
                                <m:t>𝑖</m:t>
                              </m:r>
                            </m:sub>
                          </m:sSub>
                        </m:sub>
                        <m:sup>
                          <m:r>
                            <a:rPr lang="en-US" sz="2800" i="1">
                              <a:latin typeface="Cambria Math"/>
                            </a:rPr>
                            <m:t>0</m:t>
                          </m:r>
                        </m:sup>
                        <m:e>
                          <m:sSub>
                            <m:sSubPr>
                              <m:ctrlPr>
                                <a:rPr lang="en-US" sz="2800" i="1">
                                  <a:latin typeface="Cambria Math"/>
                                </a:rPr>
                              </m:ctrlPr>
                            </m:sSubPr>
                            <m:e>
                              <m:r>
                                <a:rPr lang="en-US" sz="2800" i="1">
                                  <a:latin typeface="Cambria Math"/>
                                </a:rPr>
                                <m:t>𝑑𝐹𝑒</m:t>
                              </m:r>
                              <m:r>
                                <a:rPr lang="en-US" sz="2800" i="1">
                                  <a:latin typeface="Cambria Math"/>
                                </a:rPr>
                                <m:t>(</m:t>
                              </m:r>
                              <m:r>
                                <a:rPr lang="en-US" sz="2800" i="1">
                                  <a:latin typeface="Cambria Math"/>
                                </a:rPr>
                                <m:t>𝑧</m:t>
                              </m:r>
                              <m:r>
                                <a:rPr lang="en-US" sz="2800" i="1">
                                  <a:latin typeface="Cambria Math"/>
                                </a:rPr>
                                <m:t>)</m:t>
                              </m:r>
                            </m:e>
                            <m:sub>
                              <m:r>
                                <a:rPr lang="en-US" sz="2800" i="1">
                                  <a:latin typeface="Cambria Math"/>
                                </a:rPr>
                                <m:t>𝑖</m:t>
                              </m:r>
                            </m:sub>
                          </m:sSub>
                        </m:e>
                      </m:nary>
                      <m:r>
                        <a:rPr lang="en-US" sz="2800" i="1">
                          <a:latin typeface="Cambria Math"/>
                        </a:rPr>
                        <m:t>𝑑𝑧</m:t>
                      </m:r>
                    </m:oMath>
                  </m:oMathPara>
                </a14:m>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1676400" y="2845491"/>
                <a:ext cx="5333999" cy="111690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28800" y="4521891"/>
                <a:ext cx="5022657" cy="11169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a:rPr>
                          </m:ctrlPr>
                        </m:accPr>
                        <m:e>
                          <m:sSub>
                            <m:sSubPr>
                              <m:ctrlPr>
                                <a:rPr lang="en-US" sz="2800" i="1">
                                  <a:latin typeface="Cambria Math"/>
                                </a:rPr>
                              </m:ctrlPr>
                            </m:sSubPr>
                            <m:e>
                              <m:r>
                                <a:rPr lang="en-US" sz="2800" i="1">
                                  <a:latin typeface="Cambria Math"/>
                                </a:rPr>
                                <m:t>𝑁𝑂</m:t>
                              </m:r>
                              <m:r>
                                <a:rPr lang="en-US" sz="2800" i="1">
                                  <a:latin typeface="Cambria Math"/>
                                </a:rPr>
                                <m:t>3</m:t>
                              </m:r>
                            </m:e>
                            <m:sub>
                              <m:r>
                                <a:rPr lang="en-US" sz="2800" i="1">
                                  <a:latin typeface="Cambria Math"/>
                                </a:rPr>
                                <m:t>𝑖</m:t>
                              </m:r>
                            </m:sub>
                          </m:sSub>
                        </m:e>
                      </m:acc>
                      <m:r>
                        <a:rPr lang="en-US" sz="2800" i="1">
                          <a:latin typeface="Cambria Math"/>
                        </a:rPr>
                        <m:t>=</m:t>
                      </m:r>
                      <m:f>
                        <m:fPr>
                          <m:ctrlPr>
                            <a:rPr lang="en-US" sz="2800" i="1">
                              <a:latin typeface="Cambria Math"/>
                            </a:rPr>
                          </m:ctrlPr>
                        </m:fPr>
                        <m:num>
                          <m:r>
                            <a:rPr lang="en-US" sz="2800" i="1">
                              <a:latin typeface="Cambria Math"/>
                            </a:rPr>
                            <m:t>1</m:t>
                          </m:r>
                        </m:num>
                        <m:den>
                          <m:sSub>
                            <m:sSubPr>
                              <m:ctrlPr>
                                <a:rPr lang="en-US" sz="2800" i="1">
                                  <a:latin typeface="Cambria Math"/>
                                </a:rPr>
                              </m:ctrlPr>
                            </m:sSubPr>
                            <m:e>
                              <m:r>
                                <a:rPr lang="en-US" sz="2800" i="1">
                                  <a:latin typeface="Cambria Math"/>
                                </a:rPr>
                                <m:t>𝑀𝐿𝐷</m:t>
                              </m:r>
                            </m:e>
                            <m:sub>
                              <m:r>
                                <a:rPr lang="en-US" sz="2800" i="1">
                                  <a:latin typeface="Cambria Math"/>
                                </a:rPr>
                                <m:t>𝑖</m:t>
                              </m:r>
                            </m:sub>
                          </m:sSub>
                        </m:den>
                      </m:f>
                      <m:nary>
                        <m:naryPr>
                          <m:limLoc m:val="subSup"/>
                          <m:ctrlPr>
                            <a:rPr lang="en-US" sz="2800" i="1">
                              <a:latin typeface="Cambria Math"/>
                            </a:rPr>
                          </m:ctrlPr>
                        </m:naryPr>
                        <m:sub>
                          <m:sSub>
                            <m:sSubPr>
                              <m:ctrlPr>
                                <a:rPr lang="en-US" sz="2800" i="1">
                                  <a:latin typeface="Cambria Math"/>
                                </a:rPr>
                              </m:ctrlPr>
                            </m:sSubPr>
                            <m:e>
                              <m:r>
                                <a:rPr lang="en-US" sz="2800" i="1">
                                  <a:latin typeface="Cambria Math"/>
                                </a:rPr>
                                <m:t>𝑀𝐿𝐷</m:t>
                              </m:r>
                            </m:e>
                            <m:sub>
                              <m:r>
                                <a:rPr lang="en-US" sz="2800" i="1">
                                  <a:latin typeface="Cambria Math"/>
                                </a:rPr>
                                <m:t>𝑖</m:t>
                              </m:r>
                            </m:sub>
                          </m:sSub>
                        </m:sub>
                        <m:sup>
                          <m:r>
                            <a:rPr lang="en-US" sz="2800" i="1">
                              <a:latin typeface="Cambria Math"/>
                            </a:rPr>
                            <m:t>0</m:t>
                          </m:r>
                        </m:sup>
                        <m:e>
                          <m:sSub>
                            <m:sSubPr>
                              <m:ctrlPr>
                                <a:rPr lang="en-US" sz="2800" i="1">
                                  <a:latin typeface="Cambria Math"/>
                                </a:rPr>
                              </m:ctrlPr>
                            </m:sSubPr>
                            <m:e>
                              <m:r>
                                <a:rPr lang="en-US" sz="2800" i="1">
                                  <a:latin typeface="Cambria Math"/>
                                </a:rPr>
                                <m:t>𝑁𝑂</m:t>
                              </m:r>
                              <m:r>
                                <a:rPr lang="en-US" sz="2800" i="1">
                                  <a:latin typeface="Cambria Math"/>
                                </a:rPr>
                                <m:t>3(</m:t>
                              </m:r>
                              <m:r>
                                <a:rPr lang="en-US" sz="2800" i="1">
                                  <a:latin typeface="Cambria Math"/>
                                </a:rPr>
                                <m:t>𝑧</m:t>
                              </m:r>
                              <m:r>
                                <a:rPr lang="en-US" sz="2800" i="1">
                                  <a:latin typeface="Cambria Math"/>
                                </a:rPr>
                                <m:t>)</m:t>
                              </m:r>
                            </m:e>
                            <m:sub>
                              <m:r>
                                <a:rPr lang="en-US" sz="2800" i="1">
                                  <a:latin typeface="Cambria Math"/>
                                </a:rPr>
                                <m:t>𝑖</m:t>
                              </m:r>
                            </m:sub>
                          </m:sSub>
                        </m:e>
                      </m:nary>
                      <m:r>
                        <a:rPr lang="en-US" sz="2800" i="1">
                          <a:latin typeface="Cambria Math"/>
                        </a:rPr>
                        <m:t>𝑑𝑧</m:t>
                      </m:r>
                    </m:oMath>
                  </m:oMathPara>
                </a14:m>
                <a:endParaRPr lang="en-US" sz="2800" dirty="0"/>
              </a:p>
            </p:txBody>
          </p:sp>
        </mc:Choice>
        <mc:Fallback xmlns="">
          <p:sp>
            <p:nvSpPr>
              <p:cNvPr id="4" name="Rectangle 3"/>
              <p:cNvSpPr>
                <a:spLocks noRot="1" noChangeAspect="1" noMove="1" noResize="1" noEditPoints="1" noAdjustHandles="1" noChangeArrowheads="1" noChangeShapeType="1" noTextEdit="1"/>
              </p:cNvSpPr>
              <p:nvPr/>
            </p:nvSpPr>
            <p:spPr>
              <a:xfrm>
                <a:off x="1828800" y="4521891"/>
                <a:ext cx="5022657" cy="1116909"/>
              </a:xfrm>
              <a:prstGeom prst="rect">
                <a:avLst/>
              </a:prstGeom>
              <a:blipFill rotWithShape="1">
                <a:blip r:embed="rId4"/>
                <a:stretch>
                  <a:fillRect/>
                </a:stretch>
              </a:blipFill>
            </p:spPr>
            <p:txBody>
              <a:bodyPr/>
              <a:lstStyle/>
              <a:p>
                <a:r>
                  <a:rPr lang="en-US">
                    <a:noFill/>
                  </a:rPr>
                  <a:t> </a:t>
                </a:r>
              </a:p>
            </p:txBody>
          </p:sp>
        </mc:Fallback>
      </mc:AlternateContent>
      <p:sp>
        <p:nvSpPr>
          <p:cNvPr id="11" name="TextBox 10"/>
          <p:cNvSpPr txBox="1"/>
          <p:nvPr/>
        </p:nvSpPr>
        <p:spPr>
          <a:xfrm>
            <a:off x="457200" y="1981200"/>
            <a:ext cx="3595856" cy="523220"/>
          </a:xfrm>
          <a:prstGeom prst="rect">
            <a:avLst/>
          </a:prstGeom>
          <a:noFill/>
        </p:spPr>
        <p:txBody>
          <a:bodyPr wrap="none" rtlCol="0">
            <a:spAutoFit/>
          </a:bodyPr>
          <a:lstStyle/>
          <a:p>
            <a:r>
              <a:rPr lang="en-US" sz="2800" dirty="0" smtClean="0">
                <a:latin typeface="+mn-lt"/>
                <a:ea typeface="Cambria Math" pitchFamily="18" charset="0"/>
              </a:rPr>
              <a:t>Observations: </a:t>
            </a:r>
            <a:r>
              <a:rPr lang="en-US" sz="2800" dirty="0" err="1" smtClean="0">
                <a:latin typeface="+mn-lt"/>
                <a:ea typeface="Cambria Math" pitchFamily="18" charset="0"/>
              </a:rPr>
              <a:t>dFe</a:t>
            </a:r>
            <a:r>
              <a:rPr lang="en-US" sz="2800" dirty="0" smtClean="0">
                <a:latin typeface="+mn-lt"/>
                <a:ea typeface="Cambria Math" pitchFamily="18" charset="0"/>
              </a:rPr>
              <a:t>(z)</a:t>
            </a:r>
            <a:r>
              <a:rPr lang="en-US" sz="2800" baseline="-25000" dirty="0" err="1" smtClean="0">
                <a:latin typeface="+mn-lt"/>
                <a:ea typeface="Cambria Math" pitchFamily="18" charset="0"/>
              </a:rPr>
              <a:t>i</a:t>
            </a:r>
            <a:endParaRPr lang="en-US" sz="2800" baseline="-25000" dirty="0">
              <a:latin typeface="+mn-lt"/>
              <a:ea typeface="Cambria Math" pitchFamily="18" charset="0"/>
            </a:endParaRPr>
          </a:p>
        </p:txBody>
      </p:sp>
    </p:spTree>
    <p:extLst>
      <p:ext uri="{BB962C8B-B14F-4D97-AF65-F5344CB8AC3E}">
        <p14:creationId xmlns:p14="http://schemas.microsoft.com/office/powerpoint/2010/main" val="29984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657600"/>
            <a:ext cx="4267200" cy="3200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457200"/>
            <a:ext cx="4267200" cy="3200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3657600"/>
            <a:ext cx="4267200" cy="32004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
            <a:ext cx="4267200" cy="3200400"/>
          </a:xfrm>
          <a:prstGeom prst="rect">
            <a:avLst/>
          </a:prstGeom>
        </p:spPr>
      </p:pic>
      <p:sp>
        <p:nvSpPr>
          <p:cNvPr id="2" name="Title 1"/>
          <p:cNvSpPr>
            <a:spLocks noGrp="1"/>
          </p:cNvSpPr>
          <p:nvPr>
            <p:ph type="title" idx="4294967295"/>
          </p:nvPr>
        </p:nvSpPr>
        <p:spPr>
          <a:xfrm>
            <a:off x="-1219200" y="-152400"/>
            <a:ext cx="5029200" cy="838200"/>
          </a:xfrm>
          <a:noFill/>
        </p:spPr>
        <p:txBody>
          <a:bodyPr/>
          <a:lstStyle/>
          <a:p>
            <a:r>
              <a:rPr lang="en-US" sz="2800" dirty="0" smtClean="0"/>
              <a:t>Winter reserves</a:t>
            </a:r>
            <a:endParaRPr lang="en-US" sz="2800" dirty="0"/>
          </a:p>
        </p:txBody>
      </p:sp>
      <p:sp>
        <p:nvSpPr>
          <p:cNvPr id="3" name="TextBox 2"/>
          <p:cNvSpPr txBox="1"/>
          <p:nvPr/>
        </p:nvSpPr>
        <p:spPr>
          <a:xfrm>
            <a:off x="2560940" y="392668"/>
            <a:ext cx="1249060" cy="369332"/>
          </a:xfrm>
          <a:prstGeom prst="rect">
            <a:avLst/>
          </a:prstGeom>
          <a:solidFill>
            <a:schemeClr val="bg1"/>
          </a:solidFill>
        </p:spPr>
        <p:txBody>
          <a:bodyPr wrap="none" rtlCol="0">
            <a:spAutoFit/>
          </a:bodyPr>
          <a:lstStyle/>
          <a:p>
            <a:r>
              <a:rPr lang="en-US" dirty="0" smtClean="0"/>
              <a:t>Bottom Fe</a:t>
            </a:r>
            <a:endParaRPr lang="en-US" dirty="0"/>
          </a:p>
        </p:txBody>
      </p:sp>
      <p:sp>
        <p:nvSpPr>
          <p:cNvPr id="6" name="TextBox 5"/>
          <p:cNvSpPr txBox="1"/>
          <p:nvPr/>
        </p:nvSpPr>
        <p:spPr>
          <a:xfrm>
            <a:off x="5791200" y="3593068"/>
            <a:ext cx="2045175" cy="369332"/>
          </a:xfrm>
          <a:prstGeom prst="rect">
            <a:avLst/>
          </a:prstGeom>
          <a:solidFill>
            <a:schemeClr val="bg1"/>
          </a:solidFill>
        </p:spPr>
        <p:txBody>
          <a:bodyPr wrap="none" rtlCol="0">
            <a:spAutoFit/>
          </a:bodyPr>
          <a:lstStyle/>
          <a:p>
            <a:r>
              <a:rPr lang="en-US" dirty="0" smtClean="0"/>
              <a:t>   Winter ML NO</a:t>
            </a:r>
            <a:r>
              <a:rPr lang="en-US" baseline="-25000" dirty="0" smtClean="0"/>
              <a:t>3   </a:t>
            </a:r>
            <a:endParaRPr lang="en-US" baseline="-25000" dirty="0"/>
          </a:p>
        </p:txBody>
      </p:sp>
      <p:sp>
        <p:nvSpPr>
          <p:cNvPr id="8" name="TextBox 7"/>
          <p:cNvSpPr txBox="1"/>
          <p:nvPr/>
        </p:nvSpPr>
        <p:spPr>
          <a:xfrm>
            <a:off x="5972651" y="392668"/>
            <a:ext cx="1723549" cy="369332"/>
          </a:xfrm>
          <a:prstGeom prst="rect">
            <a:avLst/>
          </a:prstGeom>
          <a:solidFill>
            <a:schemeClr val="bg1"/>
          </a:solidFill>
        </p:spPr>
        <p:txBody>
          <a:bodyPr wrap="none" rtlCol="0">
            <a:spAutoFit/>
          </a:bodyPr>
          <a:lstStyle/>
          <a:p>
            <a:r>
              <a:rPr lang="en-US" dirty="0" smtClean="0"/>
              <a:t>Winter MLD     </a:t>
            </a:r>
            <a:endParaRPr lang="en-US" dirty="0"/>
          </a:p>
        </p:txBody>
      </p:sp>
      <p:sp>
        <p:nvSpPr>
          <p:cNvPr id="9" name="TextBox 8"/>
          <p:cNvSpPr txBox="1"/>
          <p:nvPr/>
        </p:nvSpPr>
        <p:spPr>
          <a:xfrm>
            <a:off x="2438400" y="3581400"/>
            <a:ext cx="1561068" cy="369332"/>
          </a:xfrm>
          <a:prstGeom prst="rect">
            <a:avLst/>
          </a:prstGeom>
          <a:solidFill>
            <a:schemeClr val="bg1"/>
          </a:solidFill>
        </p:spPr>
        <p:txBody>
          <a:bodyPr wrap="none" rtlCol="0">
            <a:spAutoFit/>
          </a:bodyPr>
          <a:lstStyle/>
          <a:p>
            <a:r>
              <a:rPr lang="en-US" dirty="0" smtClean="0"/>
              <a:t>Winter ML Fe</a:t>
            </a:r>
            <a:endParaRPr lang="en-US" dirty="0"/>
          </a:p>
        </p:txBody>
      </p:sp>
    </p:spTree>
    <p:extLst>
      <p:ext uri="{BB962C8B-B14F-4D97-AF65-F5344CB8AC3E}">
        <p14:creationId xmlns:p14="http://schemas.microsoft.com/office/powerpoint/2010/main" val="2926799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Fe winter reserve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7924800" cy="5943600"/>
          </a:xfrm>
          <a:prstGeom prst="rect">
            <a:avLst/>
          </a:prstGeom>
        </p:spPr>
      </p:pic>
    </p:spTree>
    <p:extLst>
      <p:ext uri="{BB962C8B-B14F-4D97-AF65-F5344CB8AC3E}">
        <p14:creationId xmlns:p14="http://schemas.microsoft.com/office/powerpoint/2010/main" val="1639797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pPr eaLnBrk="1" hangingPunct="1"/>
            <a:r>
              <a:rPr lang="en-US" smtClean="0"/>
              <a:t>Scientific Background</a:t>
            </a:r>
          </a:p>
        </p:txBody>
      </p:sp>
      <p:sp>
        <p:nvSpPr>
          <p:cNvPr id="22531" name="Text Box 3"/>
          <p:cNvSpPr txBox="1">
            <a:spLocks noChangeArrowheads="1"/>
          </p:cNvSpPr>
          <p:nvPr/>
        </p:nvSpPr>
        <p:spPr bwMode="auto">
          <a:xfrm>
            <a:off x="517525" y="1447800"/>
            <a:ext cx="8245475"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Productivity of the Southern Ocean mediates changes in atmospheric CO</a:t>
            </a:r>
            <a:r>
              <a:rPr lang="en-US" sz="2000" baseline="-25000"/>
              <a:t>2</a:t>
            </a:r>
            <a:r>
              <a:rPr lang="en-US" sz="2000"/>
              <a:t> over glacial to interglacial time scales</a:t>
            </a:r>
          </a:p>
          <a:p>
            <a:pPr eaLnBrk="1" hangingPunct="1"/>
            <a:r>
              <a:rPr lang="en-US" sz="2000"/>
              <a:t>	</a:t>
            </a:r>
            <a:r>
              <a:rPr lang="da-DK"/>
              <a:t>Brovkin et al., 2007; Kohfeld et al., 2005; Kumar et al., 1995; Martin, 	1990; Sigman and Boyle, 2000; Watson and Liss, 1998</a:t>
            </a:r>
            <a:endParaRPr lang="en-US"/>
          </a:p>
          <a:p>
            <a:pPr eaLnBrk="1" hangingPunct="1"/>
            <a:endParaRPr lang="en-US" sz="2400"/>
          </a:p>
          <a:p>
            <a:pPr eaLnBrk="1" hangingPunct="1"/>
            <a:r>
              <a:rPr lang="en-US" sz="2000"/>
              <a:t>Future warming may impact Southern Ocean productivity due to changes in stratification, ice, and dust deposition</a:t>
            </a:r>
          </a:p>
          <a:p>
            <a:pPr eaLnBrk="1" hangingPunct="1"/>
            <a:r>
              <a:rPr lang="en-US" sz="2000"/>
              <a:t>	</a:t>
            </a:r>
            <a:r>
              <a:rPr lang="da-DK"/>
              <a:t>Boyd and Doney, 2002; Boyd et al., 2008; Mahowald and Luo, 	2003; 	Sarmiento et al., 1998; Sarmiento et al., 2004; Tagliabue et al., 2008</a:t>
            </a:r>
            <a:endParaRPr lang="en-US"/>
          </a:p>
          <a:p>
            <a:pPr eaLnBrk="1" hangingPunct="1"/>
            <a:endParaRPr lang="en-US" sz="2000"/>
          </a:p>
          <a:p>
            <a:pPr eaLnBrk="1" hangingPunct="1"/>
            <a:r>
              <a:rPr lang="en-US" sz="2000"/>
              <a:t>Mechanistic understanding of the underlying processes and feedbacks between physical forcing, phytoplankton productivity, and the biological pump are needed to understand past variations and predict future changes.</a:t>
            </a:r>
          </a:p>
        </p:txBody>
      </p:sp>
    </p:spTree>
    <p:extLst>
      <p:ext uri="{BB962C8B-B14F-4D97-AF65-F5344CB8AC3E}">
        <p14:creationId xmlns:p14="http://schemas.microsoft.com/office/powerpoint/2010/main" val="29462641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
            <a:ext cx="8229600" cy="1143000"/>
          </a:xfrm>
        </p:spPr>
        <p:txBody>
          <a:bodyPr/>
          <a:lstStyle/>
          <a:p>
            <a:r>
              <a:rPr lang="en-US" dirty="0" smtClean="0"/>
              <a:t>NO</a:t>
            </a:r>
            <a:r>
              <a:rPr lang="en-US" baseline="-25000" dirty="0" smtClean="0"/>
              <a:t>3</a:t>
            </a:r>
            <a:r>
              <a:rPr lang="en-US" dirty="0" smtClean="0"/>
              <a:t> winter reserve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14400"/>
            <a:ext cx="7924800" cy="5943600"/>
          </a:xfrm>
          <a:prstGeom prst="rect">
            <a:avLst/>
          </a:prstGeom>
        </p:spPr>
      </p:pic>
    </p:spTree>
    <p:extLst>
      <p:ext uri="{BB962C8B-B14F-4D97-AF65-F5344CB8AC3E}">
        <p14:creationId xmlns:p14="http://schemas.microsoft.com/office/powerpoint/2010/main" val="857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1143000"/>
          </a:xfrm>
        </p:spPr>
        <p:txBody>
          <a:bodyPr/>
          <a:lstStyle/>
          <a:p>
            <a:r>
              <a:rPr lang="en-US" dirty="0" smtClean="0"/>
              <a:t>Calculating drawdown ratios</a:t>
            </a:r>
            <a:endParaRPr lang="en-US" dirty="0"/>
          </a:p>
        </p:txBody>
      </p:sp>
      <mc:AlternateContent xmlns:mc="http://schemas.openxmlformats.org/markup-compatibility/2006" xmlns:a14="http://schemas.microsoft.com/office/drawing/2010/main">
        <mc:Choice Requires="a14">
          <p:sp>
            <p:nvSpPr>
              <p:cNvPr id="3" name="Rectangle 2"/>
              <p:cNvSpPr/>
              <p:nvPr/>
            </p:nvSpPr>
            <p:spPr>
              <a:xfrm>
                <a:off x="1752600" y="1371600"/>
                <a:ext cx="4824462" cy="11169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a:rPr>
                          </m:ctrlPr>
                        </m:accPr>
                        <m:e>
                          <m:sSub>
                            <m:sSubPr>
                              <m:ctrlPr>
                                <a:rPr lang="en-US" sz="2800" i="1">
                                  <a:latin typeface="Cambria Math"/>
                                </a:rPr>
                              </m:ctrlPr>
                            </m:sSubPr>
                            <m:e>
                              <m:r>
                                <a:rPr lang="en-US" sz="2800" i="1">
                                  <a:latin typeface="Cambria Math"/>
                                </a:rPr>
                                <m:t>𝑑𝐹𝑒</m:t>
                              </m:r>
                            </m:e>
                            <m:sub>
                              <m:r>
                                <a:rPr lang="en-US" sz="2800" i="1">
                                  <a:latin typeface="Cambria Math"/>
                                </a:rPr>
                                <m:t>𝑖</m:t>
                              </m:r>
                            </m:sub>
                          </m:sSub>
                        </m:e>
                      </m:acc>
                      <m:r>
                        <a:rPr lang="en-US" sz="2800" i="1">
                          <a:latin typeface="Cambria Math"/>
                        </a:rPr>
                        <m:t>=</m:t>
                      </m:r>
                      <m:f>
                        <m:fPr>
                          <m:ctrlPr>
                            <a:rPr lang="en-US" sz="2800" i="1">
                              <a:latin typeface="Cambria Math"/>
                            </a:rPr>
                          </m:ctrlPr>
                        </m:fPr>
                        <m:num>
                          <m:r>
                            <a:rPr lang="en-US" sz="2800" i="1">
                              <a:latin typeface="Cambria Math"/>
                            </a:rPr>
                            <m:t>1</m:t>
                          </m:r>
                        </m:num>
                        <m:den>
                          <m:sSub>
                            <m:sSubPr>
                              <m:ctrlPr>
                                <a:rPr lang="en-US" sz="2800" i="1">
                                  <a:latin typeface="Cambria Math"/>
                                </a:rPr>
                              </m:ctrlPr>
                            </m:sSubPr>
                            <m:e>
                              <m:r>
                                <a:rPr lang="en-US" sz="2800" i="1">
                                  <a:latin typeface="Cambria Math"/>
                                </a:rPr>
                                <m:t>𝑀𝐿𝐷</m:t>
                              </m:r>
                            </m:e>
                            <m:sub>
                              <m:r>
                                <a:rPr lang="en-US" sz="2800" i="1">
                                  <a:latin typeface="Cambria Math"/>
                                </a:rPr>
                                <m:t>𝑖</m:t>
                              </m:r>
                            </m:sub>
                          </m:sSub>
                        </m:den>
                      </m:f>
                      <m:nary>
                        <m:naryPr>
                          <m:limLoc m:val="subSup"/>
                          <m:ctrlPr>
                            <a:rPr lang="en-US" sz="2800" i="1">
                              <a:latin typeface="Cambria Math"/>
                            </a:rPr>
                          </m:ctrlPr>
                        </m:naryPr>
                        <m:sub>
                          <m:sSub>
                            <m:sSubPr>
                              <m:ctrlPr>
                                <a:rPr lang="en-US" sz="2800" i="1">
                                  <a:latin typeface="Cambria Math"/>
                                </a:rPr>
                              </m:ctrlPr>
                            </m:sSubPr>
                            <m:e>
                              <m:r>
                                <a:rPr lang="en-US" sz="2800" i="1">
                                  <a:latin typeface="Cambria Math"/>
                                </a:rPr>
                                <m:t>𝑀𝐿𝐷</m:t>
                              </m:r>
                            </m:e>
                            <m:sub>
                              <m:r>
                                <a:rPr lang="en-US" sz="2800" i="1">
                                  <a:latin typeface="Cambria Math"/>
                                </a:rPr>
                                <m:t>𝑖</m:t>
                              </m:r>
                            </m:sub>
                          </m:sSub>
                        </m:sub>
                        <m:sup>
                          <m:r>
                            <a:rPr lang="en-US" sz="2800" i="1">
                              <a:latin typeface="Cambria Math"/>
                            </a:rPr>
                            <m:t>0</m:t>
                          </m:r>
                        </m:sup>
                        <m:e>
                          <m:sSub>
                            <m:sSubPr>
                              <m:ctrlPr>
                                <a:rPr lang="en-US" sz="2800" i="1">
                                  <a:latin typeface="Cambria Math"/>
                                </a:rPr>
                              </m:ctrlPr>
                            </m:sSubPr>
                            <m:e>
                              <m:r>
                                <a:rPr lang="en-US" sz="2800" i="1">
                                  <a:latin typeface="Cambria Math"/>
                                </a:rPr>
                                <m:t>𝑑𝐹𝑒</m:t>
                              </m:r>
                              <m:r>
                                <a:rPr lang="en-US" sz="2800" i="1">
                                  <a:latin typeface="Cambria Math"/>
                                </a:rPr>
                                <m:t>(</m:t>
                              </m:r>
                              <m:r>
                                <a:rPr lang="en-US" sz="2800" i="1">
                                  <a:latin typeface="Cambria Math"/>
                                </a:rPr>
                                <m:t>𝑧</m:t>
                              </m:r>
                              <m:r>
                                <a:rPr lang="en-US" sz="2800" i="1">
                                  <a:latin typeface="Cambria Math"/>
                                </a:rPr>
                                <m:t>)</m:t>
                              </m:r>
                            </m:e>
                            <m:sub>
                              <m:r>
                                <a:rPr lang="en-US" sz="2800" i="1">
                                  <a:latin typeface="Cambria Math"/>
                                </a:rPr>
                                <m:t>𝑖</m:t>
                              </m:r>
                            </m:sub>
                          </m:sSub>
                        </m:e>
                      </m:nary>
                      <m:r>
                        <a:rPr lang="en-US" sz="2800" i="1">
                          <a:latin typeface="Cambria Math"/>
                        </a:rPr>
                        <m:t>𝑑𝑧</m:t>
                      </m:r>
                    </m:oMath>
                  </m:oMathPara>
                </a14:m>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1752600" y="1371600"/>
                <a:ext cx="4824462" cy="111690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89090" y="2667000"/>
                <a:ext cx="5022657" cy="11169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a:rPr>
                          </m:ctrlPr>
                        </m:accPr>
                        <m:e>
                          <m:sSub>
                            <m:sSubPr>
                              <m:ctrlPr>
                                <a:rPr lang="en-US" sz="2800" i="1">
                                  <a:latin typeface="Cambria Math"/>
                                </a:rPr>
                              </m:ctrlPr>
                            </m:sSubPr>
                            <m:e>
                              <m:r>
                                <a:rPr lang="en-US" sz="2800" i="1">
                                  <a:latin typeface="Cambria Math"/>
                                </a:rPr>
                                <m:t>𝑁𝑂</m:t>
                              </m:r>
                              <m:r>
                                <a:rPr lang="en-US" sz="2800" i="1">
                                  <a:latin typeface="Cambria Math"/>
                                </a:rPr>
                                <m:t>3</m:t>
                              </m:r>
                            </m:e>
                            <m:sub>
                              <m:r>
                                <a:rPr lang="en-US" sz="2800" i="1">
                                  <a:latin typeface="Cambria Math"/>
                                </a:rPr>
                                <m:t>𝑖</m:t>
                              </m:r>
                            </m:sub>
                          </m:sSub>
                        </m:e>
                      </m:acc>
                      <m:r>
                        <a:rPr lang="en-US" sz="2800" i="1">
                          <a:latin typeface="Cambria Math"/>
                        </a:rPr>
                        <m:t>=</m:t>
                      </m:r>
                      <m:f>
                        <m:fPr>
                          <m:ctrlPr>
                            <a:rPr lang="en-US" sz="2800" i="1">
                              <a:latin typeface="Cambria Math"/>
                            </a:rPr>
                          </m:ctrlPr>
                        </m:fPr>
                        <m:num>
                          <m:r>
                            <a:rPr lang="en-US" sz="2800" i="1">
                              <a:latin typeface="Cambria Math"/>
                            </a:rPr>
                            <m:t>1</m:t>
                          </m:r>
                        </m:num>
                        <m:den>
                          <m:sSub>
                            <m:sSubPr>
                              <m:ctrlPr>
                                <a:rPr lang="en-US" sz="2800" i="1">
                                  <a:latin typeface="Cambria Math"/>
                                </a:rPr>
                              </m:ctrlPr>
                            </m:sSubPr>
                            <m:e>
                              <m:r>
                                <a:rPr lang="en-US" sz="2800" i="1">
                                  <a:latin typeface="Cambria Math"/>
                                </a:rPr>
                                <m:t>𝑀𝐿𝐷</m:t>
                              </m:r>
                            </m:e>
                            <m:sub>
                              <m:r>
                                <a:rPr lang="en-US" sz="2800" i="1">
                                  <a:latin typeface="Cambria Math"/>
                                </a:rPr>
                                <m:t>𝑖</m:t>
                              </m:r>
                            </m:sub>
                          </m:sSub>
                        </m:den>
                      </m:f>
                      <m:nary>
                        <m:naryPr>
                          <m:limLoc m:val="subSup"/>
                          <m:ctrlPr>
                            <a:rPr lang="en-US" sz="2800" i="1">
                              <a:latin typeface="Cambria Math"/>
                            </a:rPr>
                          </m:ctrlPr>
                        </m:naryPr>
                        <m:sub>
                          <m:sSub>
                            <m:sSubPr>
                              <m:ctrlPr>
                                <a:rPr lang="en-US" sz="2800" i="1">
                                  <a:latin typeface="Cambria Math"/>
                                </a:rPr>
                              </m:ctrlPr>
                            </m:sSubPr>
                            <m:e>
                              <m:r>
                                <a:rPr lang="en-US" sz="2800" i="1">
                                  <a:latin typeface="Cambria Math"/>
                                </a:rPr>
                                <m:t>𝑀𝐿𝐷</m:t>
                              </m:r>
                            </m:e>
                            <m:sub>
                              <m:r>
                                <a:rPr lang="en-US" sz="2800" i="1">
                                  <a:latin typeface="Cambria Math"/>
                                </a:rPr>
                                <m:t>𝑖</m:t>
                              </m:r>
                            </m:sub>
                          </m:sSub>
                        </m:sub>
                        <m:sup>
                          <m:r>
                            <a:rPr lang="en-US" sz="2800" i="1">
                              <a:latin typeface="Cambria Math"/>
                            </a:rPr>
                            <m:t>0</m:t>
                          </m:r>
                        </m:sup>
                        <m:e>
                          <m:sSub>
                            <m:sSubPr>
                              <m:ctrlPr>
                                <a:rPr lang="en-US" sz="2800" i="1">
                                  <a:latin typeface="Cambria Math"/>
                                </a:rPr>
                              </m:ctrlPr>
                            </m:sSubPr>
                            <m:e>
                              <m:r>
                                <a:rPr lang="en-US" sz="2800" i="1">
                                  <a:latin typeface="Cambria Math"/>
                                </a:rPr>
                                <m:t>𝑁𝑂</m:t>
                              </m:r>
                              <m:r>
                                <a:rPr lang="en-US" sz="2800" i="1">
                                  <a:latin typeface="Cambria Math"/>
                                </a:rPr>
                                <m:t>3(</m:t>
                              </m:r>
                              <m:r>
                                <a:rPr lang="en-US" sz="2800" i="1">
                                  <a:latin typeface="Cambria Math"/>
                                </a:rPr>
                                <m:t>𝑧</m:t>
                              </m:r>
                              <m:r>
                                <a:rPr lang="en-US" sz="2800" i="1">
                                  <a:latin typeface="Cambria Math"/>
                                </a:rPr>
                                <m:t>)</m:t>
                              </m:r>
                            </m:e>
                            <m:sub>
                              <m:r>
                                <a:rPr lang="en-US" sz="2800" i="1">
                                  <a:latin typeface="Cambria Math"/>
                                </a:rPr>
                                <m:t>𝑖</m:t>
                              </m:r>
                            </m:sub>
                          </m:sSub>
                        </m:e>
                      </m:nary>
                      <m:r>
                        <a:rPr lang="en-US" sz="2800" i="1">
                          <a:latin typeface="Cambria Math"/>
                        </a:rPr>
                        <m:t>𝑑𝑧</m:t>
                      </m:r>
                    </m:oMath>
                  </m:oMathPara>
                </a14:m>
                <a:endParaRPr lang="en-US" sz="2800" dirty="0"/>
              </a:p>
            </p:txBody>
          </p:sp>
        </mc:Choice>
        <mc:Fallback xmlns="">
          <p:sp>
            <p:nvSpPr>
              <p:cNvPr id="4" name="Rectangle 3"/>
              <p:cNvSpPr>
                <a:spLocks noRot="1" noChangeAspect="1" noMove="1" noResize="1" noEditPoints="1" noAdjustHandles="1" noChangeArrowheads="1" noChangeShapeType="1" noTextEdit="1"/>
              </p:cNvSpPr>
              <p:nvPr/>
            </p:nvSpPr>
            <p:spPr>
              <a:xfrm>
                <a:off x="1789090" y="2667000"/>
                <a:ext cx="5022657" cy="1116909"/>
              </a:xfrm>
              <a:prstGeom prst="rect">
                <a:avLst/>
              </a:prstGeom>
              <a:blipFill rotWithShape="1">
                <a:blip r:embed="rId4"/>
                <a:stretch>
                  <a:fillRect/>
                </a:stretch>
              </a:blipFill>
            </p:spPr>
            <p:txBody>
              <a:bodyPr/>
              <a:lstStyle/>
              <a:p>
                <a:r>
                  <a:rPr lang="en-US">
                    <a:noFill/>
                  </a:rPr>
                  <a:t> </a:t>
                </a:r>
              </a:p>
            </p:txBody>
          </p:sp>
        </mc:Fallback>
      </mc:AlternateContent>
      <p:sp>
        <p:nvSpPr>
          <p:cNvPr id="5" name="TextBox 4"/>
          <p:cNvSpPr txBox="1"/>
          <p:nvPr/>
        </p:nvSpPr>
        <p:spPr>
          <a:xfrm>
            <a:off x="0" y="914400"/>
            <a:ext cx="3385863" cy="3970318"/>
          </a:xfrm>
          <a:prstGeom prst="rect">
            <a:avLst/>
          </a:prstGeom>
          <a:noFill/>
        </p:spPr>
        <p:txBody>
          <a:bodyPr wrap="none" rtlCol="0">
            <a:spAutoFit/>
          </a:bodyPr>
          <a:lstStyle/>
          <a:p>
            <a:r>
              <a:rPr lang="en-US" sz="2800" dirty="0" smtClean="0"/>
              <a:t>Winter reserves</a:t>
            </a:r>
          </a:p>
          <a:p>
            <a:endParaRPr lang="en-US" sz="2800" dirty="0"/>
          </a:p>
          <a:p>
            <a:endParaRPr lang="en-US" sz="2800" dirty="0" smtClean="0"/>
          </a:p>
          <a:p>
            <a:endParaRPr lang="en-US" sz="2800" dirty="0" smtClean="0"/>
          </a:p>
          <a:p>
            <a:endParaRPr lang="en-US" sz="2800" dirty="0"/>
          </a:p>
          <a:p>
            <a:endParaRPr lang="en-US" sz="2800" dirty="0" smtClean="0"/>
          </a:p>
          <a:p>
            <a:endParaRPr lang="en-US" sz="2800" dirty="0" smtClean="0"/>
          </a:p>
          <a:p>
            <a:r>
              <a:rPr lang="en-US" sz="2800" dirty="0" smtClean="0"/>
              <a:t>Apparent drawdown</a:t>
            </a:r>
          </a:p>
          <a:p>
            <a:endParaRPr lang="en-US" sz="2800" dirty="0"/>
          </a:p>
        </p:txBody>
      </p:sp>
      <mc:AlternateContent xmlns:mc="http://schemas.openxmlformats.org/markup-compatibility/2006" xmlns:a14="http://schemas.microsoft.com/office/drawing/2010/main">
        <mc:Choice Requires="a14">
          <p:sp>
            <p:nvSpPr>
              <p:cNvPr id="6" name="Rectangle 5"/>
              <p:cNvSpPr/>
              <p:nvPr/>
            </p:nvSpPr>
            <p:spPr>
              <a:xfrm>
                <a:off x="0" y="4718355"/>
                <a:ext cx="9144000" cy="92044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en-US" sz="2400" i="1" smtClean="0">
                              <a:latin typeface="Cambria Math"/>
                            </a:rPr>
                          </m:ctrlPr>
                        </m:accPr>
                        <m:e>
                          <m:sSub>
                            <m:sSubPr>
                              <m:ctrlPr>
                                <a:rPr lang="en-US" sz="2400" i="1">
                                  <a:latin typeface="Cambria Math"/>
                                </a:rPr>
                              </m:ctrlPr>
                            </m:sSubPr>
                            <m:e>
                              <m:r>
                                <a:rPr lang="en-US" sz="2400" i="1">
                                  <a:latin typeface="Cambria Math"/>
                                </a:rPr>
                                <m:t>𝑑𝐹𝑒</m:t>
                              </m:r>
                            </m:e>
                            <m:sub>
                              <m:r>
                                <a:rPr lang="en-US" sz="2400" i="1">
                                  <a:latin typeface="Cambria Math"/>
                                </a:rPr>
                                <m:t>𝑖</m:t>
                              </m:r>
                            </m:sub>
                          </m:sSub>
                        </m:e>
                      </m:acc>
                      <m:r>
                        <a:rPr lang="en-US" sz="2400" i="1">
                          <a:latin typeface="Cambria Math"/>
                        </a:rPr>
                        <m:t>=</m:t>
                      </m:r>
                      <m:nary>
                        <m:naryPr>
                          <m:limLoc m:val="subSup"/>
                          <m:ctrlPr>
                            <a:rPr lang="en-US" sz="2400" i="1">
                              <a:latin typeface="Cambria Math"/>
                            </a:rPr>
                          </m:ctrlPr>
                        </m:naryPr>
                        <m:sub>
                          <m:r>
                            <a:rPr lang="en-US" sz="2400" i="1">
                              <a:latin typeface="Cambria Math"/>
                            </a:rPr>
                            <m:t>𝐸𝑍</m:t>
                          </m:r>
                        </m:sub>
                        <m:sup>
                          <m:r>
                            <a:rPr lang="en-US" sz="2400" i="1">
                              <a:latin typeface="Cambria Math"/>
                            </a:rPr>
                            <m:t>0</m:t>
                          </m:r>
                        </m:sup>
                        <m:e>
                          <m:r>
                            <a:rPr lang="en-US" sz="2400" i="1">
                              <a:latin typeface="Cambria Math"/>
                            </a:rPr>
                            <m:t>𝑝𝑜𝑠</m:t>
                          </m:r>
                          <m:d>
                            <m:dPr>
                              <m:ctrlPr>
                                <a:rPr lang="en-US" sz="2400" i="1">
                                  <a:latin typeface="Cambria Math"/>
                                </a:rPr>
                              </m:ctrlPr>
                            </m:dPr>
                            <m:e>
                              <m:sSub>
                                <m:sSubPr>
                                  <m:ctrlPr>
                                    <a:rPr lang="en-US" sz="2400" i="1" smtClean="0">
                                      <a:latin typeface="Cambria Math"/>
                                    </a:rPr>
                                  </m:ctrlPr>
                                </m:sSubPr>
                                <m:e>
                                  <m:acc>
                                    <m:accPr>
                                      <m:chr m:val="̂"/>
                                      <m:ctrlPr>
                                        <a:rPr lang="en-US" sz="2400" i="1">
                                          <a:latin typeface="Cambria Math"/>
                                        </a:rPr>
                                      </m:ctrlPr>
                                    </m:accPr>
                                    <m:e>
                                      <m:sSub>
                                        <m:sSubPr>
                                          <m:ctrlPr>
                                            <a:rPr lang="en-US" sz="2400" i="1">
                                              <a:latin typeface="Cambria Math"/>
                                            </a:rPr>
                                          </m:ctrlPr>
                                        </m:sSubPr>
                                        <m:e>
                                          <m:r>
                                            <a:rPr lang="en-US" sz="2400" i="1">
                                              <a:latin typeface="Cambria Math"/>
                                            </a:rPr>
                                            <m:t>𝑑𝐹𝑒</m:t>
                                          </m:r>
                                        </m:e>
                                        <m:sub>
                                          <m:r>
                                            <a:rPr lang="en-US" sz="2400" i="1">
                                              <a:latin typeface="Cambria Math"/>
                                            </a:rPr>
                                            <m:t>𝑖</m:t>
                                          </m:r>
                                        </m:sub>
                                      </m:sSub>
                                    </m:e>
                                  </m:acc>
                                  <m:r>
                                    <a:rPr lang="en-US" sz="2400" i="1">
                                      <a:latin typeface="Cambria Math"/>
                                    </a:rPr>
                                    <m:t>−</m:t>
                                  </m:r>
                                  <m:r>
                                    <a:rPr lang="en-US" sz="2400" i="1">
                                      <a:latin typeface="Cambria Math"/>
                                    </a:rPr>
                                    <m:t>𝑑𝐹𝑒</m:t>
                                  </m:r>
                                  <m:r>
                                    <a:rPr lang="en-US" sz="2400" i="1">
                                      <a:latin typeface="Cambria Math"/>
                                    </a:rPr>
                                    <m:t>(</m:t>
                                  </m:r>
                                  <m:r>
                                    <a:rPr lang="en-US" sz="2400" i="1">
                                      <a:latin typeface="Cambria Math"/>
                                    </a:rPr>
                                    <m:t>𝑧</m:t>
                                  </m:r>
                                  <m:r>
                                    <a:rPr lang="en-US" sz="2400" i="1">
                                      <a:latin typeface="Cambria Math"/>
                                    </a:rPr>
                                    <m:t>)</m:t>
                                  </m:r>
                                </m:e>
                                <m:sub>
                                  <m:r>
                                    <a:rPr lang="en-US" sz="2400" i="1">
                                      <a:latin typeface="Cambria Math"/>
                                    </a:rPr>
                                    <m:t>𝑖</m:t>
                                  </m:r>
                                </m:sub>
                              </m:sSub>
                              <m:r>
                                <a:rPr lang="en-US" sz="2400" b="0" i="1" smtClean="0">
                                  <a:latin typeface="Cambria Math"/>
                                </a:rPr>
                                <m:t>+</m:t>
                              </m:r>
                              <m:r>
                                <a:rPr lang="en-US" sz="2400" b="0" i="1" smtClean="0">
                                  <a:latin typeface="Cambria Math"/>
                                </a:rPr>
                                <m:t>𝑑𝐹𝑒𝑠𝑒𝑎</m:t>
                              </m:r>
                              <m:r>
                                <a:rPr lang="en-US" sz="2400" b="0" i="1" baseline="-25000" smtClean="0">
                                  <a:latin typeface="Cambria Math"/>
                                </a:rPr>
                                <m:t> </m:t>
                              </m:r>
                              <m:r>
                                <a:rPr lang="en-US" sz="2400" b="0" i="1" baseline="-25000" smtClean="0">
                                  <a:latin typeface="Cambria Math"/>
                                </a:rPr>
                                <m:t>𝑖𝑐𝑒</m:t>
                              </m:r>
                              <m:r>
                                <a:rPr lang="en-US" sz="2400" b="0" i="1" smtClean="0">
                                  <a:latin typeface="Cambria Math"/>
                                </a:rPr>
                                <m:t>+</m:t>
                              </m:r>
                              <m:r>
                                <a:rPr lang="en-US" sz="2400" b="0" i="1" smtClean="0">
                                  <a:latin typeface="Cambria Math"/>
                                </a:rPr>
                                <m:t>𝑑𝐹𝑒𝑔𝑙𝑎</m:t>
                              </m:r>
                              <m:r>
                                <a:rPr lang="en-US" sz="2400" b="0" i="1" baseline="-25000" smtClean="0">
                                  <a:latin typeface="Cambria Math"/>
                                </a:rPr>
                                <m:t>𝑐𝑖𝑎𝑙</m:t>
                              </m:r>
                              <m:r>
                                <a:rPr lang="en-US" sz="2400" b="0" i="1" baseline="-25000" smtClean="0">
                                  <a:latin typeface="Cambria Math"/>
                                </a:rPr>
                                <m:t> </m:t>
                              </m:r>
                              <m:r>
                                <a:rPr lang="en-US" sz="2400" b="0" i="1" baseline="-25000" smtClean="0">
                                  <a:latin typeface="Cambria Math"/>
                                </a:rPr>
                                <m:t>𝑖𝑐𝑒</m:t>
                              </m:r>
                            </m:e>
                          </m:d>
                        </m:e>
                      </m:nary>
                      <m:r>
                        <a:rPr lang="en-US" sz="2400" i="1">
                          <a:latin typeface="Cambria Math"/>
                        </a:rPr>
                        <m:t>𝑑𝑧</m:t>
                      </m:r>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0" y="4718355"/>
                <a:ext cx="9144000" cy="92044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89090" y="5799568"/>
                <a:ext cx="5867400" cy="10584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i="1">
                              <a:latin typeface="Cambria Math"/>
                            </a:rPr>
                          </m:ctrlPr>
                        </m:accPr>
                        <m:e>
                          <m:sSub>
                            <m:sSubPr>
                              <m:ctrlPr>
                                <a:rPr lang="en-US" sz="2800" i="1">
                                  <a:latin typeface="Cambria Math"/>
                                </a:rPr>
                              </m:ctrlPr>
                            </m:sSubPr>
                            <m:e>
                              <m:r>
                                <a:rPr lang="en-US" sz="2800" i="1">
                                  <a:latin typeface="Cambria Math"/>
                                </a:rPr>
                                <m:t>𝑁𝑂</m:t>
                              </m:r>
                              <m:r>
                                <a:rPr lang="en-US" sz="2800" i="1">
                                  <a:latin typeface="Cambria Math"/>
                                </a:rPr>
                                <m:t>3</m:t>
                              </m:r>
                            </m:e>
                            <m:sub>
                              <m:r>
                                <a:rPr lang="en-US" sz="2800" i="1">
                                  <a:latin typeface="Cambria Math"/>
                                </a:rPr>
                                <m:t>𝑖</m:t>
                              </m:r>
                            </m:sub>
                          </m:sSub>
                        </m:e>
                      </m:acc>
                      <m:r>
                        <a:rPr lang="en-US" sz="2800" i="1">
                          <a:latin typeface="Cambria Math"/>
                        </a:rPr>
                        <m:t>=</m:t>
                      </m:r>
                      <m:nary>
                        <m:naryPr>
                          <m:limLoc m:val="subSup"/>
                          <m:ctrlPr>
                            <a:rPr lang="en-US" sz="2800" i="1">
                              <a:latin typeface="Cambria Math"/>
                            </a:rPr>
                          </m:ctrlPr>
                        </m:naryPr>
                        <m:sub>
                          <m:r>
                            <a:rPr lang="en-US" sz="2800" i="1">
                              <a:latin typeface="Cambria Math"/>
                            </a:rPr>
                            <m:t>𝐸𝑍</m:t>
                          </m:r>
                        </m:sub>
                        <m:sup>
                          <m:r>
                            <a:rPr lang="en-US" sz="2800" i="1">
                              <a:latin typeface="Cambria Math"/>
                            </a:rPr>
                            <m:t>0</m:t>
                          </m:r>
                        </m:sup>
                        <m:e>
                          <m:r>
                            <a:rPr lang="en-US" sz="2800" i="1">
                              <a:latin typeface="Cambria Math"/>
                            </a:rPr>
                            <m:t>𝑝𝑜𝑠</m:t>
                          </m:r>
                          <m:d>
                            <m:dPr>
                              <m:ctrlPr>
                                <a:rPr lang="en-US" sz="2800" i="1">
                                  <a:latin typeface="Cambria Math"/>
                                </a:rPr>
                              </m:ctrlPr>
                            </m:dPr>
                            <m:e>
                              <m:sSub>
                                <m:sSubPr>
                                  <m:ctrlPr>
                                    <a:rPr lang="en-US" sz="2800" i="1">
                                      <a:latin typeface="Cambria Math"/>
                                    </a:rPr>
                                  </m:ctrlPr>
                                </m:sSubPr>
                                <m:e>
                                  <m:acc>
                                    <m:accPr>
                                      <m:chr m:val="̂"/>
                                      <m:ctrlPr>
                                        <a:rPr lang="en-US" sz="2800" i="1">
                                          <a:latin typeface="Cambria Math"/>
                                        </a:rPr>
                                      </m:ctrlPr>
                                    </m:accPr>
                                    <m:e>
                                      <m:sSub>
                                        <m:sSubPr>
                                          <m:ctrlPr>
                                            <a:rPr lang="en-US" sz="2800" i="1">
                                              <a:latin typeface="Cambria Math"/>
                                            </a:rPr>
                                          </m:ctrlPr>
                                        </m:sSubPr>
                                        <m:e>
                                          <m:r>
                                            <a:rPr lang="en-US" sz="2800" i="1">
                                              <a:latin typeface="Cambria Math"/>
                                            </a:rPr>
                                            <m:t>𝑁𝑂</m:t>
                                          </m:r>
                                          <m:r>
                                            <a:rPr lang="en-US" sz="2800" i="1">
                                              <a:latin typeface="Cambria Math"/>
                                            </a:rPr>
                                            <m:t>3</m:t>
                                          </m:r>
                                        </m:e>
                                        <m:sub>
                                          <m:r>
                                            <a:rPr lang="en-US" sz="2800" i="1">
                                              <a:latin typeface="Cambria Math"/>
                                            </a:rPr>
                                            <m:t>𝑖</m:t>
                                          </m:r>
                                        </m:sub>
                                      </m:sSub>
                                    </m:e>
                                  </m:acc>
                                  <m:r>
                                    <a:rPr lang="en-US" sz="2800" i="1">
                                      <a:latin typeface="Cambria Math"/>
                                    </a:rPr>
                                    <m:t>−</m:t>
                                  </m:r>
                                  <m:r>
                                    <a:rPr lang="en-US" sz="2800" i="1">
                                      <a:latin typeface="Cambria Math"/>
                                    </a:rPr>
                                    <m:t>𝑁𝑂</m:t>
                                  </m:r>
                                  <m:r>
                                    <a:rPr lang="en-US" sz="2800" i="1">
                                      <a:latin typeface="Cambria Math"/>
                                    </a:rPr>
                                    <m:t>3(</m:t>
                                  </m:r>
                                  <m:r>
                                    <a:rPr lang="en-US" sz="2800" i="1">
                                      <a:latin typeface="Cambria Math"/>
                                    </a:rPr>
                                    <m:t>𝑧</m:t>
                                  </m:r>
                                  <m:r>
                                    <a:rPr lang="en-US" sz="2800" i="1">
                                      <a:latin typeface="Cambria Math"/>
                                    </a:rPr>
                                    <m:t>)</m:t>
                                  </m:r>
                                </m:e>
                                <m:sub>
                                  <m:r>
                                    <a:rPr lang="en-US" sz="2800" i="1">
                                      <a:latin typeface="Cambria Math"/>
                                    </a:rPr>
                                    <m:t>𝑖</m:t>
                                  </m:r>
                                </m:sub>
                              </m:sSub>
                            </m:e>
                          </m:d>
                        </m:e>
                      </m:nary>
                      <m:r>
                        <a:rPr lang="en-US" sz="2800" i="1">
                          <a:latin typeface="Cambria Math"/>
                        </a:rPr>
                        <m:t>𝑑𝑧</m:t>
                      </m:r>
                    </m:oMath>
                  </m:oMathPara>
                </a14:m>
                <a:endParaRPr lang="en-US" sz="2800" dirty="0"/>
              </a:p>
            </p:txBody>
          </p:sp>
        </mc:Choice>
        <mc:Fallback xmlns="">
          <p:sp>
            <p:nvSpPr>
              <p:cNvPr id="7" name="Rectangle 6"/>
              <p:cNvSpPr>
                <a:spLocks noRot="1" noChangeAspect="1" noMove="1" noResize="1" noEditPoints="1" noAdjustHandles="1" noChangeArrowheads="1" noChangeShapeType="1" noTextEdit="1"/>
              </p:cNvSpPr>
              <p:nvPr/>
            </p:nvSpPr>
            <p:spPr>
              <a:xfrm>
                <a:off x="1789090" y="5799568"/>
                <a:ext cx="5867400" cy="1058431"/>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60090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28600"/>
            <a:ext cx="4267200" cy="320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3657600"/>
            <a:ext cx="4267200" cy="3200400"/>
          </a:xfrm>
          <a:prstGeom prst="rect">
            <a:avLst/>
          </a:prstGeom>
        </p:spPr>
      </p:pic>
      <p:sp>
        <p:nvSpPr>
          <p:cNvPr id="2" name="Title 1"/>
          <p:cNvSpPr>
            <a:spLocks noGrp="1"/>
          </p:cNvSpPr>
          <p:nvPr>
            <p:ph type="title" idx="4294967295"/>
          </p:nvPr>
        </p:nvSpPr>
        <p:spPr>
          <a:xfrm>
            <a:off x="0" y="0"/>
            <a:ext cx="1981200" cy="1066800"/>
          </a:xfrm>
        </p:spPr>
        <p:txBody>
          <a:bodyPr/>
          <a:lstStyle/>
          <a:p>
            <a:r>
              <a:rPr lang="en-US" sz="2800" dirty="0" smtClean="0"/>
              <a:t>Drawdown</a:t>
            </a:r>
            <a:br>
              <a:rPr lang="en-US" sz="2800" dirty="0" smtClean="0"/>
            </a:br>
            <a:r>
              <a:rPr lang="en-US" sz="2800" dirty="0" smtClean="0"/>
              <a:t>0-10m</a:t>
            </a:r>
            <a:endParaRPr lang="en-US" sz="28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228600"/>
            <a:ext cx="4267200" cy="32004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3657600"/>
            <a:ext cx="4267200" cy="3200400"/>
          </a:xfrm>
          <a:prstGeom prst="rect">
            <a:avLst/>
          </a:prstGeom>
        </p:spPr>
      </p:pic>
      <p:sp>
        <p:nvSpPr>
          <p:cNvPr id="9" name="TextBox 8"/>
          <p:cNvSpPr txBox="1"/>
          <p:nvPr/>
        </p:nvSpPr>
        <p:spPr>
          <a:xfrm>
            <a:off x="1905000" y="76200"/>
            <a:ext cx="6109365" cy="369332"/>
          </a:xfrm>
          <a:prstGeom prst="rect">
            <a:avLst/>
          </a:prstGeom>
          <a:solidFill>
            <a:schemeClr val="bg1"/>
          </a:solidFill>
        </p:spPr>
        <p:txBody>
          <a:bodyPr wrap="none" rtlCol="0">
            <a:spAutoFit/>
          </a:bodyPr>
          <a:lstStyle/>
          <a:p>
            <a:r>
              <a:rPr lang="en-US" dirty="0" smtClean="0"/>
              <a:t>      Fe drawdown                                      NO</a:t>
            </a:r>
            <a:r>
              <a:rPr lang="en-US" baseline="-25000" dirty="0" smtClean="0"/>
              <a:t>3</a:t>
            </a:r>
            <a:r>
              <a:rPr lang="en-US" dirty="0" smtClean="0"/>
              <a:t> drawdown  </a:t>
            </a:r>
            <a:endParaRPr lang="en-US" dirty="0"/>
          </a:p>
        </p:txBody>
      </p:sp>
      <p:sp>
        <p:nvSpPr>
          <p:cNvPr id="10" name="TextBox 9"/>
          <p:cNvSpPr txBox="1"/>
          <p:nvPr/>
        </p:nvSpPr>
        <p:spPr>
          <a:xfrm>
            <a:off x="1905000" y="3516868"/>
            <a:ext cx="7192995" cy="369332"/>
          </a:xfrm>
          <a:prstGeom prst="rect">
            <a:avLst/>
          </a:prstGeom>
          <a:solidFill>
            <a:schemeClr val="bg1"/>
          </a:solidFill>
        </p:spPr>
        <p:txBody>
          <a:bodyPr wrap="none" rtlCol="0">
            <a:spAutoFit/>
          </a:bodyPr>
          <a:lstStyle/>
          <a:p>
            <a:r>
              <a:rPr lang="en-US" dirty="0" smtClean="0"/>
              <a:t>NO</a:t>
            </a:r>
            <a:r>
              <a:rPr lang="en-US" baseline="-25000" dirty="0" smtClean="0"/>
              <a:t>3</a:t>
            </a:r>
            <a:r>
              <a:rPr lang="en-US" dirty="0" smtClean="0"/>
              <a:t>:Fe drawdown (10</a:t>
            </a:r>
            <a:r>
              <a:rPr lang="en-US" baseline="30000" dirty="0" smtClean="0"/>
              <a:t>5</a:t>
            </a:r>
            <a:r>
              <a:rPr lang="en-US" dirty="0" smtClean="0"/>
              <a:t> </a:t>
            </a:r>
            <a:r>
              <a:rPr lang="en-US" dirty="0" err="1" smtClean="0"/>
              <a:t>mol:mol</a:t>
            </a:r>
            <a:r>
              <a:rPr lang="en-US" dirty="0" smtClean="0"/>
              <a:t>)    Fe:NO</a:t>
            </a:r>
            <a:r>
              <a:rPr lang="en-US" baseline="-25000" dirty="0" smtClean="0"/>
              <a:t>3</a:t>
            </a:r>
            <a:r>
              <a:rPr lang="en-US" dirty="0"/>
              <a:t> </a:t>
            </a:r>
            <a:r>
              <a:rPr lang="en-US" dirty="0" smtClean="0"/>
              <a:t>drawdown </a:t>
            </a:r>
            <a:r>
              <a:rPr lang="en-US" dirty="0"/>
              <a:t>(10</a:t>
            </a:r>
            <a:r>
              <a:rPr lang="en-US" baseline="30000" dirty="0"/>
              <a:t>5</a:t>
            </a:r>
            <a:r>
              <a:rPr lang="en-US" dirty="0"/>
              <a:t> </a:t>
            </a:r>
            <a:r>
              <a:rPr lang="en-US" dirty="0" err="1" smtClean="0"/>
              <a:t>mol:mol</a:t>
            </a:r>
            <a:r>
              <a:rPr lang="en-US" dirty="0" smtClean="0"/>
              <a:t>)  </a:t>
            </a:r>
            <a:endParaRPr lang="en-US" dirty="0"/>
          </a:p>
        </p:txBody>
      </p:sp>
    </p:spTree>
    <p:extLst>
      <p:ext uri="{BB962C8B-B14F-4D97-AF65-F5344CB8AC3E}">
        <p14:creationId xmlns:p14="http://schemas.microsoft.com/office/powerpoint/2010/main" val="19797112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lstStyle/>
          <a:p>
            <a:r>
              <a:rPr lang="en-US" dirty="0" smtClean="0"/>
              <a:t>Fe, NO</a:t>
            </a:r>
            <a:r>
              <a:rPr lang="en-US" baseline="-25000" dirty="0" smtClean="0"/>
              <a:t>3</a:t>
            </a:r>
            <a:r>
              <a:rPr lang="en-US" dirty="0" smtClean="0"/>
              <a:t> drawdown ratios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685800"/>
            <a:ext cx="4572000"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85800"/>
            <a:ext cx="4572000" cy="3429000"/>
          </a:xfrm>
          <a:prstGeom prst="rect">
            <a:avLst/>
          </a:prstGeom>
        </p:spPr>
      </p:pic>
      <p:sp>
        <p:nvSpPr>
          <p:cNvPr id="5" name="TextBox 4"/>
          <p:cNvSpPr txBox="1"/>
          <p:nvPr/>
        </p:nvSpPr>
        <p:spPr>
          <a:xfrm>
            <a:off x="685800" y="4267200"/>
            <a:ext cx="7866256" cy="2585323"/>
          </a:xfrm>
          <a:prstGeom prst="rect">
            <a:avLst/>
          </a:prstGeom>
          <a:noFill/>
        </p:spPr>
        <p:txBody>
          <a:bodyPr wrap="none" rtlCol="0">
            <a:spAutoFit/>
          </a:bodyPr>
          <a:lstStyle/>
          <a:p>
            <a:r>
              <a:rPr lang="en-US" dirty="0" smtClean="0"/>
              <a:t>Mean NO</a:t>
            </a:r>
            <a:r>
              <a:rPr lang="en-US" baseline="-25000" dirty="0" smtClean="0"/>
              <a:t>3</a:t>
            </a:r>
            <a:r>
              <a:rPr lang="en-US" dirty="0" smtClean="0"/>
              <a:t>:Fe drawdown ratio: </a:t>
            </a:r>
            <a:r>
              <a:rPr lang="en-US" dirty="0"/>
              <a:t>1.2 ± 0.7 x 10</a:t>
            </a:r>
            <a:r>
              <a:rPr lang="en-US" baseline="30000" dirty="0"/>
              <a:t>5</a:t>
            </a:r>
            <a:r>
              <a:rPr lang="en-US" dirty="0"/>
              <a:t> </a:t>
            </a:r>
            <a:r>
              <a:rPr lang="en-US" dirty="0" err="1"/>
              <a:t>mol</a:t>
            </a:r>
            <a:r>
              <a:rPr lang="en-US" dirty="0"/>
              <a:t> N / </a:t>
            </a:r>
            <a:r>
              <a:rPr lang="en-US" dirty="0" err="1"/>
              <a:t>mol</a:t>
            </a:r>
            <a:r>
              <a:rPr lang="en-US" dirty="0"/>
              <a:t> Fe </a:t>
            </a:r>
            <a:r>
              <a:rPr lang="en-US" dirty="0" smtClean="0"/>
              <a:t>  [± 95% </a:t>
            </a:r>
            <a:r>
              <a:rPr lang="en-US" dirty="0" err="1" smtClean="0"/>
              <a:t>conf</a:t>
            </a:r>
            <a:r>
              <a:rPr lang="en-US" dirty="0" smtClean="0"/>
              <a:t>]</a:t>
            </a:r>
          </a:p>
          <a:p>
            <a:endParaRPr lang="en-US" dirty="0" smtClean="0"/>
          </a:p>
          <a:p>
            <a:r>
              <a:rPr lang="en-US" dirty="0" smtClean="0"/>
              <a:t>Using Redfield to convert to </a:t>
            </a:r>
            <a:r>
              <a:rPr lang="en-US" dirty="0"/>
              <a:t>carbon </a:t>
            </a:r>
            <a:r>
              <a:rPr lang="en-US" dirty="0" smtClean="0"/>
              <a:t>units:  </a:t>
            </a:r>
            <a:r>
              <a:rPr lang="en-US" dirty="0"/>
              <a:t>C:Fe ratio of </a:t>
            </a:r>
            <a:r>
              <a:rPr lang="en-US" dirty="0" smtClean="0"/>
              <a:t>800,000 </a:t>
            </a:r>
            <a:r>
              <a:rPr lang="en-US" dirty="0"/>
              <a:t>± </a:t>
            </a:r>
            <a:r>
              <a:rPr lang="en-US" dirty="0" smtClean="0"/>
              <a:t>460,000</a:t>
            </a:r>
          </a:p>
          <a:p>
            <a:r>
              <a:rPr lang="en-US" dirty="0" smtClean="0"/>
              <a:t>			including </a:t>
            </a:r>
            <a:r>
              <a:rPr lang="en-US" dirty="0"/>
              <a:t>modeled sea ice: 328,000 ± 47,000</a:t>
            </a:r>
            <a:endParaRPr lang="en-US" dirty="0" smtClean="0"/>
          </a:p>
          <a:p>
            <a:r>
              <a:rPr lang="en-US" dirty="0" smtClean="0"/>
              <a:t>Algal assimilation ratios</a:t>
            </a:r>
          </a:p>
          <a:p>
            <a:r>
              <a:rPr lang="en-US" dirty="0"/>
              <a:t>	</a:t>
            </a:r>
            <a:r>
              <a:rPr lang="en-US" dirty="0" err="1" smtClean="0"/>
              <a:t>Feng</a:t>
            </a:r>
            <a:r>
              <a:rPr lang="en-US" dirty="0" smtClean="0"/>
              <a:t> et al. 2000		250,000-400,000</a:t>
            </a:r>
          </a:p>
          <a:p>
            <a:r>
              <a:rPr lang="en-US" dirty="0"/>
              <a:t>	</a:t>
            </a:r>
            <a:r>
              <a:rPr lang="en-US" dirty="0" smtClean="0"/>
              <a:t>Twining et al. 2004</a:t>
            </a:r>
            <a:r>
              <a:rPr lang="en-US" dirty="0"/>
              <a:t>	</a:t>
            </a:r>
            <a:r>
              <a:rPr lang="en-US" dirty="0" smtClean="0"/>
              <a:t>166,000-390,000</a:t>
            </a:r>
          </a:p>
          <a:p>
            <a:r>
              <a:rPr lang="en-US" dirty="0"/>
              <a:t>	</a:t>
            </a:r>
            <a:r>
              <a:rPr lang="en-US" dirty="0" smtClean="0"/>
              <a:t>Boyd et al. 2012		5000-450,000</a:t>
            </a:r>
          </a:p>
          <a:p>
            <a:r>
              <a:rPr lang="en-US" dirty="0"/>
              <a:t>	</a:t>
            </a:r>
            <a:r>
              <a:rPr lang="en-US" dirty="0" err="1" smtClean="0"/>
              <a:t>Strzepek</a:t>
            </a:r>
            <a:r>
              <a:rPr lang="en-US" dirty="0" smtClean="0"/>
              <a:t> et al. </a:t>
            </a:r>
            <a:r>
              <a:rPr lang="en-US" smtClean="0"/>
              <a:t>2011,2012	10,000-3,000,000</a:t>
            </a:r>
            <a:endParaRPr lang="en-US" dirty="0"/>
          </a:p>
        </p:txBody>
      </p:sp>
    </p:spTree>
    <p:extLst>
      <p:ext uri="{BB962C8B-B14F-4D97-AF65-F5344CB8AC3E}">
        <p14:creationId xmlns:p14="http://schemas.microsoft.com/office/powerpoint/2010/main" val="19797112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295400"/>
          </a:xfrm>
        </p:spPr>
        <p:txBody>
          <a:bodyPr/>
          <a:lstStyle/>
          <a:p>
            <a:r>
              <a:rPr lang="en-US" sz="3600" dirty="0" smtClean="0"/>
              <a:t>Toward an iron budget for the Ross Sea: estimating demand</a:t>
            </a:r>
            <a:endParaRPr lang="en-US" sz="3600" dirty="0"/>
          </a:p>
        </p:txBody>
      </p:sp>
      <p:sp>
        <p:nvSpPr>
          <p:cNvPr id="11" name="TextBox 10"/>
          <p:cNvSpPr txBox="1"/>
          <p:nvPr/>
        </p:nvSpPr>
        <p:spPr>
          <a:xfrm>
            <a:off x="76201" y="1143000"/>
            <a:ext cx="9067800" cy="5119350"/>
          </a:xfrm>
          <a:prstGeom prst="rect">
            <a:avLst/>
          </a:prstGeom>
          <a:noFill/>
        </p:spPr>
        <p:txBody>
          <a:bodyPr wrap="square" rtlCol="0">
            <a:spAutoFit/>
          </a:bodyPr>
          <a:lstStyle/>
          <a:p>
            <a:r>
              <a:rPr lang="en-US" sz="2800" dirty="0" err="1" smtClean="0">
                <a:latin typeface="+mn-lt"/>
                <a:ea typeface="Cambria Math" pitchFamily="18" charset="0"/>
              </a:rPr>
              <a:t>Arrigo</a:t>
            </a:r>
            <a:r>
              <a:rPr lang="en-US" sz="2800" dirty="0" smtClean="0">
                <a:latin typeface="+mn-lt"/>
                <a:ea typeface="Cambria Math" pitchFamily="18" charset="0"/>
              </a:rPr>
              <a:t> et al. 2008 satellite-based estimate of primary productivity 1997-2006:</a:t>
            </a:r>
          </a:p>
          <a:p>
            <a:r>
              <a:rPr lang="en-US" sz="2800" baseline="-25000" dirty="0" smtClean="0">
                <a:latin typeface="+mn-lt"/>
                <a:ea typeface="Cambria Math" pitchFamily="18" charset="0"/>
              </a:rPr>
              <a:t>	</a:t>
            </a:r>
            <a:r>
              <a:rPr lang="en-US" sz="2800" dirty="0" smtClean="0"/>
              <a:t>5.7 </a:t>
            </a:r>
            <a:r>
              <a:rPr lang="en-US" sz="2800" dirty="0" err="1"/>
              <a:t>mol</a:t>
            </a:r>
            <a:r>
              <a:rPr lang="en-US" sz="2800" dirty="0"/>
              <a:t> C m</a:t>
            </a:r>
            <a:r>
              <a:rPr lang="en-US" sz="2800" baseline="30000" dirty="0"/>
              <a:t>-2</a:t>
            </a:r>
            <a:r>
              <a:rPr lang="en-US" sz="2800" dirty="0"/>
              <a:t> </a:t>
            </a:r>
            <a:r>
              <a:rPr lang="en-US" sz="2800" dirty="0" smtClean="0"/>
              <a:t>yr</a:t>
            </a:r>
            <a:r>
              <a:rPr lang="en-US" sz="2800" baseline="30000" dirty="0" smtClean="0"/>
              <a:t>-1</a:t>
            </a:r>
            <a:r>
              <a:rPr lang="en-US" sz="2800" dirty="0">
                <a:ea typeface="Cambria Math" pitchFamily="18" charset="0"/>
              </a:rPr>
              <a:t> </a:t>
            </a:r>
            <a:endParaRPr lang="en-US" sz="2800" dirty="0" smtClean="0">
              <a:ea typeface="Cambria Math" pitchFamily="18" charset="0"/>
            </a:endParaRPr>
          </a:p>
          <a:p>
            <a:endParaRPr lang="en-US" sz="2800" dirty="0">
              <a:ea typeface="Cambria Math" pitchFamily="18" charset="0"/>
            </a:endParaRPr>
          </a:p>
          <a:p>
            <a:r>
              <a:rPr lang="en-US" sz="2800" dirty="0" smtClean="0">
                <a:ea typeface="Cambria Math" pitchFamily="18" charset="0"/>
              </a:rPr>
              <a:t>Using </a:t>
            </a:r>
            <a:r>
              <a:rPr lang="en-US" sz="2800" dirty="0">
                <a:ea typeface="Cambria Math" pitchFamily="18" charset="0"/>
              </a:rPr>
              <a:t>an f-ratio of 0.5 </a:t>
            </a:r>
            <a:r>
              <a:rPr lang="en-US" sz="2800" dirty="0" smtClean="0">
                <a:ea typeface="Cambria Math" pitchFamily="18" charset="0"/>
              </a:rPr>
              <a:t> </a:t>
            </a:r>
          </a:p>
          <a:p>
            <a:r>
              <a:rPr lang="en-US" sz="2800" dirty="0">
                <a:ea typeface="Cambria Math" pitchFamily="18" charset="0"/>
              </a:rPr>
              <a:t>	</a:t>
            </a:r>
            <a:r>
              <a:rPr lang="en-US" sz="2800" dirty="0" err="1" smtClean="0">
                <a:ea typeface="Cambria Math" pitchFamily="18" charset="0"/>
              </a:rPr>
              <a:t>Asper</a:t>
            </a:r>
            <a:r>
              <a:rPr lang="en-US" sz="2800" dirty="0" smtClean="0">
                <a:ea typeface="Cambria Math" pitchFamily="18" charset="0"/>
              </a:rPr>
              <a:t> </a:t>
            </a:r>
            <a:r>
              <a:rPr lang="en-US" sz="2800" dirty="0">
                <a:ea typeface="Cambria Math" pitchFamily="18" charset="0"/>
              </a:rPr>
              <a:t>and Smith </a:t>
            </a:r>
            <a:r>
              <a:rPr lang="en-US" sz="2800" dirty="0" smtClean="0">
                <a:ea typeface="Cambria Math" pitchFamily="18" charset="0"/>
              </a:rPr>
              <a:t>1999</a:t>
            </a:r>
          </a:p>
          <a:p>
            <a:r>
              <a:rPr lang="en-US" sz="2800" dirty="0">
                <a:ea typeface="Cambria Math" pitchFamily="18" charset="0"/>
              </a:rPr>
              <a:t>	</a:t>
            </a:r>
            <a:r>
              <a:rPr lang="en-US" sz="2800" dirty="0" smtClean="0">
                <a:ea typeface="Cambria Math" pitchFamily="18" charset="0"/>
              </a:rPr>
              <a:t>Sweeney </a:t>
            </a:r>
            <a:r>
              <a:rPr lang="en-US" sz="2800" dirty="0">
                <a:ea typeface="Cambria Math" pitchFamily="18" charset="0"/>
              </a:rPr>
              <a:t>et al. </a:t>
            </a:r>
            <a:r>
              <a:rPr lang="en-US" sz="2800" dirty="0" smtClean="0">
                <a:ea typeface="Cambria Math" pitchFamily="18" charset="0"/>
              </a:rPr>
              <a:t>2000</a:t>
            </a:r>
          </a:p>
          <a:p>
            <a:r>
              <a:rPr lang="en-US" sz="2800" dirty="0">
                <a:ea typeface="Cambria Math" pitchFamily="18" charset="0"/>
              </a:rPr>
              <a:t>	</a:t>
            </a:r>
            <a:r>
              <a:rPr lang="en-US" sz="2800" dirty="0" smtClean="0">
                <a:ea typeface="Cambria Math" pitchFamily="18" charset="0"/>
              </a:rPr>
              <a:t>Long </a:t>
            </a:r>
            <a:r>
              <a:rPr lang="en-US" sz="2800" dirty="0">
                <a:ea typeface="Cambria Math" pitchFamily="18" charset="0"/>
              </a:rPr>
              <a:t>et al. </a:t>
            </a:r>
            <a:r>
              <a:rPr lang="en-US" sz="2800" dirty="0" smtClean="0">
                <a:ea typeface="Cambria Math" pitchFamily="18" charset="0"/>
              </a:rPr>
              <a:t>2011</a:t>
            </a:r>
          </a:p>
          <a:p>
            <a:endParaRPr lang="en-US" sz="2800" dirty="0" smtClean="0">
              <a:ea typeface="Cambria Math" pitchFamily="18" charset="0"/>
            </a:endParaRPr>
          </a:p>
          <a:p>
            <a:r>
              <a:rPr lang="en-US" sz="2800" dirty="0" smtClean="0">
                <a:ea typeface="Cambria Math" pitchFamily="18" charset="0"/>
              </a:rPr>
              <a:t>Annual new production: 2.85 </a:t>
            </a:r>
            <a:r>
              <a:rPr lang="en-US" sz="2800" dirty="0" err="1"/>
              <a:t>mol</a:t>
            </a:r>
            <a:r>
              <a:rPr lang="en-US" sz="2800" dirty="0"/>
              <a:t> C m</a:t>
            </a:r>
            <a:r>
              <a:rPr lang="en-US" sz="2800" baseline="30000" dirty="0"/>
              <a:t>-2</a:t>
            </a:r>
            <a:r>
              <a:rPr lang="en-US" sz="2800" dirty="0"/>
              <a:t> yr</a:t>
            </a:r>
            <a:r>
              <a:rPr lang="en-US" sz="2800" baseline="30000" dirty="0"/>
              <a:t>-1</a:t>
            </a:r>
            <a:r>
              <a:rPr lang="en-US" sz="2800" dirty="0">
                <a:ea typeface="Cambria Math" pitchFamily="18" charset="0"/>
              </a:rPr>
              <a:t> </a:t>
            </a:r>
          </a:p>
          <a:p>
            <a:endParaRPr lang="en-US" sz="2800" baseline="30000" dirty="0"/>
          </a:p>
          <a:p>
            <a:r>
              <a:rPr lang="en-US" sz="2800" dirty="0">
                <a:ea typeface="Cambria Math" pitchFamily="18" charset="0"/>
              </a:rPr>
              <a:t>Assuming </a:t>
            </a:r>
            <a:r>
              <a:rPr lang="en-US" sz="2800" dirty="0" smtClean="0">
                <a:ea typeface="Cambria Math" pitchFamily="18" charset="0"/>
              </a:rPr>
              <a:t>C:Fe of 450,000: 6.7 µ</a:t>
            </a:r>
            <a:r>
              <a:rPr lang="en-US" sz="2800" dirty="0" err="1" smtClean="0">
                <a:ea typeface="Cambria Math" pitchFamily="18" charset="0"/>
              </a:rPr>
              <a:t>mol</a:t>
            </a:r>
            <a:r>
              <a:rPr lang="en-US" sz="2800" dirty="0" smtClean="0">
                <a:ea typeface="Cambria Math" pitchFamily="18" charset="0"/>
              </a:rPr>
              <a:t> Fe </a:t>
            </a:r>
            <a:r>
              <a:rPr lang="en-US" sz="2800" dirty="0"/>
              <a:t>m</a:t>
            </a:r>
            <a:r>
              <a:rPr lang="en-US" sz="2800" baseline="30000" dirty="0"/>
              <a:t>-2</a:t>
            </a:r>
            <a:r>
              <a:rPr lang="en-US" sz="2800" dirty="0"/>
              <a:t> yr</a:t>
            </a:r>
            <a:r>
              <a:rPr lang="en-US" sz="2800" baseline="30000" dirty="0"/>
              <a:t>-1</a:t>
            </a:r>
            <a:r>
              <a:rPr lang="en-US" sz="2800" dirty="0">
                <a:ea typeface="Cambria Math" pitchFamily="18" charset="0"/>
              </a:rPr>
              <a:t> </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20" y="1651440"/>
            <a:ext cx="2926080" cy="345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600" y="2057400"/>
            <a:ext cx="28194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3"/>
          </p:cNvCxnSpPr>
          <p:nvPr/>
        </p:nvCxnSpPr>
        <p:spPr>
          <a:xfrm>
            <a:off x="3810000" y="2286000"/>
            <a:ext cx="3048000" cy="1524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954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An iron budget for the Ross Sea</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307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4191000"/>
            <a:ext cx="9240030" cy="2308324"/>
          </a:xfrm>
          <a:prstGeom prst="rect">
            <a:avLst/>
          </a:prstGeom>
          <a:noFill/>
        </p:spPr>
        <p:txBody>
          <a:bodyPr wrap="none" rtlCol="0">
            <a:spAutoFit/>
          </a:bodyPr>
          <a:lstStyle/>
          <a:p>
            <a:r>
              <a:rPr lang="en-US" sz="2400" dirty="0" smtClean="0"/>
              <a:t>43% of the iron budget is “missing”</a:t>
            </a:r>
          </a:p>
          <a:p>
            <a:r>
              <a:rPr lang="en-US" sz="2400" dirty="0" smtClean="0"/>
              <a:t>Potential “fixes” to the problem</a:t>
            </a:r>
          </a:p>
          <a:p>
            <a:r>
              <a:rPr lang="en-US" sz="2400" dirty="0" smtClean="0"/>
              <a:t>	Decreasing f-ratio from 0.5 to 0.215</a:t>
            </a:r>
          </a:p>
          <a:p>
            <a:r>
              <a:rPr lang="en-US" sz="2400" dirty="0" smtClean="0"/>
              <a:t>	Decreasing C:Fe assimilation ratio from 450,000 to 193,500</a:t>
            </a:r>
          </a:p>
          <a:p>
            <a:r>
              <a:rPr lang="en-US" sz="2400" dirty="0"/>
              <a:t>	</a:t>
            </a:r>
            <a:r>
              <a:rPr lang="en-US" sz="2400" dirty="0" smtClean="0"/>
              <a:t>		PRISM data: C:Fe = 800,000 </a:t>
            </a:r>
            <a:r>
              <a:rPr lang="en-US" sz="2400" dirty="0"/>
              <a:t>± </a:t>
            </a:r>
            <a:r>
              <a:rPr lang="en-US" sz="2400" dirty="0" smtClean="0"/>
              <a:t>460,000</a:t>
            </a:r>
          </a:p>
          <a:p>
            <a:r>
              <a:rPr lang="en-US" sz="2400" dirty="0"/>
              <a:t>	</a:t>
            </a:r>
            <a:r>
              <a:rPr lang="en-US" sz="2400" dirty="0" smtClean="0"/>
              <a:t>		including modeled sea ice: 328,000 </a:t>
            </a:r>
            <a:r>
              <a:rPr lang="en-US" sz="2400" dirty="0"/>
              <a:t>± </a:t>
            </a:r>
            <a:r>
              <a:rPr lang="en-US" sz="2400" dirty="0" smtClean="0"/>
              <a:t>47,000</a:t>
            </a:r>
            <a:endParaRPr lang="en-US" sz="2400" dirty="0"/>
          </a:p>
        </p:txBody>
      </p:sp>
    </p:spTree>
    <p:extLst>
      <p:ext uri="{BB962C8B-B14F-4D97-AF65-F5344CB8AC3E}">
        <p14:creationId xmlns:p14="http://schemas.microsoft.com/office/powerpoint/2010/main" val="5605954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End</a:t>
            </a:r>
            <a:endParaRPr lang="en-US" dirty="0"/>
          </a:p>
        </p:txBody>
      </p:sp>
    </p:spTree>
    <p:extLst>
      <p:ext uri="{BB962C8B-B14F-4D97-AF65-F5344CB8AC3E}">
        <p14:creationId xmlns:p14="http://schemas.microsoft.com/office/powerpoint/2010/main" val="2003598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Summertime excess Fe</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94763" y="2387421"/>
            <a:ext cx="2743200" cy="2057400"/>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5257800" y="2133600"/>
            <a:ext cx="2743200" cy="2057400"/>
          </a:xfrm>
          <a:prstGeom prst="rect">
            <a:avLst/>
          </a:prstGeom>
        </p:spPr>
      </p:pic>
    </p:spTree>
    <p:extLst>
      <p:ext uri="{BB962C8B-B14F-4D97-AF65-F5344CB8AC3E}">
        <p14:creationId xmlns:p14="http://schemas.microsoft.com/office/powerpoint/2010/main" val="19797112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1933575"/>
            <a:ext cx="77597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7112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66053" y="5027612"/>
            <a:ext cx="349408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000" dirty="0"/>
          </a:p>
        </p:txBody>
      </p:sp>
      <p:sp>
        <p:nvSpPr>
          <p:cNvPr id="3" name="Text Box 2"/>
          <p:cNvSpPr txBox="1">
            <a:spLocks noChangeArrowheads="1"/>
          </p:cNvSpPr>
          <p:nvPr/>
        </p:nvSpPr>
        <p:spPr bwMode="auto">
          <a:xfrm>
            <a:off x="6553200" y="5181600"/>
            <a:ext cx="198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000" dirty="0"/>
          </a:p>
        </p:txBody>
      </p:sp>
      <p:sp>
        <p:nvSpPr>
          <p:cNvPr id="4" name="Title 3"/>
          <p:cNvSpPr>
            <a:spLocks noGrp="1"/>
          </p:cNvSpPr>
          <p:nvPr>
            <p:ph type="title" idx="4294967295"/>
          </p:nvPr>
        </p:nvSpPr>
        <p:spPr/>
        <p:txBody>
          <a:bodyPr/>
          <a:lstStyle/>
          <a:p>
            <a:r>
              <a:rPr lang="en-US" dirty="0" smtClean="0"/>
              <a:t>Iron</a:t>
            </a:r>
            <a:r>
              <a:rPr lang="en-US" baseline="0" dirty="0" smtClean="0"/>
              <a:t> Sources</a:t>
            </a:r>
            <a:endParaRPr lang="en-US" dirty="0"/>
          </a:p>
        </p:txBody>
      </p:sp>
      <p:sp>
        <p:nvSpPr>
          <p:cNvPr id="5" name="TextBox 4"/>
          <p:cNvSpPr txBox="1"/>
          <p:nvPr/>
        </p:nvSpPr>
        <p:spPr>
          <a:xfrm>
            <a:off x="457200" y="1752600"/>
            <a:ext cx="8635697" cy="3416320"/>
          </a:xfrm>
          <a:prstGeom prst="rect">
            <a:avLst/>
          </a:prstGeom>
          <a:noFill/>
        </p:spPr>
        <p:txBody>
          <a:bodyPr wrap="none" rtlCol="0">
            <a:spAutoFit/>
          </a:bodyPr>
          <a:lstStyle/>
          <a:p>
            <a:r>
              <a:rPr lang="en-US" dirty="0" smtClean="0"/>
              <a:t>MCDW		0.3-0.5 </a:t>
            </a:r>
            <a:r>
              <a:rPr lang="en-US" dirty="0" err="1" smtClean="0"/>
              <a:t>nM</a:t>
            </a:r>
            <a:r>
              <a:rPr lang="en-US" dirty="0" smtClean="0"/>
              <a:t>	offshore source; volume decreases shoreward</a:t>
            </a:r>
          </a:p>
          <a:p>
            <a:endParaRPr lang="en-US" dirty="0" smtClean="0"/>
          </a:p>
          <a:p>
            <a:r>
              <a:rPr lang="en-US" dirty="0" smtClean="0"/>
              <a:t>ISW		0.3-0.5 </a:t>
            </a:r>
            <a:r>
              <a:rPr lang="en-US" dirty="0" err="1" smtClean="0"/>
              <a:t>nM</a:t>
            </a:r>
            <a:r>
              <a:rPr lang="en-US" dirty="0" smtClean="0"/>
              <a:t>	large volume on shelf</a:t>
            </a:r>
          </a:p>
          <a:p>
            <a:endParaRPr lang="en-US" dirty="0" smtClean="0"/>
          </a:p>
          <a:p>
            <a:r>
              <a:rPr lang="en-US" dirty="0" smtClean="0"/>
              <a:t>Benthic </a:t>
            </a:r>
          </a:p>
          <a:p>
            <a:r>
              <a:rPr lang="en-US" dirty="0" err="1" smtClean="0"/>
              <a:t>Nepheloid</a:t>
            </a:r>
            <a:r>
              <a:rPr lang="en-US" dirty="0" smtClean="0"/>
              <a:t> </a:t>
            </a:r>
          </a:p>
          <a:p>
            <a:r>
              <a:rPr lang="en-US" dirty="0" smtClean="0"/>
              <a:t>Layer		0.6-1.9 </a:t>
            </a:r>
            <a:r>
              <a:rPr lang="en-US" dirty="0" err="1" smtClean="0"/>
              <a:t>nM</a:t>
            </a:r>
            <a:r>
              <a:rPr lang="en-US" dirty="0" smtClean="0"/>
              <a:t>	more available in shallow / less stratified areas</a:t>
            </a:r>
          </a:p>
          <a:p>
            <a:endParaRPr lang="en-US" dirty="0"/>
          </a:p>
          <a:p>
            <a:r>
              <a:rPr lang="en-US" dirty="0" smtClean="0"/>
              <a:t>Ice melt		variable		most proximal source for phytoplankton</a:t>
            </a:r>
          </a:p>
          <a:p>
            <a:endParaRPr lang="en-US" dirty="0"/>
          </a:p>
          <a:p>
            <a:r>
              <a:rPr lang="en-US" dirty="0" smtClean="0"/>
              <a:t>Vents		-		-</a:t>
            </a:r>
          </a:p>
          <a:p>
            <a:endParaRPr lang="en-US" dirty="0"/>
          </a:p>
        </p:txBody>
      </p:sp>
    </p:spTree>
    <p:extLst>
      <p:ext uri="{BB962C8B-B14F-4D97-AF65-F5344CB8AC3E}">
        <p14:creationId xmlns:p14="http://schemas.microsoft.com/office/powerpoint/2010/main" val="1836557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2601913"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5"/>
          <p:cNvSpPr>
            <a:spLocks noGrp="1" noChangeArrowheads="1"/>
          </p:cNvSpPr>
          <p:nvPr>
            <p:ph type="title" idx="4294967295"/>
          </p:nvPr>
        </p:nvSpPr>
        <p:spPr>
          <a:xfrm>
            <a:off x="0" y="0"/>
            <a:ext cx="9144000" cy="1249363"/>
          </a:xfrm>
        </p:spPr>
        <p:txBody>
          <a:bodyPr/>
          <a:lstStyle/>
          <a:p>
            <a:pPr eaLnBrk="1" hangingPunct="1"/>
            <a:r>
              <a:rPr lang="en-US" sz="3200" smtClean="0"/>
              <a:t>Antarctic continental shelves are among the most productive regions of the Southern Ocean</a:t>
            </a:r>
          </a:p>
        </p:txBody>
      </p:sp>
      <p:sp>
        <p:nvSpPr>
          <p:cNvPr id="23556" name="Text Box 6"/>
          <p:cNvSpPr txBox="1">
            <a:spLocks noChangeArrowheads="1"/>
          </p:cNvSpPr>
          <p:nvPr/>
        </p:nvSpPr>
        <p:spPr bwMode="auto">
          <a:xfrm>
            <a:off x="3605213" y="1295400"/>
            <a:ext cx="42433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Summertime polynya</a:t>
            </a:r>
          </a:p>
          <a:p>
            <a:pPr eaLnBrk="1" hangingPunct="1"/>
            <a:r>
              <a:rPr lang="en-US" sz="2000"/>
              <a:t>	</a:t>
            </a:r>
            <a:r>
              <a:rPr lang="en-US" sz="2000" i="1"/>
              <a:t>Phaeocystis antarctica</a:t>
            </a:r>
          </a:p>
          <a:p>
            <a:pPr eaLnBrk="1" hangingPunct="1"/>
            <a:r>
              <a:rPr lang="en-US" sz="2000"/>
              <a:t>	diatoms</a:t>
            </a:r>
          </a:p>
          <a:p>
            <a:pPr eaLnBrk="1" hangingPunct="1"/>
            <a:endParaRPr lang="en-US" sz="2000"/>
          </a:p>
          <a:p>
            <a:pPr eaLnBrk="1" hangingPunct="1"/>
            <a:r>
              <a:rPr lang="en-US" sz="2000"/>
              <a:t>Fe regulation</a:t>
            </a:r>
          </a:p>
          <a:p>
            <a:pPr eaLnBrk="1" hangingPunct="1"/>
            <a:r>
              <a:rPr lang="en-US" sz="2000"/>
              <a:t>	macronutrients not depleted</a:t>
            </a:r>
          </a:p>
          <a:p>
            <a:pPr eaLnBrk="1" hangingPunct="1"/>
            <a:r>
              <a:rPr lang="en-US" sz="2000"/>
              <a:t>	low grazing pressure</a:t>
            </a:r>
          </a:p>
        </p:txBody>
      </p:sp>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198938"/>
            <a:ext cx="639921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Text Box 8"/>
          <p:cNvSpPr txBox="1">
            <a:spLocks noChangeArrowheads="1"/>
          </p:cNvSpPr>
          <p:nvPr/>
        </p:nvSpPr>
        <p:spPr bwMode="auto">
          <a:xfrm>
            <a:off x="3219450" y="3900488"/>
            <a:ext cx="561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Polynya area           Chlorophyll     Primary Production</a:t>
            </a:r>
          </a:p>
        </p:txBody>
      </p:sp>
    </p:spTree>
    <p:extLst>
      <p:ext uri="{BB962C8B-B14F-4D97-AF65-F5344CB8AC3E}">
        <p14:creationId xmlns:p14="http://schemas.microsoft.com/office/powerpoint/2010/main" val="18532990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r>
              <a:rPr lang="en-US" dirty="0" smtClean="0"/>
              <a:t>An iron budget for the Ross Sea</a:t>
            </a:r>
            <a:endParaRPr lang="en-US" dirty="0"/>
          </a:p>
        </p:txBody>
      </p:sp>
      <mc:AlternateContent xmlns:mc="http://schemas.openxmlformats.org/markup-compatibility/2006" xmlns:a14="http://schemas.microsoft.com/office/drawing/2010/main">
        <mc:Choice Requires="a14">
          <p:sp>
            <p:nvSpPr>
              <p:cNvPr id="3" name="Rectangle 2"/>
              <p:cNvSpPr/>
              <p:nvPr/>
            </p:nvSpPr>
            <p:spPr>
              <a:xfrm>
                <a:off x="1752600" y="1905000"/>
                <a:ext cx="3121880" cy="7558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a:rPr>
                          </m:ctrlPr>
                        </m:accPr>
                        <m:e>
                          <m:sSub>
                            <m:sSubPr>
                              <m:ctrlPr>
                                <a:rPr lang="en-US" i="1">
                                  <a:latin typeface="Cambria Math"/>
                                </a:rPr>
                              </m:ctrlPr>
                            </m:sSubPr>
                            <m:e>
                              <m:r>
                                <a:rPr lang="en-US" i="1">
                                  <a:latin typeface="Cambria Math"/>
                                </a:rPr>
                                <m:t>𝑑𝐹𝑒</m:t>
                              </m:r>
                            </m:e>
                            <m:sub>
                              <m:r>
                                <a:rPr lang="en-US" i="1">
                                  <a:latin typeface="Cambria Math"/>
                                </a:rPr>
                                <m:t>𝑖</m:t>
                              </m:r>
                            </m:sub>
                          </m:sSub>
                        </m:e>
                      </m:acc>
                      <m:r>
                        <a:rPr lang="en-US" i="1">
                          <a:latin typeface="Cambria Math"/>
                        </a:rPr>
                        <m:t>=</m:t>
                      </m:r>
                      <m:f>
                        <m:fPr>
                          <m:ctrlPr>
                            <a:rPr lang="en-US" i="1">
                              <a:latin typeface="Cambria Math"/>
                            </a:rPr>
                          </m:ctrlPr>
                        </m:fPr>
                        <m:num>
                          <m:r>
                            <a:rPr lang="en-US" i="1">
                              <a:latin typeface="Cambria Math"/>
                            </a:rPr>
                            <m:t>1</m:t>
                          </m:r>
                        </m:num>
                        <m:den>
                          <m:sSub>
                            <m:sSubPr>
                              <m:ctrlPr>
                                <a:rPr lang="en-US" i="1">
                                  <a:latin typeface="Cambria Math"/>
                                </a:rPr>
                              </m:ctrlPr>
                            </m:sSubPr>
                            <m:e>
                              <m:r>
                                <a:rPr lang="en-US" i="1">
                                  <a:latin typeface="Cambria Math"/>
                                </a:rPr>
                                <m:t>𝑀𝐿𝐷</m:t>
                              </m:r>
                            </m:e>
                            <m:sub>
                              <m:r>
                                <a:rPr lang="en-US" i="1">
                                  <a:latin typeface="Cambria Math"/>
                                </a:rPr>
                                <m:t>𝑖</m:t>
                              </m:r>
                            </m:sub>
                          </m:sSub>
                        </m:den>
                      </m:f>
                      <m:nary>
                        <m:naryPr>
                          <m:limLoc m:val="subSup"/>
                          <m:ctrlPr>
                            <a:rPr lang="en-US" i="1">
                              <a:latin typeface="Cambria Math"/>
                            </a:rPr>
                          </m:ctrlPr>
                        </m:naryPr>
                        <m:sub>
                          <m:sSub>
                            <m:sSubPr>
                              <m:ctrlPr>
                                <a:rPr lang="en-US" i="1">
                                  <a:latin typeface="Cambria Math"/>
                                </a:rPr>
                              </m:ctrlPr>
                            </m:sSubPr>
                            <m:e>
                              <m:r>
                                <a:rPr lang="en-US" i="1">
                                  <a:latin typeface="Cambria Math"/>
                                </a:rPr>
                                <m:t>𝑀𝐿𝐷</m:t>
                              </m:r>
                            </m:e>
                            <m:sub>
                              <m:r>
                                <a:rPr lang="en-US" i="1">
                                  <a:latin typeface="Cambria Math"/>
                                </a:rPr>
                                <m:t>𝑖</m:t>
                              </m:r>
                            </m:sub>
                          </m:sSub>
                        </m:sub>
                        <m:sup>
                          <m:r>
                            <a:rPr lang="en-US" i="1">
                              <a:latin typeface="Cambria Math"/>
                            </a:rPr>
                            <m:t>0</m:t>
                          </m:r>
                        </m:sup>
                        <m:e>
                          <m:sSub>
                            <m:sSubPr>
                              <m:ctrlPr>
                                <a:rPr lang="en-US" i="1">
                                  <a:latin typeface="Cambria Math"/>
                                </a:rPr>
                              </m:ctrlPr>
                            </m:sSubPr>
                            <m:e>
                              <m:r>
                                <a:rPr lang="en-US" i="1">
                                  <a:latin typeface="Cambria Math"/>
                                </a:rPr>
                                <m:t>𝑑𝐹𝑒</m:t>
                              </m:r>
                              <m:r>
                                <a:rPr lang="en-US" i="1">
                                  <a:latin typeface="Cambria Math"/>
                                </a:rPr>
                                <m:t>(</m:t>
                              </m:r>
                              <m:r>
                                <a:rPr lang="en-US" i="1">
                                  <a:latin typeface="Cambria Math"/>
                                </a:rPr>
                                <m:t>𝑧</m:t>
                              </m:r>
                              <m:r>
                                <a:rPr lang="en-US" i="1">
                                  <a:latin typeface="Cambria Math"/>
                                </a:rPr>
                                <m:t>)</m:t>
                              </m:r>
                            </m:e>
                            <m:sub>
                              <m:r>
                                <a:rPr lang="en-US" i="1">
                                  <a:latin typeface="Cambria Math"/>
                                </a:rPr>
                                <m:t>𝑖</m:t>
                              </m:r>
                            </m:sub>
                          </m:sSub>
                        </m:e>
                      </m:nary>
                      <m:r>
                        <a:rPr lang="en-US" i="1">
                          <a:latin typeface="Cambria Math"/>
                        </a:rPr>
                        <m:t>𝑑𝑧</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752600" y="1905000"/>
                <a:ext cx="3121880" cy="755848"/>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208079" y="1905000"/>
                <a:ext cx="3250121" cy="7558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a:rPr>
                          </m:ctrlPr>
                        </m:accPr>
                        <m:e>
                          <m:sSub>
                            <m:sSubPr>
                              <m:ctrlPr>
                                <a:rPr lang="en-US" i="1">
                                  <a:latin typeface="Cambria Math"/>
                                </a:rPr>
                              </m:ctrlPr>
                            </m:sSubPr>
                            <m:e>
                              <m:r>
                                <a:rPr lang="en-US" i="1">
                                  <a:latin typeface="Cambria Math"/>
                                </a:rPr>
                                <m:t>𝑁𝑂</m:t>
                              </m:r>
                              <m:r>
                                <a:rPr lang="en-US" i="1">
                                  <a:latin typeface="Cambria Math"/>
                                </a:rPr>
                                <m:t>3</m:t>
                              </m:r>
                            </m:e>
                            <m:sub>
                              <m:r>
                                <a:rPr lang="en-US" i="1">
                                  <a:latin typeface="Cambria Math"/>
                                </a:rPr>
                                <m:t>𝑖</m:t>
                              </m:r>
                            </m:sub>
                          </m:sSub>
                        </m:e>
                      </m:acc>
                      <m:r>
                        <a:rPr lang="en-US" i="1">
                          <a:latin typeface="Cambria Math"/>
                        </a:rPr>
                        <m:t>=</m:t>
                      </m:r>
                      <m:f>
                        <m:fPr>
                          <m:ctrlPr>
                            <a:rPr lang="en-US" i="1">
                              <a:latin typeface="Cambria Math"/>
                            </a:rPr>
                          </m:ctrlPr>
                        </m:fPr>
                        <m:num>
                          <m:r>
                            <a:rPr lang="en-US" i="1">
                              <a:latin typeface="Cambria Math"/>
                            </a:rPr>
                            <m:t>1</m:t>
                          </m:r>
                        </m:num>
                        <m:den>
                          <m:sSub>
                            <m:sSubPr>
                              <m:ctrlPr>
                                <a:rPr lang="en-US" i="1">
                                  <a:latin typeface="Cambria Math"/>
                                </a:rPr>
                              </m:ctrlPr>
                            </m:sSubPr>
                            <m:e>
                              <m:r>
                                <a:rPr lang="en-US" i="1">
                                  <a:latin typeface="Cambria Math"/>
                                </a:rPr>
                                <m:t>𝑀𝐿𝐷</m:t>
                              </m:r>
                            </m:e>
                            <m:sub>
                              <m:r>
                                <a:rPr lang="en-US" i="1">
                                  <a:latin typeface="Cambria Math"/>
                                </a:rPr>
                                <m:t>𝑖</m:t>
                              </m:r>
                            </m:sub>
                          </m:sSub>
                        </m:den>
                      </m:f>
                      <m:nary>
                        <m:naryPr>
                          <m:limLoc m:val="subSup"/>
                          <m:ctrlPr>
                            <a:rPr lang="en-US" i="1">
                              <a:latin typeface="Cambria Math"/>
                            </a:rPr>
                          </m:ctrlPr>
                        </m:naryPr>
                        <m:sub>
                          <m:sSub>
                            <m:sSubPr>
                              <m:ctrlPr>
                                <a:rPr lang="en-US" i="1">
                                  <a:latin typeface="Cambria Math"/>
                                </a:rPr>
                              </m:ctrlPr>
                            </m:sSubPr>
                            <m:e>
                              <m:r>
                                <a:rPr lang="en-US" i="1">
                                  <a:latin typeface="Cambria Math"/>
                                </a:rPr>
                                <m:t>𝑀𝐿𝐷</m:t>
                              </m:r>
                            </m:e>
                            <m:sub>
                              <m:r>
                                <a:rPr lang="en-US" i="1">
                                  <a:latin typeface="Cambria Math"/>
                                </a:rPr>
                                <m:t>𝑖</m:t>
                              </m:r>
                            </m:sub>
                          </m:sSub>
                        </m:sub>
                        <m:sup>
                          <m:r>
                            <a:rPr lang="en-US" i="1">
                              <a:latin typeface="Cambria Math"/>
                            </a:rPr>
                            <m:t>0</m:t>
                          </m:r>
                        </m:sup>
                        <m:e>
                          <m:sSub>
                            <m:sSubPr>
                              <m:ctrlPr>
                                <a:rPr lang="en-US" i="1">
                                  <a:latin typeface="Cambria Math"/>
                                </a:rPr>
                              </m:ctrlPr>
                            </m:sSubPr>
                            <m:e>
                              <m:r>
                                <a:rPr lang="en-US" i="1">
                                  <a:latin typeface="Cambria Math"/>
                                </a:rPr>
                                <m:t>𝑁𝑂</m:t>
                              </m:r>
                              <m:r>
                                <a:rPr lang="en-US" i="1">
                                  <a:latin typeface="Cambria Math"/>
                                </a:rPr>
                                <m:t>3(</m:t>
                              </m:r>
                              <m:r>
                                <a:rPr lang="en-US" i="1">
                                  <a:latin typeface="Cambria Math"/>
                                </a:rPr>
                                <m:t>𝑧</m:t>
                              </m:r>
                              <m:r>
                                <a:rPr lang="en-US" i="1">
                                  <a:latin typeface="Cambria Math"/>
                                </a:rPr>
                                <m:t>)</m:t>
                              </m:r>
                            </m:e>
                            <m:sub>
                              <m:r>
                                <a:rPr lang="en-US" i="1">
                                  <a:latin typeface="Cambria Math"/>
                                </a:rPr>
                                <m:t>𝑖</m:t>
                              </m:r>
                            </m:sub>
                          </m:sSub>
                        </m:e>
                      </m:nary>
                      <m:r>
                        <a:rPr lang="en-US" i="1">
                          <a:latin typeface="Cambria Math"/>
                        </a:rPr>
                        <m:t>𝑑𝑧</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208079" y="1905000"/>
                <a:ext cx="3250121" cy="755848"/>
              </a:xfrm>
              <a:prstGeom prst="rect">
                <a:avLst/>
              </a:prstGeom>
              <a:blipFill rotWithShape="1">
                <a:blip r:embed="rId3"/>
                <a:stretch>
                  <a:fillRect/>
                </a:stretch>
              </a:blipFill>
            </p:spPr>
            <p:txBody>
              <a:bodyPr/>
              <a:lstStyle/>
              <a:p>
                <a:r>
                  <a:rPr lang="en-US">
                    <a:noFill/>
                  </a:rPr>
                  <a:t> </a:t>
                </a:r>
              </a:p>
            </p:txBody>
          </p:sp>
        </mc:Fallback>
      </mc:AlternateContent>
      <p:sp>
        <p:nvSpPr>
          <p:cNvPr id="5" name="TextBox 4"/>
          <p:cNvSpPr txBox="1"/>
          <p:nvPr/>
        </p:nvSpPr>
        <p:spPr>
          <a:xfrm>
            <a:off x="914400" y="1295400"/>
            <a:ext cx="4134465" cy="1477328"/>
          </a:xfrm>
          <a:prstGeom prst="rect">
            <a:avLst/>
          </a:prstGeom>
          <a:noFill/>
        </p:spPr>
        <p:txBody>
          <a:bodyPr wrap="none" rtlCol="0">
            <a:spAutoFit/>
          </a:bodyPr>
          <a:lstStyle/>
          <a:p>
            <a:r>
              <a:rPr lang="en-US" dirty="0" smtClean="0"/>
              <a:t>Winter reserves</a:t>
            </a:r>
          </a:p>
          <a:p>
            <a:endParaRPr lang="en-US" dirty="0"/>
          </a:p>
          <a:p>
            <a:r>
              <a:rPr lang="en-US" dirty="0" smtClean="0"/>
              <a:t>Apparent drawdown</a:t>
            </a:r>
          </a:p>
          <a:p>
            <a:endParaRPr lang="en-US" dirty="0"/>
          </a:p>
          <a:p>
            <a:r>
              <a:rPr lang="en-US" dirty="0" smtClean="0"/>
              <a:t>Remaining </a:t>
            </a:r>
            <a:r>
              <a:rPr lang="en-US" dirty="0" err="1" smtClean="0"/>
              <a:t>dFe</a:t>
            </a:r>
            <a:r>
              <a:rPr lang="en-US" dirty="0" smtClean="0"/>
              <a:t> at time of observations</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23611" y="2971800"/>
                <a:ext cx="4572000" cy="72045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a:rPr>
                          </m:ctrlPr>
                        </m:accPr>
                        <m:e>
                          <m:sSub>
                            <m:sSubPr>
                              <m:ctrlPr>
                                <a:rPr lang="en-US" i="1">
                                  <a:latin typeface="Cambria Math"/>
                                </a:rPr>
                              </m:ctrlPr>
                            </m:sSubPr>
                            <m:e>
                              <m:r>
                                <a:rPr lang="en-US" i="1">
                                  <a:latin typeface="Cambria Math"/>
                                </a:rPr>
                                <m:t>𝑑𝐹𝑒</m:t>
                              </m:r>
                            </m:e>
                            <m:sub>
                              <m:r>
                                <a:rPr lang="en-US" i="1">
                                  <a:latin typeface="Cambria Math"/>
                                </a:rPr>
                                <m:t>𝑖</m:t>
                              </m:r>
                            </m:sub>
                          </m:sSub>
                        </m:e>
                      </m:acc>
                      <m:r>
                        <a:rPr lang="en-US" i="1">
                          <a:latin typeface="Cambria Math"/>
                        </a:rPr>
                        <m:t>=</m:t>
                      </m:r>
                      <m:nary>
                        <m:naryPr>
                          <m:limLoc m:val="subSup"/>
                          <m:ctrlPr>
                            <a:rPr lang="en-US" i="1">
                              <a:latin typeface="Cambria Math"/>
                            </a:rPr>
                          </m:ctrlPr>
                        </m:naryPr>
                        <m:sub>
                          <m:r>
                            <a:rPr lang="en-US" i="1">
                              <a:latin typeface="Cambria Math"/>
                            </a:rPr>
                            <m:t>𝐸𝑍</m:t>
                          </m:r>
                        </m:sub>
                        <m:sup>
                          <m:r>
                            <a:rPr lang="en-US" i="1">
                              <a:latin typeface="Cambria Math"/>
                            </a:rPr>
                            <m:t>0</m:t>
                          </m:r>
                        </m:sup>
                        <m:e>
                          <m:r>
                            <a:rPr lang="en-US" i="1">
                              <a:latin typeface="Cambria Math"/>
                            </a:rPr>
                            <m:t>𝑝𝑜𝑠</m:t>
                          </m:r>
                          <m:d>
                            <m:dPr>
                              <m:ctrlPr>
                                <a:rPr lang="en-US" i="1">
                                  <a:latin typeface="Cambria Math"/>
                                </a:rPr>
                              </m:ctrlPr>
                            </m:dPr>
                            <m:e>
                              <m:sSub>
                                <m:sSubPr>
                                  <m:ctrlPr>
                                    <a:rPr lang="en-US" i="1">
                                      <a:latin typeface="Cambria Math"/>
                                    </a:rPr>
                                  </m:ctrlPr>
                                </m:sSubPr>
                                <m:e>
                                  <m:acc>
                                    <m:accPr>
                                      <m:chr m:val="̂"/>
                                      <m:ctrlPr>
                                        <a:rPr lang="en-US" i="1">
                                          <a:latin typeface="Cambria Math"/>
                                        </a:rPr>
                                      </m:ctrlPr>
                                    </m:accPr>
                                    <m:e>
                                      <m:sSub>
                                        <m:sSubPr>
                                          <m:ctrlPr>
                                            <a:rPr lang="en-US" i="1">
                                              <a:latin typeface="Cambria Math"/>
                                            </a:rPr>
                                          </m:ctrlPr>
                                        </m:sSubPr>
                                        <m:e>
                                          <m:r>
                                            <a:rPr lang="en-US" i="1">
                                              <a:latin typeface="Cambria Math"/>
                                            </a:rPr>
                                            <m:t>𝑑𝐹𝑒</m:t>
                                          </m:r>
                                        </m:e>
                                        <m:sub>
                                          <m:r>
                                            <a:rPr lang="en-US" i="1">
                                              <a:latin typeface="Cambria Math"/>
                                            </a:rPr>
                                            <m:t>𝑖</m:t>
                                          </m:r>
                                        </m:sub>
                                      </m:sSub>
                                    </m:e>
                                  </m:acc>
                                  <m:r>
                                    <a:rPr lang="en-US" i="1">
                                      <a:latin typeface="Cambria Math"/>
                                    </a:rPr>
                                    <m:t>−</m:t>
                                  </m:r>
                                  <m:r>
                                    <a:rPr lang="en-US" i="1">
                                      <a:latin typeface="Cambria Math"/>
                                    </a:rPr>
                                    <m:t>𝑑𝐹𝑒</m:t>
                                  </m:r>
                                  <m:r>
                                    <a:rPr lang="en-US" i="1">
                                      <a:latin typeface="Cambria Math"/>
                                    </a:rPr>
                                    <m:t>(</m:t>
                                  </m:r>
                                  <m:r>
                                    <a:rPr lang="en-US" i="1">
                                      <a:latin typeface="Cambria Math"/>
                                    </a:rPr>
                                    <m:t>𝑧</m:t>
                                  </m:r>
                                  <m:r>
                                    <a:rPr lang="en-US" i="1">
                                      <a:latin typeface="Cambria Math"/>
                                    </a:rPr>
                                    <m:t>)</m:t>
                                  </m:r>
                                </m:e>
                                <m:sub>
                                  <m:r>
                                    <a:rPr lang="en-US" i="1">
                                      <a:latin typeface="Cambria Math"/>
                                    </a:rPr>
                                    <m:t>𝑖</m:t>
                                  </m:r>
                                </m:sub>
                              </m:sSub>
                            </m:e>
                          </m:d>
                        </m:e>
                      </m:nary>
                      <m:r>
                        <a:rPr lang="en-US" i="1">
                          <a:latin typeface="Cambria Math"/>
                        </a:rPr>
                        <m:t>𝑑𝑧</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3611" y="2971800"/>
                <a:ext cx="4572000" cy="720454"/>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595611" y="2971800"/>
                <a:ext cx="4572000" cy="72045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a:rPr>
                          </m:ctrlPr>
                        </m:accPr>
                        <m:e>
                          <m:sSub>
                            <m:sSubPr>
                              <m:ctrlPr>
                                <a:rPr lang="en-US" i="1">
                                  <a:latin typeface="Cambria Math"/>
                                </a:rPr>
                              </m:ctrlPr>
                            </m:sSubPr>
                            <m:e>
                              <m:r>
                                <a:rPr lang="en-US" i="1">
                                  <a:latin typeface="Cambria Math"/>
                                </a:rPr>
                                <m:t>𝑁𝑂</m:t>
                              </m:r>
                              <m:r>
                                <a:rPr lang="en-US" i="1">
                                  <a:latin typeface="Cambria Math"/>
                                </a:rPr>
                                <m:t>3</m:t>
                              </m:r>
                            </m:e>
                            <m:sub>
                              <m:r>
                                <a:rPr lang="en-US" i="1">
                                  <a:latin typeface="Cambria Math"/>
                                </a:rPr>
                                <m:t>𝑖</m:t>
                              </m:r>
                            </m:sub>
                          </m:sSub>
                        </m:e>
                      </m:acc>
                      <m:r>
                        <a:rPr lang="en-US" i="1">
                          <a:latin typeface="Cambria Math"/>
                        </a:rPr>
                        <m:t>=</m:t>
                      </m:r>
                      <m:nary>
                        <m:naryPr>
                          <m:limLoc m:val="subSup"/>
                          <m:ctrlPr>
                            <a:rPr lang="en-US" i="1">
                              <a:latin typeface="Cambria Math"/>
                            </a:rPr>
                          </m:ctrlPr>
                        </m:naryPr>
                        <m:sub>
                          <m:r>
                            <a:rPr lang="en-US" i="1">
                              <a:latin typeface="Cambria Math"/>
                            </a:rPr>
                            <m:t>𝐸𝑍</m:t>
                          </m:r>
                        </m:sub>
                        <m:sup>
                          <m:r>
                            <a:rPr lang="en-US" i="1">
                              <a:latin typeface="Cambria Math"/>
                            </a:rPr>
                            <m:t>0</m:t>
                          </m:r>
                        </m:sup>
                        <m:e>
                          <m:r>
                            <a:rPr lang="en-US" i="1">
                              <a:latin typeface="Cambria Math"/>
                            </a:rPr>
                            <m:t>𝑝𝑜𝑠</m:t>
                          </m:r>
                          <m:d>
                            <m:dPr>
                              <m:ctrlPr>
                                <a:rPr lang="en-US" i="1">
                                  <a:latin typeface="Cambria Math"/>
                                </a:rPr>
                              </m:ctrlPr>
                            </m:dPr>
                            <m:e>
                              <m:sSub>
                                <m:sSubPr>
                                  <m:ctrlPr>
                                    <a:rPr lang="en-US" i="1">
                                      <a:latin typeface="Cambria Math"/>
                                    </a:rPr>
                                  </m:ctrlPr>
                                </m:sSubPr>
                                <m:e>
                                  <m:acc>
                                    <m:accPr>
                                      <m:chr m:val="̂"/>
                                      <m:ctrlPr>
                                        <a:rPr lang="en-US" i="1">
                                          <a:latin typeface="Cambria Math"/>
                                        </a:rPr>
                                      </m:ctrlPr>
                                    </m:accPr>
                                    <m:e>
                                      <m:sSub>
                                        <m:sSubPr>
                                          <m:ctrlPr>
                                            <a:rPr lang="en-US" i="1">
                                              <a:latin typeface="Cambria Math"/>
                                            </a:rPr>
                                          </m:ctrlPr>
                                        </m:sSubPr>
                                        <m:e>
                                          <m:r>
                                            <a:rPr lang="en-US" i="1">
                                              <a:latin typeface="Cambria Math"/>
                                            </a:rPr>
                                            <m:t>𝑁𝑂</m:t>
                                          </m:r>
                                          <m:r>
                                            <a:rPr lang="en-US" i="1">
                                              <a:latin typeface="Cambria Math"/>
                                            </a:rPr>
                                            <m:t>3</m:t>
                                          </m:r>
                                        </m:e>
                                        <m:sub>
                                          <m:r>
                                            <a:rPr lang="en-US" i="1">
                                              <a:latin typeface="Cambria Math"/>
                                            </a:rPr>
                                            <m:t>𝑖</m:t>
                                          </m:r>
                                        </m:sub>
                                      </m:sSub>
                                    </m:e>
                                  </m:acc>
                                  <m:r>
                                    <a:rPr lang="en-US" i="1">
                                      <a:latin typeface="Cambria Math"/>
                                    </a:rPr>
                                    <m:t>−</m:t>
                                  </m:r>
                                  <m:r>
                                    <a:rPr lang="en-US" i="1">
                                      <a:latin typeface="Cambria Math"/>
                                    </a:rPr>
                                    <m:t>𝑁𝑂</m:t>
                                  </m:r>
                                  <m:r>
                                    <a:rPr lang="en-US" i="1">
                                      <a:latin typeface="Cambria Math"/>
                                    </a:rPr>
                                    <m:t>3(</m:t>
                                  </m:r>
                                  <m:r>
                                    <a:rPr lang="en-US" i="1">
                                      <a:latin typeface="Cambria Math"/>
                                    </a:rPr>
                                    <m:t>𝑧</m:t>
                                  </m:r>
                                  <m:r>
                                    <a:rPr lang="en-US" i="1">
                                      <a:latin typeface="Cambria Math"/>
                                    </a:rPr>
                                    <m:t>)</m:t>
                                  </m:r>
                                </m:e>
                                <m:sub>
                                  <m:r>
                                    <a:rPr lang="en-US" i="1">
                                      <a:latin typeface="Cambria Math"/>
                                    </a:rPr>
                                    <m:t>𝑖</m:t>
                                  </m:r>
                                </m:sub>
                              </m:sSub>
                            </m:e>
                          </m:d>
                        </m:e>
                      </m:nary>
                      <m:r>
                        <a:rPr lang="en-US" i="1">
                          <a:latin typeface="Cambria Math"/>
                        </a:rPr>
                        <m:t>𝑑𝑧</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4595611" y="2971800"/>
                <a:ext cx="4572000" cy="720454"/>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634354" y="4994546"/>
                <a:ext cx="3875292" cy="7204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a:rPr>
                          </m:ctrlPr>
                        </m:sSubSupPr>
                        <m:e>
                          <m:r>
                            <a:rPr lang="en-US" i="1">
                              <a:latin typeface="Cambria Math"/>
                            </a:rPr>
                            <m:t>𝑑𝐹𝑒</m:t>
                          </m:r>
                        </m:e>
                        <m:sub>
                          <m:r>
                            <a:rPr lang="en-US" i="1">
                              <a:latin typeface="Cambria Math"/>
                            </a:rPr>
                            <m:t>𝑖</m:t>
                          </m:r>
                        </m:sub>
                        <m:sup>
                          <m:r>
                            <a:rPr lang="en-US" i="1">
                              <a:latin typeface="Cambria Math"/>
                            </a:rPr>
                            <m:t>′</m:t>
                          </m:r>
                        </m:sup>
                      </m:sSubSup>
                      <m:r>
                        <a:rPr lang="en-US" i="1">
                          <a:latin typeface="Cambria Math"/>
                        </a:rPr>
                        <m:t>=</m:t>
                      </m:r>
                      <m:nary>
                        <m:naryPr>
                          <m:limLoc m:val="subSup"/>
                          <m:ctrlPr>
                            <a:rPr lang="en-US" i="1">
                              <a:latin typeface="Cambria Math"/>
                            </a:rPr>
                          </m:ctrlPr>
                        </m:naryPr>
                        <m:sub>
                          <m:r>
                            <a:rPr lang="en-US" i="1">
                              <a:latin typeface="Cambria Math"/>
                            </a:rPr>
                            <m:t>𝐸𝑍</m:t>
                          </m:r>
                        </m:sub>
                        <m:sup>
                          <m:r>
                            <a:rPr lang="en-US" i="1">
                              <a:latin typeface="Cambria Math"/>
                            </a:rPr>
                            <m:t>0</m:t>
                          </m:r>
                        </m:sup>
                        <m:e>
                          <m:r>
                            <a:rPr lang="en-US" i="1">
                              <a:latin typeface="Cambria Math"/>
                            </a:rPr>
                            <m:t>𝑝𝑜𝑠</m:t>
                          </m:r>
                          <m:d>
                            <m:dPr>
                              <m:ctrlPr>
                                <a:rPr lang="en-US" i="1">
                                  <a:latin typeface="Cambria Math"/>
                                </a:rPr>
                              </m:ctrlPr>
                            </m:dPr>
                            <m:e>
                              <m:r>
                                <a:rPr lang="en-US" i="1">
                                  <a:latin typeface="Cambria Math"/>
                                </a:rPr>
                                <m:t>𝑑</m:t>
                              </m:r>
                              <m:sSub>
                                <m:sSubPr>
                                  <m:ctrlPr>
                                    <a:rPr lang="en-US" i="1">
                                      <a:latin typeface="Cambria Math"/>
                                    </a:rPr>
                                  </m:ctrlPr>
                                </m:sSubPr>
                                <m:e>
                                  <m:r>
                                    <a:rPr lang="en-US" i="1">
                                      <a:latin typeface="Cambria Math"/>
                                    </a:rPr>
                                    <m:t>𝐹𝑒</m:t>
                                  </m:r>
                                  <m:r>
                                    <a:rPr lang="en-US" i="1">
                                      <a:latin typeface="Cambria Math"/>
                                    </a:rPr>
                                    <m:t>(</m:t>
                                  </m:r>
                                  <m:r>
                                    <a:rPr lang="en-US" i="1">
                                      <a:latin typeface="Cambria Math"/>
                                    </a:rPr>
                                    <m:t>𝑧</m:t>
                                  </m:r>
                                  <m:r>
                                    <a:rPr lang="en-US" i="1">
                                      <a:latin typeface="Cambria Math"/>
                                    </a:rPr>
                                    <m:t>)</m:t>
                                  </m:r>
                                </m:e>
                                <m:sub>
                                  <m:r>
                                    <a:rPr lang="en-US" i="1">
                                      <a:latin typeface="Cambria Math"/>
                                    </a:rPr>
                                    <m:t>𝑖</m:t>
                                  </m:r>
                                </m:sub>
                              </m:sSub>
                              <m:r>
                                <a:rPr lang="en-US" i="1">
                                  <a:latin typeface="Cambria Math"/>
                                </a:rPr>
                                <m:t>−</m:t>
                              </m:r>
                              <m:sSub>
                                <m:sSubPr>
                                  <m:ctrlPr>
                                    <a:rPr lang="en-US" i="1">
                                      <a:latin typeface="Cambria Math"/>
                                    </a:rPr>
                                  </m:ctrlPr>
                                </m:sSubPr>
                                <m:e>
                                  <m:r>
                                    <a:rPr lang="en-US" i="1">
                                      <a:latin typeface="Cambria Math"/>
                                    </a:rPr>
                                    <m:t>𝑑𝐹𝑒</m:t>
                                  </m:r>
                                </m:e>
                                <m:sub>
                                  <m:r>
                                    <a:rPr lang="en-US" i="1">
                                      <a:latin typeface="Cambria Math"/>
                                    </a:rPr>
                                    <m:t>𝑚𝑖𝑛</m:t>
                                  </m:r>
                                </m:sub>
                              </m:sSub>
                            </m:e>
                          </m:d>
                        </m:e>
                      </m:nary>
                      <m:r>
                        <a:rPr lang="en-US" i="1">
                          <a:latin typeface="Cambria Math"/>
                        </a:rPr>
                        <m:t>𝑑𝑧</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634354" y="4994546"/>
                <a:ext cx="3875292" cy="720454"/>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800116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49362"/>
          </a:xfrm>
        </p:spPr>
        <p:txBody>
          <a:bodyPr/>
          <a:lstStyle/>
          <a:p>
            <a:r>
              <a:rPr lang="en-US" sz="4000" dirty="0" smtClean="0"/>
              <a:t>Evidence for iron supply from sea ice</a:t>
            </a:r>
            <a:endParaRPr lang="en-US" sz="4000" dirty="0"/>
          </a:p>
        </p:txBody>
      </p:sp>
      <p:sp>
        <p:nvSpPr>
          <p:cNvPr id="3" name="TextBox 2"/>
          <p:cNvSpPr txBox="1"/>
          <p:nvPr/>
        </p:nvSpPr>
        <p:spPr>
          <a:xfrm>
            <a:off x="152400" y="1447800"/>
            <a:ext cx="8763000" cy="5262979"/>
          </a:xfrm>
          <a:prstGeom prst="rect">
            <a:avLst/>
          </a:prstGeom>
          <a:noFill/>
        </p:spPr>
        <p:txBody>
          <a:bodyPr wrap="square" rtlCol="0">
            <a:spAutoFit/>
          </a:bodyPr>
          <a:lstStyle/>
          <a:p>
            <a:r>
              <a:rPr lang="en-US" sz="2800" dirty="0" smtClean="0"/>
              <a:t>Pre-bloom conditions consist of</a:t>
            </a:r>
          </a:p>
          <a:p>
            <a:r>
              <a:rPr lang="en-US" sz="2800" dirty="0"/>
              <a:t>	</a:t>
            </a:r>
            <a:r>
              <a:rPr lang="en-US" sz="2800" dirty="0" smtClean="0"/>
              <a:t>High Fe</a:t>
            </a:r>
          </a:p>
          <a:p>
            <a:r>
              <a:rPr lang="en-US" sz="2800" dirty="0" smtClean="0"/>
              <a:t>	High </a:t>
            </a:r>
            <a:r>
              <a:rPr lang="en-US" sz="2800" dirty="0" err="1" smtClean="0"/>
              <a:t>Fv</a:t>
            </a:r>
            <a:r>
              <a:rPr lang="en-US" sz="2800" dirty="0" smtClean="0"/>
              <a:t>/</a:t>
            </a:r>
            <a:r>
              <a:rPr lang="en-US" sz="2800" dirty="0" err="1" smtClean="0"/>
              <a:t>Fm</a:t>
            </a:r>
            <a:endParaRPr lang="en-US" sz="2800" dirty="0" smtClean="0"/>
          </a:p>
          <a:p>
            <a:r>
              <a:rPr lang="en-US" sz="2800" dirty="0" smtClean="0"/>
              <a:t>	Low </a:t>
            </a:r>
            <a:r>
              <a:rPr lang="en-US" sz="2800" dirty="0" err="1" smtClean="0"/>
              <a:t>Chl</a:t>
            </a:r>
            <a:endParaRPr lang="en-US" sz="2800" dirty="0" smtClean="0"/>
          </a:p>
          <a:p>
            <a:endParaRPr lang="en-US" sz="2800" dirty="0" smtClean="0"/>
          </a:p>
          <a:p>
            <a:r>
              <a:rPr lang="en-US" sz="2800" dirty="0" smtClean="0"/>
              <a:t>Where did we find those conditions?</a:t>
            </a:r>
            <a:endParaRPr lang="en-US" sz="2800" dirty="0"/>
          </a:p>
          <a:p>
            <a:r>
              <a:rPr lang="en-US" sz="2800" dirty="0" smtClean="0"/>
              <a:t>	Offshore sea ice</a:t>
            </a:r>
          </a:p>
          <a:p>
            <a:r>
              <a:rPr lang="en-US" sz="2800" dirty="0" smtClean="0"/>
              <a:t>	Franklin Island</a:t>
            </a:r>
          </a:p>
          <a:p>
            <a:r>
              <a:rPr lang="en-US" sz="2800" dirty="0" smtClean="0"/>
              <a:t>	</a:t>
            </a:r>
            <a:r>
              <a:rPr lang="en-US" sz="2800" dirty="0" err="1" smtClean="0"/>
              <a:t>Joides</a:t>
            </a:r>
            <a:r>
              <a:rPr lang="en-US" sz="2800" dirty="0" smtClean="0"/>
              <a:t> Trough, northern transect</a:t>
            </a:r>
          </a:p>
          <a:p>
            <a:endParaRPr lang="en-US" sz="2800" dirty="0"/>
          </a:p>
          <a:p>
            <a:r>
              <a:rPr lang="en-US" sz="2800" dirty="0" smtClean="0"/>
              <a:t>All areas in which ice was melting or recently cleared</a:t>
            </a:r>
          </a:p>
          <a:p>
            <a:r>
              <a:rPr lang="en-US" sz="2800" dirty="0" smtClean="0"/>
              <a:t>						[sea ice movie]</a:t>
            </a:r>
            <a:endParaRPr lang="en-US" sz="2800" dirty="0"/>
          </a:p>
        </p:txBody>
      </p:sp>
    </p:spTree>
    <p:extLst>
      <p:ext uri="{BB962C8B-B14F-4D97-AF65-F5344CB8AC3E}">
        <p14:creationId xmlns:p14="http://schemas.microsoft.com/office/powerpoint/2010/main" val="41035771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4452"/>
            <a:ext cx="9144000" cy="4341643"/>
          </a:xfrm>
          <a:prstGeom prst="rect">
            <a:avLst/>
          </a:prstGeom>
        </p:spPr>
      </p:pic>
      <p:sp>
        <p:nvSpPr>
          <p:cNvPr id="2050" name="Title 1"/>
          <p:cNvSpPr>
            <a:spLocks noGrp="1"/>
          </p:cNvSpPr>
          <p:nvPr>
            <p:ph type="title" idx="4294967295"/>
          </p:nvPr>
        </p:nvSpPr>
        <p:spPr/>
        <p:txBody>
          <a:bodyPr/>
          <a:lstStyle/>
          <a:p>
            <a:r>
              <a:rPr lang="en-US" dirty="0" smtClean="0"/>
              <a:t>PRISM nutrient data</a:t>
            </a:r>
          </a:p>
        </p:txBody>
      </p:sp>
      <p:sp>
        <p:nvSpPr>
          <p:cNvPr id="4" name="TextBox 3"/>
          <p:cNvSpPr txBox="1"/>
          <p:nvPr/>
        </p:nvSpPr>
        <p:spPr>
          <a:xfrm>
            <a:off x="1699039"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6" name="TextBox 5"/>
          <p:cNvSpPr txBox="1"/>
          <p:nvPr/>
        </p:nvSpPr>
        <p:spPr>
          <a:xfrm>
            <a:off x="6096000" y="5867400"/>
            <a:ext cx="1729961" cy="369332"/>
          </a:xfrm>
          <a:prstGeom prst="rect">
            <a:avLst/>
          </a:prstGeom>
          <a:solidFill>
            <a:schemeClr val="bg1"/>
          </a:solidFill>
        </p:spPr>
        <p:txBody>
          <a:bodyPr wrap="none" rtlCol="0">
            <a:spAutoFit/>
          </a:bodyPr>
          <a:lstStyle/>
          <a:p>
            <a:r>
              <a:rPr lang="en-US" dirty="0" smtClean="0"/>
              <a:t>Nitrate + Nitrite</a:t>
            </a:r>
            <a:endParaRPr lang="en-US" dirty="0"/>
          </a:p>
        </p:txBody>
      </p:sp>
      <p:sp>
        <p:nvSpPr>
          <p:cNvPr id="7" name="TextBox 6"/>
          <p:cNvSpPr txBox="1"/>
          <p:nvPr/>
        </p:nvSpPr>
        <p:spPr>
          <a:xfrm rot="16200000">
            <a:off x="4292437" y="3632364"/>
            <a:ext cx="928459" cy="369332"/>
          </a:xfrm>
          <a:prstGeom prst="rect">
            <a:avLst/>
          </a:prstGeom>
          <a:solidFill>
            <a:schemeClr val="bg1"/>
          </a:solidFill>
        </p:spPr>
        <p:txBody>
          <a:bodyPr wrap="none" rtlCol="0">
            <a:spAutoFit/>
          </a:bodyPr>
          <a:lstStyle/>
          <a:p>
            <a:r>
              <a:rPr lang="en-US" dirty="0" smtClean="0"/>
              <a:t>Silicate</a:t>
            </a:r>
            <a:endParaRPr lang="en-US" dirty="0"/>
          </a:p>
        </p:txBody>
      </p:sp>
      <p:sp>
        <p:nvSpPr>
          <p:cNvPr id="8" name="TextBox 7"/>
          <p:cNvSpPr txBox="1"/>
          <p:nvPr/>
        </p:nvSpPr>
        <p:spPr>
          <a:xfrm rot="16200000">
            <a:off x="-306699" y="3556164"/>
            <a:ext cx="1287532" cy="369332"/>
          </a:xfrm>
          <a:prstGeom prst="rect">
            <a:avLst/>
          </a:prstGeom>
          <a:solidFill>
            <a:schemeClr val="bg1"/>
          </a:solidFill>
        </p:spPr>
        <p:txBody>
          <a:bodyPr wrap="none" rtlCol="0">
            <a:spAutoFit/>
          </a:bodyPr>
          <a:lstStyle/>
          <a:p>
            <a:r>
              <a:rPr lang="en-US" dirty="0" smtClean="0"/>
              <a:t>Phosphate</a:t>
            </a:r>
            <a:endParaRPr lang="en-US" dirty="0"/>
          </a:p>
        </p:txBody>
      </p:sp>
      <p:sp>
        <p:nvSpPr>
          <p:cNvPr id="5" name="TextBox 4"/>
          <p:cNvSpPr txBox="1"/>
          <p:nvPr/>
        </p:nvSpPr>
        <p:spPr>
          <a:xfrm>
            <a:off x="3505200" y="6488668"/>
            <a:ext cx="2377574" cy="369332"/>
          </a:xfrm>
          <a:prstGeom prst="rect">
            <a:avLst/>
          </a:prstGeom>
          <a:noFill/>
        </p:spPr>
        <p:txBody>
          <a:bodyPr wrap="none" rtlCol="0">
            <a:spAutoFit/>
          </a:bodyPr>
          <a:lstStyle/>
          <a:p>
            <a:r>
              <a:rPr lang="en-US" dirty="0" smtClean="0"/>
              <a:t>Thank you, Lindsey!!!</a:t>
            </a:r>
            <a:endParaRPr lang="en-US" dirty="0"/>
          </a:p>
        </p:txBody>
      </p:sp>
    </p:spTree>
    <p:extLst>
      <p:ext uri="{BB962C8B-B14F-4D97-AF65-F5344CB8AC3E}">
        <p14:creationId xmlns:p14="http://schemas.microsoft.com/office/powerpoint/2010/main" val="2516397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04800"/>
            <a:ext cx="7315200" cy="6563769"/>
          </a:xfrm>
          <a:prstGeom prst="rect">
            <a:avLst/>
          </a:prstGeom>
        </p:spPr>
      </p:pic>
      <p:sp>
        <p:nvSpPr>
          <p:cNvPr id="2050" name="Title 1"/>
          <p:cNvSpPr>
            <a:spLocks noGrp="1"/>
          </p:cNvSpPr>
          <p:nvPr>
            <p:ph type="title" idx="4294967295"/>
          </p:nvPr>
        </p:nvSpPr>
        <p:spPr>
          <a:xfrm>
            <a:off x="-152400" y="990600"/>
            <a:ext cx="2057400" cy="5105400"/>
          </a:xfrm>
        </p:spPr>
        <p:txBody>
          <a:bodyPr/>
          <a:lstStyle/>
          <a:p>
            <a:r>
              <a:rPr lang="en-US" sz="3600" dirty="0" smtClean="0"/>
              <a:t>PRISM </a:t>
            </a:r>
            <a:r>
              <a:rPr lang="en-US" sz="3600" dirty="0" err="1" smtClean="0"/>
              <a:t>NutrientsChl</a:t>
            </a:r>
            <a:r>
              <a:rPr lang="en-US" sz="3600" dirty="0" smtClean="0"/>
              <a:t>, Fe</a:t>
            </a:r>
          </a:p>
        </p:txBody>
      </p:sp>
      <p:sp>
        <p:nvSpPr>
          <p:cNvPr id="4" name="TextBox 3"/>
          <p:cNvSpPr txBox="1"/>
          <p:nvPr/>
        </p:nvSpPr>
        <p:spPr>
          <a:xfrm>
            <a:off x="2660444" y="228600"/>
            <a:ext cx="6000361" cy="369332"/>
          </a:xfrm>
          <a:prstGeom prst="rect">
            <a:avLst/>
          </a:prstGeom>
          <a:solidFill>
            <a:schemeClr val="bg1"/>
          </a:solidFill>
        </p:spPr>
        <p:txBody>
          <a:bodyPr wrap="none" rtlCol="0">
            <a:spAutoFit/>
          </a:bodyPr>
          <a:lstStyle/>
          <a:p>
            <a:r>
              <a:rPr lang="en-US" dirty="0" smtClean="0"/>
              <a:t>Phosphate                       Nitrite                   </a:t>
            </a:r>
            <a:r>
              <a:rPr lang="en-US" dirty="0" err="1" smtClean="0"/>
              <a:t>Nitrate+Nitrite</a:t>
            </a:r>
            <a:endParaRPr lang="en-US" dirty="0"/>
          </a:p>
        </p:txBody>
      </p:sp>
      <p:sp>
        <p:nvSpPr>
          <p:cNvPr id="6" name="TextBox 5"/>
          <p:cNvSpPr txBox="1"/>
          <p:nvPr/>
        </p:nvSpPr>
        <p:spPr>
          <a:xfrm>
            <a:off x="2812844" y="2297668"/>
            <a:ext cx="5622052" cy="369332"/>
          </a:xfrm>
          <a:prstGeom prst="rect">
            <a:avLst/>
          </a:prstGeom>
          <a:solidFill>
            <a:schemeClr val="bg1"/>
          </a:solidFill>
        </p:spPr>
        <p:txBody>
          <a:bodyPr wrap="none" rtlCol="0">
            <a:spAutoFit/>
          </a:bodyPr>
          <a:lstStyle/>
          <a:p>
            <a:r>
              <a:rPr lang="en-US" dirty="0" smtClean="0"/>
              <a:t>Ammonium                 Silicate                    Chlorophyll</a:t>
            </a:r>
            <a:endParaRPr lang="en-US" dirty="0"/>
          </a:p>
        </p:txBody>
      </p:sp>
      <p:sp>
        <p:nvSpPr>
          <p:cNvPr id="7" name="TextBox 6"/>
          <p:cNvSpPr txBox="1"/>
          <p:nvPr/>
        </p:nvSpPr>
        <p:spPr>
          <a:xfrm>
            <a:off x="2819400" y="4278868"/>
            <a:ext cx="5207516" cy="369332"/>
          </a:xfrm>
          <a:prstGeom prst="rect">
            <a:avLst/>
          </a:prstGeom>
          <a:solidFill>
            <a:schemeClr val="bg1"/>
          </a:solidFill>
        </p:spPr>
        <p:txBody>
          <a:bodyPr wrap="none" rtlCol="0">
            <a:spAutoFit/>
          </a:bodyPr>
          <a:lstStyle/>
          <a:p>
            <a:r>
              <a:rPr lang="en-US" dirty="0" smtClean="0"/>
              <a:t>N+N / P                       N+N/Si                  </a:t>
            </a:r>
            <a:r>
              <a:rPr lang="en-US" dirty="0"/>
              <a:t> </a:t>
            </a:r>
            <a:r>
              <a:rPr lang="en-US" dirty="0" smtClean="0"/>
              <a:t>        Fe</a:t>
            </a:r>
            <a:endParaRPr lang="en-US" dirty="0"/>
          </a:p>
        </p:txBody>
      </p:sp>
      <p:sp>
        <p:nvSpPr>
          <p:cNvPr id="8" name="TextBox 7"/>
          <p:cNvSpPr txBox="1"/>
          <p:nvPr/>
        </p:nvSpPr>
        <p:spPr>
          <a:xfrm>
            <a:off x="0" y="6499237"/>
            <a:ext cx="2069797" cy="369332"/>
          </a:xfrm>
          <a:prstGeom prst="rect">
            <a:avLst/>
          </a:prstGeom>
          <a:noFill/>
        </p:spPr>
        <p:txBody>
          <a:bodyPr wrap="none" rtlCol="0">
            <a:spAutoFit/>
          </a:bodyPr>
          <a:lstStyle/>
          <a:p>
            <a:r>
              <a:rPr lang="en-US" dirty="0" smtClean="0"/>
              <a:t>Thank you, Olga!!!</a:t>
            </a:r>
            <a:endParaRPr lang="en-US" dirty="0"/>
          </a:p>
        </p:txBody>
      </p:sp>
    </p:spTree>
    <p:extLst>
      <p:ext uri="{BB962C8B-B14F-4D97-AF65-F5344CB8AC3E}">
        <p14:creationId xmlns:p14="http://schemas.microsoft.com/office/powerpoint/2010/main" val="36375277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160588" y="252413"/>
            <a:ext cx="482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a:defRPr>
                <a:solidFill>
                  <a:schemeClr val="tx1"/>
                </a:solidFill>
                <a:latin typeface="Calibri" pitchFamily="34" charset="0"/>
                <a:cs typeface="Arial" charset="0"/>
              </a:defRPr>
            </a:lvl3pPr>
            <a:lvl4pPr>
              <a:defRPr>
                <a:solidFill>
                  <a:schemeClr val="tx1"/>
                </a:solidFill>
                <a:latin typeface="Calibri" pitchFamily="34" charset="0"/>
                <a:cs typeface="Arial" charset="0"/>
              </a:defRPr>
            </a:lvl4pPr>
            <a:lvl5pPr>
              <a:defRPr>
                <a:solidFill>
                  <a:schemeClr val="tx1"/>
                </a:solidFill>
                <a:latin typeface="Calibri" pitchFamily="34" charset="0"/>
                <a:cs typeface="Arial" charset="0"/>
              </a:defRPr>
            </a:lvl5pPr>
            <a:lvl6pPr fontAlgn="base">
              <a:spcBef>
                <a:spcPct val="0"/>
              </a:spcBef>
              <a:spcAft>
                <a:spcPct val="0"/>
              </a:spcAft>
              <a:defRPr>
                <a:solidFill>
                  <a:schemeClr val="tx1"/>
                </a:solidFill>
                <a:latin typeface="Calibri" pitchFamily="34" charset="0"/>
                <a:cs typeface="Arial" charset="0"/>
              </a:defRPr>
            </a:lvl6pPr>
            <a:lvl7pPr fontAlgn="base">
              <a:spcBef>
                <a:spcPct val="0"/>
              </a:spcBef>
              <a:spcAft>
                <a:spcPct val="0"/>
              </a:spcAft>
              <a:defRPr>
                <a:solidFill>
                  <a:schemeClr val="tx1"/>
                </a:solidFill>
                <a:latin typeface="Calibri" pitchFamily="34" charset="0"/>
                <a:cs typeface="Arial" charset="0"/>
              </a:defRPr>
            </a:lvl7pPr>
            <a:lvl8pPr fontAlgn="base">
              <a:spcBef>
                <a:spcPct val="0"/>
              </a:spcBef>
              <a:spcAft>
                <a:spcPct val="0"/>
              </a:spcAft>
              <a:defRPr>
                <a:solidFill>
                  <a:schemeClr val="tx1"/>
                </a:solidFill>
                <a:latin typeface="Calibri" pitchFamily="34" charset="0"/>
                <a:cs typeface="Arial" charset="0"/>
              </a:defRPr>
            </a:lvl8pPr>
            <a:lvl9pPr fontAlgn="base">
              <a:spcBef>
                <a:spcPct val="0"/>
              </a:spcBef>
              <a:spcAft>
                <a:spcPct val="0"/>
              </a:spcAft>
              <a:defRPr>
                <a:solidFill>
                  <a:schemeClr val="tx1"/>
                </a:solidFill>
                <a:latin typeface="Calibri" pitchFamily="34" charset="0"/>
                <a:cs typeface="Arial" charset="0"/>
              </a:defRPr>
            </a:lvl9pPr>
          </a:lstStyle>
          <a:p>
            <a:pPr defTabSz="914400"/>
            <a:r>
              <a:rPr lang="en-GB" sz="2400" b="1">
                <a:latin typeface="Arial" charset="0"/>
              </a:rPr>
              <a:t>Delta Fv/Fm (48 hrs) All stations</a:t>
            </a:r>
            <a:endParaRPr lang="en-US" sz="2400" b="1">
              <a:latin typeface="Arial" charset="0"/>
            </a:endParaRPr>
          </a:p>
        </p:txBody>
      </p:sp>
      <p:sp>
        <p:nvSpPr>
          <p:cNvPr id="17416" name="Text Box 8"/>
          <p:cNvSpPr txBox="1">
            <a:spLocks noChangeArrowheads="1"/>
          </p:cNvSpPr>
          <p:nvPr/>
        </p:nvSpPr>
        <p:spPr bwMode="auto">
          <a:xfrm>
            <a:off x="958850" y="4779963"/>
            <a:ext cx="760571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a:defRPr>
                <a:solidFill>
                  <a:schemeClr val="tx1"/>
                </a:solidFill>
                <a:latin typeface="Calibri" pitchFamily="34" charset="0"/>
                <a:cs typeface="Arial" charset="0"/>
              </a:defRPr>
            </a:lvl3pPr>
            <a:lvl4pPr>
              <a:defRPr>
                <a:solidFill>
                  <a:schemeClr val="tx1"/>
                </a:solidFill>
                <a:latin typeface="Calibri" pitchFamily="34" charset="0"/>
                <a:cs typeface="Arial" charset="0"/>
              </a:defRPr>
            </a:lvl4pPr>
            <a:lvl5pPr>
              <a:defRPr>
                <a:solidFill>
                  <a:schemeClr val="tx1"/>
                </a:solidFill>
                <a:latin typeface="Calibri" pitchFamily="34" charset="0"/>
                <a:cs typeface="Arial" charset="0"/>
              </a:defRPr>
            </a:lvl5pPr>
            <a:lvl6pPr fontAlgn="base">
              <a:spcBef>
                <a:spcPct val="0"/>
              </a:spcBef>
              <a:spcAft>
                <a:spcPct val="0"/>
              </a:spcAft>
              <a:defRPr>
                <a:solidFill>
                  <a:schemeClr val="tx1"/>
                </a:solidFill>
                <a:latin typeface="Calibri" pitchFamily="34" charset="0"/>
                <a:cs typeface="Arial" charset="0"/>
              </a:defRPr>
            </a:lvl6pPr>
            <a:lvl7pPr fontAlgn="base">
              <a:spcBef>
                <a:spcPct val="0"/>
              </a:spcBef>
              <a:spcAft>
                <a:spcPct val="0"/>
              </a:spcAft>
              <a:defRPr>
                <a:solidFill>
                  <a:schemeClr val="tx1"/>
                </a:solidFill>
                <a:latin typeface="Calibri" pitchFamily="34" charset="0"/>
                <a:cs typeface="Arial" charset="0"/>
              </a:defRPr>
            </a:lvl7pPr>
            <a:lvl8pPr fontAlgn="base">
              <a:spcBef>
                <a:spcPct val="0"/>
              </a:spcBef>
              <a:spcAft>
                <a:spcPct val="0"/>
              </a:spcAft>
              <a:defRPr>
                <a:solidFill>
                  <a:schemeClr val="tx1"/>
                </a:solidFill>
                <a:latin typeface="Calibri" pitchFamily="34" charset="0"/>
                <a:cs typeface="Arial" charset="0"/>
              </a:defRPr>
            </a:lvl8pPr>
            <a:lvl9pPr fontAlgn="base">
              <a:spcBef>
                <a:spcPct val="0"/>
              </a:spcBef>
              <a:spcAft>
                <a:spcPct val="0"/>
              </a:spcAft>
              <a:defRPr>
                <a:solidFill>
                  <a:schemeClr val="tx1"/>
                </a:solidFill>
                <a:latin typeface="Calibri" pitchFamily="34" charset="0"/>
                <a:cs typeface="Arial" charset="0"/>
              </a:defRPr>
            </a:lvl9pPr>
          </a:lstStyle>
          <a:p>
            <a:pPr defTabSz="914400"/>
            <a:r>
              <a:rPr lang="en-GB" sz="2000" b="1">
                <a:latin typeface="Arial" charset="0"/>
              </a:rPr>
              <a:t>Biggest response (52% increase in Fv/Fm at 48 hours was HMB region, 1</a:t>
            </a:r>
            <a:r>
              <a:rPr lang="en-GB" sz="2000" b="1" baseline="30000">
                <a:latin typeface="Arial" charset="0"/>
              </a:rPr>
              <a:t>st</a:t>
            </a:r>
            <a:r>
              <a:rPr lang="en-GB" sz="2000" b="1">
                <a:latin typeface="Arial" charset="0"/>
              </a:rPr>
              <a:t> occupation - Also highest fluorescence (biomass)</a:t>
            </a:r>
          </a:p>
          <a:p>
            <a:pPr defTabSz="914400"/>
            <a:endParaRPr lang="en-GB" sz="2000" b="1">
              <a:latin typeface="Arial" charset="0"/>
            </a:endParaRPr>
          </a:p>
          <a:p>
            <a:pPr defTabSz="914400"/>
            <a:r>
              <a:rPr lang="en-GB" sz="2000" b="1">
                <a:latin typeface="Arial" charset="0"/>
              </a:rPr>
              <a:t>Franklin Island – Highest </a:t>
            </a:r>
            <a:r>
              <a:rPr lang="en-GB" sz="2000" b="1" i="1">
                <a:latin typeface="Arial" charset="0"/>
              </a:rPr>
              <a:t>in situ</a:t>
            </a:r>
            <a:r>
              <a:rPr lang="en-GB" sz="2000" b="1">
                <a:latin typeface="Arial" charset="0"/>
              </a:rPr>
              <a:t> Fv/Fm – Fv/Fm went down in experimental controls but was maintained in Fe treatment.</a:t>
            </a:r>
            <a:endParaRPr lang="en-US" sz="2000" b="1">
              <a:latin typeface="Arial" charset="0"/>
            </a:endParaRPr>
          </a:p>
        </p:txBody>
      </p:sp>
      <p:pic>
        <p:nvPicPr>
          <p:cNvPr id="17419" name="Picture 11" descr="PRISM_DFvFm_48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669925"/>
            <a:ext cx="7483475" cy="417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843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9" name="Object 13"/>
          <p:cNvGraphicFramePr>
            <a:graphicFrameLocks noGrp="1" noChangeAspect="1"/>
          </p:cNvGraphicFramePr>
          <p:nvPr>
            <p:ph sz="half" idx="2"/>
          </p:nvPr>
        </p:nvGraphicFramePr>
        <p:xfrm>
          <a:off x="679450" y="1208088"/>
          <a:ext cx="7783513" cy="5081587"/>
        </p:xfrm>
        <a:graphic>
          <a:graphicData uri="http://schemas.openxmlformats.org/presentationml/2006/ole">
            <mc:AlternateContent xmlns:mc="http://schemas.openxmlformats.org/markup-compatibility/2006">
              <mc:Choice xmlns:v="urn:schemas-microsoft-com:vml" Requires="v">
                <p:oleObj spid="_x0000_s22554" name="Chart" r:id="rId3" imgW="4667402" imgH="3047898" progId="Excel.Chart.8">
                  <p:embed/>
                </p:oleObj>
              </mc:Choice>
              <mc:Fallback>
                <p:oleObj name="Chart" r:id="rId3" imgW="4667402" imgH="304789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1208088"/>
                        <a:ext cx="7783513" cy="508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73" name="Text Box 17"/>
          <p:cNvSpPr txBox="1">
            <a:spLocks noChangeArrowheads="1"/>
          </p:cNvSpPr>
          <p:nvPr/>
        </p:nvSpPr>
        <p:spPr bwMode="auto">
          <a:xfrm>
            <a:off x="587375" y="379413"/>
            <a:ext cx="78755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a:defRPr>
                <a:solidFill>
                  <a:schemeClr val="tx1"/>
                </a:solidFill>
                <a:latin typeface="Calibri" pitchFamily="34" charset="0"/>
                <a:cs typeface="Arial" charset="0"/>
              </a:defRPr>
            </a:lvl3pPr>
            <a:lvl4pPr>
              <a:defRPr>
                <a:solidFill>
                  <a:schemeClr val="tx1"/>
                </a:solidFill>
                <a:latin typeface="Calibri" pitchFamily="34" charset="0"/>
                <a:cs typeface="Arial" charset="0"/>
              </a:defRPr>
            </a:lvl4pPr>
            <a:lvl5pPr>
              <a:defRPr>
                <a:solidFill>
                  <a:schemeClr val="tx1"/>
                </a:solidFill>
                <a:latin typeface="Calibri" pitchFamily="34" charset="0"/>
                <a:cs typeface="Arial" charset="0"/>
              </a:defRPr>
            </a:lvl5pPr>
            <a:lvl6pPr fontAlgn="base">
              <a:spcBef>
                <a:spcPct val="0"/>
              </a:spcBef>
              <a:spcAft>
                <a:spcPct val="0"/>
              </a:spcAft>
              <a:defRPr>
                <a:solidFill>
                  <a:schemeClr val="tx1"/>
                </a:solidFill>
                <a:latin typeface="Calibri" pitchFamily="34" charset="0"/>
                <a:cs typeface="Arial" charset="0"/>
              </a:defRPr>
            </a:lvl6pPr>
            <a:lvl7pPr fontAlgn="base">
              <a:spcBef>
                <a:spcPct val="0"/>
              </a:spcBef>
              <a:spcAft>
                <a:spcPct val="0"/>
              </a:spcAft>
              <a:defRPr>
                <a:solidFill>
                  <a:schemeClr val="tx1"/>
                </a:solidFill>
                <a:latin typeface="Calibri" pitchFamily="34" charset="0"/>
                <a:cs typeface="Arial" charset="0"/>
              </a:defRPr>
            </a:lvl7pPr>
            <a:lvl8pPr fontAlgn="base">
              <a:spcBef>
                <a:spcPct val="0"/>
              </a:spcBef>
              <a:spcAft>
                <a:spcPct val="0"/>
              </a:spcAft>
              <a:defRPr>
                <a:solidFill>
                  <a:schemeClr val="tx1"/>
                </a:solidFill>
                <a:latin typeface="Calibri" pitchFamily="34" charset="0"/>
                <a:cs typeface="Arial" charset="0"/>
              </a:defRPr>
            </a:lvl8pPr>
            <a:lvl9pPr fontAlgn="base">
              <a:spcBef>
                <a:spcPct val="0"/>
              </a:spcBef>
              <a:spcAft>
                <a:spcPct val="0"/>
              </a:spcAft>
              <a:defRPr>
                <a:solidFill>
                  <a:schemeClr val="tx1"/>
                </a:solidFill>
                <a:latin typeface="Calibri" pitchFamily="34" charset="0"/>
                <a:cs typeface="Arial" charset="0"/>
              </a:defRPr>
            </a:lvl9pPr>
          </a:lstStyle>
          <a:p>
            <a:pPr defTabSz="914400"/>
            <a:r>
              <a:rPr lang="en-GB" sz="2400" b="1">
                <a:latin typeface="Arial" charset="0"/>
              </a:rPr>
              <a:t>Example 1:  Ross Bank / Pennell Bank – Little signal of iron-addition effect at Ross Bank?</a:t>
            </a:r>
            <a:endParaRPr lang="en-US" sz="2400" b="1">
              <a:latin typeface="Arial" charset="0"/>
            </a:endParaRPr>
          </a:p>
        </p:txBody>
      </p:sp>
    </p:spTree>
    <p:extLst>
      <p:ext uri="{BB962C8B-B14F-4D97-AF65-F5344CB8AC3E}">
        <p14:creationId xmlns:p14="http://schemas.microsoft.com/office/powerpoint/2010/main" val="25636742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1" name="Object 7"/>
          <p:cNvGraphicFramePr>
            <a:graphicFrameLocks noGrp="1" noChangeAspect="1"/>
          </p:cNvGraphicFramePr>
          <p:nvPr>
            <p:ph/>
          </p:nvPr>
        </p:nvGraphicFramePr>
        <p:xfrm>
          <a:off x="885825" y="1508125"/>
          <a:ext cx="7370763" cy="4781550"/>
        </p:xfrm>
        <a:graphic>
          <a:graphicData uri="http://schemas.openxmlformats.org/presentationml/2006/ole">
            <mc:AlternateContent xmlns:mc="http://schemas.openxmlformats.org/markup-compatibility/2006">
              <mc:Choice xmlns:v="urn:schemas-microsoft-com:vml" Requires="v">
                <p:oleObj spid="_x0000_s23578" name="Chart" r:id="rId3" imgW="4257751" imgH="2762148" progId="Excel.Chart.8">
                  <p:embed/>
                </p:oleObj>
              </mc:Choice>
              <mc:Fallback>
                <p:oleObj name="Chart" r:id="rId3" imgW="4257751" imgH="276214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508125"/>
                        <a:ext cx="7370763"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3" name="Text Box 9"/>
          <p:cNvSpPr txBox="1">
            <a:spLocks noChangeArrowheads="1"/>
          </p:cNvSpPr>
          <p:nvPr/>
        </p:nvSpPr>
        <p:spPr bwMode="auto">
          <a:xfrm>
            <a:off x="587375" y="379413"/>
            <a:ext cx="78755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b="1"/>
              <a:t>Example 2:  Ice Shelf – Enhanced effect of iron addition further from Ice?</a:t>
            </a:r>
            <a:endParaRPr lang="en-US" sz="2400" b="1"/>
          </a:p>
        </p:txBody>
      </p:sp>
    </p:spTree>
    <p:extLst>
      <p:ext uri="{BB962C8B-B14F-4D97-AF65-F5344CB8AC3E}">
        <p14:creationId xmlns:p14="http://schemas.microsoft.com/office/powerpoint/2010/main" val="14197431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5" name="Object 7"/>
          <p:cNvGraphicFramePr>
            <a:graphicFrameLocks noGrp="1" noChangeAspect="1"/>
          </p:cNvGraphicFramePr>
          <p:nvPr>
            <p:ph/>
          </p:nvPr>
        </p:nvGraphicFramePr>
        <p:xfrm>
          <a:off x="660400" y="1304925"/>
          <a:ext cx="7823200" cy="5029200"/>
        </p:xfrm>
        <a:graphic>
          <a:graphicData uri="http://schemas.openxmlformats.org/presentationml/2006/ole">
            <mc:AlternateContent xmlns:mc="http://schemas.openxmlformats.org/markup-compatibility/2006">
              <mc:Choice xmlns:v="urn:schemas-microsoft-com:vml" Requires="v">
                <p:oleObj spid="_x0000_s24602" name="Chart" r:id="rId3" imgW="4267200" imgH="2743200" progId="Excel.Chart.8">
                  <p:embed/>
                </p:oleObj>
              </mc:Choice>
              <mc:Fallback>
                <p:oleObj name="Chart" r:id="rId3" imgW="4267200" imgH="27432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1304925"/>
                        <a:ext cx="7823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7" name="Text Box 9"/>
          <p:cNvSpPr txBox="1">
            <a:spLocks noChangeArrowheads="1"/>
          </p:cNvSpPr>
          <p:nvPr/>
        </p:nvSpPr>
        <p:spPr bwMode="auto">
          <a:xfrm>
            <a:off x="587375" y="379413"/>
            <a:ext cx="78755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400" b="1"/>
              <a:t>Example 3:  Eddy comparison: Very strong iron-addition effect in Eddy 3 (High Biomass/Diatoms)</a:t>
            </a:r>
            <a:endParaRPr lang="en-US" sz="2400" b="1"/>
          </a:p>
        </p:txBody>
      </p:sp>
    </p:spTree>
    <p:extLst>
      <p:ext uri="{BB962C8B-B14F-4D97-AF65-F5344CB8AC3E}">
        <p14:creationId xmlns:p14="http://schemas.microsoft.com/office/powerpoint/2010/main" val="16631417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33388" y="1149350"/>
            <a:ext cx="8321675"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a:defRPr>
                <a:solidFill>
                  <a:schemeClr val="tx1"/>
                </a:solidFill>
                <a:latin typeface="Calibri" pitchFamily="34" charset="0"/>
                <a:cs typeface="Arial" charset="0"/>
              </a:defRPr>
            </a:lvl3pPr>
            <a:lvl4pPr>
              <a:defRPr>
                <a:solidFill>
                  <a:schemeClr val="tx1"/>
                </a:solidFill>
                <a:latin typeface="Calibri" pitchFamily="34" charset="0"/>
                <a:cs typeface="Arial" charset="0"/>
              </a:defRPr>
            </a:lvl4pPr>
            <a:lvl5pPr>
              <a:defRPr>
                <a:solidFill>
                  <a:schemeClr val="tx1"/>
                </a:solidFill>
                <a:latin typeface="Calibri" pitchFamily="34" charset="0"/>
                <a:cs typeface="Arial" charset="0"/>
              </a:defRPr>
            </a:lvl5pPr>
            <a:lvl6pPr fontAlgn="base">
              <a:spcBef>
                <a:spcPct val="0"/>
              </a:spcBef>
              <a:spcAft>
                <a:spcPct val="0"/>
              </a:spcAft>
              <a:defRPr>
                <a:solidFill>
                  <a:schemeClr val="tx1"/>
                </a:solidFill>
                <a:latin typeface="Calibri" pitchFamily="34" charset="0"/>
                <a:cs typeface="Arial" charset="0"/>
              </a:defRPr>
            </a:lvl6pPr>
            <a:lvl7pPr fontAlgn="base">
              <a:spcBef>
                <a:spcPct val="0"/>
              </a:spcBef>
              <a:spcAft>
                <a:spcPct val="0"/>
              </a:spcAft>
              <a:defRPr>
                <a:solidFill>
                  <a:schemeClr val="tx1"/>
                </a:solidFill>
                <a:latin typeface="Calibri" pitchFamily="34" charset="0"/>
                <a:cs typeface="Arial" charset="0"/>
              </a:defRPr>
            </a:lvl7pPr>
            <a:lvl8pPr fontAlgn="base">
              <a:spcBef>
                <a:spcPct val="0"/>
              </a:spcBef>
              <a:spcAft>
                <a:spcPct val="0"/>
              </a:spcAft>
              <a:defRPr>
                <a:solidFill>
                  <a:schemeClr val="tx1"/>
                </a:solidFill>
                <a:latin typeface="Calibri" pitchFamily="34" charset="0"/>
                <a:cs typeface="Arial" charset="0"/>
              </a:defRPr>
            </a:lvl8pPr>
            <a:lvl9pPr fontAlgn="base">
              <a:spcBef>
                <a:spcPct val="0"/>
              </a:spcBef>
              <a:spcAft>
                <a:spcPct val="0"/>
              </a:spcAft>
              <a:defRPr>
                <a:solidFill>
                  <a:schemeClr val="tx1"/>
                </a:solidFill>
                <a:latin typeface="Calibri" pitchFamily="34" charset="0"/>
                <a:cs typeface="Arial" charset="0"/>
              </a:defRPr>
            </a:lvl9pPr>
          </a:lstStyle>
          <a:p>
            <a:pPr defTabSz="914400">
              <a:buFontTx/>
              <a:buChar char="•"/>
            </a:pPr>
            <a:r>
              <a:rPr lang="en-GB" sz="2400">
                <a:latin typeface="Arial" charset="0"/>
              </a:rPr>
              <a:t>  CTD – Bottle FRRF data (Fv/Fm is on cruise DVD)</a:t>
            </a:r>
          </a:p>
          <a:p>
            <a:pPr defTabSz="914400">
              <a:buFontTx/>
              <a:buChar char="•"/>
            </a:pPr>
            <a:endParaRPr lang="en-GB" sz="2400">
              <a:latin typeface="Arial" charset="0"/>
            </a:endParaRPr>
          </a:p>
          <a:p>
            <a:pPr defTabSz="914400">
              <a:buFontTx/>
              <a:buChar char="•"/>
            </a:pPr>
            <a:r>
              <a:rPr lang="en-GB" sz="2400">
                <a:latin typeface="Arial" charset="0"/>
              </a:rPr>
              <a:t>  Underway FRRF – Continuous </a:t>
            </a:r>
          </a:p>
          <a:p>
            <a:pPr defTabSz="914400">
              <a:buFontTx/>
              <a:buChar char="•"/>
            </a:pPr>
            <a:endParaRPr lang="en-GB" sz="2400">
              <a:latin typeface="Arial" charset="0"/>
            </a:endParaRPr>
          </a:p>
          <a:p>
            <a:pPr defTabSz="914400">
              <a:buFontTx/>
              <a:buChar char="•"/>
            </a:pPr>
            <a:r>
              <a:rPr lang="en-GB" sz="2400">
                <a:latin typeface="Arial" charset="0"/>
              </a:rPr>
              <a:t>  Short-Term and Long-Term Bioassays (Chl, Nutrients, FRRF, Community Structure and Samples for Protein Analysis)</a:t>
            </a:r>
          </a:p>
          <a:p>
            <a:pPr defTabSz="914400">
              <a:buFontTx/>
              <a:buChar char="•"/>
            </a:pPr>
            <a:endParaRPr lang="en-GB" sz="2400">
              <a:latin typeface="Arial" charset="0"/>
            </a:endParaRPr>
          </a:p>
          <a:p>
            <a:pPr defTabSz="914400">
              <a:buFontTx/>
              <a:buChar char="•"/>
            </a:pPr>
            <a:r>
              <a:rPr lang="en-GB" sz="2400">
                <a:latin typeface="Arial" charset="0"/>
              </a:rPr>
              <a:t>  CTD (Surface and Subsurface Chlorophyll Maximum) Samples for Protein Analysis</a:t>
            </a:r>
          </a:p>
          <a:p>
            <a:pPr defTabSz="914400">
              <a:buFontTx/>
              <a:buChar char="•"/>
            </a:pPr>
            <a:endParaRPr lang="en-GB" sz="2400">
              <a:latin typeface="Arial" charset="0"/>
            </a:endParaRPr>
          </a:p>
          <a:p>
            <a:pPr defTabSz="914400">
              <a:buFontTx/>
              <a:buChar char="•"/>
            </a:pPr>
            <a:r>
              <a:rPr lang="en-GB" sz="2400">
                <a:latin typeface="Arial" charset="0"/>
              </a:rPr>
              <a:t>  Combine these datasets with Fe, HPLC, Nutrients, Community Composition (Microscopy) and the physical environment.</a:t>
            </a:r>
            <a:endParaRPr lang="en-US" sz="2400">
              <a:latin typeface="Arial" charset="0"/>
            </a:endParaRPr>
          </a:p>
        </p:txBody>
      </p:sp>
      <p:sp>
        <p:nvSpPr>
          <p:cNvPr id="18437" name="Text Box 5"/>
          <p:cNvSpPr txBox="1">
            <a:spLocks noChangeArrowheads="1"/>
          </p:cNvSpPr>
          <p:nvPr/>
        </p:nvSpPr>
        <p:spPr bwMode="auto">
          <a:xfrm>
            <a:off x="3190875" y="417513"/>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a:defRPr>
                <a:solidFill>
                  <a:schemeClr val="tx1"/>
                </a:solidFill>
                <a:latin typeface="Calibri" pitchFamily="34" charset="0"/>
                <a:cs typeface="Arial" charset="0"/>
              </a:defRPr>
            </a:lvl3pPr>
            <a:lvl4pPr>
              <a:defRPr>
                <a:solidFill>
                  <a:schemeClr val="tx1"/>
                </a:solidFill>
                <a:latin typeface="Calibri" pitchFamily="34" charset="0"/>
                <a:cs typeface="Arial" charset="0"/>
              </a:defRPr>
            </a:lvl4pPr>
            <a:lvl5pPr>
              <a:defRPr>
                <a:solidFill>
                  <a:schemeClr val="tx1"/>
                </a:solidFill>
                <a:latin typeface="Calibri" pitchFamily="34" charset="0"/>
                <a:cs typeface="Arial" charset="0"/>
              </a:defRPr>
            </a:lvl5pPr>
            <a:lvl6pPr fontAlgn="base">
              <a:spcBef>
                <a:spcPct val="0"/>
              </a:spcBef>
              <a:spcAft>
                <a:spcPct val="0"/>
              </a:spcAft>
              <a:defRPr>
                <a:solidFill>
                  <a:schemeClr val="tx1"/>
                </a:solidFill>
                <a:latin typeface="Calibri" pitchFamily="34" charset="0"/>
                <a:cs typeface="Arial" charset="0"/>
              </a:defRPr>
            </a:lvl6pPr>
            <a:lvl7pPr fontAlgn="base">
              <a:spcBef>
                <a:spcPct val="0"/>
              </a:spcBef>
              <a:spcAft>
                <a:spcPct val="0"/>
              </a:spcAft>
              <a:defRPr>
                <a:solidFill>
                  <a:schemeClr val="tx1"/>
                </a:solidFill>
                <a:latin typeface="Calibri" pitchFamily="34" charset="0"/>
                <a:cs typeface="Arial" charset="0"/>
              </a:defRPr>
            </a:lvl7pPr>
            <a:lvl8pPr fontAlgn="base">
              <a:spcBef>
                <a:spcPct val="0"/>
              </a:spcBef>
              <a:spcAft>
                <a:spcPct val="0"/>
              </a:spcAft>
              <a:defRPr>
                <a:solidFill>
                  <a:schemeClr val="tx1"/>
                </a:solidFill>
                <a:latin typeface="Calibri" pitchFamily="34" charset="0"/>
                <a:cs typeface="Arial" charset="0"/>
              </a:defRPr>
            </a:lvl8pPr>
            <a:lvl9pPr fontAlgn="base">
              <a:spcBef>
                <a:spcPct val="0"/>
              </a:spcBef>
              <a:spcAft>
                <a:spcPct val="0"/>
              </a:spcAft>
              <a:defRPr>
                <a:solidFill>
                  <a:schemeClr val="tx1"/>
                </a:solidFill>
                <a:latin typeface="Calibri" pitchFamily="34" charset="0"/>
                <a:cs typeface="Arial" charset="0"/>
              </a:defRPr>
            </a:lvl9pPr>
          </a:lstStyle>
          <a:p>
            <a:pPr defTabSz="914400"/>
            <a:r>
              <a:rPr lang="en-GB" sz="2400" b="1">
                <a:latin typeface="Arial" charset="0"/>
              </a:rPr>
              <a:t>Dataset Summary</a:t>
            </a:r>
            <a:endParaRPr lang="en-US" sz="2400" b="1">
              <a:latin typeface="Arial" charset="0"/>
            </a:endParaRPr>
          </a:p>
        </p:txBody>
      </p:sp>
    </p:spTree>
    <p:extLst>
      <p:ext uri="{BB962C8B-B14F-4D97-AF65-F5344CB8AC3E}">
        <p14:creationId xmlns:p14="http://schemas.microsoft.com/office/powerpoint/2010/main" val="21691151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cSpeed.Erebu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9" y="4114800"/>
            <a:ext cx="3653540" cy="2743200"/>
          </a:xfrm>
          <a:prstGeom prst="rect">
            <a:avLst/>
          </a:prstGeom>
        </p:spPr>
      </p:pic>
      <p:pic>
        <p:nvPicPr>
          <p:cNvPr id="3" name="Picture 2" descr="SecSal.Erebu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3653540" cy="274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447800"/>
            <a:ext cx="5120640" cy="5120640"/>
          </a:xfrm>
          <a:prstGeom prst="rect">
            <a:avLst/>
          </a:prstGeom>
        </p:spPr>
      </p:pic>
      <p:sp>
        <p:nvSpPr>
          <p:cNvPr id="5" name="Title 4"/>
          <p:cNvSpPr>
            <a:spLocks noGrp="1"/>
          </p:cNvSpPr>
          <p:nvPr>
            <p:ph type="title" idx="4294967295"/>
          </p:nvPr>
        </p:nvSpPr>
        <p:spPr>
          <a:xfrm>
            <a:off x="457200" y="-76200"/>
            <a:ext cx="8229600" cy="1143000"/>
          </a:xfrm>
        </p:spPr>
        <p:txBody>
          <a:bodyPr/>
          <a:lstStyle/>
          <a:p>
            <a:r>
              <a:rPr lang="en-US" dirty="0" smtClean="0"/>
              <a:t>N-S</a:t>
            </a:r>
            <a:r>
              <a:rPr lang="en-US" baseline="0" dirty="0" smtClean="0"/>
              <a:t> Section at 169E</a:t>
            </a:r>
            <a:endParaRPr lang="en-US" dirty="0"/>
          </a:p>
        </p:txBody>
      </p:sp>
      <p:sp>
        <p:nvSpPr>
          <p:cNvPr id="6" name="TextBox 5"/>
          <p:cNvSpPr txBox="1"/>
          <p:nvPr/>
        </p:nvSpPr>
        <p:spPr>
          <a:xfrm>
            <a:off x="1219200" y="990600"/>
            <a:ext cx="928459" cy="369332"/>
          </a:xfrm>
          <a:prstGeom prst="rect">
            <a:avLst/>
          </a:prstGeom>
          <a:noFill/>
        </p:spPr>
        <p:txBody>
          <a:bodyPr wrap="none" rtlCol="0">
            <a:spAutoFit/>
          </a:bodyPr>
          <a:lstStyle/>
          <a:p>
            <a:r>
              <a:rPr lang="en-US" dirty="0" smtClean="0"/>
              <a:t>Salinity</a:t>
            </a:r>
          </a:p>
        </p:txBody>
      </p:sp>
      <p:sp>
        <p:nvSpPr>
          <p:cNvPr id="7" name="TextBox 6"/>
          <p:cNvSpPr txBox="1"/>
          <p:nvPr/>
        </p:nvSpPr>
        <p:spPr>
          <a:xfrm>
            <a:off x="685800" y="3897868"/>
            <a:ext cx="2262158" cy="369332"/>
          </a:xfrm>
          <a:prstGeom prst="rect">
            <a:avLst/>
          </a:prstGeom>
          <a:noFill/>
        </p:spPr>
        <p:txBody>
          <a:bodyPr wrap="none" rtlCol="0">
            <a:spAutoFit/>
          </a:bodyPr>
          <a:lstStyle/>
          <a:p>
            <a:r>
              <a:rPr lang="en-US" dirty="0" smtClean="0"/>
              <a:t>Geostrophic velocity</a:t>
            </a:r>
          </a:p>
        </p:txBody>
      </p:sp>
    </p:spTree>
    <p:extLst>
      <p:ext uri="{BB962C8B-B14F-4D97-AF65-F5344CB8AC3E}">
        <p14:creationId xmlns:p14="http://schemas.microsoft.com/office/powerpoint/2010/main" val="1805816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idx="4294967295"/>
          </p:nvPr>
        </p:nvSpPr>
        <p:spPr>
          <a:xfrm>
            <a:off x="4724400" y="-76201"/>
            <a:ext cx="4419600" cy="1096963"/>
          </a:xfrm>
        </p:spPr>
        <p:txBody>
          <a:bodyPr/>
          <a:lstStyle/>
          <a:p>
            <a:pPr eaLnBrk="1" hangingPunct="1"/>
            <a:r>
              <a:rPr lang="en-US" sz="4000" dirty="0" smtClean="0"/>
              <a:t>PRISM cruise plan</a:t>
            </a:r>
          </a:p>
        </p:txBody>
      </p:sp>
      <p:sp>
        <p:nvSpPr>
          <p:cNvPr id="28675" name="Text Box 5"/>
          <p:cNvSpPr txBox="1">
            <a:spLocks noChangeArrowheads="1"/>
          </p:cNvSpPr>
          <p:nvPr/>
        </p:nvSpPr>
        <p:spPr bwMode="auto">
          <a:xfrm>
            <a:off x="2563813" y="228600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76" name="Text Box 6"/>
          <p:cNvSpPr txBox="1">
            <a:spLocks noChangeArrowheads="1"/>
          </p:cNvSpPr>
          <p:nvPr/>
        </p:nvSpPr>
        <p:spPr bwMode="auto">
          <a:xfrm>
            <a:off x="4267200" y="39004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77" name="Text Box 7"/>
          <p:cNvSpPr txBox="1">
            <a:spLocks noChangeArrowheads="1"/>
          </p:cNvSpPr>
          <p:nvPr/>
        </p:nvSpPr>
        <p:spPr bwMode="auto">
          <a:xfrm>
            <a:off x="3352800" y="1295400"/>
            <a:ext cx="560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78" name="Text Box 8"/>
          <p:cNvSpPr txBox="1">
            <a:spLocks noChangeArrowheads="1"/>
          </p:cNvSpPr>
          <p:nvPr/>
        </p:nvSpPr>
        <p:spPr bwMode="auto">
          <a:xfrm>
            <a:off x="4291013" y="4343400"/>
            <a:ext cx="433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8679" name="Text Box 10"/>
          <p:cNvSpPr txBox="1">
            <a:spLocks noChangeArrowheads="1"/>
          </p:cNvSpPr>
          <p:nvPr/>
        </p:nvSpPr>
        <p:spPr bwMode="auto">
          <a:xfrm>
            <a:off x="6096000" y="38100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p>
        </p:txBody>
      </p:sp>
      <p:grpSp>
        <p:nvGrpSpPr>
          <p:cNvPr id="28680" name="Group 14"/>
          <p:cNvGrpSpPr>
            <a:grpSpLocks/>
          </p:cNvGrpSpPr>
          <p:nvPr/>
        </p:nvGrpSpPr>
        <p:grpSpPr bwMode="auto">
          <a:xfrm>
            <a:off x="1600200" y="3581400"/>
            <a:ext cx="4648200" cy="2622550"/>
            <a:chOff x="1008" y="2256"/>
            <a:chExt cx="2928" cy="1652"/>
          </a:xfrm>
        </p:grpSpPr>
        <p:sp>
          <p:nvSpPr>
            <p:cNvPr id="28690"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91"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92"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pic>
        <p:nvPicPr>
          <p:cNvPr id="28681" name="Picture 15" descr="ross_sections2"/>
          <p:cNvPicPr>
            <a:picLocks noChangeAspect="1" noChangeArrowheads="1"/>
          </p:cNvPicPr>
          <p:nvPr/>
        </p:nvPicPr>
        <p:blipFill>
          <a:blip r:embed="rId3">
            <a:extLst>
              <a:ext uri="{28A0092B-C50C-407E-A947-70E740481C1C}">
                <a14:useLocalDpi xmlns:a14="http://schemas.microsoft.com/office/drawing/2010/main" val="0"/>
              </a:ext>
            </a:extLst>
          </a:blip>
          <a:srcRect l="7436" t="10852" r="7574" b="12558"/>
          <a:stretch>
            <a:fillRect/>
          </a:stretch>
        </p:blipFill>
        <p:spPr bwMode="auto">
          <a:xfrm>
            <a:off x="685800" y="1020763"/>
            <a:ext cx="77343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0"/>
          <p:cNvGrpSpPr>
            <a:grpSpLocks/>
          </p:cNvGrpSpPr>
          <p:nvPr/>
        </p:nvGrpSpPr>
        <p:grpSpPr bwMode="auto">
          <a:xfrm>
            <a:off x="1676400" y="3505200"/>
            <a:ext cx="4648200" cy="2622550"/>
            <a:chOff x="1008" y="2256"/>
            <a:chExt cx="2928" cy="1652"/>
          </a:xfrm>
        </p:grpSpPr>
        <p:sp>
          <p:nvSpPr>
            <p:cNvPr id="28687" name="Text Box 11"/>
            <p:cNvSpPr txBox="1">
              <a:spLocks noChangeArrowheads="1"/>
            </p:cNvSpPr>
            <p:nvPr/>
          </p:nvSpPr>
          <p:spPr bwMode="auto">
            <a:xfrm>
              <a:off x="1556" y="2448"/>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a:t>
              </a:r>
            </a:p>
          </p:txBody>
        </p:sp>
        <p:sp>
          <p:nvSpPr>
            <p:cNvPr id="28688" name="Text Box 12"/>
            <p:cNvSpPr txBox="1">
              <a:spLocks noChangeArrowheads="1"/>
            </p:cNvSpPr>
            <p:nvPr/>
          </p:nvSpPr>
          <p:spPr bwMode="auto">
            <a:xfrm>
              <a:off x="1008" y="2256"/>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PHS</a:t>
              </a:r>
            </a:p>
          </p:txBody>
        </p:sp>
        <p:sp>
          <p:nvSpPr>
            <p:cNvPr id="28689" name="Text Box 13"/>
            <p:cNvSpPr txBox="1">
              <a:spLocks noChangeArrowheads="1"/>
            </p:cNvSpPr>
            <p:nvPr/>
          </p:nvSpPr>
          <p:spPr bwMode="auto">
            <a:xfrm>
              <a:off x="1060" y="3504"/>
              <a:ext cx="28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HV: Hydrothermal vent near Franklin Island</a:t>
              </a:r>
            </a:p>
            <a:p>
              <a:pPr eaLnBrk="1" hangingPunct="1"/>
              <a:r>
                <a:rPr lang="en-US"/>
                <a:t>PHS: penguin hotspots - WOS</a:t>
              </a:r>
            </a:p>
          </p:txBody>
        </p:sp>
      </p:grpSp>
      <p:sp>
        <p:nvSpPr>
          <p:cNvPr id="28683" name="Text Box 6"/>
          <p:cNvSpPr txBox="1">
            <a:spLocks noChangeArrowheads="1"/>
          </p:cNvSpPr>
          <p:nvPr/>
        </p:nvSpPr>
        <p:spPr bwMode="auto">
          <a:xfrm>
            <a:off x="2944813" y="1371600"/>
            <a:ext cx="5603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1</a:t>
            </a:r>
            <a:r>
              <a:rPr lang="en-US"/>
              <a:t>, </a:t>
            </a:r>
          </a:p>
          <a:p>
            <a:pPr eaLnBrk="1" hangingPunct="1"/>
            <a:r>
              <a:rPr lang="en-US"/>
              <a:t>H</a:t>
            </a:r>
            <a:r>
              <a:rPr lang="en-US" baseline="-25000"/>
              <a:t>3</a:t>
            </a:r>
          </a:p>
        </p:txBody>
      </p:sp>
      <p:sp>
        <p:nvSpPr>
          <p:cNvPr id="28684" name="Text Box 4"/>
          <p:cNvSpPr txBox="1">
            <a:spLocks noChangeArrowheads="1"/>
          </p:cNvSpPr>
          <p:nvPr/>
        </p:nvSpPr>
        <p:spPr bwMode="auto">
          <a:xfrm>
            <a:off x="2792413" y="2406650"/>
            <a:ext cx="560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r>
              <a:rPr lang="en-US"/>
              <a:t>, </a:t>
            </a:r>
          </a:p>
          <a:p>
            <a:pPr eaLnBrk="1" hangingPunct="1"/>
            <a:r>
              <a:rPr lang="en-US"/>
              <a:t>H</a:t>
            </a:r>
            <a:r>
              <a:rPr lang="en-US" baseline="-25000"/>
              <a:t>3</a:t>
            </a:r>
          </a:p>
        </p:txBody>
      </p:sp>
      <p:sp>
        <p:nvSpPr>
          <p:cNvPr id="28685" name="Text Box 5"/>
          <p:cNvSpPr txBox="1">
            <a:spLocks noChangeArrowheads="1"/>
          </p:cNvSpPr>
          <p:nvPr/>
        </p:nvSpPr>
        <p:spPr bwMode="auto">
          <a:xfrm>
            <a:off x="3810000" y="3505200"/>
            <a:ext cx="433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2</a:t>
            </a:r>
          </a:p>
        </p:txBody>
      </p:sp>
      <p:sp>
        <p:nvSpPr>
          <p:cNvPr id="28686" name="Text Box 7"/>
          <p:cNvSpPr txBox="1">
            <a:spLocks noChangeArrowheads="1"/>
          </p:cNvSpPr>
          <p:nvPr/>
        </p:nvSpPr>
        <p:spPr bwMode="auto">
          <a:xfrm>
            <a:off x="3810000" y="4357688"/>
            <a:ext cx="43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r>
              <a:rPr lang="en-US" baseline="-25000"/>
              <a:t>4</a:t>
            </a:r>
          </a:p>
        </p:txBody>
      </p:sp>
      <p:sp>
        <p:nvSpPr>
          <p:cNvPr id="21" name="Text Box 2"/>
          <p:cNvSpPr txBox="1">
            <a:spLocks noChangeArrowheads="1"/>
          </p:cNvSpPr>
          <p:nvPr/>
        </p:nvSpPr>
        <p:spPr bwMode="auto">
          <a:xfrm>
            <a:off x="0" y="-1"/>
            <a:ext cx="455295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1</a:t>
            </a:r>
            <a:r>
              <a:rPr lang="en-US" sz="2000" dirty="0"/>
              <a:t>: </a:t>
            </a:r>
            <a:r>
              <a:rPr lang="en-US" sz="2000" dirty="0" smtClean="0"/>
              <a:t>Circumpolar deep water (CDW)</a:t>
            </a:r>
            <a:endParaRPr lang="en-US" sz="2000" dirty="0"/>
          </a:p>
          <a:p>
            <a:pPr eaLnBrk="1" hangingPunct="1"/>
            <a:r>
              <a:rPr lang="en-US" sz="2000" dirty="0"/>
              <a:t>H</a:t>
            </a:r>
            <a:r>
              <a:rPr lang="en-US" sz="2000" baseline="-25000" dirty="0"/>
              <a:t>2</a:t>
            </a:r>
            <a:r>
              <a:rPr lang="en-US" sz="2000" dirty="0"/>
              <a:t>: Sediment: banks/coastal</a:t>
            </a:r>
          </a:p>
          <a:p>
            <a:pPr eaLnBrk="1" hangingPunct="1"/>
            <a:r>
              <a:rPr lang="en-US" sz="2000" dirty="0"/>
              <a:t>H</a:t>
            </a:r>
            <a:r>
              <a:rPr lang="en-US" sz="2000" baseline="-25000" dirty="0"/>
              <a:t>3</a:t>
            </a:r>
            <a:r>
              <a:rPr lang="en-US" sz="2000" dirty="0"/>
              <a:t>: Sea ice</a:t>
            </a:r>
          </a:p>
          <a:p>
            <a:pPr eaLnBrk="1" hangingPunct="1"/>
            <a:r>
              <a:rPr lang="en-US" sz="2000" dirty="0"/>
              <a:t>H</a:t>
            </a:r>
            <a:r>
              <a:rPr lang="en-US" sz="2000" baseline="-25000" dirty="0"/>
              <a:t>4</a:t>
            </a:r>
            <a:r>
              <a:rPr lang="en-US" sz="2000" dirty="0"/>
              <a:t>: Glacial melt</a:t>
            </a:r>
          </a:p>
        </p:txBody>
      </p:sp>
      <p:sp>
        <p:nvSpPr>
          <p:cNvPr id="22" name="Text Box 2"/>
          <p:cNvSpPr txBox="1">
            <a:spLocks noChangeArrowheads="1"/>
          </p:cNvSpPr>
          <p:nvPr/>
        </p:nvSpPr>
        <p:spPr bwMode="auto">
          <a:xfrm>
            <a:off x="-1" y="1371600"/>
            <a:ext cx="2330451"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t>H</a:t>
            </a:r>
            <a:r>
              <a:rPr lang="en-US" sz="2000" baseline="-25000" dirty="0"/>
              <a:t>5</a:t>
            </a:r>
            <a:r>
              <a:rPr lang="en-US" sz="2000" dirty="0"/>
              <a:t>: </a:t>
            </a:r>
            <a:r>
              <a:rPr lang="en-US" sz="2000" dirty="0" smtClean="0"/>
              <a:t>Ice Shelf Water </a:t>
            </a:r>
          </a:p>
          <a:p>
            <a:pPr eaLnBrk="1" hangingPunct="1"/>
            <a:r>
              <a:rPr lang="en-US" sz="2000" dirty="0"/>
              <a:t>	</a:t>
            </a:r>
            <a:r>
              <a:rPr lang="en-US" sz="2000" dirty="0" smtClean="0"/>
              <a:t>(ISW)</a:t>
            </a:r>
            <a:endParaRPr lang="en-US" sz="2000" dirty="0"/>
          </a:p>
          <a:p>
            <a:pPr eaLnBrk="1" hangingPunct="1"/>
            <a:r>
              <a:rPr lang="en-US" sz="2000" dirty="0"/>
              <a:t>H</a:t>
            </a:r>
            <a:r>
              <a:rPr lang="en-US" sz="2000" baseline="-25000" dirty="0"/>
              <a:t>6</a:t>
            </a:r>
            <a:r>
              <a:rPr lang="en-US" sz="2000" dirty="0"/>
              <a:t>: Dry Valleys</a:t>
            </a:r>
          </a:p>
          <a:p>
            <a:pPr eaLnBrk="1" hangingPunct="1"/>
            <a:r>
              <a:rPr lang="en-US" sz="2000" dirty="0"/>
              <a:t>H</a:t>
            </a:r>
            <a:r>
              <a:rPr lang="en-US" sz="2000" baseline="-25000" dirty="0"/>
              <a:t>7</a:t>
            </a:r>
            <a:r>
              <a:rPr lang="en-US" sz="2000" dirty="0"/>
              <a:t>: Vents</a:t>
            </a:r>
          </a:p>
        </p:txBody>
      </p:sp>
    </p:spTree>
    <p:extLst>
      <p:ext uri="{BB962C8B-B14F-4D97-AF65-F5344CB8AC3E}">
        <p14:creationId xmlns:p14="http://schemas.microsoft.com/office/powerpoint/2010/main" val="15263553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Extras</a:t>
            </a:r>
            <a:endParaRPr lang="en-US" dirty="0"/>
          </a:p>
        </p:txBody>
      </p:sp>
    </p:spTree>
    <p:extLst>
      <p:ext uri="{BB962C8B-B14F-4D97-AF65-F5344CB8AC3E}">
        <p14:creationId xmlns:p14="http://schemas.microsoft.com/office/powerpoint/2010/main" val="31170963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480" y="1985663"/>
            <a:ext cx="4389120" cy="4063009"/>
          </a:xfrm>
          <a:prstGeom prst="rect">
            <a:avLst/>
          </a:prstGeom>
        </p:spPr>
      </p:pic>
      <p:sp>
        <p:nvSpPr>
          <p:cNvPr id="4" name="Title 3"/>
          <p:cNvSpPr>
            <a:spLocks noGrp="1"/>
          </p:cNvSpPr>
          <p:nvPr>
            <p:ph type="title" idx="4294967295"/>
          </p:nvPr>
        </p:nvSpPr>
        <p:spPr/>
        <p:txBody>
          <a:bodyPr/>
          <a:lstStyle/>
          <a:p>
            <a:r>
              <a:rPr lang="en-US" dirty="0" smtClean="0"/>
              <a:t>PRISM Iron</a:t>
            </a:r>
            <a:r>
              <a:rPr lang="en-US" baseline="0" dirty="0" smtClean="0"/>
              <a:t> Observations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981200"/>
            <a:ext cx="4389120" cy="4063009"/>
          </a:xfrm>
          <a:prstGeom prst="rect">
            <a:avLst/>
          </a:prstGeom>
        </p:spPr>
      </p:pic>
      <p:sp>
        <p:nvSpPr>
          <p:cNvPr id="5" name="TextBox 1"/>
          <p:cNvSpPr txBox="1">
            <a:spLocks noChangeArrowheads="1"/>
          </p:cNvSpPr>
          <p:nvPr/>
        </p:nvSpPr>
        <p:spPr bwMode="auto">
          <a:xfrm>
            <a:off x="3024724" y="24384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CDW</a:t>
            </a:r>
          </a:p>
        </p:txBody>
      </p:sp>
      <p:sp>
        <p:nvSpPr>
          <p:cNvPr id="8" name="TextBox 4"/>
          <p:cNvSpPr txBox="1">
            <a:spLocks noChangeArrowheads="1"/>
          </p:cNvSpPr>
          <p:nvPr/>
        </p:nvSpPr>
        <p:spPr bwMode="auto">
          <a:xfrm>
            <a:off x="2948524" y="3647281"/>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MCDW</a:t>
            </a:r>
          </a:p>
        </p:txBody>
      </p:sp>
      <p:sp>
        <p:nvSpPr>
          <p:cNvPr id="9" name="TextBox 5"/>
          <p:cNvSpPr txBox="1">
            <a:spLocks noChangeArrowheads="1"/>
          </p:cNvSpPr>
          <p:nvPr/>
        </p:nvSpPr>
        <p:spPr bwMode="auto">
          <a:xfrm>
            <a:off x="2447970" y="4680744"/>
            <a:ext cx="164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LSSW, HSSW</a:t>
            </a:r>
          </a:p>
        </p:txBody>
      </p:sp>
      <p:sp>
        <p:nvSpPr>
          <p:cNvPr id="10" name="TextBox 6"/>
          <p:cNvSpPr txBox="1">
            <a:spLocks noChangeArrowheads="1"/>
          </p:cNvSpPr>
          <p:nvPr/>
        </p:nvSpPr>
        <p:spPr bwMode="auto">
          <a:xfrm>
            <a:off x="1371600" y="44958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AASW</a:t>
            </a:r>
          </a:p>
        </p:txBody>
      </p:sp>
      <p:sp>
        <p:nvSpPr>
          <p:cNvPr id="11" name="TextBox 7"/>
          <p:cNvSpPr txBox="1">
            <a:spLocks noChangeArrowheads="1"/>
          </p:cNvSpPr>
          <p:nvPr/>
        </p:nvSpPr>
        <p:spPr bwMode="auto">
          <a:xfrm>
            <a:off x="2859071" y="5345112"/>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ISW</a:t>
            </a:r>
          </a:p>
        </p:txBody>
      </p:sp>
      <p:sp>
        <p:nvSpPr>
          <p:cNvPr id="12" name="TextBox 11"/>
          <p:cNvSpPr txBox="1"/>
          <p:nvPr/>
        </p:nvSpPr>
        <p:spPr>
          <a:xfrm>
            <a:off x="1905000" y="57912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3" name="TextBox 12"/>
          <p:cNvSpPr txBox="1"/>
          <p:nvPr/>
        </p:nvSpPr>
        <p:spPr>
          <a:xfrm>
            <a:off x="5715000" y="5879068"/>
            <a:ext cx="2274982" cy="369332"/>
          </a:xfrm>
          <a:prstGeom prst="rect">
            <a:avLst/>
          </a:prstGeom>
          <a:solidFill>
            <a:schemeClr val="bg1"/>
          </a:solidFill>
        </p:spPr>
        <p:txBody>
          <a:bodyPr wrap="none" rtlCol="0">
            <a:spAutoFit/>
          </a:bodyPr>
          <a:lstStyle/>
          <a:p>
            <a:r>
              <a:rPr lang="en-US" dirty="0" smtClean="0"/>
              <a:t>% </a:t>
            </a:r>
            <a:r>
              <a:rPr lang="en-US" dirty="0"/>
              <a:t>o</a:t>
            </a:r>
            <a:r>
              <a:rPr lang="en-US" dirty="0" smtClean="0"/>
              <a:t>xygen saturation</a:t>
            </a:r>
            <a:endParaRPr lang="en-US" dirty="0"/>
          </a:p>
        </p:txBody>
      </p:sp>
      <p:sp>
        <p:nvSpPr>
          <p:cNvPr id="14" name="TextBox 13"/>
          <p:cNvSpPr txBox="1"/>
          <p:nvPr/>
        </p:nvSpPr>
        <p:spPr>
          <a:xfrm>
            <a:off x="4541520" y="3138412"/>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
        <p:nvSpPr>
          <p:cNvPr id="15" name="TextBox 14"/>
          <p:cNvSpPr txBox="1"/>
          <p:nvPr/>
        </p:nvSpPr>
        <p:spPr>
          <a:xfrm>
            <a:off x="-4465" y="3184376"/>
            <a:ext cx="461665" cy="1387624"/>
          </a:xfrm>
          <a:prstGeom prst="rect">
            <a:avLst/>
          </a:prstGeom>
          <a:solidFill>
            <a:schemeClr val="bg1"/>
          </a:solidFill>
        </p:spPr>
        <p:txBody>
          <a:bodyPr vert="vert270" wrap="none" rtlCol="0">
            <a:spAutoFit/>
          </a:bodyPr>
          <a:lstStyle/>
          <a:p>
            <a:r>
              <a:rPr lang="en-US" dirty="0" smtClean="0"/>
              <a:t>Temperature</a:t>
            </a:r>
            <a:endParaRPr lang="en-US" dirty="0"/>
          </a:p>
        </p:txBody>
      </p:sp>
    </p:spTree>
    <p:extLst>
      <p:ext uri="{BB962C8B-B14F-4D97-AF65-F5344CB8AC3E}">
        <p14:creationId xmlns:p14="http://schemas.microsoft.com/office/powerpoint/2010/main" val="23879138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572000" cy="461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55" y="1371600"/>
            <a:ext cx="4572000" cy="459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idx="4294967295"/>
          </p:nvPr>
        </p:nvSpPr>
        <p:spPr>
          <a:xfrm>
            <a:off x="1" y="-152400"/>
            <a:ext cx="9125754" cy="1249362"/>
          </a:xfrm>
        </p:spPr>
        <p:txBody>
          <a:bodyPr/>
          <a:lstStyle/>
          <a:p>
            <a:r>
              <a:rPr lang="en-US" sz="4000" dirty="0" smtClean="0"/>
              <a:t>Sea Ice and Chlorophyll </a:t>
            </a:r>
            <a:r>
              <a:rPr lang="en-US" sz="4000" dirty="0" err="1" smtClean="0"/>
              <a:t>Climatologies</a:t>
            </a:r>
            <a:endParaRPr lang="en-US" sz="4000" dirty="0"/>
          </a:p>
        </p:txBody>
      </p:sp>
      <p:sp>
        <p:nvSpPr>
          <p:cNvPr id="5" name="TextBox 4"/>
          <p:cNvSpPr txBox="1"/>
          <p:nvPr/>
        </p:nvSpPr>
        <p:spPr>
          <a:xfrm>
            <a:off x="3886200" y="914400"/>
            <a:ext cx="1364476" cy="369332"/>
          </a:xfrm>
          <a:prstGeom prst="rect">
            <a:avLst/>
          </a:prstGeom>
          <a:noFill/>
        </p:spPr>
        <p:txBody>
          <a:bodyPr wrap="none" rtlCol="0">
            <a:spAutoFit/>
          </a:bodyPr>
          <a:lstStyle/>
          <a:p>
            <a:r>
              <a:rPr lang="en-US" dirty="0" err="1" smtClean="0"/>
              <a:t>Arrigo</a:t>
            </a:r>
            <a:r>
              <a:rPr lang="en-US" dirty="0" smtClean="0"/>
              <a:t> et al.</a:t>
            </a:r>
            <a:endParaRPr lang="en-US" dirty="0"/>
          </a:p>
        </p:txBody>
      </p:sp>
    </p:spTree>
    <p:extLst>
      <p:ext uri="{BB962C8B-B14F-4D97-AF65-F5344CB8AC3E}">
        <p14:creationId xmlns:p14="http://schemas.microsoft.com/office/powerpoint/2010/main" val="13893957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346" r="21626"/>
          <a:stretch/>
        </p:blipFill>
        <p:spPr>
          <a:xfrm rot="5400000">
            <a:off x="2451277" y="-825323"/>
            <a:ext cx="4241445" cy="9144000"/>
          </a:xfrm>
          <a:prstGeom prst="rect">
            <a:avLst/>
          </a:prstGeom>
        </p:spPr>
      </p:pic>
      <p:sp>
        <p:nvSpPr>
          <p:cNvPr id="3" name="Title 2"/>
          <p:cNvSpPr>
            <a:spLocks noGrp="1"/>
          </p:cNvSpPr>
          <p:nvPr>
            <p:ph type="title" idx="4294967295"/>
          </p:nvPr>
        </p:nvSpPr>
        <p:spPr>
          <a:xfrm>
            <a:off x="0" y="0"/>
            <a:ext cx="9144000" cy="1096962"/>
          </a:xfrm>
        </p:spPr>
        <p:txBody>
          <a:bodyPr/>
          <a:lstStyle/>
          <a:p>
            <a:r>
              <a:rPr lang="en-US" dirty="0" smtClean="0"/>
              <a:t>Western Ross Sea Process Study</a:t>
            </a:r>
            <a:endParaRPr lang="en-US" dirty="0"/>
          </a:p>
        </p:txBody>
      </p:sp>
    </p:spTree>
    <p:extLst>
      <p:ext uri="{BB962C8B-B14F-4D97-AF65-F5344CB8AC3E}">
        <p14:creationId xmlns:p14="http://schemas.microsoft.com/office/powerpoint/2010/main" val="12340329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399" b="16431"/>
          <a:stretch/>
        </p:blipFill>
        <p:spPr>
          <a:xfrm>
            <a:off x="1219200" y="914400"/>
            <a:ext cx="6737346" cy="5943600"/>
          </a:xfrm>
          <a:prstGeom prst="rect">
            <a:avLst/>
          </a:prstGeom>
        </p:spPr>
      </p:pic>
      <p:sp>
        <p:nvSpPr>
          <p:cNvPr id="3" name="Title 2"/>
          <p:cNvSpPr>
            <a:spLocks noGrp="1"/>
          </p:cNvSpPr>
          <p:nvPr>
            <p:ph type="title" idx="4294967295"/>
          </p:nvPr>
        </p:nvSpPr>
        <p:spPr>
          <a:xfrm>
            <a:off x="457200" y="-152400"/>
            <a:ext cx="8229600" cy="1143000"/>
          </a:xfrm>
        </p:spPr>
        <p:txBody>
          <a:bodyPr/>
          <a:lstStyle/>
          <a:p>
            <a:r>
              <a:rPr lang="en-US" dirty="0" smtClean="0"/>
              <a:t>Ross Bank</a:t>
            </a:r>
            <a:endParaRPr lang="en-US" dirty="0"/>
          </a:p>
        </p:txBody>
      </p:sp>
    </p:spTree>
    <p:extLst>
      <p:ext uri="{BB962C8B-B14F-4D97-AF65-F5344CB8AC3E}">
        <p14:creationId xmlns:p14="http://schemas.microsoft.com/office/powerpoint/2010/main" val="32653748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887" b="14178"/>
          <a:stretch/>
        </p:blipFill>
        <p:spPr>
          <a:xfrm>
            <a:off x="1676400" y="863517"/>
            <a:ext cx="5943600" cy="5994483"/>
          </a:xfrm>
          <a:prstGeom prst="rect">
            <a:avLst/>
          </a:prstGeom>
        </p:spPr>
      </p:pic>
      <p:sp>
        <p:nvSpPr>
          <p:cNvPr id="3" name="Title 2"/>
          <p:cNvSpPr>
            <a:spLocks noGrp="1"/>
          </p:cNvSpPr>
          <p:nvPr>
            <p:ph type="title" idx="4294967295"/>
          </p:nvPr>
        </p:nvSpPr>
        <p:spPr>
          <a:xfrm>
            <a:off x="457200" y="-228600"/>
            <a:ext cx="8229600" cy="1143000"/>
          </a:xfrm>
        </p:spPr>
        <p:txBody>
          <a:bodyPr/>
          <a:lstStyle/>
          <a:p>
            <a:r>
              <a:rPr lang="en-US" dirty="0" smtClean="0"/>
              <a:t>Eddy 1 and Eddy 2</a:t>
            </a:r>
            <a:endParaRPr lang="en-US" dirty="0"/>
          </a:p>
        </p:txBody>
      </p:sp>
    </p:spTree>
    <p:extLst>
      <p:ext uri="{BB962C8B-B14F-4D97-AF65-F5344CB8AC3E}">
        <p14:creationId xmlns:p14="http://schemas.microsoft.com/office/powerpoint/2010/main" val="32653748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672" r="21626"/>
          <a:stretch/>
        </p:blipFill>
        <p:spPr>
          <a:xfrm rot="5400000">
            <a:off x="2356834" y="-528034"/>
            <a:ext cx="4430332" cy="9144000"/>
          </a:xfrm>
          <a:prstGeom prst="rect">
            <a:avLst/>
          </a:prstGeom>
        </p:spPr>
      </p:pic>
      <p:sp>
        <p:nvSpPr>
          <p:cNvPr id="3" name="Title 2"/>
          <p:cNvSpPr>
            <a:spLocks noGrp="1"/>
          </p:cNvSpPr>
          <p:nvPr>
            <p:ph type="title" idx="4294967295"/>
          </p:nvPr>
        </p:nvSpPr>
        <p:spPr/>
        <p:txBody>
          <a:bodyPr/>
          <a:lstStyle/>
          <a:p>
            <a:r>
              <a:rPr lang="en-US" dirty="0" smtClean="0"/>
              <a:t>Ross Ice Shelf</a:t>
            </a:r>
            <a:endParaRPr lang="en-US" dirty="0"/>
          </a:p>
        </p:txBody>
      </p:sp>
    </p:spTree>
    <p:extLst>
      <p:ext uri="{BB962C8B-B14F-4D97-AF65-F5344CB8AC3E}">
        <p14:creationId xmlns:p14="http://schemas.microsoft.com/office/powerpoint/2010/main" val="2860306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296" y="91440"/>
            <a:ext cx="5228704" cy="6766560"/>
          </a:xfrm>
          <a:prstGeom prst="rect">
            <a:avLst/>
          </a:prstGeom>
        </p:spPr>
      </p:pic>
      <p:sp>
        <p:nvSpPr>
          <p:cNvPr id="3" name="Title 2"/>
          <p:cNvSpPr>
            <a:spLocks noGrp="1"/>
          </p:cNvSpPr>
          <p:nvPr>
            <p:ph type="title" idx="4294967295"/>
          </p:nvPr>
        </p:nvSpPr>
        <p:spPr>
          <a:xfrm>
            <a:off x="457200" y="0"/>
            <a:ext cx="8229600" cy="1143000"/>
          </a:xfrm>
        </p:spPr>
        <p:txBody>
          <a:bodyPr/>
          <a:lstStyle/>
          <a:p>
            <a:r>
              <a:rPr lang="en-US" dirty="0" err="1" smtClean="0"/>
              <a:t>Joides</a:t>
            </a:r>
            <a:r>
              <a:rPr lang="en-US" dirty="0" smtClean="0"/>
              <a:t> Trough</a:t>
            </a:r>
            <a:endParaRPr lang="en-US" dirty="0"/>
          </a:p>
        </p:txBody>
      </p:sp>
    </p:spTree>
    <p:extLst>
      <p:ext uri="{BB962C8B-B14F-4D97-AF65-F5344CB8AC3E}">
        <p14:creationId xmlns:p14="http://schemas.microsoft.com/office/powerpoint/2010/main" val="17841100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1104475"/>
          </a:xfrm>
        </p:spPr>
        <p:txBody>
          <a:bodyPr/>
          <a:lstStyle/>
          <a:p>
            <a:r>
              <a:rPr lang="en-US" sz="4400" dirty="0" err="1" smtClean="0">
                <a:solidFill>
                  <a:srgbClr val="000000"/>
                </a:solidFill>
                <a:effectLst/>
                <a:latin typeface="Arial"/>
                <a:ea typeface="+mj-ea"/>
                <a:cs typeface="+mj-cs"/>
              </a:rPr>
              <a:t>Sedwick</a:t>
            </a:r>
            <a:r>
              <a:rPr lang="en-US" sz="4400" dirty="0" smtClean="0">
                <a:solidFill>
                  <a:srgbClr val="000000"/>
                </a:solidFill>
                <a:effectLst/>
                <a:latin typeface="Arial"/>
                <a:ea typeface="+mj-ea"/>
                <a:cs typeface="+mj-cs"/>
              </a:rPr>
              <a:t> group Fe data  </a:t>
            </a:r>
            <a:br>
              <a:rPr lang="en-US" sz="4400" dirty="0" smtClean="0">
                <a:solidFill>
                  <a:srgbClr val="000000"/>
                </a:solidFill>
                <a:effectLst/>
                <a:latin typeface="Arial"/>
                <a:ea typeface="+mj-ea"/>
                <a:cs typeface="+mj-cs"/>
              </a:rPr>
            </a:br>
            <a:r>
              <a:rPr lang="en-US" sz="4400" dirty="0" err="1" smtClean="0">
                <a:solidFill>
                  <a:srgbClr val="000000"/>
                </a:solidFill>
                <a:effectLst/>
                <a:latin typeface="Arial"/>
                <a:ea typeface="+mj-ea"/>
                <a:cs typeface="+mj-cs"/>
              </a:rPr>
              <a:t>towfish</a:t>
            </a:r>
            <a:r>
              <a:rPr lang="en-US" sz="4400" dirty="0" smtClean="0">
                <a:solidFill>
                  <a:srgbClr val="000000"/>
                </a:solidFill>
                <a:effectLst/>
                <a:latin typeface="Arial"/>
                <a:ea typeface="+mj-ea"/>
                <a:cs typeface="+mj-cs"/>
              </a:rPr>
              <a:t> samples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79113"/>
            <a:ext cx="5970572" cy="5486400"/>
          </a:xfrm>
          <a:prstGeom prst="rect">
            <a:avLst/>
          </a:prstGeom>
        </p:spPr>
      </p:pic>
    </p:spTree>
    <p:extLst>
      <p:ext uri="{BB962C8B-B14F-4D97-AF65-F5344CB8AC3E}">
        <p14:creationId xmlns:p14="http://schemas.microsoft.com/office/powerpoint/2010/main" val="31351813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Science Meeting Feb 8</a:t>
            </a:r>
            <a:endParaRPr lang="en-US" dirty="0"/>
          </a:p>
        </p:txBody>
      </p:sp>
    </p:spTree>
    <p:extLst>
      <p:ext uri="{BB962C8B-B14F-4D97-AF65-F5344CB8AC3E}">
        <p14:creationId xmlns:p14="http://schemas.microsoft.com/office/powerpoint/2010/main" val="337357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9144000" cy="1295400"/>
          </a:xfrm>
        </p:spPr>
        <p:txBody>
          <a:bodyPr/>
          <a:lstStyle/>
          <a:p>
            <a:r>
              <a:rPr lang="en-US" sz="3600" dirty="0" smtClean="0"/>
              <a:t>SSMI/S Ice coverage 9/1/11 – 2/5/12</a:t>
            </a:r>
            <a:endParaRPr lang="en-US" sz="3600" dirty="0"/>
          </a:p>
        </p:txBody>
      </p:sp>
      <p:pic>
        <p:nvPicPr>
          <p:cNvPr id="3" name="s6250b.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838200"/>
            <a:ext cx="7924800" cy="5943600"/>
          </a:xfrm>
          <a:prstGeom prst="rect">
            <a:avLst/>
          </a:prstGeom>
        </p:spPr>
      </p:pic>
      <p:sp>
        <p:nvSpPr>
          <p:cNvPr id="4" name="TextBox 3"/>
          <p:cNvSpPr txBox="1"/>
          <p:nvPr/>
        </p:nvSpPr>
        <p:spPr>
          <a:xfrm>
            <a:off x="1905000" y="457200"/>
            <a:ext cx="5519524" cy="369332"/>
          </a:xfrm>
          <a:prstGeom prst="rect">
            <a:avLst/>
          </a:prstGeom>
          <a:noFill/>
        </p:spPr>
        <p:txBody>
          <a:bodyPr wrap="none" rtlCol="0">
            <a:spAutoFit/>
          </a:bodyPr>
          <a:lstStyle/>
          <a:p>
            <a:r>
              <a:rPr lang="en-US" dirty="0"/>
              <a:t>http://www.iup.uni-bremen.de:8084/ssmis/index.html</a:t>
            </a:r>
          </a:p>
        </p:txBody>
      </p:sp>
    </p:spTree>
    <p:extLst>
      <p:ext uri="{BB962C8B-B14F-4D97-AF65-F5344CB8AC3E}">
        <p14:creationId xmlns:p14="http://schemas.microsoft.com/office/powerpoint/2010/main" val="190857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289" b="23943"/>
          <a:stretch/>
        </p:blipFill>
        <p:spPr>
          <a:xfrm>
            <a:off x="609600" y="914400"/>
            <a:ext cx="7950425" cy="5943600"/>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PRISM cruis</a:t>
            </a:r>
            <a:r>
              <a:rPr lang="en-US" baseline="0" dirty="0" smtClean="0"/>
              <a:t>e track</a:t>
            </a:r>
            <a:endParaRPr lang="en-US" dirty="0"/>
          </a:p>
        </p:txBody>
      </p:sp>
      <p:sp>
        <p:nvSpPr>
          <p:cNvPr id="4" name="TextBox 3"/>
          <p:cNvSpPr txBox="1"/>
          <p:nvPr/>
        </p:nvSpPr>
        <p:spPr>
          <a:xfrm>
            <a:off x="6073929" y="4826675"/>
            <a:ext cx="3070071" cy="2031325"/>
          </a:xfrm>
          <a:prstGeom prst="rect">
            <a:avLst/>
          </a:prstGeom>
          <a:solidFill>
            <a:schemeClr val="bg1"/>
          </a:solidFill>
        </p:spPr>
        <p:txBody>
          <a:bodyPr wrap="none" rtlCol="0">
            <a:spAutoFit/>
          </a:bodyPr>
          <a:lstStyle/>
          <a:p>
            <a:r>
              <a:rPr lang="en-US" dirty="0" smtClean="0"/>
              <a:t>I. ACC Sea Ice</a:t>
            </a:r>
          </a:p>
          <a:p>
            <a:r>
              <a:rPr lang="en-US" dirty="0" smtClean="0"/>
              <a:t>II. Eastern Ross Sea Eddies</a:t>
            </a:r>
          </a:p>
          <a:p>
            <a:r>
              <a:rPr lang="en-US" dirty="0" smtClean="0"/>
              <a:t>III. Western Ross Sea</a:t>
            </a:r>
          </a:p>
          <a:p>
            <a:r>
              <a:rPr lang="en-US" dirty="0" smtClean="0"/>
              <a:t>IV. Ross Bank</a:t>
            </a:r>
          </a:p>
          <a:p>
            <a:r>
              <a:rPr lang="en-US" dirty="0" smtClean="0"/>
              <a:t>V. Ross Ice Shelf</a:t>
            </a:r>
          </a:p>
          <a:p>
            <a:r>
              <a:rPr lang="en-US" dirty="0" smtClean="0"/>
              <a:t>VI. </a:t>
            </a:r>
            <a:r>
              <a:rPr lang="en-US" dirty="0" err="1" smtClean="0"/>
              <a:t>Joides</a:t>
            </a:r>
            <a:r>
              <a:rPr lang="en-US" dirty="0" smtClean="0"/>
              <a:t> Trough</a:t>
            </a:r>
          </a:p>
          <a:p>
            <a:r>
              <a:rPr lang="en-US" dirty="0" smtClean="0"/>
              <a:t>VII. Western Ross Sea II</a:t>
            </a:r>
            <a:endParaRPr lang="en-US" dirty="0"/>
          </a:p>
        </p:txBody>
      </p:sp>
    </p:spTree>
    <p:extLst>
      <p:ext uri="{BB962C8B-B14F-4D97-AF65-F5344CB8AC3E}">
        <p14:creationId xmlns:p14="http://schemas.microsoft.com/office/powerpoint/2010/main" val="4685163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7645" t="11697" r="4040" b="8574"/>
          <a:stretch/>
        </p:blipFill>
        <p:spPr>
          <a:xfrm>
            <a:off x="423929" y="3810000"/>
            <a:ext cx="3952027" cy="3017520"/>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8307" t="15061" r="4750" b="9680"/>
          <a:stretch/>
        </p:blipFill>
        <p:spPr>
          <a:xfrm>
            <a:off x="4725765" y="613172"/>
            <a:ext cx="4113435" cy="301752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6547" t="11696" r="4926" b="9210"/>
          <a:stretch/>
        </p:blipFill>
        <p:spPr>
          <a:xfrm>
            <a:off x="4724400" y="3810000"/>
            <a:ext cx="3994568" cy="301752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6018" t="11696" r="4926" b="9915"/>
          <a:stretch/>
        </p:blipFill>
        <p:spPr>
          <a:xfrm>
            <a:off x="333417" y="686152"/>
            <a:ext cx="4057565" cy="3017520"/>
          </a:xfrm>
          <a:prstGeom prst="rect">
            <a:avLst/>
          </a:prstGeom>
        </p:spPr>
      </p:pic>
      <p:sp>
        <p:nvSpPr>
          <p:cNvPr id="2050" name="Title 1"/>
          <p:cNvSpPr>
            <a:spLocks noGrp="1"/>
          </p:cNvSpPr>
          <p:nvPr>
            <p:ph type="title" idx="4294967295"/>
          </p:nvPr>
        </p:nvSpPr>
        <p:spPr>
          <a:xfrm>
            <a:off x="457200" y="-381000"/>
            <a:ext cx="8229600" cy="1143000"/>
          </a:xfrm>
        </p:spPr>
        <p:txBody>
          <a:bodyPr/>
          <a:lstStyle/>
          <a:p>
            <a:r>
              <a:rPr lang="en-US" sz="2400" dirty="0" smtClean="0"/>
              <a:t>MVP Survey: Ice Edge / High Biomass / Low Biomass</a:t>
            </a:r>
          </a:p>
        </p:txBody>
      </p:sp>
      <p:sp>
        <p:nvSpPr>
          <p:cNvPr id="7" name="TextBox 6"/>
          <p:cNvSpPr txBox="1"/>
          <p:nvPr/>
        </p:nvSpPr>
        <p:spPr>
          <a:xfrm>
            <a:off x="1586141" y="6096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143000" y="38216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98354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609600" y="48122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28571"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44425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7300" t="21784" r="5399" b="10235"/>
          <a:stretch/>
        </p:blipFill>
        <p:spPr bwMode="auto">
          <a:xfrm>
            <a:off x="831717" y="609600"/>
            <a:ext cx="3359283"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0258" t="23474" r="5165" b="9108"/>
          <a:stretch/>
        </p:blipFill>
        <p:spPr bwMode="auto">
          <a:xfrm>
            <a:off x="4321114" y="616039"/>
            <a:ext cx="3908486"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8356" t="23474" r="5399" b="12113"/>
          <a:stretch/>
        </p:blipFill>
        <p:spPr bwMode="auto">
          <a:xfrm>
            <a:off x="4611012" y="3764280"/>
            <a:ext cx="3466188"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47653" t="22911" r="6455" b="6291"/>
          <a:stretch/>
        </p:blipFill>
        <p:spPr bwMode="auto">
          <a:xfrm>
            <a:off x="838200" y="3810000"/>
            <a:ext cx="3129577"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381000"/>
            <a:ext cx="9144000" cy="1207532"/>
          </a:xfrm>
        </p:spPr>
        <p:txBody>
          <a:bodyPr/>
          <a:lstStyle/>
          <a:p>
            <a:r>
              <a:rPr lang="en-US" sz="2400" dirty="0" smtClean="0"/>
              <a:t>MVP Survey: Ice Edge / High Biomass / Low Biomass – 2nd</a:t>
            </a:r>
          </a:p>
        </p:txBody>
      </p:sp>
      <p:sp>
        <p:nvSpPr>
          <p:cNvPr id="7" name="TextBox 6"/>
          <p:cNvSpPr txBox="1"/>
          <p:nvPr/>
        </p:nvSpPr>
        <p:spPr>
          <a:xfrm>
            <a:off x="2043341" y="5334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9" name="TextBox 8"/>
          <p:cNvSpPr txBox="1"/>
          <p:nvPr/>
        </p:nvSpPr>
        <p:spPr>
          <a:xfrm>
            <a:off x="5638800" y="4572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0" name="TextBox 9"/>
          <p:cNvSpPr txBox="1"/>
          <p:nvPr/>
        </p:nvSpPr>
        <p:spPr>
          <a:xfrm>
            <a:off x="1602859" y="3669268"/>
            <a:ext cx="1826141"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1" name="TextBox 10"/>
          <p:cNvSpPr txBox="1"/>
          <p:nvPr/>
        </p:nvSpPr>
        <p:spPr>
          <a:xfrm>
            <a:off x="4724400" y="3733800"/>
            <a:ext cx="3249608" cy="369332"/>
          </a:xfrm>
          <a:prstGeom prst="rect">
            <a:avLst/>
          </a:prstGeom>
          <a:solidFill>
            <a:schemeClr val="tx1"/>
          </a:solidFill>
        </p:spPr>
        <p:txBody>
          <a:bodyPr wrap="none" rtlCol="0">
            <a:spAutoFit/>
          </a:bodyPr>
          <a:lstStyle/>
          <a:p>
            <a:r>
              <a:rPr lang="en-US" dirty="0" smtClean="0">
                <a:solidFill>
                  <a:schemeClr val="bg1"/>
                </a:solidFill>
              </a:rPr>
              <a:t>                 LOPC                     </a:t>
            </a:r>
            <a:endParaRPr lang="en-US" dirty="0">
              <a:solidFill>
                <a:schemeClr val="bg1"/>
              </a:solidFill>
            </a:endParaRPr>
          </a:p>
        </p:txBody>
      </p:sp>
      <p:grpSp>
        <p:nvGrpSpPr>
          <p:cNvPr id="21" name="Group 20"/>
          <p:cNvGrpSpPr/>
          <p:nvPr/>
        </p:nvGrpSpPr>
        <p:grpSpPr>
          <a:xfrm>
            <a:off x="914400" y="5117068"/>
            <a:ext cx="2852063" cy="826532"/>
            <a:chOff x="609600" y="2362200"/>
            <a:chExt cx="2852063" cy="826532"/>
          </a:xfrm>
        </p:grpSpPr>
        <p:sp>
          <p:nvSpPr>
            <p:cNvPr id="13" name="TextBox 12"/>
            <p:cNvSpPr txBox="1"/>
            <p:nvPr/>
          </p:nvSpPr>
          <p:spPr>
            <a:xfrm>
              <a:off x="609600" y="2819400"/>
              <a:ext cx="2852063" cy="369332"/>
            </a:xfrm>
            <a:prstGeom prst="rect">
              <a:avLst/>
            </a:prstGeom>
            <a:noFill/>
          </p:spPr>
          <p:txBody>
            <a:bodyPr wrap="none" rtlCol="0">
              <a:spAutoFit/>
            </a:bodyPr>
            <a:lstStyle/>
            <a:p>
              <a:r>
                <a:rPr lang="en-US" dirty="0" smtClean="0">
                  <a:solidFill>
                    <a:schemeClr val="bg1"/>
                  </a:solidFill>
                </a:rPr>
                <a:t>Ice Edge     HB1        LB1</a:t>
              </a:r>
              <a:endParaRPr lang="en-US" dirty="0">
                <a:solidFill>
                  <a:schemeClr val="bg1"/>
                </a:solidFill>
              </a:endParaRPr>
            </a:p>
          </p:txBody>
        </p:sp>
        <p:cxnSp>
          <p:nvCxnSpPr>
            <p:cNvPr id="14" name="Straight Arrow Connector 13"/>
            <p:cNvCxnSpPr/>
            <p:nvPr/>
          </p:nvCxnSpPr>
          <p:spPr>
            <a:xfrm flipV="1">
              <a:off x="2051700" y="2372932"/>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66800" y="2383664"/>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8500" y="2362200"/>
              <a:ext cx="5700" cy="4572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69565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79886"/>
            <a:ext cx="4389120" cy="5588846"/>
          </a:xfrm>
          <a:prstGeom prst="rect">
            <a:avLst/>
          </a:prstGeom>
        </p:spPr>
      </p:pic>
    </p:spTree>
    <p:extLst>
      <p:ext uri="{BB962C8B-B14F-4D97-AF65-F5344CB8AC3E}">
        <p14:creationId xmlns:p14="http://schemas.microsoft.com/office/powerpoint/2010/main" val="20325193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30162"/>
            <a:ext cx="9113520" cy="1173162"/>
          </a:xfrm>
        </p:spPr>
        <p:txBody>
          <a:bodyPr/>
          <a:lstStyle/>
          <a:p>
            <a:r>
              <a:rPr lang="en-US" sz="3200" dirty="0" smtClean="0"/>
              <a:t>Ice Edge – High Biomass – Low Biomass: 2nd</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590787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ISM St 7-8-9-10-12-14-19-20-21 section dFe.png"/>
          <p:cNvPicPr>
            <a:picLocks noChangeAspect="1"/>
          </p:cNvPicPr>
          <p:nvPr/>
        </p:nvPicPr>
        <p:blipFill rotWithShape="1">
          <a:blip r:embed="rId3"/>
          <a:srcRect l="10051" r="34456"/>
          <a:stretch/>
        </p:blipFill>
        <p:spPr>
          <a:xfrm>
            <a:off x="2075802" y="914400"/>
            <a:ext cx="4965102" cy="2743200"/>
          </a:xfrm>
          <a:prstGeom prst="rect">
            <a:avLst/>
          </a:prstGeom>
        </p:spPr>
      </p:pic>
      <p:sp>
        <p:nvSpPr>
          <p:cNvPr id="2" name="Title 1"/>
          <p:cNvSpPr>
            <a:spLocks noGrp="1"/>
          </p:cNvSpPr>
          <p:nvPr>
            <p:ph type="ctrTitle"/>
          </p:nvPr>
        </p:nvSpPr>
        <p:spPr>
          <a:xfrm>
            <a:off x="152400" y="0"/>
            <a:ext cx="9144000" cy="990600"/>
          </a:xfrm>
        </p:spPr>
        <p:txBody>
          <a:bodyPr/>
          <a:lstStyle/>
          <a:p>
            <a:r>
              <a:rPr lang="en-US" dirty="0" err="1" smtClean="0"/>
              <a:t>Sedwick</a:t>
            </a:r>
            <a:r>
              <a:rPr lang="en-US" dirty="0" smtClean="0"/>
              <a:t> group Fe data</a:t>
            </a:r>
            <a:endParaRPr lang="en-US" dirty="0"/>
          </a:p>
        </p:txBody>
      </p:sp>
      <p:sp>
        <p:nvSpPr>
          <p:cNvPr id="3" name="TextBox 2"/>
          <p:cNvSpPr txBox="1"/>
          <p:nvPr/>
        </p:nvSpPr>
        <p:spPr>
          <a:xfrm>
            <a:off x="616039" y="2133600"/>
            <a:ext cx="1193468" cy="369332"/>
          </a:xfrm>
          <a:prstGeom prst="rect">
            <a:avLst/>
          </a:prstGeom>
          <a:noFill/>
        </p:spPr>
        <p:txBody>
          <a:bodyPr wrap="none" rtlCol="0">
            <a:spAutoFit/>
          </a:bodyPr>
          <a:lstStyle/>
          <a:p>
            <a:r>
              <a:rPr lang="en-US" dirty="0" smtClean="0"/>
              <a:t>Jan 11-20</a:t>
            </a:r>
            <a:endParaRPr lang="en-US" dirty="0"/>
          </a:p>
        </p:txBody>
      </p:sp>
      <p:sp>
        <p:nvSpPr>
          <p:cNvPr id="10" name="TextBox 9"/>
          <p:cNvSpPr txBox="1"/>
          <p:nvPr/>
        </p:nvSpPr>
        <p:spPr>
          <a:xfrm>
            <a:off x="685800" y="5306216"/>
            <a:ext cx="1723549" cy="369332"/>
          </a:xfrm>
          <a:prstGeom prst="rect">
            <a:avLst/>
          </a:prstGeom>
          <a:noFill/>
        </p:spPr>
        <p:txBody>
          <a:bodyPr wrap="none" rtlCol="0">
            <a:spAutoFit/>
          </a:bodyPr>
          <a:lstStyle/>
          <a:p>
            <a:r>
              <a:rPr lang="en-US" dirty="0" smtClean="0"/>
              <a:t>Jan 30 – Feb 6</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688"/>
          <a:stretch/>
        </p:blipFill>
        <p:spPr>
          <a:xfrm>
            <a:off x="2825530" y="4114800"/>
            <a:ext cx="3317985" cy="2743200"/>
          </a:xfrm>
          <a:prstGeom prst="rect">
            <a:avLst/>
          </a:prstGeom>
        </p:spPr>
      </p:pic>
      <p:cxnSp>
        <p:nvCxnSpPr>
          <p:cNvPr id="12" name="Straight Arrow Connector 11"/>
          <p:cNvCxnSpPr/>
          <p:nvPr/>
        </p:nvCxnSpPr>
        <p:spPr>
          <a:xfrm>
            <a:off x="2667000" y="3505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867400" y="3657600"/>
            <a:ext cx="457201"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5448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479" y="1055087"/>
            <a:ext cx="6577041" cy="5802913"/>
          </a:xfrm>
          <a:prstGeom prst="rect">
            <a:avLst/>
          </a:prstGeom>
        </p:spPr>
      </p:pic>
      <p:sp>
        <p:nvSpPr>
          <p:cNvPr id="3" name="Title 2"/>
          <p:cNvSpPr>
            <a:spLocks noGrp="1"/>
          </p:cNvSpPr>
          <p:nvPr>
            <p:ph type="title" idx="4294967295"/>
          </p:nvPr>
        </p:nvSpPr>
        <p:spPr>
          <a:xfrm>
            <a:off x="457200" y="0"/>
            <a:ext cx="8229600" cy="1143000"/>
          </a:xfrm>
        </p:spPr>
        <p:txBody>
          <a:bodyPr/>
          <a:lstStyle/>
          <a:p>
            <a:r>
              <a:rPr lang="en-US" dirty="0" smtClean="0"/>
              <a:t>Underway</a:t>
            </a:r>
            <a:r>
              <a:rPr lang="en-US" baseline="0" dirty="0" smtClean="0"/>
              <a:t> pCO</a:t>
            </a:r>
            <a:r>
              <a:rPr lang="en-US" baseline="-25000" dirty="0" smtClean="0"/>
              <a:t>2</a:t>
            </a:r>
            <a:r>
              <a:rPr lang="en-US" baseline="0" dirty="0" smtClean="0"/>
              <a:t> and salinity</a:t>
            </a:r>
            <a:endParaRPr lang="en-US" dirty="0"/>
          </a:p>
        </p:txBody>
      </p:sp>
      <p:sp>
        <p:nvSpPr>
          <p:cNvPr id="4" name="TextBox 3"/>
          <p:cNvSpPr txBox="1"/>
          <p:nvPr/>
        </p:nvSpPr>
        <p:spPr>
          <a:xfrm>
            <a:off x="2133600" y="1055087"/>
            <a:ext cx="1957587" cy="461665"/>
          </a:xfrm>
          <a:prstGeom prst="rect">
            <a:avLst/>
          </a:prstGeom>
          <a:solidFill>
            <a:schemeClr val="bg1"/>
          </a:solidFill>
        </p:spPr>
        <p:txBody>
          <a:bodyPr wrap="none" rtlCol="0">
            <a:spAutoFit/>
          </a:bodyPr>
          <a:lstStyle/>
          <a:p>
            <a:r>
              <a:rPr lang="en-US" sz="2400" dirty="0" smtClean="0"/>
              <a:t>        pCO</a:t>
            </a:r>
            <a:r>
              <a:rPr lang="en-US" sz="2400" baseline="-25000" dirty="0" smtClean="0"/>
              <a:t>2      </a:t>
            </a:r>
            <a:endParaRPr lang="en-US" sz="2400" baseline="-25000" dirty="0"/>
          </a:p>
        </p:txBody>
      </p:sp>
      <p:sp>
        <p:nvSpPr>
          <p:cNvPr id="5" name="TextBox 4"/>
          <p:cNvSpPr txBox="1"/>
          <p:nvPr/>
        </p:nvSpPr>
        <p:spPr>
          <a:xfrm>
            <a:off x="5029200" y="1062335"/>
            <a:ext cx="2031325" cy="461665"/>
          </a:xfrm>
          <a:prstGeom prst="rect">
            <a:avLst/>
          </a:prstGeom>
          <a:solidFill>
            <a:schemeClr val="bg1"/>
          </a:solidFill>
        </p:spPr>
        <p:txBody>
          <a:bodyPr wrap="none" rtlCol="0">
            <a:spAutoFit/>
          </a:bodyPr>
          <a:lstStyle/>
          <a:p>
            <a:r>
              <a:rPr lang="en-US" sz="2400" dirty="0" smtClean="0"/>
              <a:t>        Salinity</a:t>
            </a:r>
            <a:r>
              <a:rPr lang="en-US" sz="2400" baseline="-25000" dirty="0" smtClean="0"/>
              <a:t>   </a:t>
            </a:r>
            <a:endParaRPr lang="en-US" sz="2400" baseline="-25000" dirty="0"/>
          </a:p>
        </p:txBody>
      </p:sp>
      <p:sp>
        <p:nvSpPr>
          <p:cNvPr id="6" name="TextBox 5"/>
          <p:cNvSpPr txBox="1"/>
          <p:nvPr/>
        </p:nvSpPr>
        <p:spPr>
          <a:xfrm>
            <a:off x="1928613" y="3805535"/>
            <a:ext cx="1957587" cy="461665"/>
          </a:xfrm>
          <a:prstGeom prst="rect">
            <a:avLst/>
          </a:prstGeom>
          <a:solidFill>
            <a:schemeClr val="bg1"/>
          </a:solidFill>
        </p:spPr>
        <p:txBody>
          <a:bodyPr wrap="none" rtlCol="0">
            <a:spAutoFit/>
          </a:bodyPr>
          <a:lstStyle/>
          <a:p>
            <a:r>
              <a:rPr lang="en-US" sz="2400" dirty="0" smtClean="0"/>
              <a:t>        pCO</a:t>
            </a:r>
            <a:r>
              <a:rPr lang="en-US" sz="2400" baseline="-25000" dirty="0" smtClean="0"/>
              <a:t>2      </a:t>
            </a:r>
            <a:endParaRPr lang="en-US" sz="2400" baseline="-25000" dirty="0"/>
          </a:p>
        </p:txBody>
      </p:sp>
      <p:sp>
        <p:nvSpPr>
          <p:cNvPr id="7" name="TextBox 6"/>
          <p:cNvSpPr txBox="1"/>
          <p:nvPr/>
        </p:nvSpPr>
        <p:spPr>
          <a:xfrm>
            <a:off x="4800600" y="3805535"/>
            <a:ext cx="2031325" cy="461665"/>
          </a:xfrm>
          <a:prstGeom prst="rect">
            <a:avLst/>
          </a:prstGeom>
          <a:solidFill>
            <a:schemeClr val="bg1"/>
          </a:solidFill>
        </p:spPr>
        <p:txBody>
          <a:bodyPr wrap="none" rtlCol="0">
            <a:spAutoFit/>
          </a:bodyPr>
          <a:lstStyle/>
          <a:p>
            <a:r>
              <a:rPr lang="en-US" sz="2400" dirty="0" smtClean="0"/>
              <a:t>        Salinity</a:t>
            </a:r>
            <a:r>
              <a:rPr lang="en-US" sz="2400" baseline="-25000" dirty="0" smtClean="0"/>
              <a:t>   </a:t>
            </a:r>
            <a:endParaRPr lang="en-US" sz="2400" baseline="-25000" dirty="0"/>
          </a:p>
        </p:txBody>
      </p:sp>
      <p:sp>
        <p:nvSpPr>
          <p:cNvPr id="9" name="TextBox 8"/>
          <p:cNvSpPr txBox="1"/>
          <p:nvPr/>
        </p:nvSpPr>
        <p:spPr>
          <a:xfrm>
            <a:off x="174459" y="4723103"/>
            <a:ext cx="1109020" cy="646331"/>
          </a:xfrm>
          <a:prstGeom prst="rect">
            <a:avLst/>
          </a:prstGeom>
          <a:noFill/>
        </p:spPr>
        <p:txBody>
          <a:bodyPr wrap="square" rtlCol="0">
            <a:spAutoFit/>
          </a:bodyPr>
          <a:lstStyle/>
          <a:p>
            <a:r>
              <a:rPr lang="en-US" dirty="0" smtClean="0"/>
              <a:t>Jan 30 – Feb 6</a:t>
            </a:r>
            <a:endParaRPr lang="en-US" dirty="0"/>
          </a:p>
        </p:txBody>
      </p:sp>
      <p:sp>
        <p:nvSpPr>
          <p:cNvPr id="10" name="TextBox 9"/>
          <p:cNvSpPr txBox="1"/>
          <p:nvPr/>
        </p:nvSpPr>
        <p:spPr>
          <a:xfrm>
            <a:off x="0" y="2526268"/>
            <a:ext cx="1210588" cy="369332"/>
          </a:xfrm>
          <a:prstGeom prst="rect">
            <a:avLst/>
          </a:prstGeom>
          <a:noFill/>
        </p:spPr>
        <p:txBody>
          <a:bodyPr wrap="none" rtlCol="0">
            <a:spAutoFit/>
          </a:bodyPr>
          <a:lstStyle/>
          <a:p>
            <a:r>
              <a:rPr lang="en-US" dirty="0" smtClean="0"/>
              <a:t>Jan 15-20</a:t>
            </a:r>
            <a:endParaRPr lang="en-US" dirty="0"/>
          </a:p>
        </p:txBody>
      </p:sp>
    </p:spTree>
    <p:extLst>
      <p:ext uri="{BB962C8B-B14F-4D97-AF65-F5344CB8AC3E}">
        <p14:creationId xmlns:p14="http://schemas.microsoft.com/office/powerpoint/2010/main" val="1888342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Western Ross Sea</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554169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ISM St 7-8-9-10-12-14-19-20-21 section dFe.png"/>
          <p:cNvPicPr>
            <a:picLocks noChangeAspect="1"/>
          </p:cNvPicPr>
          <p:nvPr/>
        </p:nvPicPr>
        <p:blipFill rotWithShape="1">
          <a:blip r:embed="rId3"/>
          <a:srcRect l="10051" r="34456"/>
          <a:stretch/>
        </p:blipFill>
        <p:spPr>
          <a:xfrm>
            <a:off x="2075802" y="914400"/>
            <a:ext cx="4965102" cy="2743200"/>
          </a:xfrm>
          <a:prstGeom prst="rect">
            <a:avLst/>
          </a:prstGeom>
        </p:spPr>
      </p:pic>
      <p:sp>
        <p:nvSpPr>
          <p:cNvPr id="2" name="Title 1"/>
          <p:cNvSpPr>
            <a:spLocks noGrp="1"/>
          </p:cNvSpPr>
          <p:nvPr>
            <p:ph type="ctrTitle"/>
          </p:nvPr>
        </p:nvSpPr>
        <p:spPr>
          <a:xfrm>
            <a:off x="152400" y="0"/>
            <a:ext cx="9144000" cy="990600"/>
          </a:xfrm>
        </p:spPr>
        <p:txBody>
          <a:bodyPr/>
          <a:lstStyle/>
          <a:p>
            <a:r>
              <a:rPr lang="en-US" dirty="0" err="1" smtClean="0"/>
              <a:t>Sedwick</a:t>
            </a:r>
            <a:r>
              <a:rPr lang="en-US" dirty="0" smtClean="0"/>
              <a:t> group Fe data</a:t>
            </a:r>
            <a:endParaRPr lang="en-US" dirty="0"/>
          </a:p>
        </p:txBody>
      </p:sp>
      <p:sp>
        <p:nvSpPr>
          <p:cNvPr id="3" name="TextBox 2"/>
          <p:cNvSpPr txBox="1"/>
          <p:nvPr/>
        </p:nvSpPr>
        <p:spPr>
          <a:xfrm>
            <a:off x="616039" y="2133600"/>
            <a:ext cx="1193468" cy="369332"/>
          </a:xfrm>
          <a:prstGeom prst="rect">
            <a:avLst/>
          </a:prstGeom>
          <a:noFill/>
        </p:spPr>
        <p:txBody>
          <a:bodyPr wrap="none" rtlCol="0">
            <a:spAutoFit/>
          </a:bodyPr>
          <a:lstStyle/>
          <a:p>
            <a:r>
              <a:rPr lang="en-US" dirty="0" smtClean="0"/>
              <a:t>Jan 11-20</a:t>
            </a:r>
            <a:endParaRPr lang="en-US" dirty="0"/>
          </a:p>
        </p:txBody>
      </p:sp>
      <p:sp>
        <p:nvSpPr>
          <p:cNvPr id="10" name="TextBox 9"/>
          <p:cNvSpPr txBox="1"/>
          <p:nvPr/>
        </p:nvSpPr>
        <p:spPr>
          <a:xfrm>
            <a:off x="685800" y="5306216"/>
            <a:ext cx="1723549" cy="369332"/>
          </a:xfrm>
          <a:prstGeom prst="rect">
            <a:avLst/>
          </a:prstGeom>
          <a:noFill/>
        </p:spPr>
        <p:txBody>
          <a:bodyPr wrap="none" rtlCol="0">
            <a:spAutoFit/>
          </a:bodyPr>
          <a:lstStyle/>
          <a:p>
            <a:r>
              <a:rPr lang="en-US" dirty="0" smtClean="0"/>
              <a:t>Jan 30 – Feb 6</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688"/>
          <a:stretch/>
        </p:blipFill>
        <p:spPr>
          <a:xfrm>
            <a:off x="2825530" y="4114800"/>
            <a:ext cx="3317985" cy="2743200"/>
          </a:xfrm>
          <a:prstGeom prst="rect">
            <a:avLst/>
          </a:prstGeom>
        </p:spPr>
      </p:pic>
      <p:cxnSp>
        <p:nvCxnSpPr>
          <p:cNvPr id="12" name="Straight Arrow Connector 11"/>
          <p:cNvCxnSpPr/>
          <p:nvPr/>
        </p:nvCxnSpPr>
        <p:spPr>
          <a:xfrm>
            <a:off x="2667000" y="3505200"/>
            <a:ext cx="1447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867400" y="3657600"/>
            <a:ext cx="457201"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6045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6819" t="24462" r="5000" b="19859"/>
          <a:stretch/>
        </p:blipFill>
        <p:spPr bwMode="auto">
          <a:xfrm>
            <a:off x="1227786" y="1066800"/>
            <a:ext cx="334421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6819" t="23803" r="5000" b="21211"/>
          <a:stretch/>
        </p:blipFill>
        <p:spPr bwMode="auto">
          <a:xfrm>
            <a:off x="4648200" y="1066800"/>
            <a:ext cx="338632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6819" t="22204" r="5000" b="17436"/>
          <a:stretch/>
        </p:blipFill>
        <p:spPr bwMode="auto">
          <a:xfrm>
            <a:off x="4687594" y="3886200"/>
            <a:ext cx="308480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6388" t="25435" r="5944" b="19408"/>
          <a:stretch/>
        </p:blipFill>
        <p:spPr bwMode="auto">
          <a:xfrm>
            <a:off x="1241471" y="3886200"/>
            <a:ext cx="333052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4293"/>
            <a:ext cx="9144000" cy="1299693"/>
          </a:xfrm>
        </p:spPr>
        <p:txBody>
          <a:bodyPr/>
          <a:lstStyle/>
          <a:p>
            <a:r>
              <a:rPr lang="en-US" sz="3200" dirty="0" smtClean="0"/>
              <a:t>Ice Edge Eddy VPR Survey (VPR11)</a:t>
            </a:r>
            <a:endParaRPr lang="en-US" sz="3200" dirty="0"/>
          </a:p>
        </p:txBody>
      </p:sp>
      <p:sp>
        <p:nvSpPr>
          <p:cNvPr id="11" name="TextBox 10"/>
          <p:cNvSpPr txBox="1"/>
          <p:nvPr/>
        </p:nvSpPr>
        <p:spPr>
          <a:xfrm>
            <a:off x="5943600" y="10668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3" name="TextBox 12"/>
          <p:cNvSpPr txBox="1"/>
          <p:nvPr/>
        </p:nvSpPr>
        <p:spPr>
          <a:xfrm>
            <a:off x="1905000" y="3897868"/>
            <a:ext cx="2210862" cy="369332"/>
          </a:xfrm>
          <a:prstGeom prst="rect">
            <a:avLst/>
          </a:prstGeom>
          <a:solidFill>
            <a:schemeClr val="tx1"/>
          </a:solidFill>
        </p:spPr>
        <p:txBody>
          <a:bodyPr wrap="none" rtlCol="0">
            <a:spAutoFit/>
          </a:bodyPr>
          <a:lstStyle/>
          <a:p>
            <a:r>
              <a:rPr lang="en-US" dirty="0" smtClean="0">
                <a:solidFill>
                  <a:schemeClr val="bg1"/>
                </a:solidFill>
              </a:rPr>
              <a:t>    Fluorescence      </a:t>
            </a:r>
            <a:endParaRPr lang="en-US" dirty="0">
              <a:solidFill>
                <a:schemeClr val="bg1"/>
              </a:solidFill>
            </a:endParaRPr>
          </a:p>
        </p:txBody>
      </p:sp>
      <p:sp>
        <p:nvSpPr>
          <p:cNvPr id="14" name="TextBox 13"/>
          <p:cNvSpPr txBox="1"/>
          <p:nvPr/>
        </p:nvSpPr>
        <p:spPr>
          <a:xfrm>
            <a:off x="5259715" y="3897868"/>
            <a:ext cx="1903085" cy="369332"/>
          </a:xfrm>
          <a:prstGeom prst="rect">
            <a:avLst/>
          </a:prstGeom>
          <a:solidFill>
            <a:schemeClr val="tx1"/>
          </a:solidFill>
        </p:spPr>
        <p:txBody>
          <a:bodyPr wrap="none" rtlCol="0">
            <a:spAutoFit/>
          </a:bodyPr>
          <a:lstStyle/>
          <a:p>
            <a:r>
              <a:rPr lang="en-US" dirty="0" smtClean="0">
                <a:solidFill>
                  <a:schemeClr val="bg1"/>
                </a:solidFill>
              </a:rPr>
              <a:t>     Backscatter   </a:t>
            </a:r>
            <a:endParaRPr lang="en-US" dirty="0">
              <a:solidFill>
                <a:schemeClr val="bg1"/>
              </a:solidFill>
            </a:endParaRPr>
          </a:p>
        </p:txBody>
      </p:sp>
      <p:sp>
        <p:nvSpPr>
          <p:cNvPr id="12" name="TextBox 11"/>
          <p:cNvSpPr txBox="1"/>
          <p:nvPr/>
        </p:nvSpPr>
        <p:spPr>
          <a:xfrm>
            <a:off x="2253843" y="10668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Tree>
    <p:extLst>
      <p:ext uri="{BB962C8B-B14F-4D97-AF65-F5344CB8AC3E}">
        <p14:creationId xmlns:p14="http://schemas.microsoft.com/office/powerpoint/2010/main" val="3599534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615"/>
            <a:ext cx="9144000" cy="1097415"/>
          </a:xfrm>
        </p:spPr>
        <p:txBody>
          <a:bodyPr/>
          <a:lstStyle/>
          <a:p>
            <a:r>
              <a:rPr lang="en-US" sz="4000" dirty="0" smtClean="0"/>
              <a:t>Sea ice time-series at PRISM stations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24800" cy="5943600"/>
          </a:xfrm>
          <a:prstGeom prst="rect">
            <a:avLst/>
          </a:prstGeom>
        </p:spPr>
      </p:pic>
    </p:spTree>
    <p:extLst>
      <p:ext uri="{BB962C8B-B14F-4D97-AF65-F5344CB8AC3E}">
        <p14:creationId xmlns:p14="http://schemas.microsoft.com/office/powerpoint/2010/main" val="229484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361" y="1015448"/>
            <a:ext cx="5443278" cy="5613952"/>
          </a:xfrm>
          <a:prstGeom prst="rect">
            <a:avLst/>
          </a:prstGeom>
        </p:spPr>
      </p:pic>
      <p:sp>
        <p:nvSpPr>
          <p:cNvPr id="3" name="Title 2"/>
          <p:cNvSpPr>
            <a:spLocks noGrp="1"/>
          </p:cNvSpPr>
          <p:nvPr>
            <p:ph type="title" idx="4294967295"/>
          </p:nvPr>
        </p:nvSpPr>
        <p:spPr>
          <a:xfrm>
            <a:off x="457200" y="-76200"/>
            <a:ext cx="8229600" cy="1143000"/>
          </a:xfrm>
        </p:spPr>
        <p:txBody>
          <a:bodyPr/>
          <a:lstStyle/>
          <a:p>
            <a:r>
              <a:rPr lang="en-US" dirty="0" smtClean="0"/>
              <a:t>Ice</a:t>
            </a:r>
            <a:r>
              <a:rPr lang="en-US" baseline="0" dirty="0" smtClean="0"/>
              <a:t> Edge Eddy ADCP Survey</a:t>
            </a:r>
            <a:endParaRPr lang="en-US" dirty="0"/>
          </a:p>
        </p:txBody>
      </p:sp>
      <p:sp>
        <p:nvSpPr>
          <p:cNvPr id="4" name="TextBox 3"/>
          <p:cNvSpPr txBox="1"/>
          <p:nvPr/>
        </p:nvSpPr>
        <p:spPr>
          <a:xfrm>
            <a:off x="7458923" y="6477000"/>
            <a:ext cx="1685077" cy="369332"/>
          </a:xfrm>
          <a:prstGeom prst="rect">
            <a:avLst/>
          </a:prstGeom>
          <a:noFill/>
        </p:spPr>
        <p:txBody>
          <a:bodyPr wrap="none" rtlCol="0">
            <a:spAutoFit/>
          </a:bodyPr>
          <a:lstStyle/>
          <a:p>
            <a:r>
              <a:rPr lang="en-US" dirty="0" smtClean="0"/>
              <a:t>Anticyclone #2</a:t>
            </a:r>
            <a:endParaRPr lang="en-US" dirty="0"/>
          </a:p>
        </p:txBody>
      </p:sp>
    </p:spTree>
    <p:extLst>
      <p:ext uri="{BB962C8B-B14F-4D97-AF65-F5344CB8AC3E}">
        <p14:creationId xmlns:p14="http://schemas.microsoft.com/office/powerpoint/2010/main" val="17989584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Ice Edge Eddy: East-West</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24178515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Ice Edge Eddy: North-South</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708" y="1269154"/>
            <a:ext cx="4389120" cy="5588846"/>
          </a:xfrm>
          <a:prstGeom prst="rect">
            <a:avLst/>
          </a:prstGeom>
        </p:spPr>
      </p:pic>
    </p:spTree>
    <p:extLst>
      <p:ext uri="{BB962C8B-B14F-4D97-AF65-F5344CB8AC3E}">
        <p14:creationId xmlns:p14="http://schemas.microsoft.com/office/powerpoint/2010/main" val="38331861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
            <a:ext cx="9144000" cy="1173162"/>
          </a:xfrm>
        </p:spPr>
        <p:txBody>
          <a:bodyPr/>
          <a:lstStyle/>
          <a:p>
            <a:r>
              <a:rPr lang="en-US" sz="4000" dirty="0" smtClean="0"/>
              <a:t>Ice Edge Eddy </a:t>
            </a:r>
            <a:r>
              <a:rPr lang="en-US" sz="4000" dirty="0" err="1" smtClean="0"/>
              <a:t>SeaHorse</a:t>
            </a:r>
            <a:r>
              <a:rPr lang="en-US" sz="4000" dirty="0" smtClean="0"/>
              <a:t> Deployment</a:t>
            </a:r>
            <a:endParaRPr lang="en-US" sz="4000" dirty="0"/>
          </a:p>
        </p:txBody>
      </p:sp>
      <p:sp>
        <p:nvSpPr>
          <p:cNvPr id="7" name="TextBox 6"/>
          <p:cNvSpPr txBox="1"/>
          <p:nvPr/>
        </p:nvSpPr>
        <p:spPr>
          <a:xfrm>
            <a:off x="1981200" y="10022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09800" y="37338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0" name="TextBox 9"/>
          <p:cNvSpPr txBox="1"/>
          <p:nvPr/>
        </p:nvSpPr>
        <p:spPr>
          <a:xfrm>
            <a:off x="5715000" y="3745468"/>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19172" y="990600"/>
            <a:ext cx="1338828" cy="369332"/>
          </a:xfrm>
          <a:prstGeom prst="rect">
            <a:avLst/>
          </a:prstGeom>
          <a:solidFill>
            <a:schemeClr val="bg1"/>
          </a:solidFill>
        </p:spPr>
        <p:txBody>
          <a:bodyPr wrap="none" rtlCol="0">
            <a:spAutoFit/>
          </a:bodyPr>
          <a:lstStyle/>
          <a:p>
            <a:r>
              <a:rPr lang="en-US" dirty="0" smtClean="0"/>
              <a:t>Chlorophyll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2" y="1066789"/>
            <a:ext cx="7315215" cy="5486411"/>
          </a:xfrm>
          <a:prstGeom prst="rect">
            <a:avLst/>
          </a:prstGeom>
        </p:spPr>
      </p:pic>
    </p:spTree>
    <p:extLst>
      <p:ext uri="{BB962C8B-B14F-4D97-AF65-F5344CB8AC3E}">
        <p14:creationId xmlns:p14="http://schemas.microsoft.com/office/powerpoint/2010/main" val="404312908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162"/>
            <a:ext cx="9144000" cy="1173162"/>
          </a:xfrm>
        </p:spPr>
        <p:txBody>
          <a:bodyPr/>
          <a:lstStyle/>
          <a:p>
            <a:r>
              <a:rPr lang="en-US" sz="4000" dirty="0" smtClean="0"/>
              <a:t>Ice Edge Eddy </a:t>
            </a:r>
            <a:r>
              <a:rPr lang="en-US" sz="4000" dirty="0" err="1" smtClean="0"/>
              <a:t>SeaHorse</a:t>
            </a:r>
            <a:r>
              <a:rPr lang="en-US" sz="4000" dirty="0" smtClean="0"/>
              <a:t> Deployment</a:t>
            </a:r>
            <a:endParaRPr lang="en-US" sz="4000" dirty="0"/>
          </a:p>
        </p:txBody>
      </p:sp>
      <p:sp>
        <p:nvSpPr>
          <p:cNvPr id="7" name="TextBox 6"/>
          <p:cNvSpPr txBox="1"/>
          <p:nvPr/>
        </p:nvSpPr>
        <p:spPr>
          <a:xfrm>
            <a:off x="1981200" y="10022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09800" y="3733800"/>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0" name="TextBox 9"/>
          <p:cNvSpPr txBox="1"/>
          <p:nvPr/>
        </p:nvSpPr>
        <p:spPr>
          <a:xfrm>
            <a:off x="5715000" y="3745468"/>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19172" y="990600"/>
            <a:ext cx="1338828" cy="369332"/>
          </a:xfrm>
          <a:prstGeom prst="rect">
            <a:avLst/>
          </a:prstGeom>
          <a:solidFill>
            <a:schemeClr val="bg1"/>
          </a:solidFill>
        </p:spPr>
        <p:txBody>
          <a:bodyPr wrap="none" rtlCol="0">
            <a:spAutoFit/>
          </a:bodyPr>
          <a:lstStyle/>
          <a:p>
            <a:r>
              <a:rPr lang="en-US" dirty="0" smtClean="0"/>
              <a:t>Chlorophyll</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585" y="990594"/>
            <a:ext cx="7315215" cy="5486411"/>
          </a:xfrm>
          <a:prstGeom prst="rect">
            <a:avLst/>
          </a:prstGeom>
        </p:spPr>
      </p:pic>
    </p:spTree>
    <p:extLst>
      <p:ext uri="{BB962C8B-B14F-4D97-AF65-F5344CB8AC3E}">
        <p14:creationId xmlns:p14="http://schemas.microsoft.com/office/powerpoint/2010/main" val="9081289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90600"/>
            <a:ext cx="3657600"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720921"/>
            <a:ext cx="3657600"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733800"/>
            <a:ext cx="3657600" cy="27432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77" y="1066800"/>
            <a:ext cx="3657600" cy="2743200"/>
          </a:xfrm>
          <a:prstGeom prst="rect">
            <a:avLst/>
          </a:prstGeom>
        </p:spPr>
      </p:pic>
      <p:sp>
        <p:nvSpPr>
          <p:cNvPr id="2" name="Title 1"/>
          <p:cNvSpPr>
            <a:spLocks noGrp="1"/>
          </p:cNvSpPr>
          <p:nvPr>
            <p:ph type="title" idx="4294967295"/>
          </p:nvPr>
        </p:nvSpPr>
        <p:spPr>
          <a:xfrm>
            <a:off x="0" y="-228600"/>
            <a:ext cx="9144000" cy="1173162"/>
          </a:xfrm>
        </p:spPr>
        <p:txBody>
          <a:bodyPr/>
          <a:lstStyle/>
          <a:p>
            <a:r>
              <a:rPr lang="en-US" sz="4000" dirty="0" smtClean="0"/>
              <a:t>Ice Edge Eddy </a:t>
            </a:r>
            <a:r>
              <a:rPr lang="en-US" sz="4000" dirty="0" err="1" smtClean="0"/>
              <a:t>SeaHorse</a:t>
            </a:r>
            <a:r>
              <a:rPr lang="en-US" sz="4000" dirty="0" smtClean="0"/>
              <a:t> Deployment</a:t>
            </a:r>
            <a:endParaRPr lang="en-US" sz="4000" dirty="0"/>
          </a:p>
        </p:txBody>
      </p:sp>
      <p:sp>
        <p:nvSpPr>
          <p:cNvPr id="7" name="TextBox 6"/>
          <p:cNvSpPr txBox="1"/>
          <p:nvPr/>
        </p:nvSpPr>
        <p:spPr>
          <a:xfrm>
            <a:off x="1981200" y="849868"/>
            <a:ext cx="1479957" cy="369332"/>
          </a:xfrm>
          <a:prstGeom prst="rect">
            <a:avLst/>
          </a:prstGeom>
          <a:solidFill>
            <a:schemeClr val="bg1"/>
          </a:solidFill>
        </p:spPr>
        <p:txBody>
          <a:bodyPr wrap="none" rtlCol="0">
            <a:spAutoFit/>
          </a:bodyPr>
          <a:lstStyle/>
          <a:p>
            <a:r>
              <a:rPr lang="en-US" dirty="0" smtClean="0"/>
              <a:t>Temperature</a:t>
            </a:r>
            <a:endParaRPr lang="en-US" dirty="0"/>
          </a:p>
        </p:txBody>
      </p:sp>
      <p:sp>
        <p:nvSpPr>
          <p:cNvPr id="8" name="TextBox 7"/>
          <p:cNvSpPr txBox="1"/>
          <p:nvPr/>
        </p:nvSpPr>
        <p:spPr>
          <a:xfrm>
            <a:off x="2271941" y="3593068"/>
            <a:ext cx="928459" cy="369332"/>
          </a:xfrm>
          <a:prstGeom prst="rect">
            <a:avLst/>
          </a:prstGeom>
          <a:solidFill>
            <a:schemeClr val="bg1"/>
          </a:solidFill>
        </p:spPr>
        <p:txBody>
          <a:bodyPr wrap="none" rtlCol="0">
            <a:spAutoFit/>
          </a:bodyPr>
          <a:lstStyle/>
          <a:p>
            <a:r>
              <a:rPr lang="en-US" dirty="0" smtClean="0"/>
              <a:t>Salinity</a:t>
            </a:r>
            <a:endParaRPr lang="en-US" dirty="0"/>
          </a:p>
        </p:txBody>
      </p:sp>
      <p:sp>
        <p:nvSpPr>
          <p:cNvPr id="10" name="TextBox 9"/>
          <p:cNvSpPr txBox="1"/>
          <p:nvPr/>
        </p:nvSpPr>
        <p:spPr>
          <a:xfrm>
            <a:off x="5802045" y="3581400"/>
            <a:ext cx="979755" cy="369332"/>
          </a:xfrm>
          <a:prstGeom prst="rect">
            <a:avLst/>
          </a:prstGeom>
          <a:solidFill>
            <a:schemeClr val="bg1"/>
          </a:solidFill>
        </p:spPr>
        <p:txBody>
          <a:bodyPr wrap="none" rtlCol="0">
            <a:spAutoFit/>
          </a:bodyPr>
          <a:lstStyle/>
          <a:p>
            <a:r>
              <a:rPr lang="en-US" dirty="0" smtClean="0"/>
              <a:t>Oxygen</a:t>
            </a:r>
            <a:endParaRPr lang="en-US" dirty="0"/>
          </a:p>
        </p:txBody>
      </p:sp>
      <p:sp>
        <p:nvSpPr>
          <p:cNvPr id="9" name="TextBox 8"/>
          <p:cNvSpPr txBox="1"/>
          <p:nvPr/>
        </p:nvSpPr>
        <p:spPr>
          <a:xfrm>
            <a:off x="5595372" y="926068"/>
            <a:ext cx="1338828" cy="369332"/>
          </a:xfrm>
          <a:prstGeom prst="rect">
            <a:avLst/>
          </a:prstGeom>
          <a:solidFill>
            <a:schemeClr val="bg1"/>
          </a:solidFill>
        </p:spPr>
        <p:txBody>
          <a:bodyPr wrap="none" rtlCol="0">
            <a:spAutoFit/>
          </a:bodyPr>
          <a:lstStyle/>
          <a:p>
            <a:r>
              <a:rPr lang="en-US" dirty="0" smtClean="0"/>
              <a:t>Chlorophyll</a:t>
            </a:r>
            <a:endParaRPr lang="en-US" dirty="0"/>
          </a:p>
        </p:txBody>
      </p:sp>
    </p:spTree>
    <p:extLst>
      <p:ext uri="{BB962C8B-B14F-4D97-AF65-F5344CB8AC3E}">
        <p14:creationId xmlns:p14="http://schemas.microsoft.com/office/powerpoint/2010/main" val="14245779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536" t="9381" r="6013" b="9944"/>
          <a:stretch/>
        </p:blipFill>
        <p:spPr bwMode="auto">
          <a:xfrm>
            <a:off x="4648200" y="1143000"/>
            <a:ext cx="304970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29" t="12085" r="5000" b="11070"/>
          <a:stretch/>
        </p:blipFill>
        <p:spPr bwMode="auto">
          <a:xfrm>
            <a:off x="1318192" y="1143000"/>
            <a:ext cx="317760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15" t="10056" r="6014" b="9944"/>
          <a:stretch/>
        </p:blipFill>
        <p:spPr bwMode="auto">
          <a:xfrm>
            <a:off x="4648200" y="3962400"/>
            <a:ext cx="316820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634" t="12535" r="6197" b="15352"/>
          <a:stretch/>
        </p:blipFill>
        <p:spPr bwMode="auto">
          <a:xfrm>
            <a:off x="685800" y="3962400"/>
            <a:ext cx="386619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p:cNvSpPr>
            <a:spLocks noGrp="1"/>
          </p:cNvSpPr>
          <p:nvPr>
            <p:ph type="title" idx="4294967295"/>
          </p:nvPr>
        </p:nvSpPr>
        <p:spPr>
          <a:xfrm>
            <a:off x="0" y="-152400"/>
            <a:ext cx="9144000" cy="1299693"/>
          </a:xfrm>
        </p:spPr>
        <p:txBody>
          <a:bodyPr/>
          <a:lstStyle/>
          <a:p>
            <a:r>
              <a:rPr lang="en-US" sz="3200" dirty="0" smtClean="0"/>
              <a:t>Ice Edge Eddy VPR Survey (VPR13)</a:t>
            </a:r>
            <a:endParaRPr lang="en-US" sz="3200" dirty="0"/>
          </a:p>
        </p:txBody>
      </p:sp>
      <p:sp>
        <p:nvSpPr>
          <p:cNvPr id="11" name="TextBox 10"/>
          <p:cNvSpPr txBox="1"/>
          <p:nvPr/>
        </p:nvSpPr>
        <p:spPr>
          <a:xfrm>
            <a:off x="5700941" y="1143000"/>
            <a:ext cx="928459" cy="369332"/>
          </a:xfrm>
          <a:prstGeom prst="rect">
            <a:avLst/>
          </a:prstGeom>
          <a:solidFill>
            <a:schemeClr val="tx1"/>
          </a:solidFill>
        </p:spPr>
        <p:txBody>
          <a:bodyPr wrap="none" rtlCol="0">
            <a:spAutoFit/>
          </a:bodyPr>
          <a:lstStyle/>
          <a:p>
            <a:r>
              <a:rPr lang="en-US" dirty="0" smtClean="0">
                <a:solidFill>
                  <a:schemeClr val="bg1"/>
                </a:solidFill>
              </a:rPr>
              <a:t>Salinity</a:t>
            </a:r>
            <a:endParaRPr lang="en-US" dirty="0">
              <a:solidFill>
                <a:schemeClr val="bg1"/>
              </a:solidFill>
            </a:endParaRPr>
          </a:p>
        </p:txBody>
      </p:sp>
      <p:sp>
        <p:nvSpPr>
          <p:cNvPr id="13" name="TextBox 12"/>
          <p:cNvSpPr txBox="1"/>
          <p:nvPr/>
        </p:nvSpPr>
        <p:spPr>
          <a:xfrm>
            <a:off x="1828800" y="3974068"/>
            <a:ext cx="1633781" cy="369332"/>
          </a:xfrm>
          <a:prstGeom prst="rect">
            <a:avLst/>
          </a:prstGeom>
          <a:solidFill>
            <a:schemeClr val="tx1"/>
          </a:solidFill>
        </p:spPr>
        <p:txBody>
          <a:bodyPr wrap="none" rtlCol="0">
            <a:spAutoFit/>
          </a:bodyPr>
          <a:lstStyle/>
          <a:p>
            <a:r>
              <a:rPr lang="en-US" dirty="0" smtClean="0">
                <a:solidFill>
                  <a:schemeClr val="bg1"/>
                </a:solidFill>
              </a:rPr>
              <a:t>Fluorescence </a:t>
            </a:r>
            <a:endParaRPr lang="en-US" dirty="0">
              <a:solidFill>
                <a:schemeClr val="bg1"/>
              </a:solidFill>
            </a:endParaRPr>
          </a:p>
        </p:txBody>
      </p:sp>
      <p:sp>
        <p:nvSpPr>
          <p:cNvPr id="14" name="TextBox 13"/>
          <p:cNvSpPr txBox="1"/>
          <p:nvPr/>
        </p:nvSpPr>
        <p:spPr>
          <a:xfrm>
            <a:off x="5467876" y="3974068"/>
            <a:ext cx="1390124" cy="369332"/>
          </a:xfrm>
          <a:prstGeom prst="rect">
            <a:avLst/>
          </a:prstGeom>
          <a:solidFill>
            <a:schemeClr val="tx1"/>
          </a:solidFill>
        </p:spPr>
        <p:txBody>
          <a:bodyPr wrap="none" rtlCol="0">
            <a:spAutoFit/>
          </a:bodyPr>
          <a:lstStyle/>
          <a:p>
            <a:r>
              <a:rPr lang="en-US" dirty="0" smtClean="0">
                <a:solidFill>
                  <a:schemeClr val="bg1"/>
                </a:solidFill>
              </a:rPr>
              <a:t>Backscatter</a:t>
            </a:r>
            <a:endParaRPr lang="en-US" dirty="0">
              <a:solidFill>
                <a:schemeClr val="bg1"/>
              </a:solidFill>
            </a:endParaRPr>
          </a:p>
        </p:txBody>
      </p:sp>
      <p:sp>
        <p:nvSpPr>
          <p:cNvPr id="12" name="TextBox 11"/>
          <p:cNvSpPr txBox="1"/>
          <p:nvPr/>
        </p:nvSpPr>
        <p:spPr>
          <a:xfrm>
            <a:off x="2025243" y="1143000"/>
            <a:ext cx="1479957" cy="369332"/>
          </a:xfrm>
          <a:prstGeom prst="rect">
            <a:avLst/>
          </a:prstGeom>
          <a:solidFill>
            <a:schemeClr val="tx1"/>
          </a:solid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2" name="TextBox 1"/>
          <p:cNvSpPr txBox="1"/>
          <p:nvPr/>
        </p:nvSpPr>
        <p:spPr>
          <a:xfrm>
            <a:off x="8001000" y="5791200"/>
            <a:ext cx="800347" cy="646331"/>
          </a:xfrm>
          <a:prstGeom prst="rect">
            <a:avLst/>
          </a:prstGeom>
          <a:noFill/>
        </p:spPr>
        <p:txBody>
          <a:bodyPr wrap="none" rtlCol="0">
            <a:spAutoFit/>
          </a:bodyPr>
          <a:lstStyle/>
          <a:p>
            <a:r>
              <a:rPr lang="en-US" dirty="0" smtClean="0"/>
              <a:t>W,F,H</a:t>
            </a:r>
          </a:p>
          <a:p>
            <a:r>
              <a:rPr lang="en-US" dirty="0" smtClean="0"/>
              <a:t>C,S,L</a:t>
            </a:r>
            <a:endParaRPr lang="en-US" dirty="0"/>
          </a:p>
        </p:txBody>
      </p:sp>
    </p:spTree>
    <p:extLst>
      <p:ext uri="{BB962C8B-B14F-4D97-AF65-F5344CB8AC3E}">
        <p14:creationId xmlns:p14="http://schemas.microsoft.com/office/powerpoint/2010/main" val="9579302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64" r="44859" b="8141"/>
          <a:stretch/>
        </p:blipFill>
        <p:spPr bwMode="auto">
          <a:xfrm>
            <a:off x="4602480" y="2362200"/>
            <a:ext cx="4389120" cy="34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564" r="44859" b="8140"/>
          <a:stretch/>
        </p:blipFill>
        <p:spPr bwMode="auto">
          <a:xfrm>
            <a:off x="152400" y="2362200"/>
            <a:ext cx="4389120" cy="34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457200" y="609600"/>
            <a:ext cx="8229600" cy="1143000"/>
          </a:xfrm>
        </p:spPr>
        <p:txBody>
          <a:bodyPr/>
          <a:lstStyle/>
          <a:p>
            <a:r>
              <a:rPr lang="en-US" dirty="0" smtClean="0"/>
              <a:t>Ice Edge</a:t>
            </a:r>
            <a:r>
              <a:rPr lang="en-US" baseline="0" dirty="0" smtClean="0"/>
              <a:t> Eddy – Feb 4 MODIS</a:t>
            </a:r>
            <a:endParaRPr lang="en-US" dirty="0"/>
          </a:p>
        </p:txBody>
      </p:sp>
      <p:sp>
        <p:nvSpPr>
          <p:cNvPr id="3" name="TextBox 2"/>
          <p:cNvSpPr txBox="1"/>
          <p:nvPr/>
        </p:nvSpPr>
        <p:spPr>
          <a:xfrm>
            <a:off x="1295400" y="1828800"/>
            <a:ext cx="1986441" cy="523220"/>
          </a:xfrm>
          <a:prstGeom prst="rect">
            <a:avLst/>
          </a:prstGeom>
          <a:noFill/>
        </p:spPr>
        <p:txBody>
          <a:bodyPr wrap="none" rtlCol="0">
            <a:spAutoFit/>
          </a:bodyPr>
          <a:lstStyle/>
          <a:p>
            <a:r>
              <a:rPr lang="en-US" sz="2800" dirty="0" smtClean="0"/>
              <a:t>Chlorophyll</a:t>
            </a:r>
            <a:endParaRPr lang="en-US" sz="2800" dirty="0"/>
          </a:p>
        </p:txBody>
      </p:sp>
      <p:sp>
        <p:nvSpPr>
          <p:cNvPr id="6" name="TextBox 5"/>
          <p:cNvSpPr txBox="1"/>
          <p:nvPr/>
        </p:nvSpPr>
        <p:spPr>
          <a:xfrm>
            <a:off x="6433227" y="1828800"/>
            <a:ext cx="881973" cy="523220"/>
          </a:xfrm>
          <a:prstGeom prst="rect">
            <a:avLst/>
          </a:prstGeom>
          <a:noFill/>
        </p:spPr>
        <p:txBody>
          <a:bodyPr wrap="none" rtlCol="0">
            <a:spAutoFit/>
          </a:bodyPr>
          <a:lstStyle/>
          <a:p>
            <a:r>
              <a:rPr lang="en-US" sz="2800" dirty="0" smtClean="0"/>
              <a:t>SST</a:t>
            </a:r>
            <a:endParaRPr lang="en-US" sz="2800" dirty="0"/>
          </a:p>
        </p:txBody>
      </p:sp>
      <p:grpSp>
        <p:nvGrpSpPr>
          <p:cNvPr id="10" name="Group 9"/>
          <p:cNvGrpSpPr/>
          <p:nvPr/>
        </p:nvGrpSpPr>
        <p:grpSpPr>
          <a:xfrm>
            <a:off x="396240" y="3657600"/>
            <a:ext cx="1965960" cy="609600"/>
            <a:chOff x="381000" y="3657600"/>
            <a:chExt cx="1965960" cy="609600"/>
          </a:xfrm>
        </p:grpSpPr>
        <p:sp>
          <p:nvSpPr>
            <p:cNvPr id="4" name="Oval 3"/>
            <p:cNvSpPr/>
            <p:nvPr/>
          </p:nvSpPr>
          <p:spPr>
            <a:xfrm>
              <a:off x="2057400" y="3657600"/>
              <a:ext cx="289560" cy="3048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1601967" y="3962400"/>
              <a:ext cx="455433"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0" y="3897868"/>
              <a:ext cx="1415772" cy="369332"/>
            </a:xfrm>
            <a:prstGeom prst="rect">
              <a:avLst/>
            </a:prstGeom>
            <a:noFill/>
          </p:spPr>
          <p:txBody>
            <a:bodyPr wrap="none" rtlCol="0">
              <a:spAutoFit/>
            </a:bodyPr>
            <a:lstStyle/>
            <a:p>
              <a:r>
                <a:rPr lang="en-US" dirty="0" smtClean="0">
                  <a:solidFill>
                    <a:schemeClr val="bg1"/>
                  </a:solidFill>
                </a:rPr>
                <a:t>Eddy center</a:t>
              </a:r>
              <a:endParaRPr lang="en-US" dirty="0">
                <a:solidFill>
                  <a:schemeClr val="bg1"/>
                </a:solidFill>
              </a:endParaRPr>
            </a:p>
          </p:txBody>
        </p:sp>
      </p:grpSp>
      <p:grpSp>
        <p:nvGrpSpPr>
          <p:cNvPr id="13" name="Group 12"/>
          <p:cNvGrpSpPr/>
          <p:nvPr/>
        </p:nvGrpSpPr>
        <p:grpSpPr>
          <a:xfrm>
            <a:off x="4892040" y="3733800"/>
            <a:ext cx="1965960" cy="609600"/>
            <a:chOff x="381000" y="3657600"/>
            <a:chExt cx="1965960" cy="609600"/>
          </a:xfrm>
        </p:grpSpPr>
        <p:sp>
          <p:nvSpPr>
            <p:cNvPr id="14" name="Oval 13"/>
            <p:cNvSpPr/>
            <p:nvPr/>
          </p:nvSpPr>
          <p:spPr>
            <a:xfrm>
              <a:off x="2057400" y="3657600"/>
              <a:ext cx="289560" cy="3048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1601967" y="3962400"/>
              <a:ext cx="455433" cy="304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3897868"/>
              <a:ext cx="1415772" cy="369332"/>
            </a:xfrm>
            <a:prstGeom prst="rect">
              <a:avLst/>
            </a:prstGeom>
            <a:noFill/>
          </p:spPr>
          <p:txBody>
            <a:bodyPr wrap="none" rtlCol="0">
              <a:spAutoFit/>
            </a:bodyPr>
            <a:lstStyle/>
            <a:p>
              <a:r>
                <a:rPr lang="en-US" dirty="0" smtClean="0">
                  <a:solidFill>
                    <a:schemeClr val="bg1"/>
                  </a:solidFill>
                </a:rPr>
                <a:t>Eddy center</a:t>
              </a:r>
              <a:endParaRPr lang="en-US" dirty="0">
                <a:solidFill>
                  <a:schemeClr val="bg1"/>
                </a:solidFill>
              </a:endParaRPr>
            </a:p>
          </p:txBody>
        </p:sp>
      </p:grpSp>
    </p:spTree>
    <p:extLst>
      <p:ext uri="{BB962C8B-B14F-4D97-AF65-F5344CB8AC3E}">
        <p14:creationId xmlns:p14="http://schemas.microsoft.com/office/powerpoint/2010/main" val="20793610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N-S Section at 169E</a:t>
            </a:r>
          </a:p>
        </p:txBody>
      </p:sp>
      <p:sp>
        <p:nvSpPr>
          <p:cNvPr id="4" name="TextBox 3"/>
          <p:cNvSpPr txBox="1"/>
          <p:nvPr/>
        </p:nvSpPr>
        <p:spPr>
          <a:xfrm>
            <a:off x="1623869" y="914400"/>
            <a:ext cx="966931" cy="369332"/>
          </a:xfrm>
          <a:prstGeom prst="rect">
            <a:avLst/>
          </a:prstGeom>
          <a:noFill/>
        </p:spPr>
        <p:txBody>
          <a:bodyPr wrap="none" rtlCol="0">
            <a:spAutoFit/>
          </a:bodyPr>
          <a:lstStyle/>
          <a:p>
            <a:r>
              <a:rPr lang="en-US" dirty="0" smtClean="0"/>
              <a:t>0-150m</a:t>
            </a:r>
            <a:endParaRPr lang="en-US" dirty="0"/>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9" y="1269154"/>
            <a:ext cx="4389120" cy="55888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6477767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0" y="-182562"/>
            <a:ext cx="9113520" cy="1173162"/>
          </a:xfrm>
        </p:spPr>
        <p:txBody>
          <a:bodyPr/>
          <a:lstStyle/>
          <a:p>
            <a:r>
              <a:rPr lang="en-US" sz="3200" dirty="0" smtClean="0"/>
              <a:t>North-South Section at 169E</a:t>
            </a:r>
          </a:p>
        </p:txBody>
      </p:sp>
      <p:sp>
        <p:nvSpPr>
          <p:cNvPr id="6" name="TextBox 5"/>
          <p:cNvSpPr txBox="1"/>
          <p:nvPr/>
        </p:nvSpPr>
        <p:spPr>
          <a:xfrm>
            <a:off x="6500669" y="914400"/>
            <a:ext cx="966931" cy="369332"/>
          </a:xfrm>
          <a:prstGeom prst="rect">
            <a:avLst/>
          </a:prstGeom>
          <a:noFill/>
        </p:spPr>
        <p:txBody>
          <a:bodyPr wrap="none" rtlCol="0">
            <a:spAutoFit/>
          </a:bodyPr>
          <a:lstStyle/>
          <a:p>
            <a:r>
              <a:rPr lang="en-US" dirty="0" smtClean="0"/>
              <a:t>0-700m</a:t>
            </a:r>
            <a:endParaRPr lang="en-US" dirty="0"/>
          </a:p>
        </p:txBody>
      </p:sp>
      <p:sp>
        <p:nvSpPr>
          <p:cNvPr id="8" name="TextBox 7"/>
          <p:cNvSpPr txBox="1"/>
          <p:nvPr/>
        </p:nvSpPr>
        <p:spPr>
          <a:xfrm>
            <a:off x="1279282" y="1219200"/>
            <a:ext cx="2454518" cy="369332"/>
          </a:xfrm>
          <a:prstGeom prst="rect">
            <a:avLst/>
          </a:prstGeom>
          <a:noFill/>
        </p:spPr>
        <p:txBody>
          <a:bodyPr wrap="none" rtlCol="0">
            <a:spAutoFit/>
          </a:bodyPr>
          <a:lstStyle/>
          <a:p>
            <a:r>
              <a:rPr lang="en-US" dirty="0" err="1" smtClean="0"/>
              <a:t>Sedwick</a:t>
            </a:r>
            <a:r>
              <a:rPr lang="en-US" dirty="0" smtClean="0"/>
              <a:t> et al. Fe data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5407"/>
            <a:ext cx="4389120" cy="348359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269154"/>
            <a:ext cx="4389120" cy="5588846"/>
          </a:xfrm>
          <a:prstGeom prst="rect">
            <a:avLst/>
          </a:prstGeom>
        </p:spPr>
      </p:pic>
    </p:spTree>
    <p:extLst>
      <p:ext uri="{BB962C8B-B14F-4D97-AF65-F5344CB8AC3E}">
        <p14:creationId xmlns:p14="http://schemas.microsoft.com/office/powerpoint/2010/main" val="506868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37973</TotalTime>
  <Words>6409</Words>
  <Application>Microsoft Office PowerPoint</Application>
  <PresentationFormat>On-screen Show (4:3)</PresentationFormat>
  <Paragraphs>1754</Paragraphs>
  <Slides>309</Slides>
  <Notes>90</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309</vt:i4>
      </vt:variant>
    </vt:vector>
  </HeadingPairs>
  <TitlesOfParts>
    <vt:vector size="312" baseType="lpstr">
      <vt:lpstr>Default Design</vt:lpstr>
      <vt:lpstr>Equation</vt:lpstr>
      <vt:lpstr>Chart</vt:lpstr>
      <vt:lpstr> (PRISM)</vt:lpstr>
      <vt:lpstr>PowerPoint Presentation</vt:lpstr>
      <vt:lpstr>PowerPoint Presentation</vt:lpstr>
      <vt:lpstr>PowerPoint Presentation</vt:lpstr>
      <vt:lpstr>Scientific Background</vt:lpstr>
      <vt:lpstr>Antarctic continental shelves are among the most productive regions of the Southern Ocean</vt:lpstr>
      <vt:lpstr>PRISM cruise plan</vt:lpstr>
      <vt:lpstr>SSMI/S Ice coverage 9/1/11 – 2/5/12</vt:lpstr>
      <vt:lpstr>Sea ice time-series at PRISM stations</vt:lpstr>
      <vt:lpstr>PRISM cruise track</vt:lpstr>
      <vt:lpstr>ACC Sea Ice</vt:lpstr>
      <vt:lpstr>PRISM cruise track</vt:lpstr>
      <vt:lpstr>Eastern Ross Sea Eddies</vt:lpstr>
      <vt:lpstr>MVP Survey of Eddies 1 and 2: View from the SW</vt:lpstr>
      <vt:lpstr>The MVP MCDW-o-meter</vt:lpstr>
      <vt:lpstr>Eastern Ross Sea Eddies</vt:lpstr>
      <vt:lpstr>Eastern Ross Sea Eddies</vt:lpstr>
      <vt:lpstr>PRISM cruise track</vt:lpstr>
      <vt:lpstr>Western Ross Sea Process Study</vt:lpstr>
      <vt:lpstr>Hydrography</vt:lpstr>
      <vt:lpstr>Nutrients and chlorophyll</vt:lpstr>
      <vt:lpstr>Western Ross Sea Process Study</vt:lpstr>
      <vt:lpstr>PRISM cruise track</vt:lpstr>
      <vt:lpstr>Ross Bank VPR/ADCP Survey </vt:lpstr>
      <vt:lpstr>Ross Bank</vt:lpstr>
      <vt:lpstr>PRISM cruise track</vt:lpstr>
      <vt:lpstr>Ross Ice Shelf Circulation</vt:lpstr>
      <vt:lpstr>Ross Bank to Ice Shelf XBT Survey </vt:lpstr>
      <vt:lpstr>Ice Shelf CTD Survey</vt:lpstr>
      <vt:lpstr>Ross Ice Shelf satellite imagery – Jan 22</vt:lpstr>
      <vt:lpstr>Ross Ice Shelf satellite imagery – Jan 25</vt:lpstr>
      <vt:lpstr>Ross Ice Shelf Eddy (VPR9, 1/26)</vt:lpstr>
      <vt:lpstr>Ross Ice Shelf</vt:lpstr>
      <vt:lpstr>PRISM cruise track</vt:lpstr>
      <vt:lpstr>Ross Bank – Pennell Bank – Joides Trough – Mawson Bank VPR Survey (VPR10)</vt:lpstr>
      <vt:lpstr>Ross Bank – Pennell Bank – Joides Trough – Mawson Bank XBT section</vt:lpstr>
      <vt:lpstr>Joides Trough</vt:lpstr>
      <vt:lpstr>PRISM cruise track</vt:lpstr>
      <vt:lpstr>End</vt:lpstr>
      <vt:lpstr>Toward an Iron Budget for the Ross Sea: PRISM Iron Observations</vt:lpstr>
      <vt:lpstr>PRISM Iron Observations Deepest Sample at Every Cast</vt:lpstr>
      <vt:lpstr>Orsi water mass volumes</vt:lpstr>
      <vt:lpstr>Composite profiles of dFe</vt:lpstr>
      <vt:lpstr>Profiles of Fe, beam-c, NO3</vt:lpstr>
      <vt:lpstr>&gt;30% of dFe resides within 100 mab</vt:lpstr>
      <vt:lpstr>Regional subdomains</vt:lpstr>
      <vt:lpstr>Toward an iron budget for the Ross Sea: estimating the “winter reserve”</vt:lpstr>
      <vt:lpstr>Winter reserves</vt:lpstr>
      <vt:lpstr>Fe winter reserve</vt:lpstr>
      <vt:lpstr>NO3 winter reserve</vt:lpstr>
      <vt:lpstr>Calculating drawdown ratios</vt:lpstr>
      <vt:lpstr>Drawdown 0-10m</vt:lpstr>
      <vt:lpstr>Fe, NO3 drawdown ratios</vt:lpstr>
      <vt:lpstr>Toward an iron budget for the Ross Sea: estimating demand</vt:lpstr>
      <vt:lpstr>An iron budget for the Ross Sea</vt:lpstr>
      <vt:lpstr>End</vt:lpstr>
      <vt:lpstr>Summertime excess Fe</vt:lpstr>
      <vt:lpstr>Extras</vt:lpstr>
      <vt:lpstr>Iron Sources</vt:lpstr>
      <vt:lpstr>An iron budget for the Ross Sea</vt:lpstr>
      <vt:lpstr>Evidence for iron supply from sea ice</vt:lpstr>
      <vt:lpstr>PRISM nutrient data</vt:lpstr>
      <vt:lpstr>PRISM NutrientsChl, Fe</vt:lpstr>
      <vt:lpstr>PowerPoint Presentation</vt:lpstr>
      <vt:lpstr>PowerPoint Presentation</vt:lpstr>
      <vt:lpstr>PowerPoint Presentation</vt:lpstr>
      <vt:lpstr>PowerPoint Presentation</vt:lpstr>
      <vt:lpstr>PowerPoint Presentation</vt:lpstr>
      <vt:lpstr>N-S Section at 169E</vt:lpstr>
      <vt:lpstr>Extras</vt:lpstr>
      <vt:lpstr>PRISM Iron Observations</vt:lpstr>
      <vt:lpstr>Sea Ice and Chlorophyll Climatologies</vt:lpstr>
      <vt:lpstr>Western Ross Sea Process Study</vt:lpstr>
      <vt:lpstr>Ross Bank</vt:lpstr>
      <vt:lpstr>Eddy 1 and Eddy 2</vt:lpstr>
      <vt:lpstr>Ross Ice Shelf</vt:lpstr>
      <vt:lpstr>Joides Trough</vt:lpstr>
      <vt:lpstr>Sedwick group Fe data   towfish samples</vt:lpstr>
      <vt:lpstr>Science Meeting Feb 8</vt:lpstr>
      <vt:lpstr>PRISM cruise track</vt:lpstr>
      <vt:lpstr>MVP Survey: Ice Edge / High Biomass / Low Biomass</vt:lpstr>
      <vt:lpstr>MVP Survey: Ice Edge / High Biomass / Low Biomass – 2nd</vt:lpstr>
      <vt:lpstr>Ice Edge – High Biomass – Low Biomass</vt:lpstr>
      <vt:lpstr>Ice Edge – High Biomass – Low Biomass: 2nd</vt:lpstr>
      <vt:lpstr>Sedwick group Fe data</vt:lpstr>
      <vt:lpstr>Underway pCO2 and salinity</vt:lpstr>
      <vt:lpstr>Western Ross Sea</vt:lpstr>
      <vt:lpstr>Sedwick group Fe data</vt:lpstr>
      <vt:lpstr>Ice Edge Eddy VPR Survey (VPR11)</vt:lpstr>
      <vt:lpstr>Ice Edge Eddy ADCP Survey</vt:lpstr>
      <vt:lpstr>Ice Edge Eddy: East-West</vt:lpstr>
      <vt:lpstr>Ice Edge Eddy: North-South</vt:lpstr>
      <vt:lpstr>Ice Edge Eddy SeaHorse Deployment</vt:lpstr>
      <vt:lpstr>Ice Edge Eddy SeaHorse Deployment</vt:lpstr>
      <vt:lpstr>Ice Edge Eddy SeaHorse Deployment</vt:lpstr>
      <vt:lpstr>Ice Edge Eddy VPR Survey (VPR13)</vt:lpstr>
      <vt:lpstr>Ice Edge Eddy – Feb 4 MODIS</vt:lpstr>
      <vt:lpstr>N-S Section at 169E</vt:lpstr>
      <vt:lpstr>North-South Section at 169E</vt:lpstr>
      <vt:lpstr>VPR Frontal Survey Feb 3</vt:lpstr>
      <vt:lpstr>Frontal Area VPR Survey (VPR12)</vt:lpstr>
      <vt:lpstr>Front - North</vt:lpstr>
      <vt:lpstr>Front - middle</vt:lpstr>
      <vt:lpstr>Front - South</vt:lpstr>
      <vt:lpstr>N-S Section at 170E</vt:lpstr>
      <vt:lpstr>Western Ross Sea – McMurdo Sound VPR Survey trackline overlayed on Feb 4 MODIS image</vt:lpstr>
      <vt:lpstr>Western Ross Sea – McMurdo Sound VPR Survey (VPR14-15)</vt:lpstr>
      <vt:lpstr>And now for the exciting conclusion of the mystery of the planktonic beans…</vt:lpstr>
      <vt:lpstr>Eddy 2</vt:lpstr>
      <vt:lpstr>Images from dissecting scope</vt:lpstr>
      <vt:lpstr>High (Hai) magnification image of bean from St. 96, 100/120m pooled sample</vt:lpstr>
      <vt:lpstr>Gut content analysis (Hai) Hoop net, station 113 Ice Edge Eddy Center</vt:lpstr>
      <vt:lpstr>PRISM cruise track</vt:lpstr>
      <vt:lpstr>Short Term Experiment Locations</vt:lpstr>
      <vt:lpstr>Long-Term: Incubation Experiment 1 – Eddy 2</vt:lpstr>
      <vt:lpstr>Long-Term: Incubation Experiment 2 – Ross Bank</vt:lpstr>
      <vt:lpstr>Long-Term: Incubation Experiment 3 – Ross Ice Shelf</vt:lpstr>
      <vt:lpstr>Extras</vt:lpstr>
      <vt:lpstr>Feb 5 MODIS</vt:lpstr>
      <vt:lpstr>Extracted Chl versus CTD Fluorometer</vt:lpstr>
      <vt:lpstr>Ice Edge – High Biomass – Low Biomass: 2nd</vt:lpstr>
      <vt:lpstr>Ross Bank Survey: E-W transect</vt:lpstr>
      <vt:lpstr>Ross Bank Survey: N-S transect</vt:lpstr>
      <vt:lpstr>Ross Bank Survey: SE-NW transect</vt:lpstr>
      <vt:lpstr>Science Meeting 2/5/12</vt:lpstr>
      <vt:lpstr>Ross Bank – Pennell Bank – Joides Trough – Mawson Bank VPR Survey (VPR10)</vt:lpstr>
      <vt:lpstr>Ross Bank – Pennell Bank – Joides Trough – Mawson Bank XBT section</vt:lpstr>
      <vt:lpstr>Joides Trough – Northeastern Section</vt:lpstr>
      <vt:lpstr>Joides Trough – Southwestern Section</vt:lpstr>
      <vt:lpstr>Joides Trough to Western Ross Sea MVP Survey </vt:lpstr>
      <vt:lpstr>Pennell Bank – Western Ross Sea XBT section</vt:lpstr>
      <vt:lpstr>Joides Trough – Southwestern Section</vt:lpstr>
      <vt:lpstr>Joides Trough – Northeastern Section</vt:lpstr>
      <vt:lpstr>Joides Trough – Northeastern Section</vt:lpstr>
      <vt:lpstr>Science Meeting1/29/12</vt:lpstr>
      <vt:lpstr>Ross Bank VPR Survey (VPR9, 1/20-1/21)</vt:lpstr>
      <vt:lpstr>Ross Bank Survey: E-W transect</vt:lpstr>
      <vt:lpstr>Ross Bank Survey: N-S transect</vt:lpstr>
      <vt:lpstr>Ross Bank Survey: SE-NW transect</vt:lpstr>
      <vt:lpstr>Dissolved Fe on Ross Bank </vt:lpstr>
      <vt:lpstr>Ross Bank tidal velocity amplitude</vt:lpstr>
      <vt:lpstr>Ross Bank SeaHorse Deployment</vt:lpstr>
      <vt:lpstr>Ross Bank Survey: SE-NW transect</vt:lpstr>
      <vt:lpstr>Ross Bank Survey #2: SE-NW transect</vt:lpstr>
      <vt:lpstr>Ross Bank SE-NW transect before and after</vt:lpstr>
      <vt:lpstr>Fe on the crest of Ross Bank: before and after</vt:lpstr>
      <vt:lpstr>Ross Bank VPR/ADCP Survey </vt:lpstr>
      <vt:lpstr>VPR Section toward Ross Bank  (VPR8, 1/20-1/21)</vt:lpstr>
      <vt:lpstr>Ross Ice Shelf MVP Survey</vt:lpstr>
      <vt:lpstr>Ross Ice Shelf MVP Survey </vt:lpstr>
      <vt:lpstr>Ross Bank to Ice Shelf XBT Survey </vt:lpstr>
      <vt:lpstr>Ice Shelf Survey</vt:lpstr>
      <vt:lpstr>Ice Shelf Survey</vt:lpstr>
      <vt:lpstr>Ross Ice Shelf satellite imagery – Jan 22</vt:lpstr>
      <vt:lpstr>Ross Ice Shelf satellite imagery – Jan 25</vt:lpstr>
      <vt:lpstr>Ross Ice Shelf Eddy (VPR9, 1/26)</vt:lpstr>
      <vt:lpstr>Ice Shelf Eddy: East- West Section</vt:lpstr>
      <vt:lpstr>Ice Shelf Eddy: North-South Section</vt:lpstr>
      <vt:lpstr>Ice Shelf Eddy: East- West Section</vt:lpstr>
      <vt:lpstr>Extras</vt:lpstr>
      <vt:lpstr>Ice Edge – High Biomass – Low Biomass</vt:lpstr>
      <vt:lpstr>Ice Edge – High Biomass – Low Biomass</vt:lpstr>
      <vt:lpstr>SST Jan 13   MODIS Chl Jan 12 </vt:lpstr>
      <vt:lpstr>SSMI Time-series Dec 24-Jan 26</vt:lpstr>
      <vt:lpstr>Ross Ice Shelf ADCP Survey </vt:lpstr>
      <vt:lpstr>Ross Ice Shelf ADCP Survey </vt:lpstr>
      <vt:lpstr>Science Meeting1/22/12</vt:lpstr>
      <vt:lpstr>SeaHorse Deployment in Eddy 3</vt:lpstr>
      <vt:lpstr>SeaHorse Deployment in Eddy 3</vt:lpstr>
      <vt:lpstr>Ross Bank Survey</vt:lpstr>
      <vt:lpstr>PRISM cruise plan</vt:lpstr>
      <vt:lpstr>PRISM Sampling</vt:lpstr>
      <vt:lpstr>Science Meeting1/19/12</vt:lpstr>
      <vt:lpstr>Western Ross Sea Process Study: Jan 11-19</vt:lpstr>
      <vt:lpstr>Western Ross Sea Process study Jan 11-19</vt:lpstr>
      <vt:lpstr>MVP Survey: Ice Edge / High Biomass / Low Biomass</vt:lpstr>
      <vt:lpstr>Sedwick group Fe data</vt:lpstr>
      <vt:lpstr>PowerPoint Presentation</vt:lpstr>
      <vt:lpstr>Frontal and low-biomass area surveys</vt:lpstr>
      <vt:lpstr>VPR Frontal Survey 1/16-17</vt:lpstr>
      <vt:lpstr>Frontal ADCP Survey (VPR5)</vt:lpstr>
      <vt:lpstr>High Biomass / Low Biomass Frontal Region</vt:lpstr>
      <vt:lpstr>High Biomass / Low Biomass Frontal Region</vt:lpstr>
      <vt:lpstr>High Biomass / Low Biomass Frontal Region</vt:lpstr>
      <vt:lpstr>Nutrient data  stations 1-12</vt:lpstr>
      <vt:lpstr>Nutrient data stations 1-12</vt:lpstr>
      <vt:lpstr>Low biomass area survey – 1/17/12</vt:lpstr>
      <vt:lpstr>Low Biomass  ADCP Survey (VPR6)</vt:lpstr>
      <vt:lpstr>Low Biomass CTD transect</vt:lpstr>
      <vt:lpstr>Low Biomass Area</vt:lpstr>
      <vt:lpstr>PowerPoint Presentation</vt:lpstr>
      <vt:lpstr>CTD Fluorometer vs. Extracted Pigments</vt:lpstr>
      <vt:lpstr>Eddy 3 VPR Survey:  VPR 4, Jan 14-15 </vt:lpstr>
      <vt:lpstr>VPR Survey of Eddy 3</vt:lpstr>
      <vt:lpstr>Eddy 3 CTD Survey, 1st occupation </vt:lpstr>
      <vt:lpstr>Eddy 3, First Occupation: East-West Transect</vt:lpstr>
      <vt:lpstr>Eddy 3, First Occupation: East-West Transect</vt:lpstr>
      <vt:lpstr>Eddy 3, First Occupation: North-South Transect</vt:lpstr>
      <vt:lpstr>Eddy 3, First Occupation: North-South Transect</vt:lpstr>
      <vt:lpstr>Eddy 3, First Occupation: East-West Transect</vt:lpstr>
      <vt:lpstr>PowerPoint Presentation</vt:lpstr>
      <vt:lpstr>CTD Fluorometer vs. Extracted Pigments</vt:lpstr>
      <vt:lpstr>MODIS 1/18/11</vt:lpstr>
      <vt:lpstr>VPR Survey of Eddy 3</vt:lpstr>
      <vt:lpstr>ADCP from 2nd VPR Survey of Eddy 3</vt:lpstr>
      <vt:lpstr>SeaHorse Trajectory</vt:lpstr>
      <vt:lpstr>Eddy 3, 2nd Occupation: East-West Transect</vt:lpstr>
      <vt:lpstr>Eddy 3, 2nd Occupation: East-West Transect</vt:lpstr>
      <vt:lpstr>Eddy 3, 2nd Occupation: North-South Transect</vt:lpstr>
      <vt:lpstr>Eddy 3, 2nd Occupation: North-South Transect</vt:lpstr>
      <vt:lpstr>Eddy 3, 2nd Occupation: East-West Transect</vt:lpstr>
      <vt:lpstr>Hai’s microscopy</vt:lpstr>
      <vt:lpstr>PowerPoint Presentation</vt:lpstr>
      <vt:lpstr>PowerPoint Presentation</vt:lpstr>
      <vt:lpstr>PowerPoint Presentation</vt:lpstr>
      <vt:lpstr>PowerPoint Presentation</vt:lpstr>
      <vt:lpstr>PowerPoint Presentation</vt:lpstr>
      <vt:lpstr>PowerPoint Presentation</vt:lpstr>
      <vt:lpstr>Where did the warm water  in Eddy 3 come from?</vt:lpstr>
      <vt:lpstr>Well, how did it get here?</vt:lpstr>
      <vt:lpstr>Eddy 2</vt:lpstr>
      <vt:lpstr>Eddy 2 VPR Survey</vt:lpstr>
      <vt:lpstr>Eddy 2 (VPR 3) Image Categories</vt:lpstr>
      <vt:lpstr>Phaeocystis distribution</vt:lpstr>
      <vt:lpstr>Kidney beans  and marine snow</vt:lpstr>
      <vt:lpstr>PowerPoint Presentation</vt:lpstr>
      <vt:lpstr>Next Up</vt:lpstr>
      <vt:lpstr>Ross Bank Survey</vt:lpstr>
      <vt:lpstr>PRISM Cruise Track</vt:lpstr>
      <vt:lpstr>Ice edge – High Biomass – Low Biomass</vt:lpstr>
      <vt:lpstr>Fuel Earlier?</vt:lpstr>
      <vt:lpstr>Science Meeting1/15/12</vt:lpstr>
      <vt:lpstr>Ice edge – High Biomass – Low Biomass</vt:lpstr>
      <vt:lpstr>MVP Survey: Ice Edge / High Biomass / Low Biomass</vt:lpstr>
      <vt:lpstr>Eddy 3 VPR Survey:  Jan 14-15 </vt:lpstr>
      <vt:lpstr>Eddy 3 VPR Survey:  Jan 14-15 </vt:lpstr>
      <vt:lpstr>VPR Survey of Eddy 3</vt:lpstr>
      <vt:lpstr>Hai’s microscopy</vt:lpstr>
      <vt:lpstr>Next Up</vt:lpstr>
      <vt:lpstr>Science Meeting1/11/12</vt:lpstr>
      <vt:lpstr>PRISM Sampling of Eddies 1 and 2</vt:lpstr>
      <vt:lpstr>MVP Survey of Eddies 1 and 2: View from the SW</vt:lpstr>
      <vt:lpstr>The MVP MCDW-o-meter</vt:lpstr>
      <vt:lpstr>Sedwick Fe data</vt:lpstr>
      <vt:lpstr>Eddy 1 “Geordie”</vt:lpstr>
      <vt:lpstr>Geordie’s Velocity Field</vt:lpstr>
      <vt:lpstr>Tom and Tommy</vt:lpstr>
      <vt:lpstr>Eddy 2</vt:lpstr>
      <vt:lpstr>Eddy 2’s Velocity Field</vt:lpstr>
      <vt:lpstr>VPR Survey of Eddy 2</vt:lpstr>
      <vt:lpstr>Sample VPR Images 1/10/12</vt:lpstr>
      <vt:lpstr>Science Planning 1/11/12</vt:lpstr>
      <vt:lpstr>MODIS 1/11/12</vt:lpstr>
      <vt:lpstr>MODIS 1/11/12</vt:lpstr>
      <vt:lpstr>MODIS 1/11/12</vt:lpstr>
      <vt:lpstr>Science Planning 1/11/12</vt:lpstr>
      <vt:lpstr>Lost science time</vt:lpstr>
      <vt:lpstr>Science Meeting1/8/12</vt:lpstr>
      <vt:lpstr>SSMI Ice Coverage 1/6/12</vt:lpstr>
      <vt:lpstr>Sedwick et al. Fe data</vt:lpstr>
      <vt:lpstr>Tom &amp; Tommy</vt:lpstr>
      <vt:lpstr>Sedwick &amp; Di Tullio (1997)</vt:lpstr>
      <vt:lpstr>PRISM Sampling</vt:lpstr>
      <vt:lpstr>The MVP MCDW-o-meter</vt:lpstr>
      <vt:lpstr>Mission planning 1/6/12</vt:lpstr>
      <vt:lpstr>SSMI Ice Coverage 1/6/12</vt:lpstr>
      <vt:lpstr>Orsi water mass volumes Ross Sea &lt; 2000m</vt:lpstr>
      <vt:lpstr>Sedwick Fe data on Orsi Climatology</vt:lpstr>
      <vt:lpstr>PRISM Sampling</vt:lpstr>
      <vt:lpstr>Simulation of CDW penetration onto the continental shelf</vt:lpstr>
      <vt:lpstr>Cruise track on CDW tracer simulation</vt:lpstr>
      <vt:lpstr>Phase 1 sampling overview</vt:lpstr>
      <vt:lpstr>Station #1</vt:lpstr>
      <vt:lpstr>Mission planning 1/3/12</vt:lpstr>
      <vt:lpstr>SSSMI Ice Coverage 1/1/12</vt:lpstr>
      <vt:lpstr>SSSMI Ice Coverage 1/1/12</vt:lpstr>
      <vt:lpstr>SSMI Ice Coverage 1/3/12</vt:lpstr>
      <vt:lpstr>Initial VPR results</vt:lpstr>
      <vt:lpstr>VPR data Jan 1-3</vt:lpstr>
      <vt:lpstr>NBP1201 Plankton images: VPR2 Jan 1-3</vt:lpstr>
      <vt:lpstr>Overview Presentation</vt:lpstr>
      <vt:lpstr>PowerPoint Presentation</vt:lpstr>
      <vt:lpstr>PowerPoint Presentation</vt:lpstr>
      <vt:lpstr>PowerPoint Presentation</vt:lpstr>
      <vt:lpstr>Scientific Background</vt:lpstr>
      <vt:lpstr>Antarctic continental shelves are among the most productive regions of the Southern Ocean</vt:lpstr>
      <vt:lpstr>CORSACS data</vt:lpstr>
      <vt:lpstr>Simulation of CDW penetration onto the continental shelf</vt:lpstr>
      <vt:lpstr>Hypotheses</vt:lpstr>
      <vt:lpstr>The PRISM Team</vt:lpstr>
      <vt:lpstr>Cruise plan in an ice-free ocean</vt:lpstr>
      <vt:lpstr>Yesterday’s MODIS Image</vt:lpstr>
      <vt:lpstr>Summary of Measurements</vt:lpstr>
      <vt:lpstr>Towed instrumentation: Large Scale Surveys</vt:lpstr>
      <vt:lpstr>Towed instrumentation: process studies</vt:lpstr>
      <vt:lpstr>Process Studies: SeaHorse Buoy</vt:lpstr>
      <vt:lpstr>Sedwick Fe Climatology</vt:lpstr>
      <vt:lpstr>Sedwick Fe data on Orsi Climatology</vt:lpstr>
      <vt:lpstr>Sedwick Fe data on Orsi Climatology</vt:lpstr>
      <vt:lpstr>Orsi water mass volumes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Eddy 3 Water mass distribution VPR 4-5-6-7</vt:lpstr>
      <vt:lpstr>PRISM cruise track</vt:lpstr>
    </vt:vector>
  </TitlesOfParts>
  <Company>WHOI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McGillicuddy</dc:creator>
  <cp:lastModifiedBy>Dennis</cp:lastModifiedBy>
  <cp:revision>358</cp:revision>
  <cp:lastPrinted>2012-11-27T21:18:57Z</cp:lastPrinted>
  <dcterms:created xsi:type="dcterms:W3CDTF">2011-04-05T18:15:21Z</dcterms:created>
  <dcterms:modified xsi:type="dcterms:W3CDTF">2012-11-29T21:58:19Z</dcterms:modified>
</cp:coreProperties>
</file>