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5" r:id="rId13"/>
    <p:sldId id="276" r:id="rId14"/>
    <p:sldId id="266" r:id="rId15"/>
    <p:sldId id="267" r:id="rId16"/>
    <p:sldId id="268" r:id="rId17"/>
    <p:sldId id="269" r:id="rId18"/>
    <p:sldId id="270" r:id="rId19"/>
    <p:sldId id="274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1182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6085-9762-45B4-BFB7-49EADF67F272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6085-9762-45B4-BFB7-49EADF67F272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CB1B-CD79-4DDF-89FC-8AEF5F8469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 book logo.jpg"/>
          <p:cNvPicPr>
            <a:picLocks noChangeAspect="1"/>
          </p:cNvPicPr>
          <p:nvPr/>
        </p:nvPicPr>
        <p:blipFill>
          <a:blip r:embed="rId2" cstate="print"/>
          <a:srcRect b="22222"/>
          <a:stretch>
            <a:fillRect/>
          </a:stretch>
        </p:blipFill>
        <p:spPr>
          <a:xfrm>
            <a:off x="4000500" y="762000"/>
            <a:ext cx="51435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400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Phytoplankton Biomass and Productivity Component</a:t>
            </a:r>
          </a:p>
          <a:p>
            <a:pPr algn="ctr"/>
            <a:endParaRPr lang="en-US" sz="2400" b="1" dirty="0"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W. Smith</a:t>
            </a: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L. Delizo</a:t>
            </a: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A. Mosby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l.JPG"/>
          <p:cNvPicPr>
            <a:picLocks noChangeAspect="1"/>
          </p:cNvPicPr>
          <p:nvPr/>
        </p:nvPicPr>
        <p:blipFill>
          <a:blip r:embed="rId2" cstate="print"/>
          <a:srcRect l="8301" t="16667" r="15490" b="13333"/>
          <a:stretch>
            <a:fillRect/>
          </a:stretch>
        </p:blipFill>
        <p:spPr>
          <a:xfrm>
            <a:off x="3810000" y="0"/>
            <a:ext cx="5181600" cy="6159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01" y="182880"/>
            <a:ext cx="3810000" cy="65556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Depth	  Mean  Min   Max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Surface   </a:t>
            </a:r>
            <a:r>
              <a:rPr lang="en-US" sz="2000" dirty="0" smtClean="0">
                <a:solidFill>
                  <a:srgbClr val="00B050"/>
                </a:solidFill>
              </a:rPr>
              <a:t>5.84   0.35   22.4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10 m	    5.48   0.22   24.6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20 m	    </a:t>
            </a:r>
            <a:r>
              <a:rPr lang="en-US" sz="2000" dirty="0" smtClean="0">
                <a:solidFill>
                  <a:srgbClr val="00B050"/>
                </a:solidFill>
              </a:rPr>
              <a:t>4.42   </a:t>
            </a:r>
            <a:r>
              <a:rPr lang="en-US" sz="2000" dirty="0" smtClean="0">
                <a:solidFill>
                  <a:srgbClr val="00B050"/>
                </a:solidFill>
              </a:rPr>
              <a:t>0.29   16.6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30 m	   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3.83   0.32   14.1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40 m	    </a:t>
            </a:r>
            <a:r>
              <a:rPr lang="en-US" sz="2000" dirty="0" smtClean="0">
                <a:solidFill>
                  <a:srgbClr val="00B050"/>
                </a:solidFill>
              </a:rPr>
              <a:t>3.07   </a:t>
            </a:r>
            <a:r>
              <a:rPr lang="en-US" sz="2000" dirty="0" smtClean="0">
                <a:solidFill>
                  <a:srgbClr val="00B050"/>
                </a:solidFill>
              </a:rPr>
              <a:t>0.34   10.4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50 m	    </a:t>
            </a:r>
            <a:r>
              <a:rPr lang="en-US" sz="2000" dirty="0" smtClean="0">
                <a:solidFill>
                  <a:srgbClr val="00B050"/>
                </a:solidFill>
              </a:rPr>
              <a:t>2.83   </a:t>
            </a:r>
            <a:r>
              <a:rPr lang="en-US" sz="2000" dirty="0" smtClean="0">
                <a:solidFill>
                  <a:srgbClr val="00B050"/>
                </a:solidFill>
              </a:rPr>
              <a:t>0.27   10.8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60 m	    </a:t>
            </a:r>
            <a:r>
              <a:rPr lang="en-US" sz="2000" dirty="0" smtClean="0">
                <a:solidFill>
                  <a:srgbClr val="00B050"/>
                </a:solidFill>
              </a:rPr>
              <a:t>2.27   </a:t>
            </a:r>
            <a:r>
              <a:rPr lang="en-US" sz="2000" dirty="0" smtClean="0">
                <a:solidFill>
                  <a:srgbClr val="00B050"/>
                </a:solidFill>
              </a:rPr>
              <a:t>0.25   9.42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7</a:t>
            </a:r>
            <a:r>
              <a:rPr lang="en-US" sz="2000" dirty="0" smtClean="0">
                <a:solidFill>
                  <a:srgbClr val="00B050"/>
                </a:solidFill>
              </a:rPr>
              <a:t>0 m	    </a:t>
            </a:r>
            <a:r>
              <a:rPr lang="en-US" sz="2000" dirty="0" smtClean="0">
                <a:solidFill>
                  <a:srgbClr val="00B050"/>
                </a:solidFill>
              </a:rPr>
              <a:t>1.91    </a:t>
            </a:r>
            <a:r>
              <a:rPr lang="en-US" sz="2000" dirty="0" smtClean="0">
                <a:solidFill>
                  <a:srgbClr val="00B050"/>
                </a:solidFill>
              </a:rPr>
              <a:t>0.20   10.2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80 m	    1.44    0.22   10.9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100 m	    </a:t>
            </a:r>
            <a:r>
              <a:rPr lang="en-US" sz="2000" dirty="0" smtClean="0">
                <a:solidFill>
                  <a:srgbClr val="00B050"/>
                </a:solidFill>
              </a:rPr>
              <a:t>1.20   </a:t>
            </a:r>
            <a:r>
              <a:rPr lang="en-US" sz="2000" dirty="0" smtClean="0">
                <a:solidFill>
                  <a:srgbClr val="00B050"/>
                </a:solidFill>
              </a:rPr>
              <a:t>0.11    </a:t>
            </a:r>
            <a:r>
              <a:rPr lang="en-US" sz="2000" dirty="0" smtClean="0">
                <a:solidFill>
                  <a:srgbClr val="00B050"/>
                </a:solidFill>
              </a:rPr>
              <a:t>7.38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In the </a:t>
            </a:r>
            <a:r>
              <a:rPr lang="en-US" sz="2400" b="1" dirty="0" err="1" smtClean="0">
                <a:solidFill>
                  <a:srgbClr val="7030A0"/>
                </a:solidFill>
              </a:rPr>
              <a:t>SeaBASS</a:t>
            </a:r>
            <a:r>
              <a:rPr lang="en-US" sz="2400" b="1" dirty="0" smtClean="0">
                <a:solidFill>
                  <a:srgbClr val="7030A0"/>
                </a:solidFill>
              </a:rPr>
              <a:t> data base (NASA compendium), only 14 out of 9395 chlorophyll values have been reported being greater than our </a:t>
            </a:r>
            <a:r>
              <a:rPr lang="en-US" sz="2400" b="1" dirty="0" smtClean="0">
                <a:solidFill>
                  <a:srgbClr val="7030A0"/>
                </a:solidFill>
              </a:rPr>
              <a:t>maximum observed value </a:t>
            </a:r>
            <a:r>
              <a:rPr lang="en-US" sz="2400" b="1" dirty="0" smtClean="0">
                <a:solidFill>
                  <a:srgbClr val="7030A0"/>
                </a:solidFill>
              </a:rPr>
              <a:t>of 24.6 </a:t>
            </a:r>
            <a:r>
              <a:rPr lang="el-GR" sz="2400" b="1" dirty="0" smtClean="0">
                <a:solidFill>
                  <a:srgbClr val="7030A0"/>
                </a:solidFill>
              </a:rPr>
              <a:t>μ</a:t>
            </a:r>
            <a:r>
              <a:rPr lang="en-US" sz="2400" b="1" dirty="0" smtClean="0">
                <a:solidFill>
                  <a:srgbClr val="7030A0"/>
                </a:solidFill>
              </a:rPr>
              <a:t>g L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-1</a:t>
            </a:r>
            <a:r>
              <a:rPr lang="en-US" sz="2400" b="1" dirty="0" smtClean="0">
                <a:solidFill>
                  <a:srgbClr val="7030A0"/>
                </a:solidFill>
              </a:rPr>
              <a:t>.  </a:t>
            </a:r>
            <a:r>
              <a:rPr lang="en-US" sz="2400" b="1" dirty="0" smtClean="0">
                <a:solidFill>
                  <a:srgbClr val="7030A0"/>
                </a:solidFill>
              </a:rPr>
              <a:t> That </a:t>
            </a:r>
            <a:r>
              <a:rPr lang="en-US" sz="2400" b="1" dirty="0" smtClean="0">
                <a:solidFill>
                  <a:srgbClr val="7030A0"/>
                </a:solidFill>
              </a:rPr>
              <a:t>means that only 0.15% of all values were greater.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A similar claim of “extremeness” was made by Arrigo et al.(2012) for their values in the Arctic.  They published POC values that ranged from 28.7 – 32.5 g m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-2</a:t>
            </a:r>
            <a:r>
              <a:rPr lang="en-US" sz="2400" b="1" dirty="0" smtClean="0">
                <a:solidFill>
                  <a:srgbClr val="00B050"/>
                </a:solidFill>
              </a:rPr>
              <a:t>.  At our ice shelf stations, we had integrated </a:t>
            </a:r>
            <a:r>
              <a:rPr lang="en-US" sz="2400" b="1" dirty="0" err="1" smtClean="0">
                <a:solidFill>
                  <a:srgbClr val="00B050"/>
                </a:solidFill>
              </a:rPr>
              <a:t>chl</a:t>
            </a:r>
            <a:r>
              <a:rPr lang="en-US" sz="2400" b="1" dirty="0" smtClean="0">
                <a:solidFill>
                  <a:srgbClr val="00B050"/>
                </a:solidFill>
              </a:rPr>
              <a:t> values (through 100 m) of 710, 691, 865, 656 and 597 mg m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-2</a:t>
            </a:r>
            <a:r>
              <a:rPr lang="en-US" sz="2400" b="1" dirty="0" smtClean="0">
                <a:solidFill>
                  <a:srgbClr val="00B050"/>
                </a:solidFill>
              </a:rPr>
              <a:t>, which are approximately equal to 23.9 – 34.6 g m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-2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using </a:t>
            </a:r>
            <a:r>
              <a:rPr lang="en-US" sz="2400" b="1" dirty="0" smtClean="0">
                <a:solidFill>
                  <a:srgbClr val="00B050"/>
                </a:solidFill>
              </a:rPr>
              <a:t>a conservative </a:t>
            </a:r>
            <a:r>
              <a:rPr lang="en-US" sz="2400" b="1" dirty="0" smtClean="0">
                <a:solidFill>
                  <a:srgbClr val="00B050"/>
                </a:solidFill>
              </a:rPr>
              <a:t>C/</a:t>
            </a:r>
            <a:r>
              <a:rPr lang="en-US" sz="2400" b="1" dirty="0" err="1" smtClean="0">
                <a:solidFill>
                  <a:srgbClr val="00B050"/>
                </a:solidFill>
              </a:rPr>
              <a:t>chl</a:t>
            </a:r>
            <a:r>
              <a:rPr lang="en-US" sz="2400" b="1" dirty="0" smtClean="0">
                <a:solidFill>
                  <a:srgbClr val="00B050"/>
                </a:solidFill>
              </a:rPr>
              <a:t> conversion of 40.  Although this is slightly “apples to oranges”, it is clear that the ice-shelf eddy not only was physically unusual, but </a:t>
            </a:r>
            <a:r>
              <a:rPr lang="en-US" sz="2400" b="1" u="sng" dirty="0" smtClean="0">
                <a:solidFill>
                  <a:srgbClr val="00B050"/>
                </a:solidFill>
              </a:rPr>
              <a:t>very</a:t>
            </a:r>
            <a:r>
              <a:rPr lang="en-US" sz="2400" b="1" dirty="0" smtClean="0">
                <a:solidFill>
                  <a:srgbClr val="00B050"/>
                </a:solidFill>
              </a:rPr>
              <a:t> rich in biomass.  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l ice shelf ed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3209"/>
            <a:ext cx="9144000" cy="4191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3 ice edge ed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3209"/>
            <a:ext cx="9144000" cy="4191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3 Chl.JPG"/>
          <p:cNvPicPr>
            <a:picLocks noChangeAspect="1"/>
          </p:cNvPicPr>
          <p:nvPr/>
        </p:nvPicPr>
        <p:blipFill>
          <a:blip r:embed="rId2" cstate="print"/>
          <a:srcRect t="25556" b="24444"/>
          <a:stretch>
            <a:fillRect/>
          </a:stretch>
        </p:blipFill>
        <p:spPr>
          <a:xfrm>
            <a:off x="38099" y="609600"/>
            <a:ext cx="8950037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3984" y="1828800"/>
            <a:ext cx="495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l comp.JPG"/>
          <p:cNvPicPr>
            <a:picLocks noChangeAspect="1"/>
          </p:cNvPicPr>
          <p:nvPr/>
        </p:nvPicPr>
        <p:blipFill>
          <a:blip r:embed="rId2" cstate="print"/>
          <a:srcRect l="9739" t="10000" r="11176" b="17778"/>
          <a:stretch>
            <a:fillRect/>
          </a:stretch>
        </p:blipFill>
        <p:spPr>
          <a:xfrm>
            <a:off x="3505200" y="1137"/>
            <a:ext cx="5287108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350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Doing a similar exercise for N as for Si, the surprising result is that N appears to be largely conserved in the upper water column.</a:t>
            </a: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This result is highly dependent on the ratios used for conversion (N/</a:t>
            </a:r>
            <a:r>
              <a:rPr lang="en-US" sz="2000" b="1" dirty="0" err="1" smtClean="0">
                <a:latin typeface="Comic Sans MS" pitchFamily="66" charset="0"/>
              </a:rPr>
              <a:t>chl</a:t>
            </a:r>
            <a:r>
              <a:rPr lang="en-US" sz="2000" b="1" dirty="0" smtClean="0">
                <a:latin typeface="Comic Sans MS" pitchFamily="66" charset="0"/>
              </a:rPr>
              <a:t>) which should be regulated by the assemblage composition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258011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86600" y="2580114"/>
            <a:ext cx="457200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57800" y="3124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257800" y="2949446"/>
            <a:ext cx="152400" cy="1747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152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12080" y="1738657"/>
            <a:ext cx="33437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3375" y="751820"/>
            <a:ext cx="5937250" cy="762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51382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a= </a:t>
            </a:r>
            <a:r>
              <a:rPr lang="en-US" sz="3200" dirty="0" err="1" smtClean="0">
                <a:latin typeface="Symbol" pitchFamily="18" charset="2"/>
              </a:rPr>
              <a:t>a</a:t>
            </a:r>
            <a:r>
              <a:rPr lang="en-US" sz="3200" dirty="0" err="1" smtClean="0"/>
              <a:t>E</a:t>
            </a:r>
            <a:r>
              <a:rPr lang="en-US" sz="3200" dirty="0"/>
              <a:t>/ P</a:t>
            </a:r>
            <a:r>
              <a:rPr lang="en-US" sz="3200" baseline="30000" dirty="0"/>
              <a:t>B </a:t>
            </a:r>
            <a:r>
              <a:rPr lang="en-US" sz="3200" baseline="-25000" dirty="0" smtClean="0"/>
              <a:t>s</a:t>
            </a:r>
            <a:r>
              <a:rPr lang="en-US" sz="3200" dirty="0" smtClean="0"/>
              <a:t>	 </a:t>
            </a:r>
            <a:r>
              <a:rPr lang="en-US" sz="3200" dirty="0"/>
              <a:t>b= </a:t>
            </a:r>
            <a:r>
              <a:rPr lang="en-US" sz="3200" dirty="0" err="1"/>
              <a:t>βE</a:t>
            </a:r>
            <a:r>
              <a:rPr lang="en-US" sz="3200" dirty="0"/>
              <a:t>/P</a:t>
            </a:r>
            <a:r>
              <a:rPr lang="en-US" sz="3200" baseline="30000" dirty="0"/>
              <a:t>B </a:t>
            </a:r>
            <a:r>
              <a:rPr lang="en-US" sz="3200" baseline="-25000" dirty="0" smtClean="0"/>
              <a:t>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02"/>
          <a:stretch>
            <a:fillRect/>
          </a:stretch>
        </p:blipFill>
        <p:spPr>
          <a:xfrm>
            <a:off x="2247900" y="3429000"/>
            <a:ext cx="46482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28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Photosynthesis-Irradiance Relationships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P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B</a:t>
            </a:r>
            <a:r>
              <a:rPr lang="en-US" sz="2400" b="1" dirty="0" smtClean="0">
                <a:solidFill>
                  <a:srgbClr val="00B050"/>
                </a:solidFill>
              </a:rPr>
              <a:t>= </a:t>
            </a:r>
            <a:r>
              <a:rPr lang="en-US" sz="2400" b="1" dirty="0" err="1" smtClean="0">
                <a:solidFill>
                  <a:srgbClr val="00B050"/>
                </a:solidFill>
              </a:rPr>
              <a:t>chl</a:t>
            </a:r>
            <a:r>
              <a:rPr lang="en-US" sz="2400" b="1" dirty="0" smtClean="0">
                <a:solidFill>
                  <a:srgbClr val="00B050"/>
                </a:solidFill>
              </a:rPr>
              <a:t> normalized photosynthesis; P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B</a:t>
            </a:r>
            <a:r>
              <a:rPr lang="en-US" sz="2400" b="1" baseline="-25000" dirty="0" smtClean="0">
                <a:solidFill>
                  <a:srgbClr val="00B050"/>
                </a:solidFill>
              </a:rPr>
              <a:t>S</a:t>
            </a:r>
            <a:r>
              <a:rPr lang="en-US" sz="2400" b="1" dirty="0" smtClean="0">
                <a:solidFill>
                  <a:srgbClr val="00B050"/>
                </a:solidFill>
              </a:rPr>
              <a:t>= photosynthesis at saturating irradiance (E), </a:t>
            </a:r>
            <a:r>
              <a:rPr lang="en-US" sz="2400" b="1" dirty="0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00B050"/>
                </a:solidFill>
              </a:rPr>
              <a:t>= slope of linear response, and </a:t>
            </a:r>
            <a:r>
              <a:rPr lang="en-US" sz="2400" b="1" dirty="0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en-US" sz="2400" b="1" dirty="0" smtClean="0">
                <a:solidFill>
                  <a:srgbClr val="00B050"/>
                </a:solidFill>
              </a:rPr>
              <a:t>=</a:t>
            </a:r>
            <a:r>
              <a:rPr lang="en-US" sz="2400" b="1" dirty="0" err="1" smtClean="0">
                <a:solidFill>
                  <a:srgbClr val="00B050"/>
                </a:solidFill>
              </a:rPr>
              <a:t>photoinhibition</a:t>
            </a:r>
            <a:r>
              <a:rPr lang="en-US" sz="2400" b="1" dirty="0" smtClean="0">
                <a:solidFill>
                  <a:srgbClr val="00B050"/>
                </a:solidFill>
              </a:rPr>
              <a:t> term (set to zero here)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PRISM Results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84768"/>
            <a:ext cx="8610600" cy="555023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 = 62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Mean </a:t>
            </a:r>
            <a:r>
              <a:rPr lang="en-US" sz="2800" b="1" dirty="0" err="1" smtClean="0">
                <a:solidFill>
                  <a:srgbClr val="FF0000"/>
                </a:solidFill>
              </a:rPr>
              <a:t>P</a:t>
            </a:r>
            <a:r>
              <a:rPr lang="en-US" sz="2800" b="1" baseline="30000" dirty="0" err="1" smtClean="0">
                <a:solidFill>
                  <a:srgbClr val="FF0000"/>
                </a:solidFill>
              </a:rPr>
              <a:t>b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800" b="1" dirty="0" smtClean="0">
                <a:solidFill>
                  <a:srgbClr val="FF0000"/>
                </a:solidFill>
              </a:rPr>
              <a:t> = 1.172 ± 0.588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g C (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g </a:t>
            </a:r>
            <a:r>
              <a:rPr lang="en-US" sz="2800" b="1" dirty="0" err="1" smtClean="0">
                <a:solidFill>
                  <a:srgbClr val="FF0000"/>
                </a:solidFill>
              </a:rPr>
              <a:t>chl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-1 </a:t>
            </a:r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-1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Mean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 = 0.122 ± 0.170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g </a:t>
            </a:r>
            <a:r>
              <a:rPr lang="en-US" sz="2800" b="1" dirty="0">
                <a:solidFill>
                  <a:srgbClr val="FF0000"/>
                </a:solidFill>
              </a:rPr>
              <a:t>C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g </a:t>
            </a:r>
            <a:r>
              <a:rPr lang="en-US" sz="2800" b="1" dirty="0" err="1">
                <a:solidFill>
                  <a:srgbClr val="FF0000"/>
                </a:solidFill>
              </a:rPr>
              <a:t>chl</a:t>
            </a:r>
            <a:r>
              <a:rPr lang="en-US" sz="2800" b="1" dirty="0">
                <a:solidFill>
                  <a:srgbClr val="FF0000"/>
                </a:solidFill>
              </a:rPr>
              <a:t> )</a:t>
            </a:r>
            <a:r>
              <a:rPr lang="en-US" sz="2800" b="1" baseline="30000" dirty="0">
                <a:solidFill>
                  <a:srgbClr val="FF0000"/>
                </a:solidFill>
              </a:rPr>
              <a:t>-1 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baseline="30000" dirty="0">
                <a:solidFill>
                  <a:srgbClr val="FF0000"/>
                </a:solidFill>
              </a:rPr>
              <a:t>-1</a:t>
            </a:r>
            <a:r>
              <a:rPr lang="en-US" sz="2800" b="1" dirty="0">
                <a:solidFill>
                  <a:srgbClr val="FF0000"/>
                </a:solidFill>
              </a:rPr>
              <a:t> (µmol photons m</a:t>
            </a:r>
            <a:r>
              <a:rPr lang="en-US" sz="2800" b="1" baseline="30000" dirty="0">
                <a:solidFill>
                  <a:srgbClr val="FF0000"/>
                </a:solidFill>
              </a:rPr>
              <a:t>-2</a:t>
            </a:r>
            <a:r>
              <a:rPr lang="en-US" sz="2800" b="1" dirty="0">
                <a:solidFill>
                  <a:srgbClr val="FF0000"/>
                </a:solidFill>
              </a:rPr>
              <a:t> s</a:t>
            </a:r>
            <a:r>
              <a:rPr lang="en-US" sz="2800" b="1" baseline="30000" dirty="0">
                <a:solidFill>
                  <a:srgbClr val="FF0000"/>
                </a:solidFill>
              </a:rPr>
              <a:t>-1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-1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Mean E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K</a:t>
            </a:r>
            <a:r>
              <a:rPr lang="en-US" sz="2800" b="1" dirty="0" smtClean="0">
                <a:solidFill>
                  <a:srgbClr val="FF0000"/>
                </a:solidFill>
              </a:rPr>
              <a:t> = 20.8 ± 22.8 µmol photons m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-2</a:t>
            </a:r>
            <a:r>
              <a:rPr lang="en-US" sz="2800" b="1" dirty="0" smtClean="0">
                <a:solidFill>
                  <a:srgbClr val="FF0000"/>
                </a:solidFill>
              </a:rPr>
              <a:t> 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-1</a:t>
            </a:r>
          </a:p>
          <a:p>
            <a:endParaRPr lang="en-US" sz="2800" b="1" baseline="30000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Indicates that overall phytoplankton were acclimated to relatively low irradiance levels</a:t>
            </a: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Compared to IVARS, slightly lower </a:t>
            </a:r>
            <a:r>
              <a:rPr lang="en-US" sz="2400" b="1" dirty="0" err="1" smtClean="0">
                <a:solidFill>
                  <a:srgbClr val="FF0000"/>
                </a:solidFill>
              </a:rPr>
              <a:t>P</a:t>
            </a:r>
            <a:r>
              <a:rPr lang="en-US" sz="2400" b="1" baseline="30000" dirty="0" err="1" smtClean="0">
                <a:solidFill>
                  <a:srgbClr val="FF0000"/>
                </a:solidFill>
              </a:rPr>
              <a:t>b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</a:rPr>
              <a:t> &amp; E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</a:rPr>
              <a:t> values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Estimation of Primary Productivity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Take chlorophyll vertical distributions, surface PAR measurements, P/E response, and attenuation coefficients to calculate (based on the Platt equation) carbon fixation over short time periods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Convert to daily rates</a:t>
            </a:r>
          </a:p>
          <a:p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Problems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hourly to daily rates assume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constant</a:t>
            </a:r>
            <a:r>
              <a:rPr lang="en-US" sz="2800" b="1" dirty="0" smtClean="0">
                <a:solidFill>
                  <a:srgbClr val="FF0000"/>
                </a:solidFill>
              </a:rPr>
              <a:t> irradiance, or that measured at CTD cast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irradiance values depend on ship location, not in situ measurements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respiration not explicitly included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Estimation of Primary Productivity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Mean Daily Productivity		</a:t>
            </a:r>
            <a:r>
              <a:rPr lang="en-US" sz="2400" b="1" dirty="0" smtClean="0">
                <a:solidFill>
                  <a:srgbClr val="FF0000"/>
                </a:solidFill>
              </a:rPr>
              <a:t>2.89 ± 1.59</a:t>
            </a:r>
            <a:r>
              <a:rPr lang="en-US" sz="2400" b="1" dirty="0" smtClean="0">
                <a:solidFill>
                  <a:srgbClr val="00B050"/>
                </a:solidFill>
              </a:rPr>
              <a:t> g C m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-2</a:t>
            </a:r>
            <a:r>
              <a:rPr lang="en-US" sz="2400" b="1" dirty="0" smtClean="0">
                <a:solidFill>
                  <a:srgbClr val="00B050"/>
                </a:solidFill>
              </a:rPr>
              <a:t> d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-1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	(N = 71)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</a:rPr>
              <a:t>(Min = 0.71 at St. 76)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</a:rPr>
              <a:t>(Max = 8.54 at St. 16)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Conclusion:  PRISM sampled a hugely productive regime, but the productivity is certainly within the range observed in other cruises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Question: How is this productivity supported?  Or, does Fe really matter?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Variables Measured</a:t>
            </a:r>
          </a:p>
          <a:p>
            <a:pPr algn="ctr"/>
            <a:endParaRPr lang="en-US" sz="24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Chlorophyll </a:t>
            </a:r>
            <a:r>
              <a:rPr lang="en-US" sz="2400" b="1" i="1" dirty="0" smtClean="0">
                <a:latin typeface="Comic Sans MS" pitchFamily="66" charset="0"/>
              </a:rPr>
              <a:t>a</a:t>
            </a: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Particulate organic carbon/nitrogen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Biogenic silica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Photosynthesis/irradiance responses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Phytoplankton taxonomy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Zooplankton biomass/taxonomy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PAR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Phytoplankton pigments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 err="1" smtClean="0">
                <a:solidFill>
                  <a:schemeClr val="accent1"/>
                </a:solidFill>
                <a:latin typeface="Comic Sans MS" pitchFamily="66" charset="0"/>
              </a:rPr>
              <a:t>Chl</a:t>
            </a:r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> a – complete; POM – 80% complete; </a:t>
            </a:r>
            <a:r>
              <a:rPr lang="en-US" sz="2400" b="1" dirty="0" err="1" smtClean="0">
                <a:solidFill>
                  <a:schemeClr val="accent1"/>
                </a:solidFill>
                <a:latin typeface="Comic Sans MS" pitchFamily="66" charset="0"/>
              </a:rPr>
              <a:t>BSi</a:t>
            </a:r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> – complete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>PAR – complete; P/E – complete; Taxonomy – in progress; Zooplankton – in progress; Pigments – dreaming about them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Modeling related to future changes in the Ross Sea’s biogeochemistry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Using the ODU ROMS-based numerical model (e.g., Dinniman et al., 2011), we investigated the effects of changes in atmospheric </a:t>
            </a:r>
            <a:r>
              <a:rPr lang="en-US" sz="2000" b="1" dirty="0" err="1" smtClean="0"/>
              <a:t>temperatues</a:t>
            </a:r>
            <a:r>
              <a:rPr lang="en-US" sz="2000" b="1" dirty="0" smtClean="0"/>
              <a:t> and winds on cross-shelf transport and ice distributions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 </a:t>
            </a:r>
            <a:r>
              <a:rPr lang="en-US" sz="2000" b="1" dirty="0" smtClean="0"/>
              <a:t>Project winds 50 &amp; 100 years from present were taken from the A1B scenario of the ECHAM5 model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 </a:t>
            </a:r>
            <a:r>
              <a:rPr lang="en-US" sz="2000" b="1" dirty="0" smtClean="0"/>
              <a:t>Temperature data </a:t>
            </a:r>
            <a:r>
              <a:rPr lang="en-US" sz="2000" b="1" dirty="0"/>
              <a:t>from the same climate scenario were adjusted from the climatological temperatures using the ERA-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b="1" dirty="0" smtClean="0"/>
              <a:t>temperatures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Ice </a:t>
            </a:r>
            <a:r>
              <a:rPr lang="en-US" sz="2000" b="1" dirty="0">
                <a:solidFill>
                  <a:srgbClr val="0070C0"/>
                </a:solidFill>
              </a:rPr>
              <a:t>concentrations decreased by 57% in summer by 2050, and by 78% by </a:t>
            </a:r>
            <a:r>
              <a:rPr lang="en-US" sz="2000" b="1" dirty="0" smtClean="0">
                <a:solidFill>
                  <a:srgbClr val="0070C0"/>
                </a:solidFill>
              </a:rPr>
              <a:t>2100</a:t>
            </a: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Advection </a:t>
            </a:r>
            <a:r>
              <a:rPr lang="en-US" sz="2000" b="1" dirty="0">
                <a:solidFill>
                  <a:srgbClr val="0070C0"/>
                </a:solidFill>
              </a:rPr>
              <a:t>of Modified Circumpolar Deep Water was reduced slightly by the changed </a:t>
            </a:r>
            <a:r>
              <a:rPr lang="en-US" sz="2000" b="1" dirty="0" smtClean="0">
                <a:solidFill>
                  <a:srgbClr val="0070C0"/>
                </a:solidFill>
              </a:rPr>
              <a:t>forcing</a:t>
            </a: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0070C0"/>
                </a:solidFill>
              </a:rPr>
              <a:t>vertical stratification in the southern Ross Sea increased </a:t>
            </a:r>
            <a:r>
              <a:rPr lang="en-US" sz="2000" b="1" dirty="0" smtClean="0">
                <a:solidFill>
                  <a:srgbClr val="0070C0"/>
                </a:solidFill>
              </a:rPr>
              <a:t>significantly in </a:t>
            </a:r>
            <a:r>
              <a:rPr lang="en-US" sz="2000" b="1" dirty="0">
                <a:solidFill>
                  <a:srgbClr val="0070C0"/>
                </a:solidFill>
              </a:rPr>
              <a:t>2050 and </a:t>
            </a:r>
            <a:r>
              <a:rPr lang="en-US" sz="2000" b="1" dirty="0" smtClean="0">
                <a:solidFill>
                  <a:srgbClr val="0070C0"/>
                </a:solidFill>
              </a:rPr>
              <a:t>2100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Taken together, </a:t>
            </a:r>
            <a:r>
              <a:rPr lang="en-US" sz="2000" b="1" i="1" dirty="0">
                <a:solidFill>
                  <a:srgbClr val="0070C0"/>
                </a:solidFill>
              </a:rPr>
              <a:t>these results suggest that the phytoplankton production in the future will increase on an annual basis, and that the plankton composition will become more diatomaceous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endParaRPr lang="en-US" sz="20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i="1" dirty="0"/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O</a:t>
            </a:r>
            <a:r>
              <a:rPr lang="en-US" sz="2000" b="1" dirty="0" smtClean="0">
                <a:solidFill>
                  <a:srgbClr val="0070C0"/>
                </a:solidFill>
              </a:rPr>
              <a:t>ther </a:t>
            </a:r>
            <a:r>
              <a:rPr lang="en-US" sz="2000" b="1" dirty="0">
                <a:solidFill>
                  <a:srgbClr val="0070C0"/>
                </a:solidFill>
              </a:rPr>
              <a:t>components of the Ross Sea food web will be severely disrupted, especially those that rely on crystal krill (</a:t>
            </a:r>
            <a:r>
              <a:rPr lang="en-US" sz="2000" b="1" i="1" dirty="0" err="1">
                <a:solidFill>
                  <a:srgbClr val="0070C0"/>
                </a:solidFill>
              </a:rPr>
              <a:t>Euphausia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crystallorophias</a:t>
            </a:r>
            <a:r>
              <a:rPr lang="en-US" sz="2000" b="1" dirty="0">
                <a:solidFill>
                  <a:srgbClr val="0070C0"/>
                </a:solidFill>
              </a:rPr>
              <a:t>) as a major food source (e.g., baleen whales, </a:t>
            </a:r>
            <a:r>
              <a:rPr lang="en-US" sz="2000" b="1" dirty="0" err="1">
                <a:solidFill>
                  <a:srgbClr val="0070C0"/>
                </a:solidFill>
              </a:rPr>
              <a:t>crabeater</a:t>
            </a:r>
            <a:r>
              <a:rPr lang="en-US" sz="2000" b="1" dirty="0">
                <a:solidFill>
                  <a:srgbClr val="0070C0"/>
                </a:solidFill>
              </a:rPr>
              <a:t> seals, and Emperor penguins</a:t>
            </a:r>
            <a:r>
              <a:rPr lang="en-US" sz="2000" b="1" dirty="0" smtClean="0">
                <a:solidFill>
                  <a:srgbClr val="0070C0"/>
                </a:solidFill>
              </a:rPr>
              <a:t>)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939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 PRISM Ghost Story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4261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During the cruise (once upon a time), many strange particles were observed by the VPR and called kidney beans and other names.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200" y="1981200"/>
            <a:ext cx="6352074" cy="45908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90800"/>
            <a:ext cx="196221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ost 2.jpg"/>
          <p:cNvPicPr>
            <a:picLocks/>
          </p:cNvPicPr>
          <p:nvPr/>
        </p:nvPicPr>
        <p:blipFill>
          <a:blip r:embed="rId2" cstate="print"/>
          <a:srcRect l="52217" t="28671" r="20959" b="54546"/>
          <a:stretch>
            <a:fillRect/>
          </a:stretch>
        </p:blipFill>
        <p:spPr>
          <a:xfrm>
            <a:off x="685800" y="137160"/>
            <a:ext cx="7772400" cy="65836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aeo col.jpg"/>
          <p:cNvPicPr>
            <a:picLocks noChangeAspect="1"/>
          </p:cNvPicPr>
          <p:nvPr/>
        </p:nvPicPr>
        <p:blipFill>
          <a:blip r:embed="rId2" cstate="print"/>
          <a:srcRect l="15625" t="16477" r="65993" b="66477"/>
          <a:stretch>
            <a:fillRect/>
          </a:stretch>
        </p:blipFill>
        <p:spPr>
          <a:xfrm>
            <a:off x="3657600" y="137160"/>
            <a:ext cx="5486400" cy="65836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9906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Intact </a:t>
            </a:r>
            <a:r>
              <a:rPr lang="en-US" sz="2800" b="1" i="1" dirty="0" smtClean="0">
                <a:solidFill>
                  <a:srgbClr val="FF0000"/>
                </a:solidFill>
              </a:rPr>
              <a:t>Phaeocystis </a:t>
            </a:r>
            <a:r>
              <a:rPr lang="en-US" sz="2800" b="1" dirty="0" smtClean="0">
                <a:solidFill>
                  <a:srgbClr val="FF0000"/>
                </a:solidFill>
              </a:rPr>
              <a:t>colonies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phaeo col.jpg"/>
          <p:cNvPicPr>
            <a:picLocks noChangeAspect="1"/>
          </p:cNvPicPr>
          <p:nvPr/>
        </p:nvPicPr>
        <p:blipFill>
          <a:blip r:embed="rId2" cstate="print"/>
          <a:srcRect l="47059" t="17898" r="46323" b="76136"/>
          <a:stretch>
            <a:fillRect/>
          </a:stretch>
        </p:blipFill>
        <p:spPr>
          <a:xfrm>
            <a:off x="685800" y="3810000"/>
            <a:ext cx="2090057" cy="2438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13139"/>
            <a:ext cx="914400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18013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Results and Conclusions</a:t>
            </a:r>
          </a:p>
          <a:p>
            <a:pPr algn="ctr" defTabSz="4418013"/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One of the most abundant classes of objects observed in VPR images consisted of irregular spheres.  They appeared as opaque, white objects with slightly deformed spherical shapes; their depth distribution showed a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maximum generally between 70 and 120 m</a:t>
            </a: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.  Their sizes were similar to living </a:t>
            </a:r>
            <a:r>
              <a:rPr lang="en-US" sz="2400" b="1" i="1" dirty="0" smtClean="0">
                <a:solidFill>
                  <a:srgbClr val="333333"/>
                </a:solidFill>
                <a:latin typeface="Comic Sans MS" pitchFamily="66" charset="0"/>
              </a:rPr>
              <a:t>Phaeocystis</a:t>
            </a: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 colonies, but their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maximum abundance was always below the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depth of maximum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concentrations of </a:t>
            </a:r>
            <a:r>
              <a:rPr lang="en-US" sz="2400" b="1" i="1" dirty="0" smtClean="0">
                <a:solidFill>
                  <a:srgbClr val="0070C0"/>
                </a:solidFill>
                <a:latin typeface="Comic Sans MS" pitchFamily="66" charset="0"/>
              </a:rPr>
              <a:t>Phaeocystis antarctica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colonies</a:t>
            </a:r>
            <a:r>
              <a:rPr lang="en-US" sz="2400" b="1" dirty="0" smtClean="0">
                <a:latin typeface="Comic Sans MS" pitchFamily="66" charset="0"/>
              </a:rPr>
              <a:t>.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 defTabSz="4418013">
              <a:spcBef>
                <a:spcPts val="600"/>
              </a:spcBef>
            </a:pPr>
            <a:r>
              <a:rPr lang="en-US" sz="2400" b="1" dirty="0" err="1" smtClean="0">
                <a:solidFill>
                  <a:srgbClr val="333333"/>
                </a:solidFill>
                <a:latin typeface="Comic Sans MS" pitchFamily="66" charset="0"/>
              </a:rPr>
              <a:t>Wassmann</a:t>
            </a: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 </a:t>
            </a:r>
            <a:r>
              <a:rPr lang="en-US" sz="2400" b="1" i="1" dirty="0" smtClean="0">
                <a:solidFill>
                  <a:srgbClr val="333333"/>
                </a:solidFill>
                <a:latin typeface="Comic Sans MS" pitchFamily="66" charset="0"/>
              </a:rPr>
              <a:t>et al.</a:t>
            </a: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 (1990, MEPS), during a mass sedimentation event of </a:t>
            </a:r>
            <a:r>
              <a:rPr lang="en-US" sz="2400" b="1" i="1" dirty="0" smtClean="0">
                <a:solidFill>
                  <a:srgbClr val="333333"/>
                </a:solidFill>
                <a:latin typeface="Comic Sans MS" pitchFamily="66" charset="0"/>
              </a:rPr>
              <a:t>Phaeocystis</a:t>
            </a: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 </a:t>
            </a:r>
            <a:r>
              <a:rPr lang="en-US" sz="2400" b="1" i="1" dirty="0" smtClean="0">
                <a:solidFill>
                  <a:srgbClr val="333333"/>
                </a:solidFill>
                <a:latin typeface="Comic Sans MS" pitchFamily="66" charset="0"/>
              </a:rPr>
              <a:t>pouchetii</a:t>
            </a: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 in the Barents Sea, observed that “ghost colonies” occurred at depth.  These were colonies in which the individual cells had been liberated from the </a:t>
            </a:r>
            <a:r>
              <a:rPr lang="en-US" sz="2400" b="1" dirty="0" err="1" smtClean="0">
                <a:solidFill>
                  <a:srgbClr val="333333"/>
                </a:solidFill>
                <a:latin typeface="Comic Sans MS" pitchFamily="66" charset="0"/>
              </a:rPr>
              <a:t>mucopolysaccharide</a:t>
            </a: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 envelope, leaving the organic matrix behind.  Because of the method of sampling they employed (traditional </a:t>
            </a:r>
            <a:r>
              <a:rPr lang="en-US" sz="2400" b="1" dirty="0" err="1" smtClean="0">
                <a:solidFill>
                  <a:srgbClr val="333333"/>
                </a:solidFill>
                <a:latin typeface="Comic Sans MS" pitchFamily="66" charset="0"/>
              </a:rPr>
              <a:t>Niskin</a:t>
            </a: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 bottles), they were unable to determine the actual concentrations of the ghost colonies.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1344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18013">
              <a:spcBef>
                <a:spcPct val="50000"/>
              </a:spcBef>
            </a:pP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We conclude based on VPR images that the objects we observed were </a:t>
            </a:r>
            <a:r>
              <a:rPr lang="en-US" sz="2400" b="1" i="1" dirty="0" smtClean="0">
                <a:solidFill>
                  <a:srgbClr val="0070C0"/>
                </a:solidFill>
                <a:latin typeface="Comic Sans MS" pitchFamily="66" charset="0"/>
              </a:rPr>
              <a:t>Phaeocystis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ghost colonies</a:t>
            </a: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.  Furthermore, because the VPR can resolve the distribution of ghost colonies with depth and space, we believe that these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ghost colonies are being produced in large number </a:t>
            </a: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and are a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major component of the </a:t>
            </a:r>
            <a:r>
              <a:rPr lang="en-US" sz="2400" b="1" i="1" dirty="0" smtClean="0">
                <a:solidFill>
                  <a:srgbClr val="0070C0"/>
                </a:solidFill>
                <a:latin typeface="Comic Sans MS" pitchFamily="66" charset="0"/>
              </a:rPr>
              <a:t>P. antarctica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life cycle</a:t>
            </a: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.  Furthermore, they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significantly contribute to the vertical flux of organic matter </a:t>
            </a: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from the euphotic zone to depth.  Because the mean depth of the Ross Sea is ca. 550 m, much of this material is </a:t>
            </a:r>
            <a:r>
              <a:rPr lang="en-US" sz="2400" b="1" dirty="0" err="1" smtClean="0">
                <a:solidFill>
                  <a:srgbClr val="333333"/>
                </a:solidFill>
                <a:latin typeface="Comic Sans MS" pitchFamily="66" charset="0"/>
              </a:rPr>
              <a:t>remineralized</a:t>
            </a:r>
            <a:r>
              <a:rPr lang="en-US" sz="2400" b="1" dirty="0" smtClean="0">
                <a:solidFill>
                  <a:srgbClr val="333333"/>
                </a:solidFill>
                <a:latin typeface="Comic Sans MS" pitchFamily="66" charset="0"/>
              </a:rPr>
              <a:t> within the water column.  However, some of it undoubtedly reaches the sediments and contributes to long-term carbon sequestration</a:t>
            </a:r>
            <a:r>
              <a:rPr lang="en-US" b="1" dirty="0" smtClean="0">
                <a:solidFill>
                  <a:srgbClr val="333333"/>
                </a:solidFill>
                <a:latin typeface="Comic Sans MS" pitchFamily="66" charset="0"/>
              </a:rPr>
              <a:t>.  </a:t>
            </a:r>
            <a:endParaRPr lang="en-US" b="1" dirty="0">
              <a:solidFill>
                <a:srgbClr val="333333"/>
              </a:solidFill>
              <a:latin typeface="Comic Sans MS" pitchFamily="66" charset="0"/>
            </a:endParaRPr>
          </a:p>
        </p:txBody>
      </p:sp>
      <p:pic>
        <p:nvPicPr>
          <p:cNvPr id="3" name="Picture 2" descr="gh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863" y="5257800"/>
            <a:ext cx="1328738" cy="1345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4.JPG"/>
          <p:cNvPicPr>
            <a:picLocks noChangeAspect="1"/>
          </p:cNvPicPr>
          <p:nvPr/>
        </p:nvPicPr>
        <p:blipFill>
          <a:blip r:embed="rId2" cstate="print"/>
          <a:srcRect l="8301" t="12222" r="14052" b="21111"/>
          <a:stretch>
            <a:fillRect/>
          </a:stretch>
        </p:blipFill>
        <p:spPr>
          <a:xfrm>
            <a:off x="0" y="1143000"/>
            <a:ext cx="4114800" cy="4572000"/>
          </a:xfrm>
          <a:prstGeom prst="rect">
            <a:avLst/>
          </a:prstGeom>
        </p:spPr>
      </p:pic>
      <p:pic>
        <p:nvPicPr>
          <p:cNvPr id="3" name="Picture 2" descr="NO3.JPG"/>
          <p:cNvPicPr>
            <a:picLocks noChangeAspect="1"/>
          </p:cNvPicPr>
          <p:nvPr/>
        </p:nvPicPr>
        <p:blipFill>
          <a:blip r:embed="rId3" cstate="print"/>
          <a:srcRect l="9739" t="23333" r="15490" b="8889"/>
          <a:stretch>
            <a:fillRect/>
          </a:stretch>
        </p:blipFill>
        <p:spPr>
          <a:xfrm>
            <a:off x="4846320" y="1280160"/>
            <a:ext cx="39624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28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Mean Inorganic Nutrient Distributions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.JPG"/>
          <p:cNvPicPr>
            <a:picLocks noChangeAspect="1"/>
          </p:cNvPicPr>
          <p:nvPr/>
        </p:nvPicPr>
        <p:blipFill>
          <a:blip r:embed="rId2" cstate="print"/>
          <a:srcRect l="6863" t="23333" r="15490" b="15556"/>
          <a:stretch>
            <a:fillRect/>
          </a:stretch>
        </p:blipFill>
        <p:spPr>
          <a:xfrm>
            <a:off x="3936913" y="320040"/>
            <a:ext cx="5207087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1179"/>
            <a:ext cx="4038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Si(OH)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concentrations we </a:t>
            </a:r>
            <a:r>
              <a:rPr lang="en-US" sz="2000" b="1" dirty="0" smtClean="0"/>
              <a:t>depleted </a:t>
            </a:r>
            <a:r>
              <a:rPr lang="en-US" sz="2000" b="1" dirty="0" smtClean="0"/>
              <a:t>at the surface by ca. 20 </a:t>
            </a:r>
            <a:r>
              <a:rPr lang="en-US" sz="2000" b="1" dirty="0" err="1" smtClean="0">
                <a:latin typeface="Symbol" pitchFamily="18" charset="2"/>
              </a:rPr>
              <a:t>m</a:t>
            </a:r>
            <a:r>
              <a:rPr lang="en-US" sz="2000" b="1" dirty="0" err="1" smtClean="0"/>
              <a:t>M</a:t>
            </a:r>
            <a:r>
              <a:rPr lang="en-US" sz="2000" b="1" dirty="0" smtClean="0"/>
              <a:t>, but </a:t>
            </a:r>
            <a:r>
              <a:rPr lang="en-US" sz="2000" b="1" dirty="0" err="1" smtClean="0"/>
              <a:t>BSi</a:t>
            </a:r>
            <a:r>
              <a:rPr lang="en-US" sz="2000" b="1" dirty="0" smtClean="0"/>
              <a:t> concentrations were only ca. 11 </a:t>
            </a:r>
            <a:r>
              <a:rPr lang="en-US" sz="2000" b="1" dirty="0" err="1" smtClean="0">
                <a:latin typeface="Symbol" pitchFamily="18" charset="2"/>
              </a:rPr>
              <a:t>m</a:t>
            </a:r>
            <a:r>
              <a:rPr lang="en-US" sz="2000" b="1" dirty="0" err="1" smtClean="0"/>
              <a:t>M</a:t>
            </a:r>
            <a:r>
              <a:rPr lang="en-US" sz="2000" b="1" dirty="0" smtClean="0"/>
              <a:t> at the surface.  In a simple 1D system (since there is no other Si phase), the difference between the total Si and the sum at depth (200 m) reflects the potential export.  </a:t>
            </a:r>
          </a:p>
          <a:p>
            <a:endParaRPr lang="en-US" sz="2000" b="1" dirty="0"/>
          </a:p>
          <a:p>
            <a:pPr algn="ctr"/>
            <a:r>
              <a:rPr lang="en-US" sz="2000" b="1" dirty="0" smtClean="0"/>
              <a:t>Hence on the mean, we had ca. 9 </a:t>
            </a:r>
            <a:r>
              <a:rPr lang="en-US" sz="2000" b="1" dirty="0" err="1" smtClean="0">
                <a:latin typeface="Symbol" pitchFamily="18" charset="2"/>
              </a:rPr>
              <a:t>m</a:t>
            </a:r>
            <a:r>
              <a:rPr lang="en-US" sz="2000" b="1" dirty="0" err="1" smtClean="0"/>
              <a:t>M</a:t>
            </a:r>
            <a:r>
              <a:rPr lang="en-US" sz="2000" b="1" dirty="0" smtClean="0"/>
              <a:t> Si lost from the surface.</a:t>
            </a:r>
          </a:p>
          <a:p>
            <a:endParaRPr lang="en-US" sz="2000" b="1" dirty="0"/>
          </a:p>
          <a:p>
            <a:pPr algn="ctr"/>
            <a:r>
              <a:rPr lang="en-US" sz="2000" b="1" dirty="0" smtClean="0"/>
              <a:t>Obvious caveats:  these are means and it would be better to look at means from diatom-dominated stations and transects.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1080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Institute of Marine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wos</dc:creator>
  <cp:lastModifiedBy>Walker Smith</cp:lastModifiedBy>
  <cp:revision>90</cp:revision>
  <dcterms:created xsi:type="dcterms:W3CDTF">2012-11-26T17:47:01Z</dcterms:created>
  <dcterms:modified xsi:type="dcterms:W3CDTF">2012-11-28T23:44:55Z</dcterms:modified>
</cp:coreProperties>
</file>