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2" r:id="rId16"/>
    <p:sldId id="273" r:id="rId17"/>
    <p:sldId id="270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78FF"/>
    <a:srgbClr val="FAB4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018" autoAdjust="0"/>
  </p:normalViewPr>
  <p:slideViewPr>
    <p:cSldViewPr snapToGrid="0">
      <p:cViewPr>
        <p:scale>
          <a:sx n="100" d="100"/>
          <a:sy n="100" d="100"/>
        </p:scale>
        <p:origin x="-144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ME\Desktop\FIA%20dFe%20data\PRISM2011-12\Station38_TM027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ME\Desktop\FIA%20dFe%20data\PRISM2011-12\Station74_TM037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8478696402249"/>
          <c:y val="0.150490517798987"/>
          <c:w val="0.821798363933725"/>
          <c:h val="0.79806923030058"/>
        </c:manualLayout>
      </c:layout>
      <c:scatterChart>
        <c:scatterStyle val="lineMarker"/>
        <c:varyColors val="0"/>
        <c:ser>
          <c:idx val="0"/>
          <c:order val="0"/>
          <c:xVal>
            <c:numRef>
              <c:f>Sheet1!$X$6:$X$17</c:f>
              <c:numCache>
                <c:formatCode>0.000</c:formatCode>
                <c:ptCount val="12"/>
                <c:pt idx="0">
                  <c:v>0.136171705286025</c:v>
                </c:pt>
                <c:pt idx="1">
                  <c:v>0.170114500362056</c:v>
                </c:pt>
                <c:pt idx="2">
                  <c:v>0.197268736422882</c:v>
                </c:pt>
                <c:pt idx="3">
                  <c:v>0.183691618392469</c:v>
                </c:pt>
                <c:pt idx="4">
                  <c:v>0.285520003620565</c:v>
                </c:pt>
                <c:pt idx="5">
                  <c:v>0.480125362056481</c:v>
                </c:pt>
                <c:pt idx="6">
                  <c:v>0.550273805213613</c:v>
                </c:pt>
                <c:pt idx="7">
                  <c:v>0.604582277335264</c:v>
                </c:pt>
              </c:numCache>
            </c:numRef>
          </c:xVal>
          <c:yVal>
            <c:numRef>
              <c:f>Sheet1!$Y$6:$Y$17</c:f>
              <c:numCache>
                <c:formatCode>0</c:formatCode>
                <c:ptCount val="12"/>
                <c:pt idx="0">
                  <c:v>10.0</c:v>
                </c:pt>
                <c:pt idx="1">
                  <c:v>20.0</c:v>
                </c:pt>
                <c:pt idx="2">
                  <c:v>30.0</c:v>
                </c:pt>
                <c:pt idx="3">
                  <c:v>50.0</c:v>
                </c:pt>
                <c:pt idx="4">
                  <c:v>70.0</c:v>
                </c:pt>
                <c:pt idx="5">
                  <c:v>100.0</c:v>
                </c:pt>
                <c:pt idx="6">
                  <c:v>120.0</c:v>
                </c:pt>
                <c:pt idx="7">
                  <c:v>150.0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5361320"/>
        <c:axId val="555364536"/>
      </c:scatterChart>
      <c:valAx>
        <c:axId val="555361320"/>
        <c:scaling>
          <c:orientation val="minMax"/>
          <c:max val="1.5"/>
        </c:scaling>
        <c:delete val="0"/>
        <c:axPos val="t"/>
        <c:numFmt formatCode="0.000" sourceLinked="1"/>
        <c:majorTickMark val="out"/>
        <c:minorTickMark val="none"/>
        <c:tickLblPos val="nextTo"/>
        <c:crossAx val="555364536"/>
        <c:crosses val="autoZero"/>
        <c:crossBetween val="midCat"/>
        <c:majorUnit val="0.25"/>
      </c:valAx>
      <c:valAx>
        <c:axId val="555364536"/>
        <c:scaling>
          <c:orientation val="maxMin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555361320"/>
        <c:crosses val="autoZero"/>
        <c:crossBetween val="midCat"/>
      </c:valAx>
      <c:spPr>
        <a:solidFill>
          <a:srgbClr val="FFFF00"/>
        </a:solidFill>
      </c:spPr>
    </c:plotArea>
    <c:plotVisOnly val="1"/>
    <c:dispBlanksAs val="gap"/>
    <c:showDLblsOverMax val="0"/>
  </c:chart>
  <c:spPr>
    <a:solidFill>
      <a:srgbClr val="FFFFFF"/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1667552205796"/>
          <c:y val="0.150490517798987"/>
          <c:w val="0.821798363933725"/>
          <c:h val="0.798069230300581"/>
        </c:manualLayout>
      </c:layout>
      <c:scatterChart>
        <c:scatterStyle val="lineMarker"/>
        <c:varyColors val="0"/>
        <c:ser>
          <c:idx val="0"/>
          <c:order val="0"/>
          <c:xVal>
            <c:numRef>
              <c:f>'Sheet 1'!$X$6:$X$17</c:f>
              <c:numCache>
                <c:formatCode>0.000</c:formatCode>
                <c:ptCount val="12"/>
                <c:pt idx="0">
                  <c:v>0.164467569867138</c:v>
                </c:pt>
                <c:pt idx="1">
                  <c:v>0.181920719069747</c:v>
                </c:pt>
                <c:pt idx="2">
                  <c:v>0.184102362720073</c:v>
                </c:pt>
                <c:pt idx="3">
                  <c:v>0.192828937321378</c:v>
                </c:pt>
                <c:pt idx="4">
                  <c:v>0.251733315880184</c:v>
                </c:pt>
                <c:pt idx="5">
                  <c:v>0.267004821432467</c:v>
                </c:pt>
                <c:pt idx="6">
                  <c:v>0.291002901586055</c:v>
                </c:pt>
                <c:pt idx="7">
                  <c:v>0.297547832537033</c:v>
                </c:pt>
                <c:pt idx="8">
                  <c:v>0.267004821432467</c:v>
                </c:pt>
              </c:numCache>
            </c:numRef>
          </c:xVal>
          <c:yVal>
            <c:numRef>
              <c:f>'Sheet 1'!$Y$6:$Y$17</c:f>
              <c:numCache>
                <c:formatCode>0</c:formatCode>
                <c:ptCount val="12"/>
                <c:pt idx="0">
                  <c:v>10.0</c:v>
                </c:pt>
                <c:pt idx="1">
                  <c:v>20.0</c:v>
                </c:pt>
                <c:pt idx="2">
                  <c:v>30.0</c:v>
                </c:pt>
                <c:pt idx="3">
                  <c:v>50.0</c:v>
                </c:pt>
                <c:pt idx="4">
                  <c:v>70.0</c:v>
                </c:pt>
                <c:pt idx="5">
                  <c:v>100.0</c:v>
                </c:pt>
                <c:pt idx="6">
                  <c:v>120.0</c:v>
                </c:pt>
                <c:pt idx="7">
                  <c:v>150.0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7009656"/>
        <c:axId val="547012776"/>
      </c:scatterChart>
      <c:valAx>
        <c:axId val="547009656"/>
        <c:scaling>
          <c:orientation val="minMax"/>
          <c:max val="1.5"/>
        </c:scaling>
        <c:delete val="0"/>
        <c:axPos val="t"/>
        <c:numFmt formatCode="0.000" sourceLinked="1"/>
        <c:majorTickMark val="out"/>
        <c:minorTickMark val="none"/>
        <c:tickLblPos val="nextTo"/>
        <c:crossAx val="547012776"/>
        <c:crosses val="autoZero"/>
        <c:crossBetween val="midCat"/>
        <c:majorUnit val="0.25"/>
      </c:valAx>
      <c:valAx>
        <c:axId val="547012776"/>
        <c:scaling>
          <c:orientation val="maxMin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547009656"/>
        <c:crosses val="autoZero"/>
        <c:crossBetween val="midCat"/>
      </c:valAx>
      <c:spPr>
        <a:solidFill>
          <a:srgbClr val="FFFF00"/>
        </a:solidFill>
      </c:spPr>
    </c:plotArea>
    <c:plotVisOnly val="1"/>
    <c:dispBlanksAs val="gap"/>
    <c:showDLblsOverMax val="0"/>
  </c:chart>
  <c:spPr>
    <a:solidFill>
      <a:srgbClr val="FFFFFF"/>
    </a:solidFill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B41D2F-DBFF-9A41-9993-2B4A7BFE45CC}" type="datetimeFigureOut">
              <a:rPr lang="en-US" smtClean="0"/>
              <a:t>11/29/12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33445-978B-D64B-B1F4-53207742D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891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33445-978B-D64B-B1F4-53207742D1B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343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3E6F2-D7F0-4143-8ADA-98C45F391DBF}" type="datetimeFigureOut">
              <a:rPr lang="en-US" smtClean="0"/>
              <a:t>11/29/12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D1949-9369-3640-ACFB-EA6AD04F9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841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3E6F2-D7F0-4143-8ADA-98C45F391DBF}" type="datetimeFigureOut">
              <a:rPr lang="en-US" smtClean="0"/>
              <a:t>11/29/12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D1949-9369-3640-ACFB-EA6AD04F9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77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3E6F2-D7F0-4143-8ADA-98C45F391DBF}" type="datetimeFigureOut">
              <a:rPr lang="en-US" smtClean="0"/>
              <a:t>11/29/12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D1949-9369-3640-ACFB-EA6AD04F9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053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3E6F2-D7F0-4143-8ADA-98C45F391DBF}" type="datetimeFigureOut">
              <a:rPr lang="en-US" smtClean="0"/>
              <a:t>11/29/12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D1949-9369-3640-ACFB-EA6AD04F9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060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3E6F2-D7F0-4143-8ADA-98C45F391DBF}" type="datetimeFigureOut">
              <a:rPr lang="en-US" smtClean="0"/>
              <a:t>11/29/12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D1949-9369-3640-ACFB-EA6AD04F9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370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3E6F2-D7F0-4143-8ADA-98C45F391DBF}" type="datetimeFigureOut">
              <a:rPr lang="en-US" smtClean="0"/>
              <a:t>11/29/12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D1949-9369-3640-ACFB-EA6AD04F9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228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3E6F2-D7F0-4143-8ADA-98C45F391DBF}" type="datetimeFigureOut">
              <a:rPr lang="en-US" smtClean="0"/>
              <a:t>11/29/12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D1949-9369-3640-ACFB-EA6AD04F9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07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3E6F2-D7F0-4143-8ADA-98C45F391DBF}" type="datetimeFigureOut">
              <a:rPr lang="en-US" smtClean="0"/>
              <a:t>11/29/12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D1949-9369-3640-ACFB-EA6AD04F9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708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3E6F2-D7F0-4143-8ADA-98C45F391DBF}" type="datetimeFigureOut">
              <a:rPr lang="en-US" smtClean="0"/>
              <a:t>11/29/12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D1949-9369-3640-ACFB-EA6AD04F9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336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3E6F2-D7F0-4143-8ADA-98C45F391DBF}" type="datetimeFigureOut">
              <a:rPr lang="en-US" smtClean="0"/>
              <a:t>11/29/12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D1949-9369-3640-ACFB-EA6AD04F9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210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3E6F2-D7F0-4143-8ADA-98C45F391DBF}" type="datetimeFigureOut">
              <a:rPr lang="en-US" smtClean="0"/>
              <a:t>11/29/12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D1949-9369-3640-ACFB-EA6AD04F9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75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9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3E6F2-D7F0-4143-8ADA-98C45F391DBF}" type="datetimeFigureOut">
              <a:rPr lang="en-US" smtClean="0"/>
              <a:t>11/29/12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0D1949-9369-3640-ACFB-EA6AD04F9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181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Relationship Id="rId3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Relationship Id="rId3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Relationship Id="rId3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Relationship Id="rId3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Relationship Id="rId3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711978"/>
            <a:ext cx="9143999" cy="495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95300" indent="-495300" algn="ctr">
              <a:lnSpc>
                <a:spcPts val="3000"/>
              </a:lnSpc>
              <a:spcAft>
                <a:spcPts val="1200"/>
              </a:spcAft>
              <a:buFont typeface="Times" charset="0"/>
              <a:buNone/>
            </a:pPr>
            <a:r>
              <a:rPr lang="en-US" sz="3200" b="1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PRISM: Iron </a:t>
            </a:r>
            <a:r>
              <a:rPr lang="en-US" sz="3200" b="1" dirty="0">
                <a:solidFill>
                  <a:srgbClr val="000000"/>
                </a:solidFill>
                <a:latin typeface="Arial Unicode MS"/>
                <a:cs typeface="Arial Unicode MS"/>
              </a:rPr>
              <a:t>M</a:t>
            </a:r>
            <a:r>
              <a:rPr lang="en-US" sz="3200" b="1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easurement </a:t>
            </a:r>
            <a:r>
              <a:rPr lang="en-US" sz="3200" b="1" dirty="0">
                <a:solidFill>
                  <a:srgbClr val="000000"/>
                </a:solidFill>
                <a:latin typeface="Arial Unicode MS"/>
                <a:cs typeface="Arial Unicode MS"/>
              </a:rPr>
              <a:t>C</a:t>
            </a:r>
            <a:r>
              <a:rPr lang="en-US" sz="3200" b="1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omponent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23" y="2509111"/>
            <a:ext cx="2430928" cy="31992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2104" y="2527994"/>
            <a:ext cx="4248300" cy="3186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9237" y="2513053"/>
            <a:ext cx="2127759" cy="3201166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-2400" y="2237018"/>
            <a:ext cx="9144000" cy="43798"/>
          </a:xfrm>
          <a:prstGeom prst="line">
            <a:avLst/>
          </a:prstGeom>
          <a:ln w="57150" cmpd="sng">
            <a:solidFill>
              <a:srgbClr val="FAB423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-2400" y="2486427"/>
            <a:ext cx="9144000" cy="43798"/>
          </a:xfrm>
          <a:prstGeom prst="line">
            <a:avLst/>
          </a:prstGeom>
          <a:ln w="57150" cmpd="sng">
            <a:solidFill>
              <a:srgbClr val="FAB423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0" y="5691667"/>
            <a:ext cx="9144000" cy="43798"/>
          </a:xfrm>
          <a:prstGeom prst="line">
            <a:avLst/>
          </a:prstGeom>
          <a:ln w="57150" cmpd="sng">
            <a:solidFill>
              <a:srgbClr val="FAB423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DSC_7214_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0" y="10160"/>
            <a:ext cx="2338338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/>
          <p:cNvCxnSpPr/>
          <p:nvPr/>
        </p:nvCxnSpPr>
        <p:spPr>
          <a:xfrm>
            <a:off x="0" y="1559054"/>
            <a:ext cx="9144000" cy="43798"/>
          </a:xfrm>
          <a:prstGeom prst="line">
            <a:avLst/>
          </a:prstGeom>
          <a:ln w="57150" cmpd="sng">
            <a:solidFill>
              <a:srgbClr val="FAB423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0167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06557"/>
            <a:ext cx="9143999" cy="2879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95300" indent="-495300">
              <a:lnSpc>
                <a:spcPts val="3000"/>
              </a:lnSpc>
              <a:spcAft>
                <a:spcPts val="2400"/>
              </a:spcAft>
              <a:buFont typeface="Times" charset="0"/>
              <a:buNone/>
            </a:pPr>
            <a:r>
              <a:rPr lang="en-US" sz="2400" b="1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 Summary of Shipboard Fe Results:</a:t>
            </a:r>
          </a:p>
          <a:p>
            <a:pPr marL="495300" indent="-495300">
              <a:lnSpc>
                <a:spcPts val="2800"/>
              </a:lnSpc>
              <a:spcAft>
                <a:spcPts val="1200"/>
              </a:spcAft>
              <a:buFont typeface="Times" charset="0"/>
              <a:buNone/>
            </a:pPr>
            <a:r>
              <a:rPr lang="en-US" sz="24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  </a:t>
            </a:r>
            <a:r>
              <a:rPr lang="en-US" sz="2400" b="1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4. </a:t>
            </a:r>
            <a:r>
              <a:rPr lang="en-US" sz="2400" b="1" dirty="0" smtClean="0">
                <a:latin typeface="Arial Unicode MS"/>
                <a:cs typeface="Arial Unicode MS"/>
              </a:rPr>
              <a:t>Benthic </a:t>
            </a:r>
            <a:r>
              <a:rPr lang="en-US" sz="2400" b="1" dirty="0">
                <a:latin typeface="Arial Unicode MS"/>
                <a:cs typeface="Arial Unicode MS"/>
              </a:rPr>
              <a:t>S</a:t>
            </a:r>
            <a:r>
              <a:rPr lang="en-US" sz="2400" b="1" dirty="0" smtClean="0">
                <a:latin typeface="Arial Unicode MS"/>
                <a:cs typeface="Arial Unicode MS"/>
              </a:rPr>
              <a:t>ources</a:t>
            </a:r>
            <a:r>
              <a:rPr lang="en-US" sz="2400" b="1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: </a:t>
            </a:r>
          </a:p>
          <a:p>
            <a:pPr marL="495300" indent="-495300">
              <a:lnSpc>
                <a:spcPts val="2800"/>
              </a:lnSpc>
              <a:buFont typeface="Times" charset="0"/>
              <a:buNone/>
            </a:pPr>
            <a:r>
              <a:rPr lang="en-US" sz="2000" dirty="0">
                <a:solidFill>
                  <a:srgbClr val="000000"/>
                </a:solidFill>
                <a:latin typeface="Arial Unicode MS"/>
                <a:cs typeface="Arial Unicode MS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  • strong enrichment of </a:t>
            </a:r>
            <a:r>
              <a:rPr lang="en-US" sz="2000" dirty="0" err="1" smtClean="0">
                <a:solidFill>
                  <a:srgbClr val="000000"/>
                </a:solidFill>
                <a:latin typeface="Arial Unicode MS"/>
                <a:cs typeface="Arial Unicode MS"/>
              </a:rPr>
              <a:t>dFe</a:t>
            </a:r>
            <a:r>
              <a:rPr lang="en-US" sz="2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(&gt;0.5 </a:t>
            </a:r>
            <a:r>
              <a:rPr lang="en-US" sz="2000" dirty="0" err="1" smtClean="0">
                <a:solidFill>
                  <a:srgbClr val="000000"/>
                </a:solidFill>
                <a:latin typeface="Arial Unicode MS"/>
                <a:cs typeface="Arial Unicode MS"/>
              </a:rPr>
              <a:t>nM</a:t>
            </a:r>
            <a:r>
              <a:rPr lang="en-US" sz="2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) generally observed up to ~100-200 m</a:t>
            </a:r>
          </a:p>
          <a:p>
            <a:pPr marL="495300" indent="-495300">
              <a:lnSpc>
                <a:spcPts val="2800"/>
              </a:lnSpc>
              <a:spcAft>
                <a:spcPts val="1200"/>
              </a:spcAft>
              <a:buFont typeface="Times" charset="0"/>
              <a:buNone/>
            </a:pPr>
            <a:r>
              <a:rPr lang="en-US" sz="2000" dirty="0">
                <a:solidFill>
                  <a:srgbClr val="000000"/>
                </a:solidFill>
                <a:latin typeface="Arial Unicode MS"/>
                <a:cs typeface="Arial Unicode MS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 </a:t>
            </a:r>
            <a:r>
              <a:rPr lang="en-US" sz="2000" dirty="0">
                <a:solidFill>
                  <a:srgbClr val="000000"/>
                </a:solidFill>
                <a:latin typeface="Arial Unicode MS"/>
                <a:cs typeface="Arial Unicode MS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 above seafloor, often associated with turbidity maximum</a:t>
            </a:r>
            <a:endParaRPr lang="en-US" sz="2000" dirty="0">
              <a:latin typeface="Arial Unicode MS"/>
              <a:cs typeface="Arial Unicode MS"/>
            </a:endParaRPr>
          </a:p>
          <a:p>
            <a:pPr marL="495300" indent="-495300">
              <a:lnSpc>
                <a:spcPts val="2800"/>
              </a:lnSpc>
              <a:buFont typeface="Times" charset="0"/>
              <a:buNone/>
            </a:pPr>
            <a:r>
              <a:rPr lang="en-US" sz="2000" dirty="0" smtClean="0">
                <a:latin typeface="Arial Unicode MS"/>
                <a:cs typeface="Arial Unicode MS"/>
              </a:rPr>
              <a:t>    • below surface mixed layer, deep </a:t>
            </a:r>
            <a:r>
              <a:rPr lang="en-US" sz="2000" dirty="0" err="1" smtClean="0">
                <a:latin typeface="Arial Unicode MS"/>
                <a:cs typeface="Arial Unicode MS"/>
              </a:rPr>
              <a:t>dFe</a:t>
            </a:r>
            <a:r>
              <a:rPr lang="en-US" sz="2000" dirty="0" smtClean="0">
                <a:latin typeface="Arial Unicode MS"/>
                <a:cs typeface="Arial Unicode MS"/>
              </a:rPr>
              <a:t> enrichment allows estimate of winter</a:t>
            </a:r>
          </a:p>
          <a:p>
            <a:pPr marL="495300" indent="-495300">
              <a:lnSpc>
                <a:spcPts val="2800"/>
              </a:lnSpc>
              <a:buFont typeface="Times" charset="0"/>
              <a:buNone/>
            </a:pPr>
            <a:r>
              <a:rPr lang="en-US" sz="2000" dirty="0">
                <a:latin typeface="Arial Unicode MS"/>
                <a:cs typeface="Arial Unicode MS"/>
              </a:rPr>
              <a:t> </a:t>
            </a:r>
            <a:r>
              <a:rPr lang="en-US" sz="2000" dirty="0" smtClean="0">
                <a:latin typeface="Arial Unicode MS"/>
                <a:cs typeface="Arial Unicode MS"/>
              </a:rPr>
              <a:t>     resupply via deep convective mixing (a lower limit, since efflux continuous)</a:t>
            </a:r>
            <a:endParaRPr lang="en-US" sz="2000" dirty="0">
              <a:solidFill>
                <a:srgbClr val="000000"/>
              </a:solidFill>
              <a:latin typeface="Arial Unicode MS"/>
              <a:cs typeface="Arial Unicode M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42" y="879501"/>
            <a:ext cx="9144000" cy="43798"/>
          </a:xfrm>
          <a:prstGeom prst="line">
            <a:avLst/>
          </a:prstGeom>
          <a:ln w="57150" cmpd="sng">
            <a:solidFill>
              <a:srgbClr val="FAB42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-1758" y="368868"/>
            <a:ext cx="9145758" cy="43798"/>
          </a:xfrm>
          <a:prstGeom prst="line">
            <a:avLst/>
          </a:prstGeom>
          <a:ln w="57150" cmpd="sng">
            <a:solidFill>
              <a:srgbClr val="FAB42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PRISM St 7-8-9-10-12-14-19-20-21 section dF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81" y="3423919"/>
            <a:ext cx="4998720" cy="3007111"/>
          </a:xfrm>
          <a:prstGeom prst="rect">
            <a:avLst/>
          </a:prstGeom>
        </p:spPr>
      </p:pic>
      <p:pic>
        <p:nvPicPr>
          <p:cNvPr id="11" name="Picture 10" descr="PRISM St 7-8-9+10-12-14+19-20-21 ma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" y="3422645"/>
            <a:ext cx="4155440" cy="301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730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016157"/>
            <a:ext cx="9143999" cy="200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95300" indent="-495300">
              <a:lnSpc>
                <a:spcPts val="3000"/>
              </a:lnSpc>
              <a:spcAft>
                <a:spcPts val="2400"/>
              </a:spcAft>
              <a:buFont typeface="Times" charset="0"/>
              <a:buNone/>
            </a:pPr>
            <a:r>
              <a:rPr lang="en-US" sz="2400" b="1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 Summary of Shipboard Fe Results:</a:t>
            </a:r>
          </a:p>
          <a:p>
            <a:pPr marL="495300" indent="-495300">
              <a:lnSpc>
                <a:spcPts val="2800"/>
              </a:lnSpc>
              <a:spcAft>
                <a:spcPts val="1200"/>
              </a:spcAft>
              <a:buFont typeface="Times" charset="0"/>
              <a:buNone/>
            </a:pPr>
            <a:r>
              <a:rPr lang="en-US" sz="24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  </a:t>
            </a:r>
            <a:r>
              <a:rPr lang="en-US" sz="2400" b="1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4. </a:t>
            </a:r>
            <a:r>
              <a:rPr lang="en-US" sz="2400" b="1" dirty="0" smtClean="0">
                <a:latin typeface="Arial Unicode MS"/>
                <a:cs typeface="Arial Unicode MS"/>
              </a:rPr>
              <a:t>Benthic </a:t>
            </a:r>
            <a:r>
              <a:rPr lang="en-US" sz="2400" b="1" dirty="0">
                <a:latin typeface="Arial Unicode MS"/>
                <a:cs typeface="Arial Unicode MS"/>
              </a:rPr>
              <a:t>S</a:t>
            </a:r>
            <a:r>
              <a:rPr lang="en-US" sz="2400" b="1" dirty="0" smtClean="0">
                <a:latin typeface="Arial Unicode MS"/>
                <a:cs typeface="Arial Unicode MS"/>
              </a:rPr>
              <a:t>ources</a:t>
            </a:r>
            <a:r>
              <a:rPr lang="en-US" sz="2400" b="1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: </a:t>
            </a:r>
          </a:p>
          <a:p>
            <a:pPr marL="495300" indent="-495300">
              <a:lnSpc>
                <a:spcPts val="2800"/>
              </a:lnSpc>
              <a:buFont typeface="Times" charset="0"/>
              <a:buNone/>
            </a:pPr>
            <a:r>
              <a:rPr lang="en-US" sz="2000" dirty="0">
                <a:solidFill>
                  <a:srgbClr val="000000"/>
                </a:solidFill>
                <a:latin typeface="Arial Unicode MS"/>
                <a:cs typeface="Arial Unicode MS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  • in shallow areas, such as Ross Bank and near Franklin Island, benthic </a:t>
            </a:r>
            <a:r>
              <a:rPr lang="en-US" sz="2000" dirty="0" err="1" smtClean="0">
                <a:solidFill>
                  <a:srgbClr val="000000"/>
                </a:solidFill>
                <a:latin typeface="Arial Unicode MS"/>
                <a:cs typeface="Arial Unicode MS"/>
              </a:rPr>
              <a:t>dFe</a:t>
            </a:r>
            <a:endParaRPr lang="en-US" sz="2000" dirty="0">
              <a:solidFill>
                <a:srgbClr val="000000"/>
              </a:solidFill>
              <a:latin typeface="Arial Unicode MS"/>
              <a:cs typeface="Arial Unicode MS"/>
            </a:endParaRPr>
          </a:p>
          <a:p>
            <a:pPr marL="495300" indent="-495300">
              <a:lnSpc>
                <a:spcPts val="2800"/>
              </a:lnSpc>
              <a:buFont typeface="Times" charset="0"/>
              <a:buNone/>
            </a:pPr>
            <a:r>
              <a:rPr lang="en-US" sz="2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     can be directly introduced into the euphotic zone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642" y="1489101"/>
            <a:ext cx="9144000" cy="43798"/>
          </a:xfrm>
          <a:prstGeom prst="line">
            <a:avLst/>
          </a:prstGeom>
          <a:ln w="57150" cmpd="sng">
            <a:solidFill>
              <a:srgbClr val="FAB42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-1758" y="978468"/>
            <a:ext cx="9145758" cy="43798"/>
          </a:xfrm>
          <a:prstGeom prst="line">
            <a:avLst/>
          </a:prstGeom>
          <a:ln w="57150" cmpd="sng">
            <a:solidFill>
              <a:srgbClr val="FAB42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PRISM Ross Bank m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73" y="3312159"/>
            <a:ext cx="3179351" cy="2438401"/>
          </a:xfrm>
          <a:prstGeom prst="rect">
            <a:avLst/>
          </a:prstGeom>
        </p:spPr>
      </p:pic>
      <p:pic>
        <p:nvPicPr>
          <p:cNvPr id="8" name="Picture 7" descr="PRISM St 36-38-40 RossBank diagonal section dF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200" y="3312159"/>
            <a:ext cx="3104287" cy="2444033"/>
          </a:xfrm>
          <a:prstGeom prst="rect">
            <a:avLst/>
          </a:prstGeom>
        </p:spPr>
      </p:pic>
      <p:pic>
        <p:nvPicPr>
          <p:cNvPr id="10" name="Picture 9" descr="PRISM St 44-38-48 RossBank NS section dF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440" y="3312159"/>
            <a:ext cx="3068320" cy="244487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55700" y="4307840"/>
            <a:ext cx="917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Ross Bank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70852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99597"/>
            <a:ext cx="9143999" cy="200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95300" indent="-495300">
              <a:lnSpc>
                <a:spcPts val="3000"/>
              </a:lnSpc>
              <a:spcAft>
                <a:spcPts val="2400"/>
              </a:spcAft>
              <a:buFont typeface="Times" charset="0"/>
              <a:buNone/>
            </a:pPr>
            <a:r>
              <a:rPr lang="en-US" sz="2400" b="1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 Summary of Shipboard Fe Results:</a:t>
            </a:r>
          </a:p>
          <a:p>
            <a:pPr marL="495300" indent="-495300">
              <a:lnSpc>
                <a:spcPts val="2800"/>
              </a:lnSpc>
              <a:spcAft>
                <a:spcPts val="1200"/>
              </a:spcAft>
              <a:buFont typeface="Times" charset="0"/>
              <a:buNone/>
            </a:pPr>
            <a:r>
              <a:rPr lang="en-US" sz="24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  </a:t>
            </a:r>
            <a:r>
              <a:rPr lang="en-US" sz="2400" b="1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4. </a:t>
            </a:r>
            <a:r>
              <a:rPr lang="en-US" sz="2400" b="1" dirty="0" smtClean="0">
                <a:latin typeface="Arial Unicode MS"/>
                <a:cs typeface="Arial Unicode MS"/>
              </a:rPr>
              <a:t>Benthic </a:t>
            </a:r>
            <a:r>
              <a:rPr lang="en-US" sz="2400" b="1" dirty="0">
                <a:latin typeface="Arial Unicode MS"/>
                <a:cs typeface="Arial Unicode MS"/>
              </a:rPr>
              <a:t>S</a:t>
            </a:r>
            <a:r>
              <a:rPr lang="en-US" sz="2400" b="1" dirty="0" smtClean="0">
                <a:latin typeface="Arial Unicode MS"/>
                <a:cs typeface="Arial Unicode MS"/>
              </a:rPr>
              <a:t>ources</a:t>
            </a:r>
            <a:r>
              <a:rPr lang="en-US" sz="2400" b="1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: </a:t>
            </a:r>
          </a:p>
          <a:p>
            <a:pPr marL="495300" indent="-495300">
              <a:lnSpc>
                <a:spcPts val="2800"/>
              </a:lnSpc>
              <a:buFont typeface="Times" charset="0"/>
              <a:buNone/>
            </a:pPr>
            <a:r>
              <a:rPr lang="en-US" sz="2000" dirty="0">
                <a:solidFill>
                  <a:srgbClr val="000000"/>
                </a:solidFill>
                <a:latin typeface="Arial Unicode MS"/>
                <a:cs typeface="Arial Unicode MS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  • however, in such shallow areas, benthic </a:t>
            </a:r>
            <a:r>
              <a:rPr lang="en-US" sz="2000" dirty="0" err="1" smtClean="0">
                <a:solidFill>
                  <a:srgbClr val="000000"/>
                </a:solidFill>
                <a:latin typeface="Arial Unicode MS"/>
                <a:cs typeface="Arial Unicode MS"/>
              </a:rPr>
              <a:t>dFe</a:t>
            </a:r>
            <a:r>
              <a:rPr lang="en-US" sz="2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can be rapidly redistributed by </a:t>
            </a:r>
          </a:p>
          <a:p>
            <a:pPr marL="495300" indent="-495300">
              <a:lnSpc>
                <a:spcPts val="2800"/>
              </a:lnSpc>
              <a:buFont typeface="Times" charset="0"/>
              <a:buNone/>
            </a:pPr>
            <a:r>
              <a:rPr lang="en-US" sz="2000" dirty="0">
                <a:solidFill>
                  <a:srgbClr val="000000"/>
                </a:solidFill>
                <a:latin typeface="Arial Unicode MS"/>
                <a:cs typeface="Arial Unicode MS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    vertical and lateral mixing driven by synoptic weather events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642" y="1072541"/>
            <a:ext cx="9144000" cy="43798"/>
          </a:xfrm>
          <a:prstGeom prst="line">
            <a:avLst/>
          </a:prstGeom>
          <a:ln w="57150" cmpd="sng">
            <a:solidFill>
              <a:srgbClr val="FAB42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-1758" y="561908"/>
            <a:ext cx="9145758" cy="43798"/>
          </a:xfrm>
          <a:prstGeom prst="line">
            <a:avLst/>
          </a:prstGeom>
          <a:ln w="57150" cmpd="sng">
            <a:solidFill>
              <a:srgbClr val="FAB42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0" y="2794000"/>
            <a:ext cx="9144000" cy="351536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Chart 13"/>
          <p:cNvGraphicFramePr/>
          <p:nvPr>
            <p:extLst>
              <p:ext uri="{D42A27DB-BD31-4B8C-83A1-F6EECF244321}">
                <p14:modId xmlns:p14="http://schemas.microsoft.com/office/powerpoint/2010/main" val="3930747412"/>
              </p:ext>
            </p:extLst>
          </p:nvPr>
        </p:nvGraphicFramePr>
        <p:xfrm>
          <a:off x="467677" y="3145790"/>
          <a:ext cx="3982085" cy="2740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Chart 14"/>
          <p:cNvGraphicFramePr/>
          <p:nvPr>
            <p:extLst>
              <p:ext uri="{D42A27DB-BD31-4B8C-83A1-F6EECF244321}">
                <p14:modId xmlns:p14="http://schemas.microsoft.com/office/powerpoint/2010/main" val="1361335627"/>
              </p:ext>
            </p:extLst>
          </p:nvPr>
        </p:nvGraphicFramePr>
        <p:xfrm>
          <a:off x="4694237" y="3125470"/>
          <a:ext cx="3982085" cy="2740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212340" y="3037840"/>
            <a:ext cx="8481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dFe</a:t>
            </a:r>
            <a:r>
              <a:rPr lang="en-US" sz="1400" dirty="0" smtClean="0"/>
              <a:t> (</a:t>
            </a:r>
            <a:r>
              <a:rPr lang="en-US" sz="1400" dirty="0" err="1" smtClean="0"/>
              <a:t>nM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6428740" y="3007360"/>
            <a:ext cx="8481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dFe</a:t>
            </a:r>
            <a:r>
              <a:rPr lang="en-US" sz="1400" dirty="0" smtClean="0"/>
              <a:t> (</a:t>
            </a:r>
            <a:r>
              <a:rPr lang="en-US" sz="1400" dirty="0" err="1" smtClean="0"/>
              <a:t>nM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7621" y="4450080"/>
            <a:ext cx="910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depth (m)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4224021" y="4470400"/>
            <a:ext cx="910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depth (m)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1033780" y="5852160"/>
            <a:ext cx="7357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Ross Bank summit </a:t>
            </a:r>
            <a:r>
              <a:rPr lang="en-US" sz="1400" b="1" u="sng" dirty="0" smtClean="0"/>
              <a:t>before</a:t>
            </a:r>
            <a:r>
              <a:rPr lang="en-US" sz="1400" b="1" dirty="0" smtClean="0"/>
              <a:t> weather event                               Ross </a:t>
            </a:r>
            <a:r>
              <a:rPr lang="en-US" sz="1400" b="1" dirty="0"/>
              <a:t>Bank summit </a:t>
            </a:r>
            <a:r>
              <a:rPr lang="en-US" sz="1400" b="1" u="sng" dirty="0" smtClean="0"/>
              <a:t>after</a:t>
            </a:r>
            <a:r>
              <a:rPr lang="en-US" sz="1400" b="1" dirty="0" smtClean="0"/>
              <a:t> </a:t>
            </a:r>
            <a:r>
              <a:rPr lang="en-US" sz="1400" b="1" dirty="0"/>
              <a:t>weather event</a:t>
            </a:r>
          </a:p>
          <a:p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582080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17657"/>
            <a:ext cx="9143999" cy="2879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95300" indent="-495300">
              <a:lnSpc>
                <a:spcPts val="3000"/>
              </a:lnSpc>
              <a:spcAft>
                <a:spcPts val="2400"/>
              </a:spcAft>
              <a:buFont typeface="Times" charset="0"/>
              <a:buNone/>
            </a:pPr>
            <a:r>
              <a:rPr lang="en-US" sz="2400" b="1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 Summary of Shipboard Fe Results:</a:t>
            </a:r>
          </a:p>
          <a:p>
            <a:pPr marL="495300" indent="-495300">
              <a:lnSpc>
                <a:spcPts val="2800"/>
              </a:lnSpc>
              <a:spcAft>
                <a:spcPts val="1200"/>
              </a:spcAft>
              <a:buFont typeface="Times" charset="0"/>
              <a:buNone/>
            </a:pPr>
            <a:r>
              <a:rPr lang="en-US" sz="24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  </a:t>
            </a:r>
            <a:r>
              <a:rPr lang="en-US" sz="2400" b="1" dirty="0">
                <a:solidFill>
                  <a:srgbClr val="000000"/>
                </a:solidFill>
                <a:latin typeface="Arial Unicode MS"/>
                <a:cs typeface="Arial Unicode MS"/>
              </a:rPr>
              <a:t>5</a:t>
            </a:r>
            <a:r>
              <a:rPr lang="en-US" sz="2400" b="1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. </a:t>
            </a:r>
            <a:r>
              <a:rPr lang="en-US" sz="2400" b="1" dirty="0" smtClean="0">
                <a:latin typeface="Arial Unicode MS"/>
                <a:cs typeface="Arial Unicode MS"/>
              </a:rPr>
              <a:t>Role of Eddies</a:t>
            </a:r>
            <a:r>
              <a:rPr lang="en-US" sz="2400" b="1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: </a:t>
            </a:r>
          </a:p>
          <a:p>
            <a:pPr marL="495300" indent="-495300">
              <a:lnSpc>
                <a:spcPts val="2800"/>
              </a:lnSpc>
              <a:buFont typeface="Times" charset="0"/>
              <a:buNone/>
            </a:pPr>
            <a:r>
              <a:rPr lang="en-US" sz="2000" dirty="0">
                <a:solidFill>
                  <a:srgbClr val="000000"/>
                </a:solidFill>
                <a:latin typeface="Arial Unicode MS"/>
                <a:cs typeface="Arial Unicode MS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  • eddies typically showed surface </a:t>
            </a:r>
            <a:r>
              <a:rPr lang="en-US" sz="2000" dirty="0" err="1" smtClean="0">
                <a:solidFill>
                  <a:srgbClr val="000000"/>
                </a:solidFill>
                <a:latin typeface="Arial Unicode MS"/>
                <a:cs typeface="Arial Unicode MS"/>
              </a:rPr>
              <a:t>dFe</a:t>
            </a:r>
            <a:r>
              <a:rPr lang="en-US" sz="2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depletion and elevated biomass,</a:t>
            </a:r>
          </a:p>
          <a:p>
            <a:pPr marL="495300" indent="-495300">
              <a:lnSpc>
                <a:spcPts val="2800"/>
              </a:lnSpc>
              <a:spcAft>
                <a:spcPts val="1200"/>
              </a:spcAft>
              <a:buFont typeface="Times" charset="0"/>
              <a:buNone/>
            </a:pPr>
            <a:r>
              <a:rPr lang="en-US" sz="2000" dirty="0">
                <a:solidFill>
                  <a:srgbClr val="000000"/>
                </a:solidFill>
                <a:latin typeface="Arial Unicode MS"/>
                <a:cs typeface="Arial Unicode MS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    possibly as a result of algal growth stimulated by initially elevated </a:t>
            </a:r>
            <a:r>
              <a:rPr lang="en-US" sz="2000" dirty="0" err="1" smtClean="0">
                <a:solidFill>
                  <a:srgbClr val="000000"/>
                </a:solidFill>
                <a:latin typeface="Arial Unicode MS"/>
                <a:cs typeface="Arial Unicode MS"/>
              </a:rPr>
              <a:t>dFe</a:t>
            </a:r>
            <a:endParaRPr lang="en-US" sz="2000" dirty="0">
              <a:solidFill>
                <a:srgbClr val="000000"/>
              </a:solidFill>
              <a:latin typeface="Arial Unicode MS"/>
              <a:cs typeface="Arial Unicode MS"/>
            </a:endParaRPr>
          </a:p>
          <a:p>
            <a:pPr marL="495300" indent="-495300">
              <a:lnSpc>
                <a:spcPts val="2800"/>
              </a:lnSpc>
              <a:buFont typeface="Times" charset="0"/>
              <a:buNone/>
            </a:pPr>
            <a:r>
              <a:rPr lang="en-US" sz="2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   </a:t>
            </a:r>
            <a:r>
              <a:rPr lang="en-US" sz="2000" dirty="0" smtClean="0">
                <a:latin typeface="Arial Unicode MS"/>
                <a:cs typeface="Arial Unicode MS"/>
              </a:rPr>
              <a:t>• </a:t>
            </a:r>
            <a:r>
              <a:rPr lang="en-US" sz="2000" dirty="0">
                <a:latin typeface="Arial Unicode MS"/>
                <a:cs typeface="Arial Unicode MS"/>
              </a:rPr>
              <a:t>two </a:t>
            </a:r>
            <a:r>
              <a:rPr lang="en-US" sz="2000" dirty="0" smtClean="0">
                <a:latin typeface="Arial Unicode MS"/>
                <a:cs typeface="Arial Unicode MS"/>
              </a:rPr>
              <a:t>eddies </a:t>
            </a:r>
            <a:r>
              <a:rPr lang="en-US" sz="2000" dirty="0">
                <a:latin typeface="Arial Unicode MS"/>
                <a:cs typeface="Arial Unicode MS"/>
              </a:rPr>
              <a:t>revealed </a:t>
            </a:r>
            <a:r>
              <a:rPr lang="en-US" sz="2000" dirty="0" smtClean="0">
                <a:latin typeface="Arial Unicode MS"/>
                <a:cs typeface="Arial Unicode MS"/>
              </a:rPr>
              <a:t>an </a:t>
            </a:r>
            <a:r>
              <a:rPr lang="en-US" sz="2000" dirty="0" err="1" smtClean="0">
                <a:latin typeface="Arial Unicode MS"/>
                <a:cs typeface="Arial Unicode MS"/>
              </a:rPr>
              <a:t>updoming</a:t>
            </a:r>
            <a:r>
              <a:rPr lang="en-US" sz="2000" dirty="0" smtClean="0">
                <a:latin typeface="Arial Unicode MS"/>
                <a:cs typeface="Arial Unicode MS"/>
              </a:rPr>
              <a:t> </a:t>
            </a:r>
            <a:r>
              <a:rPr lang="en-US" sz="2000" dirty="0" err="1" smtClean="0">
                <a:latin typeface="Arial Unicode MS"/>
                <a:cs typeface="Arial Unicode MS"/>
              </a:rPr>
              <a:t>ferricline</a:t>
            </a:r>
            <a:r>
              <a:rPr lang="en-US" sz="2000" dirty="0" smtClean="0">
                <a:latin typeface="Arial Unicode MS"/>
                <a:cs typeface="Arial Unicode MS"/>
              </a:rPr>
              <a:t> below euphotic zone, which</a:t>
            </a:r>
          </a:p>
          <a:p>
            <a:pPr marL="495300" indent="-495300">
              <a:lnSpc>
                <a:spcPts val="2800"/>
              </a:lnSpc>
              <a:buFont typeface="Times" charset="0"/>
              <a:buNone/>
            </a:pPr>
            <a:r>
              <a:rPr lang="en-US" sz="2000" dirty="0">
                <a:latin typeface="Arial Unicode MS"/>
                <a:cs typeface="Arial Unicode MS"/>
              </a:rPr>
              <a:t> </a:t>
            </a:r>
            <a:r>
              <a:rPr lang="en-US" sz="2000" dirty="0" smtClean="0">
                <a:latin typeface="Arial Unicode MS"/>
                <a:cs typeface="Arial Unicode MS"/>
              </a:rPr>
              <a:t>     may </a:t>
            </a:r>
            <a:r>
              <a:rPr lang="en-US" sz="2000" dirty="0">
                <a:latin typeface="Arial Unicode MS"/>
                <a:cs typeface="Arial Unicode MS"/>
              </a:rPr>
              <a:t>enhance </a:t>
            </a:r>
            <a:r>
              <a:rPr lang="en-US" sz="2000" dirty="0" smtClean="0">
                <a:latin typeface="Arial Unicode MS"/>
                <a:cs typeface="Arial Unicode MS"/>
              </a:rPr>
              <a:t>vertical resupply of </a:t>
            </a:r>
            <a:r>
              <a:rPr lang="en-US" sz="2000" dirty="0" err="1" smtClean="0">
                <a:latin typeface="Arial Unicode MS"/>
                <a:cs typeface="Arial Unicode MS"/>
              </a:rPr>
              <a:t>dFe</a:t>
            </a:r>
            <a:r>
              <a:rPr lang="en-US" sz="2000" dirty="0" smtClean="0">
                <a:latin typeface="Arial Unicode MS"/>
                <a:cs typeface="Arial Unicode MS"/>
              </a:rPr>
              <a:t> from </a:t>
            </a:r>
            <a:r>
              <a:rPr lang="en-US" sz="2000" dirty="0">
                <a:latin typeface="Arial Unicode MS"/>
                <a:cs typeface="Arial Unicode MS"/>
              </a:rPr>
              <a:t>subsurface </a:t>
            </a:r>
            <a:r>
              <a:rPr lang="en-US" sz="2000" dirty="0" smtClean="0">
                <a:latin typeface="Arial Unicode MS"/>
                <a:cs typeface="Arial Unicode MS"/>
              </a:rPr>
              <a:t>waters (see below) </a:t>
            </a:r>
            <a:endParaRPr lang="en-US" sz="2000" dirty="0">
              <a:solidFill>
                <a:srgbClr val="000000"/>
              </a:solidFill>
              <a:latin typeface="Arial Unicode MS"/>
              <a:cs typeface="Arial Unicode M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42" y="790601"/>
            <a:ext cx="9144000" cy="43798"/>
          </a:xfrm>
          <a:prstGeom prst="line">
            <a:avLst/>
          </a:prstGeom>
          <a:ln w="57150" cmpd="sng">
            <a:solidFill>
              <a:srgbClr val="FAB42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-1758" y="279968"/>
            <a:ext cx="9145758" cy="43798"/>
          </a:xfrm>
          <a:prstGeom prst="line">
            <a:avLst/>
          </a:prstGeom>
          <a:ln w="57150" cmpd="sng">
            <a:solidFill>
              <a:srgbClr val="FAB42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3289300"/>
            <a:ext cx="9144000" cy="3365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PRISM St 7-8-9+10-12-14+19-20-21 m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3435344"/>
            <a:ext cx="4373243" cy="3169271"/>
          </a:xfrm>
          <a:prstGeom prst="rect">
            <a:avLst/>
          </a:prstGeom>
        </p:spPr>
      </p:pic>
      <p:pic>
        <p:nvPicPr>
          <p:cNvPr id="14" name="Picture 13" descr="PRISM St 10-12-14 section dF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117" y="3436285"/>
            <a:ext cx="4005583" cy="318476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423660" y="3228340"/>
            <a:ext cx="9070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</a:t>
            </a:r>
            <a:r>
              <a:rPr lang="en-US" sz="1400" dirty="0" smtClean="0"/>
              <a:t>ddy core</a:t>
            </a:r>
            <a:endParaRPr lang="en-US" sz="1400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6870700" y="3487420"/>
            <a:ext cx="2540" cy="24130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2743200" y="4902200"/>
            <a:ext cx="1397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17609113">
            <a:off x="2562859" y="4523740"/>
            <a:ext cx="543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</a:t>
            </a:r>
            <a:r>
              <a:rPr lang="en-US" sz="1400" dirty="0" smtClean="0"/>
              <a:t>ddy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42012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30357"/>
            <a:ext cx="9143999" cy="2879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95300" indent="-495300">
              <a:lnSpc>
                <a:spcPts val="3000"/>
              </a:lnSpc>
              <a:spcAft>
                <a:spcPts val="2400"/>
              </a:spcAft>
              <a:buFont typeface="Times" charset="0"/>
              <a:buNone/>
            </a:pPr>
            <a:r>
              <a:rPr lang="en-US" sz="2400" b="1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 Summary of Shipboard Fe Results:</a:t>
            </a:r>
          </a:p>
          <a:p>
            <a:pPr marL="495300" indent="-495300">
              <a:lnSpc>
                <a:spcPts val="2800"/>
              </a:lnSpc>
              <a:spcAft>
                <a:spcPts val="1200"/>
              </a:spcAft>
              <a:buFont typeface="Times" charset="0"/>
              <a:buNone/>
            </a:pPr>
            <a:r>
              <a:rPr lang="en-US" sz="24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  </a:t>
            </a:r>
            <a:r>
              <a:rPr lang="en-US" sz="2400" b="1" dirty="0">
                <a:solidFill>
                  <a:srgbClr val="000000"/>
                </a:solidFill>
                <a:latin typeface="Arial Unicode MS"/>
                <a:cs typeface="Arial Unicode MS"/>
              </a:rPr>
              <a:t>6</a:t>
            </a:r>
            <a:r>
              <a:rPr lang="en-US" sz="2400" b="1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. </a:t>
            </a:r>
            <a:r>
              <a:rPr lang="en-US" sz="2400" b="1" dirty="0" smtClean="0">
                <a:latin typeface="Arial Unicode MS"/>
                <a:cs typeface="Arial Unicode MS"/>
              </a:rPr>
              <a:t>Role of Fronts</a:t>
            </a:r>
            <a:r>
              <a:rPr lang="en-US" sz="2400" b="1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: </a:t>
            </a:r>
          </a:p>
          <a:p>
            <a:pPr marL="495300" indent="-495300">
              <a:lnSpc>
                <a:spcPts val="2800"/>
              </a:lnSpc>
              <a:buFont typeface="Times" charset="0"/>
              <a:buNone/>
            </a:pPr>
            <a:r>
              <a:rPr lang="en-US" sz="2000" dirty="0">
                <a:solidFill>
                  <a:srgbClr val="000000"/>
                </a:solidFill>
                <a:latin typeface="Arial Unicode MS"/>
                <a:cs typeface="Arial Unicode MS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 • conversely, zonal front between high (to west) and low (to east) biomass</a:t>
            </a:r>
          </a:p>
          <a:p>
            <a:pPr marL="495300" indent="-495300">
              <a:lnSpc>
                <a:spcPts val="2800"/>
              </a:lnSpc>
              <a:spcAft>
                <a:spcPts val="1200"/>
              </a:spcAft>
              <a:buFont typeface="Times" charset="0"/>
              <a:buNone/>
            </a:pPr>
            <a:r>
              <a:rPr lang="en-US" sz="2000" dirty="0">
                <a:solidFill>
                  <a:srgbClr val="000000"/>
                </a:solidFill>
                <a:latin typeface="Arial Unicode MS"/>
                <a:cs typeface="Arial Unicode MS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   waters shows slightly higher </a:t>
            </a:r>
            <a:r>
              <a:rPr lang="en-US" sz="2000" dirty="0" err="1" smtClean="0">
                <a:solidFill>
                  <a:srgbClr val="000000"/>
                </a:solidFill>
                <a:latin typeface="Arial Unicode MS"/>
                <a:cs typeface="Arial Unicode MS"/>
              </a:rPr>
              <a:t>dFe</a:t>
            </a:r>
            <a:r>
              <a:rPr lang="en-US" sz="2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in fresher, warmer waters west of front</a:t>
            </a:r>
          </a:p>
          <a:p>
            <a:pPr marL="495300" indent="-495300">
              <a:lnSpc>
                <a:spcPts val="2800"/>
              </a:lnSpc>
              <a:buFont typeface="Times" charset="0"/>
              <a:buNone/>
            </a:pPr>
            <a:r>
              <a:rPr lang="en-US" sz="2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  • may reflect Fe-stimulated production in wake of retreating sea ice, and/or</a:t>
            </a:r>
          </a:p>
          <a:p>
            <a:pPr marL="495300" indent="-495300">
              <a:lnSpc>
                <a:spcPts val="2800"/>
              </a:lnSpc>
              <a:buFont typeface="Times" charset="0"/>
              <a:buNone/>
            </a:pPr>
            <a:r>
              <a:rPr lang="en-US" sz="2000" dirty="0">
                <a:solidFill>
                  <a:srgbClr val="000000"/>
                </a:solidFill>
                <a:latin typeface="Arial Unicode MS"/>
                <a:cs typeface="Arial Unicode MS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   southwards advection of low-Fe, low-biomass waters (Reddy &amp; </a:t>
            </a:r>
            <a:r>
              <a:rPr lang="en-US" sz="2000" dirty="0" err="1" smtClean="0">
                <a:solidFill>
                  <a:srgbClr val="000000"/>
                </a:solidFill>
                <a:latin typeface="Arial Unicode MS"/>
                <a:cs typeface="Arial Unicode MS"/>
              </a:rPr>
              <a:t>Arrigo</a:t>
            </a:r>
            <a:r>
              <a:rPr lang="en-US" sz="2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, 2006)</a:t>
            </a:r>
            <a:endParaRPr lang="en-US" sz="2000" dirty="0">
              <a:solidFill>
                <a:srgbClr val="000000"/>
              </a:solidFill>
              <a:latin typeface="Arial Unicode MS"/>
              <a:cs typeface="Arial Unicode M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42" y="803301"/>
            <a:ext cx="9144000" cy="43798"/>
          </a:xfrm>
          <a:prstGeom prst="line">
            <a:avLst/>
          </a:prstGeom>
          <a:ln w="57150" cmpd="sng">
            <a:solidFill>
              <a:srgbClr val="FAB42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-1758" y="292668"/>
            <a:ext cx="9145758" cy="43798"/>
          </a:xfrm>
          <a:prstGeom prst="line">
            <a:avLst/>
          </a:prstGeom>
          <a:ln w="57150" cmpd="sng">
            <a:solidFill>
              <a:srgbClr val="FAB42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0" y="3314700"/>
            <a:ext cx="9144000" cy="33147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PRISM St 7-8-9+10-12-14+19-20-21 m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3460744"/>
            <a:ext cx="4373243" cy="3169271"/>
          </a:xfrm>
          <a:prstGeom prst="rect">
            <a:avLst/>
          </a:prstGeom>
        </p:spPr>
      </p:pic>
      <p:pic>
        <p:nvPicPr>
          <p:cNvPr id="11" name="Picture 10" descr="PRISM St 19-20-21 section dF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056" y="3452108"/>
            <a:ext cx="3952245" cy="31645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385560" y="3228340"/>
            <a:ext cx="7135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 </a:t>
            </a:r>
            <a:r>
              <a:rPr lang="en-US" sz="1400" dirty="0" smtClean="0"/>
              <a:t>   front</a:t>
            </a:r>
            <a:endParaRPr lang="en-US" sz="1400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6819900" y="3487420"/>
            <a:ext cx="2540" cy="24130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352800" y="4495800"/>
            <a:ext cx="0" cy="1041400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8238505">
            <a:off x="3007360" y="4193540"/>
            <a:ext cx="7135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 </a:t>
            </a:r>
            <a:r>
              <a:rPr lang="en-US" sz="1400" dirty="0" smtClean="0"/>
              <a:t>   front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06310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73537"/>
            <a:ext cx="9143999" cy="200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95300" indent="-495300">
              <a:lnSpc>
                <a:spcPts val="3000"/>
              </a:lnSpc>
              <a:spcAft>
                <a:spcPts val="2400"/>
              </a:spcAft>
              <a:buFont typeface="Times" charset="0"/>
              <a:buNone/>
            </a:pPr>
            <a:r>
              <a:rPr lang="en-US" sz="2400" b="1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 Summary of Shipboard Fe Results:</a:t>
            </a:r>
          </a:p>
          <a:p>
            <a:pPr marL="495300" indent="-495300">
              <a:lnSpc>
                <a:spcPts val="2800"/>
              </a:lnSpc>
              <a:spcAft>
                <a:spcPts val="1200"/>
              </a:spcAft>
              <a:buFont typeface="Times" charset="0"/>
              <a:buNone/>
            </a:pPr>
            <a:r>
              <a:rPr lang="en-US" sz="24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  </a:t>
            </a:r>
            <a:r>
              <a:rPr lang="en-US" sz="2400" b="1" dirty="0">
                <a:solidFill>
                  <a:srgbClr val="000000"/>
                </a:solidFill>
                <a:latin typeface="Arial Unicode MS"/>
                <a:cs typeface="Arial Unicode MS"/>
              </a:rPr>
              <a:t>7</a:t>
            </a:r>
            <a:r>
              <a:rPr lang="en-US" sz="2400" b="1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. Particulate Iron: A Wildcard</a:t>
            </a:r>
          </a:p>
          <a:p>
            <a:pPr marL="495300" indent="-495300">
              <a:lnSpc>
                <a:spcPts val="2800"/>
              </a:lnSpc>
              <a:buFont typeface="Times" charset="0"/>
              <a:buNone/>
            </a:pPr>
            <a:r>
              <a:rPr lang="en-US" sz="2000" dirty="0">
                <a:solidFill>
                  <a:srgbClr val="000000"/>
                </a:solidFill>
                <a:latin typeface="Arial Unicode MS"/>
                <a:cs typeface="Arial Unicode MS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 • important research question is biological availability of particulate iron (</a:t>
            </a:r>
            <a:r>
              <a:rPr lang="en-US" sz="2000" dirty="0" err="1" smtClean="0">
                <a:solidFill>
                  <a:srgbClr val="000000"/>
                </a:solidFill>
                <a:latin typeface="Arial Unicode MS"/>
                <a:cs typeface="Arial Unicode MS"/>
              </a:rPr>
              <a:t>pFe</a:t>
            </a:r>
            <a:r>
              <a:rPr lang="en-US" sz="2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),</a:t>
            </a:r>
          </a:p>
          <a:p>
            <a:pPr marL="495300" indent="-495300">
              <a:lnSpc>
                <a:spcPts val="2800"/>
              </a:lnSpc>
              <a:buFont typeface="Times" charset="0"/>
              <a:buNone/>
            </a:pPr>
            <a:r>
              <a:rPr lang="en-US" sz="2000" dirty="0">
                <a:solidFill>
                  <a:srgbClr val="000000"/>
                </a:solidFill>
                <a:latin typeface="Arial Unicode MS"/>
                <a:cs typeface="Arial Unicode MS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   which reaches 0.5-1 </a:t>
            </a:r>
            <a:r>
              <a:rPr lang="en-US" sz="2000" dirty="0" err="1" smtClean="0">
                <a:solidFill>
                  <a:srgbClr val="000000"/>
                </a:solidFill>
                <a:latin typeface="Arial Unicode MS"/>
                <a:cs typeface="Arial Unicode MS"/>
              </a:rPr>
              <a:t>nM</a:t>
            </a:r>
            <a:r>
              <a:rPr lang="en-US" sz="2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in euphotic zone and 4-8 </a:t>
            </a:r>
            <a:r>
              <a:rPr lang="en-US" sz="2000" dirty="0" err="1" smtClean="0">
                <a:solidFill>
                  <a:srgbClr val="000000"/>
                </a:solidFill>
                <a:latin typeface="Arial Unicode MS"/>
                <a:cs typeface="Arial Unicode MS"/>
              </a:rPr>
              <a:t>nM</a:t>
            </a:r>
            <a:r>
              <a:rPr lang="en-US" sz="2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near seafloor</a:t>
            </a:r>
            <a:endParaRPr lang="en-US" sz="2000" dirty="0">
              <a:solidFill>
                <a:srgbClr val="000000"/>
              </a:solidFill>
              <a:latin typeface="Arial Unicode MS"/>
              <a:cs typeface="Arial Unicode M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42" y="846481"/>
            <a:ext cx="9144000" cy="43798"/>
          </a:xfrm>
          <a:prstGeom prst="line">
            <a:avLst/>
          </a:prstGeom>
          <a:ln w="57150" cmpd="sng">
            <a:solidFill>
              <a:srgbClr val="FAB42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-1758" y="335848"/>
            <a:ext cx="9145758" cy="43798"/>
          </a:xfrm>
          <a:prstGeom prst="line">
            <a:avLst/>
          </a:prstGeom>
          <a:ln w="57150" cmpd="sng">
            <a:solidFill>
              <a:srgbClr val="FAB42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0" y="2540000"/>
            <a:ext cx="9144000" cy="39624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PRISM St 86-89-92 Joides Trough Sout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42" y="2641600"/>
            <a:ext cx="4624363" cy="3670301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8400" y="2781300"/>
            <a:ext cx="3670300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7325360" y="2606040"/>
            <a:ext cx="10038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err="1" smtClean="0"/>
              <a:t>pFe</a:t>
            </a:r>
            <a:r>
              <a:rPr lang="en-US" sz="1600" b="1" i="1" dirty="0" smtClean="0"/>
              <a:t> [</a:t>
            </a:r>
            <a:r>
              <a:rPr lang="en-US" sz="1600" b="1" i="1" dirty="0" err="1" smtClean="0"/>
              <a:t>nM</a:t>
            </a:r>
            <a:r>
              <a:rPr lang="en-US" sz="1600" b="1" i="1" dirty="0" smtClean="0"/>
              <a:t>]</a:t>
            </a:r>
            <a:endParaRPr lang="en-US" sz="1600" b="1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1661160" y="2542540"/>
            <a:ext cx="1633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 Unicode MS"/>
                <a:cs typeface="Arial Unicode MS"/>
              </a:rPr>
              <a:t>JOIDES Trough</a:t>
            </a:r>
            <a:endParaRPr lang="en-US" sz="1600" b="1" dirty="0">
              <a:latin typeface="Arial Unicode MS"/>
              <a:cs typeface="Arial Unicode M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68060" y="6225540"/>
            <a:ext cx="2531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 Unicode MS"/>
                <a:cs typeface="Arial Unicode MS"/>
              </a:rPr>
              <a:t>d</a:t>
            </a:r>
            <a:r>
              <a:rPr lang="en-US" sz="1600" b="1" dirty="0" smtClean="0">
                <a:latin typeface="Arial Unicode MS"/>
                <a:cs typeface="Arial Unicode MS"/>
              </a:rPr>
              <a:t>ata: Pamela Barrett, UW</a:t>
            </a:r>
            <a:endParaRPr lang="en-US" sz="1600" b="1" dirty="0">
              <a:latin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947252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73537"/>
            <a:ext cx="9143999" cy="200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95300" indent="-495300">
              <a:lnSpc>
                <a:spcPts val="3000"/>
              </a:lnSpc>
              <a:spcAft>
                <a:spcPts val="2400"/>
              </a:spcAft>
              <a:buFont typeface="Times" charset="0"/>
              <a:buNone/>
            </a:pPr>
            <a:r>
              <a:rPr lang="en-US" sz="2400" b="1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 Summary of Shipboard Fe Results:</a:t>
            </a:r>
          </a:p>
          <a:p>
            <a:pPr marL="495300" indent="-495300">
              <a:lnSpc>
                <a:spcPts val="2800"/>
              </a:lnSpc>
              <a:spcAft>
                <a:spcPts val="1200"/>
              </a:spcAft>
              <a:buFont typeface="Times" charset="0"/>
              <a:buNone/>
            </a:pPr>
            <a:r>
              <a:rPr lang="en-US" sz="24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  </a:t>
            </a:r>
            <a:r>
              <a:rPr lang="en-US" sz="2400" b="1" dirty="0">
                <a:solidFill>
                  <a:srgbClr val="000000"/>
                </a:solidFill>
                <a:latin typeface="Arial Unicode MS"/>
                <a:cs typeface="Arial Unicode MS"/>
              </a:rPr>
              <a:t>7</a:t>
            </a:r>
            <a:r>
              <a:rPr lang="en-US" sz="2400" b="1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. Particulate Iron: A Wildcard</a:t>
            </a:r>
          </a:p>
          <a:p>
            <a:pPr marL="495300" indent="-495300">
              <a:lnSpc>
                <a:spcPts val="2800"/>
              </a:lnSpc>
              <a:buFont typeface="Times" charset="0"/>
              <a:buNone/>
            </a:pPr>
            <a:r>
              <a:rPr lang="en-US" sz="2000" dirty="0">
                <a:solidFill>
                  <a:srgbClr val="000000"/>
                </a:solidFill>
                <a:latin typeface="Arial Unicode MS"/>
                <a:cs typeface="Arial Unicode MS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 • important research question is biological availability of particulate iron (</a:t>
            </a:r>
            <a:r>
              <a:rPr lang="en-US" sz="2000" dirty="0" err="1" smtClean="0">
                <a:solidFill>
                  <a:srgbClr val="000000"/>
                </a:solidFill>
                <a:latin typeface="Arial Unicode MS"/>
                <a:cs typeface="Arial Unicode MS"/>
              </a:rPr>
              <a:t>pFe</a:t>
            </a:r>
            <a:r>
              <a:rPr lang="en-US" sz="2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),</a:t>
            </a:r>
          </a:p>
          <a:p>
            <a:pPr marL="495300" indent="-495300">
              <a:lnSpc>
                <a:spcPts val="2800"/>
              </a:lnSpc>
              <a:buFont typeface="Times" charset="0"/>
              <a:buNone/>
            </a:pPr>
            <a:r>
              <a:rPr lang="en-US" sz="2000" dirty="0">
                <a:solidFill>
                  <a:srgbClr val="000000"/>
                </a:solidFill>
                <a:latin typeface="Arial Unicode MS"/>
                <a:cs typeface="Arial Unicode MS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   which reaches 0.5-1 </a:t>
            </a:r>
            <a:r>
              <a:rPr lang="en-US" sz="2000" dirty="0" err="1" smtClean="0">
                <a:solidFill>
                  <a:srgbClr val="000000"/>
                </a:solidFill>
                <a:latin typeface="Arial Unicode MS"/>
                <a:cs typeface="Arial Unicode MS"/>
              </a:rPr>
              <a:t>nM</a:t>
            </a:r>
            <a:r>
              <a:rPr lang="en-US" sz="2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in euphotic zone and 4-8 </a:t>
            </a:r>
            <a:r>
              <a:rPr lang="en-US" sz="2000" dirty="0" err="1" smtClean="0">
                <a:solidFill>
                  <a:srgbClr val="000000"/>
                </a:solidFill>
                <a:latin typeface="Arial Unicode MS"/>
                <a:cs typeface="Arial Unicode MS"/>
              </a:rPr>
              <a:t>nM</a:t>
            </a:r>
            <a:r>
              <a:rPr lang="en-US" sz="2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near seafloor</a:t>
            </a:r>
            <a:endParaRPr lang="en-US" sz="2000" dirty="0">
              <a:solidFill>
                <a:srgbClr val="000000"/>
              </a:solidFill>
              <a:latin typeface="Arial Unicode MS"/>
              <a:cs typeface="Arial Unicode M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42" y="846481"/>
            <a:ext cx="9144000" cy="43798"/>
          </a:xfrm>
          <a:prstGeom prst="line">
            <a:avLst/>
          </a:prstGeom>
          <a:ln w="57150" cmpd="sng">
            <a:solidFill>
              <a:srgbClr val="FAB42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-1758" y="335848"/>
            <a:ext cx="9145758" cy="43798"/>
          </a:xfrm>
          <a:prstGeom prst="line">
            <a:avLst/>
          </a:prstGeom>
          <a:ln w="57150" cmpd="sng">
            <a:solidFill>
              <a:srgbClr val="FAB42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0" y="2565400"/>
            <a:ext cx="9144000" cy="39624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PRISM St 36-38-40 RossBank diagonal section dF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0" y="2667000"/>
            <a:ext cx="4703904" cy="37034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26260" y="2555240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 Unicode MS"/>
                <a:cs typeface="Arial Unicode MS"/>
              </a:rPr>
              <a:t>Ross Bank</a:t>
            </a:r>
            <a:endParaRPr lang="en-US" sz="1600" b="1" dirty="0">
              <a:latin typeface="Arial Unicode MS"/>
              <a:cs typeface="Arial Unicode MS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9800" y="2806700"/>
            <a:ext cx="4343400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7668260" y="2580640"/>
            <a:ext cx="10038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err="1" smtClean="0"/>
              <a:t>pFe</a:t>
            </a:r>
            <a:r>
              <a:rPr lang="en-US" sz="1600" b="1" i="1" dirty="0" smtClean="0"/>
              <a:t> [</a:t>
            </a:r>
            <a:r>
              <a:rPr lang="en-US" sz="1600" b="1" i="1" dirty="0" err="1" smtClean="0"/>
              <a:t>nM</a:t>
            </a:r>
            <a:r>
              <a:rPr lang="en-US" sz="1600" b="1" i="1" dirty="0" smtClean="0"/>
              <a:t>]</a:t>
            </a:r>
            <a:endParaRPr lang="en-US" sz="1600" b="1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6144260" y="6250940"/>
            <a:ext cx="2531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 Unicode MS"/>
                <a:cs typeface="Arial Unicode MS"/>
              </a:rPr>
              <a:t>d</a:t>
            </a:r>
            <a:r>
              <a:rPr lang="en-US" sz="1600" b="1" dirty="0" smtClean="0">
                <a:latin typeface="Arial Unicode MS"/>
                <a:cs typeface="Arial Unicode MS"/>
              </a:rPr>
              <a:t>ata: Pamela Barrett, UW</a:t>
            </a:r>
            <a:endParaRPr lang="en-US" sz="1600" b="1" dirty="0">
              <a:latin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592449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130457"/>
            <a:ext cx="9143999" cy="474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95300" indent="-495300" algn="ctr">
              <a:lnSpc>
                <a:spcPts val="3000"/>
              </a:lnSpc>
              <a:spcAft>
                <a:spcPts val="2400"/>
              </a:spcAft>
              <a:buFont typeface="Times" charset="0"/>
              <a:buNone/>
            </a:pPr>
            <a:r>
              <a:rPr lang="en-US" sz="2400" b="1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And last, but not least, a big thanks to all the PRISM inmates!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642" y="1603401"/>
            <a:ext cx="9144000" cy="43798"/>
          </a:xfrm>
          <a:prstGeom prst="line">
            <a:avLst/>
          </a:prstGeom>
          <a:ln w="57150" cmpd="sng">
            <a:solidFill>
              <a:srgbClr val="FAB42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-1758" y="1092768"/>
            <a:ext cx="9145758" cy="43798"/>
          </a:xfrm>
          <a:prstGeom prst="line">
            <a:avLst/>
          </a:prstGeom>
          <a:ln w="57150" cmpd="sng">
            <a:solidFill>
              <a:srgbClr val="FAB42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1_Con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5025"/>
            <a:ext cx="9144000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4815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98464"/>
            <a:ext cx="9143999" cy="6239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95300" indent="-495300">
              <a:lnSpc>
                <a:spcPts val="3000"/>
              </a:lnSpc>
              <a:spcAft>
                <a:spcPts val="2400"/>
              </a:spcAft>
              <a:buFont typeface="Times" charset="0"/>
              <a:buNone/>
            </a:pPr>
            <a:r>
              <a:rPr lang="en-US" sz="2400" b="1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 PROGRESS:</a:t>
            </a:r>
          </a:p>
          <a:p>
            <a:pPr marL="495300" indent="-495300">
              <a:lnSpc>
                <a:spcPts val="2800"/>
              </a:lnSpc>
              <a:spcAft>
                <a:spcPts val="1200"/>
              </a:spcAft>
              <a:buFont typeface="Times" charset="0"/>
              <a:buNone/>
            </a:pPr>
            <a:r>
              <a:rPr lang="en-US" sz="24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  </a:t>
            </a:r>
            <a:r>
              <a:rPr lang="en-US" sz="2400" b="1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Cruise: </a:t>
            </a:r>
          </a:p>
          <a:p>
            <a:pPr marL="495300" indent="-495300">
              <a:lnSpc>
                <a:spcPts val="2800"/>
              </a:lnSpc>
              <a:buFont typeface="Times" charset="0"/>
              <a:buNone/>
            </a:pPr>
            <a:r>
              <a:rPr lang="en-US" sz="2000" dirty="0">
                <a:solidFill>
                  <a:srgbClr val="000000"/>
                </a:solidFill>
                <a:latin typeface="Arial Unicode MS"/>
                <a:cs typeface="Arial Unicode MS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  • completed shipboard measurements of dissolved iron (</a:t>
            </a:r>
            <a:r>
              <a:rPr lang="en-US" sz="2000" dirty="0" err="1" smtClean="0">
                <a:solidFill>
                  <a:srgbClr val="000000"/>
                </a:solidFill>
                <a:latin typeface="Arial Unicode MS"/>
                <a:cs typeface="Arial Unicode MS"/>
              </a:rPr>
              <a:t>dFe</a:t>
            </a:r>
            <a:r>
              <a:rPr lang="en-US" sz="2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) in water-</a:t>
            </a:r>
          </a:p>
          <a:p>
            <a:pPr marL="495300" indent="-495300">
              <a:lnSpc>
                <a:spcPts val="2800"/>
              </a:lnSpc>
              <a:spcAft>
                <a:spcPts val="1800"/>
              </a:spcAft>
              <a:buFont typeface="Times" charset="0"/>
              <a:buNone/>
            </a:pPr>
            <a:r>
              <a:rPr lang="en-US" sz="2000" dirty="0">
                <a:solidFill>
                  <a:srgbClr val="000000"/>
                </a:solidFill>
                <a:latin typeface="Arial Unicode MS"/>
                <a:cs typeface="Arial Unicode MS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    column samples from 46 stations, and in surface samples from 4 transects</a:t>
            </a:r>
          </a:p>
          <a:p>
            <a:pPr marL="495300" indent="-495300">
              <a:lnSpc>
                <a:spcPts val="2800"/>
              </a:lnSpc>
              <a:spcAft>
                <a:spcPts val="1200"/>
              </a:spcAft>
              <a:buFont typeface="Times" charset="0"/>
              <a:buNone/>
            </a:pPr>
            <a:r>
              <a:rPr lang="en-US" sz="2400" dirty="0" smtClean="0">
                <a:latin typeface="Arial Unicode MS"/>
                <a:cs typeface="Arial Unicode MS"/>
              </a:rPr>
              <a:t> </a:t>
            </a:r>
            <a:r>
              <a:rPr lang="en-US" sz="2400" b="1" dirty="0" smtClean="0">
                <a:latin typeface="Arial Unicode MS"/>
                <a:cs typeface="Arial Unicode MS"/>
              </a:rPr>
              <a:t>  Post-cruise:</a:t>
            </a:r>
          </a:p>
          <a:p>
            <a:pPr marL="495300" indent="-495300">
              <a:lnSpc>
                <a:spcPts val="2800"/>
              </a:lnSpc>
              <a:buFont typeface="Times" charset="0"/>
              <a:buNone/>
            </a:pPr>
            <a:r>
              <a:rPr lang="en-US" sz="2000" dirty="0" smtClean="0">
                <a:latin typeface="Arial Unicode MS"/>
                <a:cs typeface="Arial Unicode MS"/>
              </a:rPr>
              <a:t>    • synthesis of shipboard </a:t>
            </a:r>
            <a:r>
              <a:rPr lang="en-US" sz="2000" dirty="0" err="1" smtClean="0">
                <a:latin typeface="Arial Unicode MS"/>
                <a:cs typeface="Arial Unicode MS"/>
              </a:rPr>
              <a:t>dFe</a:t>
            </a:r>
            <a:r>
              <a:rPr lang="en-US" sz="2000" dirty="0" smtClean="0">
                <a:latin typeface="Arial Unicode MS"/>
                <a:cs typeface="Arial Unicode MS"/>
              </a:rPr>
              <a:t> results, ancillary data and model simulations  </a:t>
            </a:r>
          </a:p>
          <a:p>
            <a:pPr marL="495300" indent="-495300">
              <a:lnSpc>
                <a:spcPts val="2800"/>
              </a:lnSpc>
              <a:spcAft>
                <a:spcPts val="1200"/>
              </a:spcAft>
              <a:buFont typeface="Times" charset="0"/>
              <a:buNone/>
            </a:pPr>
            <a:r>
              <a:rPr lang="en-US" sz="2000" dirty="0">
                <a:latin typeface="Arial Unicode MS"/>
                <a:cs typeface="Arial Unicode MS"/>
              </a:rPr>
              <a:t> </a:t>
            </a:r>
            <a:r>
              <a:rPr lang="en-US" sz="2000" dirty="0" smtClean="0">
                <a:latin typeface="Arial Unicode MS"/>
                <a:cs typeface="Arial Unicode MS"/>
              </a:rPr>
              <a:t>     to constrain iron budget (manuscript in progress, ASLO talk in Feb)</a:t>
            </a:r>
          </a:p>
          <a:p>
            <a:pPr marL="495300" indent="-495300">
              <a:lnSpc>
                <a:spcPts val="2800"/>
              </a:lnSpc>
              <a:buFont typeface="Times" charset="0"/>
              <a:buNone/>
            </a:pPr>
            <a:r>
              <a:rPr lang="en-US" sz="2000" dirty="0" smtClean="0">
                <a:latin typeface="Arial Unicode MS"/>
                <a:cs typeface="Arial Unicode MS"/>
              </a:rPr>
              <a:t>    • beginning re-analysis of cruise </a:t>
            </a:r>
            <a:r>
              <a:rPr lang="en-US" sz="2000" dirty="0" err="1" smtClean="0">
                <a:latin typeface="Arial Unicode MS"/>
                <a:cs typeface="Arial Unicode MS"/>
              </a:rPr>
              <a:t>dFe</a:t>
            </a:r>
            <a:r>
              <a:rPr lang="en-US" sz="2000" dirty="0" smtClean="0">
                <a:latin typeface="Arial Unicode MS"/>
                <a:cs typeface="Arial Unicode MS"/>
              </a:rPr>
              <a:t> samples as part of Chris </a:t>
            </a:r>
            <a:r>
              <a:rPr lang="en-US" sz="2000" dirty="0" err="1" smtClean="0">
                <a:latin typeface="Arial Unicode MS"/>
                <a:cs typeface="Arial Unicode MS"/>
              </a:rPr>
              <a:t>Marsay’s</a:t>
            </a:r>
            <a:r>
              <a:rPr lang="en-US" sz="2000" dirty="0" smtClean="0">
                <a:latin typeface="Arial Unicode MS"/>
                <a:cs typeface="Arial Unicode MS"/>
              </a:rPr>
              <a:t>  </a:t>
            </a:r>
          </a:p>
          <a:p>
            <a:pPr marL="495300" indent="-495300">
              <a:lnSpc>
                <a:spcPts val="2800"/>
              </a:lnSpc>
              <a:spcAft>
                <a:spcPts val="1200"/>
              </a:spcAft>
              <a:buFont typeface="Times" charset="0"/>
              <a:buNone/>
            </a:pPr>
            <a:r>
              <a:rPr lang="en-US" sz="2000" dirty="0">
                <a:latin typeface="Arial Unicode MS"/>
                <a:cs typeface="Arial Unicode MS"/>
              </a:rPr>
              <a:t> </a:t>
            </a:r>
            <a:r>
              <a:rPr lang="en-US" sz="2000" dirty="0" smtClean="0">
                <a:latin typeface="Arial Unicode MS"/>
                <a:cs typeface="Arial Unicode MS"/>
              </a:rPr>
              <a:t>     postdoctoral work, expected completion in spring 2013</a:t>
            </a:r>
          </a:p>
          <a:p>
            <a:pPr marL="495300" indent="-495300">
              <a:lnSpc>
                <a:spcPts val="2800"/>
              </a:lnSpc>
              <a:buFont typeface="Times" charset="0"/>
              <a:buNone/>
            </a:pPr>
            <a:r>
              <a:rPr lang="en-US" sz="2000" dirty="0" smtClean="0">
                <a:latin typeface="Arial Unicode MS"/>
                <a:cs typeface="Arial Unicode MS"/>
              </a:rPr>
              <a:t>    • other analytical work: ICP-MS analyses of </a:t>
            </a:r>
            <a:r>
              <a:rPr lang="en-US" sz="2000" dirty="0" err="1" smtClean="0">
                <a:latin typeface="Arial Unicode MS"/>
                <a:cs typeface="Arial Unicode MS"/>
              </a:rPr>
              <a:t>dMn</a:t>
            </a:r>
            <a:r>
              <a:rPr lang="en-US" sz="2000" dirty="0" smtClean="0">
                <a:latin typeface="Arial Unicode MS"/>
                <a:cs typeface="Arial Unicode MS"/>
              </a:rPr>
              <a:t> and </a:t>
            </a:r>
            <a:r>
              <a:rPr lang="en-US" sz="2000" dirty="0" err="1" smtClean="0">
                <a:latin typeface="Arial Unicode MS"/>
                <a:cs typeface="Arial Unicode MS"/>
              </a:rPr>
              <a:t>dAl</a:t>
            </a:r>
            <a:r>
              <a:rPr lang="en-US" sz="2000" dirty="0" smtClean="0">
                <a:latin typeface="Arial Unicode MS"/>
                <a:cs typeface="Arial Unicode MS"/>
              </a:rPr>
              <a:t> in water column</a:t>
            </a:r>
          </a:p>
          <a:p>
            <a:pPr marL="495300" indent="-495300">
              <a:lnSpc>
                <a:spcPts val="2800"/>
              </a:lnSpc>
              <a:spcAft>
                <a:spcPts val="1200"/>
              </a:spcAft>
              <a:buFont typeface="Times" charset="0"/>
              <a:buNone/>
            </a:pPr>
            <a:r>
              <a:rPr lang="en-US" sz="2000" dirty="0">
                <a:latin typeface="Arial Unicode MS"/>
                <a:cs typeface="Arial Unicode MS"/>
              </a:rPr>
              <a:t> </a:t>
            </a:r>
            <a:r>
              <a:rPr lang="en-US" sz="2000" dirty="0" smtClean="0">
                <a:latin typeface="Arial Unicode MS"/>
                <a:cs typeface="Arial Unicode MS"/>
              </a:rPr>
              <a:t>     samples (Chris, Bettina, Pete, in summer 2013)</a:t>
            </a:r>
          </a:p>
          <a:p>
            <a:pPr marL="495300" indent="-495300">
              <a:lnSpc>
                <a:spcPts val="2800"/>
              </a:lnSpc>
              <a:buFont typeface="Times" charset="0"/>
              <a:buNone/>
            </a:pPr>
            <a:r>
              <a:rPr lang="en-US" sz="2000" dirty="0">
                <a:latin typeface="Arial Unicode MS"/>
                <a:cs typeface="Arial Unicode MS"/>
              </a:rPr>
              <a:t> </a:t>
            </a:r>
            <a:r>
              <a:rPr lang="en-US" sz="2000" dirty="0" smtClean="0">
                <a:latin typeface="Arial Unicode MS"/>
                <a:cs typeface="Arial Unicode MS"/>
              </a:rPr>
              <a:t>   • other work: estimate of benthic </a:t>
            </a:r>
            <a:r>
              <a:rPr lang="en-US" sz="2000" dirty="0" err="1" smtClean="0">
                <a:latin typeface="Arial Unicode MS"/>
                <a:cs typeface="Arial Unicode MS"/>
              </a:rPr>
              <a:t>dFe</a:t>
            </a:r>
            <a:r>
              <a:rPr lang="en-US" sz="2000" dirty="0" smtClean="0">
                <a:latin typeface="Arial Unicode MS"/>
                <a:cs typeface="Arial Unicode MS"/>
              </a:rPr>
              <a:t> fluxes (Chris, Mike, Pete), to inform </a:t>
            </a:r>
          </a:p>
          <a:p>
            <a:pPr marL="495300" indent="-495300">
              <a:lnSpc>
                <a:spcPts val="2800"/>
              </a:lnSpc>
              <a:buFont typeface="Times" charset="0"/>
              <a:buNone/>
            </a:pPr>
            <a:r>
              <a:rPr lang="en-US" sz="2000" dirty="0">
                <a:latin typeface="Arial Unicode MS"/>
                <a:cs typeface="Arial Unicode MS"/>
              </a:rPr>
              <a:t> </a:t>
            </a:r>
            <a:r>
              <a:rPr lang="en-US" sz="2000" dirty="0" smtClean="0">
                <a:latin typeface="Arial Unicode MS"/>
                <a:cs typeface="Arial Unicode MS"/>
              </a:rPr>
              <a:t>     iron budget manuscript and for possible stand-alone paper   </a:t>
            </a:r>
            <a:endParaRPr lang="en-US" sz="2000" dirty="0">
              <a:solidFill>
                <a:srgbClr val="000000"/>
              </a:solidFill>
              <a:latin typeface="Arial Unicode MS"/>
              <a:cs typeface="Arial Unicode M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42" y="871408"/>
            <a:ext cx="9144000" cy="43798"/>
          </a:xfrm>
          <a:prstGeom prst="line">
            <a:avLst/>
          </a:prstGeom>
          <a:ln w="57150" cmpd="sng">
            <a:solidFill>
              <a:srgbClr val="FAB42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-1758" y="369594"/>
            <a:ext cx="9145758" cy="43798"/>
          </a:xfrm>
          <a:prstGeom prst="line">
            <a:avLst/>
          </a:prstGeom>
          <a:ln w="57150" cmpd="sng">
            <a:solidFill>
              <a:srgbClr val="FAB42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7320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812957"/>
            <a:ext cx="9143999" cy="2597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95300" indent="-495300">
              <a:lnSpc>
                <a:spcPts val="3000"/>
              </a:lnSpc>
              <a:spcAft>
                <a:spcPts val="2400"/>
              </a:spcAft>
              <a:buFont typeface="Times" charset="0"/>
              <a:buNone/>
            </a:pPr>
            <a:r>
              <a:rPr lang="en-US" sz="2400" b="1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 Summary of Shipboard Fe Results:</a:t>
            </a:r>
          </a:p>
          <a:p>
            <a:pPr marL="495300" indent="-495300">
              <a:lnSpc>
                <a:spcPts val="2800"/>
              </a:lnSpc>
              <a:spcAft>
                <a:spcPts val="1200"/>
              </a:spcAft>
              <a:buFont typeface="Times" charset="0"/>
              <a:buNone/>
            </a:pPr>
            <a:r>
              <a:rPr lang="en-US" sz="24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  </a:t>
            </a:r>
            <a:r>
              <a:rPr lang="en-US" sz="2400" b="1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1. </a:t>
            </a:r>
            <a:r>
              <a:rPr lang="en-US" sz="2400" b="1" dirty="0" smtClean="0">
                <a:latin typeface="Arial Unicode MS"/>
                <a:cs typeface="Arial Unicode MS"/>
              </a:rPr>
              <a:t>Modified </a:t>
            </a:r>
            <a:r>
              <a:rPr lang="en-US" sz="2400" b="1" dirty="0">
                <a:latin typeface="Arial Unicode MS"/>
                <a:cs typeface="Arial Unicode MS"/>
              </a:rPr>
              <a:t>Circumpolar Deep Water (MCDW</a:t>
            </a:r>
            <a:r>
              <a:rPr lang="en-US" sz="2400" b="1" dirty="0" smtClean="0">
                <a:latin typeface="Arial Unicode MS"/>
                <a:cs typeface="Arial Unicode MS"/>
              </a:rPr>
              <a:t>)</a:t>
            </a:r>
            <a:r>
              <a:rPr lang="en-US" sz="2400" b="1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: </a:t>
            </a:r>
          </a:p>
          <a:p>
            <a:pPr marL="495300" indent="-495300">
              <a:lnSpc>
                <a:spcPts val="2800"/>
              </a:lnSpc>
              <a:spcAft>
                <a:spcPts val="1800"/>
              </a:spcAft>
              <a:buFont typeface="Times" charset="0"/>
              <a:buNone/>
            </a:pPr>
            <a:r>
              <a:rPr lang="en-US" sz="2000" dirty="0">
                <a:solidFill>
                  <a:srgbClr val="000000"/>
                </a:solidFill>
                <a:latin typeface="Arial Unicode MS"/>
                <a:cs typeface="Arial Unicode MS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  • CDW/</a:t>
            </a:r>
            <a:r>
              <a:rPr lang="en-US" sz="2000" dirty="0" smtClean="0">
                <a:latin typeface="Arial Unicode MS"/>
                <a:cs typeface="Arial Unicode MS"/>
              </a:rPr>
              <a:t>MCDW was sampled in northeast </a:t>
            </a:r>
            <a:r>
              <a:rPr lang="en-US" sz="2000" dirty="0">
                <a:latin typeface="Arial Unicode MS"/>
                <a:cs typeface="Arial Unicode MS"/>
              </a:rPr>
              <a:t>Ross </a:t>
            </a:r>
            <a:r>
              <a:rPr lang="en-US" sz="2000" dirty="0" smtClean="0">
                <a:latin typeface="Arial Unicode MS"/>
                <a:cs typeface="Arial Unicode MS"/>
              </a:rPr>
              <a:t>Sea on entering </a:t>
            </a:r>
            <a:r>
              <a:rPr lang="en-US" sz="2000" dirty="0" err="1" smtClean="0">
                <a:latin typeface="Arial Unicode MS"/>
                <a:cs typeface="Arial Unicode MS"/>
              </a:rPr>
              <a:t>polynya</a:t>
            </a:r>
            <a:endParaRPr lang="en-US" sz="2000" dirty="0">
              <a:latin typeface="Arial Unicode MS"/>
              <a:cs typeface="Arial Unicode MS"/>
            </a:endParaRPr>
          </a:p>
          <a:p>
            <a:pPr marL="495300" indent="-495300">
              <a:lnSpc>
                <a:spcPts val="2800"/>
              </a:lnSpc>
              <a:buFont typeface="Times" charset="0"/>
              <a:buNone/>
            </a:pPr>
            <a:r>
              <a:rPr lang="en-US" sz="2000" dirty="0" smtClean="0">
                <a:latin typeface="Arial Unicode MS"/>
                <a:cs typeface="Arial Unicode MS"/>
              </a:rPr>
              <a:t>    • shipboard analyses indicate </a:t>
            </a:r>
            <a:r>
              <a:rPr lang="en-US" sz="2000" dirty="0" err="1" smtClean="0">
                <a:latin typeface="Arial Unicode MS"/>
                <a:cs typeface="Arial Unicode MS"/>
              </a:rPr>
              <a:t>dFe</a:t>
            </a:r>
            <a:r>
              <a:rPr lang="en-US" sz="2000" dirty="0" smtClean="0">
                <a:latin typeface="Arial Unicode MS"/>
                <a:cs typeface="Arial Unicode MS"/>
              </a:rPr>
              <a:t> concentrations </a:t>
            </a:r>
            <a:r>
              <a:rPr lang="en-US" sz="2000" dirty="0">
                <a:latin typeface="Arial Unicode MS"/>
                <a:cs typeface="Arial Unicode MS"/>
              </a:rPr>
              <a:t>of ~0.3-0.5 </a:t>
            </a:r>
            <a:r>
              <a:rPr lang="en-US" sz="2000" dirty="0" err="1">
                <a:latin typeface="Arial Unicode MS"/>
                <a:cs typeface="Arial Unicode MS"/>
              </a:rPr>
              <a:t>nM</a:t>
            </a:r>
            <a:r>
              <a:rPr lang="en-US" sz="2000" dirty="0">
                <a:latin typeface="Arial Unicode MS"/>
                <a:cs typeface="Arial Unicode MS"/>
              </a:rPr>
              <a:t> </a:t>
            </a:r>
            <a:r>
              <a:rPr lang="en-US" sz="2000" dirty="0" smtClean="0">
                <a:latin typeface="Arial Unicode MS"/>
                <a:cs typeface="Arial Unicode MS"/>
              </a:rPr>
              <a:t>in warm,</a:t>
            </a:r>
          </a:p>
          <a:p>
            <a:pPr marL="495300" indent="-495300">
              <a:lnSpc>
                <a:spcPts val="2800"/>
              </a:lnSpc>
              <a:buFont typeface="Times" charset="0"/>
              <a:buNone/>
            </a:pPr>
            <a:r>
              <a:rPr lang="en-US" sz="2000" dirty="0">
                <a:latin typeface="Arial Unicode MS"/>
                <a:cs typeface="Arial Unicode MS"/>
              </a:rPr>
              <a:t> </a:t>
            </a:r>
            <a:r>
              <a:rPr lang="en-US" sz="2000" dirty="0" smtClean="0">
                <a:latin typeface="Arial Unicode MS"/>
                <a:cs typeface="Arial Unicode MS"/>
              </a:rPr>
              <a:t>     salty core of CDW/MCDW at </a:t>
            </a:r>
            <a:r>
              <a:rPr lang="en-US" sz="2000" dirty="0">
                <a:latin typeface="Arial Unicode MS"/>
                <a:cs typeface="Arial Unicode MS"/>
              </a:rPr>
              <a:t>~400-600 m </a:t>
            </a:r>
            <a:r>
              <a:rPr lang="en-US" sz="2000" dirty="0" smtClean="0">
                <a:latin typeface="Arial Unicode MS"/>
                <a:cs typeface="Arial Unicode MS"/>
              </a:rPr>
              <a:t>depth (see stations </a:t>
            </a:r>
            <a:r>
              <a:rPr lang="en-US" sz="2000" dirty="0">
                <a:latin typeface="Arial Unicode MS"/>
                <a:cs typeface="Arial Unicode MS"/>
              </a:rPr>
              <a:t>1 </a:t>
            </a:r>
            <a:r>
              <a:rPr lang="en-US" sz="2000" dirty="0" smtClean="0">
                <a:latin typeface="Arial Unicode MS"/>
                <a:cs typeface="Arial Unicode MS"/>
              </a:rPr>
              <a:t>&amp; 2, below)  </a:t>
            </a:r>
            <a:r>
              <a:rPr lang="en-US" sz="2000" b="1" dirty="0" smtClean="0">
                <a:latin typeface="Arial Unicode MS"/>
                <a:cs typeface="Arial Unicode MS"/>
              </a:rPr>
              <a:t>  </a:t>
            </a:r>
            <a:endParaRPr lang="en-US" sz="2000" dirty="0">
              <a:solidFill>
                <a:srgbClr val="000000"/>
              </a:solidFill>
              <a:latin typeface="Arial Unicode MS"/>
              <a:cs typeface="Arial Unicode M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42" y="1285901"/>
            <a:ext cx="9144000" cy="43798"/>
          </a:xfrm>
          <a:prstGeom prst="line">
            <a:avLst/>
          </a:prstGeom>
          <a:ln w="57150" cmpd="sng">
            <a:solidFill>
              <a:srgbClr val="FAB42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-1758" y="775268"/>
            <a:ext cx="9145758" cy="43798"/>
          </a:xfrm>
          <a:prstGeom prst="line">
            <a:avLst/>
          </a:prstGeom>
          <a:ln w="57150" cmpd="sng">
            <a:solidFill>
              <a:srgbClr val="FAB42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PRISM_Ann_Rept_Fig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8431"/>
            <a:ext cx="9144000" cy="24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59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015794"/>
            <a:ext cx="9143999" cy="2084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95300" indent="-495300">
              <a:lnSpc>
                <a:spcPts val="3000"/>
              </a:lnSpc>
              <a:spcAft>
                <a:spcPts val="2400"/>
              </a:spcAft>
              <a:buFont typeface="Times" charset="0"/>
              <a:buNone/>
            </a:pPr>
            <a:r>
              <a:rPr lang="en-US" sz="2400" b="1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 Summary of Shipboard Fe Results:</a:t>
            </a:r>
          </a:p>
          <a:p>
            <a:pPr marL="495300" indent="-495300">
              <a:lnSpc>
                <a:spcPts val="2800"/>
              </a:lnSpc>
              <a:spcAft>
                <a:spcPts val="1200"/>
              </a:spcAft>
              <a:buFont typeface="Times" charset="0"/>
              <a:buNone/>
            </a:pPr>
            <a:r>
              <a:rPr lang="en-US" sz="24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  </a:t>
            </a:r>
            <a:r>
              <a:rPr lang="en-US" sz="2400" b="1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1. </a:t>
            </a:r>
            <a:r>
              <a:rPr lang="en-US" sz="2400" b="1" dirty="0" smtClean="0">
                <a:latin typeface="Arial Unicode MS"/>
                <a:cs typeface="Arial Unicode MS"/>
              </a:rPr>
              <a:t>Modified </a:t>
            </a:r>
            <a:r>
              <a:rPr lang="en-US" sz="2400" b="1" dirty="0">
                <a:latin typeface="Arial Unicode MS"/>
                <a:cs typeface="Arial Unicode MS"/>
              </a:rPr>
              <a:t>Circumpolar Deep Water (MCDW</a:t>
            </a:r>
            <a:r>
              <a:rPr lang="en-US" sz="2400" b="1" dirty="0" smtClean="0">
                <a:latin typeface="Arial Unicode MS"/>
                <a:cs typeface="Arial Unicode MS"/>
              </a:rPr>
              <a:t>)</a:t>
            </a:r>
            <a:r>
              <a:rPr lang="en-US" sz="2400" b="1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: </a:t>
            </a:r>
          </a:p>
          <a:p>
            <a:pPr marL="495300" indent="-495300">
              <a:lnSpc>
                <a:spcPts val="2800"/>
              </a:lnSpc>
              <a:buFont typeface="Times" charset="0"/>
              <a:buNone/>
            </a:pPr>
            <a:r>
              <a:rPr lang="en-US" sz="2000" dirty="0">
                <a:solidFill>
                  <a:srgbClr val="000000"/>
                </a:solidFill>
                <a:latin typeface="Arial Unicode MS"/>
                <a:cs typeface="Arial Unicode MS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  • transects across JOIDES Trough yielded similar results, where </a:t>
            </a:r>
            <a:r>
              <a:rPr lang="en-US" sz="2000" dirty="0" smtClean="0">
                <a:latin typeface="Arial Unicode MS"/>
                <a:cs typeface="Arial Unicode MS"/>
              </a:rPr>
              <a:t>MCDW was</a:t>
            </a:r>
          </a:p>
          <a:p>
            <a:pPr marL="495300" indent="-495300">
              <a:lnSpc>
                <a:spcPts val="2800"/>
              </a:lnSpc>
              <a:spcAft>
                <a:spcPts val="1800"/>
              </a:spcAft>
              <a:buFont typeface="Times" charset="0"/>
              <a:buNone/>
            </a:pPr>
            <a:r>
              <a:rPr lang="en-US" sz="2000" dirty="0">
                <a:latin typeface="Arial Unicode MS"/>
                <a:cs typeface="Arial Unicode MS"/>
              </a:rPr>
              <a:t> </a:t>
            </a:r>
            <a:r>
              <a:rPr lang="en-US" sz="2000" dirty="0" smtClean="0">
                <a:latin typeface="Arial Unicode MS"/>
                <a:cs typeface="Arial Unicode MS"/>
              </a:rPr>
              <a:t>     observed over </a:t>
            </a:r>
            <a:r>
              <a:rPr lang="en-US" sz="2000" dirty="0" smtClean="0">
                <a:latin typeface="Arial Unicode MS"/>
                <a:cs typeface="Arial Unicode MS"/>
              </a:rPr>
              <a:t>both b</a:t>
            </a:r>
            <a:r>
              <a:rPr lang="en-US" sz="2000" dirty="0" smtClean="0">
                <a:latin typeface="Arial Unicode MS"/>
                <a:cs typeface="Arial Unicode MS"/>
              </a:rPr>
              <a:t>anks</a:t>
            </a:r>
            <a:endParaRPr lang="en-US" sz="2000" dirty="0">
              <a:solidFill>
                <a:srgbClr val="000000"/>
              </a:solidFill>
              <a:latin typeface="Arial Unicode MS"/>
              <a:cs typeface="Arial Unicode M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42" y="1488738"/>
            <a:ext cx="9144000" cy="43798"/>
          </a:xfrm>
          <a:prstGeom prst="line">
            <a:avLst/>
          </a:prstGeom>
          <a:ln w="57150" cmpd="sng">
            <a:solidFill>
              <a:srgbClr val="FAB42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-1758" y="978105"/>
            <a:ext cx="9145758" cy="43798"/>
          </a:xfrm>
          <a:prstGeom prst="line">
            <a:avLst/>
          </a:prstGeom>
          <a:ln w="57150" cmpd="sng">
            <a:solidFill>
              <a:srgbClr val="FAB42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PRISM_Ann_Rept_Fig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376" y="3276836"/>
            <a:ext cx="6133509" cy="245340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3827828" y="5882380"/>
            <a:ext cx="4780369" cy="8819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270548" y="5726854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Unicode MS"/>
                <a:cs typeface="Arial Unicode MS"/>
              </a:rPr>
              <a:t>NW</a:t>
            </a:r>
            <a:endParaRPr lang="en-US" dirty="0">
              <a:latin typeface="Arial Unicode MS"/>
              <a:cs typeface="Arial Unicode M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90557" y="5706533"/>
            <a:ext cx="49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Unicode MS"/>
                <a:cs typeface="Arial Unicode MS"/>
              </a:rPr>
              <a:t>SE</a:t>
            </a:r>
            <a:endParaRPr lang="en-US" dirty="0">
              <a:latin typeface="Arial Unicode MS"/>
              <a:cs typeface="Arial Unicode MS"/>
            </a:endParaRPr>
          </a:p>
        </p:txBody>
      </p:sp>
      <p:pic>
        <p:nvPicPr>
          <p:cNvPr id="6" name="Picture 5" descr="PRISM Joides Trough 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679"/>
            <a:ext cx="3048000" cy="245072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18405605">
            <a:off x="1399541" y="4765040"/>
            <a:ext cx="11273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Pennell Bank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 rot="18405605">
            <a:off x="351428" y="4257039"/>
            <a:ext cx="12525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Mawson</a:t>
            </a:r>
            <a:r>
              <a:rPr lang="en-US" sz="1400" dirty="0" smtClean="0"/>
              <a:t> Bank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 rot="18405605">
            <a:off x="761511" y="4551680"/>
            <a:ext cx="1245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JOIDES Trough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70450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041557"/>
            <a:ext cx="9143999" cy="200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95300" indent="-495300">
              <a:lnSpc>
                <a:spcPts val="3000"/>
              </a:lnSpc>
              <a:spcAft>
                <a:spcPts val="2400"/>
              </a:spcAft>
              <a:buFont typeface="Times" charset="0"/>
              <a:buNone/>
            </a:pPr>
            <a:r>
              <a:rPr lang="en-US" sz="2400" b="1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 Summary of Shipboard Fe Results:</a:t>
            </a:r>
          </a:p>
          <a:p>
            <a:pPr marL="495300" indent="-495300">
              <a:lnSpc>
                <a:spcPts val="2800"/>
              </a:lnSpc>
              <a:spcAft>
                <a:spcPts val="1200"/>
              </a:spcAft>
              <a:buFont typeface="Times" charset="0"/>
              <a:buNone/>
            </a:pPr>
            <a:r>
              <a:rPr lang="en-US" sz="24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  </a:t>
            </a:r>
            <a:r>
              <a:rPr lang="en-US" sz="2400" b="1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2. </a:t>
            </a:r>
            <a:r>
              <a:rPr lang="en-US" sz="2400" b="1" dirty="0" smtClean="0">
                <a:latin typeface="Arial Unicode MS"/>
                <a:cs typeface="Arial Unicode MS"/>
              </a:rPr>
              <a:t>Melting </a:t>
            </a:r>
            <a:r>
              <a:rPr lang="en-US" sz="2400" b="1" dirty="0">
                <a:latin typeface="Arial Unicode MS"/>
                <a:cs typeface="Arial Unicode MS"/>
              </a:rPr>
              <a:t>S</a:t>
            </a:r>
            <a:r>
              <a:rPr lang="en-US" sz="2400" b="1" dirty="0" smtClean="0">
                <a:latin typeface="Arial Unicode MS"/>
                <a:cs typeface="Arial Unicode MS"/>
              </a:rPr>
              <a:t>ea </a:t>
            </a:r>
            <a:r>
              <a:rPr lang="en-US" sz="2400" b="1" dirty="0">
                <a:latin typeface="Arial Unicode MS"/>
                <a:cs typeface="Arial Unicode MS"/>
              </a:rPr>
              <a:t>I</a:t>
            </a:r>
            <a:r>
              <a:rPr lang="en-US" sz="2400" b="1" dirty="0" smtClean="0">
                <a:latin typeface="Arial Unicode MS"/>
                <a:cs typeface="Arial Unicode MS"/>
              </a:rPr>
              <a:t>ce</a:t>
            </a:r>
            <a:r>
              <a:rPr lang="en-US" sz="2400" b="1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: </a:t>
            </a:r>
          </a:p>
          <a:p>
            <a:pPr marL="495300" indent="-495300">
              <a:lnSpc>
                <a:spcPts val="2800"/>
              </a:lnSpc>
              <a:spcAft>
                <a:spcPts val="1800"/>
              </a:spcAft>
              <a:buFont typeface="Times" charset="0"/>
              <a:buNone/>
            </a:pPr>
            <a:r>
              <a:rPr lang="en-US" sz="2000" dirty="0">
                <a:solidFill>
                  <a:srgbClr val="000000"/>
                </a:solidFill>
                <a:latin typeface="Arial Unicode MS"/>
                <a:cs typeface="Arial Unicode MS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  • </a:t>
            </a:r>
            <a:r>
              <a:rPr lang="en-US" sz="2000" dirty="0" err="1" smtClean="0">
                <a:solidFill>
                  <a:srgbClr val="000000"/>
                </a:solidFill>
                <a:latin typeface="Arial Unicode MS"/>
                <a:cs typeface="Arial Unicode MS"/>
              </a:rPr>
              <a:t>dFe</a:t>
            </a:r>
            <a:r>
              <a:rPr lang="en-US" sz="2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enriched (~0.6 </a:t>
            </a:r>
            <a:r>
              <a:rPr lang="en-US" sz="2000" dirty="0" err="1" smtClean="0">
                <a:solidFill>
                  <a:srgbClr val="000000"/>
                </a:solidFill>
                <a:latin typeface="Arial Unicode MS"/>
                <a:cs typeface="Arial Unicode MS"/>
              </a:rPr>
              <a:t>nM</a:t>
            </a:r>
            <a:r>
              <a:rPr lang="en-US" sz="2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) </a:t>
            </a:r>
            <a:r>
              <a:rPr lang="en-US" sz="2000" dirty="0" smtClean="0">
                <a:latin typeface="Arial Unicode MS"/>
                <a:cs typeface="Arial Unicode MS"/>
              </a:rPr>
              <a:t>in near-surface waters adjacent melting pack ice (station 2, below) in northeast </a:t>
            </a:r>
            <a:r>
              <a:rPr lang="en-US" sz="2000" dirty="0">
                <a:latin typeface="Arial Unicode MS"/>
                <a:cs typeface="Arial Unicode MS"/>
              </a:rPr>
              <a:t>Ross </a:t>
            </a:r>
            <a:r>
              <a:rPr lang="en-US" sz="2000" dirty="0" smtClean="0">
                <a:latin typeface="Arial Unicode MS"/>
                <a:cs typeface="Arial Unicode MS"/>
              </a:rPr>
              <a:t>Sea, suggesting input from sea ice</a:t>
            </a:r>
            <a:endParaRPr lang="en-US" sz="2000" dirty="0">
              <a:solidFill>
                <a:srgbClr val="000000"/>
              </a:solidFill>
              <a:latin typeface="Arial Unicode MS"/>
              <a:cs typeface="Arial Unicode M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42" y="1514501"/>
            <a:ext cx="9144000" cy="43798"/>
          </a:xfrm>
          <a:prstGeom prst="line">
            <a:avLst/>
          </a:prstGeom>
          <a:ln w="57150" cmpd="sng">
            <a:solidFill>
              <a:srgbClr val="FAB42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-1758" y="965768"/>
            <a:ext cx="9145758" cy="43798"/>
          </a:xfrm>
          <a:prstGeom prst="line">
            <a:avLst/>
          </a:prstGeom>
          <a:ln w="57150" cmpd="sng">
            <a:solidFill>
              <a:srgbClr val="FAB42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PRISM_Ann_Rept_Fig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6031"/>
            <a:ext cx="9144000" cy="2464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77000" y="3175000"/>
            <a:ext cx="13644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</a:t>
            </a:r>
            <a:r>
              <a:rPr lang="en-US" sz="1400" dirty="0" smtClean="0"/>
              <a:t>elting pack ice</a:t>
            </a:r>
            <a:endParaRPr lang="en-US" sz="14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7200900" y="3454400"/>
            <a:ext cx="0" cy="26670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5362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09757"/>
            <a:ext cx="9143999" cy="2084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95300" indent="-495300">
              <a:lnSpc>
                <a:spcPts val="3000"/>
              </a:lnSpc>
              <a:spcAft>
                <a:spcPts val="2400"/>
              </a:spcAft>
              <a:buFont typeface="Times" charset="0"/>
              <a:buNone/>
            </a:pPr>
            <a:r>
              <a:rPr lang="en-US" sz="2400" b="1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 Summary of Shipboard Fe Results:</a:t>
            </a:r>
          </a:p>
          <a:p>
            <a:pPr marL="495300" indent="-495300">
              <a:lnSpc>
                <a:spcPts val="2800"/>
              </a:lnSpc>
              <a:spcAft>
                <a:spcPts val="1200"/>
              </a:spcAft>
              <a:buFont typeface="Times" charset="0"/>
              <a:buNone/>
            </a:pPr>
            <a:r>
              <a:rPr lang="en-US" sz="24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  </a:t>
            </a:r>
            <a:r>
              <a:rPr lang="en-US" sz="2400" b="1" dirty="0">
                <a:solidFill>
                  <a:srgbClr val="000000"/>
                </a:solidFill>
                <a:latin typeface="Arial Unicode MS"/>
                <a:cs typeface="Arial Unicode MS"/>
              </a:rPr>
              <a:t>2</a:t>
            </a:r>
            <a:r>
              <a:rPr lang="en-US" sz="2400" b="1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. </a:t>
            </a:r>
            <a:r>
              <a:rPr lang="en-US" sz="2400" b="1" dirty="0" smtClean="0">
                <a:latin typeface="Arial Unicode MS"/>
                <a:cs typeface="Arial Unicode MS"/>
              </a:rPr>
              <a:t>Melting </a:t>
            </a:r>
            <a:r>
              <a:rPr lang="en-US" sz="2400" b="1" dirty="0">
                <a:latin typeface="Arial Unicode MS"/>
                <a:cs typeface="Arial Unicode MS"/>
              </a:rPr>
              <a:t>S</a:t>
            </a:r>
            <a:r>
              <a:rPr lang="en-US" sz="2400" b="1" dirty="0" smtClean="0">
                <a:latin typeface="Arial Unicode MS"/>
                <a:cs typeface="Arial Unicode MS"/>
              </a:rPr>
              <a:t>ea </a:t>
            </a:r>
            <a:r>
              <a:rPr lang="en-US" sz="2400" b="1" dirty="0">
                <a:latin typeface="Arial Unicode MS"/>
                <a:cs typeface="Arial Unicode MS"/>
              </a:rPr>
              <a:t>I</a:t>
            </a:r>
            <a:r>
              <a:rPr lang="en-US" sz="2400" b="1" dirty="0" smtClean="0">
                <a:latin typeface="Arial Unicode MS"/>
                <a:cs typeface="Arial Unicode MS"/>
              </a:rPr>
              <a:t>ce</a:t>
            </a:r>
            <a:r>
              <a:rPr lang="en-US" sz="2400" b="1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: </a:t>
            </a:r>
          </a:p>
          <a:p>
            <a:pPr marL="495300" indent="-495300">
              <a:lnSpc>
                <a:spcPts val="2800"/>
              </a:lnSpc>
              <a:buFont typeface="Times" charset="0"/>
              <a:buNone/>
            </a:pPr>
            <a:r>
              <a:rPr lang="en-US" sz="2000" dirty="0">
                <a:solidFill>
                  <a:srgbClr val="000000"/>
                </a:solidFill>
                <a:latin typeface="Arial Unicode MS"/>
                <a:cs typeface="Arial Unicode MS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  • however, </a:t>
            </a:r>
            <a:r>
              <a:rPr lang="en-US" sz="2000" dirty="0" err="1" smtClean="0">
                <a:solidFill>
                  <a:srgbClr val="000000"/>
                </a:solidFill>
                <a:latin typeface="Arial Unicode MS"/>
                <a:cs typeface="Arial Unicode MS"/>
              </a:rPr>
              <a:t>dFe</a:t>
            </a:r>
            <a:r>
              <a:rPr lang="en-US" sz="2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was </a:t>
            </a:r>
            <a:r>
              <a:rPr lang="en-US" sz="2000" b="1" u="sng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not</a:t>
            </a:r>
            <a:r>
              <a:rPr lang="en-US" sz="2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significantly enriched in surface waters adjacent to</a:t>
            </a:r>
          </a:p>
          <a:p>
            <a:pPr marL="495300" indent="-495300">
              <a:lnSpc>
                <a:spcPts val="2800"/>
              </a:lnSpc>
              <a:spcAft>
                <a:spcPts val="1800"/>
              </a:spcAft>
              <a:buFont typeface="Times" charset="0"/>
              <a:buNone/>
            </a:pPr>
            <a:r>
              <a:rPr lang="en-US" sz="2000" dirty="0">
                <a:solidFill>
                  <a:srgbClr val="000000"/>
                </a:solidFill>
                <a:latin typeface="Arial Unicode MS"/>
                <a:cs typeface="Arial Unicode MS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     melting pack ice on western perimeter of </a:t>
            </a:r>
            <a:r>
              <a:rPr lang="en-US" sz="2000" dirty="0" err="1" smtClean="0">
                <a:solidFill>
                  <a:srgbClr val="000000"/>
                </a:solidFill>
                <a:latin typeface="Arial Unicode MS"/>
                <a:cs typeface="Arial Unicode MS"/>
              </a:rPr>
              <a:t>polynya</a:t>
            </a:r>
            <a:r>
              <a:rPr lang="en-US" sz="2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near 76°45’ S</a:t>
            </a:r>
            <a:endParaRPr lang="en-US" sz="2000" dirty="0">
              <a:solidFill>
                <a:srgbClr val="000000"/>
              </a:solidFill>
              <a:latin typeface="Arial Unicode MS"/>
              <a:cs typeface="Arial Unicode M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42" y="1082701"/>
            <a:ext cx="9144000" cy="43798"/>
          </a:xfrm>
          <a:prstGeom prst="line">
            <a:avLst/>
          </a:prstGeom>
          <a:ln w="57150" cmpd="sng">
            <a:solidFill>
              <a:srgbClr val="FAB42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-1758" y="533968"/>
            <a:ext cx="9145758" cy="43798"/>
          </a:xfrm>
          <a:prstGeom prst="line">
            <a:avLst/>
          </a:prstGeom>
          <a:ln w="57150" cmpd="sng">
            <a:solidFill>
              <a:srgbClr val="FAB42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388100" y="2743200"/>
            <a:ext cx="8297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 ice edge</a:t>
            </a:r>
            <a:endParaRPr lang="en-US" sz="1400" dirty="0"/>
          </a:p>
        </p:txBody>
      </p:sp>
      <p:pic>
        <p:nvPicPr>
          <p:cNvPr id="9" name="Picture 8" descr="PRISM St 7-8-9-10-12-14-19-20-21 section dF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25354"/>
            <a:ext cx="5308601" cy="3127762"/>
          </a:xfrm>
          <a:prstGeom prst="rect">
            <a:avLst/>
          </a:prstGeom>
        </p:spPr>
      </p:pic>
      <p:pic>
        <p:nvPicPr>
          <p:cNvPr id="13" name="Picture 12" descr="PRISM St 93-94-95-96-114-115-116 E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200" y="3023043"/>
            <a:ext cx="3921799" cy="3123757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>
            <a:off x="762000" y="3009900"/>
            <a:ext cx="0" cy="26670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807200" y="3009900"/>
            <a:ext cx="0" cy="26670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30200" y="2755900"/>
            <a:ext cx="8297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 ice edge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22469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09757"/>
            <a:ext cx="9143999" cy="2879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95300" indent="-495300">
              <a:lnSpc>
                <a:spcPts val="3000"/>
              </a:lnSpc>
              <a:spcAft>
                <a:spcPts val="2400"/>
              </a:spcAft>
              <a:buFont typeface="Times" charset="0"/>
              <a:buNone/>
            </a:pPr>
            <a:r>
              <a:rPr lang="en-US" sz="2400" b="1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 Summary of Shipboard Fe Results:</a:t>
            </a:r>
          </a:p>
          <a:p>
            <a:pPr marL="495300" indent="-495300">
              <a:lnSpc>
                <a:spcPts val="2800"/>
              </a:lnSpc>
              <a:spcAft>
                <a:spcPts val="1200"/>
              </a:spcAft>
              <a:buFont typeface="Times" charset="0"/>
              <a:buNone/>
            </a:pPr>
            <a:r>
              <a:rPr lang="en-US" sz="24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  </a:t>
            </a:r>
            <a:r>
              <a:rPr lang="en-US" sz="2400" b="1" dirty="0">
                <a:solidFill>
                  <a:srgbClr val="000000"/>
                </a:solidFill>
                <a:latin typeface="Arial Unicode MS"/>
                <a:cs typeface="Arial Unicode MS"/>
              </a:rPr>
              <a:t>2</a:t>
            </a:r>
            <a:r>
              <a:rPr lang="en-US" sz="2400" b="1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. </a:t>
            </a:r>
            <a:r>
              <a:rPr lang="en-US" sz="2400" b="1" dirty="0" smtClean="0">
                <a:latin typeface="Arial Unicode MS"/>
                <a:cs typeface="Arial Unicode MS"/>
              </a:rPr>
              <a:t>Melting </a:t>
            </a:r>
            <a:r>
              <a:rPr lang="en-US" sz="2400" b="1" dirty="0">
                <a:latin typeface="Arial Unicode MS"/>
                <a:cs typeface="Arial Unicode MS"/>
              </a:rPr>
              <a:t>S</a:t>
            </a:r>
            <a:r>
              <a:rPr lang="en-US" sz="2400" b="1" dirty="0" smtClean="0">
                <a:latin typeface="Arial Unicode MS"/>
                <a:cs typeface="Arial Unicode MS"/>
              </a:rPr>
              <a:t>ea </a:t>
            </a:r>
            <a:r>
              <a:rPr lang="en-US" sz="2400" b="1" dirty="0">
                <a:latin typeface="Arial Unicode MS"/>
                <a:cs typeface="Arial Unicode MS"/>
              </a:rPr>
              <a:t>I</a:t>
            </a:r>
            <a:r>
              <a:rPr lang="en-US" sz="2400" b="1" dirty="0" smtClean="0">
                <a:latin typeface="Arial Unicode MS"/>
                <a:cs typeface="Arial Unicode MS"/>
              </a:rPr>
              <a:t>ce</a:t>
            </a:r>
            <a:r>
              <a:rPr lang="en-US" sz="2400" b="1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: </a:t>
            </a:r>
          </a:p>
          <a:p>
            <a:pPr marL="495300" indent="-495300">
              <a:lnSpc>
                <a:spcPts val="2800"/>
              </a:lnSpc>
              <a:buFont typeface="Times" charset="0"/>
              <a:buNone/>
            </a:pPr>
            <a:r>
              <a:rPr lang="en-US" sz="2000" dirty="0">
                <a:solidFill>
                  <a:srgbClr val="000000"/>
                </a:solidFill>
                <a:latin typeface="Arial Unicode MS"/>
                <a:cs typeface="Arial Unicode MS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  • discrepancy may reflect timing of water sampling relative to release of </a:t>
            </a:r>
            <a:r>
              <a:rPr lang="en-US" sz="2000" dirty="0" err="1" smtClean="0">
                <a:solidFill>
                  <a:srgbClr val="000000"/>
                </a:solidFill>
                <a:latin typeface="Arial Unicode MS"/>
                <a:cs typeface="Arial Unicode MS"/>
              </a:rPr>
              <a:t>dFe</a:t>
            </a:r>
            <a:endParaRPr lang="en-US" sz="2000" dirty="0">
              <a:solidFill>
                <a:srgbClr val="000000"/>
              </a:solidFill>
              <a:latin typeface="Arial Unicode MS"/>
              <a:cs typeface="Arial Unicode MS"/>
            </a:endParaRPr>
          </a:p>
          <a:p>
            <a:pPr marL="495300" indent="-495300">
              <a:lnSpc>
                <a:spcPts val="2800"/>
              </a:lnSpc>
              <a:spcAft>
                <a:spcPts val="1200"/>
              </a:spcAft>
              <a:buFont typeface="Times" charset="0"/>
              <a:buNone/>
            </a:pPr>
            <a:r>
              <a:rPr lang="en-US" sz="2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     in brine (‘rule of fives’)</a:t>
            </a:r>
            <a:r>
              <a:rPr lang="en-US" sz="2000" dirty="0">
                <a:solidFill>
                  <a:srgbClr val="000000"/>
                </a:solidFill>
                <a:latin typeface="Arial Unicode MS"/>
                <a:cs typeface="Arial Unicode MS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and subsequent uptake by phytoplankton </a:t>
            </a:r>
          </a:p>
          <a:p>
            <a:pPr marL="495300" indent="-495300">
              <a:lnSpc>
                <a:spcPts val="2800"/>
              </a:lnSpc>
              <a:buFont typeface="Times" charset="0"/>
              <a:buNone/>
            </a:pPr>
            <a:r>
              <a:rPr lang="en-US" sz="2000" dirty="0">
                <a:solidFill>
                  <a:srgbClr val="000000"/>
                </a:solidFill>
                <a:latin typeface="Arial Unicode MS"/>
                <a:cs typeface="Arial Unicode MS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  • uptake of </a:t>
            </a:r>
            <a:r>
              <a:rPr lang="en-US" sz="2000" dirty="0">
                <a:solidFill>
                  <a:srgbClr val="000000"/>
                </a:solidFill>
                <a:latin typeface="Arial Unicode MS"/>
                <a:cs typeface="Arial Unicode MS"/>
              </a:rPr>
              <a:t>~</a:t>
            </a:r>
            <a:r>
              <a:rPr lang="en-US" sz="2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0.6 </a:t>
            </a:r>
            <a:r>
              <a:rPr lang="en-US" sz="2000" dirty="0" err="1" smtClean="0">
                <a:solidFill>
                  <a:srgbClr val="000000"/>
                </a:solidFill>
                <a:latin typeface="Arial Unicode MS"/>
                <a:cs typeface="Arial Unicode MS"/>
              </a:rPr>
              <a:t>nM</a:t>
            </a:r>
            <a:r>
              <a:rPr lang="en-US" sz="2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 Unicode MS"/>
                <a:cs typeface="Arial Unicode MS"/>
              </a:rPr>
              <a:t>dFe</a:t>
            </a:r>
            <a:r>
              <a:rPr lang="en-US" sz="2000" dirty="0">
                <a:solidFill>
                  <a:srgbClr val="000000"/>
                </a:solidFill>
                <a:latin typeface="Arial Unicode MS"/>
                <a:cs typeface="Arial Unicode MS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could produce ~5-11 µg</a:t>
            </a:r>
            <a:r>
              <a:rPr lang="en-US" sz="2000" dirty="0">
                <a:solidFill>
                  <a:srgbClr val="000000"/>
                </a:solidFill>
                <a:latin typeface="Arial Unicode MS"/>
                <a:cs typeface="Arial Unicode MS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L</a:t>
            </a:r>
            <a:r>
              <a:rPr lang="en-US" sz="2000" baseline="30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-1</a:t>
            </a:r>
            <a:r>
              <a:rPr lang="en-US" sz="2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 Unicode MS"/>
                <a:cs typeface="Arial Unicode MS"/>
              </a:rPr>
              <a:t>Chl</a:t>
            </a:r>
            <a:r>
              <a:rPr lang="en-US" sz="2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-- consistent with</a:t>
            </a:r>
          </a:p>
          <a:p>
            <a:pPr marL="495300" indent="-495300">
              <a:lnSpc>
                <a:spcPts val="2800"/>
              </a:lnSpc>
              <a:buFont typeface="Times" charset="0"/>
              <a:buNone/>
            </a:pPr>
            <a:r>
              <a:rPr lang="en-US" sz="2000" dirty="0">
                <a:solidFill>
                  <a:srgbClr val="000000"/>
                </a:solidFill>
                <a:latin typeface="Arial Unicode MS"/>
                <a:cs typeface="Arial Unicode MS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    observations -- given 10-20 </a:t>
            </a:r>
            <a:r>
              <a:rPr lang="en-US" sz="2000" dirty="0" err="1" smtClean="0">
                <a:solidFill>
                  <a:srgbClr val="000000"/>
                </a:solidFill>
                <a:latin typeface="Arial Unicode MS"/>
                <a:cs typeface="Arial Unicode MS"/>
              </a:rPr>
              <a:t>mol</a:t>
            </a:r>
            <a:r>
              <a:rPr lang="en-US" sz="2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mol</a:t>
            </a:r>
            <a:r>
              <a:rPr lang="en-US" sz="2000" baseline="30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-1</a:t>
            </a:r>
            <a:r>
              <a:rPr lang="en-US" sz="2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 Unicode MS"/>
                <a:cs typeface="Arial Unicode MS"/>
              </a:rPr>
              <a:t>Chl:Fe</a:t>
            </a:r>
            <a:r>
              <a:rPr lang="en-US" sz="2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(</a:t>
            </a:r>
            <a:r>
              <a:rPr lang="en-US" sz="2000" dirty="0" err="1" smtClean="0">
                <a:solidFill>
                  <a:srgbClr val="000000"/>
                </a:solidFill>
                <a:latin typeface="Arial Unicode MS"/>
                <a:cs typeface="Arial Unicode MS"/>
              </a:rPr>
              <a:t>Sunda</a:t>
            </a:r>
            <a:r>
              <a:rPr lang="en-US" sz="2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and Huntsman, 1997)</a:t>
            </a:r>
            <a:endParaRPr lang="en-US" sz="2000" dirty="0">
              <a:solidFill>
                <a:srgbClr val="000000"/>
              </a:solidFill>
              <a:latin typeface="Arial Unicode MS"/>
              <a:cs typeface="Arial Unicode M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42" y="1082701"/>
            <a:ext cx="9144000" cy="43798"/>
          </a:xfrm>
          <a:prstGeom prst="line">
            <a:avLst/>
          </a:prstGeom>
          <a:ln w="57150" cmpd="sng">
            <a:solidFill>
              <a:srgbClr val="FAB42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-1758" y="533968"/>
            <a:ext cx="9145758" cy="43798"/>
          </a:xfrm>
          <a:prstGeom prst="line">
            <a:avLst/>
          </a:prstGeom>
          <a:ln w="57150" cmpd="sng">
            <a:solidFill>
              <a:srgbClr val="FAB42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11860" y="3596640"/>
            <a:ext cx="6772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</a:t>
            </a:r>
            <a:r>
              <a:rPr lang="en-US" sz="1400" dirty="0" smtClean="0"/>
              <a:t>ea ice</a:t>
            </a:r>
            <a:endParaRPr lang="en-US" sz="1400" dirty="0"/>
          </a:p>
        </p:txBody>
      </p:sp>
      <p:pic>
        <p:nvPicPr>
          <p:cNvPr id="11" name="Picture 10" descr="PRISM_Ann_Rept_Fig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951"/>
            <a:ext cx="9144000" cy="2464200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7200900" y="3830320"/>
            <a:ext cx="0" cy="26670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PRISM St 93-94-95-96-114-115-116 E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" y="3853625"/>
            <a:ext cx="3070358" cy="2445575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H="1">
            <a:off x="1257300" y="3830320"/>
            <a:ext cx="2540" cy="24130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852920" y="3599180"/>
            <a:ext cx="6772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</a:t>
            </a:r>
            <a:r>
              <a:rPr lang="en-US" sz="1400" dirty="0" smtClean="0"/>
              <a:t>ea ice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3068320" y="3850640"/>
            <a:ext cx="254000" cy="244856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708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056797"/>
            <a:ext cx="9143999" cy="200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95300" indent="-495300">
              <a:lnSpc>
                <a:spcPts val="3000"/>
              </a:lnSpc>
              <a:spcAft>
                <a:spcPts val="2400"/>
              </a:spcAft>
              <a:buFont typeface="Times" charset="0"/>
              <a:buNone/>
            </a:pPr>
            <a:r>
              <a:rPr lang="en-US" sz="2400" b="1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 Summary of Shipboard Fe Results:</a:t>
            </a:r>
          </a:p>
          <a:p>
            <a:pPr marL="495300" indent="-495300">
              <a:lnSpc>
                <a:spcPts val="2800"/>
              </a:lnSpc>
              <a:spcAft>
                <a:spcPts val="1200"/>
              </a:spcAft>
              <a:buFont typeface="Times" charset="0"/>
              <a:buNone/>
            </a:pPr>
            <a:r>
              <a:rPr lang="en-US" sz="24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  </a:t>
            </a:r>
            <a:r>
              <a:rPr lang="en-US" sz="2400" b="1" dirty="0">
                <a:solidFill>
                  <a:srgbClr val="000000"/>
                </a:solidFill>
                <a:latin typeface="Arial Unicode MS"/>
                <a:cs typeface="Arial Unicode MS"/>
              </a:rPr>
              <a:t>2</a:t>
            </a:r>
            <a:r>
              <a:rPr lang="en-US" sz="2400" b="1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. </a:t>
            </a:r>
            <a:r>
              <a:rPr lang="en-US" sz="2400" b="1" dirty="0" smtClean="0">
                <a:latin typeface="Arial Unicode MS"/>
                <a:cs typeface="Arial Unicode MS"/>
              </a:rPr>
              <a:t>Melting </a:t>
            </a:r>
            <a:r>
              <a:rPr lang="en-US" sz="2400" b="1" dirty="0">
                <a:latin typeface="Arial Unicode MS"/>
                <a:cs typeface="Arial Unicode MS"/>
              </a:rPr>
              <a:t>S</a:t>
            </a:r>
            <a:r>
              <a:rPr lang="en-US" sz="2400" b="1" dirty="0" smtClean="0">
                <a:latin typeface="Arial Unicode MS"/>
                <a:cs typeface="Arial Unicode MS"/>
              </a:rPr>
              <a:t>ea </a:t>
            </a:r>
            <a:r>
              <a:rPr lang="en-US" sz="2400" b="1" dirty="0">
                <a:latin typeface="Arial Unicode MS"/>
                <a:cs typeface="Arial Unicode MS"/>
              </a:rPr>
              <a:t>I</a:t>
            </a:r>
            <a:r>
              <a:rPr lang="en-US" sz="2400" b="1" dirty="0" smtClean="0">
                <a:latin typeface="Arial Unicode MS"/>
                <a:cs typeface="Arial Unicode MS"/>
              </a:rPr>
              <a:t>ce</a:t>
            </a:r>
            <a:r>
              <a:rPr lang="en-US" sz="2400" b="1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: </a:t>
            </a:r>
          </a:p>
          <a:p>
            <a:pPr marL="495300" indent="-495300">
              <a:lnSpc>
                <a:spcPts val="2800"/>
              </a:lnSpc>
              <a:buFont typeface="Times" charset="0"/>
              <a:buNone/>
            </a:pPr>
            <a:r>
              <a:rPr lang="en-US" sz="2000" dirty="0">
                <a:solidFill>
                  <a:srgbClr val="000000"/>
                </a:solidFill>
                <a:latin typeface="Arial Unicode MS"/>
                <a:cs typeface="Arial Unicode MS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  • time-series observations of sea ice in Weddell Sea suggest loss of </a:t>
            </a:r>
            <a:r>
              <a:rPr lang="en-US" sz="2000" dirty="0" err="1" smtClean="0">
                <a:solidFill>
                  <a:srgbClr val="000000"/>
                </a:solidFill>
                <a:latin typeface="Arial Unicode MS"/>
                <a:cs typeface="Arial Unicode MS"/>
              </a:rPr>
              <a:t>dFe</a:t>
            </a:r>
            <a:r>
              <a:rPr lang="en-US" sz="2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via</a:t>
            </a:r>
          </a:p>
          <a:p>
            <a:pPr marL="495300" indent="-495300">
              <a:lnSpc>
                <a:spcPts val="2800"/>
              </a:lnSpc>
              <a:buFont typeface="Times" charset="0"/>
              <a:buNone/>
            </a:pPr>
            <a:r>
              <a:rPr lang="en-US" sz="2000" dirty="0">
                <a:solidFill>
                  <a:srgbClr val="000000"/>
                </a:solidFill>
                <a:latin typeface="Arial Unicode MS"/>
                <a:cs typeface="Arial Unicode MS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    brine drainage to underlying seawater during the growing season</a:t>
            </a:r>
            <a:endParaRPr lang="en-US" sz="2000" dirty="0">
              <a:solidFill>
                <a:srgbClr val="000000"/>
              </a:solidFill>
              <a:latin typeface="Arial Unicode MS"/>
              <a:cs typeface="Arial Unicode M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42" y="1539901"/>
            <a:ext cx="9144000" cy="43798"/>
          </a:xfrm>
          <a:prstGeom prst="line">
            <a:avLst/>
          </a:prstGeom>
          <a:ln w="57150" cmpd="sng">
            <a:solidFill>
              <a:srgbClr val="FAB42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-1758" y="981008"/>
            <a:ext cx="9145758" cy="43798"/>
          </a:xfrm>
          <a:prstGeom prst="line">
            <a:avLst/>
          </a:prstGeom>
          <a:ln w="57150" cmpd="sng">
            <a:solidFill>
              <a:srgbClr val="FAB42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396807" y="5654040"/>
            <a:ext cx="1747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Lannuzel</a:t>
            </a:r>
            <a:r>
              <a:rPr lang="en-US" sz="1400" dirty="0" smtClean="0"/>
              <a:t> et al. (2008)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1" y="3551605"/>
            <a:ext cx="4102099" cy="210402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628900" y="5666740"/>
            <a:ext cx="1489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Tison</a:t>
            </a:r>
            <a:r>
              <a:rPr lang="en-US" sz="1400" dirty="0" smtClean="0"/>
              <a:t> et al. (2008)</a:t>
            </a:r>
            <a:endParaRPr lang="en-US" sz="1400" dirty="0"/>
          </a:p>
        </p:txBody>
      </p:sp>
      <p:pic>
        <p:nvPicPr>
          <p:cNvPr id="2" name="Picture 1" descr="Tabl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533" y="3530600"/>
            <a:ext cx="4948767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86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87837"/>
            <a:ext cx="9143999" cy="3238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95300" indent="-495300">
              <a:lnSpc>
                <a:spcPts val="3000"/>
              </a:lnSpc>
              <a:spcAft>
                <a:spcPts val="2400"/>
              </a:spcAft>
              <a:buFont typeface="Times" charset="0"/>
              <a:buNone/>
            </a:pPr>
            <a:r>
              <a:rPr lang="en-US" sz="2400" b="1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 Summary of Shipboard Fe Results:</a:t>
            </a:r>
          </a:p>
          <a:p>
            <a:pPr marL="495300" indent="-495300">
              <a:lnSpc>
                <a:spcPts val="2800"/>
              </a:lnSpc>
              <a:spcAft>
                <a:spcPts val="1200"/>
              </a:spcAft>
              <a:buFont typeface="Times" charset="0"/>
              <a:buNone/>
            </a:pPr>
            <a:r>
              <a:rPr lang="en-US" sz="24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  </a:t>
            </a:r>
            <a:r>
              <a:rPr lang="en-US" sz="2400" b="1" dirty="0">
                <a:solidFill>
                  <a:srgbClr val="000000"/>
                </a:solidFill>
                <a:latin typeface="Arial Unicode MS"/>
                <a:cs typeface="Arial Unicode MS"/>
              </a:rPr>
              <a:t>3</a:t>
            </a:r>
            <a:r>
              <a:rPr lang="en-US" sz="2400" b="1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. </a:t>
            </a:r>
            <a:r>
              <a:rPr lang="en-US" sz="2400" b="1" dirty="0" smtClean="0">
                <a:latin typeface="Arial Unicode MS"/>
                <a:cs typeface="Arial Unicode MS"/>
              </a:rPr>
              <a:t>Ice Shelf Water (ISW) and Surface Glacial </a:t>
            </a:r>
            <a:r>
              <a:rPr lang="en-US" sz="2400" b="1" dirty="0" err="1" smtClean="0">
                <a:latin typeface="Arial Unicode MS"/>
                <a:cs typeface="Arial Unicode MS"/>
              </a:rPr>
              <a:t>Meltwater</a:t>
            </a:r>
            <a:r>
              <a:rPr lang="en-US" sz="2400" b="1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: </a:t>
            </a:r>
          </a:p>
          <a:p>
            <a:pPr marL="495300" indent="-495300">
              <a:lnSpc>
                <a:spcPts val="2800"/>
              </a:lnSpc>
              <a:buFont typeface="Times" charset="0"/>
              <a:buNone/>
            </a:pPr>
            <a:r>
              <a:rPr lang="en-US" sz="2000" dirty="0">
                <a:solidFill>
                  <a:srgbClr val="000000"/>
                </a:solidFill>
                <a:latin typeface="Arial Unicode MS"/>
                <a:cs typeface="Arial Unicode MS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  • zonal XBT transect along Ross Ice Shelf identified cold (&lt;-1.9°C) ISW</a:t>
            </a:r>
          </a:p>
          <a:p>
            <a:pPr marL="495300" indent="-495300">
              <a:lnSpc>
                <a:spcPts val="2800"/>
              </a:lnSpc>
              <a:spcAft>
                <a:spcPts val="1200"/>
              </a:spcAft>
              <a:buFont typeface="Times" charset="0"/>
              <a:buNone/>
            </a:pPr>
            <a:r>
              <a:rPr lang="en-US" sz="2000" dirty="0">
                <a:solidFill>
                  <a:srgbClr val="000000"/>
                </a:solidFill>
                <a:latin typeface="Arial Unicode MS"/>
                <a:cs typeface="Arial Unicode MS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    layers in the 300-400 m depth range at Stations 58 and 62 (see below)</a:t>
            </a:r>
            <a:endParaRPr lang="en-US" sz="2000" dirty="0">
              <a:latin typeface="Arial Unicode MS"/>
              <a:cs typeface="Arial Unicode MS"/>
            </a:endParaRPr>
          </a:p>
          <a:p>
            <a:pPr marL="495300" indent="-495300">
              <a:lnSpc>
                <a:spcPts val="2800"/>
              </a:lnSpc>
              <a:buFont typeface="Times" charset="0"/>
              <a:buNone/>
            </a:pPr>
            <a:r>
              <a:rPr lang="en-US" sz="2000" dirty="0" smtClean="0">
                <a:latin typeface="Arial Unicode MS"/>
                <a:cs typeface="Arial Unicode MS"/>
              </a:rPr>
              <a:t>    • </a:t>
            </a:r>
            <a:r>
              <a:rPr lang="en-US" sz="2000" dirty="0" err="1" smtClean="0">
                <a:latin typeface="Arial Unicode MS"/>
                <a:cs typeface="Arial Unicode MS"/>
              </a:rPr>
              <a:t>dFe</a:t>
            </a:r>
            <a:r>
              <a:rPr lang="en-US" sz="2000" dirty="0" smtClean="0">
                <a:latin typeface="Arial Unicode MS"/>
                <a:cs typeface="Arial Unicode MS"/>
              </a:rPr>
              <a:t> concentrations in ISW ~</a:t>
            </a:r>
            <a:r>
              <a:rPr lang="en-US" sz="2000" dirty="0">
                <a:latin typeface="Arial Unicode MS"/>
                <a:cs typeface="Arial Unicode MS"/>
              </a:rPr>
              <a:t>0.3-0.5 </a:t>
            </a:r>
            <a:r>
              <a:rPr lang="en-US" sz="2000" dirty="0" err="1" smtClean="0">
                <a:latin typeface="Arial Unicode MS"/>
                <a:cs typeface="Arial Unicode MS"/>
              </a:rPr>
              <a:t>nM</a:t>
            </a:r>
            <a:r>
              <a:rPr lang="en-US" sz="2000" dirty="0" smtClean="0">
                <a:latin typeface="Arial Unicode MS"/>
                <a:cs typeface="Arial Unicode MS"/>
              </a:rPr>
              <a:t>, similar to CDW parent, whereas</a:t>
            </a:r>
          </a:p>
          <a:p>
            <a:pPr marL="495300" indent="-495300">
              <a:lnSpc>
                <a:spcPts val="2800"/>
              </a:lnSpc>
              <a:buFont typeface="Times" charset="0"/>
              <a:buNone/>
            </a:pPr>
            <a:r>
              <a:rPr lang="en-US" sz="2000" dirty="0">
                <a:latin typeface="Arial Unicode MS"/>
                <a:cs typeface="Arial Unicode MS"/>
              </a:rPr>
              <a:t> </a:t>
            </a:r>
            <a:r>
              <a:rPr lang="en-US" sz="2000" dirty="0" smtClean="0">
                <a:latin typeface="Arial Unicode MS"/>
                <a:cs typeface="Arial Unicode MS"/>
              </a:rPr>
              <a:t>     surface waters show no strong enrichment associated with glacial melt</a:t>
            </a:r>
          </a:p>
          <a:p>
            <a:pPr marL="495300" indent="-495300">
              <a:lnSpc>
                <a:spcPts val="2800"/>
              </a:lnSpc>
              <a:buFont typeface="Times" charset="0"/>
              <a:buNone/>
            </a:pPr>
            <a:r>
              <a:rPr lang="en-US" sz="2000" dirty="0">
                <a:latin typeface="Arial Unicode MS"/>
                <a:cs typeface="Arial Unicode MS"/>
              </a:rPr>
              <a:t> </a:t>
            </a:r>
            <a:r>
              <a:rPr lang="en-US" sz="2000" dirty="0" smtClean="0">
                <a:latin typeface="Arial Unicode MS"/>
                <a:cs typeface="Arial Unicode MS"/>
              </a:rPr>
              <a:t>     </a:t>
            </a:r>
            <a:endParaRPr lang="en-US" sz="2000" dirty="0">
              <a:solidFill>
                <a:srgbClr val="000000"/>
              </a:solidFill>
              <a:latin typeface="Arial Unicode MS"/>
              <a:cs typeface="Arial Unicode M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42" y="960781"/>
            <a:ext cx="9144000" cy="43798"/>
          </a:xfrm>
          <a:prstGeom prst="line">
            <a:avLst/>
          </a:prstGeom>
          <a:ln w="57150" cmpd="sng">
            <a:solidFill>
              <a:srgbClr val="FAB42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-1758" y="450148"/>
            <a:ext cx="9145758" cy="43798"/>
          </a:xfrm>
          <a:prstGeom prst="line">
            <a:avLst/>
          </a:prstGeom>
          <a:ln w="57150" cmpd="sng">
            <a:solidFill>
              <a:srgbClr val="FAB42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PRISM RossShelf+Eddy m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79" y="3573266"/>
            <a:ext cx="4477209" cy="2807213"/>
          </a:xfrm>
          <a:prstGeom prst="rect">
            <a:avLst/>
          </a:prstGeom>
        </p:spPr>
      </p:pic>
      <p:pic>
        <p:nvPicPr>
          <p:cNvPr id="6" name="Picture 5" descr="PRISM St 58-60-62 RossShelf_to800m_no bottom valu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920" y="3572197"/>
            <a:ext cx="3556000" cy="2822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90260" y="5455920"/>
            <a:ext cx="23338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</a:t>
            </a:r>
            <a:r>
              <a:rPr lang="en-US" sz="1400" dirty="0" smtClean="0"/>
              <a:t>igh deep </a:t>
            </a:r>
            <a:r>
              <a:rPr lang="en-US" sz="1400" dirty="0" err="1" smtClean="0"/>
              <a:t>dFe</a:t>
            </a:r>
            <a:r>
              <a:rPr lang="en-US" sz="1400" dirty="0" smtClean="0"/>
              <a:t> values omitted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944880" y="5466080"/>
            <a:ext cx="3759200" cy="579120"/>
          </a:xfrm>
          <a:prstGeom prst="rect">
            <a:avLst/>
          </a:prstGeom>
          <a:solidFill>
            <a:srgbClr val="FFFFFF">
              <a:alpha val="45000"/>
            </a:srgbClr>
          </a:solidFill>
          <a:ln>
            <a:noFill/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20900" y="5577840"/>
            <a:ext cx="1197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Ross Ice Shelf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171219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969</TotalTime>
  <Words>1085</Words>
  <Application>Microsoft Macintosh PowerPoint</Application>
  <PresentationFormat>On-screen Show (4:3)</PresentationFormat>
  <Paragraphs>113</Paragraphs>
  <Slides>17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ODU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OCCS</dc:creator>
  <cp:lastModifiedBy>OCCS</cp:lastModifiedBy>
  <cp:revision>74</cp:revision>
  <dcterms:created xsi:type="dcterms:W3CDTF">2012-11-27T04:01:41Z</dcterms:created>
  <dcterms:modified xsi:type="dcterms:W3CDTF">2012-11-29T15:14:18Z</dcterms:modified>
</cp:coreProperties>
</file>