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charts/chart9.xml" ContentType="application/vnd.openxmlformats-officedocument.drawingml.char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charts/chart11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3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charts/chart8.xml" ContentType="application/vnd.openxmlformats-officedocument.drawingml.chart+xml"/>
  <Override PartName="/ppt/charts/chart1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57" r:id="rId5"/>
    <p:sldId id="258" r:id="rId6"/>
    <p:sldId id="264" r:id="rId7"/>
    <p:sldId id="265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Ross%20Sea%20Data:DilutionTotal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Fall%202012:PRISMmeetingfigur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Fall%202012:PRISMmeetingfigur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Fall%202012:PRISMmeetingfigure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Fall%202012:PRISMmeetingfigure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Fall%202012:PRISMmeeting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Anna:CarbonPseudoGrowth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Anna:CarbonPseudoGrowth.xlsb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Anna:CarbonPseudoGrowth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Fall%202012:PRISMmeetingfigur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Fall%202012:PRISMmeetingfigur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Fall%202012:PRISMmeetingfigur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Fall%202012:PRISMmeetingfigur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Fall%202012:PRISMmeeting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13713692038495"/>
          <c:y val="0.0509259259259259"/>
          <c:w val="0.780040901137358"/>
          <c:h val="0.795019320501604"/>
        </c:manualLayout>
      </c:layout>
      <c:scatterChart>
        <c:scatterStyle val="lineMarker"/>
        <c:ser>
          <c:idx val="0"/>
          <c:order val="0"/>
          <c:tx>
            <c:v>24 h</c:v>
          </c:tx>
          <c:spPr>
            <a:ln w="28575">
              <a:noFill/>
            </a:ln>
          </c:spPr>
          <c:marker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(Sheet3!$B$3:$B$18,Sheet3!$B$20:$B$25)</c:f>
              <c:numCache>
                <c:formatCode>mm/dd/yy</c:formatCode>
                <c:ptCount val="22"/>
                <c:pt idx="0">
                  <c:v>39454.0</c:v>
                </c:pt>
                <c:pt idx="1">
                  <c:v>39455.0</c:v>
                </c:pt>
                <c:pt idx="2">
                  <c:v>39458.0</c:v>
                </c:pt>
                <c:pt idx="3">
                  <c:v>39460.0</c:v>
                </c:pt>
                <c:pt idx="4">
                  <c:v>39462.0</c:v>
                </c:pt>
                <c:pt idx="5">
                  <c:v>39463.0</c:v>
                </c:pt>
                <c:pt idx="6">
                  <c:v>39463.0</c:v>
                </c:pt>
                <c:pt idx="7">
                  <c:v>39467.0</c:v>
                </c:pt>
                <c:pt idx="8">
                  <c:v>39468.0</c:v>
                </c:pt>
                <c:pt idx="9">
                  <c:v>39470.0</c:v>
                </c:pt>
                <c:pt idx="10">
                  <c:v>39470.0</c:v>
                </c:pt>
                <c:pt idx="11">
                  <c:v>39470.0</c:v>
                </c:pt>
                <c:pt idx="12">
                  <c:v>39471.0</c:v>
                </c:pt>
                <c:pt idx="13">
                  <c:v>39471.0</c:v>
                </c:pt>
                <c:pt idx="14">
                  <c:v>39471.0</c:v>
                </c:pt>
                <c:pt idx="15">
                  <c:v>39471.0</c:v>
                </c:pt>
                <c:pt idx="16">
                  <c:v>39473.0</c:v>
                </c:pt>
                <c:pt idx="17">
                  <c:v>39474.0</c:v>
                </c:pt>
                <c:pt idx="18">
                  <c:v>39475.0</c:v>
                </c:pt>
                <c:pt idx="19">
                  <c:v>39475.0</c:v>
                </c:pt>
                <c:pt idx="20">
                  <c:v>39475.0</c:v>
                </c:pt>
                <c:pt idx="21">
                  <c:v>39475.0</c:v>
                </c:pt>
              </c:numCache>
            </c:numRef>
          </c:xVal>
          <c:yVal>
            <c:numRef>
              <c:f>('C14'!$B$4:$B$19,'C14'!$B$21:$B$26)</c:f>
              <c:numCache>
                <c:formatCode>General</c:formatCode>
                <c:ptCount val="22"/>
                <c:pt idx="0">
                  <c:v>0.790536510367079</c:v>
                </c:pt>
                <c:pt idx="1">
                  <c:v>3.275289267165058</c:v>
                </c:pt>
                <c:pt idx="2">
                  <c:v>2.3676877093574</c:v>
                </c:pt>
                <c:pt idx="3">
                  <c:v>1.054443930773082</c:v>
                </c:pt>
                <c:pt idx="4">
                  <c:v>2.222238642574845</c:v>
                </c:pt>
                <c:pt idx="5">
                  <c:v>1.191291789326622</c:v>
                </c:pt>
                <c:pt idx="6">
                  <c:v>0.691442201596677</c:v>
                </c:pt>
                <c:pt idx="7">
                  <c:v>2.095403819948328</c:v>
                </c:pt>
                <c:pt idx="8">
                  <c:v>1.22640221595184</c:v>
                </c:pt>
                <c:pt idx="9">
                  <c:v>1.723347227665775</c:v>
                </c:pt>
                <c:pt idx="10">
                  <c:v>1.534842111041886</c:v>
                </c:pt>
                <c:pt idx="11">
                  <c:v>2.720256387308287</c:v>
                </c:pt>
                <c:pt idx="12">
                  <c:v>1.992649431173558</c:v>
                </c:pt>
                <c:pt idx="13">
                  <c:v>2.31418780822279</c:v>
                </c:pt>
                <c:pt idx="14">
                  <c:v>2.120112398237506</c:v>
                </c:pt>
                <c:pt idx="15">
                  <c:v>2.555677556727897</c:v>
                </c:pt>
                <c:pt idx="16">
                  <c:v>0.884807571283342</c:v>
                </c:pt>
                <c:pt idx="17">
                  <c:v>0.163489501261898</c:v>
                </c:pt>
                <c:pt idx="18">
                  <c:v>0.504061472092226</c:v>
                </c:pt>
                <c:pt idx="19">
                  <c:v>0.564478080032201</c:v>
                </c:pt>
                <c:pt idx="20">
                  <c:v>0.237336706144687</c:v>
                </c:pt>
                <c:pt idx="21">
                  <c:v>0.139197572196458</c:v>
                </c:pt>
              </c:numCache>
            </c:numRef>
          </c:yVal>
        </c:ser>
        <c:ser>
          <c:idx val="1"/>
          <c:order val="1"/>
          <c:tx>
            <c:v>48 h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(Sheet3!$B$3:$B$5,Sheet3!$B$7:$B$25)</c:f>
              <c:numCache>
                <c:formatCode>mm/dd/yy</c:formatCode>
                <c:ptCount val="22"/>
                <c:pt idx="0">
                  <c:v>39454.0</c:v>
                </c:pt>
                <c:pt idx="1">
                  <c:v>39455.0</c:v>
                </c:pt>
                <c:pt idx="2">
                  <c:v>39458.0</c:v>
                </c:pt>
                <c:pt idx="3">
                  <c:v>39462.0</c:v>
                </c:pt>
                <c:pt idx="4">
                  <c:v>39463.0</c:v>
                </c:pt>
                <c:pt idx="5">
                  <c:v>39463.0</c:v>
                </c:pt>
                <c:pt idx="6">
                  <c:v>39467.0</c:v>
                </c:pt>
                <c:pt idx="7">
                  <c:v>39468.0</c:v>
                </c:pt>
                <c:pt idx="8">
                  <c:v>39470.0</c:v>
                </c:pt>
                <c:pt idx="9">
                  <c:v>39470.0</c:v>
                </c:pt>
                <c:pt idx="10">
                  <c:v>39470.0</c:v>
                </c:pt>
                <c:pt idx="11">
                  <c:v>39471.0</c:v>
                </c:pt>
                <c:pt idx="12">
                  <c:v>39471.0</c:v>
                </c:pt>
                <c:pt idx="13">
                  <c:v>39471.0</c:v>
                </c:pt>
                <c:pt idx="14">
                  <c:v>39471.0</c:v>
                </c:pt>
                <c:pt idx="15">
                  <c:v>39473.0</c:v>
                </c:pt>
                <c:pt idx="16">
                  <c:v>39473.0</c:v>
                </c:pt>
                <c:pt idx="17">
                  <c:v>39474.0</c:v>
                </c:pt>
                <c:pt idx="18">
                  <c:v>39475.0</c:v>
                </c:pt>
                <c:pt idx="19">
                  <c:v>39475.0</c:v>
                </c:pt>
                <c:pt idx="20">
                  <c:v>39475.0</c:v>
                </c:pt>
                <c:pt idx="21">
                  <c:v>39475.0</c:v>
                </c:pt>
              </c:numCache>
            </c:numRef>
          </c:xVal>
          <c:yVal>
            <c:numRef>
              <c:f>('C14'!$E$4:$E$6,'C14'!$E$8:$E$26)</c:f>
              <c:numCache>
                <c:formatCode>General</c:formatCode>
                <c:ptCount val="22"/>
                <c:pt idx="0">
                  <c:v>0.520671363976199</c:v>
                </c:pt>
                <c:pt idx="1">
                  <c:v>2.79393338278798</c:v>
                </c:pt>
                <c:pt idx="2">
                  <c:v>2.685356492933839</c:v>
                </c:pt>
                <c:pt idx="3">
                  <c:v>2.423892710262731</c:v>
                </c:pt>
                <c:pt idx="4">
                  <c:v>1.576881104203234</c:v>
                </c:pt>
                <c:pt idx="5">
                  <c:v>0.921955936758127</c:v>
                </c:pt>
                <c:pt idx="6">
                  <c:v>2.146160670989467</c:v>
                </c:pt>
                <c:pt idx="7">
                  <c:v>1.207110479324418</c:v>
                </c:pt>
                <c:pt idx="8">
                  <c:v>1.996917752246376</c:v>
                </c:pt>
                <c:pt idx="9">
                  <c:v>1.520505351892429</c:v>
                </c:pt>
                <c:pt idx="10">
                  <c:v>2.191427642030818</c:v>
                </c:pt>
                <c:pt idx="11">
                  <c:v>1.225486180737608</c:v>
                </c:pt>
                <c:pt idx="12">
                  <c:v>2.475635894933938</c:v>
                </c:pt>
                <c:pt idx="13">
                  <c:v>1.703683361188851</c:v>
                </c:pt>
                <c:pt idx="14">
                  <c:v>1.643944484295975</c:v>
                </c:pt>
                <c:pt idx="15">
                  <c:v>1.121010734859854</c:v>
                </c:pt>
                <c:pt idx="16">
                  <c:v>0.827920922689645</c:v>
                </c:pt>
                <c:pt idx="17">
                  <c:v>0.171838207976222</c:v>
                </c:pt>
                <c:pt idx="18">
                  <c:v>0.200500927858773</c:v>
                </c:pt>
                <c:pt idx="19">
                  <c:v>0.473494700298527</c:v>
                </c:pt>
                <c:pt idx="20">
                  <c:v>0.330092612070598</c:v>
                </c:pt>
                <c:pt idx="21">
                  <c:v>0.137287542724521</c:v>
                </c:pt>
              </c:numCache>
            </c:numRef>
          </c:yVal>
        </c:ser>
        <c:ser>
          <c:idx val="2"/>
          <c:order val="2"/>
          <c:tx>
            <c:v>72 h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Sheet3!$B$3:$B$25</c:f>
              <c:numCache>
                <c:formatCode>mm/dd/yy</c:formatCode>
                <c:ptCount val="23"/>
                <c:pt idx="0">
                  <c:v>39454.0</c:v>
                </c:pt>
                <c:pt idx="1">
                  <c:v>39455.0</c:v>
                </c:pt>
                <c:pt idx="2">
                  <c:v>39458.0</c:v>
                </c:pt>
                <c:pt idx="3">
                  <c:v>39460.0</c:v>
                </c:pt>
                <c:pt idx="4">
                  <c:v>39462.0</c:v>
                </c:pt>
                <c:pt idx="5">
                  <c:v>39463.0</c:v>
                </c:pt>
                <c:pt idx="6">
                  <c:v>39463.0</c:v>
                </c:pt>
                <c:pt idx="7">
                  <c:v>39467.0</c:v>
                </c:pt>
                <c:pt idx="8">
                  <c:v>39468.0</c:v>
                </c:pt>
                <c:pt idx="9">
                  <c:v>39470.0</c:v>
                </c:pt>
                <c:pt idx="10">
                  <c:v>39470.0</c:v>
                </c:pt>
                <c:pt idx="11">
                  <c:v>39470.0</c:v>
                </c:pt>
                <c:pt idx="12">
                  <c:v>39471.0</c:v>
                </c:pt>
                <c:pt idx="13">
                  <c:v>39471.0</c:v>
                </c:pt>
                <c:pt idx="14">
                  <c:v>39471.0</c:v>
                </c:pt>
                <c:pt idx="15">
                  <c:v>39471.0</c:v>
                </c:pt>
                <c:pt idx="16">
                  <c:v>39473.0</c:v>
                </c:pt>
                <c:pt idx="17">
                  <c:v>39473.0</c:v>
                </c:pt>
                <c:pt idx="18">
                  <c:v>39474.0</c:v>
                </c:pt>
                <c:pt idx="19">
                  <c:v>39475.0</c:v>
                </c:pt>
                <c:pt idx="20">
                  <c:v>39475.0</c:v>
                </c:pt>
                <c:pt idx="21">
                  <c:v>39475.0</c:v>
                </c:pt>
                <c:pt idx="22">
                  <c:v>39475.0</c:v>
                </c:pt>
              </c:numCache>
            </c:numRef>
          </c:xVal>
          <c:yVal>
            <c:numRef>
              <c:f>'C14'!$H$4:$H$26</c:f>
              <c:numCache>
                <c:formatCode>General</c:formatCode>
                <c:ptCount val="23"/>
                <c:pt idx="0">
                  <c:v>0.514322318241313</c:v>
                </c:pt>
                <c:pt idx="1">
                  <c:v>4.645052607217225</c:v>
                </c:pt>
                <c:pt idx="2">
                  <c:v>2.735675115087766</c:v>
                </c:pt>
                <c:pt idx="3">
                  <c:v>1.943559935636306</c:v>
                </c:pt>
                <c:pt idx="4">
                  <c:v>1.859458873447547</c:v>
                </c:pt>
                <c:pt idx="5">
                  <c:v>0.861574564524217</c:v>
                </c:pt>
                <c:pt idx="6">
                  <c:v>1.009922658146229</c:v>
                </c:pt>
                <c:pt idx="7">
                  <c:v>1.12347994851025</c:v>
                </c:pt>
                <c:pt idx="8">
                  <c:v>1.274063875434057</c:v>
                </c:pt>
                <c:pt idx="9">
                  <c:v>1.896657810009021</c:v>
                </c:pt>
                <c:pt idx="10">
                  <c:v>1.666900067920212</c:v>
                </c:pt>
                <c:pt idx="11">
                  <c:v>0.783281903535906</c:v>
                </c:pt>
                <c:pt idx="12">
                  <c:v>1.448839427277031</c:v>
                </c:pt>
                <c:pt idx="13">
                  <c:v>1.744771091009784</c:v>
                </c:pt>
                <c:pt idx="14">
                  <c:v>1.684071259477819</c:v>
                </c:pt>
                <c:pt idx="15">
                  <c:v>2.079943431004877</c:v>
                </c:pt>
                <c:pt idx="16">
                  <c:v>0.97369475238418</c:v>
                </c:pt>
                <c:pt idx="17">
                  <c:v>0.691096843684949</c:v>
                </c:pt>
                <c:pt idx="18">
                  <c:v>0.369148399014778</c:v>
                </c:pt>
                <c:pt idx="19">
                  <c:v>0.0974353519986624</c:v>
                </c:pt>
                <c:pt idx="20">
                  <c:v>0.549882098413444</c:v>
                </c:pt>
                <c:pt idx="21">
                  <c:v>0.373973781826086</c:v>
                </c:pt>
                <c:pt idx="22">
                  <c:v>0.195447311445536</c:v>
                </c:pt>
              </c:numCache>
            </c:numRef>
          </c:yVal>
        </c:ser>
        <c:axId val="333809608"/>
        <c:axId val="333819064"/>
      </c:scatterChart>
      <c:valAx>
        <c:axId val="333809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m/dd/yy" sourceLinked="1"/>
        <c:tickLblPos val="nextTo"/>
        <c:crossAx val="333819064"/>
        <c:crosses val="autoZero"/>
        <c:crossBetween val="midCat"/>
        <c:majorUnit val="10.0"/>
      </c:valAx>
      <c:valAx>
        <c:axId val="33381906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PP (</a:t>
                </a:r>
                <a:r>
                  <a:rPr lang="en-US" dirty="0" err="1"/>
                  <a:t>g</a:t>
                </a:r>
                <a:r>
                  <a:rPr lang="en-US" dirty="0"/>
                  <a:t> C m</a:t>
                </a:r>
                <a:r>
                  <a:rPr lang="en-US" baseline="30000" dirty="0"/>
                  <a:t>-2 </a:t>
                </a:r>
                <a:r>
                  <a:rPr lang="en-US" dirty="0"/>
                  <a:t>d</a:t>
                </a:r>
                <a:r>
                  <a:rPr lang="en-US" baseline="30000" dirty="0"/>
                  <a:t>-1</a:t>
                </a:r>
                <a:r>
                  <a:rPr lang="en-US" baseline="0" dirty="0"/>
                  <a:t>)</a:t>
                </a:r>
              </a:p>
            </c:rich>
          </c:tx>
          <c:layout/>
        </c:title>
        <c:numFmt formatCode="General" sourceLinked="1"/>
        <c:tickLblPos val="nextTo"/>
        <c:crossAx val="333809608"/>
        <c:crosses val="autoZero"/>
        <c:crossBetween val="midCat"/>
      </c:valAx>
    </c:plotArea>
    <c:legend>
      <c:legendPos val="r"/>
      <c:layout/>
    </c:legend>
    <c:plotVisOnly val="1"/>
  </c:chart>
  <c:spPr>
    <a:solidFill>
      <a:schemeClr val="bg1"/>
    </a:solidFill>
    <a:ln>
      <a:solidFill>
        <a:schemeClr val="tx1"/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72 </a:t>
            </a:r>
            <a:r>
              <a:rPr lang="en-US" dirty="0" err="1" smtClean="0"/>
              <a:t>h</a:t>
            </a:r>
            <a:endParaRPr lang="en-US" dirty="0"/>
          </a:p>
        </c:rich>
      </c:tx>
      <c:layout>
        <c:manualLayout>
          <c:xMode val="edge"/>
          <c:yMode val="edge"/>
          <c:x val="0.154776620664352"/>
          <c:y val="0.248674177585509"/>
        </c:manualLayout>
      </c:layout>
    </c:title>
    <c:plotArea>
      <c:layout>
        <c:manualLayout>
          <c:layoutTarget val="inner"/>
          <c:xMode val="edge"/>
          <c:yMode val="edge"/>
          <c:x val="0.0"/>
          <c:y val="0.0660862303279284"/>
          <c:w val="1.0"/>
          <c:h val="0.867350326268505"/>
        </c:manualLayout>
      </c:layout>
      <c:pieChart>
        <c:varyColors val="1"/>
        <c:ser>
          <c:idx val="0"/>
          <c:order val="0"/>
          <c:tx>
            <c:strRef>
              <c:f>'Site 4'!$F$1</c:f>
              <c:strCache>
                <c:ptCount val="1"/>
                <c:pt idx="0">
                  <c:v>GG 72 hrs</c:v>
                </c:pt>
              </c:strCache>
            </c:strRef>
          </c:tx>
          <c:spPr>
            <a:effectLst/>
          </c:spPr>
          <c:cat>
            <c:strRef>
              <c:f>('Site 4'!$A$7,'Site 4'!$A$4:$A$5)</c:f>
              <c:strCache>
                <c:ptCount val="3"/>
                <c:pt idx="0">
                  <c:v>Phaeocystis</c:v>
                </c:pt>
                <c:pt idx="1">
                  <c:v>Cylindrotheca</c:v>
                </c:pt>
                <c:pt idx="2">
                  <c:v>Other Diatoms</c:v>
                </c:pt>
              </c:strCache>
            </c:strRef>
          </c:cat>
          <c:val>
            <c:numRef>
              <c:f>('Site 4'!$F$7,'Site 4'!$F$4:$F$5)</c:f>
              <c:numCache>
                <c:formatCode>General</c:formatCode>
                <c:ptCount val="3"/>
                <c:pt idx="0">
                  <c:v>26648.41049647288</c:v>
                </c:pt>
                <c:pt idx="1">
                  <c:v>27009.01145041704</c:v>
                </c:pt>
                <c:pt idx="2">
                  <c:v>28.2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t</a:t>
            </a:r>
            <a:r>
              <a:rPr lang="en-US" baseline="-25000" dirty="0"/>
              <a:t>0</a:t>
            </a:r>
          </a:p>
        </c:rich>
      </c:tx>
      <c:layout>
        <c:manualLayout>
          <c:xMode val="edge"/>
          <c:yMode val="edge"/>
          <c:x val="0.196381697911524"/>
          <c:y val="0.180626884976437"/>
        </c:manualLayout>
      </c:layout>
    </c:title>
    <c:plotArea>
      <c:layout>
        <c:manualLayout>
          <c:layoutTarget val="inner"/>
          <c:xMode val="edge"/>
          <c:yMode val="edge"/>
          <c:x val="0.0"/>
          <c:y val="0.0"/>
          <c:w val="0.999745703960689"/>
          <c:h val="0.811226267029808"/>
        </c:manualLayout>
      </c:layout>
      <c:pieChart>
        <c:varyColors val="1"/>
        <c:ser>
          <c:idx val="0"/>
          <c:order val="0"/>
          <c:tx>
            <c:strRef>
              <c:f>'Site 19'!$B$1</c:f>
              <c:strCache>
                <c:ptCount val="1"/>
                <c:pt idx="0">
                  <c:v>t0</c:v>
                </c:pt>
              </c:strCache>
            </c:strRef>
          </c:tx>
          <c:spPr>
            <a:effectLst/>
          </c:spPr>
          <c:cat>
            <c:strRef>
              <c:f>('Site 19'!$A$7,'Site 19'!$A$4:$A$5)</c:f>
              <c:strCache>
                <c:ptCount val="3"/>
                <c:pt idx="0">
                  <c:v>Phaeocystis</c:v>
                </c:pt>
                <c:pt idx="1">
                  <c:v>Cylindrotheca</c:v>
                </c:pt>
                <c:pt idx="2">
                  <c:v>Other Diatoms</c:v>
                </c:pt>
              </c:strCache>
            </c:strRef>
          </c:cat>
          <c:val>
            <c:numRef>
              <c:f>('Site 19'!$B$7,'Site 19'!$B$4:$B$5)</c:f>
              <c:numCache>
                <c:formatCode>General</c:formatCode>
                <c:ptCount val="3"/>
                <c:pt idx="0">
                  <c:v>0.0</c:v>
                </c:pt>
                <c:pt idx="1">
                  <c:v>4325.333708596861</c:v>
                </c:pt>
                <c:pt idx="2">
                  <c:v>238.84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0"/>
          <c:y val="0.744663579565216"/>
          <c:w val="0.995740503367312"/>
          <c:h val="0.253510752811014"/>
        </c:manualLayout>
      </c:layout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72 </a:t>
            </a:r>
            <a:r>
              <a:rPr lang="en-US" dirty="0" err="1" smtClean="0"/>
              <a:t>h</a:t>
            </a:r>
            <a:endParaRPr lang="en-US" dirty="0"/>
          </a:p>
        </c:rich>
      </c:tx>
      <c:layout>
        <c:manualLayout>
          <c:xMode val="edge"/>
          <c:yMode val="edge"/>
          <c:x val="0.175046007180137"/>
          <c:y val="0.307215743440233"/>
        </c:manualLayout>
      </c:layout>
    </c:title>
    <c:plotArea>
      <c:layout>
        <c:manualLayout>
          <c:layoutTarget val="inner"/>
          <c:xMode val="edge"/>
          <c:yMode val="edge"/>
          <c:x val="0.0"/>
          <c:y val="0.208328231930192"/>
          <c:w val="0.997454049386068"/>
          <c:h val="0.674662797252384"/>
        </c:manualLayout>
      </c:layout>
      <c:pieChart>
        <c:varyColors val="1"/>
        <c:ser>
          <c:idx val="0"/>
          <c:order val="0"/>
          <c:tx>
            <c:strRef>
              <c:f>'Site 19'!$C$1</c:f>
              <c:strCache>
                <c:ptCount val="1"/>
                <c:pt idx="0">
                  <c:v>A TF</c:v>
                </c:pt>
              </c:strCache>
            </c:strRef>
          </c:tx>
          <c:spPr>
            <a:effectLst/>
          </c:spPr>
          <c:cat>
            <c:strRef>
              <c:f>('Site 19'!$A$7,'Site 19'!$A$4:$A$5)</c:f>
              <c:strCache>
                <c:ptCount val="3"/>
                <c:pt idx="0">
                  <c:v>Phaeocystis</c:v>
                </c:pt>
                <c:pt idx="1">
                  <c:v>Cylindrotheca</c:v>
                </c:pt>
                <c:pt idx="2">
                  <c:v>Other Diatoms</c:v>
                </c:pt>
              </c:strCache>
            </c:strRef>
          </c:cat>
          <c:val>
            <c:numRef>
              <c:f>('Site 19'!$C$7,'Site 19'!$C$4:$C$5)</c:f>
              <c:numCache>
                <c:formatCode>General</c:formatCode>
                <c:ptCount val="3"/>
                <c:pt idx="0">
                  <c:v>179.2</c:v>
                </c:pt>
                <c:pt idx="1">
                  <c:v>32865.17094247007</c:v>
                </c:pt>
                <c:pt idx="2">
                  <c:v>141.6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t</a:t>
            </a:r>
            <a:r>
              <a:rPr lang="en-US" baseline="-25000" dirty="0"/>
              <a:t>0</a:t>
            </a:r>
          </a:p>
        </c:rich>
      </c:tx>
      <c:layout>
        <c:manualLayout>
          <c:xMode val="edge"/>
          <c:yMode val="edge"/>
          <c:x val="0.224596634722985"/>
          <c:y val="0.183860124795721"/>
        </c:manualLayout>
      </c:layout>
    </c:title>
    <c:plotArea>
      <c:layout>
        <c:manualLayout>
          <c:layoutTarget val="inner"/>
          <c:xMode val="edge"/>
          <c:yMode val="edge"/>
          <c:x val="0.00182353659280963"/>
          <c:y val="0.107470204196174"/>
          <c:w val="0.99817646340719"/>
          <c:h val="0.675870901357456"/>
        </c:manualLayout>
      </c:layout>
      <c:pieChart>
        <c:varyColors val="1"/>
        <c:ser>
          <c:idx val="0"/>
          <c:order val="0"/>
          <c:tx>
            <c:strRef>
              <c:f>'Site 60'!$B$1</c:f>
              <c:strCache>
                <c:ptCount val="1"/>
                <c:pt idx="0">
                  <c:v>t0</c:v>
                </c:pt>
              </c:strCache>
            </c:strRef>
          </c:tx>
          <c:spPr>
            <a:effectLst/>
          </c:spPr>
          <c:cat>
            <c:strRef>
              <c:f>('Site 60'!$A$7,'Site 60'!$A$4:$A$5)</c:f>
              <c:strCache>
                <c:ptCount val="3"/>
                <c:pt idx="0">
                  <c:v>Phaeocystis</c:v>
                </c:pt>
                <c:pt idx="1">
                  <c:v>Cylindrotheca</c:v>
                </c:pt>
                <c:pt idx="2">
                  <c:v>Other Diatoms</c:v>
                </c:pt>
              </c:strCache>
            </c:strRef>
          </c:cat>
          <c:val>
            <c:numRef>
              <c:f>('Site 60'!$B$7,'Site 60'!$B$4:$B$5)</c:f>
              <c:numCache>
                <c:formatCode>General</c:formatCode>
                <c:ptCount val="3"/>
                <c:pt idx="0">
                  <c:v>256.311636150558</c:v>
                </c:pt>
                <c:pt idx="1">
                  <c:v>6.6</c:v>
                </c:pt>
                <c:pt idx="2">
                  <c:v>51.72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0"/>
          <c:y val="0.793490043304335"/>
          <c:w val="0.997270544670288"/>
          <c:h val="0.202257789223099"/>
        </c:manualLayout>
      </c:layout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72 </a:t>
            </a:r>
            <a:r>
              <a:rPr lang="en-US" dirty="0" err="1" smtClean="0"/>
              <a:t>h</a:t>
            </a:r>
            <a:endParaRPr lang="en-US" dirty="0"/>
          </a:p>
        </c:rich>
      </c:tx>
      <c:layout>
        <c:manualLayout>
          <c:xMode val="edge"/>
          <c:yMode val="edge"/>
          <c:x val="0.190686992614295"/>
          <c:y val="0.339525316803953"/>
        </c:manualLayout>
      </c:layout>
    </c:title>
    <c:plotArea>
      <c:layout>
        <c:manualLayout>
          <c:layoutTarget val="inner"/>
          <c:xMode val="edge"/>
          <c:yMode val="edge"/>
          <c:x val="0.0"/>
          <c:y val="0.22877358490566"/>
          <c:w val="1.0"/>
          <c:h val="0.676100628930818"/>
        </c:manualLayout>
      </c:layout>
      <c:pieChart>
        <c:varyColors val="1"/>
        <c:ser>
          <c:idx val="0"/>
          <c:order val="0"/>
          <c:tx>
            <c:strRef>
              <c:f>'Site 60'!$C$1</c:f>
              <c:strCache>
                <c:ptCount val="1"/>
                <c:pt idx="0">
                  <c:v>ATF</c:v>
                </c:pt>
              </c:strCache>
            </c:strRef>
          </c:tx>
          <c:spPr>
            <a:effectLst/>
          </c:spPr>
          <c:cat>
            <c:strRef>
              <c:f>('Site 60'!$A$7,'Site 60'!$A$4:$A$5)</c:f>
              <c:strCache>
                <c:ptCount val="3"/>
                <c:pt idx="0">
                  <c:v>Phaeocystis</c:v>
                </c:pt>
                <c:pt idx="1">
                  <c:v>Cylindrotheca</c:v>
                </c:pt>
                <c:pt idx="2">
                  <c:v>Other Diatoms</c:v>
                </c:pt>
              </c:strCache>
            </c:strRef>
          </c:cat>
          <c:val>
            <c:numRef>
              <c:f>('Site 60'!$C$7,'Site 60'!$C$4:$C$5)</c:f>
              <c:numCache>
                <c:formatCode>General</c:formatCode>
                <c:ptCount val="3"/>
                <c:pt idx="0">
                  <c:v>5323.09125358816</c:v>
                </c:pt>
                <c:pt idx="1">
                  <c:v>67.8</c:v>
                </c:pt>
                <c:pt idx="2">
                  <c:v>54.32000000000001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53160117280422"/>
          <c:y val="0.0509259259259259"/>
          <c:w val="0.769985800955208"/>
          <c:h val="0.822797098279382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triang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'48 hr'!$A$4:$A$26</c:f>
              <c:numCache>
                <c:formatCode>mm/dd/yy</c:formatCode>
                <c:ptCount val="23"/>
                <c:pt idx="0">
                  <c:v>39454.0</c:v>
                </c:pt>
                <c:pt idx="1">
                  <c:v>39455.0</c:v>
                </c:pt>
                <c:pt idx="2">
                  <c:v>39458.0</c:v>
                </c:pt>
                <c:pt idx="3">
                  <c:v>39460.0</c:v>
                </c:pt>
                <c:pt idx="4">
                  <c:v>39462.0</c:v>
                </c:pt>
                <c:pt idx="5">
                  <c:v>39463.0</c:v>
                </c:pt>
                <c:pt idx="6">
                  <c:v>39463.0</c:v>
                </c:pt>
                <c:pt idx="7">
                  <c:v>39467.0</c:v>
                </c:pt>
                <c:pt idx="8">
                  <c:v>39468.0</c:v>
                </c:pt>
                <c:pt idx="9">
                  <c:v>39470.0</c:v>
                </c:pt>
                <c:pt idx="10">
                  <c:v>39470.0</c:v>
                </c:pt>
                <c:pt idx="11">
                  <c:v>39470.0</c:v>
                </c:pt>
                <c:pt idx="12">
                  <c:v>39471.0</c:v>
                </c:pt>
                <c:pt idx="13">
                  <c:v>39471.0</c:v>
                </c:pt>
                <c:pt idx="14">
                  <c:v>39471.0</c:v>
                </c:pt>
                <c:pt idx="15">
                  <c:v>39471.0</c:v>
                </c:pt>
                <c:pt idx="16">
                  <c:v>39473.0</c:v>
                </c:pt>
                <c:pt idx="17">
                  <c:v>39473.0</c:v>
                </c:pt>
                <c:pt idx="18">
                  <c:v>39474.0</c:v>
                </c:pt>
                <c:pt idx="19">
                  <c:v>39475.0</c:v>
                </c:pt>
                <c:pt idx="20">
                  <c:v>39475.0</c:v>
                </c:pt>
                <c:pt idx="21">
                  <c:v>39475.0</c:v>
                </c:pt>
                <c:pt idx="22">
                  <c:v>39475.0</c:v>
                </c:pt>
              </c:numCache>
            </c:numRef>
          </c:xVal>
          <c:yVal>
            <c:numRef>
              <c:f>'48 hr'!$H$4:$H$26</c:f>
              <c:numCache>
                <c:formatCode>General</c:formatCode>
                <c:ptCount val="23"/>
                <c:pt idx="0">
                  <c:v>0.380365389298695</c:v>
                </c:pt>
                <c:pt idx="1">
                  <c:v>0.213783382607338</c:v>
                </c:pt>
                <c:pt idx="2">
                  <c:v>0.382199711327254</c:v>
                </c:pt>
                <c:pt idx="3">
                  <c:v>0.0986900330156181</c:v>
                </c:pt>
                <c:pt idx="4">
                  <c:v>0.168820177662966</c:v>
                </c:pt>
                <c:pt idx="5">
                  <c:v>0.634069235205991</c:v>
                </c:pt>
                <c:pt idx="6">
                  <c:v>0.668798593545853</c:v>
                </c:pt>
                <c:pt idx="7">
                  <c:v>0.319339247923742</c:v>
                </c:pt>
                <c:pt idx="8">
                  <c:v>0.330708814650134</c:v>
                </c:pt>
                <c:pt idx="9">
                  <c:v>0.201491852573399</c:v>
                </c:pt>
                <c:pt idx="10">
                  <c:v>0.185121787954287</c:v>
                </c:pt>
                <c:pt idx="11">
                  <c:v>0.26962218763553</c:v>
                </c:pt>
                <c:pt idx="12">
                  <c:v>0.163227965254033</c:v>
                </c:pt>
                <c:pt idx="13">
                  <c:v>0.33614975330966</c:v>
                </c:pt>
                <c:pt idx="14">
                  <c:v>0.199375108412586</c:v>
                </c:pt>
                <c:pt idx="15">
                  <c:v>0.303682284129761</c:v>
                </c:pt>
                <c:pt idx="16">
                  <c:v>0.582849616111406</c:v>
                </c:pt>
                <c:pt idx="17">
                  <c:v>0.609360878030198</c:v>
                </c:pt>
                <c:pt idx="18">
                  <c:v>0.55664146755328</c:v>
                </c:pt>
                <c:pt idx="19">
                  <c:v>0.455810696590831</c:v>
                </c:pt>
                <c:pt idx="20">
                  <c:v>0.557105508076879</c:v>
                </c:pt>
                <c:pt idx="21">
                  <c:v>0.490901075609816</c:v>
                </c:pt>
                <c:pt idx="22">
                  <c:v>0.213894351074051</c:v>
                </c:pt>
              </c:numCache>
            </c:numRef>
          </c:yVal>
        </c:ser>
        <c:axId val="350540760"/>
        <c:axId val="350427064"/>
      </c:scatterChart>
      <c:valAx>
        <c:axId val="350540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m/dd/yy" sourceLinked="1"/>
        <c:tickLblPos val="nextTo"/>
        <c:crossAx val="350427064"/>
        <c:crosses val="autoZero"/>
        <c:crossBetween val="midCat"/>
        <c:majorUnit val="10.0"/>
      </c:valAx>
      <c:valAx>
        <c:axId val="350427064"/>
        <c:scaling>
          <c:orientation val="minMax"/>
          <c:max val="0.7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Growth Rate (d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c:rich>
          </c:tx>
          <c:layout/>
        </c:title>
        <c:numFmt formatCode="General" sourceLinked="1"/>
        <c:tickLblPos val="nextTo"/>
        <c:crossAx val="350540760"/>
        <c:crosses val="autoZero"/>
        <c:crossBetween val="midCat"/>
      </c:valAx>
      <c:spPr>
        <a:ln>
          <a:noFill/>
        </a:ln>
      </c:spPr>
    </c:plotArea>
    <c:plotVisOnly val="1"/>
  </c:chart>
  <c:spPr>
    <a:solidFill>
      <a:schemeClr val="bg1"/>
    </a:solidFill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43043348779587"/>
          <c:y val="0.0548628428927681"/>
          <c:w val="0.767357499374605"/>
          <c:h val="0.779172933807214"/>
        </c:manualLayout>
      </c:layout>
      <c:scatterChart>
        <c:scatterStyle val="lineMarker"/>
        <c:ser>
          <c:idx val="0"/>
          <c:order val="0"/>
          <c:tx>
            <c:v>C14</c:v>
          </c:tx>
          <c:spPr>
            <a:ln w="28575">
              <a:noFill/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('24 hr'!$A$4:$A$19,'24 hr'!$A$21:$A$26)</c:f>
              <c:numCache>
                <c:formatCode>mm/dd/yy</c:formatCode>
                <c:ptCount val="22"/>
                <c:pt idx="0">
                  <c:v>39454.0</c:v>
                </c:pt>
                <c:pt idx="1">
                  <c:v>39455.0</c:v>
                </c:pt>
                <c:pt idx="2">
                  <c:v>39458.0</c:v>
                </c:pt>
                <c:pt idx="3">
                  <c:v>39460.0</c:v>
                </c:pt>
                <c:pt idx="4">
                  <c:v>39462.0</c:v>
                </c:pt>
                <c:pt idx="5">
                  <c:v>39463.0</c:v>
                </c:pt>
                <c:pt idx="6">
                  <c:v>39463.0</c:v>
                </c:pt>
                <c:pt idx="7">
                  <c:v>39467.0</c:v>
                </c:pt>
                <c:pt idx="8">
                  <c:v>39468.0</c:v>
                </c:pt>
                <c:pt idx="9">
                  <c:v>39470.0</c:v>
                </c:pt>
                <c:pt idx="10">
                  <c:v>39470.0</c:v>
                </c:pt>
                <c:pt idx="11">
                  <c:v>39470.0</c:v>
                </c:pt>
                <c:pt idx="12">
                  <c:v>39471.0</c:v>
                </c:pt>
                <c:pt idx="13">
                  <c:v>39471.0</c:v>
                </c:pt>
                <c:pt idx="14">
                  <c:v>39471.0</c:v>
                </c:pt>
                <c:pt idx="15">
                  <c:v>39471.0</c:v>
                </c:pt>
                <c:pt idx="16">
                  <c:v>39473.0</c:v>
                </c:pt>
                <c:pt idx="17">
                  <c:v>39474.0</c:v>
                </c:pt>
                <c:pt idx="18">
                  <c:v>39475.0</c:v>
                </c:pt>
                <c:pt idx="19">
                  <c:v>39475.0</c:v>
                </c:pt>
                <c:pt idx="20">
                  <c:v>39475.0</c:v>
                </c:pt>
                <c:pt idx="21">
                  <c:v>39475.0</c:v>
                </c:pt>
              </c:numCache>
            </c:numRef>
          </c:xVal>
          <c:yVal>
            <c:numRef>
              <c:f>('24 hr'!$H$4:$H$19,'24 hr'!$H$21:$H$26)</c:f>
              <c:numCache>
                <c:formatCode>General</c:formatCode>
                <c:ptCount val="22"/>
                <c:pt idx="0">
                  <c:v>0.532214709809743</c:v>
                </c:pt>
                <c:pt idx="1">
                  <c:v>0.28722781822081</c:v>
                </c:pt>
                <c:pt idx="2">
                  <c:v>0.401541507945246</c:v>
                </c:pt>
                <c:pt idx="3">
                  <c:v>0.478402417122674</c:v>
                </c:pt>
                <c:pt idx="4">
                  <c:v>0.184483597202232</c:v>
                </c:pt>
                <c:pt idx="5">
                  <c:v>0.512102043095621</c:v>
                </c:pt>
                <c:pt idx="6">
                  <c:v>0.538767168393177</c:v>
                </c:pt>
                <c:pt idx="7">
                  <c:v>0.315168151384447</c:v>
                </c:pt>
                <c:pt idx="8">
                  <c:v>0.335198950364917</c:v>
                </c:pt>
                <c:pt idx="9">
                  <c:v>0.17617359462524</c:v>
                </c:pt>
                <c:pt idx="10">
                  <c:v>0.186713982240797</c:v>
                </c:pt>
                <c:pt idx="11">
                  <c:v>0.32508616398144</c:v>
                </c:pt>
                <c:pt idx="12">
                  <c:v>0.253322967907789</c:v>
                </c:pt>
                <c:pt idx="13">
                  <c:v>0.317356486799252</c:v>
                </c:pt>
                <c:pt idx="14">
                  <c:v>0.242609204781394</c:v>
                </c:pt>
                <c:pt idx="15">
                  <c:v>0.439307473844849</c:v>
                </c:pt>
                <c:pt idx="16">
                  <c:v>0.64023202725224</c:v>
                </c:pt>
                <c:pt idx="17">
                  <c:v>0.535684073914761</c:v>
                </c:pt>
                <c:pt idx="18">
                  <c:v>0.896789710688616</c:v>
                </c:pt>
                <c:pt idx="19">
                  <c:v>0.635986245845543</c:v>
                </c:pt>
                <c:pt idx="20">
                  <c:v>0.375482487821217</c:v>
                </c:pt>
                <c:pt idx="21">
                  <c:v>0.216569870725422</c:v>
                </c:pt>
              </c:numCache>
            </c:numRef>
          </c:yVal>
        </c:ser>
        <c:axId val="350515736"/>
        <c:axId val="323054488"/>
      </c:scatterChart>
      <c:valAx>
        <c:axId val="350515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m/dd/yy" sourceLinked="1"/>
        <c:tickLblPos val="nextTo"/>
        <c:crossAx val="323054488"/>
        <c:crosses val="autoZero"/>
        <c:crossBetween val="midCat"/>
        <c:majorUnit val="10.0"/>
      </c:valAx>
      <c:valAx>
        <c:axId val="323054488"/>
        <c:scaling>
          <c:orientation val="minMax"/>
          <c:max val="0.7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Growth Rate (d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c:rich>
          </c:tx>
          <c:layout/>
        </c:title>
        <c:numFmt formatCode="General" sourceLinked="1"/>
        <c:tickLblPos val="nextTo"/>
        <c:crossAx val="350515736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tx1"/>
      </a:solidFill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19269247594051"/>
          <c:y val="0.0509259259259259"/>
          <c:w val="0.79847375328084"/>
          <c:h val="0.808908209390493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('72 hr'!$A$4:$A$20,'72 hr'!$A$22:$A$26)</c:f>
              <c:numCache>
                <c:formatCode>mm/dd/yy</c:formatCode>
                <c:ptCount val="22"/>
                <c:pt idx="0">
                  <c:v>39454.0</c:v>
                </c:pt>
                <c:pt idx="1">
                  <c:v>39455.0</c:v>
                </c:pt>
                <c:pt idx="2">
                  <c:v>39458.0</c:v>
                </c:pt>
                <c:pt idx="3">
                  <c:v>39460.0</c:v>
                </c:pt>
                <c:pt idx="4">
                  <c:v>39462.0</c:v>
                </c:pt>
                <c:pt idx="5">
                  <c:v>39463.0</c:v>
                </c:pt>
                <c:pt idx="6">
                  <c:v>39463.0</c:v>
                </c:pt>
                <c:pt idx="7">
                  <c:v>39467.0</c:v>
                </c:pt>
                <c:pt idx="8">
                  <c:v>39468.0</c:v>
                </c:pt>
                <c:pt idx="9">
                  <c:v>39470.0</c:v>
                </c:pt>
                <c:pt idx="10">
                  <c:v>39470.0</c:v>
                </c:pt>
                <c:pt idx="11">
                  <c:v>39470.0</c:v>
                </c:pt>
                <c:pt idx="12">
                  <c:v>39471.0</c:v>
                </c:pt>
                <c:pt idx="13">
                  <c:v>39471.0</c:v>
                </c:pt>
                <c:pt idx="14">
                  <c:v>39471.0</c:v>
                </c:pt>
                <c:pt idx="15">
                  <c:v>39471.0</c:v>
                </c:pt>
                <c:pt idx="16">
                  <c:v>39473.0</c:v>
                </c:pt>
                <c:pt idx="17">
                  <c:v>39474.0</c:v>
                </c:pt>
                <c:pt idx="18">
                  <c:v>39475.0</c:v>
                </c:pt>
                <c:pt idx="19">
                  <c:v>39475.0</c:v>
                </c:pt>
                <c:pt idx="20">
                  <c:v>39475.0</c:v>
                </c:pt>
                <c:pt idx="21">
                  <c:v>39475.0</c:v>
                </c:pt>
              </c:numCache>
            </c:numRef>
          </c:xVal>
          <c:yVal>
            <c:numRef>
              <c:f>('72 hr'!$H$4:$H$21,'72 hr'!$H$23:$H$26)</c:f>
              <c:numCache>
                <c:formatCode>General</c:formatCode>
                <c:ptCount val="22"/>
                <c:pt idx="0">
                  <c:v>0.376499900196006</c:v>
                </c:pt>
                <c:pt idx="1">
                  <c:v>0.334289509816511</c:v>
                </c:pt>
                <c:pt idx="2">
                  <c:v>0.388363835055568</c:v>
                </c:pt>
                <c:pt idx="3">
                  <c:v>0.676465853877854</c:v>
                </c:pt>
                <c:pt idx="4">
                  <c:v>0.135048750496596</c:v>
                </c:pt>
                <c:pt idx="5">
                  <c:v>0.394532890981382</c:v>
                </c:pt>
                <c:pt idx="6">
                  <c:v>0.714279221530997</c:v>
                </c:pt>
                <c:pt idx="7">
                  <c:v>0.198030684933841</c:v>
                </c:pt>
                <c:pt idx="8">
                  <c:v>0.34620648848683</c:v>
                </c:pt>
                <c:pt idx="9">
                  <c:v>0.192287293523404</c:v>
                </c:pt>
                <c:pt idx="10">
                  <c:v>0.201261908102257</c:v>
                </c:pt>
                <c:pt idx="11">
                  <c:v>0.104912760204528</c:v>
                </c:pt>
                <c:pt idx="12">
                  <c:v>0.190306344903308</c:v>
                </c:pt>
                <c:pt idx="13">
                  <c:v>0.248103552189315</c:v>
                </c:pt>
                <c:pt idx="14">
                  <c:v>0.197292134934703</c:v>
                </c:pt>
                <c:pt idx="15">
                  <c:v>0.370837141750657</c:v>
                </c:pt>
                <c:pt idx="16">
                  <c:v>0.523052177178829</c:v>
                </c:pt>
                <c:pt idx="17">
                  <c:v>0.530956582593423</c:v>
                </c:pt>
                <c:pt idx="18">
                  <c:v>0.247342930597774</c:v>
                </c:pt>
                <c:pt idx="19">
                  <c:v>0.62374341513115</c:v>
                </c:pt>
                <c:pt idx="20">
                  <c:v>0.541184622006613</c:v>
                </c:pt>
                <c:pt idx="21">
                  <c:v>0.292315229393302</c:v>
                </c:pt>
              </c:numCache>
            </c:numRef>
          </c:yVal>
        </c:ser>
        <c:axId val="350580088"/>
        <c:axId val="350603096"/>
      </c:scatterChart>
      <c:valAx>
        <c:axId val="350580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m/dd/yy" sourceLinked="1"/>
        <c:tickLblPos val="nextTo"/>
        <c:crossAx val="350603096"/>
        <c:crosses val="autoZero"/>
        <c:crossBetween val="midCat"/>
        <c:majorUnit val="10.0"/>
      </c:valAx>
      <c:valAx>
        <c:axId val="35060309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Growth Rate (d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c:rich>
          </c:tx>
          <c:layout/>
        </c:title>
        <c:numFmt formatCode="General" sourceLinked="1"/>
        <c:tickLblPos val="nextTo"/>
        <c:crossAx val="350580088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tx1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t</a:t>
            </a:r>
            <a:r>
              <a:rPr lang="en-US" baseline="-25000" dirty="0"/>
              <a:t>0</a:t>
            </a:r>
          </a:p>
        </c:rich>
      </c:tx>
      <c:layout>
        <c:manualLayout>
          <c:xMode val="edge"/>
          <c:yMode val="edge"/>
          <c:x val="0.188443813709333"/>
          <c:y val="0.0796882995757606"/>
        </c:manualLayout>
      </c:layout>
    </c:title>
    <c:plotArea>
      <c:layout>
        <c:manualLayout>
          <c:layoutTarget val="inner"/>
          <c:xMode val="edge"/>
          <c:yMode val="edge"/>
          <c:x val="0.000576817432704625"/>
          <c:y val="0.0"/>
          <c:w val="0.996756800748744"/>
          <c:h val="0.673907899877295"/>
        </c:manualLayout>
      </c:layout>
      <c:pieChart>
        <c:varyColors val="1"/>
        <c:ser>
          <c:idx val="1"/>
          <c:order val="1"/>
          <c:tx>
            <c:v>t0</c:v>
          </c:tx>
          <c:spPr>
            <a:effectLst/>
          </c:spPr>
          <c:cat>
            <c:strRef>
              <c:f>('Site 3'!$A$27,'Site 3'!$A$4:$A$5)</c:f>
              <c:strCache>
                <c:ptCount val="3"/>
                <c:pt idx="0">
                  <c:v>Phaeocystis</c:v>
                </c:pt>
                <c:pt idx="1">
                  <c:v>Cylindrotheca</c:v>
                </c:pt>
                <c:pt idx="2">
                  <c:v>Other Diatoms</c:v>
                </c:pt>
              </c:strCache>
            </c:strRef>
          </c:cat>
          <c:val>
            <c:numRef>
              <c:f>('Site 3'!$B$28,'Site 3'!$B$4:$B$5)</c:f>
              <c:numCache>
                <c:formatCode>General</c:formatCode>
                <c:ptCount val="3"/>
                <c:pt idx="0">
                  <c:v>17.0</c:v>
                </c:pt>
                <c:pt idx="1">
                  <c:v>10.44</c:v>
                </c:pt>
                <c:pt idx="2">
                  <c:v>15.32</c:v>
                </c:pt>
              </c:numCache>
            </c:numRef>
          </c:val>
        </c:ser>
        <c:ser>
          <c:idx val="0"/>
          <c:order val="0"/>
          <c:tx>
            <c:v>72 h</c:v>
          </c:tx>
          <c:cat>
            <c:strRef>
              <c:f>('Site 3'!$A$27,'Site 3'!$A$4:$A$5)</c:f>
              <c:strCache>
                <c:ptCount val="3"/>
                <c:pt idx="0">
                  <c:v>Phaeocystis</c:v>
                </c:pt>
                <c:pt idx="1">
                  <c:v>Cylindrotheca</c:v>
                </c:pt>
                <c:pt idx="2">
                  <c:v>Other Diatoms</c:v>
                </c:pt>
              </c:strCache>
            </c:strRef>
          </c:cat>
          <c:val>
            <c:numRef>
              <c:f>('Site 3'!$C$28,'Site 3'!$C$4:$C$5)</c:f>
              <c:numCache>
                <c:formatCode>General</c:formatCode>
                <c:ptCount val="3"/>
                <c:pt idx="0">
                  <c:v>123.6729816903348</c:v>
                </c:pt>
                <c:pt idx="1">
                  <c:v>23.88</c:v>
                </c:pt>
                <c:pt idx="2">
                  <c:v>36.2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0"/>
          <c:y val="0.762427302970107"/>
          <c:w val="0.992841156483347"/>
          <c:h val="0.223365031498722"/>
        </c:manualLayout>
      </c:layout>
      <c:txPr>
        <a:bodyPr/>
        <a:lstStyle/>
        <a:p>
          <a:pPr rtl="0">
            <a:defRPr sz="1600" b="1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>
        <c:manualLayout>
          <c:xMode val="edge"/>
          <c:yMode val="edge"/>
          <c:x val="0.182418767421514"/>
          <c:y val="0.277216871082939"/>
        </c:manualLayout>
      </c:layout>
    </c:title>
    <c:plotArea>
      <c:layout>
        <c:manualLayout>
          <c:layoutTarget val="inner"/>
          <c:xMode val="edge"/>
          <c:yMode val="edge"/>
          <c:x val="0.00201072249689717"/>
          <c:y val="0.187370348360543"/>
          <c:w val="0.99739363974852"/>
          <c:h val="0.674338467125571"/>
        </c:manualLayout>
      </c:layout>
      <c:pieChart>
        <c:varyColors val="1"/>
        <c:ser>
          <c:idx val="0"/>
          <c:order val="0"/>
          <c:tx>
            <c:v>72 h</c:v>
          </c:tx>
          <c:spPr>
            <a:effectLst/>
          </c:spPr>
          <c:cat>
            <c:strRef>
              <c:f>('Site 3'!$A$27,'Site 3'!$A$4:$A$5)</c:f>
              <c:strCache>
                <c:ptCount val="3"/>
                <c:pt idx="0">
                  <c:v>Phaeocystis</c:v>
                </c:pt>
                <c:pt idx="1">
                  <c:v>Cylindrotheca</c:v>
                </c:pt>
                <c:pt idx="2">
                  <c:v>Other Diatoms</c:v>
                </c:pt>
              </c:strCache>
            </c:strRef>
          </c:cat>
          <c:val>
            <c:numRef>
              <c:f>('Site 3'!$C$28,'Site 3'!$C$4:$C$5)</c:f>
              <c:numCache>
                <c:formatCode>General</c:formatCode>
                <c:ptCount val="3"/>
                <c:pt idx="0">
                  <c:v>123.6729816903348</c:v>
                </c:pt>
                <c:pt idx="1">
                  <c:v>23.88</c:v>
                </c:pt>
                <c:pt idx="2">
                  <c:v>36.2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t</a:t>
            </a:r>
            <a:r>
              <a:rPr lang="en-US" baseline="-25000" dirty="0"/>
              <a:t>0</a:t>
            </a:r>
          </a:p>
        </c:rich>
      </c:tx>
      <c:layout>
        <c:manualLayout>
          <c:xMode val="edge"/>
          <c:yMode val="edge"/>
          <c:x val="0.137789735246056"/>
          <c:y val="0.355467803980295"/>
        </c:manualLayout>
      </c:layout>
    </c:title>
    <c:plotArea>
      <c:layout>
        <c:manualLayout>
          <c:layoutTarget val="inner"/>
          <c:xMode val="edge"/>
          <c:yMode val="edge"/>
          <c:x val="0.000283576322794928"/>
          <c:y val="0.267074897435874"/>
          <c:w val="0.999716589772419"/>
          <c:h val="0.826313197168082"/>
        </c:manualLayout>
      </c:layout>
      <c:pieChart>
        <c:varyColors val="1"/>
        <c:ser>
          <c:idx val="0"/>
          <c:order val="0"/>
          <c:tx>
            <c:strRef>
              <c:f>'Site 4'!$B$1</c:f>
              <c:strCache>
                <c:ptCount val="1"/>
                <c:pt idx="0">
                  <c:v>t0</c:v>
                </c:pt>
              </c:strCache>
            </c:strRef>
          </c:tx>
          <c:spPr>
            <a:effectLst/>
          </c:spPr>
          <c:cat>
            <c:strRef>
              <c:f>('Site 4'!$A$7,'Site 4'!$A$4:$A$5)</c:f>
              <c:strCache>
                <c:ptCount val="3"/>
                <c:pt idx="0">
                  <c:v>Phaeocystis</c:v>
                </c:pt>
                <c:pt idx="1">
                  <c:v>Cylindrotheca</c:v>
                </c:pt>
                <c:pt idx="2">
                  <c:v>Other Diatoms</c:v>
                </c:pt>
              </c:strCache>
            </c:strRef>
          </c:cat>
          <c:val>
            <c:numRef>
              <c:f>('Site 4'!$B$7,'Site 4'!$B$4:$B$5)</c:f>
              <c:numCache>
                <c:formatCode>General</c:formatCode>
                <c:ptCount val="3"/>
                <c:pt idx="0">
                  <c:v>149.76</c:v>
                </c:pt>
                <c:pt idx="1">
                  <c:v>5513.753767027421</c:v>
                </c:pt>
                <c:pt idx="2">
                  <c:v>157.28</c:v>
                </c:pt>
              </c:numCache>
            </c:numRef>
          </c:val>
        </c:ser>
        <c:ser>
          <c:idx val="1"/>
          <c:order val="1"/>
          <c:tx>
            <c:strRef>
              <c:f>'Site 4'!$B$1:$B$3</c:f>
              <c:strCache>
                <c:ptCount val="1"/>
                <c:pt idx="0">
                  <c:v>t0 149.76 0</c:v>
                </c:pt>
              </c:strCache>
            </c:strRef>
          </c:tx>
          <c:cat>
            <c:strRef>
              <c:f>('Site 4'!$A$7,'Site 4'!$A$4:$A$5)</c:f>
              <c:strCache>
                <c:ptCount val="3"/>
                <c:pt idx="0">
                  <c:v>Phaeocystis</c:v>
                </c:pt>
                <c:pt idx="1">
                  <c:v>Cylindrotheca</c:v>
                </c:pt>
                <c:pt idx="2">
                  <c:v>Other Diatoms</c:v>
                </c:pt>
              </c:strCache>
            </c:strRef>
          </c:cat>
          <c:val>
            <c:numRef>
              <c:f>'Site 4'!$B$4:$B$5</c:f>
              <c:numCache>
                <c:formatCode>General</c:formatCode>
                <c:ptCount val="2"/>
                <c:pt idx="0">
                  <c:v>5513.753767027421</c:v>
                </c:pt>
                <c:pt idx="1">
                  <c:v>157.28</c:v>
                </c:pt>
              </c:numCache>
            </c:numRef>
          </c:val>
        </c:ser>
        <c:firstSliceAng val="0"/>
      </c:pieChart>
      <c:spPr>
        <a:noFill/>
      </c:spPr>
    </c:plotArea>
    <c:legend>
      <c:legendPos val="b"/>
      <c:layout>
        <c:manualLayout>
          <c:xMode val="edge"/>
          <c:yMode val="edge"/>
          <c:x val="0.0"/>
          <c:y val="0.00304540395707499"/>
          <c:w val="0.996872153159572"/>
          <c:h val="0.265175091452823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24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</a:t>
            </a:r>
            <a:endParaRPr lang="en-US" dirty="0"/>
          </a:p>
        </c:rich>
      </c:tx>
      <c:layout>
        <c:manualLayout>
          <c:xMode val="edge"/>
          <c:yMode val="edge"/>
          <c:x val="0.153505207010414"/>
          <c:y val="0.259113798927468"/>
        </c:manualLayout>
      </c:layout>
    </c:title>
    <c:plotArea>
      <c:layout>
        <c:manualLayout>
          <c:layoutTarget val="inner"/>
          <c:xMode val="edge"/>
          <c:yMode val="edge"/>
          <c:x val="0.000653345751135946"/>
          <c:y val="0.132459014692185"/>
          <c:w val="0.999346812570959"/>
          <c:h val="0.89442489742318"/>
        </c:manualLayout>
      </c:layout>
      <c:pieChart>
        <c:varyColors val="1"/>
        <c:ser>
          <c:idx val="0"/>
          <c:order val="0"/>
          <c:tx>
            <c:strRef>
              <c:f>'Site 4'!$C$1</c:f>
              <c:strCache>
                <c:ptCount val="1"/>
                <c:pt idx="0">
                  <c:v>AA 24hrs</c:v>
                </c:pt>
              </c:strCache>
            </c:strRef>
          </c:tx>
          <c:spPr>
            <a:effectLst/>
          </c:spPr>
          <c:cat>
            <c:strRef>
              <c:f>('Site 4'!$A$7,'Site 4'!$A$4:$A$5)</c:f>
              <c:strCache>
                <c:ptCount val="3"/>
                <c:pt idx="0">
                  <c:v>Phaeocystis</c:v>
                </c:pt>
                <c:pt idx="1">
                  <c:v>Cylindrotheca</c:v>
                </c:pt>
                <c:pt idx="2">
                  <c:v>Other Diatoms</c:v>
                </c:pt>
              </c:strCache>
            </c:strRef>
          </c:cat>
          <c:val>
            <c:numRef>
              <c:f>('Site 4'!$C$7,'Site 4'!$C$4:$C$5)</c:f>
              <c:numCache>
                <c:formatCode>General</c:formatCode>
                <c:ptCount val="3"/>
                <c:pt idx="0">
                  <c:v>15306.78929302139</c:v>
                </c:pt>
                <c:pt idx="1">
                  <c:v>18780.09768141147</c:v>
                </c:pt>
                <c:pt idx="2">
                  <c:v>0.0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48 </a:t>
            </a:r>
            <a:r>
              <a:rPr lang="en-US" dirty="0" err="1" smtClean="0"/>
              <a:t>h</a:t>
            </a:r>
            <a:endParaRPr lang="en-US" dirty="0"/>
          </a:p>
        </c:rich>
      </c:tx>
      <c:layout>
        <c:manualLayout>
          <c:xMode val="edge"/>
          <c:yMode val="edge"/>
          <c:x val="0.159307001947337"/>
          <c:y val="0.215309721660287"/>
        </c:manualLayout>
      </c:layout>
    </c:title>
    <c:plotArea>
      <c:layout>
        <c:manualLayout>
          <c:layoutTarget val="inner"/>
          <c:xMode val="edge"/>
          <c:yMode val="edge"/>
          <c:x val="0.0"/>
          <c:y val="0.0844066304952987"/>
          <c:w val="1.0"/>
          <c:h val="0.821208057984847"/>
        </c:manualLayout>
      </c:layout>
      <c:pieChart>
        <c:varyColors val="1"/>
        <c:ser>
          <c:idx val="0"/>
          <c:order val="0"/>
          <c:tx>
            <c:strRef>
              <c:f>'Site 4'!$D$1</c:f>
              <c:strCache>
                <c:ptCount val="1"/>
                <c:pt idx="0">
                  <c:v>EE 48 hrs</c:v>
                </c:pt>
              </c:strCache>
            </c:strRef>
          </c:tx>
          <c:spPr>
            <a:effectLst/>
          </c:spPr>
          <c:cat>
            <c:strRef>
              <c:f>('Site 4'!$A$7,'Site 4'!$A$4:$A$5)</c:f>
              <c:strCache>
                <c:ptCount val="3"/>
                <c:pt idx="0">
                  <c:v>Phaeocystis</c:v>
                </c:pt>
                <c:pt idx="1">
                  <c:v>Cylindrotheca</c:v>
                </c:pt>
                <c:pt idx="2">
                  <c:v>Other Diatoms</c:v>
                </c:pt>
              </c:strCache>
            </c:strRef>
          </c:cat>
          <c:val>
            <c:numRef>
              <c:f>('Site 4'!$D$7,'Site 4'!$D$4:$D$5)</c:f>
              <c:numCache>
                <c:formatCode>General</c:formatCode>
                <c:ptCount val="3"/>
                <c:pt idx="0">
                  <c:v>8520.62061783063</c:v>
                </c:pt>
                <c:pt idx="1">
                  <c:v>19890.74861955946</c:v>
                </c:pt>
                <c:pt idx="2">
                  <c:v>110.0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0.82553</cdr:x>
      <cdr:y>0.26042</cdr:y>
    </cdr:from>
    <cdr:to>
      <cdr:x>0.84376</cdr:x>
      <cdr:y>0.29024</cdr:y>
    </cdr:to>
    <cdr:sp macro="" textlink="">
      <cdr:nvSpPr>
        <cdr:cNvPr id="2" name="Diamond 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359151" y="647700"/>
          <a:ext cx="74168" cy="74168"/>
        </a:xfrm>
        <a:prstGeom xmlns:a="http://schemas.openxmlformats.org/drawingml/2006/main" prst="diamond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solidFill>
            <a:srgbClr val="0000FF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1D960-F9D9-6844-910F-952F324118EC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1F8EC-D09A-5F4C-95BE-3C25B0CEB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5-10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1F8EC-D09A-5F4C-95BE-3C25B0CEB1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-something like this or focus on single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timepoint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-omitted points that seemed way out of the norm (1 for 24 hours and 1 for 48 hrs)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B4CF-2751-284E-BCC6-14957B279E9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Label </a:t>
            </a:r>
            <a:r>
              <a:rPr lang="en-US" dirty="0" err="1" smtClean="0"/>
              <a:t>w</a:t>
            </a:r>
            <a:r>
              <a:rPr lang="en-US" dirty="0" smtClean="0"/>
              <a:t>/ time and colors</a:t>
            </a:r>
          </a:p>
          <a:p>
            <a:r>
              <a:rPr lang="en-US" dirty="0" smtClean="0"/>
              <a:t>-POC</a:t>
            </a:r>
            <a:r>
              <a:rPr lang="en-US" baseline="0" dirty="0" smtClean="0"/>
              <a:t> data is currently being processed but have values for primary production</a:t>
            </a:r>
          </a:p>
          <a:p>
            <a:r>
              <a:rPr lang="en-US" baseline="0" dirty="0" smtClean="0"/>
              <a:t>-these figures present primary production against </a:t>
            </a:r>
            <a:r>
              <a:rPr lang="en-US" baseline="0" dirty="0" err="1" smtClean="0"/>
              <a:t>initil</a:t>
            </a:r>
            <a:r>
              <a:rPr lang="en-US" baseline="0" dirty="0" smtClean="0"/>
              <a:t> chlorophyll values</a:t>
            </a:r>
          </a:p>
          <a:p>
            <a:pPr>
              <a:buFontTx/>
              <a:buChar char="-"/>
            </a:pPr>
            <a:r>
              <a:rPr lang="en-US" baseline="0" dirty="0" smtClean="0"/>
              <a:t>-chlorophyll (</a:t>
            </a:r>
            <a:r>
              <a:rPr lang="en-US" baseline="0" dirty="0" err="1" smtClean="0"/>
              <a:t>ug/l</a:t>
            </a:r>
            <a:r>
              <a:rPr lang="en-US" baseline="0" dirty="0" smtClean="0"/>
              <a:t>) ranged from 0.222 </a:t>
            </a:r>
            <a:r>
              <a:rPr lang="en-US" baseline="0" dirty="0" err="1" smtClean="0"/>
              <a:t>ug/l</a:t>
            </a:r>
            <a:r>
              <a:rPr lang="en-US" baseline="0" dirty="0" smtClean="0"/>
              <a:t> (Station 79 on Jan 29 </a:t>
            </a:r>
            <a:r>
              <a:rPr lang="en-US" baseline="0" dirty="0" err="1" smtClean="0"/>
              <a:t>Joides</a:t>
            </a:r>
            <a:r>
              <a:rPr lang="en-US" baseline="0" dirty="0" smtClean="0"/>
              <a:t> Trough) – 10.53 </a:t>
            </a:r>
            <a:r>
              <a:rPr lang="en-US" baseline="0" dirty="0" err="1" smtClean="0"/>
              <a:t>ug/l</a:t>
            </a:r>
            <a:r>
              <a:rPr lang="en-US" baseline="0" dirty="0" smtClean="0"/>
              <a:t> (Station 14 on Jan 16)</a:t>
            </a:r>
          </a:p>
          <a:p>
            <a:pPr>
              <a:buFontTx/>
              <a:buChar char="-"/>
            </a:pPr>
            <a:r>
              <a:rPr lang="en-US" baseline="0" dirty="0" smtClean="0"/>
              <a:t>PP values: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24 hours 0.139 (Station 83) - 3.27(Station 4) mg C m-2 d-1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48 hours 0.137 (Station 83) – 2.79 (Station 4)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72 hours 0.0974 (Station 80)- 4.64 (Station 4) </a:t>
            </a:r>
          </a:p>
          <a:p>
            <a:pPr lvl="1">
              <a:buFontTx/>
              <a:buNone/>
            </a:pPr>
            <a:r>
              <a:rPr lang="en-US" baseline="0" dirty="0" smtClean="0"/>
              <a:t>Station 4 </a:t>
            </a:r>
            <a:r>
              <a:rPr lang="en-US" baseline="0" dirty="0" err="1" smtClean="0"/>
              <a:t>consistenly</a:t>
            </a:r>
            <a:r>
              <a:rPr lang="en-US" baseline="0" dirty="0" smtClean="0"/>
              <a:t> had highest PP values, general trend to increasing PP with increasing </a:t>
            </a:r>
            <a:r>
              <a:rPr lang="en-US" baseline="0" dirty="0" err="1" smtClean="0"/>
              <a:t>chl</a:t>
            </a:r>
            <a:r>
              <a:rPr lang="en-US" baseline="0" dirty="0" smtClean="0"/>
              <a:t>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B4CF-2751-284E-BCC6-14957B279E9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Phaeocystis:http://www.c3.uts.edu.au/multimedia/gallery/katherina_petrou.html</a:t>
            </a:r>
          </a:p>
          <a:p>
            <a:r>
              <a:rPr lang="en-US" dirty="0" err="1" smtClean="0"/>
              <a:t>Cylindrotheca</a:t>
            </a:r>
            <a:r>
              <a:rPr lang="en-US" dirty="0" smtClean="0"/>
              <a:t>:</a:t>
            </a:r>
            <a:r>
              <a:rPr lang="en-US" baseline="0" dirty="0" smtClean="0"/>
              <a:t> http://www.itameriportaali.fi/en/tietoa/algaline_seuranta/lajistoraportit/lajistoraporttiarkisto/2004/en_GB/2291/</a:t>
            </a:r>
          </a:p>
          <a:p>
            <a:r>
              <a:rPr lang="en-US" baseline="0" dirty="0" err="1" smtClean="0"/>
              <a:t>Frag</a:t>
            </a:r>
            <a:r>
              <a:rPr lang="en-US" baseline="0" dirty="0" smtClean="0"/>
              <a:t>: http://www.itameriportaali.fi/en/tietoa/algaline_seuranta/lajistoraportit/lajistoraporttiarkisto/2006/en_GB/3277/</a:t>
            </a:r>
          </a:p>
          <a:p>
            <a:r>
              <a:rPr lang="en-US" baseline="0" dirty="0" err="1" smtClean="0"/>
              <a:t>Nitzschia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longissima:http://planktonnet.awi.de/index.php?contenttype</a:t>
            </a:r>
            <a:r>
              <a:rPr lang="en-US" baseline="0" dirty="0" smtClean="0"/>
              <a:t>=</a:t>
            </a:r>
            <a:r>
              <a:rPr lang="en-US" baseline="0" dirty="0" err="1" smtClean="0"/>
              <a:t>image_details&amp;itemid</a:t>
            </a:r>
            <a:r>
              <a:rPr lang="en-US" baseline="0" dirty="0" smtClean="0"/>
              <a:t>=55184#content</a:t>
            </a:r>
          </a:p>
          <a:p>
            <a:r>
              <a:rPr lang="en-US" baseline="0" dirty="0" err="1" smtClean="0"/>
              <a:t>Dactyliosolen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antarcticus</a:t>
            </a:r>
            <a:r>
              <a:rPr lang="en-US" baseline="0" dirty="0" smtClean="0"/>
              <a:t>: http://literacynet.org/polar/elements/elements_journals/week4_hot.html (Chris </a:t>
            </a:r>
            <a:r>
              <a:rPr lang="en-US" baseline="0" dirty="0" err="1" smtClean="0"/>
              <a:t>Hewes</a:t>
            </a:r>
            <a:r>
              <a:rPr lang="en-US" baseline="0" dirty="0" smtClean="0"/>
              <a:t>, Scripps)</a:t>
            </a:r>
          </a:p>
          <a:p>
            <a:r>
              <a:rPr lang="en-US" baseline="0" dirty="0" err="1" smtClean="0"/>
              <a:t>Corethron</a:t>
            </a:r>
            <a:r>
              <a:rPr lang="en-US" baseline="0" dirty="0" smtClean="0"/>
              <a:t> criphilum:http://literacynet.org/polar/elements/elements_journals/week4_hot.html (Chris </a:t>
            </a:r>
            <a:r>
              <a:rPr lang="en-US" baseline="0" dirty="0" err="1" smtClean="0"/>
              <a:t>Hewes</a:t>
            </a:r>
            <a:r>
              <a:rPr lang="en-US" baseline="0" dirty="0" smtClean="0"/>
              <a:t>, Scripps)</a:t>
            </a:r>
          </a:p>
          <a:p>
            <a:r>
              <a:rPr lang="en-US" baseline="0" dirty="0" err="1" smtClean="0"/>
              <a:t>Dictyocha</a:t>
            </a:r>
            <a:r>
              <a:rPr lang="en-US" baseline="0" dirty="0" smtClean="0"/>
              <a:t>: http://www.jochemnet.de/fiu/bot4404/BOT4404_21.html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1F8EC-D09A-5F4C-95BE-3C25B0CEB1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-one grazing and this </a:t>
            </a:r>
          </a:p>
          <a:p>
            <a:r>
              <a:rPr lang="en-US" dirty="0" err="1" smtClean="0"/>
              <a:t>Pis</a:t>
            </a:r>
            <a:r>
              <a:rPr lang="en-US" dirty="0" smtClean="0"/>
              <a:t> and anyone from VIMS and ODU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1F8EC-D09A-5F4C-95BE-3C25B0CEB1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33D3-9811-D048-955D-B5DAD7F613CF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DC2F-771F-6441-8B17-7DA1E0BB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33D3-9811-D048-955D-B5DAD7F613CF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DC2F-771F-6441-8B17-7DA1E0BB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33D3-9811-D048-955D-B5DAD7F613CF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DC2F-771F-6441-8B17-7DA1E0BB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33D3-9811-D048-955D-B5DAD7F613CF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DC2F-771F-6441-8B17-7DA1E0BB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33D3-9811-D048-955D-B5DAD7F613CF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DC2F-771F-6441-8B17-7DA1E0BB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33D3-9811-D048-955D-B5DAD7F613CF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DC2F-771F-6441-8B17-7DA1E0BB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33D3-9811-D048-955D-B5DAD7F613CF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DC2F-771F-6441-8B17-7DA1E0BB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33D3-9811-D048-955D-B5DAD7F613CF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DC2F-771F-6441-8B17-7DA1E0BB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33D3-9811-D048-955D-B5DAD7F613CF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DC2F-771F-6441-8B17-7DA1E0BB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33D3-9811-D048-955D-B5DAD7F613CF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DC2F-771F-6441-8B17-7DA1E0BB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33D3-9811-D048-955D-B5DAD7F613CF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DC2F-771F-6441-8B17-7DA1E0BB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733D3-9811-D048-955D-B5DAD7F613CF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ADC2F-771F-6441-8B17-7DA1E0BB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5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Phytoplankton growth rates in the Ross Sea, Antarctica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Anna </a:t>
            </a:r>
            <a:r>
              <a:rPr lang="en-US" dirty="0" smtClean="0"/>
              <a:t>Mosby</a:t>
            </a:r>
          </a:p>
          <a:p>
            <a:r>
              <a:rPr lang="en-US" dirty="0" smtClean="0"/>
              <a:t>Prism PI Meeting</a:t>
            </a:r>
          </a:p>
          <a:p>
            <a:r>
              <a:rPr lang="en-US" dirty="0" smtClean="0"/>
              <a:t>29 November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53" y="274638"/>
            <a:ext cx="8229600" cy="1143000"/>
          </a:xfrm>
        </p:spPr>
        <p:txBody>
          <a:bodyPr/>
          <a:lstStyle/>
          <a:p>
            <a:r>
              <a:rPr lang="en-US" dirty="0" smtClean="0"/>
              <a:t>Station 19 (Frontal Region)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119800" y="1929152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 err="1" smtClean="0"/>
              <a:t>Chl</a:t>
            </a:r>
            <a:r>
              <a:rPr lang="en-US" dirty="0" smtClean="0"/>
              <a:t> a initial: 1.91 </a:t>
            </a:r>
            <a:r>
              <a:rPr lang="en-US" dirty="0" err="1" smtClean="0"/>
              <a:t>μg/l</a:t>
            </a:r>
            <a:endParaRPr lang="en-US" dirty="0" smtClean="0"/>
          </a:p>
          <a:p>
            <a:pPr lvl="1"/>
            <a:r>
              <a:rPr lang="en-US" dirty="0" smtClean="0"/>
              <a:t>100% WSW Net Growth Rate:  0.467 d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/>
            <a:r>
              <a:rPr lang="en-US" dirty="0" smtClean="0"/>
              <a:t>20% WSW Net Growth Rate: 0.483 d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/>
            <a:r>
              <a:rPr lang="en-US" dirty="0" smtClean="0"/>
              <a:t>Grazing Rate: 0.192 d</a:t>
            </a:r>
            <a:r>
              <a:rPr lang="en-US" baseline="30000" dirty="0" smtClean="0"/>
              <a:t>-1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4269963"/>
          <a:ext cx="6466890" cy="1213142"/>
        </p:xfrm>
        <a:graphic>
          <a:graphicData uri="http://schemas.openxmlformats.org/drawingml/2006/table">
            <a:tbl>
              <a:tblPr/>
              <a:tblGrid>
                <a:gridCol w="1146322"/>
                <a:gridCol w="1307152"/>
                <a:gridCol w="1341799"/>
                <a:gridCol w="1437642"/>
                <a:gridCol w="1233975"/>
              </a:tblGrid>
              <a:tr h="485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latin typeface="Verdana"/>
                        </a:rPr>
                        <a:t>P.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1" u="none" strike="noStrike" dirty="0" err="1" smtClean="0">
                          <a:latin typeface="Verdana"/>
                        </a:rPr>
                        <a:t>antarctica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colonial</a:t>
                      </a:r>
                      <a:r>
                        <a:rPr lang="en-US" sz="1000" b="0" i="0" u="none" strike="noStrike" baseline="0" dirty="0" smtClean="0">
                          <a:latin typeface="Verdana"/>
                        </a:rPr>
                        <a:t> (cells/ml)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latin typeface="Verdana"/>
                        </a:rPr>
                        <a:t>P.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1" u="none" strike="noStrike" dirty="0" err="1" smtClean="0">
                          <a:latin typeface="Verdana"/>
                        </a:rPr>
                        <a:t>antarctica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individual</a:t>
                      </a:r>
                      <a:r>
                        <a:rPr lang="en-US" sz="1000" b="0" i="0" u="none" strike="noStrike" baseline="0" dirty="0" smtClean="0">
                          <a:latin typeface="Verdana"/>
                        </a:rPr>
                        <a:t> (cells/ml)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err="1">
                          <a:latin typeface="Verdana"/>
                        </a:rPr>
                        <a:t>Cylindrotheca</a:t>
                      </a:r>
                      <a:r>
                        <a:rPr lang="en-US" sz="1000" b="0" i="1" u="none" strike="noStrike" dirty="0">
                          <a:latin typeface="Verdana"/>
                        </a:rPr>
                        <a:t> </a:t>
                      </a:r>
                      <a:r>
                        <a:rPr lang="en-US" sz="1000" b="0" i="1" u="none" strike="noStrike" dirty="0" err="1" smtClean="0">
                          <a:latin typeface="Verdana"/>
                        </a:rPr>
                        <a:t>closterium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 (cells/ml)</a:t>
                      </a:r>
                      <a:endParaRPr lang="en-US" sz="1000" b="0" i="1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Other 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Diatoms (cells/ml)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latin typeface="Verdana"/>
                        </a:rPr>
                        <a:t>Stn</a:t>
                      </a:r>
                      <a:r>
                        <a:rPr lang="en-US" sz="1000" b="1" i="0" u="none" strike="noStrike" dirty="0">
                          <a:latin typeface="Verdana"/>
                        </a:rPr>
                        <a:t> 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t</a:t>
                      </a:r>
                      <a:r>
                        <a:rPr lang="en-US" sz="1000" b="0" i="0" u="none" strike="noStrike" baseline="-25000" dirty="0" smtClean="0">
                          <a:latin typeface="Verdana"/>
                        </a:rPr>
                        <a:t>0</a:t>
                      </a:r>
                      <a:endParaRPr lang="en-US" sz="1000" b="0" i="0" u="none" strike="noStrike" baseline="-25000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0 (0%)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0 (0%)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4325 (94.77%)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238.8 (5.23%)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72 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179.2 (0.54%)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0 (0%)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32865 (99.03%)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141.6 (0.43%)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126820" y="563138"/>
          <a:ext cx="1965960" cy="315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7126820" y="3241524"/>
          <a:ext cx="1965960" cy="290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95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Station 60 (Ross Ice Shelf)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19800" y="19291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initial: 6.07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μg/l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 WSW Net Growth Rate:  -0.0946 d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20% WSW Net Growth Rate: -0.0642 d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Grazing Rate: -0.00721 d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7495" y="4366381"/>
          <a:ext cx="6466890" cy="1213142"/>
        </p:xfrm>
        <a:graphic>
          <a:graphicData uri="http://schemas.openxmlformats.org/drawingml/2006/table">
            <a:tbl>
              <a:tblPr/>
              <a:tblGrid>
                <a:gridCol w="1146322"/>
                <a:gridCol w="1307152"/>
                <a:gridCol w="1341799"/>
                <a:gridCol w="1437642"/>
                <a:gridCol w="1233975"/>
              </a:tblGrid>
              <a:tr h="485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latin typeface="Verdana"/>
                        </a:rPr>
                        <a:t>P.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1" u="none" strike="noStrike" dirty="0" err="1" smtClean="0">
                          <a:latin typeface="Verdana"/>
                        </a:rPr>
                        <a:t>antarctica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colonial</a:t>
                      </a:r>
                      <a:r>
                        <a:rPr lang="en-US" sz="1000" b="0" i="0" u="none" strike="noStrike" baseline="0" dirty="0" smtClean="0">
                          <a:latin typeface="Verdana"/>
                        </a:rPr>
                        <a:t> (cells/ml)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latin typeface="Verdana"/>
                        </a:rPr>
                        <a:t>P.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1" u="none" strike="noStrike" dirty="0" err="1" smtClean="0">
                          <a:latin typeface="Verdana"/>
                        </a:rPr>
                        <a:t>antarctica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individual</a:t>
                      </a:r>
                      <a:r>
                        <a:rPr lang="en-US" sz="1000" b="0" i="0" u="none" strike="noStrike" baseline="0" dirty="0" smtClean="0">
                          <a:latin typeface="Verdana"/>
                        </a:rPr>
                        <a:t> (cells/ml)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err="1">
                          <a:latin typeface="Verdana"/>
                        </a:rPr>
                        <a:t>Cylindrotheca</a:t>
                      </a:r>
                      <a:r>
                        <a:rPr lang="en-US" sz="1000" b="0" i="1" u="none" strike="noStrike" dirty="0">
                          <a:latin typeface="Verdana"/>
                        </a:rPr>
                        <a:t> </a:t>
                      </a:r>
                      <a:r>
                        <a:rPr lang="en-US" sz="1000" b="0" i="1" u="none" strike="noStrike" dirty="0" err="1" smtClean="0">
                          <a:latin typeface="Verdana"/>
                        </a:rPr>
                        <a:t>closterium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 (cells/ml)</a:t>
                      </a:r>
                      <a:endParaRPr lang="en-US" sz="1000" b="0" i="1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Other 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Diatoms (cells/ml)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latin typeface="Verdana"/>
                        </a:rPr>
                        <a:t>Stn</a:t>
                      </a:r>
                      <a:r>
                        <a:rPr lang="en-US" sz="1000" b="1" i="0" u="none" strike="noStrike" dirty="0">
                          <a:latin typeface="Verdana"/>
                        </a:rPr>
                        <a:t> 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t</a:t>
                      </a:r>
                      <a:r>
                        <a:rPr lang="en-US" sz="1000" b="0" i="0" u="none" strike="noStrike" baseline="-25000" dirty="0" smtClean="0">
                          <a:latin typeface="Verdana"/>
                        </a:rPr>
                        <a:t>0</a:t>
                      </a:r>
                      <a:endParaRPr lang="en-US" sz="1000" b="0" i="0" u="none" strike="noStrike" baseline="-25000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50.19 (8.38%)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206.1 (34.38%)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6.6 (1.10%)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336.6 (56.14%)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72 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958.5 (17.60%)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4365 (80.15%)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67.8 (1.25%)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54.32 (1.00%)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126820" y="475255"/>
          <a:ext cx="1965960" cy="3205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7126820" y="3096381"/>
          <a:ext cx="1965960" cy="290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1143000"/>
          </a:xfrm>
        </p:spPr>
        <p:txBody>
          <a:bodyPr/>
          <a:lstStyle/>
          <a:p>
            <a:r>
              <a:rPr lang="en-US" dirty="0" smtClean="0"/>
              <a:t>Site Overview</a:t>
            </a:r>
            <a:endParaRPr lang="en-US" dirty="0"/>
          </a:p>
        </p:txBody>
      </p:sp>
      <p:pic>
        <p:nvPicPr>
          <p:cNvPr id="4" name="Picture 3" descr="Slid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068286"/>
            <a:ext cx="5092699" cy="3499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5567952"/>
            <a:ext cx="5324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Figure 1.</a:t>
            </a:r>
            <a:r>
              <a:rPr lang="en-US" sz="1000" dirty="0" smtClean="0"/>
              <a:t> Map of stations sampled from 8 January 2012 to 2 February 2012 on NBP12-01. Eleven </a:t>
            </a:r>
          </a:p>
          <a:p>
            <a:r>
              <a:rPr lang="en-US" sz="1000" dirty="0" smtClean="0"/>
              <a:t>stations were sampled for both dilution experiments and </a:t>
            </a:r>
            <a:r>
              <a:rPr lang="en-US" sz="1000" baseline="30000" dirty="0" smtClean="0"/>
              <a:t>14</a:t>
            </a:r>
            <a:r>
              <a:rPr lang="en-US" sz="1000" dirty="0" smtClean="0"/>
              <a:t>C-incubations (red dots) and 26 stations </a:t>
            </a:r>
          </a:p>
          <a:p>
            <a:r>
              <a:rPr lang="en-US" sz="1000" dirty="0" smtClean="0"/>
              <a:t>were sampled for </a:t>
            </a:r>
            <a:r>
              <a:rPr lang="en-US" sz="1000" baseline="30000" dirty="0" smtClean="0"/>
              <a:t>14</a:t>
            </a:r>
            <a:r>
              <a:rPr lang="en-US" sz="1000" dirty="0" smtClean="0"/>
              <a:t>C-incubations (blue dots). Created in Ocean Data View.</a:t>
            </a:r>
          </a:p>
          <a:p>
            <a:endParaRPr lang="en-US" sz="1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92800" y="2654300"/>
            <a:ext cx="3251200" cy="248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NBP12-01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Stations: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37 </a:t>
            </a:r>
            <a:r>
              <a:rPr kumimoji="0" lang="en-US" sz="20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C-incubations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11 dilution experiments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01/08/12- 02/02/12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43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Determination of growth rates by isotopic tracers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1428750"/>
          <a:ext cx="67056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1901" y="5524500"/>
            <a:ext cx="669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en-US" baseline="30000" dirty="0" smtClean="0"/>
              <a:t>14</a:t>
            </a:r>
            <a:r>
              <a:rPr lang="en-US" dirty="0" smtClean="0"/>
              <a:t>C uptake (</a:t>
            </a:r>
            <a:r>
              <a:rPr lang="en-US" dirty="0" err="1" smtClean="0"/>
              <a:t>g</a:t>
            </a:r>
            <a:r>
              <a:rPr lang="en-US" dirty="0" smtClean="0"/>
              <a:t> C m</a:t>
            </a:r>
            <a:r>
              <a:rPr lang="en-US" baseline="30000" dirty="0" smtClean="0"/>
              <a:t>-2 </a:t>
            </a:r>
            <a:r>
              <a:rPr lang="en-US" dirty="0" smtClean="0"/>
              <a:t>d</a:t>
            </a:r>
            <a:r>
              <a:rPr lang="en-US" baseline="30000" dirty="0" smtClean="0"/>
              <a:t>-1</a:t>
            </a:r>
            <a:r>
              <a:rPr lang="en-US" dirty="0" smtClean="0"/>
              <a:t>) in the Ross Sea from 08 January 2012 to 02 February 2012 for 24 </a:t>
            </a:r>
            <a:r>
              <a:rPr lang="en-US" dirty="0" err="1" smtClean="0"/>
              <a:t>h</a:t>
            </a:r>
            <a:r>
              <a:rPr lang="en-US" dirty="0" smtClean="0"/>
              <a:t> (diamond), 48 </a:t>
            </a:r>
            <a:r>
              <a:rPr lang="en-US" dirty="0" err="1" smtClean="0"/>
              <a:t>h</a:t>
            </a:r>
            <a:r>
              <a:rPr lang="en-US" dirty="0" smtClean="0"/>
              <a:t> (triangle), and 72 </a:t>
            </a:r>
            <a:r>
              <a:rPr lang="en-US" dirty="0" err="1" smtClean="0"/>
              <a:t>h</a:t>
            </a:r>
            <a:r>
              <a:rPr lang="en-US" dirty="0" smtClean="0"/>
              <a:t> (circle) incubations.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4614" y="0"/>
            <a:ext cx="8229600" cy="1143000"/>
          </a:xfrm>
        </p:spPr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851399" y="1390206"/>
          <a:ext cx="4067175" cy="24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50849" y="1384300"/>
          <a:ext cx="4069079" cy="248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0849" y="4481965"/>
            <a:ext cx="40500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Figures 3-5.</a:t>
            </a:r>
            <a:r>
              <a:rPr lang="en-US" sz="1400" dirty="0" smtClean="0"/>
              <a:t>24 </a:t>
            </a:r>
            <a:r>
              <a:rPr lang="en-US" sz="1400" dirty="0" err="1" smtClean="0"/>
              <a:t>h</a:t>
            </a:r>
            <a:r>
              <a:rPr lang="en-US" sz="1400" dirty="0" smtClean="0"/>
              <a:t> (upper left), 48 </a:t>
            </a:r>
            <a:r>
              <a:rPr lang="en-US" sz="1400" dirty="0" err="1" smtClean="0"/>
              <a:t>h</a:t>
            </a:r>
            <a:r>
              <a:rPr lang="en-US" sz="1400" dirty="0" smtClean="0"/>
              <a:t> (upper right), and 72 </a:t>
            </a:r>
            <a:r>
              <a:rPr lang="en-US" sz="1400" dirty="0" err="1" smtClean="0"/>
              <a:t>h</a:t>
            </a:r>
            <a:r>
              <a:rPr lang="en-US" sz="1400" dirty="0" smtClean="0"/>
              <a:t> (lower right). Growth rates determined from experimentally determined primary productivity and initial chlorophyll values using an assumed C: </a:t>
            </a:r>
            <a:r>
              <a:rPr lang="en-US" sz="1400" dirty="0" err="1" smtClean="0"/>
              <a:t>Chl</a:t>
            </a:r>
            <a:r>
              <a:rPr lang="en-US" sz="1400" dirty="0" smtClean="0"/>
              <a:t> a ratio of 40. </a:t>
            </a:r>
            <a:endParaRPr lang="en-US" sz="1400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4838700" y="4038600"/>
          <a:ext cx="4069079" cy="248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10457" y="1917700"/>
            <a:ext cx="532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=24 </a:t>
            </a:r>
            <a:r>
              <a:rPr lang="en-US" sz="1200" dirty="0" err="1" smtClean="0"/>
              <a:t>h</a:t>
            </a:r>
            <a:endParaRPr lang="en-US" sz="12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3785057" y="1930400"/>
            <a:ext cx="532943" cy="27699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74836" y="2347099"/>
            <a:ext cx="532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=48 </a:t>
            </a:r>
            <a:r>
              <a:rPr lang="en-US" sz="1200" dirty="0" err="1" smtClean="0"/>
              <a:t>h</a:t>
            </a:r>
            <a:endParaRPr lang="en-US" sz="1200" dirty="0" smtClean="0"/>
          </a:p>
        </p:txBody>
      </p:sp>
      <p:sp>
        <p:nvSpPr>
          <p:cNvPr id="19" name="Isosceles Triangle 18"/>
          <p:cNvSpPr/>
          <p:nvPr/>
        </p:nvSpPr>
        <p:spPr>
          <a:xfrm>
            <a:off x="8343900" y="2458998"/>
            <a:ext cx="88900" cy="7315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93100" y="2359799"/>
            <a:ext cx="532943" cy="27699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18500" y="4965700"/>
            <a:ext cx="105156" cy="1051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62364" y="4852600"/>
            <a:ext cx="532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=72 </a:t>
            </a:r>
            <a:r>
              <a:rPr lang="en-US" sz="1200" dirty="0" err="1" smtClean="0"/>
              <a:t>h</a:t>
            </a:r>
            <a:endParaRPr lang="en-US" sz="12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8293100" y="4852600"/>
            <a:ext cx="532943" cy="27699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99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Determination of growth rates by the dilution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674"/>
            <a:ext cx="8229600" cy="1143000"/>
          </a:xfrm>
        </p:spPr>
        <p:txBody>
          <a:bodyPr/>
          <a:lstStyle/>
          <a:p>
            <a:r>
              <a:rPr lang="en-US" dirty="0" smtClean="0"/>
              <a:t>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229600" cy="50642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Species Present</a:t>
            </a:r>
          </a:p>
          <a:p>
            <a:pPr lvl="1"/>
            <a:r>
              <a:rPr lang="en-US" dirty="0" smtClean="0"/>
              <a:t>Dominant species</a:t>
            </a:r>
          </a:p>
          <a:p>
            <a:pPr lvl="2"/>
            <a:r>
              <a:rPr lang="en-US" i="1" dirty="0" err="1" smtClean="0"/>
              <a:t>Phaeocystis</a:t>
            </a:r>
            <a:r>
              <a:rPr lang="en-US" i="1" dirty="0" smtClean="0"/>
              <a:t> </a:t>
            </a:r>
            <a:r>
              <a:rPr lang="en-US" i="1" dirty="0" err="1" smtClean="0"/>
              <a:t>antarctica</a:t>
            </a:r>
            <a:r>
              <a:rPr lang="en-US" i="1" dirty="0" smtClean="0"/>
              <a:t> </a:t>
            </a:r>
          </a:p>
          <a:p>
            <a:pPr lvl="2">
              <a:buNone/>
            </a:pPr>
            <a:r>
              <a:rPr lang="en-US" dirty="0" smtClean="0"/>
              <a:t>	(colonial and solitary)</a:t>
            </a:r>
          </a:p>
          <a:p>
            <a:pPr lvl="2"/>
            <a:r>
              <a:rPr lang="en-US" i="1" dirty="0" err="1" smtClean="0"/>
              <a:t>Cylindrotheca</a:t>
            </a:r>
            <a:r>
              <a:rPr lang="en-US" i="1" dirty="0" smtClean="0"/>
              <a:t> </a:t>
            </a:r>
            <a:r>
              <a:rPr lang="en-US" i="1" dirty="0" err="1" smtClean="0"/>
              <a:t>closterium</a:t>
            </a:r>
            <a:endParaRPr lang="en-US" i="1" dirty="0" smtClean="0"/>
          </a:p>
          <a:p>
            <a:pPr lvl="1"/>
            <a:r>
              <a:rPr lang="en-US" dirty="0" smtClean="0"/>
              <a:t>Present in concentrations &gt;1 cell/ml</a:t>
            </a:r>
          </a:p>
          <a:p>
            <a:pPr lvl="2"/>
            <a:r>
              <a:rPr lang="en-US" i="1" dirty="0" err="1" smtClean="0"/>
              <a:t>Fragilariopsis</a:t>
            </a:r>
            <a:r>
              <a:rPr lang="en-US" dirty="0" smtClean="0"/>
              <a:t> sp.</a:t>
            </a:r>
          </a:p>
          <a:p>
            <a:pPr lvl="2"/>
            <a:r>
              <a:rPr lang="en-US" i="1" dirty="0" err="1" smtClean="0"/>
              <a:t>Nitzschia</a:t>
            </a:r>
            <a:r>
              <a:rPr lang="en-US" i="1" dirty="0" smtClean="0"/>
              <a:t> </a:t>
            </a:r>
            <a:r>
              <a:rPr lang="en-US" i="1" dirty="0" err="1" smtClean="0"/>
              <a:t>longissima</a:t>
            </a:r>
            <a:endParaRPr lang="en-US" i="1" dirty="0" smtClean="0"/>
          </a:p>
          <a:p>
            <a:pPr lvl="2"/>
            <a:r>
              <a:rPr lang="en-US" i="1" dirty="0" smtClean="0"/>
              <a:t>Pseudo-</a:t>
            </a:r>
            <a:r>
              <a:rPr lang="en-US" i="1" dirty="0" err="1" smtClean="0"/>
              <a:t>nitzschia</a:t>
            </a:r>
            <a:r>
              <a:rPr lang="en-US" i="1" dirty="0" smtClean="0"/>
              <a:t> </a:t>
            </a:r>
            <a:r>
              <a:rPr lang="en-US" dirty="0" smtClean="0"/>
              <a:t>sp.</a:t>
            </a:r>
          </a:p>
          <a:p>
            <a:pPr lvl="2"/>
            <a:r>
              <a:rPr lang="en-US" i="1" dirty="0" err="1" smtClean="0"/>
              <a:t>Chaetoceros</a:t>
            </a:r>
            <a:r>
              <a:rPr lang="en-US" dirty="0" smtClean="0"/>
              <a:t> sp.</a:t>
            </a:r>
          </a:p>
          <a:p>
            <a:pPr lvl="2"/>
            <a:r>
              <a:rPr lang="en-US" i="1" dirty="0" err="1" smtClean="0"/>
              <a:t>Dactyliosolen</a:t>
            </a:r>
            <a:r>
              <a:rPr lang="en-US" i="1" dirty="0" smtClean="0"/>
              <a:t> </a:t>
            </a:r>
            <a:r>
              <a:rPr lang="en-US" i="1" dirty="0" err="1" smtClean="0"/>
              <a:t>antarcticus</a:t>
            </a:r>
            <a:endParaRPr lang="en-US" i="1" dirty="0" smtClean="0"/>
          </a:p>
          <a:p>
            <a:pPr lvl="1"/>
            <a:r>
              <a:rPr lang="en-US" dirty="0" smtClean="0"/>
              <a:t>Seen but not counted</a:t>
            </a:r>
          </a:p>
          <a:p>
            <a:pPr lvl="2"/>
            <a:r>
              <a:rPr lang="en-US" i="1" dirty="0" err="1" smtClean="0"/>
              <a:t>Dictyocha</a:t>
            </a:r>
            <a:r>
              <a:rPr lang="en-US" dirty="0" smtClean="0"/>
              <a:t> sp.</a:t>
            </a:r>
          </a:p>
          <a:p>
            <a:pPr lvl="2"/>
            <a:r>
              <a:rPr lang="en-US" i="1" dirty="0" err="1" smtClean="0"/>
              <a:t>Corethron</a:t>
            </a:r>
            <a:r>
              <a:rPr lang="en-US" i="1" dirty="0" smtClean="0"/>
              <a:t> </a:t>
            </a:r>
            <a:r>
              <a:rPr lang="en-US" i="1" dirty="0" err="1" smtClean="0"/>
              <a:t>criophilum</a:t>
            </a:r>
            <a:endParaRPr lang="en-US" i="1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6815" t="8346" b="28592"/>
          <a:stretch>
            <a:fillRect/>
          </a:stretch>
        </p:blipFill>
        <p:spPr>
          <a:xfrm>
            <a:off x="6009861" y="34998"/>
            <a:ext cx="3110179" cy="1382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t="15062"/>
          <a:stretch>
            <a:fillRect/>
          </a:stretch>
        </p:blipFill>
        <p:spPr>
          <a:xfrm>
            <a:off x="5997881" y="1428626"/>
            <a:ext cx="3134140" cy="1704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l="7043"/>
          <a:stretch>
            <a:fillRect/>
          </a:stretch>
        </p:blipFill>
        <p:spPr>
          <a:xfrm>
            <a:off x="6654821" y="3145343"/>
            <a:ext cx="2453239" cy="1166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880" y="4335366"/>
            <a:ext cx="3123808" cy="393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 l="64979" r="11107" b="58434"/>
          <a:stretch>
            <a:fillRect/>
          </a:stretch>
        </p:blipFill>
        <p:spPr>
          <a:xfrm>
            <a:off x="5985900" y="3145280"/>
            <a:ext cx="670899" cy="1166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7880" y="4757858"/>
            <a:ext cx="1478432" cy="1429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6380" y="4757858"/>
            <a:ext cx="1625308" cy="1429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27135" y="6151064"/>
            <a:ext cx="4112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Figures </a:t>
            </a:r>
            <a:r>
              <a:rPr lang="en-US" sz="1200" b="1" dirty="0" smtClean="0"/>
              <a:t>6-12. </a:t>
            </a:r>
            <a:r>
              <a:rPr lang="en-US" sz="1200" dirty="0" smtClean="0"/>
              <a:t>Diatom species. From top to bottom: </a:t>
            </a:r>
            <a:r>
              <a:rPr lang="en-US" sz="1200" i="1" dirty="0" smtClean="0"/>
              <a:t>P. </a:t>
            </a:r>
            <a:r>
              <a:rPr lang="en-US" sz="1200" i="1" dirty="0" err="1" smtClean="0"/>
              <a:t>antarctica</a:t>
            </a:r>
            <a:r>
              <a:rPr lang="en-US" sz="1200" i="1" dirty="0" smtClean="0"/>
              <a:t> </a:t>
            </a:r>
            <a:r>
              <a:rPr lang="en-US" sz="1200" dirty="0" smtClean="0"/>
              <a:t>(colonial), </a:t>
            </a:r>
            <a:r>
              <a:rPr lang="en-US" sz="1200" i="1" dirty="0" smtClean="0"/>
              <a:t>C. </a:t>
            </a:r>
            <a:r>
              <a:rPr lang="en-US" sz="1200" i="1" dirty="0" err="1" smtClean="0"/>
              <a:t>closterium</a:t>
            </a:r>
            <a:r>
              <a:rPr lang="en-US" sz="1200" dirty="0" smtClean="0"/>
              <a:t>, </a:t>
            </a:r>
            <a:r>
              <a:rPr lang="en-US" sz="1200" i="1" dirty="0" smtClean="0"/>
              <a:t>D. </a:t>
            </a:r>
            <a:r>
              <a:rPr lang="en-US" sz="1200" i="1" dirty="0" err="1" smtClean="0"/>
              <a:t>antarcticus</a:t>
            </a:r>
            <a:r>
              <a:rPr lang="en-US" sz="1200" i="1" dirty="0" smtClean="0"/>
              <a:t> </a:t>
            </a:r>
            <a:r>
              <a:rPr lang="en-US" sz="1200" dirty="0" smtClean="0"/>
              <a:t>(left), </a:t>
            </a:r>
            <a:r>
              <a:rPr lang="en-US" sz="1200" i="1" dirty="0" err="1" smtClean="0"/>
              <a:t>Fragilariopsis</a:t>
            </a:r>
            <a:r>
              <a:rPr lang="en-US" sz="1200" dirty="0" smtClean="0"/>
              <a:t> </a:t>
            </a:r>
            <a:r>
              <a:rPr lang="en-US" sz="1200" dirty="0" err="1" smtClean="0"/>
              <a:t>sp.(right</a:t>
            </a:r>
            <a:r>
              <a:rPr lang="en-US" sz="1200" dirty="0" smtClean="0"/>
              <a:t>), </a:t>
            </a:r>
            <a:r>
              <a:rPr lang="en-US" sz="1200" i="1" dirty="0" smtClean="0"/>
              <a:t>N. </a:t>
            </a:r>
            <a:r>
              <a:rPr lang="en-US" sz="1200" i="1" dirty="0" err="1" smtClean="0"/>
              <a:t>longissima</a:t>
            </a:r>
            <a:r>
              <a:rPr lang="en-US" sz="1200" i="1" dirty="0" smtClean="0"/>
              <a:t>, C. </a:t>
            </a:r>
            <a:r>
              <a:rPr lang="en-US" sz="1200" i="1" dirty="0" err="1" smtClean="0"/>
              <a:t>criophilum</a:t>
            </a:r>
            <a:r>
              <a:rPr lang="en-US" sz="1200" i="1" dirty="0" smtClean="0"/>
              <a:t> </a:t>
            </a:r>
            <a:r>
              <a:rPr lang="en-US" sz="1200" dirty="0" smtClean="0"/>
              <a:t> (left), and </a:t>
            </a:r>
            <a:r>
              <a:rPr lang="en-US" sz="1200" i="1" dirty="0" err="1" smtClean="0"/>
              <a:t>Dictyocha</a:t>
            </a:r>
            <a:r>
              <a:rPr lang="en-US" sz="1200" i="1" dirty="0" smtClean="0"/>
              <a:t> </a:t>
            </a:r>
            <a:r>
              <a:rPr lang="en-US" sz="1200" dirty="0" smtClean="0"/>
              <a:t> sp.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1780" y="258984"/>
            <a:ext cx="8229600" cy="1143000"/>
          </a:xfrm>
        </p:spPr>
        <p:txBody>
          <a:bodyPr/>
          <a:lstStyle/>
          <a:p>
            <a:r>
              <a:rPr lang="en-US" dirty="0" smtClean="0"/>
              <a:t>Station 3 (Outside Ice Station)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9800" y="1849991"/>
            <a:ext cx="8229600" cy="4525963"/>
          </a:xfrm>
        </p:spPr>
        <p:txBody>
          <a:bodyPr/>
          <a:lstStyle/>
          <a:p>
            <a:pPr lvl="1"/>
            <a:r>
              <a:rPr lang="en-US" dirty="0" err="1" smtClean="0"/>
              <a:t>Chl</a:t>
            </a:r>
            <a:r>
              <a:rPr lang="en-US" dirty="0" smtClean="0"/>
              <a:t> a initial: 0.917 </a:t>
            </a:r>
            <a:r>
              <a:rPr lang="en-US" dirty="0" err="1" smtClean="0"/>
              <a:t>μg/l</a:t>
            </a:r>
            <a:endParaRPr lang="en-US" dirty="0" smtClean="0"/>
          </a:p>
          <a:p>
            <a:pPr lvl="1"/>
            <a:r>
              <a:rPr lang="en-US" dirty="0" smtClean="0"/>
              <a:t>100% WSW Net Growth Rate: -0.0177 d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/>
            <a:r>
              <a:rPr lang="en-US" dirty="0" smtClean="0"/>
              <a:t>20% WSW Net Growth Rate: 0.148 d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/>
            <a:r>
              <a:rPr lang="en-US" dirty="0" smtClean="0"/>
              <a:t>Grazing Rate: 0.161 d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6163" y="4085744"/>
          <a:ext cx="6466890" cy="1213142"/>
        </p:xfrm>
        <a:graphic>
          <a:graphicData uri="http://schemas.openxmlformats.org/drawingml/2006/table">
            <a:tbl>
              <a:tblPr/>
              <a:tblGrid>
                <a:gridCol w="1146322"/>
                <a:gridCol w="1307152"/>
                <a:gridCol w="1341799"/>
                <a:gridCol w="1437642"/>
                <a:gridCol w="1233975"/>
              </a:tblGrid>
              <a:tr h="485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latin typeface="Verdana"/>
                        </a:rPr>
                        <a:t>P.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1" u="none" strike="noStrike" dirty="0" err="1" smtClean="0">
                          <a:latin typeface="Verdana"/>
                        </a:rPr>
                        <a:t>antarctica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colonial</a:t>
                      </a:r>
                      <a:r>
                        <a:rPr lang="en-US" sz="1000" b="0" i="0" u="none" strike="noStrike" baseline="0" dirty="0" smtClean="0">
                          <a:latin typeface="Verdana"/>
                        </a:rPr>
                        <a:t> (cells/ml)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latin typeface="Verdana"/>
                        </a:rPr>
                        <a:t>P.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1" u="none" strike="noStrike" dirty="0" err="1" smtClean="0">
                          <a:latin typeface="Verdana"/>
                        </a:rPr>
                        <a:t>antarctica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individual</a:t>
                      </a:r>
                      <a:r>
                        <a:rPr lang="en-US" sz="1000" b="0" i="0" u="none" strike="noStrike" baseline="0" dirty="0" smtClean="0">
                          <a:latin typeface="Verdana"/>
                        </a:rPr>
                        <a:t> (cells/ml)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err="1">
                          <a:latin typeface="Verdana"/>
                        </a:rPr>
                        <a:t>Cylindrotheca</a:t>
                      </a:r>
                      <a:r>
                        <a:rPr lang="en-US" sz="1000" b="0" i="1" u="none" strike="noStrike" dirty="0">
                          <a:latin typeface="Verdana"/>
                        </a:rPr>
                        <a:t> </a:t>
                      </a:r>
                      <a:r>
                        <a:rPr lang="en-US" sz="1000" b="0" i="1" u="none" strike="noStrike" dirty="0" err="1" smtClean="0">
                          <a:latin typeface="Verdana"/>
                        </a:rPr>
                        <a:t>closterium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 (cells/ml)</a:t>
                      </a:r>
                      <a:endParaRPr lang="en-US" sz="1000" b="0" i="1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Other 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Diatoms (cells/ml)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 smtClean="0">
                          <a:latin typeface="Verdana"/>
                        </a:rPr>
                        <a:t>Stn</a:t>
                      </a:r>
                      <a:r>
                        <a:rPr lang="en-US" sz="1000" b="1" i="0" u="none" strike="noStrike" dirty="0" smtClean="0">
                          <a:latin typeface="Verdana"/>
                        </a:rPr>
                        <a:t> 3</a:t>
                      </a:r>
                      <a:endParaRPr lang="en-US" sz="10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baseline="0" dirty="0">
                          <a:latin typeface="Verdana"/>
                        </a:rPr>
                        <a:t>t</a:t>
                      </a:r>
                      <a:r>
                        <a:rPr lang="en-US" sz="1000" b="0" i="0" u="none" strike="noStrike" baseline="-25000" dirty="0" smtClean="0">
                          <a:latin typeface="Verdana"/>
                        </a:rPr>
                        <a:t>0</a:t>
                      </a:r>
                      <a:endParaRPr lang="en-US" sz="1000" b="0" i="0" u="none" strike="noStrike" baseline="-25000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17.00 (39.76%)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0 (0%)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10.44 (24.42%)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15.32 (35.82%)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72 </a:t>
                      </a:r>
                      <a:r>
                        <a:rPr lang="en-US" sz="1000" b="0" i="0" u="none" strike="noStrike" dirty="0" err="1" smtClean="0">
                          <a:latin typeface="Verdana"/>
                        </a:rPr>
                        <a:t>h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0 (0%)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123.7 (67.30%)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23.88 (13.00%)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36.20 (19.70%)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126820" y="830484"/>
            <a:ext cx="1965960" cy="5545470"/>
            <a:chOff x="7126820" y="830484"/>
            <a:chExt cx="1965960" cy="5545470"/>
          </a:xfrm>
        </p:grpSpPr>
        <p:graphicFrame>
          <p:nvGraphicFramePr>
            <p:cNvPr id="5" name="Chart 4"/>
            <p:cNvGraphicFramePr/>
            <p:nvPr/>
          </p:nvGraphicFramePr>
          <p:xfrm>
            <a:off x="7126820" y="830484"/>
            <a:ext cx="1965960" cy="3008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>
              <a:graphicFrameLocks noChangeAspect="1"/>
            </p:cNvGraphicFramePr>
            <p:nvPr/>
          </p:nvGraphicFramePr>
          <p:xfrm>
            <a:off x="7126820" y="3468162"/>
            <a:ext cx="1965960" cy="29077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4 (Eddy Center)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119800" y="1929152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 err="1" smtClean="0"/>
              <a:t>Chl</a:t>
            </a:r>
            <a:r>
              <a:rPr lang="en-US" dirty="0" smtClean="0"/>
              <a:t> a initial: 7.00 </a:t>
            </a:r>
            <a:r>
              <a:rPr lang="en-US" dirty="0" err="1" smtClean="0"/>
              <a:t>μg/l</a:t>
            </a:r>
            <a:endParaRPr lang="en-US" dirty="0" smtClean="0"/>
          </a:p>
          <a:p>
            <a:pPr lvl="1"/>
            <a:r>
              <a:rPr lang="en-US" dirty="0" smtClean="0"/>
              <a:t>100% WSW Net Growth Rate: -0.00453 d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/>
            <a:r>
              <a:rPr lang="en-US" dirty="0" smtClean="0"/>
              <a:t>20% WSW Net Growth Rate: -0.0804 d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/>
            <a:r>
              <a:rPr lang="en-US" dirty="0" smtClean="0"/>
              <a:t>Grazing Rate: -0.0759 d</a:t>
            </a:r>
            <a:r>
              <a:rPr lang="en-US" baseline="30000" dirty="0" smtClean="0"/>
              <a:t>-1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1455" y="4241809"/>
          <a:ext cx="6466890" cy="1698398"/>
        </p:xfrm>
        <a:graphic>
          <a:graphicData uri="http://schemas.openxmlformats.org/drawingml/2006/table">
            <a:tbl>
              <a:tblPr/>
              <a:tblGrid>
                <a:gridCol w="1146322"/>
                <a:gridCol w="1307152"/>
                <a:gridCol w="1341799"/>
                <a:gridCol w="1437642"/>
                <a:gridCol w="1233975"/>
              </a:tblGrid>
              <a:tr h="485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latin typeface="Verdana"/>
                        </a:rPr>
                        <a:t>P.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1" u="none" strike="noStrike" dirty="0" err="1" smtClean="0">
                          <a:latin typeface="Verdana"/>
                        </a:rPr>
                        <a:t>antarctica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colonial</a:t>
                      </a:r>
                      <a:r>
                        <a:rPr lang="en-US" sz="1000" b="0" i="0" u="none" strike="noStrike" baseline="0" dirty="0" smtClean="0">
                          <a:latin typeface="Verdana"/>
                        </a:rPr>
                        <a:t> (cells/ml)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latin typeface="Verdana"/>
                        </a:rPr>
                        <a:t>P.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1" u="none" strike="noStrike" dirty="0" err="1" smtClean="0">
                          <a:latin typeface="Verdana"/>
                        </a:rPr>
                        <a:t>antarctica</a:t>
                      </a:r>
                      <a:r>
                        <a:rPr lang="en-US" sz="1000" b="0" i="1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individual</a:t>
                      </a:r>
                      <a:r>
                        <a:rPr lang="en-US" sz="1000" b="0" i="0" u="none" strike="noStrike" baseline="0" dirty="0" smtClean="0">
                          <a:latin typeface="Verdana"/>
                        </a:rPr>
                        <a:t> (cells/ml)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err="1">
                          <a:latin typeface="Verdana"/>
                        </a:rPr>
                        <a:t>Cylindrotheca</a:t>
                      </a:r>
                      <a:r>
                        <a:rPr lang="en-US" sz="1000" b="0" i="1" u="none" strike="noStrike" dirty="0">
                          <a:latin typeface="Verdana"/>
                        </a:rPr>
                        <a:t> </a:t>
                      </a:r>
                      <a:r>
                        <a:rPr lang="en-US" sz="1000" b="0" i="1" u="none" strike="noStrike" dirty="0" err="1" smtClean="0">
                          <a:latin typeface="Verdana"/>
                        </a:rPr>
                        <a:t>closterium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 (cells/ml)</a:t>
                      </a:r>
                      <a:endParaRPr lang="en-US" sz="1000" b="0" i="1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Other 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Diatoms (cells/ml)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latin typeface="Verdana"/>
                        </a:rPr>
                        <a:t>Stn</a:t>
                      </a:r>
                      <a:r>
                        <a:rPr lang="en-US" sz="1000" b="1" i="0" u="none" strike="noStrike" dirty="0">
                          <a:latin typeface="Verdana"/>
                        </a:rPr>
                        <a:t> 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t</a:t>
                      </a:r>
                      <a:r>
                        <a:rPr lang="en-US" sz="1000" b="0" i="0" u="none" strike="noStrike" baseline="-25000" dirty="0" smtClean="0">
                          <a:latin typeface="Verdana"/>
                        </a:rPr>
                        <a:t>0</a:t>
                      </a:r>
                      <a:endParaRPr lang="en-US" sz="1000" b="0" i="0" u="none" strike="noStrike" baseline="-25000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149.8 (2.57%)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0 (0%)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5513 (94.73%)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157.3 (2.70%)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24 </a:t>
                      </a:r>
                      <a:r>
                        <a:rPr lang="en-US" sz="1000" b="0" i="0" u="none" strike="noStrike" dirty="0" err="1">
                          <a:latin typeface="Verdana"/>
                        </a:rPr>
                        <a:t>h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10420 (30.50%)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4887 (14.30%)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18780 (54.96%)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82.6 (0.24%)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48 </a:t>
                      </a:r>
                      <a:r>
                        <a:rPr lang="en-US" sz="1000" b="0" i="0" u="none" strike="noStrike" dirty="0" err="1">
                          <a:latin typeface="Verdana"/>
                        </a:rPr>
                        <a:t>h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3292 (15.57%)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4781 (22.61%)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13040 (61.67%)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29.54 (0.15%)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72 </a:t>
                      </a:r>
                      <a:r>
                        <a:rPr lang="en-US" sz="1000" b="0" i="0" u="none" strike="noStrike" dirty="0" err="1">
                          <a:latin typeface="Verdana"/>
                        </a:rPr>
                        <a:t>h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12690 (23.64%)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13960 (26.00%)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27010 (50.31%)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28.2 (0.05%)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576705" y="0"/>
            <a:ext cx="1424085" cy="6904137"/>
            <a:chOff x="7536910" y="0"/>
            <a:chExt cx="1424085" cy="6904137"/>
          </a:xfrm>
        </p:grpSpPr>
        <p:graphicFrame>
          <p:nvGraphicFramePr>
            <p:cNvPr id="11" name="Chart 10"/>
            <p:cNvGraphicFramePr>
              <a:graphicFrameLocks/>
            </p:cNvGraphicFramePr>
            <p:nvPr/>
          </p:nvGraphicFramePr>
          <p:xfrm>
            <a:off x="7550440" y="0"/>
            <a:ext cx="1410555" cy="25890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Chart 11"/>
            <p:cNvGraphicFramePr>
              <a:graphicFrameLocks noChangeAspect="1"/>
            </p:cNvGraphicFramePr>
            <p:nvPr/>
          </p:nvGraphicFramePr>
          <p:xfrm>
            <a:off x="7543675" y="1929152"/>
            <a:ext cx="1417320" cy="19272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3" name="Chart 12"/>
            <p:cNvGraphicFramePr>
              <a:graphicFrameLocks noChangeAspect="1"/>
            </p:cNvGraphicFramePr>
            <p:nvPr/>
          </p:nvGraphicFramePr>
          <p:xfrm>
            <a:off x="7536910" y="3522607"/>
            <a:ext cx="1417320" cy="19278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4" name="Chart 13"/>
            <p:cNvGraphicFramePr>
              <a:graphicFrameLocks noChangeAspect="1"/>
            </p:cNvGraphicFramePr>
            <p:nvPr/>
          </p:nvGraphicFramePr>
          <p:xfrm>
            <a:off x="7536910" y="4976277"/>
            <a:ext cx="1417320" cy="19278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1254</Words>
  <Application>Microsoft Macintosh PowerPoint</Application>
  <PresentationFormat>On-screen Show (4:3)</PresentationFormat>
  <Paragraphs>193</Paragraphs>
  <Slides>11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Phytoplankton growth rates in the Ross Sea, Antarctica</vt:lpstr>
      <vt:lpstr>Site Overview</vt:lpstr>
      <vt:lpstr>Determination of growth rates by isotopic tracers</vt:lpstr>
      <vt:lpstr>Preliminary Results</vt:lpstr>
      <vt:lpstr>Preliminary Results</vt:lpstr>
      <vt:lpstr>Determination of growth rates by the dilution method</vt:lpstr>
      <vt:lpstr>Microscopy</vt:lpstr>
      <vt:lpstr>Station 3 (Outside Ice Station)</vt:lpstr>
      <vt:lpstr>Station 4 (Eddy Center)</vt:lpstr>
      <vt:lpstr>Station 19 (Frontal Region)</vt:lpstr>
      <vt:lpstr>Station 60 (Ross Ice Shelf)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Mosby</dc:creator>
  <cp:lastModifiedBy>Anna Mosby</cp:lastModifiedBy>
  <cp:revision>66</cp:revision>
  <dcterms:created xsi:type="dcterms:W3CDTF">2012-11-29T11:33:17Z</dcterms:created>
  <dcterms:modified xsi:type="dcterms:W3CDTF">2012-11-29T15:51:41Z</dcterms:modified>
</cp:coreProperties>
</file>