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0" r:id="rId3"/>
    <p:sldId id="272" r:id="rId4"/>
    <p:sldId id="260" r:id="rId5"/>
    <p:sldId id="261" r:id="rId6"/>
    <p:sldId id="271" r:id="rId7"/>
    <p:sldId id="263" r:id="rId8"/>
    <p:sldId id="264" r:id="rId9"/>
    <p:sldId id="275" r:id="rId10"/>
    <p:sldId id="262" r:id="rId11"/>
    <p:sldId id="258" r:id="rId12"/>
    <p:sldId id="269" r:id="rId13"/>
    <p:sldId id="265" r:id="rId14"/>
    <p:sldId id="266" r:id="rId15"/>
    <p:sldId id="268" r:id="rId16"/>
    <p:sldId id="274" r:id="rId17"/>
    <p:sldId id="267" r:id="rId18"/>
    <p:sldId id="273" r:id="rId19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8260C-0831-44DF-94B9-B7BDCA225A5A}" type="datetimeFigureOut">
              <a:rPr lang="en-US" smtClean="0"/>
              <a:pPr/>
              <a:t>11/28/2012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95D92-3839-402C-B378-3B3B2D18A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143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C8174D2-18C1-4574-9C86-457A1E9B6C0E}" type="datetimeFigureOut">
              <a:rPr lang="en-US"/>
              <a:pPr>
                <a:defRPr/>
              </a:pPr>
              <a:t>11/28/2012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81DC6FE-DA96-4C9E-BE6D-E3A925819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64832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D00E2B-F7A6-44D1-BCF9-963DF45BE9BB}" type="slidenum">
              <a:rPr lang="en-US" b="1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BFAE7B-45D0-4AA8-A75D-F180BEAAEC95}" type="slidenum">
              <a:rPr lang="en-US" b="1">
                <a:solidFill>
                  <a:srgbClr val="FF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cs typeface="Arial" charset="0"/>
              </a:rPr>
              <a:t>ROMS: Regional Ocean Modeling System: hydrostatic finite difference OGCM with a terrain following vertical coordinate.</a:t>
            </a:r>
            <a:r>
              <a:rPr lang="en-US" smtClean="0"/>
              <a:t>  BEDMAP (ice thickness and subglacial topo model of the Ant.).  Explain AMPS.</a:t>
            </a:r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9"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35298" indent="-282807" defTabSz="914409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31227" indent="-226245" defTabSz="914409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583718" indent="-226245" defTabSz="914409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36209" indent="-226245" defTabSz="914409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48870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4119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393681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46172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A0C609-4865-4966-819D-A9A251BE222E}" type="slidenum">
              <a:rPr lang="en-US" sz="1200">
                <a:solidFill>
                  <a:srgbClr val="FF0000"/>
                </a:solidFill>
              </a:rPr>
              <a:pPr eaLnBrk="1" hangingPunct="1"/>
              <a:t>18</a:t>
            </a:fld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cs typeface="Arial" charset="0"/>
              </a:rPr>
              <a:t>AMSR-E ice no longer available past October, 2011.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82DBE4-4F25-4A2F-9074-D979B76D9CEB}" type="datetime1">
              <a:rPr lang="en-US" smtClean="0"/>
              <a:pPr>
                <a:defRPr/>
              </a:pPr>
              <a:t>11/28/2012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533A98-BAF1-4A1E-A4AE-88F0757460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C032CA-9A56-40EF-9E84-43F9EE0AB8B9}" type="datetime1">
              <a:rPr lang="en-US" smtClean="0"/>
              <a:pPr>
                <a:defRPr/>
              </a:pPr>
              <a:t>11/28/2012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DBFA28-C137-459A-ABA2-5CB7CB3904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8BEED1-0A05-42E5-915D-5F7F4A3D0CFB}" type="datetime1">
              <a:rPr lang="en-US" smtClean="0"/>
              <a:pPr>
                <a:defRPr/>
              </a:pPr>
              <a:t>11/28/2012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C6A6C-2DDA-44C4-95F8-3CA9208EB4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8A1A8E-B10E-4BA2-AF2A-92A00800F305}" type="datetime1">
              <a:rPr lang="en-US" smtClean="0"/>
              <a:pPr>
                <a:defRPr/>
              </a:pPr>
              <a:t>11/28/2012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9976B-1372-4113-B093-B74ADC5BDA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FC96B7-05B6-4101-9F06-9538F7F5F274}" type="datetime1">
              <a:rPr lang="en-US" smtClean="0"/>
              <a:pPr>
                <a:defRPr/>
              </a:pPr>
              <a:t>11/28/2012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943F4-8730-40AB-81FE-F518C9F17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05EC8-C486-4AB2-A129-653F29A93954}" type="datetime1">
              <a:rPr lang="en-US" smtClean="0"/>
              <a:pPr>
                <a:defRPr/>
              </a:pPr>
              <a:t>11/28/2012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8CBD3-28DF-45E7-8E73-5CA95A3B8C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C550A6-871B-442E-B2A9-E79F44819F44}" type="datetime1">
              <a:rPr lang="en-US" smtClean="0"/>
              <a:pPr>
                <a:defRPr/>
              </a:pPr>
              <a:t>11/28/2012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F1950-F333-45D7-B123-101C224849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6755F7-8B19-4B79-83F9-18648A778B3B}" type="datetime1">
              <a:rPr lang="en-US" smtClean="0"/>
              <a:pPr>
                <a:defRPr/>
              </a:pPr>
              <a:t>11/28/2012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B0F5D6-81B7-435D-B2F9-D1D29E1293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4DB6E5-ABBD-47BF-BCE2-EE4A4EE8C4AE}" type="datetime1">
              <a:rPr lang="en-US" smtClean="0"/>
              <a:pPr>
                <a:defRPr/>
              </a:pPr>
              <a:t>11/28/2012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62090-C6F0-4275-B87E-2BD5540EC9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213183-25C2-42B3-9B49-D3EB37EAAA8C}" type="datetime1">
              <a:rPr lang="en-US" smtClean="0"/>
              <a:pPr>
                <a:defRPr/>
              </a:pPr>
              <a:t>11/28/2012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C3CA8-B34C-4460-A23B-4F8CD7DD5D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03A26A-4E51-42D6-8B8D-218126E278ED}" type="datetime1">
              <a:rPr lang="en-US" smtClean="0"/>
              <a:pPr>
                <a:defRPr/>
              </a:pPr>
              <a:t>11/28/2012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292B3-A560-4B7E-8427-8C79C845E7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BF1475C-335B-4C22-904D-3C93B0018A53}" type="datetime1">
              <a:rPr lang="en-US" smtClean="0"/>
              <a:pPr>
                <a:defRPr/>
              </a:pPr>
              <a:t>11/28/2012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A6915C7-25EB-49E7-8C0B-8D959C30EF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8153400" cy="1981200"/>
          </a:xfrm>
        </p:spPr>
        <p:txBody>
          <a:bodyPr/>
          <a:lstStyle/>
          <a:p>
            <a:r>
              <a:rPr lang="en-US" sz="6600" cap="small" dirty="0" smtClean="0"/>
              <a:t>Ross Sea (Model)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Stefanie Mack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11/29/2012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PRISM PI Meeting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533A98-BAF1-4A1E-A4AE-88F07574603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Depth-Averaged Velocity</a:t>
            </a:r>
          </a:p>
        </p:txBody>
      </p:sp>
      <p:pic>
        <p:nvPicPr>
          <p:cNvPr id="7171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7600" y="1447800"/>
            <a:ext cx="7035800" cy="527685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9976B-1372-4113-B093-B74ADC5BDA2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7467600" cy="9445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 smtClean="0"/>
              <a:t>Future Plans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/>
              <a:t>Increase model resolution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Currently at 5km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Run at 2.5km and 1.25km resolution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/>
              <a:t>Add tides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Already done successfully by </a:t>
            </a:r>
            <a:r>
              <a:rPr lang="en-US" sz="2400" dirty="0" err="1" smtClean="0"/>
              <a:t>Padman</a:t>
            </a:r>
            <a:r>
              <a:rPr lang="en-US" sz="2400" dirty="0" smtClean="0"/>
              <a:t> &amp; Springer group</a:t>
            </a: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err="1" smtClean="0"/>
              <a:t>Mesoscale</a:t>
            </a:r>
            <a:r>
              <a:rPr lang="en-US" sz="3200" dirty="0" smtClean="0"/>
              <a:t> variability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Of sea ice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Of transport on and off shelf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And whatever else looks interesting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9976B-1372-4113-B093-B74ADC5BDA2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Ross Sea Tides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9976B-1372-4113-B093-B74ADC5BDA2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172200" cy="493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xtBox 3"/>
          <p:cNvSpPr txBox="1">
            <a:spLocks noChangeArrowheads="1"/>
          </p:cNvSpPr>
          <p:nvPr/>
        </p:nvSpPr>
        <p:spPr bwMode="auto">
          <a:xfrm>
            <a:off x="5867400" y="6477000"/>
            <a:ext cx="2819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600" dirty="0" err="1">
                <a:latin typeface="+mn-lt"/>
              </a:rPr>
              <a:t>Padman</a:t>
            </a:r>
            <a:r>
              <a:rPr lang="en-US" sz="1600" dirty="0">
                <a:latin typeface="+mn-lt"/>
              </a:rPr>
              <a:t> et al, DSRII,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838"/>
            <a:ext cx="7467600" cy="7921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 smtClean="0"/>
              <a:t>Tides &amp; Sea Ice</a:t>
            </a:r>
            <a:endParaRPr lang="en-US" sz="4800" dirty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153400" cy="52546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Winter variability of sea ice concentration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9976B-1372-4113-B093-B74ADC5BDA2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1" y="1828800"/>
            <a:ext cx="5562600" cy="456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5029200" y="6400800"/>
            <a:ext cx="3733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400" i="1"/>
              <a:t>Mack et al, GRL, under review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838"/>
            <a:ext cx="7467600" cy="7921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 smtClean="0"/>
              <a:t>Tides &amp; Sea Ice</a:t>
            </a:r>
            <a:endParaRPr lang="en-US" sz="4800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305800" cy="144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Analysis for 2004, ROMS matches satellite predictions well.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9976B-1372-4113-B093-B74ADC5BDA2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16318435"/>
              </p:ext>
            </p:extLst>
          </p:nvPr>
        </p:nvGraphicFramePr>
        <p:xfrm>
          <a:off x="495301" y="2468562"/>
          <a:ext cx="7962899" cy="1112838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1103767"/>
                <a:gridCol w="2515732"/>
                <a:gridCol w="2628900"/>
                <a:gridCol w="1714500"/>
              </a:tblGrid>
              <a:tr h="3709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O1</a:t>
                      </a:r>
                      <a:r>
                        <a:rPr lang="en-US" sz="1800" baseline="0" dirty="0" smtClean="0"/>
                        <a:t> Amplitude </a:t>
                      </a:r>
                      <a:r>
                        <a:rPr lang="en-US" sz="1800" dirty="0" smtClean="0"/>
                        <a:t>(ice %)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K1 Amplitude(ice</a:t>
                      </a:r>
                      <a:r>
                        <a:rPr lang="en-US" sz="1800" baseline="0" dirty="0" smtClean="0"/>
                        <a:t> %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O1/K1 Ratio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AMSR-E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7.2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4.4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1.65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ROMS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9.4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5.0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1.89</a:t>
                      </a:r>
                      <a:endParaRPr lang="en-US" sz="1800" dirty="0"/>
                    </a:p>
                  </a:txBody>
                  <a:tcPr marT="45733" marB="45733"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3952875"/>
            <a:ext cx="8877300" cy="26765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8300"/>
            <a:ext cx="8229600" cy="774700"/>
          </a:xfrm>
        </p:spPr>
        <p:txBody>
          <a:bodyPr>
            <a:noAutofit/>
          </a:bodyPr>
          <a:lstStyle/>
          <a:p>
            <a:r>
              <a:rPr lang="en-US" sz="4800" dirty="0" smtClean="0">
                <a:cs typeface="Calibri" pitchFamily="34" charset="0"/>
              </a:rPr>
              <a:t>Tidal Modeling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447800"/>
            <a:ext cx="84582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cs typeface="Calibri" pitchFamily="34" charset="0"/>
              </a:rPr>
              <a:t>Tidal forcing is imposed by adding tidal velocities and sea surface height variations from Laurie </a:t>
            </a:r>
            <a:r>
              <a:rPr lang="en-US" sz="2800" dirty="0" err="1" smtClean="0">
                <a:cs typeface="Calibri" pitchFamily="34" charset="0"/>
              </a:rPr>
              <a:t>Padman’s</a:t>
            </a:r>
            <a:r>
              <a:rPr lang="en-US" sz="2800" dirty="0" smtClean="0">
                <a:cs typeface="Calibri" pitchFamily="34" charset="0"/>
              </a:rPr>
              <a:t> CATS model at the boundaries</a:t>
            </a:r>
          </a:p>
          <a:p>
            <a:pPr>
              <a:lnSpc>
                <a:spcPct val="90000"/>
              </a:lnSpc>
            </a:pPr>
            <a:endParaRPr lang="en-US" sz="800" dirty="0" smtClean="0">
              <a:cs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cs typeface="Calibri" pitchFamily="34" charset="0"/>
              </a:rPr>
              <a:t>Current focus is on tidal effects on sea-ice (and its impact on HSSW formation) and ice shelf basal melt</a:t>
            </a:r>
          </a:p>
          <a:p>
            <a:pPr>
              <a:lnSpc>
                <a:spcPct val="90000"/>
              </a:lnSpc>
            </a:pPr>
            <a:endParaRPr lang="en-US" sz="800" dirty="0" smtClean="0">
              <a:cs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cs typeface="Calibri" pitchFamily="34" charset="0"/>
              </a:rPr>
              <a:t>Will be looking at effects on transport and mixing of CDW in future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9976B-1372-4113-B093-B74ADC5BDA2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Conclusions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Current model configuration represents overall circulation and water masses well</a:t>
            </a:r>
          </a:p>
          <a:p>
            <a:r>
              <a:rPr lang="en-US" sz="2800" dirty="0" smtClean="0"/>
              <a:t>A higher resolution version can shed light on </a:t>
            </a:r>
            <a:r>
              <a:rPr lang="en-US" sz="2800" dirty="0" err="1" smtClean="0"/>
              <a:t>mesoscale</a:t>
            </a:r>
            <a:r>
              <a:rPr lang="en-US" sz="2800" dirty="0" smtClean="0"/>
              <a:t> processes and tidal effects</a:t>
            </a:r>
          </a:p>
          <a:p>
            <a:r>
              <a:rPr lang="en-US" sz="2800" dirty="0" smtClean="0"/>
              <a:t>Stay tuned for more results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9976B-1372-4113-B093-B74ADC5BDA2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179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 smtClean="0">
                <a:cs typeface="Calibri" pitchFamily="34" charset="0"/>
              </a:rPr>
              <a:t>Ross Sea Model</a:t>
            </a:r>
          </a:p>
        </p:txBody>
      </p:sp>
      <p:sp>
        <p:nvSpPr>
          <p:cNvPr id="913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7696200" cy="5181600"/>
          </a:xfrm>
        </p:spPr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Calibri" pitchFamily="34" charset="0"/>
              </a:rPr>
              <a:t>ROMS: 5 km horizontal resolution, 24 levels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Calibri" pitchFamily="34" charset="0"/>
              </a:rPr>
              <a:t>Ice shelves (mechanical and thermodynamic)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Calibri" pitchFamily="34" charset="0"/>
              </a:rPr>
              <a:t>Dynamic sea-ice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Calibri" pitchFamily="34" charset="0"/>
              </a:rPr>
              <a:t>Different </a:t>
            </a:r>
            <a:r>
              <a:rPr lang="en-US" dirty="0">
                <a:cs typeface="Calibri" pitchFamily="34" charset="0"/>
              </a:rPr>
              <a:t>wind forcing, but typically either from Antarctic </a:t>
            </a:r>
            <a:r>
              <a:rPr lang="en-US" dirty="0" err="1">
                <a:cs typeface="Calibri" pitchFamily="34" charset="0"/>
              </a:rPr>
              <a:t>Mesoscale</a:t>
            </a:r>
            <a:r>
              <a:rPr lang="en-US" dirty="0">
                <a:cs typeface="Calibri" pitchFamily="34" charset="0"/>
              </a:rPr>
              <a:t> Prediction System (AMPS) or </a:t>
            </a:r>
            <a:r>
              <a:rPr lang="en-US" dirty="0" smtClean="0">
                <a:cs typeface="Calibri" pitchFamily="34" charset="0"/>
              </a:rPr>
              <a:t>ERA-Interim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Calibri" pitchFamily="34" charset="0"/>
              </a:rPr>
              <a:t>Lateral boundary conditions from WOA, OCCAM and SSM/I ice concentrations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Calibri" pitchFamily="34" charset="0"/>
              </a:rPr>
              <a:t>Bathymetry from BEDMAP and Davey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Calibri" pitchFamily="34" charset="0"/>
              </a:rPr>
              <a:t>Experiments w/ dye representing CDW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9976B-1372-4113-B093-B74ADC5BDA2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800" dirty="0" smtClean="0">
                <a:latin typeface="+mn-lt"/>
                <a:cs typeface="Calibri" pitchFamily="34" charset="0"/>
              </a:rPr>
              <a:t>New Model Run for PRISM</a:t>
            </a:r>
          </a:p>
        </p:txBody>
      </p:sp>
      <p:sp>
        <p:nvSpPr>
          <p:cNvPr id="913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4582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Sept. 15, 2010 – Feb. 29, 2012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Model fields saved every 12 hours for entire run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Forced with 6-hourly winds and air temperatures from the new higher resolution (0.75°) ERA-Interim product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Had to switch to coarser (25-km) SSMIS sea-ice from AMSR-E (12.5-km)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Fixed small bug in the sea-ice code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T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wo new dye tracers: Ice Shelf 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meltwater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and sea-ice 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meltwater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9976B-1372-4113-B093-B74ADC5BDA2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883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Outline</a:t>
            </a:r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Water mass analysis</a:t>
            </a:r>
          </a:p>
          <a:p>
            <a:pPr lvl="1"/>
            <a:r>
              <a:rPr lang="en-US" sz="3200" dirty="0" smtClean="0"/>
              <a:t>Large scale circulation</a:t>
            </a:r>
          </a:p>
          <a:p>
            <a:r>
              <a:rPr lang="en-US" sz="3600" dirty="0" smtClean="0"/>
              <a:t>Future plans for the model</a:t>
            </a:r>
          </a:p>
          <a:p>
            <a:r>
              <a:rPr lang="en-US" sz="3600" dirty="0" smtClean="0"/>
              <a:t>Tides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9976B-1372-4113-B093-B74ADC5BDA2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Water Mass Analysis</a:t>
            </a:r>
          </a:p>
        </p:txBody>
      </p:sp>
      <p:sp>
        <p:nvSpPr>
          <p:cNvPr id="20483" name="Rectangl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Model reflects climatology from observations on shelf</a:t>
            </a:r>
          </a:p>
          <a:p>
            <a:r>
              <a:rPr lang="en-US" sz="3600" dirty="0" smtClean="0"/>
              <a:t>Contains more information over winter months</a:t>
            </a:r>
          </a:p>
          <a:p>
            <a:r>
              <a:rPr lang="en-US" sz="3600" smtClean="0"/>
              <a:t>5-day snapshot </a:t>
            </a:r>
            <a:r>
              <a:rPr lang="en-US" sz="3600" dirty="0" smtClean="0"/>
              <a:t>volume census shows how water masses on shelf change over time</a:t>
            </a:r>
          </a:p>
          <a:p>
            <a:r>
              <a:rPr lang="en-US" sz="3600" dirty="0" smtClean="0"/>
              <a:t>Time series of water mass volume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9976B-1372-4113-B093-B74ADC5BDA2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3238"/>
            <a:ext cx="7467600" cy="7159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 smtClean="0"/>
              <a:t>Ross</a:t>
            </a:r>
            <a:r>
              <a:rPr lang="en-US" dirty="0" smtClean="0"/>
              <a:t> Sea Water Masses</a:t>
            </a:r>
            <a:endParaRPr lang="en-US" dirty="0"/>
          </a:p>
        </p:txBody>
      </p:sp>
      <p:pic>
        <p:nvPicPr>
          <p:cNvPr id="307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43000" y="1295400"/>
            <a:ext cx="6567488" cy="487362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9976B-1372-4113-B093-B74ADC5BDA2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4191000" y="6324600"/>
            <a:ext cx="3886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600" dirty="0" err="1">
                <a:latin typeface="+mn-lt"/>
              </a:rPr>
              <a:t>Orsi</a:t>
            </a:r>
            <a:r>
              <a:rPr lang="en-US" sz="1600" dirty="0">
                <a:latin typeface="+mn-lt"/>
              </a:rPr>
              <a:t> &amp; </a:t>
            </a:r>
            <a:r>
              <a:rPr lang="en-US" sz="1600" dirty="0" err="1">
                <a:latin typeface="+mn-lt"/>
              </a:rPr>
              <a:t>Wiederwohl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smtClean="0">
                <a:latin typeface="+mn-lt"/>
              </a:rPr>
              <a:t>DSRII, </a:t>
            </a:r>
            <a:r>
              <a:rPr lang="en-US" sz="1600" dirty="0">
                <a:latin typeface="+mn-lt"/>
              </a:rPr>
              <a:t>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Large Scale Circulation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208" y="1299884"/>
            <a:ext cx="8389792" cy="482628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9976B-1372-4113-B093-B74ADC5BDA2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5334000" y="6172200"/>
            <a:ext cx="3429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600" dirty="0">
                <a:latin typeface="+mn-lt"/>
              </a:rPr>
              <a:t>Smith et al, Oceanography,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Definitions of water masses</a:t>
            </a:r>
          </a:p>
        </p:txBody>
      </p:sp>
      <p:graphicFrame>
        <p:nvGraphicFramePr>
          <p:cNvPr id="18487" name="Group 5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88243156"/>
              </p:ext>
            </p:extLst>
          </p:nvPr>
        </p:nvGraphicFramePr>
        <p:xfrm>
          <a:off x="457200" y="1600200"/>
          <a:ext cx="8229599" cy="4525964"/>
        </p:xfrm>
        <a:graphic>
          <a:graphicData uri="http://schemas.openxmlformats.org/drawingml/2006/table">
            <a:tbl>
              <a:tblPr firstRow="1" firstCol="1">
                <a:solidFill>
                  <a:schemeClr val="accent4">
                    <a:lumMod val="20000"/>
                    <a:lumOff val="80000"/>
                  </a:schemeClr>
                </a:solidFill>
                <a:tableStyleId>{775DCB02-9BB8-47FD-8907-85C794F793BA}</a:tableStyleId>
              </a:tblPr>
              <a:tblGrid>
                <a:gridCol w="2057400"/>
                <a:gridCol w="1981199"/>
                <a:gridCol w="2133600"/>
                <a:gridCol w="2057400"/>
              </a:tblGrid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Water Mass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Density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Temperature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Salinity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AASW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&lt;28.0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All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All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(M)CDW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[28, 28.27]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All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All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ISW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&gt;28.27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&lt;-1.95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All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MSW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&gt;28.27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&gt;-1.85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All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SW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&gt;28.27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[-1.95, -1.85]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All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LSSW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&gt;28.27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[-1.95, -1.85]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&lt;34.62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HSSW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&gt;28.27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[-1.95, -1.85]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&gt;34.62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9976B-1372-4113-B093-B74ADC5BDA2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0" name="TextBox 4"/>
          <p:cNvSpPr txBox="1">
            <a:spLocks noChangeArrowheads="1"/>
          </p:cNvSpPr>
          <p:nvPr/>
        </p:nvSpPr>
        <p:spPr bwMode="auto">
          <a:xfrm>
            <a:off x="4800600" y="6324600"/>
            <a:ext cx="3886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600" dirty="0" err="1">
                <a:latin typeface="+mn-lt"/>
              </a:rPr>
              <a:t>Orsi</a:t>
            </a:r>
            <a:r>
              <a:rPr lang="en-US" sz="1600" dirty="0">
                <a:latin typeface="+mn-lt"/>
              </a:rPr>
              <a:t> &amp; </a:t>
            </a:r>
            <a:r>
              <a:rPr lang="en-US" sz="1600" dirty="0" err="1">
                <a:latin typeface="+mn-lt"/>
              </a:rPr>
              <a:t>Wiederwohl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smtClean="0">
                <a:latin typeface="+mn-lt"/>
              </a:rPr>
              <a:t>DSRII, </a:t>
            </a:r>
            <a:r>
              <a:rPr lang="en-US" sz="1600" dirty="0">
                <a:latin typeface="+mn-lt"/>
              </a:rPr>
              <a:t>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467600" cy="6397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 smtClean="0"/>
              <a:t>T/S Volumetric Analysis</a:t>
            </a:r>
            <a:endParaRPr lang="en-US" sz="4800" dirty="0"/>
          </a:p>
        </p:txBody>
      </p:sp>
      <p:pic>
        <p:nvPicPr>
          <p:cNvPr id="409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3" r="3322"/>
          <a:stretch>
            <a:fillRect/>
          </a:stretch>
        </p:blipFill>
        <p:spPr>
          <a:xfrm>
            <a:off x="0" y="1524000"/>
            <a:ext cx="4702175" cy="38862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9976B-1372-4113-B093-B74ADC5BDA2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10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7" t="4111" r="8820"/>
          <a:stretch>
            <a:fillRect/>
          </a:stretch>
        </p:blipFill>
        <p:spPr bwMode="auto">
          <a:xfrm>
            <a:off x="4667250" y="1716087"/>
            <a:ext cx="447675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5715000" y="1306513"/>
            <a:ext cx="228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>
                <a:latin typeface="+mn-lt"/>
              </a:rPr>
              <a:t>log(Volume in km</a:t>
            </a:r>
            <a:r>
              <a:rPr lang="en-US" baseline="30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4102" name="TextBox 6"/>
          <p:cNvSpPr txBox="1">
            <a:spLocks noChangeArrowheads="1"/>
          </p:cNvSpPr>
          <p:nvPr/>
        </p:nvSpPr>
        <p:spPr bwMode="auto">
          <a:xfrm>
            <a:off x="423863" y="5573712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>
                <a:latin typeface="+mn-lt"/>
              </a:rPr>
              <a:t>Observations – Mostly Summer</a:t>
            </a:r>
          </a:p>
        </p:txBody>
      </p:sp>
      <p:sp>
        <p:nvSpPr>
          <p:cNvPr id="4103" name="TextBox 7"/>
          <p:cNvSpPr txBox="1">
            <a:spLocks noChangeArrowheads="1"/>
          </p:cNvSpPr>
          <p:nvPr/>
        </p:nvSpPr>
        <p:spPr bwMode="auto">
          <a:xfrm>
            <a:off x="5229225" y="5573712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>
                <a:latin typeface="+mn-lt"/>
              </a:rPr>
              <a:t>Model Data – Yearly Average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7467600" cy="5635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 smtClean="0"/>
              <a:t>T/S Volumetric Analysis</a:t>
            </a:r>
            <a:endParaRPr lang="en-US" sz="4800" dirty="0"/>
          </a:p>
        </p:txBody>
      </p:sp>
      <p:pic>
        <p:nvPicPr>
          <p:cNvPr id="512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381000" y="1962150"/>
            <a:ext cx="5308600" cy="398145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9976B-1372-4113-B093-B74ADC5BDA2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12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8800" y="1962150"/>
            <a:ext cx="53086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609600" y="1382712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/>
              <a:t>Negative Anomaly</a:t>
            </a:r>
          </a:p>
        </p:txBody>
      </p:sp>
      <p:sp>
        <p:nvSpPr>
          <p:cNvPr id="5126" name="TextBox 6"/>
          <p:cNvSpPr txBox="1">
            <a:spLocks noChangeArrowheads="1"/>
          </p:cNvSpPr>
          <p:nvPr/>
        </p:nvSpPr>
        <p:spPr bwMode="auto">
          <a:xfrm>
            <a:off x="5346700" y="1382712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/>
              <a:t>Positive Anomaly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Water Mass Volume</a:t>
            </a:r>
            <a:endParaRPr lang="en-US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76" t="3139" r="9119" b="5928"/>
          <a:stretch/>
        </p:blipFill>
        <p:spPr>
          <a:xfrm>
            <a:off x="152400" y="1295400"/>
            <a:ext cx="8566379" cy="52440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9976B-1372-4113-B093-B74ADC5BDA2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48" t="2641" r="8962" b="4506"/>
          <a:stretch/>
        </p:blipFill>
        <p:spPr>
          <a:xfrm>
            <a:off x="76200" y="1262968"/>
            <a:ext cx="8666594" cy="5366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755" t="3319" b="70417"/>
          <a:stretch/>
        </p:blipFill>
        <p:spPr>
          <a:xfrm>
            <a:off x="7848600" y="401995"/>
            <a:ext cx="1143000" cy="18078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248400" y="1524000"/>
            <a:ext cx="0" cy="4724400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0034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1456</TotalTime>
  <Words>568</Words>
  <Application>Microsoft Office PowerPoint</Application>
  <PresentationFormat>On-screen Show (4:3)</PresentationFormat>
  <Paragraphs>137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Clarity</vt:lpstr>
      <vt:lpstr>Ross Sea (Model) Overview</vt:lpstr>
      <vt:lpstr>Outline</vt:lpstr>
      <vt:lpstr>Water Mass Analysis</vt:lpstr>
      <vt:lpstr>Ross Sea Water Masses</vt:lpstr>
      <vt:lpstr>Large Scale Circulation</vt:lpstr>
      <vt:lpstr>Definitions of water masses</vt:lpstr>
      <vt:lpstr>T/S Volumetric Analysis</vt:lpstr>
      <vt:lpstr>T/S Volumetric Analysis</vt:lpstr>
      <vt:lpstr>Water Mass Volume</vt:lpstr>
      <vt:lpstr>Depth-Averaged Velocity</vt:lpstr>
      <vt:lpstr>Future Plans</vt:lpstr>
      <vt:lpstr>Ross Sea Tides</vt:lpstr>
      <vt:lpstr>Tides &amp; Sea Ice</vt:lpstr>
      <vt:lpstr>Tides &amp; Sea Ice</vt:lpstr>
      <vt:lpstr>Tidal Modeling</vt:lpstr>
      <vt:lpstr>Conclusions</vt:lpstr>
      <vt:lpstr>Ross Sea Model</vt:lpstr>
      <vt:lpstr>New Model Run for PRISM</vt:lpstr>
    </vt:vector>
  </TitlesOfParts>
  <Company>Old Dominion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Ross Sea (Model) Overview</dc:title>
  <dc:creator>Stephanie Cumberledge</dc:creator>
  <cp:lastModifiedBy>Michael Dinniman</cp:lastModifiedBy>
  <cp:revision>25</cp:revision>
  <cp:lastPrinted>2012-11-28T14:43:53Z</cp:lastPrinted>
  <dcterms:created xsi:type="dcterms:W3CDTF">2012-11-26T15:11:02Z</dcterms:created>
  <dcterms:modified xsi:type="dcterms:W3CDTF">2012-11-28T23:35:03Z</dcterms:modified>
</cp:coreProperties>
</file>