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mov" ContentType="video/unknown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652" r:id="rId2"/>
    <p:sldId id="622" r:id="rId3"/>
    <p:sldId id="623" r:id="rId4"/>
    <p:sldId id="625" r:id="rId5"/>
    <p:sldId id="600" r:id="rId6"/>
    <p:sldId id="599" r:id="rId7"/>
    <p:sldId id="655" r:id="rId8"/>
    <p:sldId id="657" r:id="rId9"/>
    <p:sldId id="656" r:id="rId10"/>
    <p:sldId id="630" r:id="rId11"/>
    <p:sldId id="640" r:id="rId12"/>
    <p:sldId id="635" r:id="rId13"/>
    <p:sldId id="659" r:id="rId14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3DD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72" autoAdjust="0"/>
    <p:restoredTop sz="86482" autoAdjust="0"/>
  </p:normalViewPr>
  <p:slideViewPr>
    <p:cSldViewPr>
      <p:cViewPr varScale="1">
        <p:scale>
          <a:sx n="88" d="100"/>
          <a:sy n="88" d="100"/>
        </p:scale>
        <p:origin x="-1118" y="-3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9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26208" cy="46387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7229" y="2"/>
            <a:ext cx="3026208" cy="46387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pPr>
              <a:defRPr/>
            </a:pPr>
            <a:fld id="{84599B88-8CD2-4DFA-8188-643A4C881D17}" type="datetimeFigureOut">
              <a:rPr lang="en-US"/>
              <a:pPr>
                <a:defRPr/>
              </a:pPr>
              <a:t>6/10/2013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38675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875" y="4409129"/>
            <a:ext cx="5589251" cy="4177980"/>
          </a:xfrm>
          <a:prstGeom prst="rect">
            <a:avLst/>
          </a:prstGeom>
        </p:spPr>
        <p:txBody>
          <a:bodyPr vert="horz" lIns="90443" tIns="45222" rIns="90443" bIns="4522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260"/>
            <a:ext cx="3026208" cy="46387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7229" y="8818260"/>
            <a:ext cx="3026208" cy="46387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pPr>
              <a:defRPr/>
            </a:pPr>
            <a:fld id="{8B1D8013-EE32-4886-8E2E-C2B480FDF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94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03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46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03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03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03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BAD2AD-222E-4DE9-A291-91CE1C27ABDA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The scientific question motivating this study revolves around the issue of what controls new production in the open ocean.  This cartoon schematizes the process of new production, in which phytoplankton…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CO2 is a greenhouse gas – a good thing – without it the earth’s </a:t>
            </a:r>
            <a:r>
              <a:rPr lang="en-US" dirty="0" err="1" smtClean="0"/>
              <a:t>sfc</a:t>
            </a:r>
            <a:r>
              <a:rPr lang="en-US" dirty="0" smtClean="0"/>
              <a:t> temp would be 30C colder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How do phytoplankton affect CO2 in the atmosphere?  The biological pump.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The biological pump is strong: without it, 2X pCO2, no polar ice caps, sea level 100m higher.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Industrial revolution, CO2 release, 1/3 </a:t>
            </a:r>
            <a:r>
              <a:rPr lang="en-US" dirty="0" err="1" smtClean="0"/>
              <a:t>atm</a:t>
            </a:r>
            <a:r>
              <a:rPr lang="en-US" dirty="0" smtClean="0"/>
              <a:t>, 1/3 land, 1/3 ocean.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49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8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15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90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03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03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0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03B6B-CBA5-4BBA-9A8C-8B23EA9A5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0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1D543-EFE0-4819-A460-7A60292D9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5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7A214-B252-4A6B-8C08-F734C86FB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9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2E480-12B7-4713-89ED-39F2DF4A7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8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CF037-E5D3-4809-B7F1-89699FB59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6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B0A9F-4D2D-48CB-A671-A5BE5C023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36C7C-3AF2-4B2E-B9D7-F1BDDFC72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9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13A52-A3CF-4F9E-910F-AF8AC50E0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18FB-9443-4CA3-A911-C07545704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B974C-E6F9-4E58-9116-DCE8F84E5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B5CB3-0068-41BC-9F3D-198086BBB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1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5916FB-F808-49B5-9283-C2F17A87C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whoi.edu/users/olga/PRISM_RS/PRISM_R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(PRISM)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7" b="16991"/>
          <a:stretch/>
        </p:blipFill>
        <p:spPr>
          <a:xfrm>
            <a:off x="2741491" y="0"/>
            <a:ext cx="3661017" cy="4250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135" y="4267200"/>
            <a:ext cx="6165065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9" b="23943"/>
          <a:stretch/>
        </p:blipFill>
        <p:spPr>
          <a:xfrm>
            <a:off x="609600" y="914400"/>
            <a:ext cx="7950425" cy="5943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PRISM cruis</a:t>
            </a:r>
            <a:r>
              <a:rPr lang="en-US" baseline="0" dirty="0" smtClean="0"/>
              <a:t>e track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73929" y="4826675"/>
            <a:ext cx="3070071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I. ACC Sea Ice</a:t>
            </a:r>
          </a:p>
          <a:p>
            <a:r>
              <a:rPr lang="en-US" dirty="0" smtClean="0"/>
              <a:t>II. Eastern Ross Sea Eddies</a:t>
            </a:r>
          </a:p>
          <a:p>
            <a:r>
              <a:rPr lang="en-US" dirty="0" smtClean="0"/>
              <a:t>III. Western Ross Sea</a:t>
            </a:r>
          </a:p>
          <a:p>
            <a:r>
              <a:rPr lang="en-US" dirty="0" smtClean="0"/>
              <a:t>IV. Ross Bank</a:t>
            </a:r>
          </a:p>
          <a:p>
            <a:r>
              <a:rPr lang="en-US" dirty="0" smtClean="0"/>
              <a:t>V. Ross Ice Shelf</a:t>
            </a:r>
          </a:p>
          <a:p>
            <a:r>
              <a:rPr lang="en-US" dirty="0" smtClean="0"/>
              <a:t>VI. </a:t>
            </a:r>
            <a:r>
              <a:rPr lang="en-US" dirty="0" err="1" smtClean="0"/>
              <a:t>Joides</a:t>
            </a:r>
            <a:r>
              <a:rPr lang="en-US" dirty="0" smtClean="0"/>
              <a:t> Trough</a:t>
            </a:r>
          </a:p>
          <a:p>
            <a:r>
              <a:rPr lang="en-US" dirty="0" smtClean="0"/>
              <a:t>VII. Western Ross Sea II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914400"/>
            <a:ext cx="3494088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1</a:t>
            </a:r>
            <a:r>
              <a:rPr lang="en-US" sz="2000" dirty="0"/>
              <a:t>: CDW</a:t>
            </a:r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/>
              <a:t>: Sediment: banks/coastal</a:t>
            </a:r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3</a:t>
            </a:r>
            <a:r>
              <a:rPr lang="en-US" sz="2000" dirty="0"/>
              <a:t>: Sea ice</a:t>
            </a:r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4</a:t>
            </a:r>
            <a:r>
              <a:rPr lang="en-US" sz="2000" dirty="0"/>
              <a:t>: Glacial melt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2324100"/>
            <a:ext cx="19812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5</a:t>
            </a:r>
            <a:r>
              <a:rPr lang="en-US" sz="2000" dirty="0"/>
              <a:t>: ISW</a:t>
            </a:r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6</a:t>
            </a:r>
            <a:r>
              <a:rPr lang="en-US" sz="2000" dirty="0"/>
              <a:t>: Dry Valleys</a:t>
            </a:r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7</a:t>
            </a:r>
            <a:r>
              <a:rPr lang="en-US" sz="2000" dirty="0"/>
              <a:t>: Vents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6629400" y="1878471"/>
            <a:ext cx="1221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113DD"/>
                </a:solidFill>
              </a:rPr>
              <a:t>ACC Sea Ice</a:t>
            </a:r>
          </a:p>
        </p:txBody>
      </p:sp>
    </p:spTree>
    <p:extLst>
      <p:ext uri="{BB962C8B-B14F-4D97-AF65-F5344CB8AC3E}">
        <p14:creationId xmlns:p14="http://schemas.microsoft.com/office/powerpoint/2010/main" val="5977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477962"/>
          </a:xfrm>
        </p:spPr>
        <p:txBody>
          <a:bodyPr/>
          <a:lstStyle/>
          <a:p>
            <a:r>
              <a:rPr lang="en-US" sz="4000" dirty="0" smtClean="0"/>
              <a:t>For more information about NBP1201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981200"/>
            <a:ext cx="862127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-- Cruise </a:t>
            </a:r>
            <a:r>
              <a:rPr lang="en-US" sz="2800" dirty="0"/>
              <a:t>report</a:t>
            </a:r>
          </a:p>
          <a:p>
            <a:endParaRPr lang="en-US" sz="2800" dirty="0" smtClean="0"/>
          </a:p>
          <a:p>
            <a:r>
              <a:rPr lang="en-US" sz="2800" dirty="0" smtClean="0"/>
              <a:t>-- Presentations </a:t>
            </a:r>
            <a:r>
              <a:rPr lang="en-US" sz="2800" dirty="0"/>
              <a:t>from the November 2012 PI meeting</a:t>
            </a: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science.whoi.edu/users/olga/PRISM_RS/PRISM_RS.html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Username: prism</a:t>
            </a:r>
          </a:p>
          <a:p>
            <a:r>
              <a:rPr lang="en-US" dirty="0"/>
              <a:t>Password: data4PIuse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3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219200"/>
          </a:xfrm>
        </p:spPr>
        <p:txBody>
          <a:bodyPr/>
          <a:lstStyle/>
          <a:p>
            <a:r>
              <a:rPr lang="en-US" sz="3200" dirty="0" smtClean="0"/>
              <a:t>Conceptual model of Fe sources to the Ross Sea</a:t>
            </a:r>
            <a:br>
              <a:rPr lang="en-US" sz="3200" dirty="0" smtClean="0"/>
            </a:br>
            <a:r>
              <a:rPr lang="en-US" sz="2400" dirty="0" smtClean="0"/>
              <a:t>Smith et al. (in press) </a:t>
            </a:r>
            <a:r>
              <a:rPr lang="en-US" sz="2400" i="1" dirty="0" smtClean="0"/>
              <a:t>Annual Reviews of Marine Science</a:t>
            </a:r>
            <a:endParaRPr lang="en-US" sz="2400" i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" b="-1"/>
          <a:stretch/>
        </p:blipFill>
        <p:spPr bwMode="auto">
          <a:xfrm>
            <a:off x="1400175" y="1470804"/>
            <a:ext cx="6343650" cy="538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3"/>
          <p:cNvSpPr>
            <a:spLocks noChangeShapeType="1"/>
          </p:cNvSpPr>
          <p:nvPr/>
        </p:nvSpPr>
        <p:spPr bwMode="auto">
          <a:xfrm>
            <a:off x="762000" y="20574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914400" y="64008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508" name="Object 5"/>
          <p:cNvGraphicFramePr>
            <a:graphicFrameLocks noChangeAspect="1"/>
          </p:cNvGraphicFramePr>
          <p:nvPr/>
        </p:nvGraphicFramePr>
        <p:xfrm>
          <a:off x="2438400" y="5334000"/>
          <a:ext cx="2833688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6" name="Equation" r:id="rId4" imgW="1196286" imgH="388620" progId="Equation.3">
                  <p:embed/>
                </p:oleObj>
              </mc:Choice>
              <mc:Fallback>
                <p:oleObj name="Equation" r:id="rId4" imgW="1196286" imgH="3886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334000"/>
                        <a:ext cx="2833688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838200" y="39624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AutoShape 7"/>
          <p:cNvSpPr>
            <a:spLocks noChangeArrowheads="1"/>
          </p:cNvSpPr>
          <p:nvPr/>
        </p:nvSpPr>
        <p:spPr bwMode="auto">
          <a:xfrm>
            <a:off x="3276600" y="457200"/>
            <a:ext cx="914400" cy="9144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3733800" y="1447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512" name="Object 9"/>
          <p:cNvGraphicFramePr>
            <a:graphicFrameLocks noChangeAspect="1"/>
          </p:cNvGraphicFramePr>
          <p:nvPr/>
        </p:nvGraphicFramePr>
        <p:xfrm>
          <a:off x="5943600" y="3043238"/>
          <a:ext cx="30067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7" name="Equation" r:id="rId6" imgW="1539348" imgH="160020" progId="Equation.3">
                  <p:embed/>
                </p:oleObj>
              </mc:Choice>
              <mc:Fallback>
                <p:oleObj name="Equation" r:id="rId6" imgW="1539348" imgH="1600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43238"/>
                        <a:ext cx="300672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Line 10"/>
          <p:cNvSpPr>
            <a:spLocks noChangeShapeType="1"/>
          </p:cNvSpPr>
          <p:nvPr/>
        </p:nvSpPr>
        <p:spPr bwMode="auto">
          <a:xfrm flipV="1">
            <a:off x="3810000" y="4038600"/>
            <a:ext cx="0" cy="1066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4648200" y="533400"/>
            <a:ext cx="4383088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Plankton Production in the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Open Ocean</a:t>
            </a:r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 flipH="1">
            <a:off x="838200" y="6400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 flipH="1">
            <a:off x="7391400" y="6400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 flipH="1">
            <a:off x="1600200" y="6400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5"/>
          <p:cNvSpPr>
            <a:spLocks noChangeShapeType="1"/>
          </p:cNvSpPr>
          <p:nvPr/>
        </p:nvSpPr>
        <p:spPr bwMode="auto">
          <a:xfrm flipH="1">
            <a:off x="1219200" y="6400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6"/>
          <p:cNvSpPr>
            <a:spLocks noChangeShapeType="1"/>
          </p:cNvSpPr>
          <p:nvPr/>
        </p:nvSpPr>
        <p:spPr bwMode="auto">
          <a:xfrm flipH="1">
            <a:off x="4800600" y="6400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7"/>
          <p:cNvSpPr>
            <a:spLocks noChangeShapeType="1"/>
          </p:cNvSpPr>
          <p:nvPr/>
        </p:nvSpPr>
        <p:spPr bwMode="auto">
          <a:xfrm flipH="1">
            <a:off x="4343400" y="6400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18"/>
          <p:cNvSpPr>
            <a:spLocks noChangeShapeType="1"/>
          </p:cNvSpPr>
          <p:nvPr/>
        </p:nvSpPr>
        <p:spPr bwMode="auto">
          <a:xfrm flipH="1">
            <a:off x="3886200" y="6400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19"/>
          <p:cNvSpPr>
            <a:spLocks noChangeShapeType="1"/>
          </p:cNvSpPr>
          <p:nvPr/>
        </p:nvSpPr>
        <p:spPr bwMode="auto">
          <a:xfrm flipH="1">
            <a:off x="3429000" y="6400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20"/>
          <p:cNvSpPr>
            <a:spLocks noChangeShapeType="1"/>
          </p:cNvSpPr>
          <p:nvPr/>
        </p:nvSpPr>
        <p:spPr bwMode="auto">
          <a:xfrm flipH="1">
            <a:off x="2971800" y="6400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21"/>
          <p:cNvSpPr>
            <a:spLocks noChangeShapeType="1"/>
          </p:cNvSpPr>
          <p:nvPr/>
        </p:nvSpPr>
        <p:spPr bwMode="auto">
          <a:xfrm flipH="1">
            <a:off x="2057400" y="6400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22"/>
          <p:cNvSpPr>
            <a:spLocks noChangeShapeType="1"/>
          </p:cNvSpPr>
          <p:nvPr/>
        </p:nvSpPr>
        <p:spPr bwMode="auto">
          <a:xfrm flipH="1">
            <a:off x="7772400" y="6400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Line 23"/>
          <p:cNvSpPr>
            <a:spLocks noChangeShapeType="1"/>
          </p:cNvSpPr>
          <p:nvPr/>
        </p:nvSpPr>
        <p:spPr bwMode="auto">
          <a:xfrm flipH="1">
            <a:off x="2514600" y="6400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Line 24"/>
          <p:cNvSpPr>
            <a:spLocks noChangeShapeType="1"/>
          </p:cNvSpPr>
          <p:nvPr/>
        </p:nvSpPr>
        <p:spPr bwMode="auto">
          <a:xfrm flipH="1">
            <a:off x="6934200" y="6400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Line 25"/>
          <p:cNvSpPr>
            <a:spLocks noChangeShapeType="1"/>
          </p:cNvSpPr>
          <p:nvPr/>
        </p:nvSpPr>
        <p:spPr bwMode="auto">
          <a:xfrm flipH="1">
            <a:off x="6477000" y="6400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9" name="Line 26"/>
          <p:cNvSpPr>
            <a:spLocks noChangeShapeType="1"/>
          </p:cNvSpPr>
          <p:nvPr/>
        </p:nvSpPr>
        <p:spPr bwMode="auto">
          <a:xfrm flipH="1">
            <a:off x="5715000" y="6400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Line 27"/>
          <p:cNvSpPr>
            <a:spLocks noChangeShapeType="1"/>
          </p:cNvSpPr>
          <p:nvPr/>
        </p:nvSpPr>
        <p:spPr bwMode="auto">
          <a:xfrm flipH="1">
            <a:off x="5257800" y="6400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Line 28"/>
          <p:cNvSpPr>
            <a:spLocks noChangeShapeType="1"/>
          </p:cNvSpPr>
          <p:nvPr/>
        </p:nvSpPr>
        <p:spPr bwMode="auto">
          <a:xfrm flipH="1">
            <a:off x="6096000" y="6400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2" name="Text Box 29"/>
          <p:cNvSpPr txBox="1">
            <a:spLocks noChangeArrowheads="1"/>
          </p:cNvSpPr>
          <p:nvPr/>
        </p:nvSpPr>
        <p:spPr bwMode="auto">
          <a:xfrm>
            <a:off x="212725" y="1676400"/>
            <a:ext cx="145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Sea Surface</a:t>
            </a:r>
          </a:p>
        </p:txBody>
      </p:sp>
      <p:sp>
        <p:nvSpPr>
          <p:cNvPr id="21533" name="Text Box 30"/>
          <p:cNvSpPr txBox="1">
            <a:spLocks noChangeArrowheads="1"/>
          </p:cNvSpPr>
          <p:nvPr/>
        </p:nvSpPr>
        <p:spPr bwMode="auto">
          <a:xfrm>
            <a:off x="304800" y="3546475"/>
            <a:ext cx="762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100m</a:t>
            </a:r>
          </a:p>
        </p:txBody>
      </p:sp>
      <p:sp>
        <p:nvSpPr>
          <p:cNvPr id="21534" name="TextBox 1"/>
          <p:cNvSpPr txBox="1">
            <a:spLocks noChangeArrowheads="1"/>
          </p:cNvSpPr>
          <p:nvPr/>
        </p:nvSpPr>
        <p:spPr bwMode="auto">
          <a:xfrm>
            <a:off x="3429000" y="2438400"/>
            <a:ext cx="782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C00000"/>
                </a:solidFill>
              </a:rPr>
              <a:t>Fe</a:t>
            </a:r>
          </a:p>
        </p:txBody>
      </p:sp>
      <p:sp>
        <p:nvSpPr>
          <p:cNvPr id="21535" name="TextBox 2"/>
          <p:cNvSpPr txBox="1">
            <a:spLocks noChangeArrowheads="1"/>
          </p:cNvSpPr>
          <p:nvPr/>
        </p:nvSpPr>
        <p:spPr bwMode="auto">
          <a:xfrm>
            <a:off x="1752600" y="2971800"/>
            <a:ext cx="4384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1"/>
                </a:solidFill>
              </a:rPr>
              <a:t>CO</a:t>
            </a:r>
            <a:r>
              <a:rPr lang="en-US" sz="2800" baseline="-25000">
                <a:solidFill>
                  <a:schemeClr val="bg1"/>
                </a:solidFill>
              </a:rPr>
              <a:t>2</a:t>
            </a:r>
            <a:r>
              <a:rPr lang="en-US" sz="2800">
                <a:solidFill>
                  <a:schemeClr val="bg1"/>
                </a:solidFill>
              </a:rPr>
              <a:t> + H</a:t>
            </a:r>
            <a:r>
              <a:rPr lang="en-US" sz="2800" baseline="-25000">
                <a:solidFill>
                  <a:schemeClr val="bg1"/>
                </a:solidFill>
              </a:rPr>
              <a:t>2</a:t>
            </a:r>
            <a:r>
              <a:rPr lang="en-US" sz="2800">
                <a:solidFill>
                  <a:schemeClr val="bg1"/>
                </a:solidFill>
              </a:rPr>
              <a:t>O      CH</a:t>
            </a:r>
            <a:r>
              <a:rPr lang="en-US" sz="2800" baseline="-25000">
                <a:solidFill>
                  <a:schemeClr val="bg1"/>
                </a:solidFill>
              </a:rPr>
              <a:t>2</a:t>
            </a:r>
            <a:r>
              <a:rPr lang="en-US" sz="2800">
                <a:solidFill>
                  <a:schemeClr val="bg1"/>
                </a:solidFill>
              </a:rPr>
              <a:t>O + O</a:t>
            </a:r>
            <a:r>
              <a:rPr lang="en-US" sz="2800" baseline="-25000">
                <a:solidFill>
                  <a:schemeClr val="bg1"/>
                </a:solidFill>
              </a:rPr>
              <a:t>2</a:t>
            </a:r>
            <a:r>
              <a:rPr lang="en-US" sz="280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57600" y="3233738"/>
            <a:ext cx="4572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9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Scientific Background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17525" y="1447800"/>
            <a:ext cx="8245475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Productivity of the Southern Ocean mediates changes in atmospheric CO</a:t>
            </a:r>
            <a:r>
              <a:rPr lang="en-US" sz="2000" baseline="-25000"/>
              <a:t>2</a:t>
            </a:r>
            <a:r>
              <a:rPr lang="en-US" sz="2000"/>
              <a:t> over glacial to interglacial time scales</a:t>
            </a:r>
          </a:p>
          <a:p>
            <a:pPr eaLnBrk="1" hangingPunct="1"/>
            <a:r>
              <a:rPr lang="en-US" sz="2000"/>
              <a:t>	</a:t>
            </a:r>
            <a:r>
              <a:rPr lang="da-DK"/>
              <a:t>Brovkin et al., 2007; Kohfeld et al., 2005; Kumar et al., 1995; Martin, 	1990; Sigman and Boyle, 2000; Watson and Liss, 1998</a:t>
            </a:r>
            <a:endParaRPr lang="en-US"/>
          </a:p>
          <a:p>
            <a:pPr eaLnBrk="1" hangingPunct="1"/>
            <a:endParaRPr lang="en-US" sz="2400"/>
          </a:p>
          <a:p>
            <a:pPr eaLnBrk="1" hangingPunct="1"/>
            <a:r>
              <a:rPr lang="en-US" sz="2000"/>
              <a:t>Future warming may impact Southern Ocean productivity due to changes in stratification, ice, and dust deposition</a:t>
            </a:r>
          </a:p>
          <a:p>
            <a:pPr eaLnBrk="1" hangingPunct="1"/>
            <a:r>
              <a:rPr lang="en-US" sz="2000"/>
              <a:t>	</a:t>
            </a:r>
            <a:r>
              <a:rPr lang="da-DK"/>
              <a:t>Boyd and Doney, 2002; Boyd et al., 2008; Mahowald and Luo, 	2003; 	Sarmiento et al., 1998; Sarmiento et al., 2004; Tagliabue et al., 2008</a:t>
            </a:r>
            <a:endParaRPr lang="en-US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Mechanistic understanding of the underlying processes and feedbacks between physical forcing, phytoplankton productivity, and the biological pump are needed to understand past variations and predict future changes.</a:t>
            </a:r>
          </a:p>
        </p:txBody>
      </p:sp>
    </p:spTree>
    <p:extLst>
      <p:ext uri="{BB962C8B-B14F-4D97-AF65-F5344CB8AC3E}">
        <p14:creationId xmlns:p14="http://schemas.microsoft.com/office/powerpoint/2010/main" val="29462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9" b="23943"/>
          <a:stretch/>
        </p:blipFill>
        <p:spPr>
          <a:xfrm>
            <a:off x="609600" y="914400"/>
            <a:ext cx="7950425" cy="5943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PRISM cruis</a:t>
            </a:r>
            <a:r>
              <a:rPr lang="en-US" baseline="0" dirty="0" smtClean="0"/>
              <a:t>e track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73929" y="4826675"/>
            <a:ext cx="3070071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I. ACC Sea Ice</a:t>
            </a:r>
          </a:p>
          <a:p>
            <a:r>
              <a:rPr lang="en-US" dirty="0" smtClean="0"/>
              <a:t>II. Eastern Ross Sea Eddies</a:t>
            </a:r>
          </a:p>
          <a:p>
            <a:r>
              <a:rPr lang="en-US" dirty="0" smtClean="0"/>
              <a:t>III. Western Ross Sea</a:t>
            </a:r>
          </a:p>
          <a:p>
            <a:r>
              <a:rPr lang="en-US" dirty="0" smtClean="0"/>
              <a:t>IV. Ross Bank</a:t>
            </a:r>
          </a:p>
          <a:p>
            <a:r>
              <a:rPr lang="en-US" dirty="0" smtClean="0"/>
              <a:t>V. Ross Ice Shelf</a:t>
            </a:r>
          </a:p>
          <a:p>
            <a:r>
              <a:rPr lang="en-US" dirty="0" smtClean="0"/>
              <a:t>VI. </a:t>
            </a:r>
            <a:r>
              <a:rPr lang="en-US" dirty="0" err="1" smtClean="0"/>
              <a:t>Joides</a:t>
            </a:r>
            <a:r>
              <a:rPr lang="en-US" dirty="0" smtClean="0"/>
              <a:t> Trough</a:t>
            </a:r>
          </a:p>
          <a:p>
            <a:r>
              <a:rPr lang="en-US" dirty="0" smtClean="0"/>
              <a:t>VII. Western Ross Sea II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914400"/>
            <a:ext cx="3494088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1</a:t>
            </a:r>
            <a:r>
              <a:rPr lang="en-US" sz="2000" dirty="0"/>
              <a:t>: CDW</a:t>
            </a:r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/>
              <a:t>: Sediment: banks/coastal</a:t>
            </a:r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3</a:t>
            </a:r>
            <a:r>
              <a:rPr lang="en-US" sz="2000" dirty="0"/>
              <a:t>: Sea ice</a:t>
            </a:r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4</a:t>
            </a:r>
            <a:r>
              <a:rPr lang="en-US" sz="2000" dirty="0"/>
              <a:t>: Glacial melt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2324100"/>
            <a:ext cx="19812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5</a:t>
            </a:r>
            <a:r>
              <a:rPr lang="en-US" sz="2000" dirty="0"/>
              <a:t>: ISW</a:t>
            </a:r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6</a:t>
            </a:r>
            <a:r>
              <a:rPr lang="en-US" sz="2000" dirty="0"/>
              <a:t>: Dry Valleys</a:t>
            </a:r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7</a:t>
            </a:r>
            <a:r>
              <a:rPr lang="en-US" sz="2000" dirty="0"/>
              <a:t>: Vents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6629400" y="1878471"/>
            <a:ext cx="1221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113DD"/>
                </a:solidFill>
              </a:rPr>
              <a:t>ACC Sea Ice</a:t>
            </a:r>
          </a:p>
        </p:txBody>
      </p:sp>
    </p:spTree>
    <p:extLst>
      <p:ext uri="{BB962C8B-B14F-4D97-AF65-F5344CB8AC3E}">
        <p14:creationId xmlns:p14="http://schemas.microsoft.com/office/powerpoint/2010/main" val="34697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381000"/>
            <a:ext cx="9144000" cy="1295400"/>
          </a:xfrm>
        </p:spPr>
        <p:txBody>
          <a:bodyPr/>
          <a:lstStyle/>
          <a:p>
            <a:r>
              <a:rPr lang="en-US" sz="3600" dirty="0" smtClean="0"/>
              <a:t>SSMI/S Ice coverage 9/1/11 – 2/5/12</a:t>
            </a:r>
            <a:endParaRPr lang="en-US" sz="3600" dirty="0"/>
          </a:p>
        </p:txBody>
      </p:sp>
      <p:pic>
        <p:nvPicPr>
          <p:cNvPr id="3" name="s6250b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838200"/>
            <a:ext cx="79248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457200"/>
            <a:ext cx="551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http://www.iup.uni-bremen.de:8084/ssmis/index.html</a:t>
            </a:r>
          </a:p>
        </p:txBody>
      </p:sp>
    </p:spTree>
    <p:extLst>
      <p:ext uri="{BB962C8B-B14F-4D97-AF65-F5344CB8AC3E}">
        <p14:creationId xmlns:p14="http://schemas.microsoft.com/office/powerpoint/2010/main" val="190857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30615"/>
            <a:ext cx="9144000" cy="1097415"/>
          </a:xfrm>
        </p:spPr>
        <p:txBody>
          <a:bodyPr/>
          <a:lstStyle/>
          <a:p>
            <a:r>
              <a:rPr lang="en-US" sz="4000" dirty="0" smtClean="0"/>
              <a:t>Sea ice time-series at PRISM stations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MODIS January composite</a:t>
            </a:r>
            <a:endParaRPr lang="en-US" sz="3600" i="1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16" y="762000"/>
            <a:ext cx="7683384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MODIS vs. </a:t>
            </a:r>
            <a:r>
              <a:rPr lang="en-US" sz="3600" i="1" dirty="0" smtClean="0"/>
              <a:t>in situ </a:t>
            </a:r>
            <a:r>
              <a:rPr lang="en-US" sz="3600" dirty="0" smtClean="0"/>
              <a:t>surface Chl-</a:t>
            </a:r>
            <a:r>
              <a:rPr lang="en-US" sz="3600" i="1" dirty="0" smtClean="0"/>
              <a:t>a</a:t>
            </a:r>
            <a:endParaRPr lang="en-US" sz="3600" i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71500"/>
            <a:ext cx="7874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66800" y="685800"/>
            <a:ext cx="3027413" cy="307777"/>
            <a:chOff x="1066800" y="685800"/>
            <a:chExt cx="3027413" cy="307777"/>
          </a:xfrm>
        </p:grpSpPr>
        <p:sp>
          <p:nvSpPr>
            <p:cNvPr id="3" name="TextBox 2"/>
            <p:cNvSpPr txBox="1"/>
            <p:nvPr/>
          </p:nvSpPr>
          <p:spPr>
            <a:xfrm>
              <a:off x="1066800" y="685800"/>
              <a:ext cx="7825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Sea ice</a:t>
              </a:r>
              <a:endParaRPr lang="en-US" sz="1400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1828800" y="839688"/>
              <a:ext cx="2265413" cy="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191000" y="682823"/>
            <a:ext cx="3027413" cy="307777"/>
            <a:chOff x="1066800" y="685800"/>
            <a:chExt cx="3027413" cy="307777"/>
          </a:xfrm>
        </p:grpSpPr>
        <p:sp>
          <p:nvSpPr>
            <p:cNvPr id="10" name="TextBox 9"/>
            <p:cNvSpPr txBox="1"/>
            <p:nvPr/>
          </p:nvSpPr>
          <p:spPr>
            <a:xfrm>
              <a:off x="1066800" y="685800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ERS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>
              <a:stCxn id="10" idx="3"/>
            </p:cNvCxnSpPr>
            <p:nvPr/>
          </p:nvCxnSpPr>
          <p:spPr>
            <a:xfrm>
              <a:off x="1621760" y="839689"/>
              <a:ext cx="2472453" cy="2977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990600" y="1524000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WRS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38547" y="1524000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CRS</a:t>
            </a:r>
            <a:endParaRPr lang="en-US" sz="1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257800" y="3197423"/>
            <a:ext cx="2923985" cy="307777"/>
            <a:chOff x="1066800" y="685800"/>
            <a:chExt cx="2923985" cy="307777"/>
          </a:xfrm>
        </p:grpSpPr>
        <p:sp>
          <p:nvSpPr>
            <p:cNvPr id="20" name="TextBox 19"/>
            <p:cNvSpPr txBox="1"/>
            <p:nvPr/>
          </p:nvSpPr>
          <p:spPr>
            <a:xfrm>
              <a:off x="1066800" y="685800"/>
              <a:ext cx="4844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RIS</a:t>
              </a:r>
              <a:endParaRPr lang="en-US" sz="14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447800" y="839689"/>
              <a:ext cx="2542985" cy="2977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9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MODIS vs. </a:t>
            </a:r>
            <a:r>
              <a:rPr lang="en-US" sz="3600" i="1" dirty="0" smtClean="0"/>
              <a:t>in situ </a:t>
            </a:r>
            <a:r>
              <a:rPr lang="en-US" sz="3600" dirty="0" smtClean="0"/>
              <a:t>surface Chl-</a:t>
            </a:r>
            <a:r>
              <a:rPr lang="en-US" sz="3600" i="1" dirty="0" smtClean="0"/>
              <a:t>a</a:t>
            </a:r>
            <a:endParaRPr lang="en-US" sz="3600" i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709613"/>
            <a:ext cx="568642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0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38048</TotalTime>
  <Words>358</Words>
  <Application>Microsoft Office PowerPoint</Application>
  <PresentationFormat>On-screen Show (4:3)</PresentationFormat>
  <Paragraphs>92</Paragraphs>
  <Slides>13</Slides>
  <Notes>13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Equation</vt:lpstr>
      <vt:lpstr> (PRISM)</vt:lpstr>
      <vt:lpstr>PowerPoint Presentation</vt:lpstr>
      <vt:lpstr>Scientific Background</vt:lpstr>
      <vt:lpstr>PRISM cruise track</vt:lpstr>
      <vt:lpstr>SSMI/S Ice coverage 9/1/11 – 2/5/12</vt:lpstr>
      <vt:lpstr>Sea ice time-series at PRISM stations</vt:lpstr>
      <vt:lpstr>MODIS January composite</vt:lpstr>
      <vt:lpstr>MODIS vs. in situ surface Chl-a</vt:lpstr>
      <vt:lpstr>MODIS vs. in situ surface Chl-a</vt:lpstr>
      <vt:lpstr>PRISM cruise track</vt:lpstr>
      <vt:lpstr>For more information about NBP1201</vt:lpstr>
      <vt:lpstr>Conceptual model of Fe sources to the Ross Sea Smith et al. (in press) Annual Reviews of Marine Science</vt:lpstr>
      <vt:lpstr>End</vt:lpstr>
    </vt:vector>
  </TitlesOfParts>
  <Company>WHOI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Dennis McGillicuddy</dc:creator>
  <cp:lastModifiedBy>Dennis</cp:lastModifiedBy>
  <cp:revision>364</cp:revision>
  <cp:lastPrinted>2012-11-27T21:18:57Z</cp:lastPrinted>
  <dcterms:created xsi:type="dcterms:W3CDTF">2011-04-05T18:15:21Z</dcterms:created>
  <dcterms:modified xsi:type="dcterms:W3CDTF">2013-06-10T13:34:39Z</dcterms:modified>
</cp:coreProperties>
</file>