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633" r:id="rId4"/>
    <p:sldId id="583" r:id="rId5"/>
    <p:sldId id="584" r:id="rId6"/>
    <p:sldId id="601" r:id="rId7"/>
    <p:sldId id="616" r:id="rId8"/>
    <p:sldId id="614" r:id="rId9"/>
    <p:sldId id="636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54" r:id="rId21"/>
    <p:sldId id="635" r:id="rId22"/>
    <p:sldId id="618" r:id="rId23"/>
    <p:sldId id="613" r:id="rId24"/>
    <p:sldId id="648" r:id="rId25"/>
    <p:sldId id="649" r:id="rId26"/>
    <p:sldId id="650" r:id="rId27"/>
    <p:sldId id="651" r:id="rId28"/>
    <p:sldId id="297" r:id="rId29"/>
    <p:sldId id="588" r:id="rId30"/>
    <p:sldId id="637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3D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67" autoAdjust="0"/>
    <p:restoredTop sz="86482" autoAdjust="0"/>
  </p:normalViewPr>
  <p:slideViewPr>
    <p:cSldViewPr>
      <p:cViewPr varScale="1">
        <p:scale>
          <a:sx n="59" d="100"/>
          <a:sy n="59" d="100"/>
        </p:scale>
        <p:origin x="-74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229" y="2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6/12/2013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75" y="4409129"/>
            <a:ext cx="5589251" cy="41779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60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229" y="8818260"/>
            <a:ext cx="3026208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94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5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7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9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5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8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3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9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1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96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53"/>
            <a:fld id="{C31AABEB-AB3B-421D-B4E3-F12D54BEE2A8}" type="slidenum">
              <a:rPr lang="en-US" smtClean="0">
                <a:solidFill>
                  <a:srgbClr val="000000"/>
                </a:solidFill>
              </a:rPr>
              <a:pPr defTabSz="929653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5 </a:t>
            </a:r>
            <a:r>
              <a:rPr lang="en-US" dirty="0" err="1" smtClean="0"/>
              <a:t>nM</a:t>
            </a:r>
            <a:r>
              <a:rPr lang="en-US" baseline="0" dirty="0" smtClean="0"/>
              <a:t> comes from Pete.  </a:t>
            </a:r>
            <a:r>
              <a:rPr lang="en-US" dirty="0" smtClean="0"/>
              <a:t>Picture is at end of model run.  Remember the ice shelf water comes out at depth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53"/>
            <a:fld id="{C31AABEB-AB3B-421D-B4E3-F12D54BEE2A8}" type="slidenum">
              <a:rPr lang="en-US" smtClean="0">
                <a:solidFill>
                  <a:srgbClr val="000000"/>
                </a:solidFill>
              </a:rPr>
              <a:pPr defTabSz="929653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Picture is late</a:t>
            </a:r>
            <a:r>
              <a:rPr lang="en-US" baseline="0" dirty="0" smtClean="0"/>
              <a:t> January 2012 (note scale difference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previous picture)</a:t>
            </a:r>
            <a:r>
              <a:rPr lang="en-US" dirty="0" smtClean="0"/>
              <a:t>.  Ross</a:t>
            </a:r>
            <a:r>
              <a:rPr lang="en-US" baseline="0" dirty="0" smtClean="0"/>
              <a:t> Sea is known to be a net exporter of ice.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53"/>
            <a:fld id="{C31AABEB-AB3B-421D-B4E3-F12D54BEE2A8}" type="slidenum">
              <a:rPr lang="en-US" smtClean="0">
                <a:solidFill>
                  <a:srgbClr val="000000"/>
                </a:solidFill>
              </a:rPr>
              <a:pPr defTabSz="929653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Picture is late</a:t>
            </a:r>
            <a:r>
              <a:rPr lang="en-US" baseline="0" dirty="0" smtClean="0"/>
              <a:t> January 2012 (same scale as previous picture).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653"/>
            <a:fld id="{C31AABEB-AB3B-421D-B4E3-F12D54BEE2A8}" type="slidenum">
              <a:rPr lang="en-US" smtClean="0">
                <a:solidFill>
                  <a:srgbClr val="000000"/>
                </a:solidFill>
              </a:rPr>
              <a:pPr defTabSz="929653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Go through temporal evolution of different sources.  Mention how the numbers for Table 2 came about and that time</a:t>
            </a:r>
            <a:r>
              <a:rPr lang="en-US" baseline="0" dirty="0" smtClean="0"/>
              <a:t> series is limited to 170W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61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8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8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8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9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787D-E25A-4DB8-A92C-F08854A923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8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E2D6-4126-405E-88D5-88141A55A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5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FB8A-E97D-4679-BE1A-6F14C10821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6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106E-9C4B-4D89-9DB7-AAF87C4B1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4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64EB-2587-44E2-A403-20426798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5164-AD9E-42CA-B297-DFA569A4F9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75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787C-3707-4E2B-83DC-37A14DF817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13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44FB-A0F4-4838-B4A2-B6F1F04F1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4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91C4-69C8-4F57-BC85-2045C27E22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11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E470-7061-4FCD-8457-912A359A3C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8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268A-A2CD-4D95-98C3-C2B804361C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0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787D-E25A-4DB8-A92C-F08854A923F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9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E2D6-4126-405E-88D5-88141A55AD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4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FB8A-E97D-4679-BE1A-6F14C10821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4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106E-9C4B-4D89-9DB7-AAF87C4B16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26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64EB-2587-44E2-A403-204267982B4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60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5164-AD9E-42CA-B297-DFA569A4F9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82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787C-3707-4E2B-83DC-37A14DF817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2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44FB-A0F4-4838-B4A2-B6F1F04F190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1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491C4-69C8-4F57-BC85-2045C27E22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43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E470-7061-4FCD-8457-912A359A3C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2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268A-A2CD-4D95-98C3-C2B804361C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4D492EE-B65E-4061-B96B-3B2132A45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188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4D492EE-B65E-4061-B96B-3B2132A450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716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3494088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: CDW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: Sediment: banks/coastal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3</a:t>
            </a:r>
            <a:r>
              <a:rPr lang="en-US" sz="2000" dirty="0"/>
              <a:t>: Sea ice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: Glacial melt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324100"/>
            <a:ext cx="19812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5</a:t>
            </a:r>
            <a:r>
              <a:rPr lang="en-US" sz="2000" dirty="0"/>
              <a:t>: ISW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6</a:t>
            </a:r>
            <a:r>
              <a:rPr lang="en-US" sz="2000" dirty="0"/>
              <a:t>: Dry Valleys</a:t>
            </a:r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/>
              <a:t>7</a:t>
            </a:r>
            <a:r>
              <a:rPr lang="en-US" sz="2000" dirty="0"/>
              <a:t>: 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1878471"/>
            <a:ext cx="1221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113DD"/>
                </a:solidFill>
              </a:rPr>
              <a:t>ACC Sea Ice</a:t>
            </a:r>
          </a:p>
        </p:txBody>
      </p:sp>
    </p:spTree>
    <p:extLst>
      <p:ext uri="{BB962C8B-B14F-4D97-AF65-F5344CB8AC3E}">
        <p14:creationId xmlns:p14="http://schemas.microsoft.com/office/powerpoint/2010/main" val="4045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 winter reserve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Calculating drawdown ratios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52600" y="1371600"/>
                <a:ext cx="4824462" cy="111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371600"/>
                <a:ext cx="4824462" cy="11169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89090" y="2667000"/>
                <a:ext cx="5022657" cy="111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𝑁𝑂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𝑁𝑂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90" y="2667000"/>
                <a:ext cx="5022657" cy="11169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914400"/>
            <a:ext cx="338586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Winter reserves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Apparent drawdown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600" y="4648200"/>
                <a:ext cx="9591665" cy="1796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𝐸𝑍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𝑝𝑜𝑠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𝑑𝐹𝑒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𝑑𝐹𝑒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𝑀𝐶𝐷𝑊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𝑑𝐹𝑒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𝑆𝑒𝑎𝐼𝑐𝑒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𝑑𝐹𝑒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𝐺𝑙𝑎𝑐𝑖𝑎𝑙𝐼𝑐𝑒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𝑑𝐹𝑒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𝑁𝑂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/>
                            </a:rPr>
                            <m:t>𝐸𝑍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𝑝𝑜𝑠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𝑁𝑂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𝑁𝑂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𝑀𝐶𝐷𝑊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𝑁𝑂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𝑆𝑒𝑎𝐼𝑐𝑒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𝑁𝑂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𝐺𝑙𝑎𝑐𝑖𝑎𝑙𝐼𝑐𝑒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𝑁𝑂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3(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4648200"/>
                <a:ext cx="9591665" cy="1796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8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42672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42672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981200" cy="1066800"/>
          </a:xfrm>
        </p:spPr>
        <p:txBody>
          <a:bodyPr/>
          <a:lstStyle/>
          <a:p>
            <a:r>
              <a:rPr lang="en-US" sz="2800" dirty="0" smtClean="0"/>
              <a:t>Drawdown</a:t>
            </a:r>
            <a:br>
              <a:rPr lang="en-US" sz="2800" dirty="0" smtClean="0"/>
            </a:br>
            <a:r>
              <a:rPr lang="en-US" sz="2800" dirty="0" smtClean="0"/>
              <a:t>0-10m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76200"/>
            <a:ext cx="6109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Fe drawdown                                      NO</a:t>
            </a:r>
            <a:r>
              <a:rPr lang="en-US" baseline="-25000" dirty="0" smtClean="0"/>
              <a:t>3</a:t>
            </a:r>
            <a:r>
              <a:rPr lang="en-US" dirty="0" smtClean="0"/>
              <a:t> drawdown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3516868"/>
            <a:ext cx="71929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:Fe drawdown (10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mol:mol</a:t>
            </a:r>
            <a:r>
              <a:rPr lang="en-US" dirty="0" smtClean="0"/>
              <a:t>)    Fe:NO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drawdown </a:t>
            </a:r>
            <a:r>
              <a:rPr lang="en-US" dirty="0"/>
              <a:t>(10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 smtClean="0"/>
              <a:t>mol:mol</a:t>
            </a:r>
            <a:r>
              <a:rPr lang="en-US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505200" cy="2667000"/>
          </a:xfrm>
        </p:spPr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:Fe drawdown ratio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441680"/>
            <a:ext cx="73645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NO</a:t>
            </a:r>
            <a:r>
              <a:rPr lang="en-US" baseline="-25000" dirty="0" smtClean="0"/>
              <a:t>3</a:t>
            </a:r>
            <a:r>
              <a:rPr lang="en-US" dirty="0" smtClean="0"/>
              <a:t>:Fe drawdown ratio: 1.2 </a:t>
            </a:r>
            <a:r>
              <a:rPr lang="en-US" dirty="0"/>
              <a:t>x 10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mol</a:t>
            </a:r>
            <a:r>
              <a:rPr lang="en-US" dirty="0"/>
              <a:t> N /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Fe</a:t>
            </a:r>
          </a:p>
          <a:p>
            <a:endParaRPr lang="en-US" dirty="0" smtClean="0"/>
          </a:p>
          <a:p>
            <a:r>
              <a:rPr lang="en-US" dirty="0" smtClean="0"/>
              <a:t>Including inputs from MCDW, sea ice, glacial ice:</a:t>
            </a:r>
          </a:p>
          <a:p>
            <a:r>
              <a:rPr lang="en-US" dirty="0"/>
              <a:t>	</a:t>
            </a:r>
            <a:r>
              <a:rPr lang="en-US" dirty="0" smtClean="0"/>
              <a:t>			64,000 </a:t>
            </a:r>
            <a:r>
              <a:rPr lang="en-US" dirty="0"/>
              <a:t>± </a:t>
            </a:r>
            <a:r>
              <a:rPr lang="en-US" dirty="0" smtClean="0"/>
              <a:t>24,000 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r>
              <a:rPr lang="en-US" dirty="0"/>
              <a:t>N /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Fe</a:t>
            </a:r>
          </a:p>
          <a:p>
            <a:r>
              <a:rPr lang="en-US" dirty="0" smtClean="0"/>
              <a:t>Using Redfield to convert to </a:t>
            </a:r>
            <a:r>
              <a:rPr lang="en-US" dirty="0"/>
              <a:t>carbon </a:t>
            </a:r>
            <a:r>
              <a:rPr lang="en-US" dirty="0" smtClean="0"/>
              <a:t>units:  </a:t>
            </a:r>
          </a:p>
          <a:p>
            <a:r>
              <a:rPr lang="en-US" dirty="0"/>
              <a:t>	</a:t>
            </a:r>
            <a:r>
              <a:rPr lang="en-US" dirty="0" smtClean="0"/>
              <a:t>			420,000 </a:t>
            </a:r>
            <a:r>
              <a:rPr lang="en-US" dirty="0"/>
              <a:t>± 160,000 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en-US" dirty="0" smtClean="0"/>
              <a:t>C </a:t>
            </a:r>
            <a:r>
              <a:rPr lang="en-US" dirty="0"/>
              <a:t>/ </a:t>
            </a:r>
            <a:r>
              <a:rPr lang="en-US" dirty="0" err="1"/>
              <a:t>mol</a:t>
            </a:r>
            <a:r>
              <a:rPr lang="en-US" dirty="0"/>
              <a:t> Fe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Algal C:Fe assimilation ratios</a:t>
            </a:r>
          </a:p>
          <a:p>
            <a:r>
              <a:rPr lang="en-US" dirty="0"/>
              <a:t>	</a:t>
            </a:r>
            <a:r>
              <a:rPr lang="en-US" dirty="0" err="1" smtClean="0"/>
              <a:t>Feng</a:t>
            </a:r>
            <a:r>
              <a:rPr lang="en-US" dirty="0" smtClean="0"/>
              <a:t> et al. 2000		250,000-400,000</a:t>
            </a:r>
          </a:p>
          <a:p>
            <a:r>
              <a:rPr lang="en-US" dirty="0"/>
              <a:t>	</a:t>
            </a:r>
            <a:r>
              <a:rPr lang="en-US" dirty="0" smtClean="0"/>
              <a:t>Twining et al. 2004</a:t>
            </a:r>
            <a:r>
              <a:rPr lang="en-US" dirty="0"/>
              <a:t>	</a:t>
            </a:r>
            <a:r>
              <a:rPr lang="en-US" dirty="0" smtClean="0"/>
              <a:t>166,000-390,000</a:t>
            </a:r>
          </a:p>
          <a:p>
            <a:r>
              <a:rPr lang="en-US" dirty="0"/>
              <a:t>	</a:t>
            </a:r>
            <a:r>
              <a:rPr lang="en-US" dirty="0" smtClean="0"/>
              <a:t>Boyd et al. 2012		5000-450,000</a:t>
            </a:r>
          </a:p>
          <a:p>
            <a:r>
              <a:rPr lang="en-US" dirty="0"/>
              <a:t>	</a:t>
            </a:r>
            <a:r>
              <a:rPr lang="en-US" dirty="0" err="1" smtClean="0"/>
              <a:t>Strzepek</a:t>
            </a:r>
            <a:r>
              <a:rPr lang="en-US" dirty="0" smtClean="0"/>
              <a:t> et al. 2011,2012	10,000-3,000,000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295400"/>
          </a:xfrm>
        </p:spPr>
        <p:txBody>
          <a:bodyPr/>
          <a:lstStyle/>
          <a:p>
            <a:r>
              <a:rPr lang="en-US" sz="3600" dirty="0" smtClean="0"/>
              <a:t>Toward an iron budget for the Ross Sea: estimating demand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1" y="1586250"/>
            <a:ext cx="90678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  <a:ea typeface="Cambria Math" pitchFamily="18" charset="0"/>
              </a:rPr>
              <a:t>Arrigo</a:t>
            </a:r>
            <a:r>
              <a:rPr lang="en-US" sz="2800" dirty="0" smtClean="0">
                <a:latin typeface="+mn-lt"/>
                <a:ea typeface="Cambria Math" pitchFamily="18" charset="0"/>
              </a:rPr>
              <a:t> et al. 2008 satellite-based estimate of primary productivity, updated using MODIS 2002-2013:</a:t>
            </a:r>
          </a:p>
          <a:p>
            <a:r>
              <a:rPr lang="en-US" sz="2800" baseline="-25000" dirty="0" smtClean="0">
                <a:latin typeface="+mn-lt"/>
                <a:ea typeface="Cambria Math" pitchFamily="18" charset="0"/>
              </a:rPr>
              <a:t>	</a:t>
            </a:r>
            <a:r>
              <a:rPr lang="en-US" sz="2800" dirty="0" smtClean="0"/>
              <a:t>7.8 </a:t>
            </a:r>
            <a:r>
              <a:rPr lang="en-US" sz="2800" dirty="0" err="1"/>
              <a:t>mol</a:t>
            </a:r>
            <a:r>
              <a:rPr lang="en-US" sz="2800" dirty="0"/>
              <a:t> C m</a:t>
            </a:r>
            <a:r>
              <a:rPr lang="en-US" sz="2800" baseline="30000" dirty="0"/>
              <a:t>-2</a:t>
            </a:r>
            <a:r>
              <a:rPr lang="en-US" sz="2800" dirty="0"/>
              <a:t> </a:t>
            </a:r>
            <a:r>
              <a:rPr lang="en-US" sz="2800" dirty="0" smtClean="0"/>
              <a:t>yr</a:t>
            </a:r>
            <a:r>
              <a:rPr lang="en-US" sz="2800" baseline="30000" dirty="0" smtClean="0"/>
              <a:t>-1</a:t>
            </a:r>
            <a:r>
              <a:rPr lang="en-US" sz="2800" dirty="0">
                <a:ea typeface="Cambria Math" pitchFamily="18" charset="0"/>
              </a:rPr>
              <a:t> </a:t>
            </a:r>
            <a:endParaRPr lang="en-US" sz="2800" dirty="0" smtClean="0">
              <a:ea typeface="Cambria Math" pitchFamily="18" charset="0"/>
            </a:endParaRPr>
          </a:p>
          <a:p>
            <a:endParaRPr lang="en-US" sz="2800" dirty="0">
              <a:ea typeface="Cambria Math" pitchFamily="18" charset="0"/>
            </a:endParaRPr>
          </a:p>
          <a:p>
            <a:r>
              <a:rPr lang="en-US" sz="2800" dirty="0" smtClean="0">
                <a:ea typeface="Cambria Math" pitchFamily="18" charset="0"/>
              </a:rPr>
              <a:t>Using </a:t>
            </a:r>
            <a:r>
              <a:rPr lang="en-US" sz="2800" dirty="0">
                <a:ea typeface="Cambria Math" pitchFamily="18" charset="0"/>
              </a:rPr>
              <a:t>an f-ratio of 0.5 </a:t>
            </a:r>
            <a:r>
              <a:rPr lang="en-US" sz="2800" dirty="0" smtClean="0">
                <a:ea typeface="Cambria Math" pitchFamily="18" charset="0"/>
              </a:rPr>
              <a:t> </a:t>
            </a:r>
          </a:p>
          <a:p>
            <a:r>
              <a:rPr lang="en-US" sz="2800" dirty="0">
                <a:ea typeface="Cambria Math" pitchFamily="18" charset="0"/>
              </a:rPr>
              <a:t>	</a:t>
            </a:r>
            <a:r>
              <a:rPr lang="en-US" sz="2800" dirty="0" err="1" smtClean="0">
                <a:ea typeface="Cambria Math" pitchFamily="18" charset="0"/>
              </a:rPr>
              <a:t>Asper</a:t>
            </a:r>
            <a:r>
              <a:rPr lang="en-US" sz="2800" dirty="0" smtClean="0">
                <a:ea typeface="Cambria Math" pitchFamily="18" charset="0"/>
              </a:rPr>
              <a:t> </a:t>
            </a:r>
            <a:r>
              <a:rPr lang="en-US" sz="2800" dirty="0">
                <a:ea typeface="Cambria Math" pitchFamily="18" charset="0"/>
              </a:rPr>
              <a:t>and Smith </a:t>
            </a:r>
            <a:r>
              <a:rPr lang="en-US" sz="2800" dirty="0" smtClean="0">
                <a:ea typeface="Cambria Math" pitchFamily="18" charset="0"/>
              </a:rPr>
              <a:t>1999</a:t>
            </a:r>
          </a:p>
          <a:p>
            <a:r>
              <a:rPr lang="en-US" sz="2800" dirty="0">
                <a:ea typeface="Cambria Math" pitchFamily="18" charset="0"/>
              </a:rPr>
              <a:t>	</a:t>
            </a:r>
            <a:r>
              <a:rPr lang="en-US" sz="2800" dirty="0" smtClean="0">
                <a:ea typeface="Cambria Math" pitchFamily="18" charset="0"/>
              </a:rPr>
              <a:t>Sweeney </a:t>
            </a:r>
            <a:r>
              <a:rPr lang="en-US" sz="2800" dirty="0">
                <a:ea typeface="Cambria Math" pitchFamily="18" charset="0"/>
              </a:rPr>
              <a:t>et al. </a:t>
            </a:r>
            <a:r>
              <a:rPr lang="en-US" sz="2800" dirty="0" smtClean="0">
                <a:ea typeface="Cambria Math" pitchFamily="18" charset="0"/>
              </a:rPr>
              <a:t>2000</a:t>
            </a:r>
          </a:p>
          <a:p>
            <a:r>
              <a:rPr lang="en-US" sz="2800" dirty="0">
                <a:ea typeface="Cambria Math" pitchFamily="18" charset="0"/>
              </a:rPr>
              <a:t>	</a:t>
            </a:r>
            <a:r>
              <a:rPr lang="en-US" sz="2800" dirty="0" smtClean="0">
                <a:ea typeface="Cambria Math" pitchFamily="18" charset="0"/>
              </a:rPr>
              <a:t>Long </a:t>
            </a:r>
            <a:r>
              <a:rPr lang="en-US" sz="2800" dirty="0">
                <a:ea typeface="Cambria Math" pitchFamily="18" charset="0"/>
              </a:rPr>
              <a:t>et al. </a:t>
            </a:r>
            <a:r>
              <a:rPr lang="en-US" sz="2800" dirty="0" smtClean="0">
                <a:ea typeface="Cambria Math" pitchFamily="18" charset="0"/>
              </a:rPr>
              <a:t>2011</a:t>
            </a:r>
          </a:p>
          <a:p>
            <a:endParaRPr lang="en-US" sz="2800" dirty="0" smtClean="0">
              <a:ea typeface="Cambria Math" pitchFamily="18" charset="0"/>
            </a:endParaRPr>
          </a:p>
          <a:p>
            <a:r>
              <a:rPr lang="en-US" sz="2800" dirty="0" smtClean="0">
                <a:ea typeface="Cambria Math" pitchFamily="18" charset="0"/>
              </a:rPr>
              <a:t>Annual new production</a:t>
            </a:r>
            <a:r>
              <a:rPr lang="en-US" sz="2800" smtClean="0">
                <a:ea typeface="Cambria Math" pitchFamily="18" charset="0"/>
              </a:rPr>
              <a:t>: 3.9 </a:t>
            </a:r>
            <a:r>
              <a:rPr lang="en-US" sz="2800" dirty="0" err="1"/>
              <a:t>mol</a:t>
            </a:r>
            <a:r>
              <a:rPr lang="en-US" sz="2800" dirty="0"/>
              <a:t> C m</a:t>
            </a:r>
            <a:r>
              <a:rPr lang="en-US" sz="2800" baseline="30000" dirty="0"/>
              <a:t>-2</a:t>
            </a:r>
            <a:r>
              <a:rPr lang="en-US" sz="2800" dirty="0"/>
              <a:t> yr</a:t>
            </a:r>
            <a:r>
              <a:rPr lang="en-US" sz="2800" baseline="30000" dirty="0"/>
              <a:t>-1</a:t>
            </a:r>
            <a:r>
              <a:rPr lang="en-US" sz="2800" dirty="0">
                <a:ea typeface="Cambria Math" pitchFamily="18" charset="0"/>
              </a:rPr>
              <a:t> </a:t>
            </a:r>
          </a:p>
          <a:p>
            <a:endParaRPr lang="en-US" sz="2800" baseline="30000" dirty="0"/>
          </a:p>
          <a:p>
            <a:r>
              <a:rPr lang="en-US" sz="2800" dirty="0">
                <a:ea typeface="Cambria Math" pitchFamily="18" charset="0"/>
              </a:rPr>
              <a:t>Assuming </a:t>
            </a:r>
            <a:r>
              <a:rPr lang="en-US" sz="2800" dirty="0" smtClean="0">
                <a:ea typeface="Cambria Math" pitchFamily="18" charset="0"/>
              </a:rPr>
              <a:t>C:Fe of 424,000: 8 µ</a:t>
            </a:r>
            <a:r>
              <a:rPr lang="en-US" sz="2800" dirty="0" err="1" smtClean="0">
                <a:ea typeface="Cambria Math" pitchFamily="18" charset="0"/>
              </a:rPr>
              <a:t>mol</a:t>
            </a:r>
            <a:r>
              <a:rPr lang="en-US" sz="2800" dirty="0" smtClean="0">
                <a:ea typeface="Cambria Math" pitchFamily="18" charset="0"/>
              </a:rPr>
              <a:t> Fe </a:t>
            </a:r>
            <a:r>
              <a:rPr lang="en-US" sz="2800" dirty="0"/>
              <a:t>m</a:t>
            </a:r>
            <a:r>
              <a:rPr lang="en-US" sz="2800" baseline="30000" dirty="0"/>
              <a:t>-2</a:t>
            </a:r>
            <a:r>
              <a:rPr lang="en-US" sz="2800" dirty="0"/>
              <a:t> yr</a:t>
            </a:r>
            <a:r>
              <a:rPr lang="en-US" sz="2800" baseline="30000" dirty="0"/>
              <a:t>-1</a:t>
            </a:r>
            <a:r>
              <a:rPr lang="en-US" sz="2800" dirty="0">
                <a:ea typeface="Cambria Math" pitchFamily="18" charset="0"/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246482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2438400"/>
            <a:ext cx="2819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3810000" y="2667000"/>
            <a:ext cx="3048000" cy="1524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Iron Supply and Demand in the Ross Sea</a:t>
            </a:r>
            <a:endParaRPr lang="en-US" sz="32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51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7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4003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 demand exceeds mean supply by 56% </a:t>
            </a:r>
          </a:p>
          <a:p>
            <a:endParaRPr lang="en-US" sz="2400" dirty="0"/>
          </a:p>
          <a:p>
            <a:r>
              <a:rPr lang="en-US" sz="2400" dirty="0" smtClean="0"/>
              <a:t>Difference is within error bounds</a:t>
            </a:r>
          </a:p>
          <a:p>
            <a:endParaRPr lang="en-US" sz="2400" dirty="0"/>
          </a:p>
          <a:p>
            <a:r>
              <a:rPr lang="en-US" sz="2400" dirty="0" smtClean="0"/>
              <a:t>Potential “fixes” to the problem</a:t>
            </a:r>
          </a:p>
          <a:p>
            <a:r>
              <a:rPr lang="en-US" sz="2400" dirty="0" smtClean="0"/>
              <a:t>	Decreasing f-ratio from 0.5 to 0.22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Decreasing C:Fe assimilation ratio from 420,000 to 187,000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PRISM inference: C:Fe = </a:t>
            </a:r>
            <a:r>
              <a:rPr lang="en-US" sz="2400" dirty="0"/>
              <a:t>420,000 ± </a:t>
            </a:r>
            <a:r>
              <a:rPr lang="en-US" sz="2400" dirty="0" smtClean="0"/>
              <a:t>160,000</a:t>
            </a:r>
          </a:p>
          <a:p>
            <a:endParaRPr lang="en-US" sz="2400" dirty="0"/>
          </a:p>
          <a:p>
            <a:r>
              <a:rPr lang="en-US" sz="2400" dirty="0" smtClean="0"/>
              <a:t>	Benthic resupply</a:t>
            </a:r>
          </a:p>
          <a:p>
            <a:endParaRPr lang="en-US" sz="2400" dirty="0"/>
          </a:p>
          <a:p>
            <a:r>
              <a:rPr lang="en-US" sz="2400" dirty="0" smtClean="0"/>
              <a:t>	Sea ice end-member concentration</a:t>
            </a:r>
          </a:p>
          <a:p>
            <a:endParaRPr lang="en-US" sz="2400" dirty="0"/>
          </a:p>
          <a:p>
            <a:r>
              <a:rPr lang="en-US" sz="2400" dirty="0" smtClean="0"/>
              <a:t>	Atmospheric sources</a:t>
            </a:r>
          </a:p>
          <a:p>
            <a:endParaRPr lang="en-US" sz="2400" dirty="0"/>
          </a:p>
          <a:p>
            <a:r>
              <a:rPr lang="en-US" sz="2400" dirty="0" smtClean="0"/>
              <a:t>	Extraterrestrial sources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96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 the satellite-based estimate 3.6X too low?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5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Composite profiles of </a:t>
            </a:r>
            <a:r>
              <a:rPr lang="en-US" dirty="0" err="1" smtClean="0"/>
              <a:t>dFe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3"/>
          <a:stretch/>
        </p:blipFill>
        <p:spPr bwMode="auto">
          <a:xfrm>
            <a:off x="1152896" y="914400"/>
            <a:ext cx="6695704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01056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Colored circles: samples within benthic nepheloid layer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7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51" y="304800"/>
            <a:ext cx="6914549" cy="6400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2590800" cy="2011362"/>
          </a:xfrm>
        </p:spPr>
        <p:txBody>
          <a:bodyPr/>
          <a:lstStyle/>
          <a:p>
            <a:r>
              <a:rPr lang="en-US" sz="3600" dirty="0" smtClean="0"/>
              <a:t>CORSACS Fe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22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49362"/>
          </a:xfrm>
        </p:spPr>
        <p:txBody>
          <a:bodyPr/>
          <a:lstStyle/>
          <a:p>
            <a:r>
              <a:rPr lang="en-US" sz="3600" dirty="0" smtClean="0"/>
              <a:t>Toward an Iron Budget for the Ross Sea: PRISM Iron</a:t>
            </a:r>
            <a:r>
              <a:rPr lang="en-US" sz="3600" baseline="0" dirty="0" smtClean="0"/>
              <a:t> Observations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06" y="1371600"/>
            <a:ext cx="59267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295400"/>
          </a:xfrm>
        </p:spPr>
        <p:txBody>
          <a:bodyPr/>
          <a:lstStyle/>
          <a:p>
            <a:r>
              <a:rPr lang="en-US" sz="3600" dirty="0" smtClean="0"/>
              <a:t>Estimating iron demand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1" y="533400"/>
            <a:ext cx="90678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  <a:ea typeface="Cambria Math" pitchFamily="18" charset="0"/>
              </a:rPr>
              <a:t>Arrigo</a:t>
            </a:r>
            <a:r>
              <a:rPr lang="en-US" sz="2800" dirty="0" smtClean="0">
                <a:latin typeface="+mn-lt"/>
                <a:ea typeface="Cambria Math" pitchFamily="18" charset="0"/>
              </a:rPr>
              <a:t> et al. 2008 satellite-based estimate of primary productivity 1997-2006:</a:t>
            </a:r>
          </a:p>
          <a:p>
            <a:r>
              <a:rPr lang="en-US" sz="2800" baseline="-25000" dirty="0" smtClean="0">
                <a:latin typeface="+mn-lt"/>
                <a:ea typeface="Cambria Math" pitchFamily="18" charset="0"/>
              </a:rPr>
              <a:t>	</a:t>
            </a:r>
            <a:r>
              <a:rPr lang="en-US" sz="2800" dirty="0" smtClean="0"/>
              <a:t>5.7 </a:t>
            </a:r>
            <a:r>
              <a:rPr lang="en-US" sz="2800" dirty="0" err="1"/>
              <a:t>mol</a:t>
            </a:r>
            <a:r>
              <a:rPr lang="en-US" sz="2800" dirty="0"/>
              <a:t> C m</a:t>
            </a:r>
            <a:r>
              <a:rPr lang="en-US" sz="2800" baseline="30000" dirty="0"/>
              <a:t>-2</a:t>
            </a:r>
            <a:r>
              <a:rPr lang="en-US" sz="2800" dirty="0"/>
              <a:t> </a:t>
            </a:r>
            <a:r>
              <a:rPr lang="en-US" sz="2800" dirty="0" smtClean="0"/>
              <a:t>yr</a:t>
            </a:r>
            <a:r>
              <a:rPr lang="en-US" sz="2800" baseline="30000" dirty="0" smtClean="0"/>
              <a:t>-1</a:t>
            </a:r>
            <a:r>
              <a:rPr lang="en-US" sz="2800" dirty="0">
                <a:ea typeface="Cambria Math" pitchFamily="18" charset="0"/>
              </a:rPr>
              <a:t> </a:t>
            </a:r>
            <a:endParaRPr lang="en-US" sz="2800" dirty="0" smtClean="0">
              <a:ea typeface="Cambria Math" pitchFamily="18" charset="0"/>
            </a:endParaRPr>
          </a:p>
          <a:p>
            <a:endParaRPr lang="en-US" sz="2800" dirty="0">
              <a:ea typeface="Cambria Math" pitchFamily="18" charset="0"/>
            </a:endParaRPr>
          </a:p>
          <a:p>
            <a:r>
              <a:rPr lang="en-US" sz="2800" dirty="0" smtClean="0">
                <a:ea typeface="Cambria Math" pitchFamily="18" charset="0"/>
              </a:rPr>
              <a:t>Using </a:t>
            </a:r>
            <a:r>
              <a:rPr lang="en-US" sz="2800" dirty="0">
                <a:ea typeface="Cambria Math" pitchFamily="18" charset="0"/>
              </a:rPr>
              <a:t>an f-ratio of 0.5 </a:t>
            </a:r>
            <a:r>
              <a:rPr lang="en-US" sz="2800" dirty="0" smtClean="0">
                <a:ea typeface="Cambria Math" pitchFamily="18" charset="0"/>
              </a:rPr>
              <a:t> </a:t>
            </a:r>
          </a:p>
          <a:p>
            <a:r>
              <a:rPr lang="en-US" sz="2800" dirty="0">
                <a:ea typeface="Cambria Math" pitchFamily="18" charset="0"/>
              </a:rPr>
              <a:t>	</a:t>
            </a:r>
            <a:r>
              <a:rPr lang="en-US" sz="2800" dirty="0" err="1" smtClean="0">
                <a:ea typeface="Cambria Math" pitchFamily="18" charset="0"/>
              </a:rPr>
              <a:t>Asper</a:t>
            </a:r>
            <a:r>
              <a:rPr lang="en-US" sz="2800" dirty="0" smtClean="0">
                <a:ea typeface="Cambria Math" pitchFamily="18" charset="0"/>
              </a:rPr>
              <a:t> </a:t>
            </a:r>
            <a:r>
              <a:rPr lang="en-US" sz="2800" dirty="0">
                <a:ea typeface="Cambria Math" pitchFamily="18" charset="0"/>
              </a:rPr>
              <a:t>and Smith </a:t>
            </a:r>
            <a:r>
              <a:rPr lang="en-US" sz="2800" dirty="0" smtClean="0">
                <a:ea typeface="Cambria Math" pitchFamily="18" charset="0"/>
              </a:rPr>
              <a:t>1999</a:t>
            </a:r>
          </a:p>
          <a:p>
            <a:r>
              <a:rPr lang="en-US" sz="2800" dirty="0">
                <a:ea typeface="Cambria Math" pitchFamily="18" charset="0"/>
              </a:rPr>
              <a:t>	</a:t>
            </a:r>
            <a:r>
              <a:rPr lang="en-US" sz="2800" dirty="0" smtClean="0">
                <a:ea typeface="Cambria Math" pitchFamily="18" charset="0"/>
              </a:rPr>
              <a:t>Sweeney </a:t>
            </a:r>
            <a:r>
              <a:rPr lang="en-US" sz="2800" dirty="0">
                <a:ea typeface="Cambria Math" pitchFamily="18" charset="0"/>
              </a:rPr>
              <a:t>et al. </a:t>
            </a:r>
            <a:r>
              <a:rPr lang="en-US" sz="2800" dirty="0" smtClean="0">
                <a:ea typeface="Cambria Math" pitchFamily="18" charset="0"/>
              </a:rPr>
              <a:t>2000</a:t>
            </a:r>
          </a:p>
          <a:p>
            <a:r>
              <a:rPr lang="en-US" sz="2800" dirty="0">
                <a:ea typeface="Cambria Math" pitchFamily="18" charset="0"/>
              </a:rPr>
              <a:t>	</a:t>
            </a:r>
            <a:r>
              <a:rPr lang="en-US" sz="2800" dirty="0" smtClean="0">
                <a:ea typeface="Cambria Math" pitchFamily="18" charset="0"/>
              </a:rPr>
              <a:t>Long </a:t>
            </a:r>
            <a:r>
              <a:rPr lang="en-US" sz="2800" dirty="0">
                <a:ea typeface="Cambria Math" pitchFamily="18" charset="0"/>
              </a:rPr>
              <a:t>et al. </a:t>
            </a:r>
            <a:r>
              <a:rPr lang="en-US" sz="2800" dirty="0" smtClean="0">
                <a:ea typeface="Cambria Math" pitchFamily="18" charset="0"/>
              </a:rPr>
              <a:t>2011</a:t>
            </a:r>
          </a:p>
          <a:p>
            <a:endParaRPr lang="en-US" sz="2800" dirty="0" smtClean="0">
              <a:ea typeface="Cambria Math" pitchFamily="18" charset="0"/>
            </a:endParaRPr>
          </a:p>
          <a:p>
            <a:r>
              <a:rPr lang="en-US" sz="2800" dirty="0" smtClean="0">
                <a:ea typeface="Cambria Math" pitchFamily="18" charset="0"/>
              </a:rPr>
              <a:t>Annual new production: 2.85 </a:t>
            </a:r>
            <a:r>
              <a:rPr lang="en-US" sz="2800" dirty="0" err="1"/>
              <a:t>mol</a:t>
            </a:r>
            <a:r>
              <a:rPr lang="en-US" sz="2800" dirty="0"/>
              <a:t> C m</a:t>
            </a:r>
            <a:r>
              <a:rPr lang="en-US" sz="2800" baseline="30000" dirty="0"/>
              <a:t>-2</a:t>
            </a:r>
            <a:r>
              <a:rPr lang="en-US" sz="2800" dirty="0"/>
              <a:t> yr</a:t>
            </a:r>
            <a:r>
              <a:rPr lang="en-US" sz="2800" baseline="30000" dirty="0"/>
              <a:t>-1</a:t>
            </a:r>
            <a:r>
              <a:rPr lang="en-US" sz="2800" dirty="0">
                <a:ea typeface="Cambria Math" pitchFamily="18" charset="0"/>
              </a:rPr>
              <a:t> </a:t>
            </a:r>
          </a:p>
          <a:p>
            <a:endParaRPr lang="en-US" sz="2800" baseline="30000" dirty="0"/>
          </a:p>
          <a:p>
            <a:r>
              <a:rPr lang="en-US" sz="2800" dirty="0">
                <a:ea typeface="Cambria Math" pitchFamily="18" charset="0"/>
              </a:rPr>
              <a:t>Assuming </a:t>
            </a:r>
            <a:r>
              <a:rPr lang="en-US" sz="2800" dirty="0" smtClean="0">
                <a:ea typeface="Cambria Math" pitchFamily="18" charset="0"/>
              </a:rPr>
              <a:t>C:Fe of 450,000: 6.7 µ</a:t>
            </a:r>
            <a:r>
              <a:rPr lang="en-US" sz="2800" dirty="0" err="1" smtClean="0">
                <a:ea typeface="Cambria Math" pitchFamily="18" charset="0"/>
              </a:rPr>
              <a:t>mol</a:t>
            </a:r>
            <a:r>
              <a:rPr lang="en-US" sz="2800" dirty="0" smtClean="0">
                <a:ea typeface="Cambria Math" pitchFamily="18" charset="0"/>
              </a:rPr>
              <a:t> Fe </a:t>
            </a:r>
            <a:r>
              <a:rPr lang="en-US" sz="2800" dirty="0"/>
              <a:t>m</a:t>
            </a:r>
            <a:r>
              <a:rPr lang="en-US" sz="2800" baseline="30000" dirty="0"/>
              <a:t>-2</a:t>
            </a:r>
            <a:r>
              <a:rPr lang="en-US" sz="2800" dirty="0"/>
              <a:t> yr</a:t>
            </a:r>
            <a:r>
              <a:rPr lang="en-US" sz="2800" baseline="30000" dirty="0"/>
              <a:t>-1</a:t>
            </a:r>
            <a:r>
              <a:rPr lang="en-US" sz="2800" dirty="0">
                <a:ea typeface="Cambria Math" pitchFamily="18" charset="0"/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990600"/>
            <a:ext cx="2926080" cy="345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1447800"/>
            <a:ext cx="2819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3810000" y="1676400"/>
            <a:ext cx="3048000" cy="1524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0943" y="5780782"/>
            <a:ext cx="7332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Algal assimilation ratios 	</a:t>
            </a:r>
            <a:r>
              <a:rPr lang="en-US" sz="1600" dirty="0" err="1" smtClean="0"/>
              <a:t>Feng</a:t>
            </a:r>
            <a:r>
              <a:rPr lang="en-US" sz="1600" dirty="0" smtClean="0"/>
              <a:t> et al. 2000		250,000-400,000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Twining et al. 2004</a:t>
            </a:r>
            <a:r>
              <a:rPr lang="en-US" sz="1600" dirty="0"/>
              <a:t>	</a:t>
            </a:r>
            <a:r>
              <a:rPr lang="en-US" sz="1600" dirty="0" smtClean="0"/>
              <a:t>	166,000-390,000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Boyd et al. 2012		5000-450,000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err="1" smtClean="0"/>
              <a:t>Strzepek</a:t>
            </a:r>
            <a:r>
              <a:rPr lang="en-US" sz="1600" dirty="0" smtClean="0"/>
              <a:t> et al. 2011,2012	10,000-3,000,000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53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/>
              <a:t>I</a:t>
            </a:r>
            <a:r>
              <a:rPr lang="en-US" sz="3600" dirty="0" smtClean="0"/>
              <a:t>ron supply and demand in the Ross Sea</a:t>
            </a:r>
            <a:endParaRPr lang="en-US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30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91000"/>
            <a:ext cx="9240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43% of the iron budget is “missing”</a:t>
            </a:r>
          </a:p>
          <a:p>
            <a:endParaRPr lang="en-US" sz="2400" dirty="0" smtClean="0"/>
          </a:p>
          <a:p>
            <a:r>
              <a:rPr lang="en-US" sz="2400" dirty="0" smtClean="0"/>
              <a:t>Potential “fixes” to the problem</a:t>
            </a:r>
          </a:p>
          <a:p>
            <a:r>
              <a:rPr lang="en-US" sz="2400" dirty="0" smtClean="0"/>
              <a:t>	Decreasing f-ratio from 0.5 to 0.215</a:t>
            </a:r>
          </a:p>
          <a:p>
            <a:r>
              <a:rPr lang="en-US" sz="2400" dirty="0" smtClean="0"/>
              <a:t>	Decreasing C:Fe assimilation ratio from 450,000 to 193,500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615" y="6396335"/>
            <a:ext cx="531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113DD"/>
                </a:solidFill>
              </a:rPr>
              <a:t>WACCM to the rescue, thanks Dan</a:t>
            </a:r>
            <a:r>
              <a:rPr lang="en-US" sz="2400" b="1" dirty="0" smtClean="0">
                <a:solidFill>
                  <a:srgbClr val="2113DD"/>
                </a:solidFill>
              </a:rPr>
              <a:t>!</a:t>
            </a:r>
            <a:endParaRPr lang="en-US" sz="2400" b="1" dirty="0">
              <a:solidFill>
                <a:srgbClr val="2113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334000"/>
            <a:ext cx="8839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Meltwater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mixed over top 150 – 300m of open shelf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1.7 – 0.2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8265" r="5179" b="13067"/>
          <a:stretch/>
        </p:blipFill>
        <p:spPr>
          <a:xfrm>
            <a:off x="4480560" y="27432"/>
            <a:ext cx="4663440" cy="539496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43281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Dissolved Fe from model glacial </a:t>
            </a:r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elt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Assume: 5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nM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for glacial ice in the Ross Ice Shelf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Very small estimates for glacial melt contribution:</a:t>
            </a: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Annual estimate for top 10m of entire continental shelf = 1.4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pM</a:t>
            </a:r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Back of the envelope estimate: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Assume: 30-95 km</a:t>
            </a:r>
            <a:r>
              <a:rPr lang="en-US" sz="2000" baseline="30000" dirty="0" smtClean="0">
                <a:solidFill>
                  <a:srgbClr val="000099"/>
                </a:solidFill>
                <a:latin typeface="Comic Sans MS" pitchFamily="66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/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yr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melt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4-7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yr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ice cavity                       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      residence time 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574548" y="5931694"/>
            <a:ext cx="565404" cy="4179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smtClean="0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28600" y="1981199"/>
            <a:ext cx="565404" cy="4179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33400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 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Summer mixed layer thickness 10 -30m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450 - 50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43281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Dissolved Fe from model sea-ice </a:t>
            </a:r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elt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Assume: 5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nM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for sea-ice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Much larger estimates for sea ice melt contribution w/ greatest contribution in the west</a:t>
            </a: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Annual estimate for top 10m of entire continental shelf = 88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pM</a:t>
            </a:r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Back of the envelope estimate: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Assume: 0.3 – 0.9 m ice thickness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All ice removed by local                         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melt over the shelf                        </a:t>
            </a:r>
          </a:p>
          <a:p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    (known false)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562356" y="6224230"/>
            <a:ext cx="565404" cy="4179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smtClean="0">
              <a:solidFill>
                <a:srgbClr val="FFFFFF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243840" y="1676400"/>
            <a:ext cx="565404" cy="4179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7" t="7732" r="6905" b="14933"/>
          <a:stretch/>
        </p:blipFill>
        <p:spPr>
          <a:xfrm>
            <a:off x="4663440" y="30480"/>
            <a:ext cx="44805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43281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Dissolved Fe from model MCDW transport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Assume: 0.4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nM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for CDW (Pete’s measurements)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        Similar </a:t>
            </a:r>
            <a:r>
              <a:rPr lang="en-US" sz="2000" smtClean="0">
                <a:solidFill>
                  <a:srgbClr val="000099"/>
                </a:solidFill>
                <a:latin typeface="Comic Sans MS" pitchFamily="66" charset="0"/>
              </a:rPr>
              <a:t>to sea-ice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melt estimate over entire shelf, but smaller in west and greater in central with different temporal evolution</a:t>
            </a: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Annual estimate for top 10m of entire continental shelf = 76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pM</a:t>
            </a:r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Back of the envelope estimate:</a:t>
            </a:r>
          </a:p>
          <a:p>
            <a:endParaRPr lang="en-US" sz="2000" dirty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??? (Don’t have a good non-model estimate of CDW flux onto the shelf…yet)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28600" y="1981199"/>
            <a:ext cx="565404" cy="41796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7999" r="7077" b="14667"/>
          <a:stretch/>
        </p:blipFill>
        <p:spPr>
          <a:xfrm>
            <a:off x="4663440" y="0"/>
            <a:ext cx="4480560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78399" cy="373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2844" r="8628" b="-2844"/>
          <a:stretch/>
        </p:blipFill>
        <p:spPr>
          <a:xfrm>
            <a:off x="4624832" y="3049"/>
            <a:ext cx="4519167" cy="67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478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Simulation of CDW penetration onto the continental shelf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0" y="6211669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Mike </a:t>
            </a:r>
            <a:r>
              <a:rPr lang="en-US" dirty="0" err="1" smtClean="0"/>
              <a:t>Dinniman</a:t>
            </a:r>
            <a:endParaRPr lang="en-US" dirty="0"/>
          </a:p>
          <a:p>
            <a:pPr algn="ctr"/>
            <a:r>
              <a:rPr lang="en-US" dirty="0" smtClean="0"/>
              <a:t>ODU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123950"/>
            <a:ext cx="73247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Orsi</a:t>
            </a:r>
            <a:r>
              <a:rPr lang="en-US" dirty="0" smtClean="0"/>
              <a:t> water mass volumes</a:t>
            </a:r>
          </a:p>
        </p:txBody>
      </p:sp>
    </p:spTree>
    <p:extLst>
      <p:ext uri="{BB962C8B-B14F-4D97-AF65-F5344CB8AC3E}">
        <p14:creationId xmlns:p14="http://schemas.microsoft.com/office/powerpoint/2010/main" val="39931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/>
              <a:t>Toward an iron budget for the Ross Sea: estimating the “winter reserve”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1676400" y="2845491"/>
                <a:ext cx="5333999" cy="111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45491"/>
                <a:ext cx="5333999" cy="11169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28800" y="4521891"/>
                <a:ext cx="5022657" cy="1116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𝑁𝑂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𝑁𝑂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521891"/>
                <a:ext cx="5022657" cy="11169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200" y="1981200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  <a:ea typeface="Cambria Math" pitchFamily="18" charset="0"/>
              </a:rPr>
              <a:t>Observations: </a:t>
            </a:r>
            <a:r>
              <a:rPr lang="en-US" sz="2800" dirty="0" err="1" smtClean="0">
                <a:latin typeface="+mn-lt"/>
                <a:ea typeface="Cambria Math" pitchFamily="18" charset="0"/>
              </a:rPr>
              <a:t>dFe</a:t>
            </a:r>
            <a:r>
              <a:rPr lang="en-US" sz="2800" dirty="0" smtClean="0">
                <a:latin typeface="+mn-lt"/>
                <a:ea typeface="Cambria Math" pitchFamily="18" charset="0"/>
              </a:rPr>
              <a:t>(z)</a:t>
            </a:r>
            <a:r>
              <a:rPr lang="en-US" sz="2800" baseline="-25000" dirty="0" err="1" smtClean="0">
                <a:latin typeface="+mn-lt"/>
                <a:ea typeface="Cambria Math" pitchFamily="18" charset="0"/>
              </a:rPr>
              <a:t>i</a:t>
            </a:r>
            <a:endParaRPr lang="en-US" sz="2800" baseline="-25000" dirty="0">
              <a:latin typeface="+mn-lt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PRISM Iron</a:t>
            </a:r>
            <a:r>
              <a:rPr lang="en-US" sz="4000" baseline="0" dirty="0" smtClean="0"/>
              <a:t> Observations:</a:t>
            </a:r>
            <a:br>
              <a:rPr lang="en-US" sz="4000" baseline="0" dirty="0" smtClean="0"/>
            </a:br>
            <a:r>
              <a:rPr lang="en-US" sz="4000" dirty="0" smtClean="0"/>
              <a:t>Deepest Sample at Every Cast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06" y="1371600"/>
            <a:ext cx="592679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Composite profiles of </a:t>
            </a:r>
            <a:r>
              <a:rPr lang="en-US" dirty="0" err="1" smtClean="0"/>
              <a:t>dFe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3"/>
          <a:stretch/>
        </p:blipFill>
        <p:spPr bwMode="auto">
          <a:xfrm>
            <a:off x="1152896" y="914400"/>
            <a:ext cx="6695704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401056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Colored circles: samples within benthic nepheloid layer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8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295400"/>
          </a:xfrm>
        </p:spPr>
        <p:txBody>
          <a:bodyPr/>
          <a:lstStyle/>
          <a:p>
            <a:r>
              <a:rPr lang="en-US" sz="3600" dirty="0"/>
              <a:t>&gt;</a:t>
            </a:r>
            <a:r>
              <a:rPr lang="en-US" sz="3600" dirty="0" smtClean="0"/>
              <a:t>30% of </a:t>
            </a:r>
            <a:r>
              <a:rPr lang="en-US" sz="3600" dirty="0" err="1" smtClean="0"/>
              <a:t>dFe</a:t>
            </a:r>
            <a:r>
              <a:rPr lang="en-US" sz="3600" dirty="0" smtClean="0"/>
              <a:t> resides within 100 </a:t>
            </a:r>
            <a:r>
              <a:rPr lang="en-US" sz="3600" dirty="0" err="1" smtClean="0"/>
              <a:t>mab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13"/>
          <a:stretch/>
        </p:blipFill>
        <p:spPr bwMode="auto">
          <a:xfrm>
            <a:off x="33874" y="914397"/>
            <a:ext cx="3749040" cy="3327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76200" y="-228600"/>
            <a:ext cx="5029200" cy="1524000"/>
          </a:xfrm>
        </p:spPr>
        <p:txBody>
          <a:bodyPr/>
          <a:lstStyle/>
          <a:p>
            <a:r>
              <a:rPr lang="en-US" sz="3600" dirty="0" smtClean="0"/>
              <a:t>Toward an iron budget for the Ross Sea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1676400" y="2769291"/>
                <a:ext cx="5333999" cy="111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𝑀𝐿𝐷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i="1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69291"/>
                <a:ext cx="5333999" cy="11169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09800" y="1334074"/>
                <a:ext cx="1459502" cy="570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𝑑𝐹𝑒</m:t>
                          </m:r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𝑧</m:t>
                          </m:r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34074"/>
                <a:ext cx="1459502" cy="5709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0" y="1371600"/>
            <a:ext cx="18389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Winter Reserve: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Iron Sources: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963046" y="4579304"/>
                <a:ext cx="7418954" cy="1135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𝑑𝐹𝑒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𝑀𝐶𝐷𝑊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𝑆𝑒𝑎𝐼𝑐𝑒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𝑑𝐹𝑒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𝐺𝑙𝑎𝑐𝑖𝑎𝑙𝐼𝑐𝑒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46" y="4579304"/>
                <a:ext cx="7418954" cy="1135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23715"/>
          <a:stretch/>
        </p:blipFill>
        <p:spPr bwMode="auto">
          <a:xfrm>
            <a:off x="5025650" y="0"/>
            <a:ext cx="41183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25146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Smith et al. (in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Regional subdomains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42672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4267200" cy="3200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42672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219200" y="-152400"/>
            <a:ext cx="5029200" cy="838200"/>
          </a:xfrm>
          <a:noFill/>
        </p:spPr>
        <p:txBody>
          <a:bodyPr/>
          <a:lstStyle/>
          <a:p>
            <a:r>
              <a:rPr lang="en-US" sz="2800" dirty="0" smtClean="0"/>
              <a:t>Winter reserves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60940" y="392668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Bottom Fe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593068"/>
            <a:ext cx="2045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Winter ML NO</a:t>
            </a:r>
            <a:r>
              <a:rPr lang="en-US" baseline="-25000" dirty="0" smtClean="0"/>
              <a:t>3   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972651" y="392668"/>
            <a:ext cx="1723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Winter MLD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3581400"/>
            <a:ext cx="15610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Winter ML 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Fe winter reserve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ea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CC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E2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0">
        <a:dk1>
          <a:srgbClr val="010199"/>
        </a:dk1>
        <a:lt1>
          <a:srgbClr val="FFFFFF"/>
        </a:lt1>
        <a:dk2>
          <a:srgbClr val="000066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8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1">
        <a:dk1>
          <a:srgbClr val="010199"/>
        </a:dk1>
        <a:lt1>
          <a:srgbClr val="FFFFFF"/>
        </a:lt1>
        <a:dk2>
          <a:srgbClr val="0000FF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FF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2">
        <a:dk1>
          <a:srgbClr val="010199"/>
        </a:dk1>
        <a:lt1>
          <a:srgbClr val="FFFFFF"/>
        </a:lt1>
        <a:dk2>
          <a:srgbClr val="00007A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3">
        <a:dk1>
          <a:srgbClr val="010199"/>
        </a:dk1>
        <a:lt1>
          <a:srgbClr val="FFFFFF"/>
        </a:lt1>
        <a:dk2>
          <a:srgbClr val="000061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B7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4">
        <a:dk1>
          <a:srgbClr val="010199"/>
        </a:dk1>
        <a:lt1>
          <a:srgbClr val="FFFFFF"/>
        </a:lt1>
        <a:dk2>
          <a:srgbClr val="00001E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A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5">
        <a:dk1>
          <a:srgbClr val="010199"/>
        </a:dk1>
        <a:lt1>
          <a:srgbClr val="FFFFFF"/>
        </a:lt1>
        <a:dk2>
          <a:srgbClr val="00007A"/>
        </a:dk2>
        <a:lt2>
          <a:srgbClr val="FF33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16">
        <a:dk1>
          <a:srgbClr val="010199"/>
        </a:dk1>
        <a:lt1>
          <a:srgbClr val="FFFFFF"/>
        </a:lt1>
        <a:dk2>
          <a:srgbClr val="00007A"/>
        </a:dk2>
        <a:lt2>
          <a:srgbClr val="FFCC00"/>
        </a:lt2>
        <a:accent1>
          <a:srgbClr val="33CCCC"/>
        </a:accent1>
        <a:accent2>
          <a:srgbClr val="00C600"/>
        </a:accent2>
        <a:accent3>
          <a:srgbClr val="AAAABE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39069</TotalTime>
  <Words>931</Words>
  <Application>Microsoft Office PowerPoint</Application>
  <PresentationFormat>On-screen Show (4:3)</PresentationFormat>
  <Paragraphs>217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Default Design</vt:lpstr>
      <vt:lpstr>3_Ocean</vt:lpstr>
      <vt:lpstr>Ocean</vt:lpstr>
      <vt:lpstr>PRISM cruise track</vt:lpstr>
      <vt:lpstr>Toward an Iron Budget for the Ross Sea: PRISM Iron Observations</vt:lpstr>
      <vt:lpstr>PRISM Iron Observations: Deepest Sample at Every Cast</vt:lpstr>
      <vt:lpstr>Composite profiles of dFe</vt:lpstr>
      <vt:lpstr>&gt;30% of dFe resides within 100 mab</vt:lpstr>
      <vt:lpstr>Toward an iron budget for the Ross Sea</vt:lpstr>
      <vt:lpstr>Regional subdomains</vt:lpstr>
      <vt:lpstr>Winter reserves</vt:lpstr>
      <vt:lpstr>Fe winter reserve</vt:lpstr>
      <vt:lpstr>NO3 winter reserve</vt:lpstr>
      <vt:lpstr>Calculating drawdown ratios</vt:lpstr>
      <vt:lpstr>Drawdown 0-10m</vt:lpstr>
      <vt:lpstr>NO3:Fe drawdown ratio</vt:lpstr>
      <vt:lpstr>Toward an iron budget for the Ross Sea: estimating demand</vt:lpstr>
      <vt:lpstr>Iron Supply and Demand in the Ross Sea</vt:lpstr>
      <vt:lpstr>Conclusions</vt:lpstr>
      <vt:lpstr>Composite profiles of dFe</vt:lpstr>
      <vt:lpstr>CORSACS Fe data</vt:lpstr>
      <vt:lpstr>End</vt:lpstr>
      <vt:lpstr>Estimating iron demand</vt:lpstr>
      <vt:lpstr>Iron supply and demand in the Ross Sea</vt:lpstr>
      <vt:lpstr>PowerPoint Presentation</vt:lpstr>
      <vt:lpstr>PowerPoint Presentation</vt:lpstr>
      <vt:lpstr>PowerPoint Presentation</vt:lpstr>
      <vt:lpstr>PowerPoint Presentation</vt:lpstr>
      <vt:lpstr>Simulation of CDW penetration onto the continental shelf</vt:lpstr>
      <vt:lpstr>Orsi water mass volumes</vt:lpstr>
      <vt:lpstr>Toward an iron budget for the Ross Sea: estimating the “winter reserve”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408</cp:revision>
  <cp:lastPrinted>2012-11-27T21:18:57Z</cp:lastPrinted>
  <dcterms:created xsi:type="dcterms:W3CDTF">2011-04-05T18:15:21Z</dcterms:created>
  <dcterms:modified xsi:type="dcterms:W3CDTF">2013-06-12T16:31:47Z</dcterms:modified>
</cp:coreProperties>
</file>